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147472198" r:id="rId2"/>
    <p:sldId id="264" r:id="rId3"/>
    <p:sldId id="265" r:id="rId4"/>
    <p:sldId id="2147472170" r:id="rId5"/>
    <p:sldId id="2147472171" r:id="rId6"/>
    <p:sldId id="2147472172" r:id="rId7"/>
    <p:sldId id="2147472173" r:id="rId8"/>
    <p:sldId id="2147472174" r:id="rId9"/>
    <p:sldId id="2147472175" r:id="rId10"/>
    <p:sldId id="2147472176" r:id="rId11"/>
    <p:sldId id="2147472177" r:id="rId12"/>
    <p:sldId id="2147472179" r:id="rId13"/>
    <p:sldId id="2147472178" r:id="rId14"/>
    <p:sldId id="2147472180" r:id="rId15"/>
    <p:sldId id="2147472181" r:id="rId16"/>
    <p:sldId id="2147472182" r:id="rId17"/>
    <p:sldId id="2147472183" r:id="rId18"/>
    <p:sldId id="2147472184" r:id="rId19"/>
    <p:sldId id="2147472185" r:id="rId20"/>
    <p:sldId id="2147472187" r:id="rId21"/>
    <p:sldId id="2147472188" r:id="rId22"/>
    <p:sldId id="2147472189" r:id="rId23"/>
    <p:sldId id="2147472191" r:id="rId24"/>
    <p:sldId id="2147472192" r:id="rId25"/>
    <p:sldId id="2147472193" r:id="rId26"/>
    <p:sldId id="2147472194" r:id="rId27"/>
    <p:sldId id="2147472195" r:id="rId28"/>
    <p:sldId id="2147472196" r:id="rId29"/>
    <p:sldId id="2147472197" r:id="rId30"/>
    <p:sldId id="2147472190" r:id="rId31"/>
    <p:sldId id="2147472200" r:id="rId32"/>
  </p:sldIdLst>
  <p:sldSz cx="12192000" cy="6858000"/>
  <p:notesSz cx="6858000" cy="9144000"/>
  <p:defaultText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11"/>
    <p:restoredTop sz="94681"/>
  </p:normalViewPr>
  <p:slideViewPr>
    <p:cSldViewPr snapToGrid="0">
      <p:cViewPr varScale="1">
        <p:scale>
          <a:sx n="102" d="100"/>
          <a:sy n="102" d="100"/>
        </p:scale>
        <p:origin x="600"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97633-26C7-9B4D-BDF6-875E3D3143F1}" type="datetimeFigureOut">
              <a:rPr lang="en-SA" smtClean="0"/>
              <a:t>20/04/2026 R</a:t>
            </a:fld>
            <a:endParaRPr lang="en-S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715CD-CD74-1B4C-98C7-371120467A60}" type="slidenum">
              <a:rPr lang="en-SA" smtClean="0"/>
              <a:t>‹#›</a:t>
            </a:fld>
            <a:endParaRPr lang="en-SA"/>
          </a:p>
        </p:txBody>
      </p:sp>
    </p:spTree>
    <p:extLst>
      <p:ext uri="{BB962C8B-B14F-4D97-AF65-F5344CB8AC3E}">
        <p14:creationId xmlns:p14="http://schemas.microsoft.com/office/powerpoint/2010/main" val="2999598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b="1"/>
              <a:t>Your insulin therapy is ESSENTIAL, but it is not enough.</a:t>
            </a:r>
          </a:p>
          <a:p>
            <a:r>
              <a:rPr lang="en-CA" altLang="en-US" b="1"/>
              <a:t>for those with type 1 diabetes</a:t>
            </a:r>
          </a:p>
          <a:p>
            <a:r>
              <a:rPr lang="en-CA" altLang="en-US"/>
              <a:t>People living with type 1 diabetes:</a:t>
            </a:r>
          </a:p>
          <a:p>
            <a:r>
              <a:rPr lang="en-CA" altLang="en-US"/>
              <a:t>FEEL ISOLATED</a:t>
            </a:r>
          </a:p>
          <a:p>
            <a:r>
              <a:rPr lang="en-CA" altLang="en-US"/>
              <a:t>FEAR COMPLICATIONS</a:t>
            </a:r>
          </a:p>
          <a:p>
            <a:r>
              <a:rPr lang="en-CA" altLang="en-US"/>
              <a:t>FEAR HYPOGLYCEMIA</a:t>
            </a:r>
          </a:p>
        </p:txBody>
      </p:sp>
      <p:sp>
        <p:nvSpPr>
          <p:cNvPr id="302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F18DA88-ACA0-45E2-BE39-F7C39CDB77C0}" type="slidenum">
              <a:rPr lang="en-CA" altLang="en-US" smtClean="0"/>
              <a:pPr/>
              <a:t>4</a:t>
            </a:fld>
            <a:endParaRPr lang="en-CA" altLang="en-US"/>
          </a:p>
        </p:txBody>
      </p:sp>
    </p:spTree>
    <p:extLst>
      <p:ext uri="{BB962C8B-B14F-4D97-AF65-F5344CB8AC3E}">
        <p14:creationId xmlns:p14="http://schemas.microsoft.com/office/powerpoint/2010/main" val="4272964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A" dirty="0"/>
              <a:t>We don’t have time in busy clinics, first thing to look here?</a:t>
            </a:r>
          </a:p>
          <a:p>
            <a:endParaRPr lang="en-SA" dirty="0"/>
          </a:p>
        </p:txBody>
      </p:sp>
      <p:sp>
        <p:nvSpPr>
          <p:cNvPr id="4" name="Slide Number Placeholder 3"/>
          <p:cNvSpPr>
            <a:spLocks noGrp="1"/>
          </p:cNvSpPr>
          <p:nvPr>
            <p:ph type="sldNum" sz="quarter" idx="5"/>
          </p:nvPr>
        </p:nvSpPr>
        <p:spPr/>
        <p:txBody>
          <a:bodyPr/>
          <a:lstStyle/>
          <a:p>
            <a:fld id="{73C715CD-CD74-1B4C-98C7-371120467A60}" type="slidenum">
              <a:rPr lang="en-SA" smtClean="0"/>
              <a:t>12</a:t>
            </a:fld>
            <a:endParaRPr lang="en-SA"/>
          </a:p>
        </p:txBody>
      </p:sp>
    </p:spTree>
    <p:extLst>
      <p:ext uri="{BB962C8B-B14F-4D97-AF65-F5344CB8AC3E}">
        <p14:creationId xmlns:p14="http://schemas.microsoft.com/office/powerpoint/2010/main" val="4155798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A" dirty="0"/>
              <a:t>Can anyone tell me why </a:t>
            </a:r>
            <a:r>
              <a:rPr lang="en-US" dirty="0"/>
              <a:t>I</a:t>
            </a:r>
            <a:r>
              <a:rPr lang="en-SA" dirty="0"/>
              <a:t> brought this slide?Do you think this is ok?</a:t>
            </a:r>
          </a:p>
        </p:txBody>
      </p:sp>
      <p:sp>
        <p:nvSpPr>
          <p:cNvPr id="4" name="Slide Number Placeholder 3"/>
          <p:cNvSpPr>
            <a:spLocks noGrp="1"/>
          </p:cNvSpPr>
          <p:nvPr>
            <p:ph type="sldNum" sz="quarter" idx="5"/>
          </p:nvPr>
        </p:nvSpPr>
        <p:spPr/>
        <p:txBody>
          <a:bodyPr/>
          <a:lstStyle/>
          <a:p>
            <a:fld id="{73C715CD-CD74-1B4C-98C7-371120467A60}" type="slidenum">
              <a:rPr lang="en-SA" smtClean="0"/>
              <a:t>13</a:t>
            </a:fld>
            <a:endParaRPr lang="en-SA"/>
          </a:p>
        </p:txBody>
      </p:sp>
    </p:spTree>
    <p:extLst>
      <p:ext uri="{BB962C8B-B14F-4D97-AF65-F5344CB8AC3E}">
        <p14:creationId xmlns:p14="http://schemas.microsoft.com/office/powerpoint/2010/main" val="337408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fld id="{73C715CD-CD74-1B4C-98C7-371120467A60}" type="slidenum">
              <a:rPr lang="en-SA" smtClean="0"/>
              <a:t>20</a:t>
            </a:fld>
            <a:endParaRPr lang="en-SA"/>
          </a:p>
        </p:txBody>
      </p:sp>
    </p:spTree>
    <p:extLst>
      <p:ext uri="{BB962C8B-B14F-4D97-AF65-F5344CB8AC3E}">
        <p14:creationId xmlns:p14="http://schemas.microsoft.com/office/powerpoint/2010/main" val="3768959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fld id="{73C715CD-CD74-1B4C-98C7-371120467A60}" type="slidenum">
              <a:rPr lang="en-SA" smtClean="0"/>
              <a:t>24</a:t>
            </a:fld>
            <a:endParaRPr lang="en-SA"/>
          </a:p>
        </p:txBody>
      </p:sp>
    </p:spTree>
    <p:extLst>
      <p:ext uri="{BB962C8B-B14F-4D97-AF65-F5344CB8AC3E}">
        <p14:creationId xmlns:p14="http://schemas.microsoft.com/office/powerpoint/2010/main" val="123697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
            </a:r>
            <a:r>
              <a:rPr lang="en-SA" dirty="0"/>
              <a:t>et me give you a quick run down to reading the report</a:t>
            </a:r>
          </a:p>
          <a:p>
            <a:r>
              <a:rPr lang="en-US" dirty="0"/>
              <a:t>J</a:t>
            </a:r>
            <a:r>
              <a:rPr lang="en-SA" dirty="0"/>
              <a:t>ust 2 week after smart guard from 8 % which is 2 hours of lows to 3 % </a:t>
            </a:r>
          </a:p>
          <a:p>
            <a:r>
              <a:rPr lang="en-US" dirty="0"/>
              <a:t>W</a:t>
            </a:r>
            <a:r>
              <a:rPr lang="en-SA" dirty="0"/>
              <a:t>hat pattern do u see here?</a:t>
            </a:r>
          </a:p>
        </p:txBody>
      </p:sp>
      <p:sp>
        <p:nvSpPr>
          <p:cNvPr id="4" name="Slide Number Placeholder 3"/>
          <p:cNvSpPr>
            <a:spLocks noGrp="1"/>
          </p:cNvSpPr>
          <p:nvPr>
            <p:ph type="sldNum" sz="quarter" idx="5"/>
          </p:nvPr>
        </p:nvSpPr>
        <p:spPr/>
        <p:txBody>
          <a:bodyPr/>
          <a:lstStyle/>
          <a:p>
            <a:fld id="{73C715CD-CD74-1B4C-98C7-371120467A60}" type="slidenum">
              <a:rPr lang="en-SA" smtClean="0"/>
              <a:t>26</a:t>
            </a:fld>
            <a:endParaRPr lang="en-SA"/>
          </a:p>
        </p:txBody>
      </p:sp>
    </p:spTree>
    <p:extLst>
      <p:ext uri="{BB962C8B-B14F-4D97-AF65-F5344CB8AC3E}">
        <p14:creationId xmlns:p14="http://schemas.microsoft.com/office/powerpoint/2010/main" val="3649294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fld id="{73C715CD-CD74-1B4C-98C7-371120467A60}" type="slidenum">
              <a:rPr lang="en-SA" smtClean="0"/>
              <a:t>27</a:t>
            </a:fld>
            <a:endParaRPr lang="en-SA"/>
          </a:p>
        </p:txBody>
      </p:sp>
    </p:spTree>
    <p:extLst>
      <p:ext uri="{BB962C8B-B14F-4D97-AF65-F5344CB8AC3E}">
        <p14:creationId xmlns:p14="http://schemas.microsoft.com/office/powerpoint/2010/main" val="4082142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1A9FE-E365-E149-A3AA-ACF80E92B4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5A9AE3-CD5B-389D-25D1-7549A08975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57F4D-9159-2DA5-483C-E8408FEED742}"/>
              </a:ext>
            </a:extLst>
          </p:cNvPr>
          <p:cNvSpPr>
            <a:spLocks noGrp="1"/>
          </p:cNvSpPr>
          <p:nvPr>
            <p:ph type="body" idx="1"/>
          </p:nvPr>
        </p:nvSpPr>
        <p:spPr/>
        <p:txBody>
          <a:bodyPr/>
          <a:lstStyle/>
          <a:p>
            <a:endParaRPr lang="en-SA" dirty="0"/>
          </a:p>
        </p:txBody>
      </p:sp>
      <p:sp>
        <p:nvSpPr>
          <p:cNvPr id="4" name="Slide Number Placeholder 3">
            <a:extLst>
              <a:ext uri="{FF2B5EF4-FFF2-40B4-BE49-F238E27FC236}">
                <a16:creationId xmlns:a16="http://schemas.microsoft.com/office/drawing/2014/main" id="{01A87309-9B70-B948-1FB3-94A74C838E8B}"/>
              </a:ext>
            </a:extLst>
          </p:cNvPr>
          <p:cNvSpPr>
            <a:spLocks noGrp="1"/>
          </p:cNvSpPr>
          <p:nvPr>
            <p:ph type="sldNum" sz="quarter" idx="5"/>
          </p:nvPr>
        </p:nvSpPr>
        <p:spPr/>
        <p:txBody>
          <a:bodyPr/>
          <a:lstStyle/>
          <a:p>
            <a:fld id="{73C715CD-CD74-1B4C-98C7-371120467A60}" type="slidenum">
              <a:rPr lang="en-SA" smtClean="0"/>
              <a:t>30</a:t>
            </a:fld>
            <a:endParaRPr lang="en-SA"/>
          </a:p>
        </p:txBody>
      </p:sp>
    </p:spTree>
    <p:extLst>
      <p:ext uri="{BB962C8B-B14F-4D97-AF65-F5344CB8AC3E}">
        <p14:creationId xmlns:p14="http://schemas.microsoft.com/office/powerpoint/2010/main" val="3627058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DC5B-A353-96A1-1B17-669C7BDE58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A"/>
          </a:p>
        </p:txBody>
      </p:sp>
      <p:sp>
        <p:nvSpPr>
          <p:cNvPr id="3" name="Subtitle 2">
            <a:extLst>
              <a:ext uri="{FF2B5EF4-FFF2-40B4-BE49-F238E27FC236}">
                <a16:creationId xmlns:a16="http://schemas.microsoft.com/office/drawing/2014/main" id="{CAF36C0B-49DA-D9F3-4D49-2945F95B6D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A"/>
          </a:p>
        </p:txBody>
      </p:sp>
      <p:sp>
        <p:nvSpPr>
          <p:cNvPr id="4" name="Date Placeholder 3">
            <a:extLst>
              <a:ext uri="{FF2B5EF4-FFF2-40B4-BE49-F238E27FC236}">
                <a16:creationId xmlns:a16="http://schemas.microsoft.com/office/drawing/2014/main" id="{C91BD167-EF89-9778-AA17-ED5985D9A408}"/>
              </a:ext>
            </a:extLst>
          </p:cNvPr>
          <p:cNvSpPr>
            <a:spLocks noGrp="1"/>
          </p:cNvSpPr>
          <p:nvPr>
            <p:ph type="dt" sz="half" idx="10"/>
          </p:nvPr>
        </p:nvSpPr>
        <p:spPr/>
        <p:txBody>
          <a:bodyPr/>
          <a:lstStyle/>
          <a:p>
            <a:fld id="{AED8C3D7-8C11-E042-85BA-59B64B1B061A}" type="datetimeFigureOut">
              <a:rPr lang="en-SA" smtClean="0"/>
              <a:t>20/04/2026 R</a:t>
            </a:fld>
            <a:endParaRPr lang="en-SA"/>
          </a:p>
        </p:txBody>
      </p:sp>
      <p:sp>
        <p:nvSpPr>
          <p:cNvPr id="5" name="Footer Placeholder 4">
            <a:extLst>
              <a:ext uri="{FF2B5EF4-FFF2-40B4-BE49-F238E27FC236}">
                <a16:creationId xmlns:a16="http://schemas.microsoft.com/office/drawing/2014/main" id="{46E7827B-12CA-19FB-8E60-C6C8F15BC284}"/>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6E190198-A4CE-60F1-EF7F-F8949BD538B4}"/>
              </a:ext>
            </a:extLst>
          </p:cNvPr>
          <p:cNvSpPr>
            <a:spLocks noGrp="1"/>
          </p:cNvSpPr>
          <p:nvPr>
            <p:ph type="sldNum" sz="quarter" idx="12"/>
          </p:nvPr>
        </p:nvSpPr>
        <p:spPr/>
        <p:txBody>
          <a:bodyPr/>
          <a:lstStyle/>
          <a:p>
            <a:fld id="{70C116EE-9F43-5549-AB45-D94856DDB193}" type="slidenum">
              <a:rPr lang="en-SA" smtClean="0"/>
              <a:t>‹#›</a:t>
            </a:fld>
            <a:endParaRPr lang="en-SA"/>
          </a:p>
        </p:txBody>
      </p:sp>
    </p:spTree>
    <p:extLst>
      <p:ext uri="{BB962C8B-B14F-4D97-AF65-F5344CB8AC3E}">
        <p14:creationId xmlns:p14="http://schemas.microsoft.com/office/powerpoint/2010/main" val="2259042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6A608-C2CF-9907-DBE0-CC5733C42265}"/>
              </a:ext>
            </a:extLst>
          </p:cNvPr>
          <p:cNvSpPr>
            <a:spLocks noGrp="1"/>
          </p:cNvSpPr>
          <p:nvPr>
            <p:ph type="title"/>
          </p:nvPr>
        </p:nvSpPr>
        <p:spPr/>
        <p:txBody>
          <a:bodyPr/>
          <a:lstStyle/>
          <a:p>
            <a:r>
              <a:rPr lang="en-US"/>
              <a:t>Click to edit Master title style</a:t>
            </a:r>
            <a:endParaRPr lang="en-SA"/>
          </a:p>
        </p:txBody>
      </p:sp>
      <p:sp>
        <p:nvSpPr>
          <p:cNvPr id="3" name="Vertical Text Placeholder 2">
            <a:extLst>
              <a:ext uri="{FF2B5EF4-FFF2-40B4-BE49-F238E27FC236}">
                <a16:creationId xmlns:a16="http://schemas.microsoft.com/office/drawing/2014/main" id="{E99B9D12-FBA8-33B4-CE82-BB37670401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46FCEA99-D064-549A-5690-A2CB83FEBEF5}"/>
              </a:ext>
            </a:extLst>
          </p:cNvPr>
          <p:cNvSpPr>
            <a:spLocks noGrp="1"/>
          </p:cNvSpPr>
          <p:nvPr>
            <p:ph type="dt" sz="half" idx="10"/>
          </p:nvPr>
        </p:nvSpPr>
        <p:spPr/>
        <p:txBody>
          <a:bodyPr/>
          <a:lstStyle/>
          <a:p>
            <a:fld id="{AED8C3D7-8C11-E042-85BA-59B64B1B061A}" type="datetimeFigureOut">
              <a:rPr lang="en-SA" smtClean="0"/>
              <a:t>20/04/2026 R</a:t>
            </a:fld>
            <a:endParaRPr lang="en-SA"/>
          </a:p>
        </p:txBody>
      </p:sp>
      <p:sp>
        <p:nvSpPr>
          <p:cNvPr id="5" name="Footer Placeholder 4">
            <a:extLst>
              <a:ext uri="{FF2B5EF4-FFF2-40B4-BE49-F238E27FC236}">
                <a16:creationId xmlns:a16="http://schemas.microsoft.com/office/drawing/2014/main" id="{56E76A5E-3731-27A5-2CA4-A2F786171C2B}"/>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99A6140B-24A7-C19B-2EC0-E571A88B1BAC}"/>
              </a:ext>
            </a:extLst>
          </p:cNvPr>
          <p:cNvSpPr>
            <a:spLocks noGrp="1"/>
          </p:cNvSpPr>
          <p:nvPr>
            <p:ph type="sldNum" sz="quarter" idx="12"/>
          </p:nvPr>
        </p:nvSpPr>
        <p:spPr/>
        <p:txBody>
          <a:bodyPr/>
          <a:lstStyle/>
          <a:p>
            <a:fld id="{70C116EE-9F43-5549-AB45-D94856DDB193}" type="slidenum">
              <a:rPr lang="en-SA" smtClean="0"/>
              <a:t>‹#›</a:t>
            </a:fld>
            <a:endParaRPr lang="en-SA"/>
          </a:p>
        </p:txBody>
      </p:sp>
    </p:spTree>
    <p:extLst>
      <p:ext uri="{BB962C8B-B14F-4D97-AF65-F5344CB8AC3E}">
        <p14:creationId xmlns:p14="http://schemas.microsoft.com/office/powerpoint/2010/main" val="436424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9AE316-93E1-B42C-3E13-830C19622D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A"/>
          </a:p>
        </p:txBody>
      </p:sp>
      <p:sp>
        <p:nvSpPr>
          <p:cNvPr id="3" name="Vertical Text Placeholder 2">
            <a:extLst>
              <a:ext uri="{FF2B5EF4-FFF2-40B4-BE49-F238E27FC236}">
                <a16:creationId xmlns:a16="http://schemas.microsoft.com/office/drawing/2014/main" id="{B67EFA72-1C81-D307-8C96-A45C36646B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481BD1AF-185F-BA13-3C16-AA4D7406ED5B}"/>
              </a:ext>
            </a:extLst>
          </p:cNvPr>
          <p:cNvSpPr>
            <a:spLocks noGrp="1"/>
          </p:cNvSpPr>
          <p:nvPr>
            <p:ph type="dt" sz="half" idx="10"/>
          </p:nvPr>
        </p:nvSpPr>
        <p:spPr/>
        <p:txBody>
          <a:bodyPr/>
          <a:lstStyle/>
          <a:p>
            <a:fld id="{AED8C3D7-8C11-E042-85BA-59B64B1B061A}" type="datetimeFigureOut">
              <a:rPr lang="en-SA" smtClean="0"/>
              <a:t>20/04/2026 R</a:t>
            </a:fld>
            <a:endParaRPr lang="en-SA"/>
          </a:p>
        </p:txBody>
      </p:sp>
      <p:sp>
        <p:nvSpPr>
          <p:cNvPr id="5" name="Footer Placeholder 4">
            <a:extLst>
              <a:ext uri="{FF2B5EF4-FFF2-40B4-BE49-F238E27FC236}">
                <a16:creationId xmlns:a16="http://schemas.microsoft.com/office/drawing/2014/main" id="{A4EF8896-299E-0FCE-7286-DB7E084A3590}"/>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21347C39-1F89-0CA7-D5B2-3DBD10043F14}"/>
              </a:ext>
            </a:extLst>
          </p:cNvPr>
          <p:cNvSpPr>
            <a:spLocks noGrp="1"/>
          </p:cNvSpPr>
          <p:nvPr>
            <p:ph type="sldNum" sz="quarter" idx="12"/>
          </p:nvPr>
        </p:nvSpPr>
        <p:spPr/>
        <p:txBody>
          <a:bodyPr/>
          <a:lstStyle/>
          <a:p>
            <a:fld id="{70C116EE-9F43-5549-AB45-D94856DDB193}" type="slidenum">
              <a:rPr lang="en-SA" smtClean="0"/>
              <a:t>‹#›</a:t>
            </a:fld>
            <a:endParaRPr lang="en-SA"/>
          </a:p>
        </p:txBody>
      </p:sp>
    </p:spTree>
    <p:extLst>
      <p:ext uri="{BB962C8B-B14F-4D97-AF65-F5344CB8AC3E}">
        <p14:creationId xmlns:p14="http://schemas.microsoft.com/office/powerpoint/2010/main" val="2048788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Grid Image 02">
            <a:extLst>
              <a:ext uri="{FF2B5EF4-FFF2-40B4-BE49-F238E27FC236}">
                <a16:creationId xmlns:a16="http://schemas.microsoft.com/office/drawing/2014/main" id="{E8181EF7-244E-5E3D-88AA-AF30E066459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1" b="-628"/>
          <a:stretch/>
        </p:blipFill>
        <p:spPr>
          <a:xfrm rot="10800000">
            <a:off x="11369990" y="5230135"/>
            <a:ext cx="822010" cy="1627865"/>
          </a:xfrm>
          <a:prstGeom prst="rect">
            <a:avLst/>
          </a:prstGeom>
        </p:spPr>
      </p:pic>
      <p:pic>
        <p:nvPicPr>
          <p:cNvPr id="5" name="Grid Image 01">
            <a:extLst>
              <a:ext uri="{FF2B5EF4-FFF2-40B4-BE49-F238E27FC236}">
                <a16:creationId xmlns:a16="http://schemas.microsoft.com/office/drawing/2014/main" id="{914E04CD-05DE-D2FB-9877-35FF2B148C1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11225"/>
          <a:stretch/>
        </p:blipFill>
        <p:spPr>
          <a:xfrm flipH="1">
            <a:off x="10761774" y="0"/>
            <a:ext cx="1435948" cy="1392470"/>
          </a:xfrm>
          <a:prstGeom prst="rect">
            <a:avLst/>
          </a:prstGeom>
        </p:spPr>
      </p:pic>
      <p:sp>
        <p:nvSpPr>
          <p:cNvPr id="11" name="Slide Number Placeholder ">
            <a:extLst>
              <a:ext uri="{FF2B5EF4-FFF2-40B4-BE49-F238E27FC236}">
                <a16:creationId xmlns:a16="http://schemas.microsoft.com/office/drawing/2014/main" id="{323D7EBE-BC7D-4AC5-AD6B-FCD5D270E1C6}"/>
              </a:ext>
            </a:extLst>
          </p:cNvPr>
          <p:cNvSpPr>
            <a:spLocks noGrp="1"/>
          </p:cNvSpPr>
          <p:nvPr>
            <p:ph type="sldNum" sz="quarter" idx="16"/>
          </p:nvPr>
        </p:nvSpPr>
        <p:spPr>
          <a:xfrm>
            <a:off x="11149011" y="6453188"/>
            <a:ext cx="635000" cy="180000"/>
          </a:xfrm>
        </p:spPr>
        <p:txBody>
          <a:bodyPr/>
          <a:lstStyle>
            <a:lvl1pPr>
              <a:defRPr>
                <a:solidFill>
                  <a:schemeClr val="tx1"/>
                </a:solidFill>
              </a:defRPr>
            </a:lvl1pPr>
          </a:lstStyle>
          <a:p>
            <a:fld id="{6B54B0F7-55DD-40D6-B7F4-70B586885C0B}" type="slidenum">
              <a:rPr lang="en-US" smtClean="0"/>
              <a:pPr/>
              <a:t>‹#›</a:t>
            </a:fld>
            <a:endParaRPr lang="en-US" dirty="0"/>
          </a:p>
        </p:txBody>
      </p:sp>
      <p:sp>
        <p:nvSpPr>
          <p:cNvPr id="10" name="Footer Placeholder">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lvl1pPr>
              <a:defRPr>
                <a:solidFill>
                  <a:schemeClr val="tx1"/>
                </a:solidFill>
              </a:defRPr>
            </a:lvl1pPr>
          </a:lstStyle>
          <a:p>
            <a:endParaRPr lang="en-US" dirty="0"/>
          </a:p>
        </p:txBody>
      </p:sp>
      <p:sp>
        <p:nvSpPr>
          <p:cNvPr id="18" name="Content Placeholder ">
            <a:extLst>
              <a:ext uri="{FF2B5EF4-FFF2-40B4-BE49-F238E27FC236}">
                <a16:creationId xmlns:a16="http://schemas.microsoft.com/office/drawing/2014/main" id="{3C62B93C-5773-C05B-8818-057264ECAA1E}"/>
              </a:ext>
            </a:extLst>
          </p:cNvPr>
          <p:cNvSpPr>
            <a:spLocks noGrp="1"/>
          </p:cNvSpPr>
          <p:nvPr>
            <p:ph sz="quarter" idx="23"/>
          </p:nvPr>
        </p:nvSpPr>
        <p:spPr>
          <a:xfrm>
            <a:off x="406799" y="1951990"/>
            <a:ext cx="11376025" cy="432689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Subheading Placeholder">
            <a:extLst>
              <a:ext uri="{FF2B5EF4-FFF2-40B4-BE49-F238E27FC236}">
                <a16:creationId xmlns:a16="http://schemas.microsoft.com/office/drawing/2014/main" id="{E214CB94-27AF-41B7-A363-829DCFEBE7A6}"/>
              </a:ext>
            </a:extLst>
          </p:cNvPr>
          <p:cNvSpPr>
            <a:spLocks noGrp="1"/>
          </p:cNvSpPr>
          <p:nvPr>
            <p:ph type="body" sz="quarter" idx="22"/>
          </p:nvPr>
        </p:nvSpPr>
        <p:spPr>
          <a:xfrm>
            <a:off x="406799" y="1577578"/>
            <a:ext cx="11377213" cy="276999"/>
          </a:xfrm>
        </p:spPr>
        <p:txBody>
          <a:bodyPr wrap="square">
            <a:spAutoFit/>
          </a:bodyPr>
          <a:lstStyle>
            <a:lvl1pPr>
              <a:lnSpc>
                <a:spcPct val="100000"/>
              </a:lnSpc>
              <a:spcAft>
                <a:spcPts val="0"/>
              </a:spcAft>
              <a:defRPr sz="1800" b="0" i="0">
                <a:solidFill>
                  <a:schemeClr val="accent3">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dirty="0"/>
              <a:t>Click to edit Master text styles</a:t>
            </a:r>
          </a:p>
        </p:txBody>
      </p:sp>
      <p:sp>
        <p:nvSpPr>
          <p:cNvPr id="2" name="Title ">
            <a:extLst>
              <a:ext uri="{FF2B5EF4-FFF2-40B4-BE49-F238E27FC236}">
                <a16:creationId xmlns:a16="http://schemas.microsoft.com/office/drawing/2014/main" id="{397577A6-F24A-4B6D-B7E1-FB31180BD644}"/>
              </a:ext>
            </a:extLst>
          </p:cNvPr>
          <p:cNvSpPr>
            <a:spLocks noGrp="1"/>
          </p:cNvSpPr>
          <p:nvPr>
            <p:ph type="title"/>
          </p:nvPr>
        </p:nvSpPr>
        <p:spPr>
          <a:xfrm>
            <a:off x="412958" y="404812"/>
            <a:ext cx="10272013" cy="863601"/>
          </a:xfrm>
        </p:spPr>
        <p:txBody>
          <a:bodyPr anchor="b" anchorCtr="0">
            <a:normAutofit/>
          </a:bodyPr>
          <a:lstStyle>
            <a:lvl1pPr>
              <a:lnSpc>
                <a:spcPct val="100000"/>
              </a:lnSpc>
              <a:defRPr sz="2400">
                <a:solidFill>
                  <a:schemeClr val="tx1"/>
                </a:solidFill>
              </a:defRPr>
            </a:lvl1pPr>
          </a:lstStyle>
          <a:p>
            <a:r>
              <a:rPr lang="en-US" dirty="0"/>
              <a:t>Click to edit Master title style</a:t>
            </a:r>
          </a:p>
        </p:txBody>
      </p:sp>
      <p:sp useBgFill="1">
        <p:nvSpPr>
          <p:cNvPr id="4" name="Rectangle 3">
            <a:extLst>
              <a:ext uri="{FF2B5EF4-FFF2-40B4-BE49-F238E27FC236}">
                <a16:creationId xmlns:a16="http://schemas.microsoft.com/office/drawing/2014/main" id="{1B5E96E2-DB49-BFA4-06DF-82ADDF0CE5EF}"/>
              </a:ext>
            </a:extLst>
          </p:cNvPr>
          <p:cNvSpPr/>
          <p:nvPr userDrawn="1"/>
        </p:nvSpPr>
        <p:spPr>
          <a:xfrm>
            <a:off x="5810596" y="0"/>
            <a:ext cx="556953" cy="257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21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C0D14-33EC-7522-4DC5-1AE5A29E7E03}"/>
              </a:ext>
            </a:extLst>
          </p:cNvPr>
          <p:cNvSpPr>
            <a:spLocks noGrp="1"/>
          </p:cNvSpPr>
          <p:nvPr>
            <p:ph type="title"/>
          </p:nvPr>
        </p:nvSpPr>
        <p:spPr/>
        <p:txBody>
          <a:bodyPr/>
          <a:lstStyle/>
          <a:p>
            <a:r>
              <a:rPr lang="en-US"/>
              <a:t>Click to edit Master title style</a:t>
            </a:r>
            <a:endParaRPr lang="en-SA"/>
          </a:p>
        </p:txBody>
      </p:sp>
      <p:sp>
        <p:nvSpPr>
          <p:cNvPr id="3" name="Content Placeholder 2">
            <a:extLst>
              <a:ext uri="{FF2B5EF4-FFF2-40B4-BE49-F238E27FC236}">
                <a16:creationId xmlns:a16="http://schemas.microsoft.com/office/drawing/2014/main" id="{2693BA24-19B6-D772-BAC9-9A7F3394DF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4D367AB4-252D-0C77-C21B-AD3072FE1034}"/>
              </a:ext>
            </a:extLst>
          </p:cNvPr>
          <p:cNvSpPr>
            <a:spLocks noGrp="1"/>
          </p:cNvSpPr>
          <p:nvPr>
            <p:ph type="dt" sz="half" idx="10"/>
          </p:nvPr>
        </p:nvSpPr>
        <p:spPr/>
        <p:txBody>
          <a:bodyPr/>
          <a:lstStyle/>
          <a:p>
            <a:fld id="{AED8C3D7-8C11-E042-85BA-59B64B1B061A}" type="datetimeFigureOut">
              <a:rPr lang="en-SA" smtClean="0"/>
              <a:t>20/04/2026 R</a:t>
            </a:fld>
            <a:endParaRPr lang="en-SA"/>
          </a:p>
        </p:txBody>
      </p:sp>
      <p:sp>
        <p:nvSpPr>
          <p:cNvPr id="5" name="Footer Placeholder 4">
            <a:extLst>
              <a:ext uri="{FF2B5EF4-FFF2-40B4-BE49-F238E27FC236}">
                <a16:creationId xmlns:a16="http://schemas.microsoft.com/office/drawing/2014/main" id="{7E6FC1D5-67FC-705F-9925-27515E2E9A8C}"/>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6539B5F3-B6CD-BE98-0A5A-57DE54E3CE52}"/>
              </a:ext>
            </a:extLst>
          </p:cNvPr>
          <p:cNvSpPr>
            <a:spLocks noGrp="1"/>
          </p:cNvSpPr>
          <p:nvPr>
            <p:ph type="sldNum" sz="quarter" idx="12"/>
          </p:nvPr>
        </p:nvSpPr>
        <p:spPr/>
        <p:txBody>
          <a:bodyPr/>
          <a:lstStyle/>
          <a:p>
            <a:fld id="{70C116EE-9F43-5549-AB45-D94856DDB193}" type="slidenum">
              <a:rPr lang="en-SA" smtClean="0"/>
              <a:t>‹#›</a:t>
            </a:fld>
            <a:endParaRPr lang="en-SA"/>
          </a:p>
        </p:txBody>
      </p:sp>
    </p:spTree>
    <p:extLst>
      <p:ext uri="{BB962C8B-B14F-4D97-AF65-F5344CB8AC3E}">
        <p14:creationId xmlns:p14="http://schemas.microsoft.com/office/powerpoint/2010/main" val="598046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DD110-129A-57C5-1B40-129F6231D0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A"/>
          </a:p>
        </p:txBody>
      </p:sp>
      <p:sp>
        <p:nvSpPr>
          <p:cNvPr id="3" name="Text Placeholder 2">
            <a:extLst>
              <a:ext uri="{FF2B5EF4-FFF2-40B4-BE49-F238E27FC236}">
                <a16:creationId xmlns:a16="http://schemas.microsoft.com/office/drawing/2014/main" id="{F4406A9A-C557-74E5-6B32-87E3B881D2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0F72A-3EF8-E779-6B79-B84213E9514C}"/>
              </a:ext>
            </a:extLst>
          </p:cNvPr>
          <p:cNvSpPr>
            <a:spLocks noGrp="1"/>
          </p:cNvSpPr>
          <p:nvPr>
            <p:ph type="dt" sz="half" idx="10"/>
          </p:nvPr>
        </p:nvSpPr>
        <p:spPr/>
        <p:txBody>
          <a:bodyPr/>
          <a:lstStyle/>
          <a:p>
            <a:fld id="{AED8C3D7-8C11-E042-85BA-59B64B1B061A}" type="datetimeFigureOut">
              <a:rPr lang="en-SA" smtClean="0"/>
              <a:t>20/04/2026 R</a:t>
            </a:fld>
            <a:endParaRPr lang="en-SA"/>
          </a:p>
        </p:txBody>
      </p:sp>
      <p:sp>
        <p:nvSpPr>
          <p:cNvPr id="5" name="Footer Placeholder 4">
            <a:extLst>
              <a:ext uri="{FF2B5EF4-FFF2-40B4-BE49-F238E27FC236}">
                <a16:creationId xmlns:a16="http://schemas.microsoft.com/office/drawing/2014/main" id="{E2873B37-3CBB-3FEE-4BC4-8CEDD3B8BBBF}"/>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8430EA8B-6368-D625-26CC-E4572A6C1146}"/>
              </a:ext>
            </a:extLst>
          </p:cNvPr>
          <p:cNvSpPr>
            <a:spLocks noGrp="1"/>
          </p:cNvSpPr>
          <p:nvPr>
            <p:ph type="sldNum" sz="quarter" idx="12"/>
          </p:nvPr>
        </p:nvSpPr>
        <p:spPr/>
        <p:txBody>
          <a:bodyPr/>
          <a:lstStyle/>
          <a:p>
            <a:fld id="{70C116EE-9F43-5549-AB45-D94856DDB193}" type="slidenum">
              <a:rPr lang="en-SA" smtClean="0"/>
              <a:t>‹#›</a:t>
            </a:fld>
            <a:endParaRPr lang="en-SA"/>
          </a:p>
        </p:txBody>
      </p:sp>
    </p:spTree>
    <p:extLst>
      <p:ext uri="{BB962C8B-B14F-4D97-AF65-F5344CB8AC3E}">
        <p14:creationId xmlns:p14="http://schemas.microsoft.com/office/powerpoint/2010/main" val="3684917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2C4D8-0B2F-CC30-F075-4F724389F764}"/>
              </a:ext>
            </a:extLst>
          </p:cNvPr>
          <p:cNvSpPr>
            <a:spLocks noGrp="1"/>
          </p:cNvSpPr>
          <p:nvPr>
            <p:ph type="title"/>
          </p:nvPr>
        </p:nvSpPr>
        <p:spPr/>
        <p:txBody>
          <a:bodyPr/>
          <a:lstStyle/>
          <a:p>
            <a:r>
              <a:rPr lang="en-US"/>
              <a:t>Click to edit Master title style</a:t>
            </a:r>
            <a:endParaRPr lang="en-SA"/>
          </a:p>
        </p:txBody>
      </p:sp>
      <p:sp>
        <p:nvSpPr>
          <p:cNvPr id="3" name="Content Placeholder 2">
            <a:extLst>
              <a:ext uri="{FF2B5EF4-FFF2-40B4-BE49-F238E27FC236}">
                <a16:creationId xmlns:a16="http://schemas.microsoft.com/office/drawing/2014/main" id="{5E66AF9B-477F-86C6-AFCB-B0D55D9227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Content Placeholder 3">
            <a:extLst>
              <a:ext uri="{FF2B5EF4-FFF2-40B4-BE49-F238E27FC236}">
                <a16:creationId xmlns:a16="http://schemas.microsoft.com/office/drawing/2014/main" id="{DBD659D1-A4C2-841B-0B4E-B81785A7AC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5" name="Date Placeholder 4">
            <a:extLst>
              <a:ext uri="{FF2B5EF4-FFF2-40B4-BE49-F238E27FC236}">
                <a16:creationId xmlns:a16="http://schemas.microsoft.com/office/drawing/2014/main" id="{E1B762A9-7C09-AC75-3E6D-BE9FBBA127BB}"/>
              </a:ext>
            </a:extLst>
          </p:cNvPr>
          <p:cNvSpPr>
            <a:spLocks noGrp="1"/>
          </p:cNvSpPr>
          <p:nvPr>
            <p:ph type="dt" sz="half" idx="10"/>
          </p:nvPr>
        </p:nvSpPr>
        <p:spPr/>
        <p:txBody>
          <a:bodyPr/>
          <a:lstStyle/>
          <a:p>
            <a:fld id="{AED8C3D7-8C11-E042-85BA-59B64B1B061A}" type="datetimeFigureOut">
              <a:rPr lang="en-SA" smtClean="0"/>
              <a:t>20/04/2026 R</a:t>
            </a:fld>
            <a:endParaRPr lang="en-SA"/>
          </a:p>
        </p:txBody>
      </p:sp>
      <p:sp>
        <p:nvSpPr>
          <p:cNvPr id="6" name="Footer Placeholder 5">
            <a:extLst>
              <a:ext uri="{FF2B5EF4-FFF2-40B4-BE49-F238E27FC236}">
                <a16:creationId xmlns:a16="http://schemas.microsoft.com/office/drawing/2014/main" id="{780A4742-9BFD-6016-213C-C479F6F2D71C}"/>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74828E61-85B5-688C-9263-3389CA38D2BC}"/>
              </a:ext>
            </a:extLst>
          </p:cNvPr>
          <p:cNvSpPr>
            <a:spLocks noGrp="1"/>
          </p:cNvSpPr>
          <p:nvPr>
            <p:ph type="sldNum" sz="quarter" idx="12"/>
          </p:nvPr>
        </p:nvSpPr>
        <p:spPr/>
        <p:txBody>
          <a:bodyPr/>
          <a:lstStyle/>
          <a:p>
            <a:fld id="{70C116EE-9F43-5549-AB45-D94856DDB193}" type="slidenum">
              <a:rPr lang="en-SA" smtClean="0"/>
              <a:t>‹#›</a:t>
            </a:fld>
            <a:endParaRPr lang="en-SA"/>
          </a:p>
        </p:txBody>
      </p:sp>
    </p:spTree>
    <p:extLst>
      <p:ext uri="{BB962C8B-B14F-4D97-AF65-F5344CB8AC3E}">
        <p14:creationId xmlns:p14="http://schemas.microsoft.com/office/powerpoint/2010/main" val="3192786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D5AF0-CBBE-8D3B-D669-905AEA7342A4}"/>
              </a:ext>
            </a:extLst>
          </p:cNvPr>
          <p:cNvSpPr>
            <a:spLocks noGrp="1"/>
          </p:cNvSpPr>
          <p:nvPr>
            <p:ph type="title"/>
          </p:nvPr>
        </p:nvSpPr>
        <p:spPr>
          <a:xfrm>
            <a:off x="839788" y="365125"/>
            <a:ext cx="10515600" cy="1325563"/>
          </a:xfrm>
        </p:spPr>
        <p:txBody>
          <a:bodyPr/>
          <a:lstStyle/>
          <a:p>
            <a:r>
              <a:rPr lang="en-US"/>
              <a:t>Click to edit Master title style</a:t>
            </a:r>
            <a:endParaRPr lang="en-SA"/>
          </a:p>
        </p:txBody>
      </p:sp>
      <p:sp>
        <p:nvSpPr>
          <p:cNvPr id="3" name="Text Placeholder 2">
            <a:extLst>
              <a:ext uri="{FF2B5EF4-FFF2-40B4-BE49-F238E27FC236}">
                <a16:creationId xmlns:a16="http://schemas.microsoft.com/office/drawing/2014/main" id="{90AF6BC9-7C24-FE9A-6F1B-0FC7910CA8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DF4062-AA9D-0D19-C982-F3481AAF44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5" name="Text Placeholder 4">
            <a:extLst>
              <a:ext uri="{FF2B5EF4-FFF2-40B4-BE49-F238E27FC236}">
                <a16:creationId xmlns:a16="http://schemas.microsoft.com/office/drawing/2014/main" id="{3610A427-B961-91B5-A415-4D85B49EBB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160AA6-7256-C1C7-1663-609EAEF68E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7" name="Date Placeholder 6">
            <a:extLst>
              <a:ext uri="{FF2B5EF4-FFF2-40B4-BE49-F238E27FC236}">
                <a16:creationId xmlns:a16="http://schemas.microsoft.com/office/drawing/2014/main" id="{F5BC4108-98DB-24DE-9D3D-87129CB7EAA2}"/>
              </a:ext>
            </a:extLst>
          </p:cNvPr>
          <p:cNvSpPr>
            <a:spLocks noGrp="1"/>
          </p:cNvSpPr>
          <p:nvPr>
            <p:ph type="dt" sz="half" idx="10"/>
          </p:nvPr>
        </p:nvSpPr>
        <p:spPr/>
        <p:txBody>
          <a:bodyPr/>
          <a:lstStyle/>
          <a:p>
            <a:fld id="{AED8C3D7-8C11-E042-85BA-59B64B1B061A}" type="datetimeFigureOut">
              <a:rPr lang="en-SA" smtClean="0"/>
              <a:t>20/04/2026 R</a:t>
            </a:fld>
            <a:endParaRPr lang="en-SA"/>
          </a:p>
        </p:txBody>
      </p:sp>
      <p:sp>
        <p:nvSpPr>
          <p:cNvPr id="8" name="Footer Placeholder 7">
            <a:extLst>
              <a:ext uri="{FF2B5EF4-FFF2-40B4-BE49-F238E27FC236}">
                <a16:creationId xmlns:a16="http://schemas.microsoft.com/office/drawing/2014/main" id="{ABE033D4-372C-A3CB-EB70-336C47674034}"/>
              </a:ext>
            </a:extLst>
          </p:cNvPr>
          <p:cNvSpPr>
            <a:spLocks noGrp="1"/>
          </p:cNvSpPr>
          <p:nvPr>
            <p:ph type="ftr" sz="quarter" idx="11"/>
          </p:nvPr>
        </p:nvSpPr>
        <p:spPr/>
        <p:txBody>
          <a:bodyPr/>
          <a:lstStyle/>
          <a:p>
            <a:endParaRPr lang="en-SA"/>
          </a:p>
        </p:txBody>
      </p:sp>
      <p:sp>
        <p:nvSpPr>
          <p:cNvPr id="9" name="Slide Number Placeholder 8">
            <a:extLst>
              <a:ext uri="{FF2B5EF4-FFF2-40B4-BE49-F238E27FC236}">
                <a16:creationId xmlns:a16="http://schemas.microsoft.com/office/drawing/2014/main" id="{4FE1FDBB-F98E-737E-7A37-F45D68E0B2E3}"/>
              </a:ext>
            </a:extLst>
          </p:cNvPr>
          <p:cNvSpPr>
            <a:spLocks noGrp="1"/>
          </p:cNvSpPr>
          <p:nvPr>
            <p:ph type="sldNum" sz="quarter" idx="12"/>
          </p:nvPr>
        </p:nvSpPr>
        <p:spPr/>
        <p:txBody>
          <a:bodyPr/>
          <a:lstStyle/>
          <a:p>
            <a:fld id="{70C116EE-9F43-5549-AB45-D94856DDB193}" type="slidenum">
              <a:rPr lang="en-SA" smtClean="0"/>
              <a:t>‹#›</a:t>
            </a:fld>
            <a:endParaRPr lang="en-SA"/>
          </a:p>
        </p:txBody>
      </p:sp>
    </p:spTree>
    <p:extLst>
      <p:ext uri="{BB962C8B-B14F-4D97-AF65-F5344CB8AC3E}">
        <p14:creationId xmlns:p14="http://schemas.microsoft.com/office/powerpoint/2010/main" val="85894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E07E1-71B0-8DCD-435D-5A456122FAFB}"/>
              </a:ext>
            </a:extLst>
          </p:cNvPr>
          <p:cNvSpPr>
            <a:spLocks noGrp="1"/>
          </p:cNvSpPr>
          <p:nvPr>
            <p:ph type="title"/>
          </p:nvPr>
        </p:nvSpPr>
        <p:spPr/>
        <p:txBody>
          <a:bodyPr/>
          <a:lstStyle/>
          <a:p>
            <a:r>
              <a:rPr lang="en-US"/>
              <a:t>Click to edit Master title style</a:t>
            </a:r>
            <a:endParaRPr lang="en-SA"/>
          </a:p>
        </p:txBody>
      </p:sp>
      <p:sp>
        <p:nvSpPr>
          <p:cNvPr id="3" name="Date Placeholder 2">
            <a:extLst>
              <a:ext uri="{FF2B5EF4-FFF2-40B4-BE49-F238E27FC236}">
                <a16:creationId xmlns:a16="http://schemas.microsoft.com/office/drawing/2014/main" id="{C3E79388-6726-C105-1486-9CC2882E36E6}"/>
              </a:ext>
            </a:extLst>
          </p:cNvPr>
          <p:cNvSpPr>
            <a:spLocks noGrp="1"/>
          </p:cNvSpPr>
          <p:nvPr>
            <p:ph type="dt" sz="half" idx="10"/>
          </p:nvPr>
        </p:nvSpPr>
        <p:spPr/>
        <p:txBody>
          <a:bodyPr/>
          <a:lstStyle/>
          <a:p>
            <a:fld id="{AED8C3D7-8C11-E042-85BA-59B64B1B061A}" type="datetimeFigureOut">
              <a:rPr lang="en-SA" smtClean="0"/>
              <a:t>20/04/2026 R</a:t>
            </a:fld>
            <a:endParaRPr lang="en-SA"/>
          </a:p>
        </p:txBody>
      </p:sp>
      <p:sp>
        <p:nvSpPr>
          <p:cNvPr id="4" name="Footer Placeholder 3">
            <a:extLst>
              <a:ext uri="{FF2B5EF4-FFF2-40B4-BE49-F238E27FC236}">
                <a16:creationId xmlns:a16="http://schemas.microsoft.com/office/drawing/2014/main" id="{1F0F5021-9A6C-6F77-9870-BF8323B32DCA}"/>
              </a:ext>
            </a:extLst>
          </p:cNvPr>
          <p:cNvSpPr>
            <a:spLocks noGrp="1"/>
          </p:cNvSpPr>
          <p:nvPr>
            <p:ph type="ftr" sz="quarter" idx="11"/>
          </p:nvPr>
        </p:nvSpPr>
        <p:spPr/>
        <p:txBody>
          <a:bodyPr/>
          <a:lstStyle/>
          <a:p>
            <a:endParaRPr lang="en-SA"/>
          </a:p>
        </p:txBody>
      </p:sp>
      <p:sp>
        <p:nvSpPr>
          <p:cNvPr id="5" name="Slide Number Placeholder 4">
            <a:extLst>
              <a:ext uri="{FF2B5EF4-FFF2-40B4-BE49-F238E27FC236}">
                <a16:creationId xmlns:a16="http://schemas.microsoft.com/office/drawing/2014/main" id="{D49C07F9-4622-A3EE-AD87-15647560368B}"/>
              </a:ext>
            </a:extLst>
          </p:cNvPr>
          <p:cNvSpPr>
            <a:spLocks noGrp="1"/>
          </p:cNvSpPr>
          <p:nvPr>
            <p:ph type="sldNum" sz="quarter" idx="12"/>
          </p:nvPr>
        </p:nvSpPr>
        <p:spPr/>
        <p:txBody>
          <a:bodyPr/>
          <a:lstStyle/>
          <a:p>
            <a:fld id="{70C116EE-9F43-5549-AB45-D94856DDB193}" type="slidenum">
              <a:rPr lang="en-SA" smtClean="0"/>
              <a:t>‹#›</a:t>
            </a:fld>
            <a:endParaRPr lang="en-SA"/>
          </a:p>
        </p:txBody>
      </p:sp>
    </p:spTree>
    <p:extLst>
      <p:ext uri="{BB962C8B-B14F-4D97-AF65-F5344CB8AC3E}">
        <p14:creationId xmlns:p14="http://schemas.microsoft.com/office/powerpoint/2010/main" val="4250283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58B587-CC8B-DC80-B2B5-997A1E50A6C5}"/>
              </a:ext>
            </a:extLst>
          </p:cNvPr>
          <p:cNvSpPr>
            <a:spLocks noGrp="1"/>
          </p:cNvSpPr>
          <p:nvPr>
            <p:ph type="dt" sz="half" idx="10"/>
          </p:nvPr>
        </p:nvSpPr>
        <p:spPr/>
        <p:txBody>
          <a:bodyPr/>
          <a:lstStyle/>
          <a:p>
            <a:fld id="{AED8C3D7-8C11-E042-85BA-59B64B1B061A}" type="datetimeFigureOut">
              <a:rPr lang="en-SA" smtClean="0"/>
              <a:t>20/04/2026 R</a:t>
            </a:fld>
            <a:endParaRPr lang="en-SA"/>
          </a:p>
        </p:txBody>
      </p:sp>
      <p:sp>
        <p:nvSpPr>
          <p:cNvPr id="3" name="Footer Placeholder 2">
            <a:extLst>
              <a:ext uri="{FF2B5EF4-FFF2-40B4-BE49-F238E27FC236}">
                <a16:creationId xmlns:a16="http://schemas.microsoft.com/office/drawing/2014/main" id="{CA4DBCFA-30BD-6B2D-B29D-9D6104F8E222}"/>
              </a:ext>
            </a:extLst>
          </p:cNvPr>
          <p:cNvSpPr>
            <a:spLocks noGrp="1"/>
          </p:cNvSpPr>
          <p:nvPr>
            <p:ph type="ftr" sz="quarter" idx="11"/>
          </p:nvPr>
        </p:nvSpPr>
        <p:spPr/>
        <p:txBody>
          <a:bodyPr/>
          <a:lstStyle/>
          <a:p>
            <a:endParaRPr lang="en-SA"/>
          </a:p>
        </p:txBody>
      </p:sp>
      <p:sp>
        <p:nvSpPr>
          <p:cNvPr id="4" name="Slide Number Placeholder 3">
            <a:extLst>
              <a:ext uri="{FF2B5EF4-FFF2-40B4-BE49-F238E27FC236}">
                <a16:creationId xmlns:a16="http://schemas.microsoft.com/office/drawing/2014/main" id="{2C9E49A4-6A87-18B2-7D72-2BCBB5123CB1}"/>
              </a:ext>
            </a:extLst>
          </p:cNvPr>
          <p:cNvSpPr>
            <a:spLocks noGrp="1"/>
          </p:cNvSpPr>
          <p:nvPr>
            <p:ph type="sldNum" sz="quarter" idx="12"/>
          </p:nvPr>
        </p:nvSpPr>
        <p:spPr/>
        <p:txBody>
          <a:bodyPr/>
          <a:lstStyle/>
          <a:p>
            <a:fld id="{70C116EE-9F43-5549-AB45-D94856DDB193}" type="slidenum">
              <a:rPr lang="en-SA" smtClean="0"/>
              <a:t>‹#›</a:t>
            </a:fld>
            <a:endParaRPr lang="en-SA"/>
          </a:p>
        </p:txBody>
      </p:sp>
    </p:spTree>
    <p:extLst>
      <p:ext uri="{BB962C8B-B14F-4D97-AF65-F5344CB8AC3E}">
        <p14:creationId xmlns:p14="http://schemas.microsoft.com/office/powerpoint/2010/main" val="436556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44BBA-CC6B-2B23-0AF8-C3C2E78825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A"/>
          </a:p>
        </p:txBody>
      </p:sp>
      <p:sp>
        <p:nvSpPr>
          <p:cNvPr id="3" name="Content Placeholder 2">
            <a:extLst>
              <a:ext uri="{FF2B5EF4-FFF2-40B4-BE49-F238E27FC236}">
                <a16:creationId xmlns:a16="http://schemas.microsoft.com/office/drawing/2014/main" id="{42EEC450-4258-E009-A4F0-9F24D9DEA9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Text Placeholder 3">
            <a:extLst>
              <a:ext uri="{FF2B5EF4-FFF2-40B4-BE49-F238E27FC236}">
                <a16:creationId xmlns:a16="http://schemas.microsoft.com/office/drawing/2014/main" id="{5871EEED-0BB0-F477-1DA1-CDBF245814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0A873D-06C6-A032-5130-E96684BF186C}"/>
              </a:ext>
            </a:extLst>
          </p:cNvPr>
          <p:cNvSpPr>
            <a:spLocks noGrp="1"/>
          </p:cNvSpPr>
          <p:nvPr>
            <p:ph type="dt" sz="half" idx="10"/>
          </p:nvPr>
        </p:nvSpPr>
        <p:spPr/>
        <p:txBody>
          <a:bodyPr/>
          <a:lstStyle/>
          <a:p>
            <a:fld id="{AED8C3D7-8C11-E042-85BA-59B64B1B061A}" type="datetimeFigureOut">
              <a:rPr lang="en-SA" smtClean="0"/>
              <a:t>20/04/2026 R</a:t>
            </a:fld>
            <a:endParaRPr lang="en-SA"/>
          </a:p>
        </p:txBody>
      </p:sp>
      <p:sp>
        <p:nvSpPr>
          <p:cNvPr id="6" name="Footer Placeholder 5">
            <a:extLst>
              <a:ext uri="{FF2B5EF4-FFF2-40B4-BE49-F238E27FC236}">
                <a16:creationId xmlns:a16="http://schemas.microsoft.com/office/drawing/2014/main" id="{6FA6DB02-8DAF-0511-8D40-A66E7D6FA70A}"/>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C1A0DCFE-73C1-EA89-9970-34CFDEF8633A}"/>
              </a:ext>
            </a:extLst>
          </p:cNvPr>
          <p:cNvSpPr>
            <a:spLocks noGrp="1"/>
          </p:cNvSpPr>
          <p:nvPr>
            <p:ph type="sldNum" sz="quarter" idx="12"/>
          </p:nvPr>
        </p:nvSpPr>
        <p:spPr/>
        <p:txBody>
          <a:bodyPr/>
          <a:lstStyle/>
          <a:p>
            <a:fld id="{70C116EE-9F43-5549-AB45-D94856DDB193}" type="slidenum">
              <a:rPr lang="en-SA" smtClean="0"/>
              <a:t>‹#›</a:t>
            </a:fld>
            <a:endParaRPr lang="en-SA"/>
          </a:p>
        </p:txBody>
      </p:sp>
    </p:spTree>
    <p:extLst>
      <p:ext uri="{BB962C8B-B14F-4D97-AF65-F5344CB8AC3E}">
        <p14:creationId xmlns:p14="http://schemas.microsoft.com/office/powerpoint/2010/main" val="1389509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FE4CE-119A-9A4C-F02A-BDAD0CDC88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A"/>
          </a:p>
        </p:txBody>
      </p:sp>
      <p:sp>
        <p:nvSpPr>
          <p:cNvPr id="3" name="Picture Placeholder 2">
            <a:extLst>
              <a:ext uri="{FF2B5EF4-FFF2-40B4-BE49-F238E27FC236}">
                <a16:creationId xmlns:a16="http://schemas.microsoft.com/office/drawing/2014/main" id="{1E89E6EC-6B61-359E-D4C7-2B8BC9A92B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A"/>
          </a:p>
        </p:txBody>
      </p:sp>
      <p:sp>
        <p:nvSpPr>
          <p:cNvPr id="4" name="Text Placeholder 3">
            <a:extLst>
              <a:ext uri="{FF2B5EF4-FFF2-40B4-BE49-F238E27FC236}">
                <a16:creationId xmlns:a16="http://schemas.microsoft.com/office/drawing/2014/main" id="{5CF9342B-D87A-1B5D-B69D-A6CD8F73E7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E0A595-63A0-6DA3-EC1D-965B799F97B0}"/>
              </a:ext>
            </a:extLst>
          </p:cNvPr>
          <p:cNvSpPr>
            <a:spLocks noGrp="1"/>
          </p:cNvSpPr>
          <p:nvPr>
            <p:ph type="dt" sz="half" idx="10"/>
          </p:nvPr>
        </p:nvSpPr>
        <p:spPr/>
        <p:txBody>
          <a:bodyPr/>
          <a:lstStyle/>
          <a:p>
            <a:fld id="{AED8C3D7-8C11-E042-85BA-59B64B1B061A}" type="datetimeFigureOut">
              <a:rPr lang="en-SA" smtClean="0"/>
              <a:t>20/04/2026 R</a:t>
            </a:fld>
            <a:endParaRPr lang="en-SA"/>
          </a:p>
        </p:txBody>
      </p:sp>
      <p:sp>
        <p:nvSpPr>
          <p:cNvPr id="6" name="Footer Placeholder 5">
            <a:extLst>
              <a:ext uri="{FF2B5EF4-FFF2-40B4-BE49-F238E27FC236}">
                <a16:creationId xmlns:a16="http://schemas.microsoft.com/office/drawing/2014/main" id="{C92F83DB-64D0-0E0D-22CD-F29E57EF1705}"/>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39E01061-A429-14BD-57A5-7444E1590791}"/>
              </a:ext>
            </a:extLst>
          </p:cNvPr>
          <p:cNvSpPr>
            <a:spLocks noGrp="1"/>
          </p:cNvSpPr>
          <p:nvPr>
            <p:ph type="sldNum" sz="quarter" idx="12"/>
          </p:nvPr>
        </p:nvSpPr>
        <p:spPr/>
        <p:txBody>
          <a:bodyPr/>
          <a:lstStyle/>
          <a:p>
            <a:fld id="{70C116EE-9F43-5549-AB45-D94856DDB193}" type="slidenum">
              <a:rPr lang="en-SA" smtClean="0"/>
              <a:t>‹#›</a:t>
            </a:fld>
            <a:endParaRPr lang="en-SA"/>
          </a:p>
        </p:txBody>
      </p:sp>
    </p:spTree>
    <p:extLst>
      <p:ext uri="{BB962C8B-B14F-4D97-AF65-F5344CB8AC3E}">
        <p14:creationId xmlns:p14="http://schemas.microsoft.com/office/powerpoint/2010/main" val="531535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56D0DA-EFFD-D581-A89B-0DE90F7CFA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A"/>
          </a:p>
        </p:txBody>
      </p:sp>
      <p:sp>
        <p:nvSpPr>
          <p:cNvPr id="3" name="Text Placeholder 2">
            <a:extLst>
              <a:ext uri="{FF2B5EF4-FFF2-40B4-BE49-F238E27FC236}">
                <a16:creationId xmlns:a16="http://schemas.microsoft.com/office/drawing/2014/main" id="{BEA8FCD1-2D21-2CE8-FB58-F86A30685A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FED12045-13AE-0939-BC21-8AB5E0EEAF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D8C3D7-8C11-E042-85BA-59B64B1B061A}" type="datetimeFigureOut">
              <a:rPr lang="en-SA" smtClean="0"/>
              <a:t>20/04/2026 R</a:t>
            </a:fld>
            <a:endParaRPr lang="en-SA"/>
          </a:p>
        </p:txBody>
      </p:sp>
      <p:sp>
        <p:nvSpPr>
          <p:cNvPr id="5" name="Footer Placeholder 4">
            <a:extLst>
              <a:ext uri="{FF2B5EF4-FFF2-40B4-BE49-F238E27FC236}">
                <a16:creationId xmlns:a16="http://schemas.microsoft.com/office/drawing/2014/main" id="{DF0E6BEB-6323-1D53-9AF6-B89B02B27A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A"/>
          </a:p>
        </p:txBody>
      </p:sp>
      <p:sp>
        <p:nvSpPr>
          <p:cNvPr id="6" name="Slide Number Placeholder 5">
            <a:extLst>
              <a:ext uri="{FF2B5EF4-FFF2-40B4-BE49-F238E27FC236}">
                <a16:creationId xmlns:a16="http://schemas.microsoft.com/office/drawing/2014/main" id="{4459D846-FC49-15FE-0806-FF4DD29D7B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C116EE-9F43-5549-AB45-D94856DDB193}" type="slidenum">
              <a:rPr lang="en-SA" smtClean="0"/>
              <a:t>‹#›</a:t>
            </a:fld>
            <a:endParaRPr lang="en-SA"/>
          </a:p>
        </p:txBody>
      </p:sp>
    </p:spTree>
    <p:extLst>
      <p:ext uri="{BB962C8B-B14F-4D97-AF65-F5344CB8AC3E}">
        <p14:creationId xmlns:p14="http://schemas.microsoft.com/office/powerpoint/2010/main" val="3066563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Abdulmohsen.bakhsh@gmail.com"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D937EF-4962-2329-B18A-EFA9B8BB8B89}"/>
              </a:ext>
            </a:extLst>
          </p:cNvPr>
          <p:cNvSpPr txBox="1">
            <a:spLocks/>
          </p:cNvSpPr>
          <p:nvPr/>
        </p:nvSpPr>
        <p:spPr>
          <a:xfrm>
            <a:off x="539260" y="294482"/>
            <a:ext cx="10522750" cy="2684692"/>
          </a:xfrm>
          <a:prstGeom prst="rect">
            <a:avLst/>
          </a:prstGeom>
        </p:spPr>
        <p:txBody>
          <a:bodyPr vert="horz" lIns="91440" tIns="45720" rIns="91440" bIns="45720" rtlCol="0" anchor="b" anchorCtr="0">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r>
              <a:rPr lang="en-SA" sz="3000" dirty="0">
                <a:latin typeface="Verdana" panose="020B0604030504040204" pitchFamily="34" charset="0"/>
                <a:ea typeface="Verdana" panose="020B0604030504040204" pitchFamily="34" charset="0"/>
                <a:cs typeface="Verdana" panose="020B0604030504040204" pitchFamily="34" charset="0"/>
              </a:rPr>
              <a:t>Complex Challenges cases in Endocrinology:Diabetes Insulin Pump</a:t>
            </a:r>
            <a:br>
              <a:rPr lang="en-SA" sz="3000" dirty="0">
                <a:latin typeface="Verdana" panose="020B0604030504040204" pitchFamily="34" charset="0"/>
                <a:ea typeface="Verdana" panose="020B0604030504040204" pitchFamily="34" charset="0"/>
                <a:cs typeface="Verdana" panose="020B0604030504040204" pitchFamily="34" charset="0"/>
              </a:rPr>
            </a:br>
            <a:r>
              <a:rPr lang="en-SA" sz="3000" dirty="0">
                <a:latin typeface="Verdana" panose="020B0604030504040204" pitchFamily="34" charset="0"/>
                <a:ea typeface="Verdana" panose="020B0604030504040204" pitchFamily="34" charset="0"/>
                <a:cs typeface="Verdana" panose="020B0604030504040204" pitchFamily="34" charset="0"/>
              </a:rPr>
              <a:t>25/4/26</a:t>
            </a:r>
            <a:br>
              <a:rPr lang="en-SA" sz="3000" dirty="0">
                <a:latin typeface="Verdana" panose="020B0604030504040204" pitchFamily="34" charset="0"/>
                <a:ea typeface="Verdana" panose="020B0604030504040204" pitchFamily="34" charset="0"/>
                <a:cs typeface="Verdana" panose="020B0604030504040204" pitchFamily="34" charset="0"/>
              </a:rPr>
            </a:br>
            <a:br>
              <a:rPr lang="en-SA" sz="3000" dirty="0">
                <a:latin typeface="Verdana" panose="020B0604030504040204" pitchFamily="34" charset="0"/>
                <a:ea typeface="Verdana" panose="020B0604030504040204" pitchFamily="34" charset="0"/>
                <a:cs typeface="Verdana" panose="020B0604030504040204" pitchFamily="34" charset="0"/>
              </a:rPr>
            </a:br>
            <a:endParaRPr lang="en-SA" sz="3000" dirty="0">
              <a:latin typeface="Verdana" panose="020B0604030504040204" pitchFamily="34" charset="0"/>
              <a:ea typeface="Verdana" panose="020B0604030504040204" pitchFamily="34" charset="0"/>
              <a:cs typeface="Verdana" panose="020B0604030504040204" pitchFamily="34" charset="0"/>
            </a:endParaRPr>
          </a:p>
        </p:txBody>
      </p:sp>
      <p:sp>
        <p:nvSpPr>
          <p:cNvPr id="6" name="Subtitle 2">
            <a:extLst>
              <a:ext uri="{FF2B5EF4-FFF2-40B4-BE49-F238E27FC236}">
                <a16:creationId xmlns:a16="http://schemas.microsoft.com/office/drawing/2014/main" id="{093FE707-9665-B170-584A-BE4493400B5F}"/>
              </a:ext>
            </a:extLst>
          </p:cNvPr>
          <p:cNvSpPr txBox="1">
            <a:spLocks/>
          </p:cNvSpPr>
          <p:nvPr/>
        </p:nvSpPr>
        <p:spPr>
          <a:xfrm>
            <a:off x="1641230" y="4907756"/>
            <a:ext cx="9144000" cy="165576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rPr>
              <a:t>Dr. Abdulmohsen Bakhsh</a:t>
            </a:r>
            <a:endParaRPr lang="en-US" dirty="0">
              <a:latin typeface="Verdana" panose="020B0604030504040204" pitchFamily="34" charset="0"/>
              <a:ea typeface="Verdana" panose="020B0604030504040204" pitchFamily="34" charset="0"/>
              <a:cs typeface="Verdana" panose="020B0604030504040204" pitchFamily="34" charset="0"/>
            </a:endParaRPr>
          </a:p>
          <a:p>
            <a:pPr marL="0" indent="0" algn="ctr">
              <a:spcBef>
                <a:spcPts val="0"/>
              </a:spcBef>
              <a:buFont typeface="Arial" panose="020B0604020202020204" pitchFamily="34" charset="0"/>
              <a:buNone/>
            </a:pPr>
            <a:r>
              <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rPr>
              <a:t>MD, SBIM, SBE&amp;M, Fellowship in T1D &amp; technologies and Pancreas/Islet/Stem Cell from University of Toronto</a:t>
            </a:r>
            <a:endParaRPr lang="en-US" dirty="0">
              <a:latin typeface="Verdana" panose="020B0604030504040204" pitchFamily="34" charset="0"/>
              <a:ea typeface="Verdana" panose="020B0604030504040204" pitchFamily="34" charset="0"/>
              <a:cs typeface="Verdana" panose="020B0604030504040204" pitchFamily="34" charset="0"/>
            </a:endParaRPr>
          </a:p>
          <a:p>
            <a:pPr marL="0" indent="0" algn="ctr">
              <a:spcBef>
                <a:spcPts val="0"/>
              </a:spcBef>
              <a:buFont typeface="Arial" panose="020B0604020202020204" pitchFamily="34" charset="0"/>
              <a:buNone/>
            </a:pPr>
            <a:r>
              <a:rPr lang="en-US" sz="2400" u="sng"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hlinkClick r:id="rId2">
                  <a:extLst>
                    <a:ext uri="{A12FA001-AC4F-418D-AE19-62706E023703}">
                      <ahyp:hlinkClr xmlns:ahyp="http://schemas.microsoft.com/office/drawing/2018/hyperlinkcolor" val="tx"/>
                    </a:ext>
                  </a:extLst>
                </a:hlinkClick>
              </a:rPr>
              <a:t>Abdulmohsen.bakhsh@gmail.com</a:t>
            </a:r>
            <a:endPar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a:p>
            <a:pPr marL="0" indent="0" algn="ctr">
              <a:spcBef>
                <a:spcPts val="0"/>
              </a:spcBef>
              <a:buFont typeface="Arial" panose="020B0604020202020204" pitchFamily="34" charset="0"/>
              <a:buNone/>
            </a:pPr>
            <a:r>
              <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rPr>
              <a:t>Twitter: @</a:t>
            </a:r>
            <a:r>
              <a:rPr lang="en-US" sz="2400" dirty="0" err="1">
                <a:solidFill>
                  <a:schemeClr val="dk1"/>
                </a:solidFill>
                <a:latin typeface="Verdana" panose="020B0604030504040204" pitchFamily="34" charset="0"/>
                <a:ea typeface="Verdana" panose="020B0604030504040204" pitchFamily="34" charset="0"/>
                <a:cs typeface="Verdana" panose="020B0604030504040204" pitchFamily="34" charset="0"/>
                <a:sym typeface="Calibri"/>
              </a:rPr>
              <a:t>amohsenbakhsh</a:t>
            </a:r>
            <a:endParaRPr lang="en-US" sz="2400" dirty="0">
              <a:solidFill>
                <a:schemeClr val="dk1"/>
              </a:solidFill>
              <a:latin typeface="Verdana" panose="020B0604030504040204" pitchFamily="34" charset="0"/>
              <a:ea typeface="Verdana" panose="020B0604030504040204" pitchFamily="34" charset="0"/>
              <a:cs typeface="Verdana" panose="020B0604030504040204" pitchFamily="34" charset="0"/>
              <a:sym typeface="Calibri"/>
            </a:endParaRPr>
          </a:p>
        </p:txBody>
      </p:sp>
    </p:spTree>
    <p:extLst>
      <p:ext uri="{BB962C8B-B14F-4D97-AF65-F5344CB8AC3E}">
        <p14:creationId xmlns:p14="http://schemas.microsoft.com/office/powerpoint/2010/main" val="410025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6BE6F451-D16B-E0DE-8791-5C0393B3E5F9}"/>
              </a:ext>
            </a:extLst>
          </p:cNvPr>
          <p:cNvPicPr>
            <a:picLocks noGrp="1" noChangeAspect="1"/>
          </p:cNvPicPr>
          <p:nvPr>
            <p:ph sz="quarter" idx="23"/>
          </p:nvPr>
        </p:nvPicPr>
        <p:blipFill>
          <a:blip r:embed="rId2"/>
          <a:stretch>
            <a:fillRect/>
          </a:stretch>
        </p:blipFill>
        <p:spPr>
          <a:xfrm>
            <a:off x="1713455" y="1952625"/>
            <a:ext cx="8761915" cy="4325938"/>
          </a:xfrm>
        </p:spPr>
      </p:pic>
      <p:sp>
        <p:nvSpPr>
          <p:cNvPr id="6" name="TextBox 5">
            <a:extLst>
              <a:ext uri="{FF2B5EF4-FFF2-40B4-BE49-F238E27FC236}">
                <a16:creationId xmlns:a16="http://schemas.microsoft.com/office/drawing/2014/main" id="{0FDB64C4-B338-E1F2-5D5E-9AB8D3F8C841}"/>
              </a:ext>
            </a:extLst>
          </p:cNvPr>
          <p:cNvSpPr txBox="1"/>
          <p:nvPr/>
        </p:nvSpPr>
        <p:spPr>
          <a:xfrm>
            <a:off x="4855187" y="579437"/>
            <a:ext cx="6851904" cy="830997"/>
          </a:xfrm>
          <a:prstGeom prst="rect">
            <a:avLst/>
          </a:prstGeom>
          <a:noFill/>
        </p:spPr>
        <p:txBody>
          <a:bodyPr wrap="square" rtlCol="0">
            <a:spAutoFit/>
          </a:bodyPr>
          <a:lstStyle/>
          <a:p>
            <a:pPr algn="ctr"/>
            <a:r>
              <a:rPr lang="en-CA" sz="3000" dirty="0">
                <a:solidFill>
                  <a:srgbClr val="000000"/>
                </a:solidFill>
              </a:rPr>
              <a:t>Download to GLOOKO online app </a:t>
            </a:r>
          </a:p>
          <a:p>
            <a:endParaRPr lang="en-SA" dirty="0"/>
          </a:p>
        </p:txBody>
      </p:sp>
    </p:spTree>
    <p:extLst>
      <p:ext uri="{BB962C8B-B14F-4D97-AF65-F5344CB8AC3E}">
        <p14:creationId xmlns:p14="http://schemas.microsoft.com/office/powerpoint/2010/main" val="84158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26020D7C-7AC2-D909-790E-90A63D937758}"/>
              </a:ext>
            </a:extLst>
          </p:cNvPr>
          <p:cNvPicPr>
            <a:picLocks noGrp="1" noChangeAspect="1"/>
          </p:cNvPicPr>
          <p:nvPr>
            <p:ph sz="quarter" idx="23"/>
          </p:nvPr>
        </p:nvPicPr>
        <p:blipFill>
          <a:blip r:embed="rId2"/>
          <a:stretch>
            <a:fillRect/>
          </a:stretch>
        </p:blipFill>
        <p:spPr>
          <a:xfrm>
            <a:off x="484841" y="526472"/>
            <a:ext cx="11589405" cy="5721928"/>
          </a:xfrm>
        </p:spPr>
      </p:pic>
    </p:spTree>
    <p:extLst>
      <p:ext uri="{BB962C8B-B14F-4D97-AF65-F5344CB8AC3E}">
        <p14:creationId xmlns:p14="http://schemas.microsoft.com/office/powerpoint/2010/main" val="157595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8" descr="A screenshot of a graph&#10;&#10;Description automatically generated">
            <a:extLst>
              <a:ext uri="{FF2B5EF4-FFF2-40B4-BE49-F238E27FC236}">
                <a16:creationId xmlns:a16="http://schemas.microsoft.com/office/drawing/2014/main" id="{1B567CE9-BA8C-6EE1-588A-3178E62344C3}"/>
              </a:ext>
            </a:extLst>
          </p:cNvPr>
          <p:cNvPicPr>
            <a:picLocks noChangeAspect="1"/>
          </p:cNvPicPr>
          <p:nvPr/>
        </p:nvPicPr>
        <p:blipFill>
          <a:blip r:embed="rId3"/>
          <a:stretch>
            <a:fillRect/>
          </a:stretch>
        </p:blipFill>
        <p:spPr>
          <a:xfrm>
            <a:off x="692726" y="0"/>
            <a:ext cx="10782013" cy="6540896"/>
          </a:xfrm>
          <a:prstGeom prst="rect">
            <a:avLst/>
          </a:prstGeom>
        </p:spPr>
      </p:pic>
      <p:sp>
        <p:nvSpPr>
          <p:cNvPr id="6" name="TextBox 5">
            <a:extLst>
              <a:ext uri="{FF2B5EF4-FFF2-40B4-BE49-F238E27FC236}">
                <a16:creationId xmlns:a16="http://schemas.microsoft.com/office/drawing/2014/main" id="{D1F230D5-7E48-CC7D-B850-11E8F8A48AB5}"/>
              </a:ext>
            </a:extLst>
          </p:cNvPr>
          <p:cNvSpPr txBox="1"/>
          <p:nvPr/>
        </p:nvSpPr>
        <p:spPr>
          <a:xfrm>
            <a:off x="10002982" y="4350327"/>
            <a:ext cx="2008909" cy="646331"/>
          </a:xfrm>
          <a:prstGeom prst="rect">
            <a:avLst/>
          </a:prstGeom>
          <a:noFill/>
        </p:spPr>
        <p:txBody>
          <a:bodyPr wrap="square" rtlCol="0">
            <a:spAutoFit/>
          </a:bodyPr>
          <a:lstStyle/>
          <a:p>
            <a:r>
              <a:rPr lang="en-SA" b="1" dirty="0">
                <a:solidFill>
                  <a:srgbClr val="FF0000"/>
                </a:solidFill>
              </a:rPr>
              <a:t>Whats worrisome here?</a:t>
            </a:r>
          </a:p>
        </p:txBody>
      </p:sp>
      <p:sp>
        <p:nvSpPr>
          <p:cNvPr id="8" name="Frame 7">
            <a:extLst>
              <a:ext uri="{FF2B5EF4-FFF2-40B4-BE49-F238E27FC236}">
                <a16:creationId xmlns:a16="http://schemas.microsoft.com/office/drawing/2014/main" id="{1E0AFBB3-C13B-38CC-1458-316B3FB840D3}"/>
              </a:ext>
            </a:extLst>
          </p:cNvPr>
          <p:cNvSpPr/>
          <p:nvPr/>
        </p:nvSpPr>
        <p:spPr>
          <a:xfrm>
            <a:off x="6096000" y="6012873"/>
            <a:ext cx="4253345" cy="277091"/>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solidFill>
                <a:schemeClr val="tx1"/>
              </a:solidFill>
            </a:endParaRPr>
          </a:p>
        </p:txBody>
      </p:sp>
    </p:spTree>
    <p:extLst>
      <p:ext uri="{BB962C8B-B14F-4D97-AF65-F5344CB8AC3E}">
        <p14:creationId xmlns:p14="http://schemas.microsoft.com/office/powerpoint/2010/main" val="338679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with numbers and a chart&#10;&#10;Description automatically generated with medium confidence">
            <a:extLst>
              <a:ext uri="{FF2B5EF4-FFF2-40B4-BE49-F238E27FC236}">
                <a16:creationId xmlns:a16="http://schemas.microsoft.com/office/drawing/2014/main" id="{82819C3B-6C86-ACCE-850C-8D8B2A5C4A0C}"/>
              </a:ext>
            </a:extLst>
          </p:cNvPr>
          <p:cNvPicPr>
            <a:picLocks noChangeAspect="1"/>
          </p:cNvPicPr>
          <p:nvPr/>
        </p:nvPicPr>
        <p:blipFill>
          <a:blip r:embed="rId3"/>
          <a:stretch>
            <a:fillRect/>
          </a:stretch>
        </p:blipFill>
        <p:spPr>
          <a:xfrm>
            <a:off x="0" y="0"/>
            <a:ext cx="13629337" cy="6638544"/>
          </a:xfrm>
          <a:prstGeom prst="rect">
            <a:avLst/>
          </a:prstGeom>
        </p:spPr>
      </p:pic>
      <p:sp>
        <p:nvSpPr>
          <p:cNvPr id="6" name="Frame 5">
            <a:extLst>
              <a:ext uri="{FF2B5EF4-FFF2-40B4-BE49-F238E27FC236}">
                <a16:creationId xmlns:a16="http://schemas.microsoft.com/office/drawing/2014/main" id="{CA1D8677-AE51-0B3A-911A-A9C536A94FEE}"/>
              </a:ext>
            </a:extLst>
          </p:cNvPr>
          <p:cNvSpPr/>
          <p:nvPr/>
        </p:nvSpPr>
        <p:spPr>
          <a:xfrm>
            <a:off x="8894618" y="5056909"/>
            <a:ext cx="2382982" cy="158163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solidFill>
                <a:schemeClr val="tx1"/>
              </a:solidFill>
            </a:endParaRPr>
          </a:p>
        </p:txBody>
      </p:sp>
    </p:spTree>
    <p:extLst>
      <p:ext uri="{BB962C8B-B14F-4D97-AF65-F5344CB8AC3E}">
        <p14:creationId xmlns:p14="http://schemas.microsoft.com/office/powerpoint/2010/main" val="396894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n a blue background&#10;&#10;Description automatically generated">
            <a:extLst>
              <a:ext uri="{FF2B5EF4-FFF2-40B4-BE49-F238E27FC236}">
                <a16:creationId xmlns:a16="http://schemas.microsoft.com/office/drawing/2014/main" id="{0EFA8DDD-0C38-F71E-7858-2C51C894CA33}"/>
              </a:ext>
            </a:extLst>
          </p:cNvPr>
          <p:cNvPicPr>
            <a:picLocks noChangeAspect="1"/>
          </p:cNvPicPr>
          <p:nvPr/>
        </p:nvPicPr>
        <p:blipFill>
          <a:blip r:embed="rId2"/>
          <a:stretch>
            <a:fillRect/>
          </a:stretch>
        </p:blipFill>
        <p:spPr>
          <a:xfrm>
            <a:off x="-96982" y="124690"/>
            <a:ext cx="9006435" cy="6414655"/>
          </a:xfrm>
          <a:prstGeom prst="rect">
            <a:avLst/>
          </a:prstGeom>
        </p:spPr>
      </p:pic>
      <p:sp>
        <p:nvSpPr>
          <p:cNvPr id="6" name="TextBox 5">
            <a:extLst>
              <a:ext uri="{FF2B5EF4-FFF2-40B4-BE49-F238E27FC236}">
                <a16:creationId xmlns:a16="http://schemas.microsoft.com/office/drawing/2014/main" id="{6C8D6E7F-6196-F3B0-7B40-9DE2D40A69DC}"/>
              </a:ext>
            </a:extLst>
          </p:cNvPr>
          <p:cNvSpPr txBox="1"/>
          <p:nvPr/>
        </p:nvSpPr>
        <p:spPr>
          <a:xfrm>
            <a:off x="9421091" y="1551707"/>
            <a:ext cx="2493818" cy="3970318"/>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T</a:t>
            </a:r>
            <a:r>
              <a:rPr lang="en-SA" dirty="0">
                <a:latin typeface="Verdana" panose="020B0604030504040204" pitchFamily="34" charset="0"/>
                <a:ea typeface="Verdana" panose="020B0604030504040204" pitchFamily="34" charset="0"/>
                <a:cs typeface="Verdana" panose="020B0604030504040204" pitchFamily="34" charset="0"/>
              </a:rPr>
              <a:t>he lower the gmi you have at a given coffecient of variation the higher time below range?</a:t>
            </a:r>
          </a:p>
          <a:p>
            <a:r>
              <a:rPr lang="en-US" dirty="0">
                <a:latin typeface="Verdana" panose="020B0604030504040204" pitchFamily="34" charset="0"/>
                <a:ea typeface="Verdana" panose="020B0604030504040204" pitchFamily="34" charset="0"/>
                <a:cs typeface="Verdana" panose="020B0604030504040204" pitchFamily="34" charset="0"/>
              </a:rPr>
              <a:t>I</a:t>
            </a:r>
            <a:r>
              <a:rPr lang="en-SA" dirty="0">
                <a:latin typeface="Verdana" panose="020B0604030504040204" pitchFamily="34" charset="0"/>
                <a:ea typeface="Verdana" panose="020B0604030504040204" pitchFamily="34" charset="0"/>
                <a:cs typeface="Verdana" panose="020B0604030504040204" pitchFamily="34" charset="0"/>
              </a:rPr>
              <a:t>t was set at 36% here from this study</a:t>
            </a:r>
          </a:p>
          <a:p>
            <a:endParaRPr lang="en-SA"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W</a:t>
            </a:r>
            <a:r>
              <a:rPr lang="en-SA" dirty="0">
                <a:latin typeface="Verdana" panose="020B0604030504040204" pitchFamily="34" charset="0"/>
                <a:ea typeface="Verdana" panose="020B0604030504040204" pitchFamily="34" charset="0"/>
                <a:cs typeface="Verdana" panose="020B0604030504040204" pitchFamily="34" charset="0"/>
              </a:rPr>
              <a:t>hat does a low CV mean in a longstanding T1D?</a:t>
            </a:r>
          </a:p>
          <a:p>
            <a:r>
              <a:rPr lang="en-US" dirty="0">
                <a:latin typeface="Verdana" panose="020B0604030504040204" pitchFamily="34" charset="0"/>
                <a:ea typeface="Verdana" panose="020B0604030504040204" pitchFamily="34" charset="0"/>
                <a:cs typeface="Verdana" panose="020B0604030504040204" pitchFamily="34" charset="0"/>
              </a:rPr>
              <a:t>Y</a:t>
            </a:r>
            <a:r>
              <a:rPr lang="en-SA" dirty="0">
                <a:latin typeface="Verdana" panose="020B0604030504040204" pitchFamily="34" charset="0"/>
                <a:ea typeface="Verdana" panose="020B0604030504040204" pitchFamily="34" charset="0"/>
                <a:cs typeface="Verdana" panose="020B0604030504040204" pitchFamily="34" charset="0"/>
              </a:rPr>
              <a:t>ou maybe making making insulin</a:t>
            </a:r>
          </a:p>
        </p:txBody>
      </p:sp>
    </p:spTree>
    <p:extLst>
      <p:ext uri="{BB962C8B-B14F-4D97-AF65-F5344CB8AC3E}">
        <p14:creationId xmlns:p14="http://schemas.microsoft.com/office/powerpoint/2010/main" val="398515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graph&#10;&#10;Description automatically generated">
            <a:extLst>
              <a:ext uri="{FF2B5EF4-FFF2-40B4-BE49-F238E27FC236}">
                <a16:creationId xmlns:a16="http://schemas.microsoft.com/office/drawing/2014/main" id="{937BD615-FED0-DC0C-0579-0F8807B64718}"/>
              </a:ext>
            </a:extLst>
          </p:cNvPr>
          <p:cNvPicPr>
            <a:picLocks noChangeAspect="1"/>
          </p:cNvPicPr>
          <p:nvPr/>
        </p:nvPicPr>
        <p:blipFill>
          <a:blip r:embed="rId2"/>
          <a:stretch>
            <a:fillRect/>
          </a:stretch>
        </p:blipFill>
        <p:spPr>
          <a:xfrm>
            <a:off x="0" y="0"/>
            <a:ext cx="8397636" cy="6711696"/>
          </a:xfrm>
          <a:prstGeom prst="rect">
            <a:avLst/>
          </a:prstGeom>
        </p:spPr>
      </p:pic>
      <p:sp>
        <p:nvSpPr>
          <p:cNvPr id="6" name="TextBox 5">
            <a:extLst>
              <a:ext uri="{FF2B5EF4-FFF2-40B4-BE49-F238E27FC236}">
                <a16:creationId xmlns:a16="http://schemas.microsoft.com/office/drawing/2014/main" id="{AA006C0A-77A4-6E19-5110-97D78618F631}"/>
              </a:ext>
            </a:extLst>
          </p:cNvPr>
          <p:cNvSpPr txBox="1"/>
          <p:nvPr/>
        </p:nvSpPr>
        <p:spPr>
          <a:xfrm>
            <a:off x="8595360" y="982176"/>
            <a:ext cx="3596640" cy="4893647"/>
          </a:xfrm>
          <a:prstGeom prst="rect">
            <a:avLst/>
          </a:prstGeom>
          <a:solidFill>
            <a:srgbClr val="00FFFF"/>
          </a:solidFill>
          <a:ln w="28575">
            <a:solidFill>
              <a:schemeClr val="tx1"/>
            </a:solidFill>
          </a:ln>
        </p:spPr>
        <p:txBody>
          <a:bodyPr wrap="square" rtlCol="0">
            <a:spAutoFit/>
          </a:bodyPr>
          <a:lstStyle/>
          <a:p>
            <a:pPr marL="457189" indent="-457189">
              <a:buAutoNum type="arabicPeriod"/>
            </a:pPr>
            <a:endParaRPr lang="en-US" dirty="0">
              <a:latin typeface="Verdana" panose="020B0604030504040204" pitchFamily="34" charset="0"/>
              <a:ea typeface="Verdana" panose="020B0604030504040204" pitchFamily="34" charset="0"/>
              <a:cs typeface="Verdana" panose="020B0604030504040204" pitchFamily="34" charset="0"/>
            </a:endParaRPr>
          </a:p>
          <a:p>
            <a:pPr marL="457189" indent="-457189">
              <a:buAutoNum type="arabicPeriod"/>
            </a:pPr>
            <a:r>
              <a:rPr lang="en-US" dirty="0">
                <a:latin typeface="Verdana" panose="020B0604030504040204" pitchFamily="34" charset="0"/>
                <a:ea typeface="Verdana" panose="020B0604030504040204" pitchFamily="34" charset="0"/>
                <a:cs typeface="Verdana" panose="020B0604030504040204" pitchFamily="34" charset="0"/>
              </a:rPr>
              <a:t>Re-educate about </a:t>
            </a:r>
            <a:r>
              <a:rPr lang="en-US" dirty="0" err="1">
                <a:latin typeface="Verdana" panose="020B0604030504040204" pitchFamily="34" charset="0"/>
                <a:ea typeface="Verdana" panose="020B0604030504040204" pitchFamily="34" charset="0"/>
                <a:cs typeface="Verdana" panose="020B0604030504040204" pitchFamily="34" charset="0"/>
              </a:rPr>
              <a:t>prebolusing</a:t>
            </a:r>
            <a:r>
              <a:rPr lang="en-US" dirty="0">
                <a:latin typeface="Verdana" panose="020B0604030504040204" pitchFamily="34" charset="0"/>
                <a:ea typeface="Verdana" panose="020B0604030504040204" pitchFamily="34" charset="0"/>
                <a:cs typeface="Verdana" panose="020B0604030504040204" pitchFamily="34" charset="0"/>
              </a:rPr>
              <a:t> well with meals</a:t>
            </a:r>
          </a:p>
          <a:p>
            <a:pPr marL="457189" indent="-457189">
              <a:buAutoNum type="arabicPeriod"/>
            </a:pPr>
            <a:r>
              <a:rPr lang="en-US" dirty="0">
                <a:latin typeface="Verdana" panose="020B0604030504040204" pitchFamily="34" charset="0"/>
                <a:ea typeface="Verdana" panose="020B0604030504040204" pitchFamily="34" charset="0"/>
                <a:cs typeface="Verdana" panose="020B0604030504040204" pitchFamily="34" charset="0"/>
              </a:rPr>
              <a:t>Check bolus carbs! Nobody eats 20 g unless keto diet</a:t>
            </a:r>
          </a:p>
          <a:p>
            <a:pPr marL="457189" indent="-457189">
              <a:buAutoNum type="arabicPeriod"/>
            </a:pPr>
            <a:r>
              <a:rPr lang="en-US" dirty="0">
                <a:latin typeface="Verdana" panose="020B0604030504040204" pitchFamily="34" charset="0"/>
                <a:ea typeface="Verdana" panose="020B0604030504040204" pitchFamily="34" charset="0"/>
                <a:cs typeface="Verdana" panose="020B0604030504040204" pitchFamily="34" charset="0"/>
              </a:rPr>
              <a:t>Your role as carb counting expert is ever so important</a:t>
            </a:r>
          </a:p>
          <a:p>
            <a:pPr marL="457189" indent="-457189">
              <a:buAutoNum type="arabicPeriod"/>
            </a:pPr>
            <a:r>
              <a:rPr lang="en-US" dirty="0">
                <a:latin typeface="Verdana" panose="020B0604030504040204" pitchFamily="34" charset="0"/>
                <a:ea typeface="Verdana" panose="020B0604030504040204" pitchFamily="34" charset="0"/>
                <a:cs typeface="Verdana" panose="020B0604030504040204" pitchFamily="34" charset="0"/>
              </a:rPr>
              <a:t>Waking up with good  blood sugars means the rest of the day will be good</a:t>
            </a:r>
          </a:p>
          <a:p>
            <a:pPr marL="457189" indent="-457189">
              <a:buAutoNum type="arabicPeriod"/>
            </a:pPr>
            <a:r>
              <a:rPr lang="en-US" dirty="0">
                <a:latin typeface="Verdana" panose="020B0604030504040204" pitchFamily="34" charset="0"/>
                <a:ea typeface="Verdana" panose="020B0604030504040204" pitchFamily="34" charset="0"/>
                <a:cs typeface="Verdana" panose="020B0604030504040204" pitchFamily="34" charset="0"/>
              </a:rPr>
              <a:t>Giving late boluses, you will crash</a:t>
            </a:r>
          </a:p>
          <a:p>
            <a:r>
              <a:rPr lang="en-US" sz="2400" dirty="0"/>
              <a:t>	</a:t>
            </a:r>
          </a:p>
        </p:txBody>
      </p:sp>
    </p:spTree>
    <p:extLst>
      <p:ext uri="{BB962C8B-B14F-4D97-AF65-F5344CB8AC3E}">
        <p14:creationId xmlns:p14="http://schemas.microsoft.com/office/powerpoint/2010/main" val="31606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8152B6DE-2C24-15E4-1629-966B056EB61E}"/>
              </a:ext>
            </a:extLst>
          </p:cNvPr>
          <p:cNvPicPr>
            <a:picLocks noChangeAspect="1"/>
          </p:cNvPicPr>
          <p:nvPr/>
        </p:nvPicPr>
        <p:blipFill>
          <a:blip r:embed="rId2"/>
          <a:stretch>
            <a:fillRect/>
          </a:stretch>
        </p:blipFill>
        <p:spPr>
          <a:xfrm>
            <a:off x="0" y="-66057"/>
            <a:ext cx="6973187" cy="6924057"/>
          </a:xfrm>
          <a:prstGeom prst="rect">
            <a:avLst/>
          </a:prstGeom>
        </p:spPr>
      </p:pic>
      <p:pic>
        <p:nvPicPr>
          <p:cNvPr id="6" name="Picture 5" descr="A screenshot of a program&#10;&#10;Description automatically generated">
            <a:extLst>
              <a:ext uri="{FF2B5EF4-FFF2-40B4-BE49-F238E27FC236}">
                <a16:creationId xmlns:a16="http://schemas.microsoft.com/office/drawing/2014/main" id="{5A7A786B-1210-D30E-8168-C658F198C208}"/>
              </a:ext>
            </a:extLst>
          </p:cNvPr>
          <p:cNvPicPr>
            <a:picLocks noChangeAspect="1"/>
          </p:cNvPicPr>
          <p:nvPr/>
        </p:nvPicPr>
        <p:blipFill>
          <a:blip r:embed="rId3"/>
          <a:stretch>
            <a:fillRect/>
          </a:stretch>
        </p:blipFill>
        <p:spPr>
          <a:xfrm>
            <a:off x="1393698" y="854571"/>
            <a:ext cx="1568958" cy="2409837"/>
          </a:xfrm>
          <a:prstGeom prst="rect">
            <a:avLst/>
          </a:prstGeom>
        </p:spPr>
      </p:pic>
      <p:sp>
        <p:nvSpPr>
          <p:cNvPr id="7" name="TextBox 6">
            <a:extLst>
              <a:ext uri="{FF2B5EF4-FFF2-40B4-BE49-F238E27FC236}">
                <a16:creationId xmlns:a16="http://schemas.microsoft.com/office/drawing/2014/main" id="{EDC9264B-AFB8-C534-B3D9-2A4FAA6D970B}"/>
              </a:ext>
            </a:extLst>
          </p:cNvPr>
          <p:cNvSpPr txBox="1"/>
          <p:nvPr/>
        </p:nvSpPr>
        <p:spPr>
          <a:xfrm>
            <a:off x="7473937" y="7685"/>
            <a:ext cx="3561879" cy="8002191"/>
          </a:xfrm>
          <a:prstGeom prst="rect">
            <a:avLst/>
          </a:prstGeom>
          <a:solidFill>
            <a:srgbClr val="00FFFF"/>
          </a:solidFill>
          <a:ln w="28575">
            <a:solidFill>
              <a:schemeClr val="tx1"/>
            </a:solidFill>
          </a:ln>
        </p:spPr>
        <p:txBody>
          <a:bodyPr wrap="square" rtlCol="0">
            <a:spAutoFit/>
          </a:bodyPr>
          <a:lstStyle/>
          <a:p>
            <a:pPr marL="457189" indent="-457189">
              <a:buAutoNum type="arabicPeriod"/>
            </a:pPr>
            <a:endParaRPr lang="en-US" dirty="0">
              <a:latin typeface="Verdana" panose="020B0604030504040204" pitchFamily="34" charset="0"/>
              <a:ea typeface="Verdana" panose="020B0604030504040204" pitchFamily="34" charset="0"/>
              <a:cs typeface="Verdana" panose="020B0604030504040204" pitchFamily="34" charset="0"/>
            </a:endParaRPr>
          </a:p>
          <a:p>
            <a:pPr marL="457189" indent="-457189">
              <a:buAutoNum type="arabicPeriod"/>
            </a:pPr>
            <a:r>
              <a:rPr lang="en-US" dirty="0">
                <a:latin typeface="Verdana" panose="020B0604030504040204" pitchFamily="34" charset="0"/>
                <a:ea typeface="Verdana" panose="020B0604030504040204" pitchFamily="34" charset="0"/>
                <a:cs typeface="Verdana" panose="020B0604030504040204" pitchFamily="34" charset="0"/>
              </a:rPr>
              <a:t>Always check basal rates that they are not way to off</a:t>
            </a:r>
          </a:p>
          <a:p>
            <a:pPr marL="457189" indent="-457189">
              <a:buAutoNum type="arabicPeriod"/>
            </a:pPr>
            <a:r>
              <a:rPr lang="en-US" dirty="0">
                <a:latin typeface="Verdana" panose="020B0604030504040204" pitchFamily="34" charset="0"/>
                <a:ea typeface="Verdana" panose="020B0604030504040204" pitchFamily="34" charset="0"/>
                <a:cs typeface="Verdana" panose="020B0604030504040204" pitchFamily="34" charset="0"/>
              </a:rPr>
              <a:t>Check for weight changes as TDD insulin dosing may differ with weight changes</a:t>
            </a:r>
          </a:p>
          <a:p>
            <a:pPr marL="457189" indent="-457189">
              <a:buAutoNum type="arabicPeriod"/>
            </a:pPr>
            <a:r>
              <a:rPr lang="en-US" dirty="0">
                <a:latin typeface="Verdana" panose="020B0604030504040204" pitchFamily="34" charset="0"/>
                <a:ea typeface="Verdana" panose="020B0604030504040204" pitchFamily="34" charset="0"/>
                <a:cs typeface="Verdana" panose="020B0604030504040204" pitchFamily="34" charset="0"/>
              </a:rPr>
              <a:t>Check alerts are on</a:t>
            </a:r>
          </a:p>
          <a:p>
            <a:pPr marL="457189" indent="-457189">
              <a:buAutoNum type="arabicPeriod"/>
            </a:pPr>
            <a:r>
              <a:rPr lang="en-US" dirty="0">
                <a:latin typeface="Verdana" panose="020B0604030504040204" pitchFamily="34" charset="0"/>
                <a:ea typeface="Verdana" panose="020B0604030504040204" pitchFamily="34" charset="0"/>
                <a:cs typeface="Verdana" panose="020B0604030504040204" pitchFamily="34" charset="0"/>
              </a:rPr>
              <a:t>Especially transmitter out of range </a:t>
            </a:r>
          </a:p>
          <a:p>
            <a:pPr marL="457189" indent="-457189">
              <a:buAutoNum type="arabicPeriod"/>
            </a:pPr>
            <a:r>
              <a:rPr lang="en-US" dirty="0">
                <a:latin typeface="Verdana" panose="020B0604030504040204" pitchFamily="34" charset="0"/>
                <a:ea typeface="Verdana" panose="020B0604030504040204" pitchFamily="34" charset="0"/>
                <a:cs typeface="Verdana" panose="020B0604030504040204" pitchFamily="34" charset="0"/>
              </a:rPr>
              <a:t>Adjust sensitivity as needed</a:t>
            </a:r>
          </a:p>
          <a:p>
            <a:pPr marL="457189" indent="-457189">
              <a:buFontTx/>
              <a:buAutoNum type="arabicPeriod"/>
            </a:pPr>
            <a:r>
              <a:rPr lang="en-US" dirty="0">
                <a:latin typeface="Verdana" panose="020B0604030504040204" pitchFamily="34" charset="0"/>
                <a:ea typeface="Verdana" panose="020B0604030504040204" pitchFamily="34" charset="0"/>
                <a:cs typeface="Verdana" panose="020B0604030504040204" pitchFamily="34" charset="0"/>
              </a:rPr>
              <a:t>How is insulin time adjusted in tandem? Autocorrection </a:t>
            </a:r>
            <a:r>
              <a:rPr lang="en-US" dirty="0" err="1">
                <a:latin typeface="Verdana" panose="020B0604030504040204" pitchFamily="34" charset="0"/>
                <a:ea typeface="Verdana" panose="020B0604030504040204" pitchFamily="34" charset="0"/>
                <a:cs typeface="Verdana" panose="020B0604030504040204" pitchFamily="34" charset="0"/>
              </a:rPr>
              <a:t>macrobolus</a:t>
            </a:r>
            <a:r>
              <a:rPr lang="en-US" dirty="0">
                <a:latin typeface="Verdana" panose="020B0604030504040204" pitchFamily="34" charset="0"/>
                <a:ea typeface="Verdana" panose="020B0604030504040204" pitchFamily="34" charset="0"/>
                <a:cs typeface="Verdana" panose="020B0604030504040204" pitchFamily="34" charset="0"/>
              </a:rPr>
              <a:t> ( if over and above basal increment_ if every hour the predictive glucose going to be 10 or is 10 the insulin onboard is also adjusted as needed from 5 hours to 2 hours for example</a:t>
            </a:r>
          </a:p>
          <a:p>
            <a:pPr marL="457189" indent="-457189">
              <a:buAutoNum type="arabicPeriod"/>
            </a:pPr>
            <a:endParaRPr lang="en-US" sz="2000" dirty="0"/>
          </a:p>
          <a:p>
            <a:pPr marL="457189" indent="-457189">
              <a:buAutoNum type="arabicPeriod"/>
            </a:pPr>
            <a:endParaRPr lang="en-US" sz="2000" dirty="0"/>
          </a:p>
          <a:p>
            <a:endParaRPr lang="en-US" sz="2400" dirty="0"/>
          </a:p>
        </p:txBody>
      </p:sp>
    </p:spTree>
    <p:extLst>
      <p:ext uri="{BB962C8B-B14F-4D97-AF65-F5344CB8AC3E}">
        <p14:creationId xmlns:p14="http://schemas.microsoft.com/office/powerpoint/2010/main" val="220154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792AFBCB-A027-2466-DE7C-DAF70AA1DEBB}"/>
              </a:ext>
            </a:extLst>
          </p:cNvPr>
          <p:cNvPicPr>
            <a:picLocks noChangeAspect="1"/>
          </p:cNvPicPr>
          <p:nvPr/>
        </p:nvPicPr>
        <p:blipFill>
          <a:blip r:embed="rId2"/>
          <a:stretch>
            <a:fillRect/>
          </a:stretch>
        </p:blipFill>
        <p:spPr>
          <a:xfrm>
            <a:off x="0" y="0"/>
            <a:ext cx="7586008" cy="5833872"/>
          </a:xfrm>
          <a:prstGeom prst="rect">
            <a:avLst/>
          </a:prstGeom>
        </p:spPr>
      </p:pic>
      <p:sp>
        <p:nvSpPr>
          <p:cNvPr id="7" name="TextBox 6">
            <a:extLst>
              <a:ext uri="{FF2B5EF4-FFF2-40B4-BE49-F238E27FC236}">
                <a16:creationId xmlns:a16="http://schemas.microsoft.com/office/drawing/2014/main" id="{8C4B86E3-E255-C269-F690-DFE4FCFCC458}"/>
              </a:ext>
            </a:extLst>
          </p:cNvPr>
          <p:cNvSpPr txBox="1"/>
          <p:nvPr/>
        </p:nvSpPr>
        <p:spPr>
          <a:xfrm>
            <a:off x="7586008" y="1024128"/>
            <a:ext cx="4540212" cy="4431983"/>
          </a:xfrm>
          <a:prstGeom prst="rect">
            <a:avLst/>
          </a:prstGeom>
          <a:solidFill>
            <a:srgbClr val="00FFFF"/>
          </a:solidFill>
          <a:ln w="28575">
            <a:solidFill>
              <a:schemeClr val="tx1"/>
            </a:solidFill>
          </a:ln>
        </p:spPr>
        <p:txBody>
          <a:bodyPr wrap="square" rtlCol="0">
            <a:spAutoFit/>
          </a:bodyPr>
          <a:lstStyle/>
          <a:p>
            <a:pPr marL="457189" indent="-457189">
              <a:buAutoNum type="arabicPeriod"/>
            </a:pPr>
            <a:endParaRPr lang="en-US" sz="2400" dirty="0"/>
          </a:p>
          <a:p>
            <a:pPr marL="457189" indent="-457189">
              <a:buAutoNum type="arabicPeriod"/>
            </a:pPr>
            <a:r>
              <a:rPr lang="en-US" dirty="0">
                <a:latin typeface="Verdana" panose="020B0604030504040204" pitchFamily="34" charset="0"/>
                <a:ea typeface="Verdana" panose="020B0604030504040204" pitchFamily="34" charset="0"/>
                <a:cs typeface="Verdana" panose="020B0604030504040204" pitchFamily="34" charset="0"/>
              </a:rPr>
              <a:t>Control IQ setting is on</a:t>
            </a:r>
          </a:p>
          <a:p>
            <a:pPr marL="457189" indent="-457189">
              <a:buAutoNum type="arabicPeriod"/>
            </a:pPr>
            <a:r>
              <a:rPr lang="en-US" dirty="0">
                <a:latin typeface="Verdana" panose="020B0604030504040204" pitchFamily="34" charset="0"/>
                <a:ea typeface="Verdana" panose="020B0604030504040204" pitchFamily="34" charset="0"/>
                <a:cs typeface="Verdana" panose="020B0604030504040204" pitchFamily="34" charset="0"/>
              </a:rPr>
              <a:t>Insulin action time or active insulin time cannot be edited in Tandem, however it does adjust accordingly to patient needs</a:t>
            </a:r>
          </a:p>
          <a:p>
            <a:pPr marL="457189" indent="-457189">
              <a:buAutoNum type="arabicPeriod"/>
            </a:pPr>
            <a:r>
              <a:rPr lang="en-US" dirty="0">
                <a:latin typeface="Verdana" panose="020B0604030504040204" pitchFamily="34" charset="0"/>
                <a:ea typeface="Verdana" panose="020B0604030504040204" pitchFamily="34" charset="0"/>
                <a:cs typeface="Verdana" panose="020B0604030504040204" pitchFamily="34" charset="0"/>
              </a:rPr>
              <a:t>System can vary the basal infusion rate from zero to a maximum of 4x the user profile basal rate</a:t>
            </a:r>
          </a:p>
          <a:p>
            <a:pPr marL="457189" indent="-457189">
              <a:buFontTx/>
              <a:buAutoNum type="arabicPeriod"/>
            </a:pPr>
            <a:r>
              <a:rPr lang="en-US" dirty="0">
                <a:latin typeface="Verdana" panose="020B0604030504040204" pitchFamily="34" charset="0"/>
                <a:ea typeface="Verdana" panose="020B0604030504040204" pitchFamily="34" charset="0"/>
                <a:cs typeface="Verdana" panose="020B0604030504040204" pitchFamily="34" charset="0"/>
              </a:rPr>
              <a:t>If taking 50 units daily and reservoir to be put 200 units (15 u for canula 30 more if getting sick)total 200</a:t>
            </a:r>
          </a:p>
          <a:p>
            <a:pPr marL="457189" indent="-457189">
              <a:buAutoNum type="arabicPeriod"/>
            </a:pPr>
            <a:endParaRPr lang="en-US" sz="2400" dirty="0"/>
          </a:p>
        </p:txBody>
      </p:sp>
    </p:spTree>
    <p:extLst>
      <p:ext uri="{BB962C8B-B14F-4D97-AF65-F5344CB8AC3E}">
        <p14:creationId xmlns:p14="http://schemas.microsoft.com/office/powerpoint/2010/main" val="214131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C542B2C-25ED-00F6-2F08-EC6723F2A8C5}"/>
              </a:ext>
            </a:extLst>
          </p:cNvPr>
          <p:cNvSpPr>
            <a:spLocks noGrp="1"/>
          </p:cNvSpPr>
          <p:nvPr>
            <p:ph type="title"/>
          </p:nvPr>
        </p:nvSpPr>
        <p:spPr>
          <a:xfrm>
            <a:off x="638502" y="614222"/>
            <a:ext cx="10607040" cy="502920"/>
          </a:xfrm>
        </p:spPr>
        <p:txBody>
          <a:bodyPr>
            <a:normAutofit/>
          </a:bodyPr>
          <a:lstStyle/>
          <a:p>
            <a:r>
              <a:rPr lang="en-US" dirty="0"/>
              <a:t>Sleep Activity</a:t>
            </a:r>
          </a:p>
        </p:txBody>
      </p:sp>
      <p:sp>
        <p:nvSpPr>
          <p:cNvPr id="6" name="Footer Placeholder 6">
            <a:extLst>
              <a:ext uri="{FF2B5EF4-FFF2-40B4-BE49-F238E27FC236}">
                <a16:creationId xmlns:a16="http://schemas.microsoft.com/office/drawing/2014/main" id="{51619F96-7220-3F35-1C7B-5C0B3EDD8FAF}"/>
              </a:ext>
            </a:extLst>
          </p:cNvPr>
          <p:cNvSpPr txBox="1">
            <a:spLocks/>
          </p:cNvSpPr>
          <p:nvPr/>
        </p:nvSpPr>
        <p:spPr>
          <a:xfrm>
            <a:off x="4901802" y="6243778"/>
            <a:ext cx="6980557" cy="848676"/>
          </a:xfrm>
          <a:prstGeom prst="rect">
            <a:avLst/>
          </a:prstGeom>
        </p:spPr>
        <p:txBody>
          <a:bodyPr/>
          <a:lst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1000" dirty="0"/>
          </a:p>
          <a:p>
            <a:pPr algn="r"/>
            <a:r>
              <a:rPr lang="en-US" sz="1000" dirty="0">
                <a:solidFill>
                  <a:srgbClr val="212121"/>
                </a:solidFill>
                <a:latin typeface="BlinkMacSystemFont"/>
              </a:rPr>
              <a:t>Monzon AD, Patton SR, Koren D. Childhood diabetes and sleep [published online ahead of print, 2021 Sep 10]. </a:t>
            </a:r>
            <a:r>
              <a:rPr lang="en-US" sz="1000" i="1" dirty="0" err="1">
                <a:solidFill>
                  <a:srgbClr val="212121"/>
                </a:solidFill>
                <a:latin typeface="BlinkMacSystemFont"/>
              </a:rPr>
              <a:t>Pediatr</a:t>
            </a:r>
            <a:r>
              <a:rPr lang="en-US" sz="1000" i="1" dirty="0">
                <a:solidFill>
                  <a:srgbClr val="212121"/>
                </a:solidFill>
                <a:latin typeface="BlinkMacSystemFont"/>
              </a:rPr>
              <a:t> </a:t>
            </a:r>
            <a:r>
              <a:rPr lang="en-US" sz="1000" i="1" dirty="0" err="1">
                <a:solidFill>
                  <a:srgbClr val="212121"/>
                </a:solidFill>
                <a:latin typeface="BlinkMacSystemFont"/>
              </a:rPr>
              <a:t>Pulmonol</a:t>
            </a:r>
            <a:r>
              <a:rPr lang="en-US" sz="1000" dirty="0">
                <a:solidFill>
                  <a:srgbClr val="212121"/>
                </a:solidFill>
                <a:latin typeface="BlinkMacSystemFont"/>
              </a:rPr>
              <a:t>. 2021;10.1002/ppul.25651. doi:10.1002/ppul.25651</a:t>
            </a:r>
            <a:endParaRPr lang="en-US" sz="1000" dirty="0"/>
          </a:p>
        </p:txBody>
      </p:sp>
      <p:pic>
        <p:nvPicPr>
          <p:cNvPr id="7" name="Picture 2">
            <a:extLst>
              <a:ext uri="{FF2B5EF4-FFF2-40B4-BE49-F238E27FC236}">
                <a16:creationId xmlns:a16="http://schemas.microsoft.com/office/drawing/2014/main" id="{8815B753-8EB2-B85B-ED21-9B1DCAC24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17081"/>
            <a:ext cx="5322061" cy="523005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Content Placeholder 6">
            <a:extLst>
              <a:ext uri="{FF2B5EF4-FFF2-40B4-BE49-F238E27FC236}">
                <a16:creationId xmlns:a16="http://schemas.microsoft.com/office/drawing/2014/main" id="{02A1BD75-F0A2-BD2C-F458-3C621547E3FD}"/>
              </a:ext>
            </a:extLst>
          </p:cNvPr>
          <p:cNvSpPr txBox="1">
            <a:spLocks/>
          </p:cNvSpPr>
          <p:nvPr/>
        </p:nvSpPr>
        <p:spPr>
          <a:xfrm>
            <a:off x="638502" y="1205481"/>
            <a:ext cx="10607040" cy="381677"/>
          </a:xfrm>
          <a:prstGeom prst="rect">
            <a:avLst/>
          </a:prstGeom>
        </p:spPr>
        <p:txBody>
          <a:bodyPr vert="horz" lIns="0" tIns="0" rIns="0" bIns="0" rtlCol="0">
            <a:noAutofit/>
          </a:bodyPr>
          <a:lstStyle>
            <a:lvl1pPr marL="228600" indent="-228600" algn="l" defTabSz="914400" rtl="0" eaLnBrk="1" latinLnBrk="0" hangingPunct="1">
              <a:lnSpc>
                <a:spcPts val="2650"/>
              </a:lnSpc>
              <a:spcBef>
                <a:spcPts val="600"/>
              </a:spcBef>
              <a:buClr>
                <a:schemeClr val="accent3"/>
              </a:buClr>
              <a:buSzPct val="90000"/>
              <a:buFontTx/>
              <a:buBlip>
                <a:blip r:embed="rId3"/>
              </a:buBlip>
              <a:defRPr sz="1800" b="0" i="0" kern="1200" spc="-20" baseline="0">
                <a:solidFill>
                  <a:schemeClr val="tx1"/>
                </a:solidFill>
                <a:latin typeface="Montserrat" pitchFamily="2" charset="77"/>
                <a:ea typeface="+mn-ea"/>
                <a:cs typeface="+mn-cs"/>
              </a:defRPr>
            </a:lvl1pPr>
            <a:lvl2pPr marL="685800" indent="-228600" algn="l" defTabSz="914400" rtl="0" eaLnBrk="1" latinLnBrk="0" hangingPunct="1">
              <a:lnSpc>
                <a:spcPts val="2650"/>
              </a:lnSpc>
              <a:spcBef>
                <a:spcPts val="600"/>
              </a:spcBef>
              <a:buSzPct val="100000"/>
              <a:buFont typeface="Arial" panose="020B0604020202020204" pitchFamily="34" charset="0"/>
              <a:buChar char="•"/>
              <a:defRPr sz="1800" b="0" i="0" kern="1200" spc="-20" baseline="0">
                <a:solidFill>
                  <a:schemeClr val="tx1"/>
                </a:solidFill>
                <a:latin typeface="Montserrat" pitchFamily="2" charset="77"/>
                <a:ea typeface="+mn-ea"/>
                <a:cs typeface="+mn-cs"/>
              </a:defRPr>
            </a:lvl2pPr>
            <a:lvl3pPr marL="1143000" indent="-228600" algn="l" defTabSz="914400" rtl="0" eaLnBrk="1" latinLnBrk="0" hangingPunct="1">
              <a:lnSpc>
                <a:spcPts val="2650"/>
              </a:lnSpc>
              <a:spcBef>
                <a:spcPts val="600"/>
              </a:spcBef>
              <a:buFont typeface="Arial" panose="020B0604020202020204" pitchFamily="34" charset="0"/>
              <a:buChar char="•"/>
              <a:defRPr sz="1800" b="0" i="0" kern="1200" spc="-20" baseline="0">
                <a:solidFill>
                  <a:schemeClr val="tx1"/>
                </a:solidFill>
                <a:latin typeface="Montserrat" pitchFamily="2" charset="77"/>
                <a:ea typeface="+mn-ea"/>
                <a:cs typeface="+mn-cs"/>
              </a:defRPr>
            </a:lvl3pPr>
            <a:lvl4pPr marL="1600200" indent="-228600" algn="l" defTabSz="914400" rtl="0" eaLnBrk="1" latinLnBrk="0" hangingPunct="1">
              <a:lnSpc>
                <a:spcPts val="2650"/>
              </a:lnSpc>
              <a:spcBef>
                <a:spcPts val="600"/>
              </a:spcBef>
              <a:buFont typeface="Arial" panose="020B0604020202020204" pitchFamily="34" charset="0"/>
              <a:buChar char="•"/>
              <a:defRPr sz="1800" b="0" i="0" kern="1200" spc="-20" baseline="0">
                <a:solidFill>
                  <a:schemeClr val="tx1"/>
                </a:solidFill>
                <a:latin typeface="Montserrat" pitchFamily="2" charset="77"/>
                <a:ea typeface="+mn-ea"/>
                <a:cs typeface="+mn-cs"/>
              </a:defRPr>
            </a:lvl4pPr>
            <a:lvl5pPr marL="2057400" indent="-228600" algn="l" defTabSz="914400" rtl="0" eaLnBrk="1" latinLnBrk="0" hangingPunct="1">
              <a:lnSpc>
                <a:spcPts val="2650"/>
              </a:lnSpc>
              <a:spcBef>
                <a:spcPts val="600"/>
              </a:spcBef>
              <a:buFont typeface="Arial" panose="020B0604020202020204" pitchFamily="34" charset="0"/>
              <a:buChar char="•"/>
              <a:defRPr sz="1800" b="0" i="0" kern="1200" spc="-20" baseline="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2"/>
                </a:solidFill>
              </a:rPr>
              <a:t>(6.25 – 6.7 mmol/L)</a:t>
            </a:r>
          </a:p>
        </p:txBody>
      </p:sp>
      <p:sp>
        <p:nvSpPr>
          <p:cNvPr id="9" name="Content Placeholder 2">
            <a:extLst>
              <a:ext uri="{FF2B5EF4-FFF2-40B4-BE49-F238E27FC236}">
                <a16:creationId xmlns:a16="http://schemas.microsoft.com/office/drawing/2014/main" id="{46E406D8-042E-1958-C2A8-0D1B7772A19F}"/>
              </a:ext>
            </a:extLst>
          </p:cNvPr>
          <p:cNvSpPr txBox="1">
            <a:spLocks/>
          </p:cNvSpPr>
          <p:nvPr/>
        </p:nvSpPr>
        <p:spPr>
          <a:xfrm>
            <a:off x="458673" y="1703939"/>
            <a:ext cx="9047036" cy="4264782"/>
          </a:xfrm>
          <a:prstGeom prst="rect">
            <a:avLst/>
          </a:prstGeom>
        </p:spPr>
        <p:txBody>
          <a:bodyPr vert="horz" lIns="0" tIns="0" rIns="0" bIns="0" rtlCol="0">
            <a:noAutofit/>
          </a:bodyPr>
          <a:lstStyle>
            <a:lvl1pPr marL="228600" indent="-228600" algn="l" defTabSz="914400" rtl="0" eaLnBrk="1" latinLnBrk="0" hangingPunct="1">
              <a:lnSpc>
                <a:spcPts val="2650"/>
              </a:lnSpc>
              <a:spcBef>
                <a:spcPts val="600"/>
              </a:spcBef>
              <a:buClr>
                <a:schemeClr val="accent3"/>
              </a:buClr>
              <a:buSzPct val="90000"/>
              <a:buFontTx/>
              <a:buBlip>
                <a:blip r:embed="rId3"/>
              </a:buBlip>
              <a:defRPr sz="1800" b="0" i="0" kern="1200" spc="-20" baseline="0">
                <a:solidFill>
                  <a:schemeClr val="tx1"/>
                </a:solidFill>
                <a:latin typeface="Montserrat" pitchFamily="2" charset="77"/>
                <a:ea typeface="+mn-ea"/>
                <a:cs typeface="+mn-cs"/>
              </a:defRPr>
            </a:lvl1pPr>
            <a:lvl2pPr marL="685800" indent="-228600" algn="l" defTabSz="914400" rtl="0" eaLnBrk="1" latinLnBrk="0" hangingPunct="1">
              <a:lnSpc>
                <a:spcPts val="2650"/>
              </a:lnSpc>
              <a:spcBef>
                <a:spcPts val="600"/>
              </a:spcBef>
              <a:buSzPct val="100000"/>
              <a:buFont typeface="Arial" panose="020B0604020202020204" pitchFamily="34" charset="0"/>
              <a:buChar char="•"/>
              <a:defRPr sz="1800" b="0" i="0" kern="1200" spc="-20" baseline="0">
                <a:solidFill>
                  <a:schemeClr val="tx1"/>
                </a:solidFill>
                <a:latin typeface="Montserrat" pitchFamily="2" charset="77"/>
                <a:ea typeface="+mn-ea"/>
                <a:cs typeface="+mn-cs"/>
              </a:defRPr>
            </a:lvl2pPr>
            <a:lvl3pPr marL="1143000" indent="-228600" algn="l" defTabSz="914400" rtl="0" eaLnBrk="1" latinLnBrk="0" hangingPunct="1">
              <a:lnSpc>
                <a:spcPts val="2650"/>
              </a:lnSpc>
              <a:spcBef>
                <a:spcPts val="600"/>
              </a:spcBef>
              <a:buFont typeface="Arial" panose="020B0604020202020204" pitchFamily="34" charset="0"/>
              <a:buChar char="•"/>
              <a:defRPr sz="1800" b="0" i="0" kern="1200" spc="-20" baseline="0">
                <a:solidFill>
                  <a:schemeClr val="tx1"/>
                </a:solidFill>
                <a:latin typeface="Montserrat" pitchFamily="2" charset="77"/>
                <a:ea typeface="+mn-ea"/>
                <a:cs typeface="+mn-cs"/>
              </a:defRPr>
            </a:lvl3pPr>
            <a:lvl4pPr marL="1600200" indent="-228600" algn="l" defTabSz="914400" rtl="0" eaLnBrk="1" latinLnBrk="0" hangingPunct="1">
              <a:lnSpc>
                <a:spcPts val="2650"/>
              </a:lnSpc>
              <a:spcBef>
                <a:spcPts val="600"/>
              </a:spcBef>
              <a:buFont typeface="Arial" panose="020B0604020202020204" pitchFamily="34" charset="0"/>
              <a:buChar char="•"/>
              <a:defRPr sz="1800" b="0" i="0" kern="1200" spc="-20" baseline="0">
                <a:solidFill>
                  <a:schemeClr val="tx1"/>
                </a:solidFill>
                <a:latin typeface="Montserrat" pitchFamily="2" charset="77"/>
                <a:ea typeface="+mn-ea"/>
                <a:cs typeface="+mn-cs"/>
              </a:defRPr>
            </a:lvl4pPr>
            <a:lvl5pPr marL="2057400" indent="-228600" algn="l" defTabSz="914400" rtl="0" eaLnBrk="1" latinLnBrk="0" hangingPunct="1">
              <a:lnSpc>
                <a:spcPts val="2650"/>
              </a:lnSpc>
              <a:spcBef>
                <a:spcPts val="600"/>
              </a:spcBef>
              <a:buFont typeface="Arial" panose="020B0604020202020204" pitchFamily="34" charset="0"/>
              <a:buChar char="•"/>
              <a:defRPr sz="1800" b="0" i="0" kern="1200" spc="-20" baseline="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Schedules</a:t>
            </a:r>
          </a:p>
          <a:p>
            <a:pPr lvl="1">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Minimum 5 hours</a:t>
            </a:r>
          </a:p>
          <a:p>
            <a:pPr lvl="1">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Consider “food falling asleep/waking up”</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Can bolus for food and/or corrections</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Basal modulation q5 min (micro corrections)</a:t>
            </a:r>
          </a:p>
          <a:p>
            <a:pPr lvl="1">
              <a:lnSpc>
                <a:spcPct val="150000"/>
              </a:lnSpc>
            </a:pPr>
            <a:endParaRPr lang="en-US" dirty="0">
              <a:latin typeface="Verdana" panose="020B0604030504040204" pitchFamily="34" charset="0"/>
              <a:ea typeface="Verdana" panose="020B0604030504040204" pitchFamily="34" charset="0"/>
              <a:cs typeface="Verdana" panose="020B0604030504040204" pitchFamily="34" charset="0"/>
            </a:endParaRPr>
          </a:p>
          <a:p>
            <a:pPr lvl="1">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240552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006E6C-975B-DCDE-29C5-D8292CBEABEF}"/>
              </a:ext>
            </a:extLst>
          </p:cNvPr>
          <p:cNvSpPr>
            <a:spLocks noGrp="1"/>
          </p:cNvSpPr>
          <p:nvPr>
            <p:ph type="title"/>
          </p:nvPr>
        </p:nvSpPr>
        <p:spPr>
          <a:xfrm>
            <a:off x="838200" y="365125"/>
            <a:ext cx="10515600" cy="1325563"/>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Getting the best sleep with Control-IQ technology </a:t>
            </a:r>
          </a:p>
        </p:txBody>
      </p:sp>
      <p:sp>
        <p:nvSpPr>
          <p:cNvPr id="6" name="Content Placeholder 2">
            <a:extLst>
              <a:ext uri="{FF2B5EF4-FFF2-40B4-BE49-F238E27FC236}">
                <a16:creationId xmlns:a16="http://schemas.microsoft.com/office/drawing/2014/main" id="{26E2B804-D9FF-A9D8-2F4A-E629C057C333}"/>
              </a:ext>
            </a:extLst>
          </p:cNvPr>
          <p:cNvSpPr txBox="1">
            <a:spLocks/>
          </p:cNvSpPr>
          <p:nvPr/>
        </p:nvSpPr>
        <p:spPr>
          <a:xfrm>
            <a:off x="638502" y="1841757"/>
            <a:ext cx="10607040" cy="4389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000" dirty="0">
                <a:latin typeface="Verdana" panose="020B0604030504040204" pitchFamily="34" charset="0"/>
                <a:ea typeface="Verdana" panose="020B0604030504040204" pitchFamily="34" charset="0"/>
                <a:cs typeface="Verdana" panose="020B0604030504040204" pitchFamily="34" charset="0"/>
              </a:rPr>
              <a:t>When optimizing, consider:</a:t>
            </a:r>
          </a:p>
          <a:p>
            <a:pPr>
              <a:lnSpc>
                <a:spcPct val="150000"/>
              </a:lnSpc>
            </a:pPr>
            <a:r>
              <a:rPr lang="en-US" sz="2000" dirty="0">
                <a:latin typeface="Verdana" panose="020B0604030504040204" pitchFamily="34" charset="0"/>
                <a:ea typeface="Verdana" panose="020B0604030504040204" pitchFamily="34" charset="0"/>
                <a:cs typeface="Verdana" panose="020B0604030504040204" pitchFamily="34" charset="0"/>
              </a:rPr>
              <a:t>Does this patient have a reliable sleep schedule? </a:t>
            </a:r>
          </a:p>
          <a:p>
            <a:pPr>
              <a:lnSpc>
                <a:spcPct val="150000"/>
              </a:lnSpc>
            </a:pPr>
            <a:r>
              <a:rPr lang="en-US" sz="2000" dirty="0">
                <a:latin typeface="Verdana" panose="020B0604030504040204" pitchFamily="34" charset="0"/>
                <a:ea typeface="Verdana" panose="020B0604030504040204" pitchFamily="34" charset="0"/>
                <a:cs typeface="Verdana" panose="020B0604030504040204" pitchFamily="34" charset="0"/>
              </a:rPr>
              <a:t>Is there a late meal or snack close to bedtime? </a:t>
            </a:r>
          </a:p>
          <a:p>
            <a:pPr>
              <a:lnSpc>
                <a:spcPct val="150000"/>
              </a:lnSpc>
            </a:pPr>
            <a:r>
              <a:rPr lang="en-US" sz="2000" dirty="0">
                <a:latin typeface="Verdana" panose="020B0604030504040204" pitchFamily="34" charset="0"/>
                <a:ea typeface="Verdana" panose="020B0604030504040204" pitchFamily="34" charset="0"/>
                <a:cs typeface="Verdana" panose="020B0604030504040204" pitchFamily="34" charset="0"/>
              </a:rPr>
              <a:t>How or when is dawn phenomenon occurring? </a:t>
            </a:r>
          </a:p>
          <a:p>
            <a:pPr>
              <a:lnSpc>
                <a:spcPct val="150000"/>
              </a:lnSpc>
            </a:pPr>
            <a:r>
              <a:rPr lang="en-US" sz="2000" dirty="0">
                <a:latin typeface="Verdana" panose="020B0604030504040204" pitchFamily="34" charset="0"/>
                <a:ea typeface="Verdana" panose="020B0604030504040204" pitchFamily="34" charset="0"/>
                <a:cs typeface="Verdana" panose="020B0604030504040204" pitchFamily="34" charset="0"/>
              </a:rPr>
              <a:t>High stress or current growth spurts?</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9691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EF7280-5799-B639-7251-CC14B6993398}"/>
              </a:ext>
            </a:extLst>
          </p:cNvPr>
          <p:cNvSpPr>
            <a:spLocks noGrp="1"/>
          </p:cNvSpPr>
          <p:nvPr>
            <p:ph sz="quarter" idx="23"/>
          </p:nvPr>
        </p:nvSpPr>
        <p:spPr>
          <a:xfrm>
            <a:off x="88135" y="1145754"/>
            <a:ext cx="11694689" cy="5133126"/>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Co-Investigator in industry trials for Vertex 880, 264</a:t>
            </a:r>
          </a:p>
          <a:p>
            <a:r>
              <a:rPr lang="en-US" dirty="0">
                <a:latin typeface="Verdana" panose="020B0604030504040204" pitchFamily="34" charset="0"/>
                <a:ea typeface="Verdana" panose="020B0604030504040204" pitchFamily="34" charset="0"/>
                <a:cs typeface="Verdana" panose="020B0604030504040204" pitchFamily="34" charset="0"/>
              </a:rPr>
              <a:t>Speaker fees: Sanofi, Dexcom</a:t>
            </a:r>
          </a:p>
          <a:p>
            <a:r>
              <a:rPr lang="en-US" dirty="0">
                <a:latin typeface="Verdana" panose="020B0604030504040204" pitchFamily="34" charset="0"/>
                <a:ea typeface="Verdana" panose="020B0604030504040204" pitchFamily="34" charset="0"/>
                <a:cs typeface="Verdana" panose="020B0604030504040204" pitchFamily="34" charset="0"/>
              </a:rPr>
              <a:t>Advisory board: </a:t>
            </a:r>
            <a:r>
              <a:rPr lang="en-US" dirty="0" err="1">
                <a:latin typeface="Verdana" panose="020B0604030504040204" pitchFamily="34" charset="0"/>
                <a:ea typeface="Verdana" panose="020B0604030504040204" pitchFamily="34" charset="0"/>
                <a:cs typeface="Verdana" panose="020B0604030504040204" pitchFamily="34" charset="0"/>
              </a:rPr>
              <a:t>Sibionics</a:t>
            </a:r>
            <a:r>
              <a:rPr lang="en-US" dirty="0">
                <a:latin typeface="Verdana" panose="020B0604030504040204" pitchFamily="34" charset="0"/>
                <a:ea typeface="Verdana" panose="020B0604030504040204" pitchFamily="34" charset="0"/>
                <a:cs typeface="Verdana" panose="020B0604030504040204" pitchFamily="34" charset="0"/>
              </a:rPr>
              <a:t>, </a:t>
            </a:r>
            <a:r>
              <a:rPr lang="en-US" dirty="0" err="1">
                <a:latin typeface="Verdana" panose="020B0604030504040204" pitchFamily="34" charset="0"/>
                <a:ea typeface="Verdana" panose="020B0604030504040204" pitchFamily="34" charset="0"/>
                <a:cs typeface="Verdana" panose="020B0604030504040204" pitchFamily="34" charset="0"/>
              </a:rPr>
              <a:t>Syai</a:t>
            </a:r>
            <a:r>
              <a:rPr lang="en-US" dirty="0">
                <a:latin typeface="Verdana" panose="020B0604030504040204" pitchFamily="34" charset="0"/>
                <a:ea typeface="Verdana" panose="020B0604030504040204" pitchFamily="34" charset="0"/>
                <a:cs typeface="Verdana" panose="020B0604030504040204" pitchFamily="34" charset="0"/>
              </a:rPr>
              <a:t>, </a:t>
            </a:r>
            <a:r>
              <a:rPr lang="en-US" dirty="0" err="1">
                <a:latin typeface="Verdana" panose="020B0604030504040204" pitchFamily="34" charset="0"/>
                <a:ea typeface="Verdana" panose="020B0604030504040204" pitchFamily="34" charset="0"/>
                <a:cs typeface="Verdana" panose="020B0604030504040204" pitchFamily="34" charset="0"/>
              </a:rPr>
              <a:t>Novonordisk</a:t>
            </a:r>
            <a:r>
              <a:rPr lang="en-US" dirty="0">
                <a:latin typeface="Verdana" panose="020B0604030504040204" pitchFamily="34" charset="0"/>
                <a:ea typeface="Verdana" panose="020B0604030504040204" pitchFamily="34" charset="0"/>
                <a:cs typeface="Verdana" panose="020B0604030504040204" pitchFamily="34" charset="0"/>
              </a:rPr>
              <a:t> </a:t>
            </a:r>
          </a:p>
          <a:p>
            <a:endParaRPr lang="en-SA" dirty="0">
              <a:solidFill>
                <a:schemeClr val="accent1"/>
              </a:solidFill>
            </a:endParaRPr>
          </a:p>
        </p:txBody>
      </p:sp>
      <p:sp>
        <p:nvSpPr>
          <p:cNvPr id="3" name="Title 3">
            <a:extLst>
              <a:ext uri="{FF2B5EF4-FFF2-40B4-BE49-F238E27FC236}">
                <a16:creationId xmlns:a16="http://schemas.microsoft.com/office/drawing/2014/main" id="{07A5A6DA-677C-B330-5FAC-10114EE71C25}"/>
              </a:ext>
            </a:extLst>
          </p:cNvPr>
          <p:cNvSpPr>
            <a:spLocks noGrp="1"/>
          </p:cNvSpPr>
          <p:nvPr>
            <p:ph type="title"/>
          </p:nvPr>
        </p:nvSpPr>
        <p:spPr>
          <a:xfrm>
            <a:off x="406799" y="-138113"/>
            <a:ext cx="10272013" cy="863601"/>
          </a:xfrm>
        </p:spPr>
        <p:txBody>
          <a:bodyPr>
            <a:normAutofit/>
          </a:bodyPr>
          <a:lstStyle/>
          <a:p>
            <a:r>
              <a:rPr lang="en-SA" sz="2930" dirty="0">
                <a:latin typeface="Verdana" panose="020B0604030504040204" pitchFamily="34" charset="0"/>
                <a:ea typeface="Verdana" panose="020B0604030504040204" pitchFamily="34" charset="0"/>
                <a:cs typeface="Verdana" panose="020B0604030504040204" pitchFamily="34" charset="0"/>
              </a:rPr>
              <a:t>Disclosures</a:t>
            </a:r>
          </a:p>
        </p:txBody>
      </p:sp>
    </p:spTree>
    <p:extLst>
      <p:ext uri="{BB962C8B-B14F-4D97-AF65-F5344CB8AC3E}">
        <p14:creationId xmlns:p14="http://schemas.microsoft.com/office/powerpoint/2010/main" val="339174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B5B1398-99D5-0CED-E984-34C769C25218}"/>
              </a:ext>
            </a:extLst>
          </p:cNvPr>
          <p:cNvSpPr>
            <a:spLocks noGrp="1"/>
          </p:cNvSpPr>
          <p:nvPr>
            <p:ph type="title"/>
          </p:nvPr>
        </p:nvSpPr>
        <p:spPr>
          <a:xfrm>
            <a:off x="638502" y="593440"/>
            <a:ext cx="10607040" cy="502920"/>
          </a:xfrm>
        </p:spPr>
        <p:txBody>
          <a:bodyPr>
            <a:normAutofit/>
          </a:bodyPr>
          <a:lstStyle/>
          <a:p>
            <a:r>
              <a:rPr lang="en-US" dirty="0"/>
              <a:t>Exercise Activity</a:t>
            </a:r>
          </a:p>
        </p:txBody>
      </p:sp>
      <p:pic>
        <p:nvPicPr>
          <p:cNvPr id="6" name="Picture 5" descr="Person running through forest">
            <a:extLst>
              <a:ext uri="{FF2B5EF4-FFF2-40B4-BE49-F238E27FC236}">
                <a16:creationId xmlns:a16="http://schemas.microsoft.com/office/drawing/2014/main" id="{4D29DAF9-F727-A810-E121-7023773CD35A}"/>
              </a:ext>
            </a:extLst>
          </p:cNvPr>
          <p:cNvPicPr>
            <a:picLocks noChangeAspect="1"/>
          </p:cNvPicPr>
          <p:nvPr/>
        </p:nvPicPr>
        <p:blipFill rotWithShape="1">
          <a:blip r:embed="rId3"/>
          <a:srcRect l="42781" t="12361" r="22788"/>
          <a:stretch/>
        </p:blipFill>
        <p:spPr>
          <a:xfrm>
            <a:off x="8251658" y="468302"/>
            <a:ext cx="3301840" cy="5600701"/>
          </a:xfrm>
          <a:prstGeom prst="rect">
            <a:avLst/>
          </a:prstGeom>
          <a:effectLst>
            <a:outerShdw blurRad="63500" sx="102000" sy="102000" algn="ctr" rotWithShape="0">
              <a:prstClr val="black">
                <a:alpha val="40000"/>
              </a:prstClr>
            </a:outerShdw>
          </a:effectLst>
        </p:spPr>
      </p:pic>
      <p:sp>
        <p:nvSpPr>
          <p:cNvPr id="7" name="Content Placeholder 6">
            <a:extLst>
              <a:ext uri="{FF2B5EF4-FFF2-40B4-BE49-F238E27FC236}">
                <a16:creationId xmlns:a16="http://schemas.microsoft.com/office/drawing/2014/main" id="{F7621EE8-5AB5-8D25-3B24-3D8CC26312C9}"/>
              </a:ext>
            </a:extLst>
          </p:cNvPr>
          <p:cNvSpPr txBox="1">
            <a:spLocks/>
          </p:cNvSpPr>
          <p:nvPr/>
        </p:nvSpPr>
        <p:spPr>
          <a:xfrm>
            <a:off x="638502" y="1294890"/>
            <a:ext cx="10607040" cy="381677"/>
          </a:xfrm>
          <a:prstGeom prst="rect">
            <a:avLst/>
          </a:prstGeom>
        </p:spPr>
        <p:txBody>
          <a:bodyPr vert="horz" lIns="0" tIns="0" rIns="0" bIns="0" rtlCol="0">
            <a:noAutofit/>
          </a:bodyPr>
          <a:lstStyle>
            <a:lvl1pPr marL="228600" indent="-228600" algn="l" defTabSz="914400" rtl="0" eaLnBrk="1" latinLnBrk="0" hangingPunct="1">
              <a:lnSpc>
                <a:spcPts val="2650"/>
              </a:lnSpc>
              <a:spcBef>
                <a:spcPts val="600"/>
              </a:spcBef>
              <a:buClr>
                <a:schemeClr val="accent3"/>
              </a:buClr>
              <a:buSzPct val="90000"/>
              <a:buFontTx/>
              <a:buBlip>
                <a:blip r:embed="rId4"/>
              </a:buBlip>
              <a:defRPr sz="1800" b="0" i="0" kern="1200" spc="-20" baseline="0">
                <a:solidFill>
                  <a:schemeClr val="tx1"/>
                </a:solidFill>
                <a:latin typeface="Montserrat" pitchFamily="2" charset="77"/>
                <a:ea typeface="+mn-ea"/>
                <a:cs typeface="+mn-cs"/>
              </a:defRPr>
            </a:lvl1pPr>
            <a:lvl2pPr marL="685800" indent="-228600" algn="l" defTabSz="914400" rtl="0" eaLnBrk="1" latinLnBrk="0" hangingPunct="1">
              <a:lnSpc>
                <a:spcPts val="2650"/>
              </a:lnSpc>
              <a:spcBef>
                <a:spcPts val="600"/>
              </a:spcBef>
              <a:buSzPct val="100000"/>
              <a:buFont typeface="Arial" panose="020B0604020202020204" pitchFamily="34" charset="0"/>
              <a:buChar char="•"/>
              <a:defRPr sz="1800" b="0" i="0" kern="1200" spc="-20" baseline="0">
                <a:solidFill>
                  <a:schemeClr val="tx1"/>
                </a:solidFill>
                <a:latin typeface="Montserrat" pitchFamily="2" charset="77"/>
                <a:ea typeface="+mn-ea"/>
                <a:cs typeface="+mn-cs"/>
              </a:defRPr>
            </a:lvl2pPr>
            <a:lvl3pPr marL="1143000" indent="-228600" algn="l" defTabSz="914400" rtl="0" eaLnBrk="1" latinLnBrk="0" hangingPunct="1">
              <a:lnSpc>
                <a:spcPts val="2650"/>
              </a:lnSpc>
              <a:spcBef>
                <a:spcPts val="600"/>
              </a:spcBef>
              <a:buFont typeface="Arial" panose="020B0604020202020204" pitchFamily="34" charset="0"/>
              <a:buChar char="•"/>
              <a:defRPr sz="1800" b="0" i="0" kern="1200" spc="-20" baseline="0">
                <a:solidFill>
                  <a:schemeClr val="tx1"/>
                </a:solidFill>
                <a:latin typeface="Montserrat" pitchFamily="2" charset="77"/>
                <a:ea typeface="+mn-ea"/>
                <a:cs typeface="+mn-cs"/>
              </a:defRPr>
            </a:lvl3pPr>
            <a:lvl4pPr marL="1600200" indent="-228600" algn="l" defTabSz="914400" rtl="0" eaLnBrk="1" latinLnBrk="0" hangingPunct="1">
              <a:lnSpc>
                <a:spcPts val="2650"/>
              </a:lnSpc>
              <a:spcBef>
                <a:spcPts val="600"/>
              </a:spcBef>
              <a:buFont typeface="Arial" panose="020B0604020202020204" pitchFamily="34" charset="0"/>
              <a:buChar char="•"/>
              <a:defRPr sz="1800" b="0" i="0" kern="1200" spc="-20" baseline="0">
                <a:solidFill>
                  <a:schemeClr val="tx1"/>
                </a:solidFill>
                <a:latin typeface="Montserrat" pitchFamily="2" charset="77"/>
                <a:ea typeface="+mn-ea"/>
                <a:cs typeface="+mn-cs"/>
              </a:defRPr>
            </a:lvl4pPr>
            <a:lvl5pPr marL="2057400" indent="-228600" algn="l" defTabSz="914400" rtl="0" eaLnBrk="1" latinLnBrk="0" hangingPunct="1">
              <a:lnSpc>
                <a:spcPts val="2650"/>
              </a:lnSpc>
              <a:spcBef>
                <a:spcPts val="600"/>
              </a:spcBef>
              <a:buFont typeface="Arial" panose="020B0604020202020204" pitchFamily="34" charset="0"/>
              <a:buChar char="•"/>
              <a:defRPr sz="1800" b="0" i="0" kern="1200" spc="-20" baseline="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2"/>
                </a:solidFill>
              </a:rPr>
              <a:t>(7.8 – 8.9 mmol/L)</a:t>
            </a:r>
          </a:p>
        </p:txBody>
      </p:sp>
      <p:sp>
        <p:nvSpPr>
          <p:cNvPr id="8" name="Content Placeholder 2">
            <a:extLst>
              <a:ext uri="{FF2B5EF4-FFF2-40B4-BE49-F238E27FC236}">
                <a16:creationId xmlns:a16="http://schemas.microsoft.com/office/drawing/2014/main" id="{9CCD6976-0ABD-ED9A-15CF-CA4291BC0CA9}"/>
              </a:ext>
            </a:extLst>
          </p:cNvPr>
          <p:cNvSpPr txBox="1">
            <a:spLocks/>
          </p:cNvSpPr>
          <p:nvPr/>
        </p:nvSpPr>
        <p:spPr>
          <a:xfrm>
            <a:off x="458673" y="1703939"/>
            <a:ext cx="7704020" cy="4365064"/>
          </a:xfrm>
          <a:prstGeom prst="rect">
            <a:avLst/>
          </a:prstGeom>
        </p:spPr>
        <p:txBody>
          <a:bodyPr vert="horz" lIns="0" tIns="0" rIns="0" bIns="0" rtlCol="0">
            <a:noAutofit/>
          </a:bodyPr>
          <a:lstStyle>
            <a:lvl1pPr marL="228600" indent="-228600" algn="l" defTabSz="914400" rtl="0" eaLnBrk="1" latinLnBrk="0" hangingPunct="1">
              <a:lnSpc>
                <a:spcPts val="2650"/>
              </a:lnSpc>
              <a:spcBef>
                <a:spcPts val="600"/>
              </a:spcBef>
              <a:buClr>
                <a:schemeClr val="accent3"/>
              </a:buClr>
              <a:buSzPct val="90000"/>
              <a:buFontTx/>
              <a:buBlip>
                <a:blip r:embed="rId4"/>
              </a:buBlip>
              <a:defRPr sz="1800" b="0" i="0" kern="1200" spc="-20" baseline="0">
                <a:solidFill>
                  <a:schemeClr val="tx1"/>
                </a:solidFill>
                <a:latin typeface="Montserrat" pitchFamily="2" charset="77"/>
                <a:ea typeface="+mn-ea"/>
                <a:cs typeface="+mn-cs"/>
              </a:defRPr>
            </a:lvl1pPr>
            <a:lvl2pPr marL="685800" indent="-228600" algn="l" defTabSz="914400" rtl="0" eaLnBrk="1" latinLnBrk="0" hangingPunct="1">
              <a:lnSpc>
                <a:spcPts val="2650"/>
              </a:lnSpc>
              <a:spcBef>
                <a:spcPts val="600"/>
              </a:spcBef>
              <a:buSzPct val="100000"/>
              <a:buFont typeface="Arial" panose="020B0604020202020204" pitchFamily="34" charset="0"/>
              <a:buChar char="•"/>
              <a:defRPr sz="1800" b="0" i="0" kern="1200" spc="-20" baseline="0">
                <a:solidFill>
                  <a:schemeClr val="tx1"/>
                </a:solidFill>
                <a:latin typeface="Montserrat" pitchFamily="2" charset="77"/>
                <a:ea typeface="+mn-ea"/>
                <a:cs typeface="+mn-cs"/>
              </a:defRPr>
            </a:lvl2pPr>
            <a:lvl3pPr marL="1143000" indent="-228600" algn="l" defTabSz="914400" rtl="0" eaLnBrk="1" latinLnBrk="0" hangingPunct="1">
              <a:lnSpc>
                <a:spcPts val="2650"/>
              </a:lnSpc>
              <a:spcBef>
                <a:spcPts val="600"/>
              </a:spcBef>
              <a:buFont typeface="Arial" panose="020B0604020202020204" pitchFamily="34" charset="0"/>
              <a:buChar char="•"/>
              <a:defRPr sz="1800" b="0" i="0" kern="1200" spc="-20" baseline="0">
                <a:solidFill>
                  <a:schemeClr val="tx1"/>
                </a:solidFill>
                <a:latin typeface="Montserrat" pitchFamily="2" charset="77"/>
                <a:ea typeface="+mn-ea"/>
                <a:cs typeface="+mn-cs"/>
              </a:defRPr>
            </a:lvl3pPr>
            <a:lvl4pPr marL="1600200" indent="-228600" algn="l" defTabSz="914400" rtl="0" eaLnBrk="1" latinLnBrk="0" hangingPunct="1">
              <a:lnSpc>
                <a:spcPts val="2650"/>
              </a:lnSpc>
              <a:spcBef>
                <a:spcPts val="600"/>
              </a:spcBef>
              <a:buFont typeface="Arial" panose="020B0604020202020204" pitchFamily="34" charset="0"/>
              <a:buChar char="•"/>
              <a:defRPr sz="1800" b="0" i="0" kern="1200" spc="-20" baseline="0">
                <a:solidFill>
                  <a:schemeClr val="tx1"/>
                </a:solidFill>
                <a:latin typeface="Montserrat" pitchFamily="2" charset="77"/>
                <a:ea typeface="+mn-ea"/>
                <a:cs typeface="+mn-cs"/>
              </a:defRPr>
            </a:lvl4pPr>
            <a:lvl5pPr marL="2057400" indent="-228600" algn="l" defTabSz="914400" rtl="0" eaLnBrk="1" latinLnBrk="0" hangingPunct="1">
              <a:lnSpc>
                <a:spcPts val="2650"/>
              </a:lnSpc>
              <a:spcBef>
                <a:spcPts val="600"/>
              </a:spcBef>
              <a:buFont typeface="Arial" panose="020B0604020202020204" pitchFamily="34" charset="0"/>
              <a:buChar char="•"/>
              <a:defRPr sz="1800" b="0" i="0" kern="1200" spc="-20" baseline="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Basal decrease 7.8 mmol/L +  basal suspension 4.4 mmol/L</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Optimizing tips:</a:t>
            </a:r>
          </a:p>
          <a:p>
            <a:pPr lvl="1">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Consider activating ~1.5 hours prior to scheduled activity</a:t>
            </a:r>
          </a:p>
          <a:p>
            <a:pPr lvl="1">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Consider utilizing another Personal Profile in conjunction</a:t>
            </a:r>
          </a:p>
          <a:p>
            <a:pPr lvl="1">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Consider small manual correction prior (0.05 units)</a:t>
            </a:r>
          </a:p>
          <a:p>
            <a:pPr lvl="1">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If concerned of delayed lows, consider utilizing for up to </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24 hours post activity</a:t>
            </a:r>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310751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fade">
                                      <p:cBhvr>
                                        <p:cTn id="13" dur="500"/>
                                        <p:tgtEl>
                                          <p:spTgt spid="8">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fade">
                                      <p:cBhvr>
                                        <p:cTn id="16" dur="500"/>
                                        <p:tgtEl>
                                          <p:spTgt spid="8">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fade">
                                      <p:cBhvr>
                                        <p:cTn id="19"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E4A91D-309A-E9F9-0C39-C6FFE9D736F8}"/>
              </a:ext>
            </a:extLst>
          </p:cNvPr>
          <p:cNvSpPr>
            <a:spLocks noGrp="1"/>
          </p:cNvSpPr>
          <p:nvPr>
            <p:ph type="title"/>
          </p:nvPr>
        </p:nvSpPr>
        <p:spPr>
          <a:xfrm>
            <a:off x="506214" y="687690"/>
            <a:ext cx="9691333" cy="502920"/>
          </a:xfrm>
        </p:spPr>
        <p:txBody>
          <a:bodyPr>
            <a:normAutofit/>
          </a:bodyPr>
          <a:lstStyle/>
          <a:p>
            <a:r>
              <a:rPr lang="en-US" dirty="0"/>
              <a:t>Alternative uses for consideration: </a:t>
            </a:r>
          </a:p>
        </p:txBody>
      </p:sp>
      <p:sp>
        <p:nvSpPr>
          <p:cNvPr id="6" name="Content Placeholder 2">
            <a:extLst>
              <a:ext uri="{FF2B5EF4-FFF2-40B4-BE49-F238E27FC236}">
                <a16:creationId xmlns:a16="http://schemas.microsoft.com/office/drawing/2014/main" id="{559974D5-D6D2-C8E5-487C-E58D28806E1D}"/>
              </a:ext>
            </a:extLst>
          </p:cNvPr>
          <p:cNvSpPr txBox="1">
            <a:spLocks/>
          </p:cNvSpPr>
          <p:nvPr/>
        </p:nvSpPr>
        <p:spPr>
          <a:xfrm>
            <a:off x="506214" y="1248257"/>
            <a:ext cx="7100129" cy="5218141"/>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Fasting, NPO for medical procedures</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Nausea and/or vomiting</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Temporary reset for glycemic variability </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For hypoglycemia-fearing or unaware patients</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For PWD who feel symptoms of hypoglycemia </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at higher levels (historically higher A1C)</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For those at increased risk for falls</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High fat/protein meal before bed</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Alcohol related hypoglycemia overnight</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Driving, exams, special events</a:t>
            </a:r>
          </a:p>
        </p:txBody>
      </p:sp>
      <p:sp>
        <p:nvSpPr>
          <p:cNvPr id="7" name="Text Placeholder 4">
            <a:extLst>
              <a:ext uri="{FF2B5EF4-FFF2-40B4-BE49-F238E27FC236}">
                <a16:creationId xmlns:a16="http://schemas.microsoft.com/office/drawing/2014/main" id="{012E6986-399A-6707-AF21-887CDCCBDBE1}"/>
              </a:ext>
            </a:extLst>
          </p:cNvPr>
          <p:cNvSpPr txBox="1">
            <a:spLocks/>
          </p:cNvSpPr>
          <p:nvPr/>
        </p:nvSpPr>
        <p:spPr>
          <a:xfrm>
            <a:off x="506214" y="391602"/>
            <a:ext cx="4992624" cy="228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Exercise</a:t>
            </a:r>
            <a:endParaRPr lang="en-US" dirty="0"/>
          </a:p>
        </p:txBody>
      </p:sp>
      <p:pic>
        <p:nvPicPr>
          <p:cNvPr id="8" name="Picture 7" descr="Elderly man walking with dog">
            <a:extLst>
              <a:ext uri="{FF2B5EF4-FFF2-40B4-BE49-F238E27FC236}">
                <a16:creationId xmlns:a16="http://schemas.microsoft.com/office/drawing/2014/main" id="{B1B71674-A16E-C508-7723-A11D1C26B8D1}"/>
              </a:ext>
            </a:extLst>
          </p:cNvPr>
          <p:cNvPicPr>
            <a:picLocks noChangeAspect="1"/>
          </p:cNvPicPr>
          <p:nvPr/>
        </p:nvPicPr>
        <p:blipFill>
          <a:blip r:embed="rId2"/>
          <a:stretch>
            <a:fillRect/>
          </a:stretch>
        </p:blipFill>
        <p:spPr>
          <a:xfrm>
            <a:off x="6661562" y="2072311"/>
            <a:ext cx="4726050" cy="31507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0361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B93F3D7-38D0-D9C4-36B4-AF61AC15CDA6}"/>
              </a:ext>
            </a:extLst>
          </p:cNvPr>
          <p:cNvSpPr>
            <a:spLocks noGrp="1"/>
          </p:cNvSpPr>
          <p:nvPr>
            <p:ph type="title"/>
          </p:nvPr>
        </p:nvSpPr>
        <p:spPr>
          <a:xfrm>
            <a:off x="638502" y="1769301"/>
            <a:ext cx="10607040" cy="502920"/>
          </a:xfrm>
        </p:spPr>
        <p:txBody>
          <a:bodyPr>
            <a:normAutofit fontScale="90000"/>
          </a:bodyPr>
          <a:lstStyle/>
          <a:p>
            <a:r>
              <a:rPr lang="en-US" sz="3000" b="1" dirty="0"/>
              <a:t>Sleep Activity 24/7</a:t>
            </a:r>
          </a:p>
        </p:txBody>
      </p:sp>
      <p:sp>
        <p:nvSpPr>
          <p:cNvPr id="6" name="Text Placeholder 4">
            <a:extLst>
              <a:ext uri="{FF2B5EF4-FFF2-40B4-BE49-F238E27FC236}">
                <a16:creationId xmlns:a16="http://schemas.microsoft.com/office/drawing/2014/main" id="{13FA73BC-B125-E0E3-CA3F-B52801FFAA8E}"/>
              </a:ext>
            </a:extLst>
          </p:cNvPr>
          <p:cNvSpPr txBox="1">
            <a:spLocks/>
          </p:cNvSpPr>
          <p:nvPr/>
        </p:nvSpPr>
        <p:spPr>
          <a:xfrm>
            <a:off x="638502" y="645871"/>
            <a:ext cx="10607040" cy="228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Sleep Activity</a:t>
            </a:r>
            <a:endParaRPr lang="en-US" dirty="0"/>
          </a:p>
        </p:txBody>
      </p:sp>
      <p:sp>
        <p:nvSpPr>
          <p:cNvPr id="7" name="Title 1">
            <a:extLst>
              <a:ext uri="{FF2B5EF4-FFF2-40B4-BE49-F238E27FC236}">
                <a16:creationId xmlns:a16="http://schemas.microsoft.com/office/drawing/2014/main" id="{1B55187E-80BC-4CA3-4817-B224EC393B28}"/>
              </a:ext>
            </a:extLst>
          </p:cNvPr>
          <p:cNvSpPr txBox="1">
            <a:spLocks/>
          </p:cNvSpPr>
          <p:nvPr/>
        </p:nvSpPr>
        <p:spPr>
          <a:xfrm>
            <a:off x="638501" y="952879"/>
            <a:ext cx="8726879" cy="50292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spc="-100" baseline="0">
                <a:solidFill>
                  <a:schemeClr val="tx1"/>
                </a:solidFill>
                <a:latin typeface="Montserrat" pitchFamily="2" charset="77"/>
                <a:ea typeface="+mj-ea"/>
                <a:cs typeface="+mj-cs"/>
              </a:defRPr>
            </a:lvl1pPr>
          </a:lstStyle>
          <a:p>
            <a:r>
              <a:rPr lang="en-US" dirty="0"/>
              <a:t>Alternative uses for consideration: </a:t>
            </a:r>
          </a:p>
        </p:txBody>
      </p:sp>
      <p:sp>
        <p:nvSpPr>
          <p:cNvPr id="8" name="Content Placeholder 2">
            <a:extLst>
              <a:ext uri="{FF2B5EF4-FFF2-40B4-BE49-F238E27FC236}">
                <a16:creationId xmlns:a16="http://schemas.microsoft.com/office/drawing/2014/main" id="{131E152B-CF88-B3D9-E4AA-D5BAA94E0BD4}"/>
              </a:ext>
            </a:extLst>
          </p:cNvPr>
          <p:cNvSpPr txBox="1">
            <a:spLocks/>
          </p:cNvSpPr>
          <p:nvPr/>
        </p:nvSpPr>
        <p:spPr>
          <a:xfrm>
            <a:off x="946330" y="2361673"/>
            <a:ext cx="4992624" cy="3913053"/>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400" dirty="0">
                <a:latin typeface="Verdana" panose="020B0604030504040204" pitchFamily="34" charset="0"/>
                <a:ea typeface="Verdana" panose="020B0604030504040204" pitchFamily="34" charset="0"/>
                <a:cs typeface="Verdana" panose="020B0604030504040204" pitchFamily="34" charset="0"/>
              </a:rPr>
              <a:t>Who might benefit? </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Some patients want basal modulation at a </a:t>
            </a:r>
            <a:r>
              <a:rPr lang="en-US" b="1" dirty="0">
                <a:latin typeface="Verdana" panose="020B0604030504040204" pitchFamily="34" charset="0"/>
                <a:ea typeface="Verdana" panose="020B0604030504040204" pitchFamily="34" charset="0"/>
                <a:cs typeface="Verdana" panose="020B0604030504040204" pitchFamily="34" charset="0"/>
              </a:rPr>
              <a:t>tight target range </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Patients </a:t>
            </a:r>
            <a:r>
              <a:rPr lang="en-US" b="1" dirty="0">
                <a:latin typeface="Verdana" panose="020B0604030504040204" pitchFamily="34" charset="0"/>
                <a:ea typeface="Verdana" panose="020B0604030504040204" pitchFamily="34" charset="0"/>
                <a:cs typeface="Verdana" panose="020B0604030504040204" pitchFamily="34" charset="0"/>
              </a:rPr>
              <a:t>not wanting </a:t>
            </a:r>
            <a:r>
              <a:rPr lang="en-US" dirty="0">
                <a:latin typeface="Verdana" panose="020B0604030504040204" pitchFamily="34" charset="0"/>
                <a:ea typeface="Verdana" panose="020B0604030504040204" pitchFamily="34" charset="0"/>
                <a:cs typeface="Verdana" panose="020B0604030504040204" pitchFamily="34" charset="0"/>
              </a:rPr>
              <a:t>automatic corrections</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Patients who are </a:t>
            </a:r>
            <a:r>
              <a:rPr lang="en-US" b="1" dirty="0">
                <a:latin typeface="Verdana" panose="020B0604030504040204" pitchFamily="34" charset="0"/>
                <a:ea typeface="Verdana" panose="020B0604030504040204" pitchFamily="34" charset="0"/>
                <a:cs typeface="Verdana" panose="020B0604030504040204" pitchFamily="34" charset="0"/>
              </a:rPr>
              <a:t>willing to give </a:t>
            </a:r>
            <a:r>
              <a:rPr lang="en-US" dirty="0">
                <a:latin typeface="Verdana" panose="020B0604030504040204" pitchFamily="34" charset="0"/>
                <a:ea typeface="Verdana" panose="020B0604030504040204" pitchFamily="34" charset="0"/>
                <a:cs typeface="Verdana" panose="020B0604030504040204" pitchFamily="34" charset="0"/>
              </a:rPr>
              <a:t>meal boluses or corrections as necessary</a:t>
            </a:r>
          </a:p>
        </p:txBody>
      </p:sp>
      <p:sp>
        <p:nvSpPr>
          <p:cNvPr id="9" name="Content Placeholder 5">
            <a:extLst>
              <a:ext uri="{FF2B5EF4-FFF2-40B4-BE49-F238E27FC236}">
                <a16:creationId xmlns:a16="http://schemas.microsoft.com/office/drawing/2014/main" id="{66707C1F-387F-86B9-AF64-A7C466A20822}"/>
              </a:ext>
            </a:extLst>
          </p:cNvPr>
          <p:cNvSpPr txBox="1">
            <a:spLocks/>
          </p:cNvSpPr>
          <p:nvPr/>
        </p:nvSpPr>
        <p:spPr>
          <a:xfrm>
            <a:off x="6253048" y="2350629"/>
            <a:ext cx="4992624" cy="3913053"/>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400" dirty="0">
                <a:latin typeface="Verdana" panose="020B0604030504040204" pitchFamily="34" charset="0"/>
                <a:ea typeface="Verdana" panose="020B0604030504040204" pitchFamily="34" charset="0"/>
                <a:cs typeface="Verdana" panose="020B0604030504040204" pitchFamily="34" charset="0"/>
              </a:rPr>
              <a:t>Who may not benefit?</a:t>
            </a:r>
            <a:r>
              <a:rPr lang="en-US" dirty="0">
                <a:latin typeface="Verdana" panose="020B0604030504040204" pitchFamily="34" charset="0"/>
                <a:ea typeface="Verdana" panose="020B0604030504040204" pitchFamily="34" charset="0"/>
                <a:cs typeface="Verdana" panose="020B0604030504040204" pitchFamily="34" charset="0"/>
              </a:rPr>
              <a:t> </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Patients who routinely </a:t>
            </a:r>
            <a:r>
              <a:rPr lang="en-US" b="1" dirty="0">
                <a:latin typeface="Verdana" panose="020B0604030504040204" pitchFamily="34" charset="0"/>
                <a:ea typeface="Verdana" panose="020B0604030504040204" pitchFamily="34" charset="0"/>
                <a:cs typeface="Verdana" panose="020B0604030504040204" pitchFamily="34" charset="0"/>
              </a:rPr>
              <a:t>forget to bolus for meals</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Patients with </a:t>
            </a:r>
            <a:r>
              <a:rPr lang="en-US" b="1" dirty="0">
                <a:latin typeface="Verdana" panose="020B0604030504040204" pitchFamily="34" charset="0"/>
                <a:ea typeface="Verdana" panose="020B0604030504040204" pitchFamily="34" charset="0"/>
                <a:cs typeface="Verdana" panose="020B0604030504040204" pitchFamily="34" charset="0"/>
              </a:rPr>
              <a:t>fear of hypoglycemia </a:t>
            </a:r>
          </a:p>
          <a:p>
            <a:pPr>
              <a:lnSpc>
                <a:spcPct val="150000"/>
              </a:lnSpc>
            </a:pPr>
            <a:r>
              <a:rPr lang="en-US" dirty="0">
                <a:latin typeface="Verdana" panose="020B0604030504040204" pitchFamily="34" charset="0"/>
                <a:ea typeface="Verdana" panose="020B0604030504040204" pitchFamily="34" charset="0"/>
                <a:cs typeface="Verdana" panose="020B0604030504040204" pitchFamily="34" charset="0"/>
              </a:rPr>
              <a:t>Patients </a:t>
            </a:r>
            <a:r>
              <a:rPr lang="en-US" b="1" dirty="0">
                <a:latin typeface="Verdana" panose="020B0604030504040204" pitchFamily="34" charset="0"/>
                <a:ea typeface="Verdana" panose="020B0604030504040204" pitchFamily="34" charset="0"/>
                <a:cs typeface="Verdana" panose="020B0604030504040204" pitchFamily="34" charset="0"/>
              </a:rPr>
              <a:t>not willing to give </a:t>
            </a:r>
            <a:r>
              <a:rPr lang="en-US" dirty="0">
                <a:latin typeface="Verdana" panose="020B0604030504040204" pitchFamily="34" charset="0"/>
                <a:ea typeface="Verdana" panose="020B0604030504040204" pitchFamily="34" charset="0"/>
                <a:cs typeface="Verdana" panose="020B0604030504040204" pitchFamily="34" charset="0"/>
              </a:rPr>
              <a:t>correction boluses as needed </a:t>
            </a:r>
          </a:p>
        </p:txBody>
      </p:sp>
    </p:spTree>
    <p:extLst>
      <p:ext uri="{BB962C8B-B14F-4D97-AF65-F5344CB8AC3E}">
        <p14:creationId xmlns:p14="http://schemas.microsoft.com/office/powerpoint/2010/main" val="319805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5B83B6E0-CF0D-C9A5-69B8-325A04641E8F}"/>
              </a:ext>
            </a:extLst>
          </p:cNvPr>
          <p:cNvSpPr>
            <a:spLocks noGrp="1"/>
          </p:cNvSpPr>
          <p:nvPr>
            <p:ph type="title"/>
          </p:nvPr>
        </p:nvSpPr>
        <p:spPr>
          <a:xfrm>
            <a:off x="88135" y="147319"/>
            <a:ext cx="10272013" cy="863601"/>
          </a:xfrm>
        </p:spPr>
        <p:txBody>
          <a:bodyPr>
            <a:normAutofit/>
          </a:bodyPr>
          <a:lstStyle/>
          <a:p>
            <a:r>
              <a:rPr lang="en-SA" sz="2930" dirty="0">
                <a:latin typeface="Verdana" panose="020B0604030504040204" pitchFamily="34" charset="0"/>
                <a:ea typeface="Verdana" panose="020B0604030504040204" pitchFamily="34" charset="0"/>
                <a:cs typeface="Verdana" panose="020B0604030504040204" pitchFamily="34" charset="0"/>
              </a:rPr>
              <a:t>Case 3</a:t>
            </a:r>
          </a:p>
        </p:txBody>
      </p:sp>
      <p:sp>
        <p:nvSpPr>
          <p:cNvPr id="7" name="TextBox 6">
            <a:extLst>
              <a:ext uri="{FF2B5EF4-FFF2-40B4-BE49-F238E27FC236}">
                <a16:creationId xmlns:a16="http://schemas.microsoft.com/office/drawing/2014/main" id="{D289A3BA-A49D-7639-C3F9-91BF63AF709D}"/>
              </a:ext>
            </a:extLst>
          </p:cNvPr>
          <p:cNvSpPr txBox="1"/>
          <p:nvPr/>
        </p:nvSpPr>
        <p:spPr>
          <a:xfrm>
            <a:off x="88135" y="1120675"/>
            <a:ext cx="11164884" cy="1477328"/>
          </a:xfrm>
          <a:prstGeom prst="rect">
            <a:avLst/>
          </a:prstGeom>
          <a:noFill/>
        </p:spPr>
        <p:txBody>
          <a:bodyPr wrap="square">
            <a:spAutoFit/>
          </a:bodyPr>
          <a:lstStyle/>
          <a:p>
            <a:r>
              <a:rPr lang="en-CA" sz="1800" dirty="0">
                <a:latin typeface="Verdana" panose="020B0604030504040204" pitchFamily="34" charset="0"/>
                <a:ea typeface="Verdana" panose="020B0604030504040204" pitchFamily="34" charset="0"/>
                <a:cs typeface="Verdana" panose="020B0604030504040204" pitchFamily="34" charset="0"/>
              </a:rPr>
              <a:t>23 </a:t>
            </a:r>
            <a:r>
              <a:rPr lang="en-CA" sz="1800" dirty="0" err="1">
                <a:latin typeface="Verdana" panose="020B0604030504040204" pitchFamily="34" charset="0"/>
                <a:ea typeface="Verdana" panose="020B0604030504040204" pitchFamily="34" charset="0"/>
                <a:cs typeface="Verdana" panose="020B0604030504040204" pitchFamily="34" charset="0"/>
              </a:rPr>
              <a:t>y.o</a:t>
            </a:r>
            <a:r>
              <a:rPr lang="en-CA" sz="1800" dirty="0">
                <a:latin typeface="Verdana" panose="020B0604030504040204" pitchFamily="34" charset="0"/>
                <a:ea typeface="Verdana" panose="020B0604030504040204" pitchFamily="34" charset="0"/>
                <a:cs typeface="Verdana" panose="020B0604030504040204" pitchFamily="34" charset="0"/>
              </a:rPr>
              <a:t> female with t1d since age 12, known to have underlying diabetes related complications: retinopathy, neuropathy and nephropathy. She is currently on Medtronic 780 G with freestyle libre and is admitted for renal transplant and is post op day 2. Transplant nephrologist calls you to handle her diabetes. She is presently on 40 mg prednisone and other immunosuppressive medications.</a:t>
            </a:r>
          </a:p>
        </p:txBody>
      </p:sp>
      <p:sp>
        <p:nvSpPr>
          <p:cNvPr id="8" name="TextBox 7">
            <a:extLst>
              <a:ext uri="{FF2B5EF4-FFF2-40B4-BE49-F238E27FC236}">
                <a16:creationId xmlns:a16="http://schemas.microsoft.com/office/drawing/2014/main" id="{50480633-22D7-05E8-8EB2-0DF08295CABE}"/>
              </a:ext>
            </a:extLst>
          </p:cNvPr>
          <p:cNvSpPr txBox="1"/>
          <p:nvPr/>
        </p:nvSpPr>
        <p:spPr>
          <a:xfrm>
            <a:off x="88135" y="2991354"/>
            <a:ext cx="10810567" cy="369332"/>
          </a:xfrm>
          <a:prstGeom prst="rect">
            <a:avLst/>
          </a:prstGeom>
          <a:noFill/>
        </p:spPr>
        <p:txBody>
          <a:bodyPr wrap="square" rtlCol="0">
            <a:spAutoFit/>
          </a:bodyPr>
          <a:lstStyle/>
          <a:p>
            <a:r>
              <a:rPr lang="en-SA" dirty="0">
                <a:latin typeface="Verdana" panose="020B0604030504040204" pitchFamily="34" charset="0"/>
                <a:ea typeface="Verdana" panose="020B0604030504040204" pitchFamily="34" charset="0"/>
                <a:cs typeface="Verdana" panose="020B0604030504040204" pitchFamily="34" charset="0"/>
              </a:rPr>
              <a:t>First thoughts that come to your mind?</a:t>
            </a:r>
          </a:p>
        </p:txBody>
      </p:sp>
      <p:sp>
        <p:nvSpPr>
          <p:cNvPr id="9" name="TextBox 8">
            <a:extLst>
              <a:ext uri="{FF2B5EF4-FFF2-40B4-BE49-F238E27FC236}">
                <a16:creationId xmlns:a16="http://schemas.microsoft.com/office/drawing/2014/main" id="{F1378303-8EBF-EB31-ACF1-F838A6B51423}"/>
              </a:ext>
            </a:extLst>
          </p:cNvPr>
          <p:cNvSpPr txBox="1"/>
          <p:nvPr/>
        </p:nvSpPr>
        <p:spPr>
          <a:xfrm>
            <a:off x="88135" y="3765927"/>
            <a:ext cx="9674942" cy="1477328"/>
          </a:xfrm>
          <a:prstGeom prst="rect">
            <a:avLst/>
          </a:prstGeom>
          <a:noFill/>
        </p:spPr>
        <p:txBody>
          <a:bodyPr wrap="square" rtlCol="0">
            <a:spAutoFit/>
          </a:bodyPr>
          <a:lstStyle/>
          <a:p>
            <a:r>
              <a:rPr lang="en-SA" dirty="0">
                <a:latin typeface="Verdana" panose="020B0604030504040204" pitchFamily="34" charset="0"/>
                <a:ea typeface="Verdana" panose="020B0604030504040204" pitchFamily="34" charset="0"/>
                <a:cs typeface="Verdana" panose="020B0604030504040204" pitchFamily="34" charset="0"/>
              </a:rPr>
              <a:t>Why is she on open loop therapy?</a:t>
            </a:r>
          </a:p>
          <a:p>
            <a:r>
              <a:rPr lang="en-SA" dirty="0">
                <a:latin typeface="Verdana" panose="020B0604030504040204" pitchFamily="34" charset="0"/>
                <a:ea typeface="Verdana" panose="020B0604030504040204" pitchFamily="34" charset="0"/>
                <a:cs typeface="Verdana" panose="020B0604030504040204" pitchFamily="34" charset="0"/>
              </a:rPr>
              <a:t>Whats the expected steroid regimen? </a:t>
            </a:r>
          </a:p>
          <a:p>
            <a:r>
              <a:rPr lang="en-SA" dirty="0">
                <a:latin typeface="Verdana" panose="020B0604030504040204" pitchFamily="34" charset="0"/>
                <a:ea typeface="Verdana" panose="020B0604030504040204" pitchFamily="34" charset="0"/>
                <a:cs typeface="Verdana" panose="020B0604030504040204" pitchFamily="34" charset="0"/>
              </a:rPr>
              <a:t>Current infections or stressors from ongoing surgery?</a:t>
            </a:r>
          </a:p>
          <a:p>
            <a:r>
              <a:rPr lang="en-SA" dirty="0">
                <a:latin typeface="Verdana" panose="020B0604030504040204" pitchFamily="34" charset="0"/>
                <a:ea typeface="Verdana" panose="020B0604030504040204" pitchFamily="34" charset="0"/>
                <a:cs typeface="Verdana" panose="020B0604030504040204" pitchFamily="34" charset="0"/>
              </a:rPr>
              <a:t>How long is the hospital stay?</a:t>
            </a:r>
          </a:p>
          <a:p>
            <a:r>
              <a:rPr lang="en-SA" dirty="0">
                <a:latin typeface="Verdana" panose="020B0604030504040204" pitchFamily="34" charset="0"/>
                <a:ea typeface="Verdana" panose="020B0604030504040204" pitchFamily="34" charset="0"/>
                <a:cs typeface="Verdana" panose="020B0604030504040204" pitchFamily="34" charset="0"/>
              </a:rPr>
              <a:t>When to decide to see her after discharge?</a:t>
            </a:r>
          </a:p>
        </p:txBody>
      </p:sp>
    </p:spTree>
    <p:extLst>
      <p:ext uri="{BB962C8B-B14F-4D97-AF65-F5344CB8AC3E}">
        <p14:creationId xmlns:p14="http://schemas.microsoft.com/office/powerpoint/2010/main" val="53257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medical report&#10;&#10;AI-generated content may be incorrect.">
            <a:extLst>
              <a:ext uri="{FF2B5EF4-FFF2-40B4-BE49-F238E27FC236}">
                <a16:creationId xmlns:a16="http://schemas.microsoft.com/office/drawing/2014/main" id="{A27121CB-8FCC-403A-AC12-595E68E3A562}"/>
              </a:ext>
            </a:extLst>
          </p:cNvPr>
          <p:cNvPicPr>
            <a:picLocks noChangeAspect="1"/>
          </p:cNvPicPr>
          <p:nvPr/>
        </p:nvPicPr>
        <p:blipFill>
          <a:blip r:embed="rId3"/>
          <a:stretch>
            <a:fillRect/>
          </a:stretch>
        </p:blipFill>
        <p:spPr>
          <a:xfrm>
            <a:off x="162233" y="0"/>
            <a:ext cx="6559491" cy="5597037"/>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6D5374B8-60A2-D12C-6614-B31B20DD6DC7}"/>
              </a:ext>
            </a:extLst>
          </p:cNvPr>
          <p:cNvPicPr>
            <a:picLocks noChangeAspect="1"/>
          </p:cNvPicPr>
          <p:nvPr/>
        </p:nvPicPr>
        <p:blipFill>
          <a:blip r:embed="rId4"/>
          <a:stretch>
            <a:fillRect/>
          </a:stretch>
        </p:blipFill>
        <p:spPr>
          <a:xfrm>
            <a:off x="3932903" y="5267948"/>
            <a:ext cx="8259097" cy="1590052"/>
          </a:xfrm>
          <a:prstGeom prst="rect">
            <a:avLst/>
          </a:prstGeom>
        </p:spPr>
      </p:pic>
      <p:sp>
        <p:nvSpPr>
          <p:cNvPr id="10" name="Frame 9">
            <a:extLst>
              <a:ext uri="{FF2B5EF4-FFF2-40B4-BE49-F238E27FC236}">
                <a16:creationId xmlns:a16="http://schemas.microsoft.com/office/drawing/2014/main" id="{8BBC6137-2559-A51D-53A1-7A64E9FDBB11}"/>
              </a:ext>
            </a:extLst>
          </p:cNvPr>
          <p:cNvSpPr/>
          <p:nvPr/>
        </p:nvSpPr>
        <p:spPr>
          <a:xfrm>
            <a:off x="3598606" y="2111794"/>
            <a:ext cx="3362632" cy="87015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solidFill>
                <a:schemeClr val="tx1"/>
              </a:solidFill>
            </a:endParaRPr>
          </a:p>
        </p:txBody>
      </p:sp>
      <p:sp>
        <p:nvSpPr>
          <p:cNvPr id="11" name="Frame 10">
            <a:extLst>
              <a:ext uri="{FF2B5EF4-FFF2-40B4-BE49-F238E27FC236}">
                <a16:creationId xmlns:a16="http://schemas.microsoft.com/office/drawing/2014/main" id="{7821C96D-7034-2CB0-BBD0-545AD934F8F9}"/>
              </a:ext>
            </a:extLst>
          </p:cNvPr>
          <p:cNvSpPr/>
          <p:nvPr/>
        </p:nvSpPr>
        <p:spPr>
          <a:xfrm>
            <a:off x="3681492" y="3869627"/>
            <a:ext cx="2414508" cy="1224116"/>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solidFill>
                <a:schemeClr val="tx1"/>
              </a:solidFill>
            </a:endParaRPr>
          </a:p>
        </p:txBody>
      </p:sp>
      <p:sp>
        <p:nvSpPr>
          <p:cNvPr id="12" name="Frame 11">
            <a:extLst>
              <a:ext uri="{FF2B5EF4-FFF2-40B4-BE49-F238E27FC236}">
                <a16:creationId xmlns:a16="http://schemas.microsoft.com/office/drawing/2014/main" id="{6688AB71-56A6-E2C7-A391-E93B825BADAC}"/>
              </a:ext>
            </a:extLst>
          </p:cNvPr>
          <p:cNvSpPr/>
          <p:nvPr/>
        </p:nvSpPr>
        <p:spPr>
          <a:xfrm>
            <a:off x="1415845" y="4739782"/>
            <a:ext cx="2182761" cy="719897"/>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solidFill>
                <a:schemeClr val="tx1"/>
              </a:solidFill>
            </a:endParaRPr>
          </a:p>
        </p:txBody>
      </p:sp>
      <p:sp>
        <p:nvSpPr>
          <p:cNvPr id="15" name="TextBox 14">
            <a:extLst>
              <a:ext uri="{FF2B5EF4-FFF2-40B4-BE49-F238E27FC236}">
                <a16:creationId xmlns:a16="http://schemas.microsoft.com/office/drawing/2014/main" id="{1492D510-8C97-C584-705F-1024DE751D15}"/>
              </a:ext>
            </a:extLst>
          </p:cNvPr>
          <p:cNvSpPr txBox="1"/>
          <p:nvPr/>
        </p:nvSpPr>
        <p:spPr>
          <a:xfrm>
            <a:off x="7877867" y="351694"/>
            <a:ext cx="3157990" cy="5262979"/>
          </a:xfrm>
          <a:prstGeom prst="rect">
            <a:avLst/>
          </a:prstGeom>
          <a:solidFill>
            <a:srgbClr val="00FFFF"/>
          </a:solidFill>
          <a:ln w="28575">
            <a:solidFill>
              <a:schemeClr val="tx1"/>
            </a:solidFill>
          </a:ln>
        </p:spPr>
        <p:txBody>
          <a:bodyPr wrap="square" rtlCol="0">
            <a:spAutoFit/>
          </a:bodyPr>
          <a:lstStyle/>
          <a:p>
            <a:r>
              <a:rPr lang="en-SA" sz="2400" dirty="0"/>
              <a:t>-</a:t>
            </a:r>
            <a:r>
              <a:rPr lang="en-SA" sz="2400" dirty="0">
                <a:latin typeface="Verdana" panose="020B0604030504040204" pitchFamily="34" charset="0"/>
                <a:ea typeface="Verdana" panose="020B0604030504040204" pitchFamily="34" charset="0"/>
                <a:cs typeface="Verdana" panose="020B0604030504040204" pitchFamily="34" charset="0"/>
              </a:rPr>
              <a:t>Too much lows!</a:t>
            </a:r>
          </a:p>
          <a:p>
            <a:r>
              <a:rPr lang="en-SA" sz="2400" dirty="0">
                <a:latin typeface="Verdana" panose="020B0604030504040204" pitchFamily="34" charset="0"/>
                <a:ea typeface="Verdana" panose="020B0604030504040204" pitchFamily="34" charset="0"/>
                <a:cs typeface="Verdana" panose="020B0604030504040204" pitchFamily="34" charset="0"/>
              </a:rPr>
              <a:t>-Treat hypoglycemia first</a:t>
            </a:r>
          </a:p>
          <a:p>
            <a:r>
              <a:rPr lang="en-SA" sz="2400" dirty="0">
                <a:latin typeface="Verdana" panose="020B0604030504040204" pitchFamily="34" charset="0"/>
                <a:ea typeface="Verdana" panose="020B0604030504040204" pitchFamily="34" charset="0"/>
                <a:cs typeface="Verdana" panose="020B0604030504040204" pitchFamily="34" charset="0"/>
              </a:rPr>
              <a:t>-Modern insulin doesn’t match physiological insulin requirements</a:t>
            </a:r>
          </a:p>
          <a:p>
            <a:r>
              <a:rPr lang="en-SA" sz="2400" dirty="0">
                <a:latin typeface="Verdana" panose="020B0604030504040204" pitchFamily="34" charset="0"/>
                <a:ea typeface="Verdana" panose="020B0604030504040204" pitchFamily="34" charset="0"/>
                <a:cs typeface="Verdana" panose="020B0604030504040204" pitchFamily="34" charset="0"/>
              </a:rPr>
              <a:t>-Steroids related evening rises, and post correction lows</a:t>
            </a:r>
          </a:p>
          <a:p>
            <a:r>
              <a:rPr lang="en-SA" sz="2400" dirty="0">
                <a:latin typeface="Verdana" panose="020B0604030504040204" pitchFamily="34" charset="0"/>
                <a:ea typeface="Verdana" panose="020B0604030504040204" pitchFamily="34" charset="0"/>
                <a:cs typeface="Verdana" panose="020B0604030504040204" pitchFamily="34" charset="0"/>
              </a:rPr>
              <a:t>-Next best step?</a:t>
            </a:r>
          </a:p>
          <a:p>
            <a:r>
              <a:rPr lang="en-US" sz="2400" dirty="0"/>
              <a:t>	</a:t>
            </a:r>
          </a:p>
        </p:txBody>
      </p:sp>
    </p:spTree>
    <p:extLst>
      <p:ext uri="{BB962C8B-B14F-4D97-AF65-F5344CB8AC3E}">
        <p14:creationId xmlns:p14="http://schemas.microsoft.com/office/powerpoint/2010/main" val="131453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15" grpId="1" animBg="1"/>
      <p:bldP spid="15"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AI-generated content may be incorrect.">
            <a:extLst>
              <a:ext uri="{FF2B5EF4-FFF2-40B4-BE49-F238E27FC236}">
                <a16:creationId xmlns:a16="http://schemas.microsoft.com/office/drawing/2014/main" id="{42A7B7EB-04CA-7272-8E8E-BE7F996E4260}"/>
              </a:ext>
            </a:extLst>
          </p:cNvPr>
          <p:cNvPicPr>
            <a:picLocks noChangeAspect="1"/>
          </p:cNvPicPr>
          <p:nvPr/>
        </p:nvPicPr>
        <p:blipFill>
          <a:blip r:embed="rId2"/>
          <a:stretch>
            <a:fillRect/>
          </a:stretch>
        </p:blipFill>
        <p:spPr>
          <a:xfrm>
            <a:off x="153574" y="0"/>
            <a:ext cx="9213105" cy="6592529"/>
          </a:xfrm>
          <a:prstGeom prst="rect">
            <a:avLst/>
          </a:prstGeom>
        </p:spPr>
      </p:pic>
      <p:sp>
        <p:nvSpPr>
          <p:cNvPr id="8" name="TextBox 7">
            <a:extLst>
              <a:ext uri="{FF2B5EF4-FFF2-40B4-BE49-F238E27FC236}">
                <a16:creationId xmlns:a16="http://schemas.microsoft.com/office/drawing/2014/main" id="{B3B9363A-1CEF-2852-2A3A-44801492B37F}"/>
              </a:ext>
            </a:extLst>
          </p:cNvPr>
          <p:cNvSpPr txBox="1"/>
          <p:nvPr/>
        </p:nvSpPr>
        <p:spPr>
          <a:xfrm>
            <a:off x="9497961" y="1575811"/>
            <a:ext cx="2694038" cy="2677656"/>
          </a:xfrm>
          <a:prstGeom prst="rect">
            <a:avLst/>
          </a:prstGeom>
          <a:solidFill>
            <a:srgbClr val="00FFFF"/>
          </a:solidFill>
          <a:ln w="28575">
            <a:solidFill>
              <a:schemeClr val="tx1"/>
            </a:solidFill>
          </a:ln>
        </p:spPr>
        <p:txBody>
          <a:bodyPr wrap="square" rtlCol="0">
            <a:spAutoFit/>
          </a:bodyPr>
          <a:lstStyle/>
          <a:p>
            <a:r>
              <a:rPr lang="en-SA" sz="2400" dirty="0">
                <a:latin typeface="Verdana" panose="020B0604030504040204" pitchFamily="34" charset="0"/>
                <a:ea typeface="Verdana" panose="020B0604030504040204" pitchFamily="34" charset="0"/>
                <a:cs typeface="Verdana" panose="020B0604030504040204" pitchFamily="34" charset="0"/>
              </a:rPr>
              <a:t>-Put back on pump</a:t>
            </a:r>
          </a:p>
          <a:p>
            <a:r>
              <a:rPr lang="en-SA" sz="2400" dirty="0">
                <a:latin typeface="Verdana" panose="020B0604030504040204" pitchFamily="34" charset="0"/>
                <a:ea typeface="Verdana" panose="020B0604030504040204" pitchFamily="34" charset="0"/>
                <a:cs typeface="Verdana" panose="020B0604030504040204" pitchFamily="34" charset="0"/>
              </a:rPr>
              <a:t>-H</a:t>
            </a:r>
            <a:r>
              <a:rPr lang="en-US" sz="2400" dirty="0">
                <a:latin typeface="Verdana" panose="020B0604030504040204" pitchFamily="34" charset="0"/>
                <a:ea typeface="Verdana" panose="020B0604030504040204" pitchFamily="34" charset="0"/>
                <a:cs typeface="Verdana" panose="020B0604030504040204" pitchFamily="34" charset="0"/>
              </a:rPr>
              <a:t>o</a:t>
            </a:r>
            <a:r>
              <a:rPr lang="en-SA" sz="2400" dirty="0">
                <a:latin typeface="Verdana" panose="020B0604030504040204" pitchFamily="34" charset="0"/>
                <a:ea typeface="Verdana" panose="020B0604030504040204" pitchFamily="34" charset="0"/>
                <a:cs typeface="Verdana" panose="020B0604030504040204" pitchFamily="34" charset="0"/>
              </a:rPr>
              <a:t>w long before smart guard is switched on?</a:t>
            </a:r>
          </a:p>
          <a:p>
            <a:r>
              <a:rPr lang="en-US" sz="2400" dirty="0"/>
              <a:t>	</a:t>
            </a:r>
          </a:p>
        </p:txBody>
      </p:sp>
    </p:spTree>
    <p:extLst>
      <p:ext uri="{BB962C8B-B14F-4D97-AF65-F5344CB8AC3E}">
        <p14:creationId xmlns:p14="http://schemas.microsoft.com/office/powerpoint/2010/main" val="104138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data report&#10;&#10;AI-generated content may be incorrect.">
            <a:extLst>
              <a:ext uri="{FF2B5EF4-FFF2-40B4-BE49-F238E27FC236}">
                <a16:creationId xmlns:a16="http://schemas.microsoft.com/office/drawing/2014/main" id="{D72D8DD8-A72F-5BE5-7B1B-550EDB23BAD2}"/>
              </a:ext>
            </a:extLst>
          </p:cNvPr>
          <p:cNvPicPr>
            <a:picLocks noGrp="1" noChangeAspect="1"/>
          </p:cNvPicPr>
          <p:nvPr>
            <p:ph sz="quarter" idx="23"/>
          </p:nvPr>
        </p:nvPicPr>
        <p:blipFill>
          <a:blip r:embed="rId3"/>
          <a:stretch>
            <a:fillRect/>
          </a:stretch>
        </p:blipFill>
        <p:spPr>
          <a:xfrm>
            <a:off x="1428433" y="0"/>
            <a:ext cx="9406069" cy="6858000"/>
          </a:xfrm>
        </p:spPr>
      </p:pic>
    </p:spTree>
    <p:extLst>
      <p:ext uri="{BB962C8B-B14F-4D97-AF65-F5344CB8AC3E}">
        <p14:creationId xmlns:p14="http://schemas.microsoft.com/office/powerpoint/2010/main" val="163893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graph&#10;&#10;AI-generated content may be incorrect.">
            <a:extLst>
              <a:ext uri="{FF2B5EF4-FFF2-40B4-BE49-F238E27FC236}">
                <a16:creationId xmlns:a16="http://schemas.microsoft.com/office/drawing/2014/main" id="{68A86932-40B7-E824-D8F1-CA9B3F142ECE}"/>
              </a:ext>
            </a:extLst>
          </p:cNvPr>
          <p:cNvPicPr>
            <a:picLocks noChangeAspect="1"/>
          </p:cNvPicPr>
          <p:nvPr/>
        </p:nvPicPr>
        <p:blipFill>
          <a:blip r:embed="rId3"/>
          <a:stretch>
            <a:fillRect/>
          </a:stretch>
        </p:blipFill>
        <p:spPr>
          <a:xfrm>
            <a:off x="0" y="84101"/>
            <a:ext cx="8755626" cy="6773899"/>
          </a:xfrm>
          <a:prstGeom prst="rect">
            <a:avLst/>
          </a:prstGeom>
        </p:spPr>
      </p:pic>
      <p:sp>
        <p:nvSpPr>
          <p:cNvPr id="7" name="TextBox 6">
            <a:extLst>
              <a:ext uri="{FF2B5EF4-FFF2-40B4-BE49-F238E27FC236}">
                <a16:creationId xmlns:a16="http://schemas.microsoft.com/office/drawing/2014/main" id="{07D9C98F-F696-778C-FB56-36E2BDB6C180}"/>
              </a:ext>
            </a:extLst>
          </p:cNvPr>
          <p:cNvSpPr txBox="1"/>
          <p:nvPr/>
        </p:nvSpPr>
        <p:spPr>
          <a:xfrm>
            <a:off x="8895506" y="1398829"/>
            <a:ext cx="3157990" cy="3847207"/>
          </a:xfrm>
          <a:prstGeom prst="rect">
            <a:avLst/>
          </a:prstGeom>
          <a:solidFill>
            <a:srgbClr val="00FFFF"/>
          </a:solidFill>
          <a:ln w="28575">
            <a:solidFill>
              <a:schemeClr val="tx1"/>
            </a:solidFill>
          </a:ln>
        </p:spPr>
        <p:txBody>
          <a:bodyPr wrap="square" rtlCol="0">
            <a:spAutoFit/>
          </a:bodyPr>
          <a:lstStyle/>
          <a:p>
            <a:r>
              <a:rPr lang="en-SA" sz="2000" dirty="0">
                <a:latin typeface="Verdana" panose="020B0604030504040204" pitchFamily="34" charset="0"/>
                <a:ea typeface="Verdana" panose="020B0604030504040204" pitchFamily="34" charset="0"/>
                <a:cs typeface="Verdana" panose="020B0604030504040204" pitchFamily="34" charset="0"/>
              </a:rPr>
              <a:t>As AGP confirms as well</a:t>
            </a:r>
          </a:p>
          <a:p>
            <a:r>
              <a:rPr lang="en-SA" sz="2000" dirty="0">
                <a:latin typeface="Verdana" panose="020B0604030504040204" pitchFamily="34" charset="0"/>
                <a:ea typeface="Verdana" panose="020B0604030504040204" pitchFamily="34" charset="0"/>
                <a:cs typeface="Verdana" panose="020B0604030504040204" pitchFamily="34" charset="0"/>
              </a:rPr>
              <a:t>Lunch needs to be strenghtened- coinciding with the steroids dose</a:t>
            </a:r>
          </a:p>
          <a:p>
            <a:r>
              <a:rPr lang="en-SA" sz="2000" dirty="0">
                <a:latin typeface="Verdana" panose="020B0604030504040204" pitchFamily="34" charset="0"/>
                <a:ea typeface="Verdana" panose="020B0604030504040204" pitchFamily="34" charset="0"/>
                <a:cs typeface="Verdana" panose="020B0604030504040204" pitchFamily="34" charset="0"/>
              </a:rPr>
              <a:t>-Needs to prebolus 15 mins before meals to prevent the spikes</a:t>
            </a:r>
          </a:p>
          <a:p>
            <a:r>
              <a:rPr lang="en-SA" sz="2000" dirty="0">
                <a:latin typeface="Verdana" panose="020B0604030504040204" pitchFamily="34" charset="0"/>
                <a:ea typeface="Verdana" panose="020B0604030504040204" pitchFamily="34" charset="0"/>
                <a:cs typeface="Verdana" panose="020B0604030504040204" pitchFamily="34" charset="0"/>
              </a:rPr>
              <a:t>-The spikes improve TIR</a:t>
            </a:r>
          </a:p>
          <a:p>
            <a:r>
              <a:rPr lang="en-US" sz="2400" dirty="0"/>
              <a:t>	</a:t>
            </a:r>
          </a:p>
        </p:txBody>
      </p:sp>
    </p:spTree>
    <p:extLst>
      <p:ext uri="{BB962C8B-B14F-4D97-AF65-F5344CB8AC3E}">
        <p14:creationId xmlns:p14="http://schemas.microsoft.com/office/powerpoint/2010/main" val="425882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graph&#10;&#10;AI-generated content may be incorrect.">
            <a:extLst>
              <a:ext uri="{FF2B5EF4-FFF2-40B4-BE49-F238E27FC236}">
                <a16:creationId xmlns:a16="http://schemas.microsoft.com/office/drawing/2014/main" id="{BFB385EC-63AF-93E2-9F2C-2DCE44C7EB35}"/>
              </a:ext>
            </a:extLst>
          </p:cNvPr>
          <p:cNvPicPr>
            <a:picLocks noGrp="1" noChangeAspect="1"/>
          </p:cNvPicPr>
          <p:nvPr>
            <p:ph sz="quarter" idx="23"/>
          </p:nvPr>
        </p:nvPicPr>
        <p:blipFill>
          <a:blip r:embed="rId2"/>
          <a:stretch>
            <a:fillRect/>
          </a:stretch>
        </p:blipFill>
        <p:spPr>
          <a:xfrm>
            <a:off x="290438" y="0"/>
            <a:ext cx="5402439" cy="6586338"/>
          </a:xfrm>
        </p:spPr>
      </p:pic>
      <p:sp>
        <p:nvSpPr>
          <p:cNvPr id="7" name="TextBox 6">
            <a:extLst>
              <a:ext uri="{FF2B5EF4-FFF2-40B4-BE49-F238E27FC236}">
                <a16:creationId xmlns:a16="http://schemas.microsoft.com/office/drawing/2014/main" id="{5D9E2A51-28D7-D88A-04FA-F968469D20AD}"/>
              </a:ext>
            </a:extLst>
          </p:cNvPr>
          <p:cNvSpPr txBox="1"/>
          <p:nvPr/>
        </p:nvSpPr>
        <p:spPr>
          <a:xfrm>
            <a:off x="7597648" y="982176"/>
            <a:ext cx="3157990" cy="4401205"/>
          </a:xfrm>
          <a:prstGeom prst="rect">
            <a:avLst/>
          </a:prstGeom>
          <a:solidFill>
            <a:srgbClr val="00FFFF"/>
          </a:solidFill>
          <a:ln w="28575">
            <a:solidFill>
              <a:schemeClr val="tx1"/>
            </a:solidFill>
          </a:ln>
        </p:spPr>
        <p:txBody>
          <a:bodyPr wrap="square" rtlCol="0">
            <a:spAutoFit/>
          </a:bodyPr>
          <a:lstStyle/>
          <a:p>
            <a:r>
              <a:rPr lang="en-SA" sz="2000" dirty="0">
                <a:latin typeface="Verdana" panose="020B0604030504040204" pitchFamily="34" charset="0"/>
                <a:ea typeface="Verdana" panose="020B0604030504040204" pitchFamily="34" charset="0"/>
                <a:cs typeface="Verdana" panose="020B0604030504040204" pitchFamily="34" charset="0"/>
              </a:rPr>
              <a:t>-Confirm your finding on the meal wizard</a:t>
            </a:r>
          </a:p>
          <a:p>
            <a:r>
              <a:rPr lang="en-SA" sz="2000" dirty="0">
                <a:latin typeface="Verdana" panose="020B0604030504040204" pitchFamily="34" charset="0"/>
                <a:ea typeface="Verdana" panose="020B0604030504040204" pitchFamily="34" charset="0"/>
                <a:cs typeface="Verdana" panose="020B0604030504040204" pitchFamily="34" charset="0"/>
              </a:rPr>
              <a:t>-Make sure to select it when creating the report</a:t>
            </a:r>
          </a:p>
          <a:p>
            <a:r>
              <a:rPr lang="en-SA" sz="2000" dirty="0">
                <a:latin typeface="Verdana" panose="020B0604030504040204" pitchFamily="34" charset="0"/>
                <a:ea typeface="Verdana" panose="020B0604030504040204" pitchFamily="34" charset="0"/>
                <a:cs typeface="Verdana" panose="020B0604030504040204" pitchFamily="34" charset="0"/>
              </a:rPr>
              <a:t>-Probably the most important page, as only few settings that can be changed on medtronic 780 G.</a:t>
            </a:r>
          </a:p>
          <a:p>
            <a:r>
              <a:rPr lang="en-SA" sz="2000">
                <a:latin typeface="Verdana" panose="020B0604030504040204" pitchFamily="34" charset="0"/>
                <a:ea typeface="Verdana" panose="020B0604030504040204" pitchFamily="34" charset="0"/>
                <a:cs typeface="Verdana" panose="020B0604030504040204" pitchFamily="34" charset="0"/>
              </a:rPr>
              <a:t>-The </a:t>
            </a:r>
            <a:r>
              <a:rPr lang="en-SA" sz="2000" dirty="0">
                <a:latin typeface="Verdana" panose="020B0604030504040204" pitchFamily="34" charset="0"/>
                <a:ea typeface="Verdana" panose="020B0604030504040204" pitchFamily="34" charset="0"/>
                <a:cs typeface="Verdana" panose="020B0604030504040204" pitchFamily="34" charset="0"/>
              </a:rPr>
              <a:t>spikes at lunch confirm our intial finding</a:t>
            </a:r>
          </a:p>
          <a:p>
            <a:r>
              <a:rPr lang="en-US" sz="2000" dirty="0">
                <a:latin typeface="Verdana" panose="020B0604030504040204" pitchFamily="34" charset="0"/>
                <a:ea typeface="Verdana" panose="020B0604030504040204" pitchFamily="34" charset="0"/>
                <a:cs typeface="Verdana" panose="020B0604030504040204" pitchFamily="34" charset="0"/>
              </a:rPr>
              <a:t>	</a:t>
            </a:r>
          </a:p>
        </p:txBody>
      </p:sp>
      <p:sp>
        <p:nvSpPr>
          <p:cNvPr id="8" name="Frame 7">
            <a:extLst>
              <a:ext uri="{FF2B5EF4-FFF2-40B4-BE49-F238E27FC236}">
                <a16:creationId xmlns:a16="http://schemas.microsoft.com/office/drawing/2014/main" id="{77EDC615-217F-F7AD-A47D-3CC78B2670BE}"/>
              </a:ext>
            </a:extLst>
          </p:cNvPr>
          <p:cNvSpPr/>
          <p:nvPr/>
        </p:nvSpPr>
        <p:spPr>
          <a:xfrm>
            <a:off x="958645" y="2875935"/>
            <a:ext cx="855407" cy="55306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solidFill>
                <a:schemeClr val="tx1"/>
              </a:solidFill>
            </a:endParaRPr>
          </a:p>
        </p:txBody>
      </p:sp>
      <p:sp>
        <p:nvSpPr>
          <p:cNvPr id="9" name="Frame 8">
            <a:extLst>
              <a:ext uri="{FF2B5EF4-FFF2-40B4-BE49-F238E27FC236}">
                <a16:creationId xmlns:a16="http://schemas.microsoft.com/office/drawing/2014/main" id="{4B340360-4D7E-FE8B-030C-8BD9828307A6}"/>
              </a:ext>
            </a:extLst>
          </p:cNvPr>
          <p:cNvSpPr/>
          <p:nvPr/>
        </p:nvSpPr>
        <p:spPr>
          <a:xfrm>
            <a:off x="2344994" y="2875935"/>
            <a:ext cx="619432" cy="339213"/>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solidFill>
                <a:schemeClr val="tx1"/>
              </a:solidFill>
            </a:endParaRPr>
          </a:p>
        </p:txBody>
      </p:sp>
    </p:spTree>
    <p:extLst>
      <p:ext uri="{BB962C8B-B14F-4D97-AF65-F5344CB8AC3E}">
        <p14:creationId xmlns:p14="http://schemas.microsoft.com/office/powerpoint/2010/main" val="34905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lack and white rectangular box with text&#10;&#10;AI-generated content may be incorrect.">
            <a:extLst>
              <a:ext uri="{FF2B5EF4-FFF2-40B4-BE49-F238E27FC236}">
                <a16:creationId xmlns:a16="http://schemas.microsoft.com/office/drawing/2014/main" id="{8E463A1B-F061-56AC-CEE0-CF5E8720CA93}"/>
              </a:ext>
            </a:extLst>
          </p:cNvPr>
          <p:cNvPicPr>
            <a:picLocks noGrp="1" noChangeAspect="1"/>
          </p:cNvPicPr>
          <p:nvPr>
            <p:ph sz="quarter" idx="23"/>
          </p:nvPr>
        </p:nvPicPr>
        <p:blipFill>
          <a:blip r:embed="rId2"/>
          <a:stretch>
            <a:fillRect/>
          </a:stretch>
        </p:blipFill>
        <p:spPr>
          <a:xfrm>
            <a:off x="970985" y="458839"/>
            <a:ext cx="3403600" cy="1155700"/>
          </a:xfrm>
        </p:spPr>
      </p:pic>
      <p:pic>
        <p:nvPicPr>
          <p:cNvPr id="8" name="Picture 7" descr="A black and white rectangular box with black text&#10;&#10;AI-generated content may be incorrect.">
            <a:extLst>
              <a:ext uri="{FF2B5EF4-FFF2-40B4-BE49-F238E27FC236}">
                <a16:creationId xmlns:a16="http://schemas.microsoft.com/office/drawing/2014/main" id="{3AE0FCCF-4435-7D20-7CEA-8729B335637F}"/>
              </a:ext>
            </a:extLst>
          </p:cNvPr>
          <p:cNvPicPr>
            <a:picLocks noChangeAspect="1"/>
          </p:cNvPicPr>
          <p:nvPr/>
        </p:nvPicPr>
        <p:blipFill>
          <a:blip r:embed="rId3"/>
          <a:stretch>
            <a:fillRect/>
          </a:stretch>
        </p:blipFill>
        <p:spPr>
          <a:xfrm>
            <a:off x="685800" y="4487811"/>
            <a:ext cx="5410200" cy="1333500"/>
          </a:xfrm>
          <a:prstGeom prst="rect">
            <a:avLst/>
          </a:prstGeom>
        </p:spPr>
      </p:pic>
      <p:sp>
        <p:nvSpPr>
          <p:cNvPr id="9" name="TextBox 8">
            <a:extLst>
              <a:ext uri="{FF2B5EF4-FFF2-40B4-BE49-F238E27FC236}">
                <a16:creationId xmlns:a16="http://schemas.microsoft.com/office/drawing/2014/main" id="{210F1764-7FB1-BC44-73D1-5A938F0318B6}"/>
              </a:ext>
            </a:extLst>
          </p:cNvPr>
          <p:cNvSpPr txBox="1"/>
          <p:nvPr/>
        </p:nvSpPr>
        <p:spPr>
          <a:xfrm>
            <a:off x="7287014" y="113479"/>
            <a:ext cx="3157990" cy="3046988"/>
          </a:xfrm>
          <a:prstGeom prst="rect">
            <a:avLst/>
          </a:prstGeom>
          <a:solidFill>
            <a:srgbClr val="00FFFF"/>
          </a:solidFill>
          <a:ln w="28575">
            <a:solidFill>
              <a:schemeClr val="tx1"/>
            </a:solidFill>
          </a:ln>
        </p:spPr>
        <p:txBody>
          <a:bodyPr wrap="square" rtlCol="0">
            <a:spAutoFit/>
          </a:bodyPr>
          <a:lstStyle/>
          <a:p>
            <a:r>
              <a:rPr lang="en-SA" sz="2400" dirty="0">
                <a:latin typeface="Verdana" panose="020B0604030504040204" pitchFamily="34" charset="0"/>
                <a:ea typeface="Verdana" panose="020B0604030504040204" pitchFamily="34" charset="0"/>
                <a:cs typeface="Verdana" panose="020B0604030504040204" pitchFamily="34" charset="0"/>
              </a:rPr>
              <a:t>3 targets to choose from in medtronic 780 G</a:t>
            </a:r>
          </a:p>
          <a:p>
            <a:r>
              <a:rPr lang="en-SA" sz="2400" dirty="0">
                <a:latin typeface="Verdana" panose="020B0604030504040204" pitchFamily="34" charset="0"/>
                <a:ea typeface="Verdana" panose="020B0604030504040204" pitchFamily="34" charset="0"/>
                <a:cs typeface="Verdana" panose="020B0604030504040204" pitchFamily="34" charset="0"/>
              </a:rPr>
              <a:t>Use highest when patient initially presenting with lows</a:t>
            </a:r>
          </a:p>
          <a:p>
            <a:r>
              <a:rPr lang="en-US" sz="2400" dirty="0"/>
              <a:t>	</a:t>
            </a:r>
          </a:p>
        </p:txBody>
      </p:sp>
      <p:sp>
        <p:nvSpPr>
          <p:cNvPr id="10" name="TextBox 9">
            <a:extLst>
              <a:ext uri="{FF2B5EF4-FFF2-40B4-BE49-F238E27FC236}">
                <a16:creationId xmlns:a16="http://schemas.microsoft.com/office/drawing/2014/main" id="{2EB459B7-3C83-78F9-EA5A-EB8DA7AD5486}"/>
              </a:ext>
            </a:extLst>
          </p:cNvPr>
          <p:cNvSpPr txBox="1"/>
          <p:nvPr/>
        </p:nvSpPr>
        <p:spPr>
          <a:xfrm>
            <a:off x="7287014" y="3684204"/>
            <a:ext cx="3157990" cy="2677656"/>
          </a:xfrm>
          <a:prstGeom prst="rect">
            <a:avLst/>
          </a:prstGeom>
          <a:solidFill>
            <a:srgbClr val="00FFFF"/>
          </a:solidFill>
          <a:ln w="28575">
            <a:solidFill>
              <a:schemeClr val="tx1"/>
            </a:solidFill>
          </a:ln>
        </p:spPr>
        <p:txBody>
          <a:bodyPr wrap="squar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Bolus increment and active insulin time should be set to 0.025 and 2 hours respectively as the algorithm works best then.</a:t>
            </a:r>
          </a:p>
        </p:txBody>
      </p:sp>
    </p:spTree>
    <p:extLst>
      <p:ext uri="{BB962C8B-B14F-4D97-AF65-F5344CB8AC3E}">
        <p14:creationId xmlns:p14="http://schemas.microsoft.com/office/powerpoint/2010/main" val="77648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0" grpId="0" animBg="1"/>
      <p:bldP spid="10" grpId="1" animBg="1"/>
      <p:bldP spid="10"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EF7280-5799-B639-7251-CC14B6993398}"/>
              </a:ext>
            </a:extLst>
          </p:cNvPr>
          <p:cNvSpPr>
            <a:spLocks noGrp="1"/>
          </p:cNvSpPr>
          <p:nvPr>
            <p:ph sz="quarter" idx="23"/>
          </p:nvPr>
        </p:nvSpPr>
        <p:spPr>
          <a:xfrm>
            <a:off x="88135" y="1145754"/>
            <a:ext cx="11694689" cy="5133126"/>
          </a:xfrm>
        </p:spPr>
        <p:txBody>
          <a:bodyPr>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In the next 15 minutes you will be able to get a better understanding of…</a:t>
            </a:r>
          </a:p>
          <a:p>
            <a:pPr marL="0" indent="0">
              <a:buNone/>
            </a:pP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Different clinical scenarios using technology in diabetes</a:t>
            </a:r>
          </a:p>
          <a:p>
            <a:pPr marL="0" indent="0">
              <a:buNone/>
            </a:pP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Tips and tricks with each case to watch out for when you are reading the AGP report next</a:t>
            </a:r>
          </a:p>
          <a:p>
            <a:pPr marL="0" indent="0">
              <a:buNone/>
            </a:pPr>
            <a:endParaRPr lang="en-US" sz="29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US" sz="29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kumimoji="0" lang="en-US" sz="29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 name="Title 3">
            <a:extLst>
              <a:ext uri="{FF2B5EF4-FFF2-40B4-BE49-F238E27FC236}">
                <a16:creationId xmlns:a16="http://schemas.microsoft.com/office/drawing/2014/main" id="{048D95E4-0881-9CB8-A40E-10EE026A1C91}"/>
              </a:ext>
            </a:extLst>
          </p:cNvPr>
          <p:cNvSpPr>
            <a:spLocks noGrp="1"/>
          </p:cNvSpPr>
          <p:nvPr>
            <p:ph type="title"/>
          </p:nvPr>
        </p:nvSpPr>
        <p:spPr>
          <a:xfrm>
            <a:off x="406799" y="-138113"/>
            <a:ext cx="10272013" cy="863601"/>
          </a:xfrm>
        </p:spPr>
        <p:txBody>
          <a:bodyPr>
            <a:normAutofit/>
          </a:bodyPr>
          <a:lstStyle/>
          <a:p>
            <a:r>
              <a:rPr lang="en-SA" sz="2930" dirty="0">
                <a:latin typeface="Verdana" panose="020B0604030504040204" pitchFamily="34" charset="0"/>
                <a:ea typeface="Verdana" panose="020B0604030504040204" pitchFamily="34" charset="0"/>
                <a:cs typeface="Verdana" panose="020B0604030504040204" pitchFamily="34" charset="0"/>
              </a:rPr>
              <a:t>Objectives</a:t>
            </a:r>
          </a:p>
        </p:txBody>
      </p:sp>
    </p:spTree>
    <p:extLst>
      <p:ext uri="{BB962C8B-B14F-4D97-AF65-F5344CB8AC3E}">
        <p14:creationId xmlns:p14="http://schemas.microsoft.com/office/powerpoint/2010/main" val="273894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CF9A3-FE93-759B-7243-4D9577545AEA}"/>
            </a:ext>
          </a:extLst>
        </p:cNvPr>
        <p:cNvGrpSpPr/>
        <p:nvPr/>
      </p:nvGrpSpPr>
      <p:grpSpPr>
        <a:xfrm>
          <a:off x="0" y="0"/>
          <a:ext cx="0" cy="0"/>
          <a:chOff x="0" y="0"/>
          <a:chExt cx="0" cy="0"/>
        </a:xfrm>
      </p:grpSpPr>
      <p:pic>
        <p:nvPicPr>
          <p:cNvPr id="6" name="Picture 5" descr="A screenshot of a data report&#10;&#10;AI-generated content may be incorrect.">
            <a:extLst>
              <a:ext uri="{FF2B5EF4-FFF2-40B4-BE49-F238E27FC236}">
                <a16:creationId xmlns:a16="http://schemas.microsoft.com/office/drawing/2014/main" id="{0B7878F1-0B15-6702-F0A3-A949C185B982}"/>
              </a:ext>
            </a:extLst>
          </p:cNvPr>
          <p:cNvPicPr>
            <a:picLocks noChangeAspect="1"/>
          </p:cNvPicPr>
          <p:nvPr/>
        </p:nvPicPr>
        <p:blipFill>
          <a:blip r:embed="rId3"/>
          <a:stretch>
            <a:fillRect/>
          </a:stretch>
        </p:blipFill>
        <p:spPr>
          <a:xfrm>
            <a:off x="245996" y="764833"/>
            <a:ext cx="7772400" cy="5638050"/>
          </a:xfrm>
          <a:prstGeom prst="rect">
            <a:avLst/>
          </a:prstGeom>
        </p:spPr>
      </p:pic>
      <p:sp>
        <p:nvSpPr>
          <p:cNvPr id="7" name="TextBox 6">
            <a:extLst>
              <a:ext uri="{FF2B5EF4-FFF2-40B4-BE49-F238E27FC236}">
                <a16:creationId xmlns:a16="http://schemas.microsoft.com/office/drawing/2014/main" id="{21E4AFB3-0282-91E5-1B56-66135EE428B6}"/>
              </a:ext>
            </a:extLst>
          </p:cNvPr>
          <p:cNvSpPr txBox="1"/>
          <p:nvPr/>
        </p:nvSpPr>
        <p:spPr>
          <a:xfrm>
            <a:off x="1179871" y="280219"/>
            <a:ext cx="8922774" cy="369332"/>
          </a:xfrm>
          <a:prstGeom prst="rect">
            <a:avLst/>
          </a:prstGeom>
          <a:noFill/>
        </p:spPr>
        <p:txBody>
          <a:bodyPr wrap="square" rtlCol="0">
            <a:spAutoFit/>
          </a:bodyPr>
          <a:lstStyle/>
          <a:p>
            <a:r>
              <a:rPr lang="en-SA" dirty="0"/>
              <a:t>Identify the pattern?</a:t>
            </a:r>
          </a:p>
        </p:txBody>
      </p:sp>
      <p:sp>
        <p:nvSpPr>
          <p:cNvPr id="8" name="Frame 7">
            <a:extLst>
              <a:ext uri="{FF2B5EF4-FFF2-40B4-BE49-F238E27FC236}">
                <a16:creationId xmlns:a16="http://schemas.microsoft.com/office/drawing/2014/main" id="{1C9F61EE-25DE-A65E-C013-0B88DE92E163}"/>
              </a:ext>
            </a:extLst>
          </p:cNvPr>
          <p:cNvSpPr/>
          <p:nvPr/>
        </p:nvSpPr>
        <p:spPr>
          <a:xfrm>
            <a:off x="5404539" y="1973946"/>
            <a:ext cx="2861187" cy="119461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solidFill>
                <a:schemeClr val="tx1"/>
              </a:solidFill>
            </a:endParaRPr>
          </a:p>
        </p:txBody>
      </p:sp>
      <p:sp>
        <p:nvSpPr>
          <p:cNvPr id="9" name="Frame 8">
            <a:extLst>
              <a:ext uri="{FF2B5EF4-FFF2-40B4-BE49-F238E27FC236}">
                <a16:creationId xmlns:a16="http://schemas.microsoft.com/office/drawing/2014/main" id="{82935741-5778-4E2D-B21E-643A03AED0B2}"/>
              </a:ext>
            </a:extLst>
          </p:cNvPr>
          <p:cNvSpPr/>
          <p:nvPr/>
        </p:nvSpPr>
        <p:spPr>
          <a:xfrm>
            <a:off x="438650" y="2015673"/>
            <a:ext cx="2252546" cy="747132"/>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solidFill>
                <a:schemeClr val="tx1"/>
              </a:solidFill>
            </a:endParaRPr>
          </a:p>
        </p:txBody>
      </p:sp>
      <p:sp>
        <p:nvSpPr>
          <p:cNvPr id="11" name="TextBox 10">
            <a:extLst>
              <a:ext uri="{FF2B5EF4-FFF2-40B4-BE49-F238E27FC236}">
                <a16:creationId xmlns:a16="http://schemas.microsoft.com/office/drawing/2014/main" id="{0D965B03-0B55-31C3-08D4-A6F7C57C335C}"/>
              </a:ext>
            </a:extLst>
          </p:cNvPr>
          <p:cNvSpPr txBox="1"/>
          <p:nvPr/>
        </p:nvSpPr>
        <p:spPr>
          <a:xfrm>
            <a:off x="8350033" y="1262965"/>
            <a:ext cx="3157990" cy="4216539"/>
          </a:xfrm>
          <a:prstGeom prst="rect">
            <a:avLst/>
          </a:prstGeom>
          <a:solidFill>
            <a:srgbClr val="00FFFF"/>
          </a:solidFill>
          <a:ln w="28575">
            <a:solidFill>
              <a:schemeClr val="tx1"/>
            </a:solidFill>
          </a:ln>
        </p:spPr>
        <p:txBody>
          <a:bodyPr wrap="square" rtlCol="0">
            <a:spAutoFit/>
          </a:bodyPr>
          <a:lstStyle/>
          <a:p>
            <a:r>
              <a:rPr lang="en-SA" sz="2000" dirty="0">
                <a:latin typeface="Verdana" panose="020B0604030504040204" pitchFamily="34" charset="0"/>
                <a:ea typeface="Verdana" panose="020B0604030504040204" pitchFamily="34" charset="0"/>
                <a:cs typeface="Verdana" panose="020B0604030504040204" pitchFamily="34" charset="0"/>
              </a:rPr>
              <a:t>Ramadan pattern/intermittent fasting:</a:t>
            </a:r>
          </a:p>
          <a:p>
            <a:r>
              <a:rPr lang="en-SA" sz="2000" dirty="0">
                <a:latin typeface="Verdana" panose="020B0604030504040204" pitchFamily="34" charset="0"/>
                <a:ea typeface="Verdana" panose="020B0604030504040204" pitchFamily="34" charset="0"/>
                <a:cs typeface="Verdana" panose="020B0604030504040204" pitchFamily="34" charset="0"/>
              </a:rPr>
              <a:t>-Always bolus 20-30 more with carbs at futoor time</a:t>
            </a:r>
          </a:p>
          <a:p>
            <a:r>
              <a:rPr lang="en-SA" sz="2000" dirty="0">
                <a:latin typeface="Verdana" panose="020B0604030504040204" pitchFamily="34" charset="0"/>
                <a:ea typeface="Verdana" panose="020B0604030504040204" pitchFamily="34" charset="0"/>
                <a:cs typeface="Verdana" panose="020B0604030504040204" pitchFamily="34" charset="0"/>
              </a:rPr>
              <a:t>-Account for fatty meals</a:t>
            </a:r>
          </a:p>
          <a:p>
            <a:r>
              <a:rPr lang="en-SA" sz="2000" dirty="0">
                <a:latin typeface="Verdana" panose="020B0604030504040204" pitchFamily="34" charset="0"/>
                <a:ea typeface="Verdana" panose="020B0604030504040204" pitchFamily="34" charset="0"/>
                <a:cs typeface="Verdana" panose="020B0604030504040204" pitchFamily="34" charset="0"/>
              </a:rPr>
              <a:t>-Remember medtronic algorithm= adaptive algorithm</a:t>
            </a:r>
          </a:p>
          <a:p>
            <a:endParaRPr lang="en-SA" sz="2400" dirty="0"/>
          </a:p>
          <a:p>
            <a:r>
              <a:rPr lang="en-US" sz="2400" dirty="0"/>
              <a:t>	</a:t>
            </a:r>
          </a:p>
        </p:txBody>
      </p:sp>
    </p:spTree>
    <p:extLst>
      <p:ext uri="{BB962C8B-B14F-4D97-AF65-F5344CB8AC3E}">
        <p14:creationId xmlns:p14="http://schemas.microsoft.com/office/powerpoint/2010/main" val="376266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1" grpId="1" animBg="1"/>
      <p:bldP spid="11"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D178F-E1FD-6588-31C6-C0B0595C984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53D32D-C657-0C4C-C8D6-6F9F1C185D4D}"/>
              </a:ext>
            </a:extLst>
          </p:cNvPr>
          <p:cNvSpPr>
            <a:spLocks noGrp="1"/>
          </p:cNvSpPr>
          <p:nvPr>
            <p:ph sz="quarter" idx="23"/>
          </p:nvPr>
        </p:nvSpPr>
        <p:spPr>
          <a:xfrm>
            <a:off x="88135" y="1145754"/>
            <a:ext cx="11694689" cy="5133126"/>
          </a:xfrm>
        </p:spPr>
        <p:txBody>
          <a:bodyPr>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In the previous 15 minutes you were able to get a better understanding of…</a:t>
            </a:r>
          </a:p>
          <a:p>
            <a:pPr marL="0" indent="0">
              <a:buNone/>
            </a:pP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Different clinical scenarios using technology in diabetes</a:t>
            </a:r>
          </a:p>
          <a:p>
            <a:pPr marL="0" indent="0">
              <a:buNone/>
            </a:pP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Tips and tricks with each case to watch out for when you are reading the AGP report next</a:t>
            </a:r>
          </a:p>
          <a:p>
            <a:pPr marL="0" indent="0">
              <a:buNone/>
            </a:pPr>
            <a:endParaRPr lang="en-US" sz="29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US" sz="29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kumimoji="0" lang="en-US" sz="29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 name="Title 3">
            <a:extLst>
              <a:ext uri="{FF2B5EF4-FFF2-40B4-BE49-F238E27FC236}">
                <a16:creationId xmlns:a16="http://schemas.microsoft.com/office/drawing/2014/main" id="{47A631A9-03B8-0BC9-F0FD-1584BB77DD10}"/>
              </a:ext>
            </a:extLst>
          </p:cNvPr>
          <p:cNvSpPr>
            <a:spLocks noGrp="1"/>
          </p:cNvSpPr>
          <p:nvPr>
            <p:ph type="title"/>
          </p:nvPr>
        </p:nvSpPr>
        <p:spPr>
          <a:xfrm>
            <a:off x="406799" y="-138113"/>
            <a:ext cx="10272013" cy="863601"/>
          </a:xfrm>
        </p:spPr>
        <p:txBody>
          <a:bodyPr>
            <a:normAutofit/>
          </a:bodyPr>
          <a:lstStyle/>
          <a:p>
            <a:r>
              <a:rPr lang="en-SA" sz="2930" dirty="0">
                <a:latin typeface="Verdana" panose="020B0604030504040204" pitchFamily="34" charset="0"/>
                <a:ea typeface="Verdana" panose="020B0604030504040204" pitchFamily="34" charset="0"/>
                <a:cs typeface="Verdana" panose="020B0604030504040204" pitchFamily="34" charset="0"/>
              </a:rPr>
              <a:t>Objectives</a:t>
            </a:r>
          </a:p>
        </p:txBody>
      </p:sp>
    </p:spTree>
    <p:extLst>
      <p:ext uri="{BB962C8B-B14F-4D97-AF65-F5344CB8AC3E}">
        <p14:creationId xmlns:p14="http://schemas.microsoft.com/office/powerpoint/2010/main" val="399006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itle 1"/>
          <p:cNvSpPr>
            <a:spLocks noGrp="1" noChangeArrowheads="1"/>
          </p:cNvSpPr>
          <p:nvPr>
            <p:ph type="title"/>
          </p:nvPr>
        </p:nvSpPr>
        <p:spPr/>
        <p:txBody>
          <a:bodyPr/>
          <a:lstStyle/>
          <a:p>
            <a:endParaRPr lang="en-CA" altLang="en-US"/>
          </a:p>
        </p:txBody>
      </p:sp>
      <p:sp>
        <p:nvSpPr>
          <p:cNvPr id="301059" name="Content Placeholder 2"/>
          <p:cNvSpPr>
            <a:spLocks noGrp="1" noChangeArrowheads="1"/>
          </p:cNvSpPr>
          <p:nvPr>
            <p:ph idx="1"/>
          </p:nvPr>
        </p:nvSpPr>
        <p:spPr/>
        <p:txBody>
          <a:bodyPr/>
          <a:lstStyle/>
          <a:p>
            <a:endParaRPr lang="en-CA" altLang="en-US"/>
          </a:p>
        </p:txBody>
      </p:sp>
      <p:pic>
        <p:nvPicPr>
          <p:cNvPr id="301060" name="Picture 2" descr="homepage_banting_b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167" y="0"/>
            <a:ext cx="13150851" cy="707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979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EF7280-5799-B639-7251-CC14B6993398}"/>
              </a:ext>
            </a:extLst>
          </p:cNvPr>
          <p:cNvSpPr>
            <a:spLocks noGrp="1"/>
          </p:cNvSpPr>
          <p:nvPr>
            <p:ph sz="quarter" idx="23"/>
          </p:nvPr>
        </p:nvSpPr>
        <p:spPr>
          <a:xfrm>
            <a:off x="88135" y="1145754"/>
            <a:ext cx="11694689" cy="5133126"/>
          </a:xfrm>
        </p:spPr>
        <p:txBody>
          <a:bodyPr>
            <a:normAutofit/>
          </a:bodyPr>
          <a:lstStyle/>
          <a:p>
            <a:r>
              <a:rPr lang="en-CA" dirty="0">
                <a:latin typeface="Verdana" panose="020B0604030504040204" pitchFamily="34" charset="0"/>
                <a:ea typeface="Verdana" panose="020B0604030504040204" pitchFamily="34" charset="0"/>
                <a:cs typeface="Verdana" panose="020B0604030504040204" pitchFamily="34" charset="0"/>
              </a:rPr>
              <a:t>17 </a:t>
            </a:r>
            <a:r>
              <a:rPr lang="en-CA" dirty="0" err="1">
                <a:latin typeface="Verdana" panose="020B0604030504040204" pitchFamily="34" charset="0"/>
                <a:ea typeface="Verdana" panose="020B0604030504040204" pitchFamily="34" charset="0"/>
                <a:cs typeface="Verdana" panose="020B0604030504040204" pitchFamily="34" charset="0"/>
              </a:rPr>
              <a:t>yo</a:t>
            </a:r>
            <a:r>
              <a:rPr lang="en-CA" dirty="0">
                <a:latin typeface="Verdana" panose="020B0604030504040204" pitchFamily="34" charset="0"/>
                <a:ea typeface="Verdana" panose="020B0604030504040204" pitchFamily="34" charset="0"/>
                <a:cs typeface="Verdana" panose="020B0604030504040204" pitchFamily="34" charset="0"/>
              </a:rPr>
              <a:t> girl with T1d since age 7</a:t>
            </a:r>
          </a:p>
          <a:p>
            <a:r>
              <a:rPr lang="en-CA" dirty="0">
                <a:latin typeface="Verdana" panose="020B0604030504040204" pitchFamily="34" charset="0"/>
                <a:ea typeface="Verdana" panose="020B0604030504040204" pitchFamily="34" charset="0"/>
                <a:cs typeface="Verdana" panose="020B0604030504040204" pitchFamily="34" charset="0"/>
              </a:rPr>
              <a:t>Outstanding A1c’s, generally in the non-diabetes range</a:t>
            </a:r>
          </a:p>
          <a:p>
            <a:r>
              <a:rPr lang="en-CA" dirty="0">
                <a:latin typeface="Verdana" panose="020B0604030504040204" pitchFamily="34" charset="0"/>
                <a:ea typeface="Verdana" panose="020B0604030504040204" pitchFamily="34" charset="0"/>
                <a:cs typeface="Verdana" panose="020B0604030504040204" pitchFamily="34" charset="0"/>
              </a:rPr>
              <a:t>Severe hypoglycemia November 2021* – almost got into a RTA, major anger toward her diabetes team</a:t>
            </a:r>
          </a:p>
          <a:p>
            <a:r>
              <a:rPr lang="en-CA" dirty="0">
                <a:latin typeface="Verdana" panose="020B0604030504040204" pitchFamily="34" charset="0"/>
                <a:ea typeface="Verdana" panose="020B0604030504040204" pitchFamily="34" charset="0"/>
                <a:cs typeface="Verdana" panose="020B0604030504040204" pitchFamily="34" charset="0"/>
              </a:rPr>
              <a:t>‘Self-referred’ to me in December 2022</a:t>
            </a:r>
          </a:p>
          <a:p>
            <a:r>
              <a:rPr lang="en-CA" dirty="0">
                <a:latin typeface="Verdana" panose="020B0604030504040204" pitchFamily="34" charset="0"/>
                <a:ea typeface="Verdana" panose="020B0604030504040204" pitchFamily="34" charset="0"/>
                <a:cs typeface="Verdana" panose="020B0604030504040204" pitchFamily="34" charset="0"/>
              </a:rPr>
              <a:t>Using CGM</a:t>
            </a:r>
          </a:p>
          <a:p>
            <a:r>
              <a:rPr lang="en-CA" dirty="0">
                <a:latin typeface="Verdana" panose="020B0604030504040204" pitchFamily="34" charset="0"/>
                <a:ea typeface="Verdana" panose="020B0604030504040204" pitchFamily="34" charset="0"/>
                <a:cs typeface="Verdana" panose="020B0604030504040204" pitchFamily="34" charset="0"/>
              </a:rPr>
              <a:t>Upset that she needs to “raise her A1c”</a:t>
            </a:r>
          </a:p>
          <a:p>
            <a:r>
              <a:rPr lang="en-CA" dirty="0">
                <a:latin typeface="Verdana" panose="020B0604030504040204" pitchFamily="34" charset="0"/>
                <a:ea typeface="Verdana" panose="020B0604030504040204" pitchFamily="34" charset="0"/>
                <a:cs typeface="Verdana" panose="020B0604030504040204" pitchFamily="34" charset="0"/>
              </a:rPr>
              <a:t>On </a:t>
            </a:r>
            <a:r>
              <a:rPr lang="en-CA" b="1" dirty="0">
                <a:latin typeface="Verdana" panose="020B0604030504040204" pitchFamily="34" charset="0"/>
                <a:ea typeface="Verdana" panose="020B0604030504040204" pitchFamily="34" charset="0"/>
                <a:cs typeface="Verdana" panose="020B0604030504040204" pitchFamily="34" charset="0"/>
              </a:rPr>
              <a:t>Gla U-100 15 </a:t>
            </a:r>
            <a:r>
              <a:rPr lang="en-CA" b="1" dirty="0" err="1">
                <a:latin typeface="Verdana" panose="020B0604030504040204" pitchFamily="34" charset="0"/>
                <a:ea typeface="Verdana" panose="020B0604030504040204" pitchFamily="34" charset="0"/>
                <a:cs typeface="Verdana" panose="020B0604030504040204" pitchFamily="34" charset="0"/>
              </a:rPr>
              <a:t>qhs</a:t>
            </a:r>
            <a:r>
              <a:rPr lang="en-CA" b="1" dirty="0">
                <a:latin typeface="Verdana" panose="020B0604030504040204" pitchFamily="34" charset="0"/>
                <a:ea typeface="Verdana" panose="020B0604030504040204" pitchFamily="34" charset="0"/>
                <a:cs typeface="Verdana" panose="020B0604030504040204" pitchFamily="34" charset="0"/>
              </a:rPr>
              <a:t>, Lispro </a:t>
            </a:r>
            <a:r>
              <a:rPr lang="en-CA" dirty="0">
                <a:latin typeface="Verdana" panose="020B0604030504040204" pitchFamily="34" charset="0"/>
                <a:ea typeface="Verdana" panose="020B0604030504040204" pitchFamily="34" charset="0"/>
                <a:cs typeface="Verdana" panose="020B0604030504040204" pitchFamily="34" charset="0"/>
              </a:rPr>
              <a:t>estimation range 5-10</a:t>
            </a:r>
          </a:p>
          <a:p>
            <a:pPr marL="0" indent="0">
              <a:buNone/>
            </a:pPr>
            <a:endParaRPr kumimoji="0" lang="en-US" sz="29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 name="Title 3">
            <a:extLst>
              <a:ext uri="{FF2B5EF4-FFF2-40B4-BE49-F238E27FC236}">
                <a16:creationId xmlns:a16="http://schemas.microsoft.com/office/drawing/2014/main" id="{048D95E4-0881-9CB8-A40E-10EE026A1C91}"/>
              </a:ext>
            </a:extLst>
          </p:cNvPr>
          <p:cNvSpPr>
            <a:spLocks noGrp="1"/>
          </p:cNvSpPr>
          <p:nvPr>
            <p:ph type="title"/>
          </p:nvPr>
        </p:nvSpPr>
        <p:spPr>
          <a:xfrm>
            <a:off x="88135" y="147319"/>
            <a:ext cx="10272013" cy="863601"/>
          </a:xfrm>
        </p:spPr>
        <p:txBody>
          <a:bodyPr>
            <a:normAutofit/>
          </a:bodyPr>
          <a:lstStyle/>
          <a:p>
            <a:r>
              <a:rPr lang="en-SA" sz="2930" dirty="0">
                <a:latin typeface="Verdana" panose="020B0604030504040204" pitchFamily="34" charset="0"/>
                <a:ea typeface="Verdana" panose="020B0604030504040204" pitchFamily="34" charset="0"/>
                <a:cs typeface="Verdana" panose="020B0604030504040204" pitchFamily="34" charset="0"/>
              </a:rPr>
              <a:t>Case 1</a:t>
            </a:r>
          </a:p>
        </p:txBody>
      </p:sp>
    </p:spTree>
    <p:extLst>
      <p:ext uri="{BB962C8B-B14F-4D97-AF65-F5344CB8AC3E}">
        <p14:creationId xmlns:p14="http://schemas.microsoft.com/office/powerpoint/2010/main" val="198412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1E76031-171F-3385-49E0-5D20FF4EC55A}"/>
              </a:ext>
            </a:extLst>
          </p:cNvPr>
          <p:cNvPicPr>
            <a:picLocks noChangeAspect="1"/>
          </p:cNvPicPr>
          <p:nvPr/>
        </p:nvPicPr>
        <p:blipFill rotWithShape="1">
          <a:blip r:embed="rId2"/>
          <a:srcRect t="18001"/>
          <a:stretch/>
        </p:blipFill>
        <p:spPr>
          <a:xfrm>
            <a:off x="0" y="222494"/>
            <a:ext cx="9042188" cy="4320480"/>
          </a:xfrm>
          <a:prstGeom prst="rect">
            <a:avLst/>
          </a:prstGeom>
        </p:spPr>
      </p:pic>
      <p:pic>
        <p:nvPicPr>
          <p:cNvPr id="9" name="Picture 8">
            <a:extLst>
              <a:ext uri="{FF2B5EF4-FFF2-40B4-BE49-F238E27FC236}">
                <a16:creationId xmlns:a16="http://schemas.microsoft.com/office/drawing/2014/main" id="{CF977E59-3CAF-6A13-71AE-E7F4034D446E}"/>
              </a:ext>
            </a:extLst>
          </p:cNvPr>
          <p:cNvPicPr>
            <a:picLocks noChangeAspect="1"/>
          </p:cNvPicPr>
          <p:nvPr/>
        </p:nvPicPr>
        <p:blipFill>
          <a:blip r:embed="rId3"/>
          <a:stretch>
            <a:fillRect/>
          </a:stretch>
        </p:blipFill>
        <p:spPr>
          <a:xfrm>
            <a:off x="141411" y="4093931"/>
            <a:ext cx="11038597" cy="3079485"/>
          </a:xfrm>
          <a:prstGeom prst="rect">
            <a:avLst/>
          </a:prstGeom>
        </p:spPr>
      </p:pic>
    </p:spTree>
    <p:extLst>
      <p:ext uri="{BB962C8B-B14F-4D97-AF65-F5344CB8AC3E}">
        <p14:creationId xmlns:p14="http://schemas.microsoft.com/office/powerpoint/2010/main" val="263847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168518-74B2-C167-87E0-E0BA603B5A7B}"/>
              </a:ext>
            </a:extLst>
          </p:cNvPr>
          <p:cNvSpPr>
            <a:spLocks noGrp="1"/>
          </p:cNvSpPr>
          <p:nvPr>
            <p:ph type="title"/>
          </p:nvPr>
        </p:nvSpPr>
        <p:spPr/>
        <p:txBody>
          <a:bodyPr/>
          <a:lstStyle/>
          <a:p>
            <a:r>
              <a:rPr lang="en-SA" dirty="0"/>
              <a:t>Possible explaination/pattern?</a:t>
            </a:r>
          </a:p>
        </p:txBody>
      </p:sp>
      <p:sp>
        <p:nvSpPr>
          <p:cNvPr id="5" name="TextBox 4">
            <a:extLst>
              <a:ext uri="{FF2B5EF4-FFF2-40B4-BE49-F238E27FC236}">
                <a16:creationId xmlns:a16="http://schemas.microsoft.com/office/drawing/2014/main" id="{A68E5216-3077-083D-19C3-5102C9B8B43A}"/>
              </a:ext>
            </a:extLst>
          </p:cNvPr>
          <p:cNvSpPr txBox="1"/>
          <p:nvPr/>
        </p:nvSpPr>
        <p:spPr>
          <a:xfrm>
            <a:off x="4080360" y="1550153"/>
            <a:ext cx="5196376" cy="3477875"/>
          </a:xfrm>
          <a:prstGeom prst="rect">
            <a:avLst/>
          </a:prstGeom>
          <a:noFill/>
        </p:spPr>
        <p:txBody>
          <a:bodyPr wrap="square" rtlCol="0">
            <a:spAutoFit/>
          </a:bodyPr>
          <a:lstStyle/>
          <a:p>
            <a:endParaRPr lang="en-US" sz="2400" b="1" dirty="0"/>
          </a:p>
          <a:p>
            <a:r>
              <a:rPr lang="en-US" sz="2800" dirty="0">
                <a:latin typeface="Verdana" panose="020B0604030504040204" pitchFamily="34" charset="0"/>
                <a:ea typeface="Verdana" panose="020B0604030504040204" pitchFamily="34" charset="0"/>
                <a:cs typeface="Verdana" panose="020B0604030504040204" pitchFamily="34" charset="0"/>
              </a:rPr>
              <a:t>Definite:</a:t>
            </a:r>
          </a:p>
          <a:p>
            <a:pPr marL="457189" indent="-457189">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Insulin Stacking</a:t>
            </a:r>
          </a:p>
          <a:p>
            <a:pPr marL="457189" indent="-457189">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Use of greater </a:t>
            </a:r>
            <a:r>
              <a:rPr lang="en-US" sz="2800" dirty="0" err="1">
                <a:latin typeface="Verdana" panose="020B0604030504040204" pitchFamily="34" charset="0"/>
                <a:ea typeface="Verdana" panose="020B0604030504040204" pitchFamily="34" charset="0"/>
                <a:cs typeface="Verdana" panose="020B0604030504040204" pitchFamily="34" charset="0"/>
              </a:rPr>
              <a:t>Gla</a:t>
            </a:r>
            <a:r>
              <a:rPr lang="en-US" sz="2800" dirty="0">
                <a:latin typeface="Verdana" panose="020B0604030504040204" pitchFamily="34" charset="0"/>
                <a:ea typeface="Verdana" panose="020B0604030504040204" pitchFamily="34" charset="0"/>
                <a:cs typeface="Verdana" panose="020B0604030504040204" pitchFamily="34" charset="0"/>
              </a:rPr>
              <a:t> U-100 for </a:t>
            </a:r>
            <a:r>
              <a:rPr lang="en-US" sz="2800" dirty="0" err="1">
                <a:latin typeface="Verdana" panose="020B0604030504040204" pitchFamily="34" charset="0"/>
                <a:ea typeface="Verdana" panose="020B0604030504040204" pitchFamily="34" charset="0"/>
                <a:cs typeface="Verdana" panose="020B0604030504040204" pitchFamily="34" charset="0"/>
              </a:rPr>
              <a:t>hs</a:t>
            </a:r>
            <a:r>
              <a:rPr lang="en-US" sz="2800" dirty="0">
                <a:latin typeface="Verdana" panose="020B0604030504040204" pitchFamily="34" charset="0"/>
                <a:ea typeface="Verdana" panose="020B0604030504040204" pitchFamily="34" charset="0"/>
                <a:cs typeface="Verdana" panose="020B0604030504040204" pitchFamily="34" charset="0"/>
              </a:rPr>
              <a:t> hyperglycemia with subsequent daytime drops</a:t>
            </a:r>
          </a:p>
          <a:p>
            <a:pPr marL="457189" indent="-457189">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No knowledge of ‘TBR’</a:t>
            </a:r>
          </a:p>
        </p:txBody>
      </p:sp>
    </p:spTree>
    <p:extLst>
      <p:ext uri="{BB962C8B-B14F-4D97-AF65-F5344CB8AC3E}">
        <p14:creationId xmlns:p14="http://schemas.microsoft.com/office/powerpoint/2010/main" val="365307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3">
            <a:extLst>
              <a:ext uri="{FF2B5EF4-FFF2-40B4-BE49-F238E27FC236}">
                <a16:creationId xmlns:a16="http://schemas.microsoft.com/office/drawing/2014/main" id="{44B74728-20C7-66CF-9360-4DFEE733C78F}"/>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10222" t="22638" r="3661" b="1085"/>
          <a:stretch/>
        </p:blipFill>
        <p:spPr>
          <a:xfrm>
            <a:off x="380711" y="1380842"/>
            <a:ext cx="8695367" cy="4332285"/>
          </a:xfrm>
          <a:prstGeom prst="rect">
            <a:avLst/>
          </a:prstGeom>
        </p:spPr>
      </p:pic>
      <p:sp>
        <p:nvSpPr>
          <p:cNvPr id="6" name="Title 1">
            <a:extLst>
              <a:ext uri="{FF2B5EF4-FFF2-40B4-BE49-F238E27FC236}">
                <a16:creationId xmlns:a16="http://schemas.microsoft.com/office/drawing/2014/main" id="{CDD73663-3123-C975-1156-101A42595227}"/>
              </a:ext>
            </a:extLst>
          </p:cNvPr>
          <p:cNvSpPr>
            <a:spLocks noGrp="1"/>
          </p:cNvSpPr>
          <p:nvPr>
            <p:ph type="title"/>
          </p:nvPr>
        </p:nvSpPr>
        <p:spPr>
          <a:xfrm>
            <a:off x="285723" y="-13747"/>
            <a:ext cx="10515600" cy="1325563"/>
          </a:xfrm>
        </p:spPr>
        <p:txBody>
          <a:bodyPr>
            <a:normAutofit/>
          </a:bodyPr>
          <a:lstStyle/>
          <a:p>
            <a:r>
              <a:rPr lang="en-US" sz="2930" dirty="0">
                <a:latin typeface="Verdana" panose="020B0604030504040204" pitchFamily="34" charset="0"/>
                <a:ea typeface="Verdana" panose="020B0604030504040204" pitchFamily="34" charset="0"/>
                <a:cs typeface="Verdana" panose="020B0604030504040204" pitchFamily="34" charset="0"/>
              </a:rPr>
              <a:t>Matching Normal Physiology</a:t>
            </a:r>
          </a:p>
        </p:txBody>
      </p:sp>
      <p:sp>
        <p:nvSpPr>
          <p:cNvPr id="7" name="TextBox 6">
            <a:extLst>
              <a:ext uri="{FF2B5EF4-FFF2-40B4-BE49-F238E27FC236}">
                <a16:creationId xmlns:a16="http://schemas.microsoft.com/office/drawing/2014/main" id="{F5A3459E-E20D-4D26-3F67-F66844E36211}"/>
              </a:ext>
            </a:extLst>
          </p:cNvPr>
          <p:cNvSpPr txBox="1"/>
          <p:nvPr/>
        </p:nvSpPr>
        <p:spPr>
          <a:xfrm>
            <a:off x="9076078" y="2418417"/>
            <a:ext cx="4548554" cy="2677656"/>
          </a:xfrm>
          <a:prstGeom prst="rect">
            <a:avLst/>
          </a:prstGeom>
          <a:noFill/>
        </p:spPr>
        <p:txBody>
          <a:bodyPr wrap="square" rtlCol="0">
            <a:spAutoFit/>
          </a:bodyPr>
          <a:lstStyle/>
          <a:p>
            <a:r>
              <a:rPr lang="en-SA" sz="2800" dirty="0">
                <a:latin typeface="Verdana" panose="020B0604030504040204" pitchFamily="34" charset="0"/>
                <a:ea typeface="Verdana" panose="020B0604030504040204" pitchFamily="34" charset="0"/>
                <a:cs typeface="Verdana" panose="020B0604030504040204" pitchFamily="34" charset="0"/>
              </a:rPr>
              <a:t>Set Basal rates as following</a:t>
            </a:r>
          </a:p>
          <a:p>
            <a:r>
              <a:rPr lang="en-SA" sz="2800" dirty="0">
                <a:latin typeface="Verdana" panose="020B0604030504040204" pitchFamily="34" charset="0"/>
                <a:ea typeface="Verdana" panose="020B0604030504040204" pitchFamily="34" charset="0"/>
                <a:cs typeface="Verdana" panose="020B0604030504040204" pitchFamily="34" charset="0"/>
              </a:rPr>
              <a:t>12 AM </a:t>
            </a:r>
          </a:p>
          <a:p>
            <a:r>
              <a:rPr lang="en-SA" sz="2800" dirty="0">
                <a:latin typeface="Verdana" panose="020B0604030504040204" pitchFamily="34" charset="0"/>
                <a:ea typeface="Verdana" panose="020B0604030504040204" pitchFamily="34" charset="0"/>
                <a:cs typeface="Verdana" panose="020B0604030504040204" pitchFamily="34" charset="0"/>
              </a:rPr>
              <a:t>3AM </a:t>
            </a:r>
          </a:p>
          <a:p>
            <a:r>
              <a:rPr lang="en-SA" sz="2800" dirty="0">
                <a:latin typeface="Verdana" panose="020B0604030504040204" pitchFamily="34" charset="0"/>
                <a:ea typeface="Verdana" panose="020B0604030504040204" pitchFamily="34" charset="0"/>
                <a:cs typeface="Verdana" panose="020B0604030504040204" pitchFamily="34" charset="0"/>
              </a:rPr>
              <a:t>9 AM </a:t>
            </a:r>
          </a:p>
          <a:p>
            <a:r>
              <a:rPr lang="en-SA" sz="2800" dirty="0">
                <a:latin typeface="Verdana" panose="020B0604030504040204" pitchFamily="34" charset="0"/>
                <a:ea typeface="Verdana" panose="020B0604030504040204" pitchFamily="34" charset="0"/>
                <a:cs typeface="Verdana" panose="020B0604030504040204" pitchFamily="34" charset="0"/>
              </a:rPr>
              <a:t>5 PM</a:t>
            </a:r>
          </a:p>
        </p:txBody>
      </p:sp>
    </p:spTree>
    <p:extLst>
      <p:ext uri="{BB962C8B-B14F-4D97-AF65-F5344CB8AC3E}">
        <p14:creationId xmlns:p14="http://schemas.microsoft.com/office/powerpoint/2010/main" val="159572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A64510-720E-30EE-0C8E-65D54B471BB1}"/>
              </a:ext>
            </a:extLst>
          </p:cNvPr>
          <p:cNvSpPr>
            <a:spLocks noGrp="1"/>
          </p:cNvSpPr>
          <p:nvPr>
            <p:ph sz="quarter" idx="23"/>
          </p:nvPr>
        </p:nvSpPr>
        <p:spPr/>
        <p:txBody>
          <a:bodyPr/>
          <a:lstStyle/>
          <a:p>
            <a:r>
              <a:rPr lang="en-SA" dirty="0">
                <a:latin typeface="Verdana" panose="020B0604030504040204" pitchFamily="34" charset="0"/>
                <a:ea typeface="Verdana" panose="020B0604030504040204" pitchFamily="34" charset="0"/>
                <a:cs typeface="Verdana" panose="020B0604030504040204" pitchFamily="34" charset="0"/>
              </a:rPr>
              <a:t>30 year old type 1 DM, hx of repeated admissions to the ER for ongoing hypoglycemia and hyperglycemia </a:t>
            </a:r>
          </a:p>
          <a:p>
            <a:r>
              <a:rPr lang="en-SA" dirty="0">
                <a:latin typeface="Verdana" panose="020B0604030504040204" pitchFamily="34" charset="0"/>
                <a:ea typeface="Verdana" panose="020B0604030504040204" pitchFamily="34" charset="0"/>
                <a:cs typeface="Verdana" panose="020B0604030504040204" pitchFamily="34" charset="0"/>
              </a:rPr>
              <a:t>TIR 30% TBR 15% and TAR 55% </a:t>
            </a:r>
          </a:p>
          <a:p>
            <a:r>
              <a:rPr lang="en-SA" dirty="0">
                <a:latin typeface="Verdana" panose="020B0604030504040204" pitchFamily="34" charset="0"/>
                <a:ea typeface="Verdana" panose="020B0604030504040204" pitchFamily="34" charset="0"/>
                <a:cs typeface="Verdana" panose="020B0604030504040204" pitchFamily="34" charset="0"/>
              </a:rPr>
              <a:t>Afraid of severe hypoglycemia as she has stayed in hospital admissions for last 1 month</a:t>
            </a:r>
          </a:p>
          <a:p>
            <a:r>
              <a:rPr lang="en-SA" dirty="0">
                <a:latin typeface="Verdana" panose="020B0604030504040204" pitchFamily="34" charset="0"/>
                <a:ea typeface="Verdana" panose="020B0604030504040204" pitchFamily="34" charset="0"/>
                <a:cs typeface="Verdana" panose="020B0604030504040204" pitchFamily="34" charset="0"/>
              </a:rPr>
              <a:t>Switched 3 doctors</a:t>
            </a:r>
          </a:p>
          <a:p>
            <a:r>
              <a:rPr lang="en-SA" dirty="0">
                <a:latin typeface="Verdana" panose="020B0604030504040204" pitchFamily="34" charset="0"/>
                <a:ea typeface="Verdana" panose="020B0604030504040204" pitchFamily="34" charset="0"/>
                <a:cs typeface="Verdana" panose="020B0604030504040204" pitchFamily="34" charset="0"/>
              </a:rPr>
              <a:t>It was decided she will benefit from HCL(insulin pump)</a:t>
            </a:r>
          </a:p>
          <a:p>
            <a:endParaRPr lang="en-SA" dirty="0"/>
          </a:p>
        </p:txBody>
      </p:sp>
      <p:sp>
        <p:nvSpPr>
          <p:cNvPr id="4" name="Title 3">
            <a:extLst>
              <a:ext uri="{FF2B5EF4-FFF2-40B4-BE49-F238E27FC236}">
                <a16:creationId xmlns:a16="http://schemas.microsoft.com/office/drawing/2014/main" id="{E20030C3-1A90-3AFF-E754-6301E135FCB7}"/>
              </a:ext>
            </a:extLst>
          </p:cNvPr>
          <p:cNvSpPr>
            <a:spLocks noGrp="1"/>
          </p:cNvSpPr>
          <p:nvPr>
            <p:ph type="title"/>
          </p:nvPr>
        </p:nvSpPr>
        <p:spPr/>
        <p:txBody>
          <a:bodyPr>
            <a:normAutofit/>
          </a:bodyPr>
          <a:lstStyle/>
          <a:p>
            <a:r>
              <a:rPr lang="en-SA" sz="2930" dirty="0">
                <a:latin typeface="Verdana" panose="020B0604030504040204" pitchFamily="34" charset="0"/>
                <a:ea typeface="Verdana" panose="020B0604030504040204" pitchFamily="34" charset="0"/>
                <a:cs typeface="Verdana" panose="020B0604030504040204" pitchFamily="34" charset="0"/>
              </a:rPr>
              <a:t>Case 2</a:t>
            </a:r>
          </a:p>
        </p:txBody>
      </p:sp>
    </p:spTree>
    <p:extLst>
      <p:ext uri="{BB962C8B-B14F-4D97-AF65-F5344CB8AC3E}">
        <p14:creationId xmlns:p14="http://schemas.microsoft.com/office/powerpoint/2010/main" val="66279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3330</TotalTime>
  <Words>1349</Words>
  <Application>Microsoft Macintosh PowerPoint</Application>
  <PresentationFormat>Widescreen</PresentationFormat>
  <Paragraphs>182</Paragraphs>
  <Slides>31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Aptos</vt:lpstr>
      <vt:lpstr>Aptos Display</vt:lpstr>
      <vt:lpstr>Arial</vt:lpstr>
      <vt:lpstr>BlinkMacSystemFont</vt:lpstr>
      <vt:lpstr>Sanofi Sans 3 Regular</vt:lpstr>
      <vt:lpstr>Verdana</vt:lpstr>
      <vt:lpstr>Office Theme</vt:lpstr>
      <vt:lpstr>PowerPoint Presentation</vt:lpstr>
      <vt:lpstr>Disclosures</vt:lpstr>
      <vt:lpstr>Objectives</vt:lpstr>
      <vt:lpstr>PowerPoint Presentation</vt:lpstr>
      <vt:lpstr>Case 1</vt:lpstr>
      <vt:lpstr>PowerPoint Presentation</vt:lpstr>
      <vt:lpstr>Possible explaination/pattern?</vt:lpstr>
      <vt:lpstr>Matching Normal Physiology</vt:lpstr>
      <vt:lpstr>Case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Sleep Activity</vt:lpstr>
      <vt:lpstr>Getting the best sleep with Control-IQ technology </vt:lpstr>
      <vt:lpstr>Exercise Activity</vt:lpstr>
      <vt:lpstr>Alternative uses for consideration: </vt:lpstr>
      <vt:lpstr>Sleep Activity 24/7</vt:lpstr>
      <vt:lpstr>Case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Abdulmohsen Bakhsh</dc:creator>
  <cp:lastModifiedBy>Abdulmohsen Bakhsh</cp:lastModifiedBy>
  <cp:revision>12</cp:revision>
  <dcterms:created xsi:type="dcterms:W3CDTF">2025-04-07T09:12:32Z</dcterms:created>
  <dcterms:modified xsi:type="dcterms:W3CDTF">2026-04-21T19:00:33Z</dcterms:modified>
</cp:coreProperties>
</file>