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6858000" cy="12192000"/>
  <p:embeddedFontLst>
    <p:embeddedFont>
      <p:font typeface="Montserrat"/>
      <p:regular r:id="rId40"/>
      <p:bold r:id="rId41"/>
      <p:italic r:id="rId42"/>
      <p:boldItalic r:id="rId43"/>
    </p:embeddedFont>
    <p:embeddedFont>
      <p:font typeface="Inter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8" roundtripDataSignature="AMtx7mjHHzJGoUVWfNM37BdafPjoZBlN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F40180-BD2C-4B1D-B9ED-8C0545C4A70F}">
  <a:tblStyle styleId="{37F40180-BD2C-4B1D-B9ED-8C0545C4A70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7.xml"/><Relationship Id="rId44" Type="http://schemas.openxmlformats.org/officeDocument/2006/relationships/font" Target="fonts/Inter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9.xml"/><Relationship Id="rId46" Type="http://schemas.openxmlformats.org/officeDocument/2006/relationships/font" Target="fonts/Inter-italic.fntdata"/><Relationship Id="rId23" Type="http://schemas.openxmlformats.org/officeDocument/2006/relationships/slide" Target="slides/slide18.xml"/><Relationship Id="rId45" Type="http://schemas.openxmlformats.org/officeDocument/2006/relationships/font" Target="fonts/Inte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Inter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914400"/>
            <a:ext cx="4572225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1143225" y="914400"/>
            <a:ext cx="4572225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Google Shape;318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p1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p1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1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" name="Google Shape;23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Google Shape;406;p2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2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p2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Google Shape;521;p2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1" name="Google Shape;551;p2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3" name="Google Shape;583;p2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8" name="Google Shape;608;p2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5" name="Google Shape;645;p2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9" name="Google Shape;689;p2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0" name="Google Shape;700;p2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6" name="Google Shape;716;p3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1" name="Google Shape;731;p3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5" name="Google Shape;755;p3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5" name="Google Shape;805;p3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3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4:notes"/>
          <p:cNvSpPr txBox="1"/>
          <p:nvPr>
            <p:ph idx="1" type="body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34:notes"/>
          <p:cNvSpPr/>
          <p:nvPr>
            <p:ph idx="2" type="sldImg"/>
          </p:nvPr>
        </p:nvSpPr>
        <p:spPr>
          <a:xfrm>
            <a:off x="1143225" y="914400"/>
            <a:ext cx="4572225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l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33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6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-5" r="-5" t="0"/>
          <a:stretch/>
        </p:blipFill>
        <p:spPr>
          <a:xfrm>
            <a:off x="153480" y="301752"/>
            <a:ext cx="11776852" cy="57583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9334195" y="428854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4" name="Google Shape;14;p1"/>
          <p:cNvPicPr preferRelativeResize="0"/>
          <p:nvPr/>
        </p:nvPicPr>
        <p:blipFill rotWithShape="1">
          <a:blip r:embed="rId4">
            <a:alphaModFix/>
          </a:blip>
          <a:srcRect b="-400" l="0" r="0" t="-400"/>
          <a:stretch/>
        </p:blipFill>
        <p:spPr>
          <a:xfrm flipH="1" rot="10800000">
            <a:off x="4764752" y="3680084"/>
            <a:ext cx="285750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2105406" y="2257335"/>
            <a:ext cx="84467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65D"/>
              </a:buClr>
              <a:buSzPts val="3600"/>
              <a:buFont typeface="Montserrat"/>
              <a:buNone/>
            </a:pPr>
            <a:r>
              <a:rPr b="1" i="0" lang="en-US" sz="3600" u="none" cap="none" strike="noStrike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Unmasking </a:t>
            </a:r>
            <a:r>
              <a:rPr b="1" i="0" lang="en-US" sz="36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Hypophysitis</a:t>
            </a:r>
            <a:r>
              <a:rPr b="1" i="0" lang="en-US" sz="3600" u="none" cap="none" strike="noStrike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 in a Teen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3239719" y="4098233"/>
            <a:ext cx="60944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65D"/>
              </a:buClr>
              <a:buSzPts val="2400"/>
              <a:buFont typeface="Inter"/>
              <a:buNone/>
            </a:pPr>
            <a:r>
              <a:rPr b="1" i="0" lang="en-US" sz="2400" u="none" cap="none" strike="noStrike">
                <a:solidFill>
                  <a:srgbClr val="1A365D"/>
                </a:solidFill>
                <a:latin typeface="Inter"/>
                <a:ea typeface="Inter"/>
                <a:cs typeface="Inter"/>
                <a:sym typeface="Inter"/>
              </a:rPr>
              <a:t>Dr. Altaf Mohammed Almoallem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3239719" y="4464207"/>
            <a:ext cx="60944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2400"/>
              <a:buFont typeface="Inter"/>
              <a:buNone/>
            </a:pPr>
            <a:r>
              <a:rPr b="0" i="0" lang="en-US" sz="2400" u="none" cap="none" strike="noStrike">
                <a:solidFill>
                  <a:srgbClr val="718096"/>
                </a:solidFill>
                <a:latin typeface="Inter"/>
                <a:ea typeface="Inter"/>
                <a:cs typeface="Inter"/>
                <a:sym typeface="Inter"/>
              </a:rPr>
              <a:t>Pediatric Endocrine Fellow 1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3239719" y="4841575"/>
            <a:ext cx="60944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A5568"/>
              </a:buClr>
              <a:buSzPts val="1800"/>
              <a:buFont typeface="Inter"/>
              <a:buNone/>
            </a:pPr>
            <a:r>
              <a:rPr b="0" i="0" lang="en-US" sz="1800" u="none" cap="none" strike="noStrike">
                <a:solidFill>
                  <a:srgbClr val="4A5568"/>
                </a:solidFill>
                <a:latin typeface="Inter"/>
                <a:ea typeface="Inter"/>
                <a:cs typeface="Inter"/>
                <a:sym typeface="Inter"/>
              </a:rPr>
              <a:t>King Fahad Medical City (KFMC)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5">
            <a:alphaModFix/>
          </a:blip>
          <a:srcRect b="46339" l="22050" r="43825" t="26667"/>
          <a:stretch/>
        </p:blipFill>
        <p:spPr>
          <a:xfrm>
            <a:off x="301143" y="380966"/>
            <a:ext cx="4160520" cy="120032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Google Shape;20;p1"/>
          <p:cNvPicPr preferRelativeResize="0"/>
          <p:nvPr/>
        </p:nvPicPr>
        <p:blipFill rotWithShape="1">
          <a:blip r:embed="rId5">
            <a:alphaModFix/>
          </a:blip>
          <a:srcRect b="46339" l="22050" r="43825" t="26667"/>
          <a:stretch/>
        </p:blipFill>
        <p:spPr>
          <a:xfrm>
            <a:off x="7878000" y="5362999"/>
            <a:ext cx="4160520" cy="120032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571500" y="381305"/>
            <a:ext cx="5162702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Initial Laboratory Highlights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9371686" y="461772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9961474" y="553212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9961474" y="713232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571500" y="1333195"/>
            <a:ext cx="11048695" cy="3372307"/>
          </a:xfrm>
          <a:prstGeom prst="roundRect">
            <a:avLst>
              <a:gd fmla="val 1838" name="adj"/>
            </a:avLst>
          </a:prstGeom>
          <a:solidFill>
            <a:srgbClr val="F8FAFC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809244" y="1828800"/>
            <a:ext cx="10573207" cy="19202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0"/>
          <p:cNvSpPr txBox="1"/>
          <p:nvPr/>
        </p:nvSpPr>
        <p:spPr>
          <a:xfrm>
            <a:off x="809244" y="1533449"/>
            <a:ext cx="1858975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Inter"/>
              <a:buNone/>
            </a:pPr>
            <a:r>
              <a:rPr b="1" lang="en-US" sz="13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Laboratory Results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3" name="Google Shape;243;p10"/>
          <p:cNvGraphicFramePr/>
          <p:nvPr/>
        </p:nvGraphicFramePr>
        <p:xfrm>
          <a:off x="809244" y="19623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{37F40180-BD2C-4B1D-B9ED-8C0545C4A70F}</a:tableStyleId>
              </a:tblPr>
              <a:tblGrid>
                <a:gridCol w="1910175"/>
                <a:gridCol w="2654500"/>
                <a:gridCol w="3906325"/>
                <a:gridCol w="2102200"/>
              </a:tblGrid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Parameter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5100" marB="951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Value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5100" marB="951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Reference Range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5100" marB="951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Status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5100" marB="951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IGF-1</a:t>
                      </a:r>
                      <a:endParaRPr sz="12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59.2 ng/mL </a:t>
                      </a:r>
                      <a:r>
                        <a:rPr lang="en-US" sz="975" u="none" cap="none" strike="noStrike">
                          <a:solidFill>
                            <a:srgbClr val="64748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(Low)</a:t>
                      </a:r>
                      <a:endParaRPr sz="12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105-499 ng/mL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Deficient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FSH</a:t>
                      </a:r>
                      <a:endParaRPr sz="12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2.51 IU/L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0.5-5.0 IU/L 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Prepubertal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LH</a:t>
                      </a:r>
                      <a:endParaRPr sz="12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0.20 IU/L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0.1-1.0 IU/L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Prepubertal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ACTH</a:t>
                      </a:r>
                      <a:endParaRPr sz="12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2.36 pg/mL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7-63 pg/mL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Low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Cortisol</a:t>
                      </a:r>
                      <a:endParaRPr sz="12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284 nmol/L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250-700 nmol/L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Normal</a:t>
                      </a:r>
                      <a:endParaRPr sz="12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4" name="Google Shape;244;p10"/>
          <p:cNvSpPr txBox="1"/>
          <p:nvPr/>
        </p:nvSpPr>
        <p:spPr>
          <a:xfrm>
            <a:off x="10784434" y="6476695"/>
            <a:ext cx="1166774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Inter"/>
              <a:buNone/>
            </a:pPr>
            <a:r>
              <a:rPr lang="en-US" sz="9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1041328" y="5122667"/>
            <a:ext cx="85685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Peak Cortisol  level post ACTH stim test: 437 nmol/l (normal &gt; 500)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 txBox="1"/>
          <p:nvPr/>
        </p:nvSpPr>
        <p:spPr>
          <a:xfrm>
            <a:off x="571500" y="381305"/>
            <a:ext cx="5162702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Initial Laboratory Highlights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 txBox="1"/>
          <p:nvPr/>
        </p:nvSpPr>
        <p:spPr>
          <a:xfrm>
            <a:off x="9371686" y="461772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 txBox="1"/>
          <p:nvPr/>
        </p:nvSpPr>
        <p:spPr>
          <a:xfrm>
            <a:off x="9961474" y="553212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9961474" y="713232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571500" y="1333195"/>
            <a:ext cx="11048695" cy="5012741"/>
          </a:xfrm>
          <a:prstGeom prst="roundRect">
            <a:avLst>
              <a:gd fmla="val 1838" name="adj"/>
            </a:avLst>
          </a:prstGeom>
          <a:solidFill>
            <a:srgbClr val="F8FAFC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809244" y="1828800"/>
            <a:ext cx="10573207" cy="19202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809244" y="1533449"/>
            <a:ext cx="1858975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Inter"/>
              <a:buNone/>
            </a:pPr>
            <a:r>
              <a:rPr b="1" lang="en-US" sz="13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Laboratory Results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8" name="Google Shape;258;p11"/>
          <p:cNvGraphicFramePr/>
          <p:nvPr/>
        </p:nvGraphicFramePr>
        <p:xfrm>
          <a:off x="933532" y="20816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{37F40180-BD2C-4B1D-B9ED-8C0545C4A70F}</a:tableStyleId>
              </a:tblPr>
              <a:tblGrid>
                <a:gridCol w="4048800"/>
                <a:gridCol w="5626475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2400"/>
                        <a:buFont typeface="Inter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Parameter</a:t>
                      </a:r>
                      <a:endParaRPr b="1" sz="24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5100" marB="951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2400"/>
                        <a:buFont typeface="Inter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Value</a:t>
                      </a:r>
                      <a:endParaRPr b="1" sz="24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5100" marB="951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2400"/>
                        <a:buFont typeface="Inter"/>
                        <a:buNone/>
                      </a:pPr>
                      <a:r>
                        <a:rPr b="0" lang="en-US" sz="24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Tsh </a:t>
                      </a:r>
                      <a:endParaRPr b="0" sz="24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4.3480  mIU/L </a:t>
                      </a:r>
                      <a:endParaRPr b="0" sz="24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2400"/>
                        <a:buFont typeface="Inter"/>
                        <a:buNone/>
                      </a:pPr>
                      <a:r>
                        <a:rPr b="0" lang="en-US" sz="24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T4 </a:t>
                      </a:r>
                      <a:endParaRPr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14.60</a:t>
                      </a:r>
                      <a:r>
                        <a:rPr b="0" lang="en-US" sz="2400" u="none" cap="none" strike="noStrike"/>
                        <a:t>  pmol/L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sz="24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 u="none" cap="none" strike="noStrike"/>
                        <a:t>Prolactin </a:t>
                      </a:r>
                      <a:endParaRPr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</a:t>
                      </a:r>
                      <a:r>
                        <a:rPr b="0" lang="en-US" sz="2400" u="none" cap="none" strike="noStrike"/>
                        <a:t> U</a:t>
                      </a:r>
                      <a:r>
                        <a:rPr b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g/l</a:t>
                      </a:r>
                      <a:r>
                        <a:rPr b="0" lang="en-US" sz="2400" u="none" cap="none" strike="noStrike"/>
                        <a:t>                                   5- 26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sz="24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 u="none" cap="none" strike="noStrike"/>
                        <a:t>HA1c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sz="24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 u="none" cap="none" strike="noStrike"/>
                        <a:t>5.10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sz="24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9" name="Google Shape;259;p11"/>
          <p:cNvSpPr txBox="1"/>
          <p:nvPr/>
        </p:nvSpPr>
        <p:spPr>
          <a:xfrm>
            <a:off x="10784434" y="6476695"/>
            <a:ext cx="1166774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Inter"/>
              <a:buNone/>
            </a:pPr>
            <a:r>
              <a:rPr lang="en-US" sz="9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p12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{37F40180-BD2C-4B1D-B9ED-8C0545C4A70F}</a:tableStyleId>
              </a:tblPr>
              <a:tblGrid>
                <a:gridCol w="4048800"/>
                <a:gridCol w="5626475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2400"/>
                        <a:buFont typeface="Inter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Parameter</a:t>
                      </a:r>
                      <a:endParaRPr b="1" sz="24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5100" marB="951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2400"/>
                        <a:buFont typeface="Inter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Value</a:t>
                      </a:r>
                      <a:endParaRPr b="1" sz="24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5100" marB="951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2400"/>
                        <a:buFont typeface="Inter"/>
                        <a:buNone/>
                      </a:pPr>
                      <a:r>
                        <a:rPr b="0" lang="en-US" sz="24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Plasma osmolality </a:t>
                      </a:r>
                      <a:endParaRPr b="0" sz="24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296 msosm /kg </a:t>
                      </a:r>
                      <a:endParaRPr b="0" sz="24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2400"/>
                        <a:buFont typeface="Inter"/>
                        <a:buNone/>
                      </a:pPr>
                      <a:r>
                        <a:rPr b="0" lang="en-US" sz="24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Urine osmolality </a:t>
                      </a:r>
                      <a:endParaRPr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Inter"/>
                        <a:buNone/>
                      </a:pPr>
                      <a:r>
                        <a:rPr b="0" lang="en-US" sz="24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79 </a:t>
                      </a:r>
                      <a:endParaRPr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 u="none" cap="none" strike="noStrike"/>
                        <a:t>Urine SG </a:t>
                      </a:r>
                      <a:endParaRPr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Inter"/>
                        <a:buNone/>
                      </a:pPr>
                      <a:r>
                        <a:rPr b="0" lang="en-US" sz="24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 1.002 </a:t>
                      </a:r>
                      <a:endParaRPr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 u="none" cap="none" strike="noStrike"/>
                        <a:t>Serum sodium </a:t>
                      </a:r>
                      <a:endParaRPr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 u="none" cap="none" strike="noStrike"/>
                        <a:t>142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sz="24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 u="none" cap="none" strike="noStrike"/>
                        <a:t>Glucose </a:t>
                      </a:r>
                      <a:endParaRPr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Inter"/>
                        <a:buNone/>
                      </a:pPr>
                      <a:r>
                        <a:rPr b="0" lang="en-US" sz="24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4.4 mmol/L</a:t>
                      </a:r>
                      <a:endParaRPr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5" name="Google Shape;265;p12"/>
          <p:cNvSpPr txBox="1"/>
          <p:nvPr/>
        </p:nvSpPr>
        <p:spPr>
          <a:xfrm>
            <a:off x="838200" y="341002"/>
            <a:ext cx="7696200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Work up for central DI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E3A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FF"/>
                </a:solidFill>
                <a:latin typeface="Montserrat"/>
                <a:ea typeface="Montserrat"/>
                <a:cs typeface="Montserrat"/>
                <a:sym typeface="Montserrat"/>
              </a:rPr>
              <a:t>Baseline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"/>
          <p:cNvSpPr txBox="1"/>
          <p:nvPr/>
        </p:nvSpPr>
        <p:spPr>
          <a:xfrm>
            <a:off x="571500" y="381305"/>
            <a:ext cx="5162702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Post desmopressin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>
            <a:off x="9371686" y="461772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9961474" y="553212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9961474" y="713232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809244" y="1828800"/>
            <a:ext cx="10573207" cy="19202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76" name="Google Shape;276;p13"/>
          <p:cNvGraphicFramePr/>
          <p:nvPr/>
        </p:nvGraphicFramePr>
        <p:xfrm>
          <a:off x="933532" y="20816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{37F40180-BD2C-4B1D-B9ED-8C0545C4A70F}</a:tableStyleId>
              </a:tblPr>
              <a:tblGrid>
                <a:gridCol w="4048800"/>
                <a:gridCol w="5626475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2400"/>
                        <a:buFont typeface="Inter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Parameter</a:t>
                      </a:r>
                      <a:endParaRPr b="1" sz="24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5100" marB="951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2400"/>
                        <a:buFont typeface="Inter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Value</a:t>
                      </a:r>
                      <a:endParaRPr b="1" sz="24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5100" marB="951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2400"/>
                        <a:buFont typeface="Inter"/>
                        <a:buNone/>
                      </a:pPr>
                      <a:r>
                        <a:rPr b="0" lang="en-US" sz="24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Urine osm </a:t>
                      </a:r>
                      <a:endParaRPr b="0" sz="24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430 msosm /kg </a:t>
                      </a:r>
                      <a:endParaRPr b="0" sz="2400" u="none" cap="none" strike="noStrike"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2400"/>
                        <a:buFont typeface="Inter"/>
                        <a:buNone/>
                      </a:pPr>
                      <a:r>
                        <a:rPr b="0" lang="en-US" sz="24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Plasma osm</a:t>
                      </a:r>
                      <a:endParaRPr b="0" sz="2400" u="none" cap="none" strike="noStrike">
                        <a:solidFill>
                          <a:srgbClr val="334155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Inter"/>
                        <a:buNone/>
                      </a:pPr>
                      <a:r>
                        <a:rPr b="0" lang="en-US" sz="24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283  </a:t>
                      </a:r>
                      <a:r>
                        <a:rPr b="0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msosm /kg </a:t>
                      </a:r>
                      <a:endParaRPr b="0" sz="24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 u="none" cap="none" strike="noStrike"/>
                        <a:t>Plasma sodium </a:t>
                      </a:r>
                      <a:endParaRPr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Inter"/>
                        <a:buNone/>
                      </a:pPr>
                      <a:r>
                        <a:rPr b="0" lang="en-US" sz="24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137 </a:t>
                      </a:r>
                      <a:endParaRPr/>
                    </a:p>
                  </a:txBody>
                  <a:tcPr marT="114300" marB="114300" marR="133500" marL="1335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7" name="Google Shape;277;p13"/>
          <p:cNvSpPr txBox="1"/>
          <p:nvPr/>
        </p:nvSpPr>
        <p:spPr>
          <a:xfrm>
            <a:off x="10784434" y="6476695"/>
            <a:ext cx="1166774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Inter"/>
              <a:buNone/>
            </a:pPr>
            <a:r>
              <a:rPr lang="en-US" sz="9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"/>
          <p:cNvSpPr txBox="1"/>
          <p:nvPr/>
        </p:nvSpPr>
        <p:spPr>
          <a:xfrm>
            <a:off x="571500" y="381305"/>
            <a:ext cx="3705149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GH Stimulation Test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 txBox="1"/>
          <p:nvPr/>
        </p:nvSpPr>
        <p:spPr>
          <a:xfrm>
            <a:off x="571500" y="828446"/>
            <a:ext cx="3589934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Growth hormone deficiency confirmation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9371686" y="461772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9961474" y="553212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9961474" y="713232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571500" y="1086482"/>
            <a:ext cx="11048695" cy="4466669"/>
          </a:xfrm>
          <a:prstGeom prst="roundRect">
            <a:avLst>
              <a:gd fmla="val 1229" name="adj"/>
            </a:avLst>
          </a:prstGeom>
          <a:solidFill>
            <a:srgbClr val="F8FAFC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886054" y="2124151"/>
            <a:ext cx="10420502" cy="19202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4"/>
          <p:cNvSpPr txBox="1"/>
          <p:nvPr/>
        </p:nvSpPr>
        <p:spPr>
          <a:xfrm>
            <a:off x="886054" y="1742846"/>
            <a:ext cx="332110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Test Results - December 2022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9087307" y="1809598"/>
            <a:ext cx="95098" cy="95098"/>
          </a:xfrm>
          <a:prstGeom prst="ellipse">
            <a:avLst/>
          </a:prstGeom>
          <a:solidFill>
            <a:srgbClr val="EF4444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4"/>
          <p:cNvSpPr txBox="1"/>
          <p:nvPr/>
        </p:nvSpPr>
        <p:spPr>
          <a:xfrm>
            <a:off x="9259214" y="1776679"/>
            <a:ext cx="2437790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Severe GH deficiency confirmed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5" name="Google Shape;295;p14"/>
          <p:cNvGraphicFramePr/>
          <p:nvPr/>
        </p:nvGraphicFramePr>
        <p:xfrm>
          <a:off x="686715" y="21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{37F40180-BD2C-4B1D-B9ED-8C0545C4A70F}</a:tableStyleId>
              </a:tblPr>
              <a:tblGrid>
                <a:gridCol w="6836950"/>
                <a:gridCol w="2767175"/>
              </a:tblGrid>
              <a:tr h="491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GH Value ( glucagon )                     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33500" marB="133500" marR="190200" marL="1902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Gh (clonidine ) </a:t>
                      </a:r>
                      <a:endParaRPr/>
                    </a:p>
                  </a:txBody>
                  <a:tcPr marT="133500" marB="133500" marR="190200" marL="1902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54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0.59 ng/mL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90200" marL="1902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0.34 ng/ml</a:t>
                      </a:r>
                      <a:endParaRPr/>
                    </a:p>
                  </a:txBody>
                  <a:tcPr marT="152700" marB="152700" marR="190200" marL="1902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&lt;0.15 ng/mL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90200" marL="1902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0.25 ng/ml</a:t>
                      </a:r>
                      <a:endParaRPr/>
                    </a:p>
                  </a:txBody>
                  <a:tcPr marT="152700" marB="152700" marR="190200" marL="1902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&lt;0.15 ng/mL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90200" marL="1902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0.20 ng/ml</a:t>
                      </a:r>
                      <a:endParaRPr/>
                    </a:p>
                  </a:txBody>
                  <a:tcPr marT="152700" marB="152700" marR="190200" marL="1902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5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0.23 ng/mL 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90200" marL="1902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0.51 ng/ml </a:t>
                      </a:r>
                      <a:endParaRPr/>
                    </a:p>
                  </a:txBody>
                  <a:tcPr marT="152700" marB="152700" marR="190200" marL="1902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6" name="Google Shape;296;p14"/>
          <p:cNvSpPr/>
          <p:nvPr/>
        </p:nvSpPr>
        <p:spPr>
          <a:xfrm>
            <a:off x="377648" y="5572528"/>
            <a:ext cx="11048695" cy="923544"/>
          </a:xfrm>
          <a:prstGeom prst="roundRect">
            <a:avLst>
              <a:gd fmla="val 16332" name="adj"/>
            </a:avLst>
          </a:prstGeom>
          <a:solidFill>
            <a:srgbClr val="FE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4"/>
          <p:cNvSpPr/>
          <p:nvPr/>
        </p:nvSpPr>
        <p:spPr>
          <a:xfrm>
            <a:off x="578815" y="5548592"/>
            <a:ext cx="38405" cy="923544"/>
          </a:xfrm>
          <a:prstGeom prst="roundRect">
            <a:avLst>
              <a:gd fmla="val 392732" name="adj"/>
            </a:avLst>
          </a:prstGeom>
          <a:solidFill>
            <a:srgbClr val="EF4444"/>
          </a:solidFill>
          <a:ln cap="flat" cmpd="sng" w="12700">
            <a:solidFill>
              <a:srgbClr val="EF4444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4"/>
          <p:cNvSpPr txBox="1"/>
          <p:nvPr/>
        </p:nvSpPr>
        <p:spPr>
          <a:xfrm>
            <a:off x="765657" y="5770779"/>
            <a:ext cx="10554005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Key Finding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765657" y="5960975"/>
            <a:ext cx="10554005" cy="247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Inter"/>
              <a:buNone/>
            </a:pPr>
            <a:r>
              <a:rPr b="1" lang="en-US" sz="13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Flat GH response at diagnosis - Confirmed Growth Hormone Deficiency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10784434" y="6420002"/>
            <a:ext cx="1166774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Inter"/>
              <a:buNone/>
            </a:pPr>
            <a:r>
              <a:rPr lang="en-US" sz="9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/>
          <p:nvPr/>
        </p:nvSpPr>
        <p:spPr>
          <a:xfrm>
            <a:off x="571500" y="381305"/>
            <a:ext cx="3705149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Bone Age – Baseline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 txBox="1"/>
          <p:nvPr/>
        </p:nvSpPr>
        <p:spPr>
          <a:xfrm>
            <a:off x="571500" y="828446"/>
            <a:ext cx="3258007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Imaging Assessment | July 2022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9371686" y="461772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 txBox="1"/>
          <p:nvPr/>
        </p:nvSpPr>
        <p:spPr>
          <a:xfrm>
            <a:off x="9961474" y="553212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 txBox="1"/>
          <p:nvPr/>
        </p:nvSpPr>
        <p:spPr>
          <a:xfrm>
            <a:off x="9961474" y="713232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6631787" y="3028949"/>
            <a:ext cx="38405" cy="952805"/>
          </a:xfrm>
          <a:prstGeom prst="roundRect">
            <a:avLst>
              <a:gd fmla="val 380950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5"/>
          <p:cNvSpPr txBox="1"/>
          <p:nvPr/>
        </p:nvSpPr>
        <p:spPr>
          <a:xfrm>
            <a:off x="7056882" y="3315156"/>
            <a:ext cx="4629607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 Bone age 9 years at chronologic age 12 years .</a:t>
            </a:r>
            <a:endParaRPr sz="1800">
              <a:solidFill>
                <a:srgbClr val="333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13" name="Google Shape;313;p15"/>
          <p:cNvPicPr preferRelativeResize="0"/>
          <p:nvPr/>
        </p:nvPicPr>
        <p:blipFill rotWithShape="1">
          <a:blip r:embed="rId3">
            <a:alphaModFix/>
          </a:blip>
          <a:srcRect b="-43" l="0" r="0" t="-43"/>
          <a:stretch/>
        </p:blipFill>
        <p:spPr>
          <a:xfrm>
            <a:off x="6776144" y="3352647"/>
            <a:ext cx="133502" cy="15270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5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5"/>
          <p:cNvPicPr preferRelativeResize="0"/>
          <p:nvPr/>
        </p:nvPicPr>
        <p:blipFill rotWithShape="1">
          <a:blip r:embed="rId4">
            <a:alphaModFix/>
          </a:blip>
          <a:srcRect b="7426" l="64827" r="11153" t="37859"/>
          <a:stretch/>
        </p:blipFill>
        <p:spPr>
          <a:xfrm>
            <a:off x="282448" y="1165884"/>
            <a:ext cx="6109885" cy="559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/>
          <p:nvPr/>
        </p:nvSpPr>
        <p:spPr>
          <a:xfrm>
            <a:off x="571499" y="381305"/>
            <a:ext cx="6252633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First  MRI –done outside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6"/>
          <p:cNvSpPr txBox="1"/>
          <p:nvPr/>
        </p:nvSpPr>
        <p:spPr>
          <a:xfrm>
            <a:off x="571500" y="828446"/>
            <a:ext cx="4463186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Pituitary Imaging Assessment | Jan 2022 -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6"/>
          <p:cNvSpPr txBox="1"/>
          <p:nvPr/>
        </p:nvSpPr>
        <p:spPr>
          <a:xfrm>
            <a:off x="9371686" y="461772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9961474" y="553212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6"/>
          <p:cNvSpPr txBox="1"/>
          <p:nvPr/>
        </p:nvSpPr>
        <p:spPr>
          <a:xfrm>
            <a:off x="9961474" y="713232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6694468" y="3145831"/>
            <a:ext cx="38405" cy="952805"/>
          </a:xfrm>
          <a:prstGeom prst="roundRect">
            <a:avLst>
              <a:gd fmla="val 380950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27" name="Google Shape;327;p16"/>
          <p:cNvPicPr preferRelativeResize="0"/>
          <p:nvPr/>
        </p:nvPicPr>
        <p:blipFill rotWithShape="1">
          <a:blip r:embed="rId3">
            <a:alphaModFix/>
          </a:blip>
          <a:srcRect b="-180" l="0" r="0" t="-180"/>
          <a:stretch/>
        </p:blipFill>
        <p:spPr>
          <a:xfrm>
            <a:off x="6931239" y="3469528"/>
            <a:ext cx="190195" cy="15270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6"/>
          <p:cNvSpPr txBox="1"/>
          <p:nvPr/>
        </p:nvSpPr>
        <p:spPr>
          <a:xfrm>
            <a:off x="7319800" y="3445753"/>
            <a:ext cx="4839005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Inter"/>
              <a:buNone/>
            </a:pPr>
            <a:r>
              <a:rPr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Initial imaging identified a sellar/suprasellar lesion .</a:t>
            </a:r>
            <a:endParaRPr sz="1800">
              <a:solidFill>
                <a:srgbClr val="333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499" y="1220448"/>
            <a:ext cx="5964458" cy="51757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16"/>
          <p:cNvCxnSpPr/>
          <p:nvPr/>
        </p:nvCxnSpPr>
        <p:spPr>
          <a:xfrm rot="10800000">
            <a:off x="3259667" y="4318000"/>
            <a:ext cx="3149600" cy="651933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"/>
          <p:cNvSpPr txBox="1"/>
          <p:nvPr/>
        </p:nvSpPr>
        <p:spPr>
          <a:xfrm>
            <a:off x="571499" y="381305"/>
            <a:ext cx="6252633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First  MRI –in our center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571500" y="828446"/>
            <a:ext cx="4463186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Pituitary Imaging Assessment |jun 2022 -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9371686" y="461772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7"/>
          <p:cNvSpPr txBox="1"/>
          <p:nvPr/>
        </p:nvSpPr>
        <p:spPr>
          <a:xfrm>
            <a:off x="9961474" y="553212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7"/>
          <p:cNvSpPr txBox="1"/>
          <p:nvPr/>
        </p:nvSpPr>
        <p:spPr>
          <a:xfrm>
            <a:off x="9961474" y="713232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6686298" y="3145831"/>
            <a:ext cx="46576" cy="1754326"/>
          </a:xfrm>
          <a:prstGeom prst="roundRect">
            <a:avLst>
              <a:gd fmla="val 380950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43" name="Google Shape;343;p17"/>
          <p:cNvPicPr preferRelativeResize="0"/>
          <p:nvPr/>
        </p:nvPicPr>
        <p:blipFill rotWithShape="1">
          <a:blip r:embed="rId3">
            <a:alphaModFix/>
          </a:blip>
          <a:srcRect b="-180" l="0" r="0" t="-180"/>
          <a:stretch/>
        </p:blipFill>
        <p:spPr>
          <a:xfrm>
            <a:off x="6824132" y="3343806"/>
            <a:ext cx="190195" cy="15270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7"/>
          <p:cNvSpPr txBox="1"/>
          <p:nvPr/>
        </p:nvSpPr>
        <p:spPr>
          <a:xfrm>
            <a:off x="7319800" y="3445753"/>
            <a:ext cx="4839005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333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858" y="1172863"/>
            <a:ext cx="6279999" cy="522336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7"/>
          <p:cNvSpPr txBox="1"/>
          <p:nvPr/>
        </p:nvSpPr>
        <p:spPr>
          <a:xfrm>
            <a:off x="7058919" y="3226101"/>
            <a:ext cx="509988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Interval improvement/resolution in previously noted thickening to the pituitary stalk and edema in both hypothalamus region, finding likely suggesting of improving inflammatory processes.</a:t>
            </a:r>
            <a:endParaRPr b="0" i="0" sz="1800">
              <a:solidFill>
                <a:srgbClr val="3333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endParaRPr b="0" i="0" sz="1800">
              <a:solidFill>
                <a:srgbClr val="3333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48" name="Google Shape;348;p17"/>
          <p:cNvCxnSpPr/>
          <p:nvPr/>
        </p:nvCxnSpPr>
        <p:spPr>
          <a:xfrm rot="10800000">
            <a:off x="2870200" y="3818467"/>
            <a:ext cx="880533" cy="108169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8"/>
          <p:cNvSpPr txBox="1"/>
          <p:nvPr/>
        </p:nvSpPr>
        <p:spPr>
          <a:xfrm>
            <a:off x="571500" y="286207"/>
            <a:ext cx="7049110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Initial Assessment &amp; Working Diagnosis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8"/>
          <p:cNvSpPr txBox="1"/>
          <p:nvPr/>
        </p:nvSpPr>
        <p:spPr>
          <a:xfrm>
            <a:off x="571500" y="714146"/>
            <a:ext cx="6363310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Inter"/>
              <a:buNone/>
            </a:pPr>
            <a:r>
              <a:rPr lang="en-US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9528048" y="371246"/>
            <a:ext cx="4389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 txBox="1"/>
          <p:nvPr/>
        </p:nvSpPr>
        <p:spPr>
          <a:xfrm>
            <a:off x="10080346" y="459029"/>
            <a:ext cx="1827886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900"/>
              <a:buFont typeface="Montserrat"/>
              <a:buNone/>
            </a:pPr>
            <a:r>
              <a:rPr b="1" lang="en-US" sz="9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10080346" y="608076"/>
            <a:ext cx="1543507" cy="1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571500" y="1047902"/>
            <a:ext cx="38405" cy="1295705"/>
          </a:xfrm>
          <a:prstGeom prst="roundRect">
            <a:avLst>
              <a:gd fmla="val 420166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8"/>
          <p:cNvSpPr/>
          <p:nvPr/>
        </p:nvSpPr>
        <p:spPr>
          <a:xfrm>
            <a:off x="731120" y="1717121"/>
            <a:ext cx="342900" cy="342900"/>
          </a:xfrm>
          <a:prstGeom prst="roundRect">
            <a:avLst>
              <a:gd fmla="val 118519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63" name="Google Shape;363;p18"/>
          <p:cNvPicPr preferRelativeResize="0"/>
          <p:nvPr/>
        </p:nvPicPr>
        <p:blipFill rotWithShape="1">
          <a:blip r:embed="rId3">
            <a:alphaModFix/>
          </a:blip>
          <a:srcRect b="0" l="-33" r="-33" t="0"/>
          <a:stretch/>
        </p:blipFill>
        <p:spPr>
          <a:xfrm>
            <a:off x="805134" y="1797449"/>
            <a:ext cx="171907" cy="15270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8"/>
          <p:cNvSpPr txBox="1"/>
          <p:nvPr/>
        </p:nvSpPr>
        <p:spPr>
          <a:xfrm>
            <a:off x="1195235" y="1523400"/>
            <a:ext cx="3276295" cy="838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Working Diagnosis: Hypophysitis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8"/>
          <p:cNvSpPr txBox="1"/>
          <p:nvPr/>
        </p:nvSpPr>
        <p:spPr>
          <a:xfrm>
            <a:off x="776326" y="3025871"/>
            <a:ext cx="1055400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Key Finding: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3B82F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Spontaneous resolution of the lesion suggests an inflammatory process rather than a neoplasm.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Patient has GHD + CDI ± partial adrenal insufficiency.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571500" y="2495398"/>
            <a:ext cx="38405" cy="2000707"/>
          </a:xfrm>
          <a:prstGeom prst="roundRect">
            <a:avLst>
              <a:gd fmla="val 272107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67" name="Google Shape;367;p18"/>
          <p:cNvPicPr preferRelativeResize="0"/>
          <p:nvPr/>
        </p:nvPicPr>
        <p:blipFill rotWithShape="1">
          <a:blip r:embed="rId4">
            <a:alphaModFix/>
          </a:blip>
          <a:srcRect b="0" l="-1677" r="-1677" t="0"/>
          <a:stretch/>
        </p:blipFill>
        <p:spPr>
          <a:xfrm>
            <a:off x="952805" y="4091026"/>
            <a:ext cx="95098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/>
          <p:nvPr/>
        </p:nvSpPr>
        <p:spPr>
          <a:xfrm>
            <a:off x="571500" y="4647895"/>
            <a:ext cx="5447995" cy="629107"/>
          </a:xfrm>
          <a:prstGeom prst="roundRect">
            <a:avLst>
              <a:gd fmla="val 35236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705002" y="4828946"/>
            <a:ext cx="267005" cy="267005"/>
          </a:xfrm>
          <a:prstGeom prst="roundRect">
            <a:avLst>
              <a:gd fmla="val 146771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0" name="Google Shape;37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326" y="4900270"/>
            <a:ext cx="123444" cy="12344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8"/>
          <p:cNvSpPr txBox="1"/>
          <p:nvPr/>
        </p:nvSpPr>
        <p:spPr>
          <a:xfrm>
            <a:off x="1086307" y="4781398"/>
            <a:ext cx="1858061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Inter"/>
              <a:buNone/>
            </a:pPr>
            <a:r>
              <a:rPr lang="en-US" sz="9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Hormone Status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1086307" y="4962449"/>
            <a:ext cx="2211019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100"/>
              <a:buFont typeface="Inter"/>
              <a:buNone/>
            </a:pPr>
            <a:r>
              <a:rPr b="1" lang="en-US" sz="11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Multiple deficits confirmed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8"/>
          <p:cNvSpPr/>
          <p:nvPr/>
        </p:nvSpPr>
        <p:spPr>
          <a:xfrm>
            <a:off x="6172200" y="4647895"/>
            <a:ext cx="5447995" cy="629107"/>
          </a:xfrm>
          <a:prstGeom prst="roundRect">
            <a:avLst>
              <a:gd fmla="val 35236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8"/>
          <p:cNvSpPr/>
          <p:nvPr/>
        </p:nvSpPr>
        <p:spPr>
          <a:xfrm>
            <a:off x="6305702" y="4828946"/>
            <a:ext cx="267005" cy="267005"/>
          </a:xfrm>
          <a:prstGeom prst="roundRect">
            <a:avLst>
              <a:gd fmla="val 146771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5" name="Google Shape;37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77026" y="4900270"/>
            <a:ext cx="123444" cy="12344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8"/>
          <p:cNvSpPr txBox="1"/>
          <p:nvPr/>
        </p:nvSpPr>
        <p:spPr>
          <a:xfrm>
            <a:off x="6687007" y="4781398"/>
            <a:ext cx="1095451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Inter"/>
              <a:buNone/>
            </a:pPr>
            <a:r>
              <a:rPr lang="en-US" sz="9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Imaging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 txBox="1"/>
          <p:nvPr/>
        </p:nvSpPr>
        <p:spPr>
          <a:xfrm>
            <a:off x="6687007" y="4962449"/>
            <a:ext cx="1303934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100"/>
              <a:buFont typeface="Inter"/>
              <a:buNone/>
            </a:pPr>
            <a:r>
              <a:rPr b="1" lang="en-US" sz="11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Lesion resolved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8"/>
          <p:cNvSpPr txBox="1"/>
          <p:nvPr/>
        </p:nvSpPr>
        <p:spPr>
          <a:xfrm>
            <a:off x="10784434" y="6467551"/>
            <a:ext cx="1166774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Inter"/>
              <a:buNone/>
            </a:pPr>
            <a:r>
              <a:rPr lang="en-US" sz="9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 txBox="1"/>
          <p:nvPr/>
        </p:nvSpPr>
        <p:spPr>
          <a:xfrm>
            <a:off x="663779" y="151742"/>
            <a:ext cx="7049110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Initial Assessment &amp; Working Diagnosis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9"/>
          <p:cNvSpPr txBox="1"/>
          <p:nvPr/>
        </p:nvSpPr>
        <p:spPr>
          <a:xfrm>
            <a:off x="571500" y="714146"/>
            <a:ext cx="6363310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Inter"/>
              <a:buNone/>
            </a:pPr>
            <a:r>
              <a:rPr lang="en-US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9"/>
          <p:cNvSpPr txBox="1"/>
          <p:nvPr/>
        </p:nvSpPr>
        <p:spPr>
          <a:xfrm>
            <a:off x="9528048" y="371246"/>
            <a:ext cx="4389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9"/>
          <p:cNvSpPr txBox="1"/>
          <p:nvPr/>
        </p:nvSpPr>
        <p:spPr>
          <a:xfrm>
            <a:off x="10080346" y="459029"/>
            <a:ext cx="1827886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900"/>
              <a:buFont typeface="Montserrat"/>
              <a:buNone/>
            </a:pPr>
            <a:r>
              <a:rPr b="1" lang="en-US" sz="9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9"/>
          <p:cNvSpPr txBox="1"/>
          <p:nvPr/>
        </p:nvSpPr>
        <p:spPr>
          <a:xfrm>
            <a:off x="10080346" y="608076"/>
            <a:ext cx="1543507" cy="1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9"/>
          <p:cNvSpPr/>
          <p:nvPr/>
        </p:nvSpPr>
        <p:spPr>
          <a:xfrm>
            <a:off x="523494" y="1456639"/>
            <a:ext cx="38405" cy="2000707"/>
          </a:xfrm>
          <a:prstGeom prst="roundRect">
            <a:avLst>
              <a:gd fmla="val 272107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9"/>
          <p:cNvSpPr/>
          <p:nvPr/>
        </p:nvSpPr>
        <p:spPr>
          <a:xfrm>
            <a:off x="911891" y="1712647"/>
            <a:ext cx="209398" cy="209398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1" name="Google Shape;391;p19"/>
          <p:cNvPicPr preferRelativeResize="0"/>
          <p:nvPr/>
        </p:nvPicPr>
        <p:blipFill rotWithShape="1">
          <a:blip r:embed="rId3">
            <a:alphaModFix/>
          </a:blip>
          <a:srcRect b="0" l="-1677" r="-1677" t="0"/>
          <a:stretch/>
        </p:blipFill>
        <p:spPr>
          <a:xfrm>
            <a:off x="1057047" y="2033168"/>
            <a:ext cx="95098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9"/>
          <p:cNvSpPr txBox="1"/>
          <p:nvPr/>
        </p:nvSpPr>
        <p:spPr>
          <a:xfrm>
            <a:off x="1152145" y="1702011"/>
            <a:ext cx="10335463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GHD + CDI ± partial AI</a:t>
            </a: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927319" y="2476691"/>
            <a:ext cx="209398" cy="209398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4" name="Google Shape;394;p19"/>
          <p:cNvPicPr preferRelativeResize="0"/>
          <p:nvPr/>
        </p:nvPicPr>
        <p:blipFill rotWithShape="1">
          <a:blip r:embed="rId3">
            <a:alphaModFix/>
          </a:blip>
          <a:srcRect b="0" l="-1677" r="-1677" t="0"/>
          <a:stretch/>
        </p:blipFill>
        <p:spPr>
          <a:xfrm>
            <a:off x="952805" y="3233318"/>
            <a:ext cx="95098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9"/>
          <p:cNvSpPr txBox="1"/>
          <p:nvPr/>
        </p:nvSpPr>
        <p:spPr>
          <a:xfrm>
            <a:off x="1319174" y="2731161"/>
            <a:ext cx="8201254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MRI showing resolution favours inflammation over neoplasm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(patient only received a short course of physiologic dose of HC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899770" y="3422608"/>
            <a:ext cx="209398" cy="209398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7" name="Google Shape;397;p19"/>
          <p:cNvPicPr preferRelativeResize="0"/>
          <p:nvPr/>
        </p:nvPicPr>
        <p:blipFill rotWithShape="1">
          <a:blip r:embed="rId3">
            <a:alphaModFix/>
          </a:blip>
          <a:srcRect b="0" l="-1677" r="-1677" t="0"/>
          <a:stretch/>
        </p:blipFill>
        <p:spPr>
          <a:xfrm>
            <a:off x="1016590" y="2977734"/>
            <a:ext cx="95098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9"/>
          <p:cNvSpPr txBox="1"/>
          <p:nvPr/>
        </p:nvSpPr>
        <p:spPr>
          <a:xfrm>
            <a:off x="1319174" y="3513413"/>
            <a:ext cx="9553651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Working diagnosis: Hypophysitis</a:t>
            </a: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- Likely secondary in this age group, screening for primary causes needed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9"/>
          <p:cNvSpPr/>
          <p:nvPr/>
        </p:nvSpPr>
        <p:spPr>
          <a:xfrm>
            <a:off x="854741" y="4249664"/>
            <a:ext cx="209398" cy="209398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00" name="Google Shape;400;p19"/>
          <p:cNvPicPr preferRelativeResize="0"/>
          <p:nvPr/>
        </p:nvPicPr>
        <p:blipFill rotWithShape="1">
          <a:blip r:embed="rId3">
            <a:alphaModFix/>
          </a:blip>
          <a:srcRect b="0" l="-1677" r="-1677" t="0"/>
          <a:stretch/>
        </p:blipFill>
        <p:spPr>
          <a:xfrm>
            <a:off x="986939" y="3376422"/>
            <a:ext cx="95098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9"/>
          <p:cNvSpPr txBox="1"/>
          <p:nvPr/>
        </p:nvSpPr>
        <p:spPr>
          <a:xfrm>
            <a:off x="1274145" y="3527307"/>
            <a:ext cx="9434016" cy="25283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Plan: exclude secondary causes</a:t>
            </a: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–Screen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for granulomatous/inflammatory diseases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02" name="Google Shape;4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326" y="4900270"/>
            <a:ext cx="123444" cy="12344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9"/>
          <p:cNvSpPr txBox="1"/>
          <p:nvPr/>
        </p:nvSpPr>
        <p:spPr>
          <a:xfrm>
            <a:off x="10784434" y="6467551"/>
            <a:ext cx="1166774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Inter"/>
              <a:buNone/>
            </a:pPr>
            <a:r>
              <a:rPr lang="en-US" sz="9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 txBox="1"/>
          <p:nvPr/>
        </p:nvSpPr>
        <p:spPr>
          <a:xfrm>
            <a:off x="571500" y="381305"/>
            <a:ext cx="8269834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Patient History – Initial Presentation</a:t>
            </a:r>
            <a:endParaRPr b="1" sz="27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 txBox="1"/>
          <p:nvPr/>
        </p:nvSpPr>
        <p:spPr>
          <a:xfrm>
            <a:off x="571500" y="875995"/>
            <a:ext cx="6496812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571500" y="1333195"/>
            <a:ext cx="11048695" cy="780898"/>
          </a:xfrm>
          <a:prstGeom prst="roundRect">
            <a:avLst>
              <a:gd fmla="val 22848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4" name="Google Shape;34;p2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819302" y="1571854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 txBox="1"/>
          <p:nvPr/>
        </p:nvSpPr>
        <p:spPr>
          <a:xfrm>
            <a:off x="1295705" y="1485900"/>
            <a:ext cx="21150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1295705" y="1686154"/>
            <a:ext cx="2516429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12-year-old female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571500" y="2686507"/>
            <a:ext cx="11048695" cy="2038198"/>
          </a:xfrm>
          <a:prstGeom prst="roundRect">
            <a:avLst>
              <a:gd fmla="val 5031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71500" y="2686507"/>
            <a:ext cx="38405" cy="2038198"/>
          </a:xfrm>
          <a:prstGeom prst="roundRect">
            <a:avLst>
              <a:gd fmla="val 267021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990295" y="3010205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0" name="Google Shape;40;p2"/>
          <p:cNvPicPr preferRelativeResize="0"/>
          <p:nvPr/>
        </p:nvPicPr>
        <p:blipFill rotWithShape="1">
          <a:blip r:embed="rId4">
            <a:alphaModFix/>
          </a:blip>
          <a:srcRect b="0" l="-2571" r="-2571" t="0"/>
          <a:stretch/>
        </p:blipFill>
        <p:spPr>
          <a:xfrm>
            <a:off x="1052474" y="3066898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"/>
          <p:cNvSpPr txBox="1"/>
          <p:nvPr/>
        </p:nvSpPr>
        <p:spPr>
          <a:xfrm>
            <a:off x="1371600" y="2971800"/>
            <a:ext cx="100017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600"/>
              <a:buFont typeface="Inter"/>
              <a:buNone/>
            </a:pPr>
            <a:r>
              <a:rPr b="1" lang="en-US" sz="16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12-year-old female</a:t>
            </a:r>
            <a:r>
              <a:rPr lang="en-US" sz="16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referred from other hospital as case of incidental sellar, suprasellar lesion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990295" y="3573475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3" name="Google Shape;43;p2"/>
          <p:cNvPicPr preferRelativeResize="0"/>
          <p:nvPr/>
        </p:nvPicPr>
        <p:blipFill rotWithShape="1">
          <a:blip r:embed="rId4">
            <a:alphaModFix/>
          </a:blip>
          <a:srcRect b="0" l="-2571" r="-2571" t="0"/>
          <a:stretch/>
        </p:blipFill>
        <p:spPr>
          <a:xfrm>
            <a:off x="1052474" y="3631082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 txBox="1"/>
          <p:nvPr/>
        </p:nvSpPr>
        <p:spPr>
          <a:xfrm>
            <a:off x="1371600" y="3535985"/>
            <a:ext cx="6258154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600"/>
              <a:buFont typeface="Inter"/>
              <a:buNone/>
            </a:pPr>
            <a:r>
              <a:rPr b="1" lang="en-US" sz="16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Incidental sellar/suprasellar lesion</a:t>
            </a:r>
            <a:r>
              <a:rPr lang="en-US" sz="16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detected on imaging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990295" y="4137660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6" name="Google Shape;46;p2"/>
          <p:cNvPicPr preferRelativeResize="0"/>
          <p:nvPr/>
        </p:nvPicPr>
        <p:blipFill rotWithShape="1">
          <a:blip r:embed="rId4">
            <a:alphaModFix/>
          </a:blip>
          <a:srcRect b="0" l="-2571" r="-2571" t="0"/>
          <a:stretch/>
        </p:blipFill>
        <p:spPr>
          <a:xfrm>
            <a:off x="1052474" y="4195267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"/>
          <p:cNvSpPr txBox="1"/>
          <p:nvPr/>
        </p:nvSpPr>
        <p:spPr>
          <a:xfrm>
            <a:off x="1371600" y="4099255"/>
            <a:ext cx="64584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600"/>
              <a:buFont typeface="Inter"/>
              <a:buNone/>
            </a:pPr>
            <a:r>
              <a:rPr b="1" lang="en-US" sz="16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Referred as panhypopituitarism</a:t>
            </a:r>
            <a:r>
              <a:rPr lang="en-US" sz="16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suspicious of germinoma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0"/>
          <p:cNvSpPr txBox="1"/>
          <p:nvPr/>
        </p:nvSpPr>
        <p:spPr>
          <a:xfrm>
            <a:off x="663779" y="151742"/>
            <a:ext cx="7049110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Initial Assessment &amp; Working Diagnosis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0"/>
          <p:cNvSpPr txBox="1"/>
          <p:nvPr/>
        </p:nvSpPr>
        <p:spPr>
          <a:xfrm>
            <a:off x="571500" y="714146"/>
            <a:ext cx="6363310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Inter"/>
              <a:buNone/>
            </a:pPr>
            <a:r>
              <a:rPr lang="en-US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9528048" y="371246"/>
            <a:ext cx="4389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0"/>
          <p:cNvSpPr txBox="1"/>
          <p:nvPr/>
        </p:nvSpPr>
        <p:spPr>
          <a:xfrm>
            <a:off x="10080346" y="459029"/>
            <a:ext cx="1827886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900"/>
              <a:buFont typeface="Montserrat"/>
              <a:buNone/>
            </a:pPr>
            <a:r>
              <a:rPr b="1" lang="en-US" sz="9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10080346" y="608076"/>
            <a:ext cx="1543507" cy="1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0"/>
          <p:cNvSpPr/>
          <p:nvPr/>
        </p:nvSpPr>
        <p:spPr>
          <a:xfrm>
            <a:off x="608143" y="2456992"/>
            <a:ext cx="45719" cy="2369008"/>
          </a:xfrm>
          <a:prstGeom prst="roundRect">
            <a:avLst>
              <a:gd fmla="val 272107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0"/>
          <p:cNvSpPr/>
          <p:nvPr/>
        </p:nvSpPr>
        <p:spPr>
          <a:xfrm>
            <a:off x="807192" y="2562151"/>
            <a:ext cx="209398" cy="209398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16" name="Google Shape;416;p20"/>
          <p:cNvPicPr preferRelativeResize="0"/>
          <p:nvPr/>
        </p:nvPicPr>
        <p:blipFill rotWithShape="1">
          <a:blip r:embed="rId3">
            <a:alphaModFix/>
          </a:blip>
          <a:srcRect b="0" l="-1677" r="-1677" t="0"/>
          <a:stretch/>
        </p:blipFill>
        <p:spPr>
          <a:xfrm>
            <a:off x="1057047" y="2033168"/>
            <a:ext cx="95098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0"/>
          <p:cNvSpPr txBox="1"/>
          <p:nvPr/>
        </p:nvSpPr>
        <p:spPr>
          <a:xfrm>
            <a:off x="1240161" y="2138324"/>
            <a:ext cx="10335463" cy="3474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Case discussed in Neuro-pituitary tumor board: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Screen for granulomatous, inflammatory diseases including vasculitis, IgG4 mediated hypophysitis, and malignancies.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No surgical intervention.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No biopsy will be performed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reencoded.png" id="418" name="Google Shape;418;p20"/>
          <p:cNvPicPr preferRelativeResize="0"/>
          <p:nvPr/>
        </p:nvPicPr>
        <p:blipFill rotWithShape="1">
          <a:blip r:embed="rId3">
            <a:alphaModFix/>
          </a:blip>
          <a:srcRect b="0" l="-1677" r="-1677" t="0"/>
          <a:stretch/>
        </p:blipFill>
        <p:spPr>
          <a:xfrm>
            <a:off x="952805" y="3233318"/>
            <a:ext cx="95098" cy="105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9" name="Google Shape;419;p20"/>
          <p:cNvPicPr preferRelativeResize="0"/>
          <p:nvPr/>
        </p:nvPicPr>
        <p:blipFill rotWithShape="1">
          <a:blip r:embed="rId3">
            <a:alphaModFix/>
          </a:blip>
          <a:srcRect b="0" l="-1677" r="-1677" t="0"/>
          <a:stretch/>
        </p:blipFill>
        <p:spPr>
          <a:xfrm>
            <a:off x="1016590" y="2977734"/>
            <a:ext cx="95098" cy="105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0" name="Google Shape;420;p20"/>
          <p:cNvPicPr preferRelativeResize="0"/>
          <p:nvPr/>
        </p:nvPicPr>
        <p:blipFill rotWithShape="1">
          <a:blip r:embed="rId3">
            <a:alphaModFix/>
          </a:blip>
          <a:srcRect b="0" l="-1677" r="-1677" t="0"/>
          <a:stretch/>
        </p:blipFill>
        <p:spPr>
          <a:xfrm>
            <a:off x="986939" y="3376422"/>
            <a:ext cx="95098" cy="105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1" name="Google Shape;4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326" y="4900270"/>
            <a:ext cx="123444" cy="12344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0"/>
          <p:cNvSpPr txBox="1"/>
          <p:nvPr/>
        </p:nvSpPr>
        <p:spPr>
          <a:xfrm>
            <a:off x="10784434" y="6467551"/>
            <a:ext cx="1166774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Inter"/>
              <a:buNone/>
            </a:pPr>
            <a:r>
              <a:rPr lang="en-US" sz="9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1"/>
          <p:cNvSpPr txBox="1"/>
          <p:nvPr/>
        </p:nvSpPr>
        <p:spPr>
          <a:xfrm>
            <a:off x="571500" y="381305"/>
            <a:ext cx="8695030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Comprehensive Workup – Screening Results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1"/>
          <p:cNvSpPr txBox="1"/>
          <p:nvPr/>
        </p:nvSpPr>
        <p:spPr>
          <a:xfrm>
            <a:off x="571500" y="875995"/>
            <a:ext cx="7963510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1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1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1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1"/>
          <p:cNvSpPr/>
          <p:nvPr/>
        </p:nvSpPr>
        <p:spPr>
          <a:xfrm>
            <a:off x="571500" y="1333195"/>
            <a:ext cx="11048695" cy="780898"/>
          </a:xfrm>
          <a:prstGeom prst="roundRect">
            <a:avLst>
              <a:gd fmla="val 22848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36" name="Google Shape;436;p21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895198" y="1571854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1"/>
          <p:cNvSpPr txBox="1"/>
          <p:nvPr/>
        </p:nvSpPr>
        <p:spPr>
          <a:xfrm>
            <a:off x="1447495" y="1485900"/>
            <a:ext cx="21150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1"/>
          <p:cNvSpPr txBox="1"/>
          <p:nvPr/>
        </p:nvSpPr>
        <p:spPr>
          <a:xfrm>
            <a:off x="1447495" y="1686154"/>
            <a:ext cx="2516429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12-year-old female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1"/>
          <p:cNvSpPr txBox="1"/>
          <p:nvPr/>
        </p:nvSpPr>
        <p:spPr>
          <a:xfrm>
            <a:off x="8710574" y="1524305"/>
            <a:ext cx="26865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Status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1"/>
          <p:cNvSpPr txBox="1"/>
          <p:nvPr/>
        </p:nvSpPr>
        <p:spPr>
          <a:xfrm>
            <a:off x="8710574" y="1723644"/>
            <a:ext cx="3196742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Inter"/>
              <a:buNone/>
            </a:pPr>
            <a:r>
              <a:rPr b="1" lang="en-US" sz="13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Screening for secondary causes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1"/>
          <p:cNvSpPr/>
          <p:nvPr/>
        </p:nvSpPr>
        <p:spPr>
          <a:xfrm>
            <a:off x="571500" y="2686507"/>
            <a:ext cx="5333695" cy="3047695"/>
          </a:xfrm>
          <a:prstGeom prst="roundRect">
            <a:avLst>
              <a:gd fmla="val 2250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1"/>
          <p:cNvSpPr/>
          <p:nvPr/>
        </p:nvSpPr>
        <p:spPr>
          <a:xfrm>
            <a:off x="571500" y="2686507"/>
            <a:ext cx="38405" cy="3047695"/>
          </a:xfrm>
          <a:prstGeom prst="roundRect">
            <a:avLst>
              <a:gd fmla="val 178570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838505" y="3410712"/>
            <a:ext cx="4839005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1"/>
          <p:cNvSpPr/>
          <p:nvPr/>
        </p:nvSpPr>
        <p:spPr>
          <a:xfrm>
            <a:off x="838505" y="2991002"/>
            <a:ext cx="304495" cy="304495"/>
          </a:xfrm>
          <a:prstGeom prst="roundRect">
            <a:avLst>
              <a:gd fmla="val 150150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45" name="Google Shape;44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544" y="3076956"/>
            <a:ext cx="133502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1"/>
          <p:cNvSpPr txBox="1"/>
          <p:nvPr/>
        </p:nvSpPr>
        <p:spPr>
          <a:xfrm>
            <a:off x="1257300" y="3038551"/>
            <a:ext cx="2091233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Montserrat"/>
              <a:buNone/>
            </a:pPr>
            <a:r>
              <a:rPr b="1" lang="en-US" sz="13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Laboratory Findings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1"/>
          <p:cNvSpPr/>
          <p:nvPr/>
        </p:nvSpPr>
        <p:spPr>
          <a:xfrm>
            <a:off x="838505" y="3676802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48" name="Google Shape;448;p21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899770" y="373349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1"/>
          <p:cNvSpPr txBox="1"/>
          <p:nvPr/>
        </p:nvSpPr>
        <p:spPr>
          <a:xfrm>
            <a:off x="1218895" y="3676802"/>
            <a:ext cx="331012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Inflammatory markers: normal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1"/>
          <p:cNvSpPr txBox="1"/>
          <p:nvPr/>
        </p:nvSpPr>
        <p:spPr>
          <a:xfrm>
            <a:off x="1218895" y="3991356"/>
            <a:ext cx="2425903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ESR 12 mm/hr, CRP 2.1 mg/L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1"/>
          <p:cNvSpPr/>
          <p:nvPr/>
        </p:nvSpPr>
        <p:spPr>
          <a:xfrm>
            <a:off x="838505" y="4552798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52" name="Google Shape;452;p21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899770" y="461040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1"/>
          <p:cNvSpPr txBox="1"/>
          <p:nvPr/>
        </p:nvSpPr>
        <p:spPr>
          <a:xfrm>
            <a:off x="1218895" y="4552798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Tumor markers: negative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1"/>
          <p:cNvSpPr txBox="1"/>
          <p:nvPr/>
        </p:nvSpPr>
        <p:spPr>
          <a:xfrm>
            <a:off x="1218895" y="4867351"/>
            <a:ext cx="2618842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β-hCG negative, AFP negative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1"/>
          <p:cNvSpPr/>
          <p:nvPr/>
        </p:nvSpPr>
        <p:spPr>
          <a:xfrm>
            <a:off x="6286500" y="2686507"/>
            <a:ext cx="5333695" cy="3047695"/>
          </a:xfrm>
          <a:prstGeom prst="roundRect">
            <a:avLst>
              <a:gd fmla="val 2250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1"/>
          <p:cNvSpPr/>
          <p:nvPr/>
        </p:nvSpPr>
        <p:spPr>
          <a:xfrm>
            <a:off x="6286500" y="2686507"/>
            <a:ext cx="38405" cy="3047695"/>
          </a:xfrm>
          <a:prstGeom prst="roundRect">
            <a:avLst>
              <a:gd fmla="val 178570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1"/>
          <p:cNvSpPr/>
          <p:nvPr/>
        </p:nvSpPr>
        <p:spPr>
          <a:xfrm>
            <a:off x="6553505" y="3410712"/>
            <a:ext cx="4839005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6553505" y="2991002"/>
            <a:ext cx="304495" cy="304495"/>
          </a:xfrm>
          <a:prstGeom prst="roundRect">
            <a:avLst>
              <a:gd fmla="val 150150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59" name="Google Shape;45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8544" y="3076956"/>
            <a:ext cx="133502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1"/>
          <p:cNvSpPr txBox="1"/>
          <p:nvPr/>
        </p:nvSpPr>
        <p:spPr>
          <a:xfrm>
            <a:off x="6972300" y="3038551"/>
            <a:ext cx="1653235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Montserrat"/>
              <a:buNone/>
            </a:pPr>
            <a:r>
              <a:rPr b="1" lang="en-US" sz="13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Imaging Results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1"/>
          <p:cNvSpPr/>
          <p:nvPr/>
        </p:nvSpPr>
        <p:spPr>
          <a:xfrm>
            <a:off x="6553505" y="3676802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62" name="Google Shape;462;p21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14770" y="373349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1"/>
          <p:cNvSpPr txBox="1"/>
          <p:nvPr/>
        </p:nvSpPr>
        <p:spPr>
          <a:xfrm>
            <a:off x="6933895" y="3676802"/>
            <a:ext cx="358719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Systemic imaging: unremarkable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1"/>
          <p:cNvSpPr txBox="1"/>
          <p:nvPr/>
        </p:nvSpPr>
        <p:spPr>
          <a:xfrm>
            <a:off x="6933895" y="3991356"/>
            <a:ext cx="3003804" cy="4864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Chest X-ray, CT Chest/Abd normal  / mri  whole spine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1"/>
          <p:cNvSpPr/>
          <p:nvPr/>
        </p:nvSpPr>
        <p:spPr>
          <a:xfrm>
            <a:off x="6553505" y="4552798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66" name="Google Shape;466;p21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14770" y="461040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1"/>
          <p:cNvSpPr txBox="1"/>
          <p:nvPr/>
        </p:nvSpPr>
        <p:spPr>
          <a:xfrm>
            <a:off x="6933895" y="4552798"/>
            <a:ext cx="345551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Supports inflammatory process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1"/>
          <p:cNvSpPr txBox="1"/>
          <p:nvPr/>
        </p:nvSpPr>
        <p:spPr>
          <a:xfrm>
            <a:off x="6933895" y="4867351"/>
            <a:ext cx="3083357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Favors inflammation over neoplasm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1"/>
          <p:cNvSpPr txBox="1"/>
          <p:nvPr/>
        </p:nvSpPr>
        <p:spPr>
          <a:xfrm>
            <a:off x="571500" y="6314846"/>
            <a:ext cx="1170432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Page 13 of 24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1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2"/>
          <p:cNvSpPr txBox="1"/>
          <p:nvPr/>
        </p:nvSpPr>
        <p:spPr>
          <a:xfrm>
            <a:off x="571500" y="381305"/>
            <a:ext cx="8695030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Comprehensive Workup – Screening Results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2"/>
          <p:cNvSpPr txBox="1"/>
          <p:nvPr/>
        </p:nvSpPr>
        <p:spPr>
          <a:xfrm>
            <a:off x="571500" y="875995"/>
            <a:ext cx="7963510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2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2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2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2"/>
          <p:cNvSpPr/>
          <p:nvPr/>
        </p:nvSpPr>
        <p:spPr>
          <a:xfrm>
            <a:off x="571500" y="1333195"/>
            <a:ext cx="11048695" cy="780898"/>
          </a:xfrm>
          <a:prstGeom prst="roundRect">
            <a:avLst>
              <a:gd fmla="val 22848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84" name="Google Shape;484;p22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895198" y="1571854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2"/>
          <p:cNvSpPr txBox="1"/>
          <p:nvPr/>
        </p:nvSpPr>
        <p:spPr>
          <a:xfrm>
            <a:off x="1447495" y="1485900"/>
            <a:ext cx="21150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2"/>
          <p:cNvSpPr txBox="1"/>
          <p:nvPr/>
        </p:nvSpPr>
        <p:spPr>
          <a:xfrm>
            <a:off x="1447495" y="1686154"/>
            <a:ext cx="2516429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12-year-old female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2"/>
          <p:cNvSpPr txBox="1"/>
          <p:nvPr/>
        </p:nvSpPr>
        <p:spPr>
          <a:xfrm>
            <a:off x="8710574" y="1524305"/>
            <a:ext cx="26865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Status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2"/>
          <p:cNvSpPr txBox="1"/>
          <p:nvPr/>
        </p:nvSpPr>
        <p:spPr>
          <a:xfrm>
            <a:off x="8710574" y="1723644"/>
            <a:ext cx="3196742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Inter"/>
              <a:buNone/>
            </a:pPr>
            <a:r>
              <a:rPr b="1" lang="en-US" sz="13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Screening for secondary causes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2"/>
          <p:cNvSpPr/>
          <p:nvPr/>
        </p:nvSpPr>
        <p:spPr>
          <a:xfrm>
            <a:off x="571500" y="2686507"/>
            <a:ext cx="5333695" cy="3047695"/>
          </a:xfrm>
          <a:prstGeom prst="roundRect">
            <a:avLst>
              <a:gd fmla="val 2250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2"/>
          <p:cNvSpPr/>
          <p:nvPr/>
        </p:nvSpPr>
        <p:spPr>
          <a:xfrm>
            <a:off x="571500" y="2686507"/>
            <a:ext cx="38405" cy="3047695"/>
          </a:xfrm>
          <a:prstGeom prst="roundRect">
            <a:avLst>
              <a:gd fmla="val 178570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2"/>
          <p:cNvSpPr/>
          <p:nvPr/>
        </p:nvSpPr>
        <p:spPr>
          <a:xfrm>
            <a:off x="838505" y="3410712"/>
            <a:ext cx="4839005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2"/>
          <p:cNvSpPr/>
          <p:nvPr/>
        </p:nvSpPr>
        <p:spPr>
          <a:xfrm>
            <a:off x="838505" y="2991002"/>
            <a:ext cx="304495" cy="304495"/>
          </a:xfrm>
          <a:prstGeom prst="roundRect">
            <a:avLst>
              <a:gd fmla="val 150150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93" name="Google Shape;49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544" y="3076956"/>
            <a:ext cx="133502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2"/>
          <p:cNvSpPr txBox="1"/>
          <p:nvPr/>
        </p:nvSpPr>
        <p:spPr>
          <a:xfrm>
            <a:off x="1257300" y="3038551"/>
            <a:ext cx="2091233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Montserrat"/>
              <a:buNone/>
            </a:pPr>
            <a:r>
              <a:rPr b="1" lang="en-US" sz="13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Laboratory Findings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2"/>
          <p:cNvSpPr/>
          <p:nvPr/>
        </p:nvSpPr>
        <p:spPr>
          <a:xfrm>
            <a:off x="838505" y="3676802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96" name="Google Shape;496;p22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899770" y="373349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2"/>
          <p:cNvSpPr txBox="1"/>
          <p:nvPr/>
        </p:nvSpPr>
        <p:spPr>
          <a:xfrm>
            <a:off x="1218895" y="3676802"/>
            <a:ext cx="331012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ANCA  ( vasculitis marker 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2"/>
          <p:cNvSpPr txBox="1"/>
          <p:nvPr/>
        </p:nvSpPr>
        <p:spPr>
          <a:xfrm>
            <a:off x="1315364" y="3979926"/>
            <a:ext cx="2425903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600"/>
              <a:buFont typeface="Inter"/>
              <a:buNone/>
            </a:pPr>
            <a:r>
              <a:rPr lang="en-US" sz="16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Negative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2"/>
          <p:cNvSpPr/>
          <p:nvPr/>
        </p:nvSpPr>
        <p:spPr>
          <a:xfrm>
            <a:off x="838505" y="4552798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00" name="Google Shape;500;p22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899770" y="461040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2"/>
          <p:cNvSpPr txBox="1"/>
          <p:nvPr/>
        </p:nvSpPr>
        <p:spPr>
          <a:xfrm>
            <a:off x="1218895" y="4552798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IgG4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2"/>
          <p:cNvSpPr txBox="1"/>
          <p:nvPr/>
        </p:nvSpPr>
        <p:spPr>
          <a:xfrm>
            <a:off x="1218895" y="4867351"/>
            <a:ext cx="2618842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</a:t>
            </a:r>
            <a:endParaRPr/>
          </a:p>
        </p:txBody>
      </p:sp>
      <p:sp>
        <p:nvSpPr>
          <p:cNvPr id="503" name="Google Shape;503;p22"/>
          <p:cNvSpPr/>
          <p:nvPr/>
        </p:nvSpPr>
        <p:spPr>
          <a:xfrm>
            <a:off x="6306159" y="2762740"/>
            <a:ext cx="5333695" cy="3047695"/>
          </a:xfrm>
          <a:prstGeom prst="roundRect">
            <a:avLst>
              <a:gd fmla="val 2250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2"/>
          <p:cNvSpPr/>
          <p:nvPr/>
        </p:nvSpPr>
        <p:spPr>
          <a:xfrm>
            <a:off x="6286500" y="2686507"/>
            <a:ext cx="38405" cy="3047695"/>
          </a:xfrm>
          <a:prstGeom prst="roundRect">
            <a:avLst>
              <a:gd fmla="val 178570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2"/>
          <p:cNvSpPr/>
          <p:nvPr/>
        </p:nvSpPr>
        <p:spPr>
          <a:xfrm>
            <a:off x="6553505" y="3410712"/>
            <a:ext cx="4839005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2"/>
          <p:cNvSpPr/>
          <p:nvPr/>
        </p:nvSpPr>
        <p:spPr>
          <a:xfrm>
            <a:off x="6553505" y="2991002"/>
            <a:ext cx="304495" cy="304495"/>
          </a:xfrm>
          <a:prstGeom prst="roundRect">
            <a:avLst>
              <a:gd fmla="val 150150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07" name="Google Shape;50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8544" y="3076956"/>
            <a:ext cx="133502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2"/>
          <p:cNvSpPr txBox="1"/>
          <p:nvPr/>
        </p:nvSpPr>
        <p:spPr>
          <a:xfrm>
            <a:off x="6972300" y="3038551"/>
            <a:ext cx="1653235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Montserrat"/>
              <a:buNone/>
            </a:pPr>
            <a:r>
              <a:rPr b="1" lang="en-US" sz="13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Imaging Results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2"/>
          <p:cNvSpPr/>
          <p:nvPr/>
        </p:nvSpPr>
        <p:spPr>
          <a:xfrm>
            <a:off x="6553505" y="3676802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10" name="Google Shape;510;p22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14770" y="373349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2"/>
          <p:cNvSpPr txBox="1"/>
          <p:nvPr/>
        </p:nvSpPr>
        <p:spPr>
          <a:xfrm>
            <a:off x="6933895" y="3676802"/>
            <a:ext cx="358719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Bone scan / scintgraphy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2"/>
          <p:cNvSpPr txBox="1"/>
          <p:nvPr/>
        </p:nvSpPr>
        <p:spPr>
          <a:xfrm>
            <a:off x="6933895" y="4105824"/>
            <a:ext cx="3003804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Normal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2"/>
          <p:cNvSpPr/>
          <p:nvPr/>
        </p:nvSpPr>
        <p:spPr>
          <a:xfrm>
            <a:off x="6553505" y="4552798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14" name="Google Shape;514;p22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14770" y="461040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2"/>
          <p:cNvSpPr txBox="1"/>
          <p:nvPr/>
        </p:nvSpPr>
        <p:spPr>
          <a:xfrm>
            <a:off x="6933895" y="4552798"/>
            <a:ext cx="345551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Optha evalution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2"/>
          <p:cNvSpPr txBox="1"/>
          <p:nvPr/>
        </p:nvSpPr>
        <p:spPr>
          <a:xfrm>
            <a:off x="6933895" y="4867351"/>
            <a:ext cx="3083357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400"/>
              <a:buFont typeface="Inter"/>
              <a:buNone/>
            </a:pPr>
            <a:r>
              <a:rPr lang="en-US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No papilledema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2"/>
          <p:cNvSpPr txBox="1"/>
          <p:nvPr/>
        </p:nvSpPr>
        <p:spPr>
          <a:xfrm>
            <a:off x="571500" y="6314846"/>
            <a:ext cx="1170432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Page 13 of 24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2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3"/>
          <p:cNvSpPr txBox="1"/>
          <p:nvPr/>
        </p:nvSpPr>
        <p:spPr>
          <a:xfrm>
            <a:off x="571500" y="381305"/>
            <a:ext cx="3410712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Management Plan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3"/>
          <p:cNvSpPr txBox="1"/>
          <p:nvPr/>
        </p:nvSpPr>
        <p:spPr>
          <a:xfrm>
            <a:off x="571500" y="875995"/>
            <a:ext cx="4036162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Treatment Strategy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3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3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3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571500" y="1333195"/>
            <a:ext cx="11048695" cy="780898"/>
          </a:xfrm>
          <a:prstGeom prst="roundRect">
            <a:avLst>
              <a:gd fmla="val 22848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32" name="Google Shape;532;p23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857707" y="1571854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3"/>
          <p:cNvSpPr txBox="1"/>
          <p:nvPr/>
        </p:nvSpPr>
        <p:spPr>
          <a:xfrm>
            <a:off x="1371600" y="1485900"/>
            <a:ext cx="21150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3"/>
          <p:cNvSpPr txBox="1"/>
          <p:nvPr/>
        </p:nvSpPr>
        <p:spPr>
          <a:xfrm>
            <a:off x="1371600" y="1686154"/>
            <a:ext cx="2516429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12-year-old female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571500" y="2686507"/>
            <a:ext cx="11048695" cy="2600554"/>
          </a:xfrm>
          <a:prstGeom prst="roundRect">
            <a:avLst>
              <a:gd fmla="val 3091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3"/>
          <p:cNvSpPr/>
          <p:nvPr/>
        </p:nvSpPr>
        <p:spPr>
          <a:xfrm>
            <a:off x="571500" y="2686507"/>
            <a:ext cx="38405" cy="2600554"/>
          </a:xfrm>
          <a:prstGeom prst="roundRect">
            <a:avLst>
              <a:gd fmla="val 209313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3"/>
          <p:cNvSpPr/>
          <p:nvPr/>
        </p:nvSpPr>
        <p:spPr>
          <a:xfrm>
            <a:off x="990295" y="3010205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38" name="Google Shape;538;p23"/>
          <p:cNvPicPr preferRelativeResize="0"/>
          <p:nvPr/>
        </p:nvPicPr>
        <p:blipFill rotWithShape="1">
          <a:blip r:embed="rId4">
            <a:alphaModFix/>
          </a:blip>
          <a:srcRect b="0" l="-837" r="-837" t="0"/>
          <a:stretch/>
        </p:blipFill>
        <p:spPr>
          <a:xfrm>
            <a:off x="1047902" y="3076956"/>
            <a:ext cx="15270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3"/>
          <p:cNvSpPr txBox="1"/>
          <p:nvPr/>
        </p:nvSpPr>
        <p:spPr>
          <a:xfrm>
            <a:off x="1410005" y="2971800"/>
            <a:ext cx="7068312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Resolving hypophysitits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3"/>
          <p:cNvSpPr/>
          <p:nvPr/>
        </p:nvSpPr>
        <p:spPr>
          <a:xfrm>
            <a:off x="990295" y="3573475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41" name="Google Shape;54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7046" y="3640226"/>
            <a:ext cx="133502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3"/>
          <p:cNvSpPr txBox="1"/>
          <p:nvPr/>
        </p:nvSpPr>
        <p:spPr>
          <a:xfrm>
            <a:off x="1410005" y="3535985"/>
            <a:ext cx="7172554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Treat for panhypopituitarism  symptoms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3"/>
          <p:cNvSpPr/>
          <p:nvPr/>
        </p:nvSpPr>
        <p:spPr>
          <a:xfrm>
            <a:off x="990295" y="4137660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44" name="Google Shape;54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7046" y="4204411"/>
            <a:ext cx="133502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3"/>
          <p:cNvSpPr txBox="1"/>
          <p:nvPr/>
        </p:nvSpPr>
        <p:spPr>
          <a:xfrm>
            <a:off x="1410005" y="4099255"/>
            <a:ext cx="5420563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MRI every 6 to 12 month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46" name="Google Shape;546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7046" y="4768596"/>
            <a:ext cx="133502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3"/>
          <p:cNvSpPr txBox="1"/>
          <p:nvPr/>
        </p:nvSpPr>
        <p:spPr>
          <a:xfrm>
            <a:off x="1324051" y="4180143"/>
            <a:ext cx="10778033" cy="122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2000"/>
              <a:buFont typeface="Inter"/>
              <a:buNone/>
            </a:pPr>
            <a:r>
              <a:rPr lang="en-US" sz="2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Multidisciplinary approach with endocrinology, radiology, and  rheumatology consultation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</a:pPr>
            <a:r>
              <a:rPr lang="en-US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 no suspicion  of rheumatologic disease)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3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4"/>
          <p:cNvSpPr txBox="1"/>
          <p:nvPr/>
        </p:nvSpPr>
        <p:spPr>
          <a:xfrm>
            <a:off x="571500" y="381305"/>
            <a:ext cx="8269834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Follow-up Status – Current Medications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4"/>
          <p:cNvSpPr txBox="1"/>
          <p:nvPr/>
        </p:nvSpPr>
        <p:spPr>
          <a:xfrm>
            <a:off x="571500" y="875995"/>
            <a:ext cx="7058254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4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4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4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4"/>
          <p:cNvSpPr/>
          <p:nvPr/>
        </p:nvSpPr>
        <p:spPr>
          <a:xfrm>
            <a:off x="571500" y="1333195"/>
            <a:ext cx="11048695" cy="705002"/>
          </a:xfrm>
          <a:prstGeom prst="roundRect">
            <a:avLst>
              <a:gd fmla="val 28044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1" name="Google Shape;561;p24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952805" y="1533449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4"/>
          <p:cNvSpPr txBox="1"/>
          <p:nvPr/>
        </p:nvSpPr>
        <p:spPr>
          <a:xfrm>
            <a:off x="1543507" y="1485900"/>
            <a:ext cx="1571854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4"/>
          <p:cNvSpPr txBox="1"/>
          <p:nvPr/>
        </p:nvSpPr>
        <p:spPr>
          <a:xfrm>
            <a:off x="1543507" y="1686154"/>
            <a:ext cx="1870862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Inter"/>
              <a:buNone/>
            </a:pPr>
            <a:r>
              <a:rPr b="1" lang="en-US" sz="13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15-year-old female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4"/>
          <p:cNvSpPr txBox="1"/>
          <p:nvPr/>
        </p:nvSpPr>
        <p:spPr>
          <a:xfrm>
            <a:off x="9059875" y="1490472"/>
            <a:ext cx="233446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Current Status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4"/>
          <p:cNvSpPr/>
          <p:nvPr/>
        </p:nvSpPr>
        <p:spPr>
          <a:xfrm>
            <a:off x="571500" y="2419502"/>
            <a:ext cx="5333695" cy="3238805"/>
          </a:xfrm>
          <a:prstGeom prst="roundRect">
            <a:avLst>
              <a:gd fmla="val 1993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4"/>
          <p:cNvSpPr/>
          <p:nvPr/>
        </p:nvSpPr>
        <p:spPr>
          <a:xfrm>
            <a:off x="571500" y="2419502"/>
            <a:ext cx="38405" cy="3238805"/>
          </a:xfrm>
          <a:prstGeom prst="roundRect">
            <a:avLst>
              <a:gd fmla="val 168066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4"/>
          <p:cNvSpPr/>
          <p:nvPr/>
        </p:nvSpPr>
        <p:spPr>
          <a:xfrm>
            <a:off x="838505" y="3181198"/>
            <a:ext cx="4839005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4"/>
          <p:cNvSpPr/>
          <p:nvPr/>
        </p:nvSpPr>
        <p:spPr>
          <a:xfrm>
            <a:off x="838505" y="2723998"/>
            <a:ext cx="304495" cy="304495"/>
          </a:xfrm>
          <a:prstGeom prst="roundRect">
            <a:avLst>
              <a:gd fmla="val 150150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9" name="Google Shape;569;p24"/>
          <p:cNvPicPr preferRelativeResize="0"/>
          <p:nvPr/>
        </p:nvPicPr>
        <p:blipFill rotWithShape="1">
          <a:blip r:embed="rId4">
            <a:alphaModFix/>
          </a:blip>
          <a:srcRect b="0" l="-837" r="-837" t="0"/>
          <a:stretch/>
        </p:blipFill>
        <p:spPr>
          <a:xfrm>
            <a:off x="914400" y="2809951"/>
            <a:ext cx="15270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24"/>
          <p:cNvSpPr txBox="1"/>
          <p:nvPr/>
        </p:nvSpPr>
        <p:spPr>
          <a:xfrm>
            <a:off x="1257300" y="2771546"/>
            <a:ext cx="3602567" cy="153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Montserrat"/>
              <a:buNone/>
            </a:pPr>
            <a:r>
              <a:rPr b="1" lang="en-US" sz="18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Active Medications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4"/>
          <p:cNvSpPr/>
          <p:nvPr/>
        </p:nvSpPr>
        <p:spPr>
          <a:xfrm>
            <a:off x="838505" y="3524098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72" name="Google Shape;572;p24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899770" y="358170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4"/>
          <p:cNvSpPr txBox="1"/>
          <p:nvPr/>
        </p:nvSpPr>
        <p:spPr>
          <a:xfrm>
            <a:off x="1218894" y="3495751"/>
            <a:ext cx="641085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2000"/>
              <a:buFont typeface="Inter"/>
              <a:buNone/>
            </a:pPr>
            <a:r>
              <a:rPr b="1" lang="en-US" sz="20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Desmopressin 30 mcg</a:t>
            </a:r>
            <a:r>
              <a:rPr lang="en-US" sz="20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nightly 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800"/>
              <a:buFont typeface="Inter"/>
              <a:buNone/>
            </a:pPr>
            <a:r>
              <a:rPr lang="en-US" sz="1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+ PRN AM dose if needed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838505" y="4401007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75" name="Google Shape;575;p24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899770" y="4457700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4"/>
          <p:cNvSpPr txBox="1"/>
          <p:nvPr/>
        </p:nvSpPr>
        <p:spPr>
          <a:xfrm>
            <a:off x="1218895" y="4401007"/>
            <a:ext cx="398129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Weekly GH (Sogroya 0.16 mg/kg/wk ) 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4"/>
          <p:cNvSpPr/>
          <p:nvPr/>
        </p:nvSpPr>
        <p:spPr>
          <a:xfrm>
            <a:off x="6553505" y="3181198"/>
            <a:ext cx="4839005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78" name="Google Shape;57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8544" y="2809951"/>
            <a:ext cx="133502" cy="13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9" name="Google Shape;579;p24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14770" y="4457700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24"/>
          <p:cNvSpPr txBox="1"/>
          <p:nvPr/>
        </p:nvSpPr>
        <p:spPr>
          <a:xfrm>
            <a:off x="10719511" y="6409944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5"/>
          <p:cNvSpPr txBox="1"/>
          <p:nvPr/>
        </p:nvSpPr>
        <p:spPr>
          <a:xfrm>
            <a:off x="571500" y="381305"/>
            <a:ext cx="6781190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ACTH Stimulation Test (11/2025)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5"/>
          <p:cNvSpPr txBox="1"/>
          <p:nvPr/>
        </p:nvSpPr>
        <p:spPr>
          <a:xfrm>
            <a:off x="571500" y="875995"/>
            <a:ext cx="5619902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Adrenal Function Assessment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5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5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5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5"/>
          <p:cNvSpPr/>
          <p:nvPr/>
        </p:nvSpPr>
        <p:spPr>
          <a:xfrm>
            <a:off x="571500" y="1429207"/>
            <a:ext cx="11048695" cy="1028700"/>
          </a:xfrm>
          <a:prstGeom prst="roundRect">
            <a:avLst>
              <a:gd fmla="val 13169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94" name="Google Shape;59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995" y="1772107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25"/>
          <p:cNvSpPr txBox="1"/>
          <p:nvPr/>
        </p:nvSpPr>
        <p:spPr>
          <a:xfrm>
            <a:off x="1410005" y="1657807"/>
            <a:ext cx="2105863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Test Date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5"/>
          <p:cNvSpPr txBox="1"/>
          <p:nvPr/>
        </p:nvSpPr>
        <p:spPr>
          <a:xfrm>
            <a:off x="1410005" y="1904695"/>
            <a:ext cx="2233879" cy="32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100"/>
              <a:buFont typeface="Inter"/>
              <a:buNone/>
            </a:pPr>
            <a:r>
              <a:rPr b="1" lang="en-US" sz="21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November 2025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25"/>
          <p:cNvSpPr/>
          <p:nvPr/>
        </p:nvSpPr>
        <p:spPr>
          <a:xfrm>
            <a:off x="571500" y="3029407"/>
            <a:ext cx="11048695" cy="2476195"/>
          </a:xfrm>
          <a:prstGeom prst="roundRect">
            <a:avLst>
              <a:gd fmla="val 3409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5"/>
          <p:cNvSpPr/>
          <p:nvPr/>
        </p:nvSpPr>
        <p:spPr>
          <a:xfrm>
            <a:off x="571500" y="3029407"/>
            <a:ext cx="38405" cy="2476195"/>
          </a:xfrm>
          <a:prstGeom prst="roundRect">
            <a:avLst>
              <a:gd fmla="val 219779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5"/>
          <p:cNvSpPr/>
          <p:nvPr/>
        </p:nvSpPr>
        <p:spPr>
          <a:xfrm>
            <a:off x="1086307" y="3448202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0" name="Google Shape;600;p25"/>
          <p:cNvPicPr preferRelativeResize="0"/>
          <p:nvPr/>
        </p:nvPicPr>
        <p:blipFill rotWithShape="1">
          <a:blip r:embed="rId4">
            <a:alphaModFix/>
          </a:blip>
          <a:srcRect b="-1100" l="0" r="0" t="-1100"/>
          <a:stretch/>
        </p:blipFill>
        <p:spPr>
          <a:xfrm>
            <a:off x="1162202" y="3514954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5"/>
          <p:cNvSpPr txBox="1"/>
          <p:nvPr/>
        </p:nvSpPr>
        <p:spPr>
          <a:xfrm>
            <a:off x="1505102" y="3409798"/>
            <a:ext cx="6639458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Peak cortisol 608 nmol/L</a:t>
            </a: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- Optimal response achieved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5"/>
          <p:cNvSpPr/>
          <p:nvPr/>
        </p:nvSpPr>
        <p:spPr>
          <a:xfrm>
            <a:off x="1086307" y="4118458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3" name="Google Shape;603;p25"/>
          <p:cNvPicPr preferRelativeResize="0"/>
          <p:nvPr/>
        </p:nvPicPr>
        <p:blipFill rotWithShape="1">
          <a:blip r:embed="rId4">
            <a:alphaModFix/>
          </a:blip>
          <a:srcRect b="-1100" l="0" r="0" t="-1100"/>
          <a:stretch/>
        </p:blipFill>
        <p:spPr>
          <a:xfrm>
            <a:off x="1162202" y="4185209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25"/>
          <p:cNvSpPr txBox="1"/>
          <p:nvPr/>
        </p:nvSpPr>
        <p:spPr>
          <a:xfrm>
            <a:off x="1505102" y="4080967"/>
            <a:ext cx="8134502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Adrenal insufficiency ruled out</a:t>
            </a: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- Normal ACTH stimulation response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5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6"/>
          <p:cNvSpPr txBox="1"/>
          <p:nvPr/>
        </p:nvSpPr>
        <p:spPr>
          <a:xfrm>
            <a:off x="571500" y="381305"/>
            <a:ext cx="4207154" cy="467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3000"/>
              <a:buFont typeface="Montserrat"/>
              <a:buNone/>
            </a:pPr>
            <a:r>
              <a:rPr b="1" lang="en-US" sz="3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Interval Progress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6"/>
          <p:cNvSpPr txBox="1"/>
          <p:nvPr/>
        </p:nvSpPr>
        <p:spPr>
          <a:xfrm>
            <a:off x="571500" y="923544"/>
            <a:ext cx="3400654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300"/>
              <a:buFont typeface="Inter"/>
              <a:buNone/>
            </a:pPr>
            <a:r>
              <a:rPr lang="en-US" sz="13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Follow-up Status - April 2026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6"/>
          <p:cNvSpPr txBox="1"/>
          <p:nvPr/>
        </p:nvSpPr>
        <p:spPr>
          <a:xfrm>
            <a:off x="9371686" y="514807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6"/>
          <p:cNvSpPr txBox="1"/>
          <p:nvPr/>
        </p:nvSpPr>
        <p:spPr>
          <a:xfrm>
            <a:off x="9961474" y="605333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6"/>
          <p:cNvSpPr txBox="1"/>
          <p:nvPr/>
        </p:nvSpPr>
        <p:spPr>
          <a:xfrm>
            <a:off x="9961474" y="765353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6"/>
          <p:cNvSpPr/>
          <p:nvPr/>
        </p:nvSpPr>
        <p:spPr>
          <a:xfrm>
            <a:off x="571500" y="1524305"/>
            <a:ext cx="11048695" cy="1009498"/>
          </a:xfrm>
          <a:prstGeom prst="roundRect">
            <a:avLst>
              <a:gd fmla="val 13672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19" name="Google Shape;619;p26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895198" y="1876349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26"/>
          <p:cNvSpPr txBox="1"/>
          <p:nvPr/>
        </p:nvSpPr>
        <p:spPr>
          <a:xfrm>
            <a:off x="1371600" y="1752905"/>
            <a:ext cx="2467051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6"/>
          <p:cNvSpPr txBox="1"/>
          <p:nvPr/>
        </p:nvSpPr>
        <p:spPr>
          <a:xfrm>
            <a:off x="1371600" y="1981505"/>
            <a:ext cx="2936138" cy="32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100"/>
              <a:buFont typeface="Inter"/>
              <a:buNone/>
            </a:pPr>
            <a:r>
              <a:rPr b="1" lang="en-US" sz="21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15-year-old female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6"/>
          <p:cNvSpPr/>
          <p:nvPr/>
        </p:nvSpPr>
        <p:spPr>
          <a:xfrm>
            <a:off x="9462211" y="1828800"/>
            <a:ext cx="1857146" cy="400507"/>
          </a:xfrm>
          <a:prstGeom prst="roundRect">
            <a:avLst>
              <a:gd fmla="val 217439" name="adj"/>
            </a:avLst>
          </a:prstGeom>
          <a:solidFill>
            <a:srgbClr val="DCFCE7"/>
          </a:solidFill>
          <a:ln cap="flat" cmpd="sng" w="12700">
            <a:solidFill>
              <a:srgbClr val="22C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6"/>
          <p:cNvSpPr/>
          <p:nvPr/>
        </p:nvSpPr>
        <p:spPr>
          <a:xfrm>
            <a:off x="9662465" y="1981505"/>
            <a:ext cx="95098" cy="95098"/>
          </a:xfrm>
          <a:prstGeom prst="ellipse">
            <a:avLst/>
          </a:prstGeom>
          <a:solidFill>
            <a:srgbClr val="22C55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6"/>
          <p:cNvSpPr txBox="1"/>
          <p:nvPr/>
        </p:nvSpPr>
        <p:spPr>
          <a:xfrm>
            <a:off x="9834372" y="1933956"/>
            <a:ext cx="1530706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6534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166534"/>
                </a:solidFill>
                <a:latin typeface="Inter"/>
                <a:ea typeface="Inter"/>
                <a:cs typeface="Inter"/>
                <a:sym typeface="Inter"/>
              </a:rPr>
              <a:t>Stable on therapy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26"/>
          <p:cNvSpPr/>
          <p:nvPr/>
        </p:nvSpPr>
        <p:spPr>
          <a:xfrm>
            <a:off x="571500" y="2819095"/>
            <a:ext cx="11048695" cy="3276295"/>
          </a:xfrm>
          <a:prstGeom prst="roundRect">
            <a:avLst>
              <a:gd fmla="val 1947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569612" y="2819095"/>
            <a:ext cx="59495" cy="3495751"/>
          </a:xfrm>
          <a:prstGeom prst="roundRect">
            <a:avLst>
              <a:gd fmla="val 110742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1104595" y="3316529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28" name="Google Shape;628;p26"/>
          <p:cNvPicPr preferRelativeResize="0"/>
          <p:nvPr/>
        </p:nvPicPr>
        <p:blipFill rotWithShape="1">
          <a:blip r:embed="rId4">
            <a:alphaModFix/>
          </a:blip>
          <a:srcRect b="-1100" l="0" r="0" t="-1100"/>
          <a:stretch/>
        </p:blipFill>
        <p:spPr>
          <a:xfrm>
            <a:off x="1181405" y="3383280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26"/>
          <p:cNvSpPr txBox="1"/>
          <p:nvPr/>
        </p:nvSpPr>
        <p:spPr>
          <a:xfrm>
            <a:off x="1561795" y="3268980"/>
            <a:ext cx="7724851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Improved height velocity</a:t>
            </a: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- Patient noticed herself gaining height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6"/>
          <p:cNvSpPr/>
          <p:nvPr/>
        </p:nvSpPr>
        <p:spPr>
          <a:xfrm>
            <a:off x="1104595" y="3986784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31" name="Google Shape;631;p26"/>
          <p:cNvPicPr preferRelativeResize="0"/>
          <p:nvPr/>
        </p:nvPicPr>
        <p:blipFill rotWithShape="1">
          <a:blip r:embed="rId4">
            <a:alphaModFix/>
          </a:blip>
          <a:srcRect b="-1100" l="0" r="0" t="-1100"/>
          <a:stretch/>
        </p:blipFill>
        <p:spPr>
          <a:xfrm>
            <a:off x="1181405" y="4053535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26"/>
          <p:cNvSpPr txBox="1"/>
          <p:nvPr/>
        </p:nvSpPr>
        <p:spPr>
          <a:xfrm>
            <a:off x="1561795" y="3939235"/>
            <a:ext cx="7553858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Advancing puberty</a:t>
            </a: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- Tanner staging progressing appropriately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6"/>
          <p:cNvSpPr/>
          <p:nvPr/>
        </p:nvSpPr>
        <p:spPr>
          <a:xfrm>
            <a:off x="1104595" y="4657954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34" name="Google Shape;634;p26"/>
          <p:cNvPicPr preferRelativeResize="0"/>
          <p:nvPr/>
        </p:nvPicPr>
        <p:blipFill rotWithShape="1">
          <a:blip r:embed="rId4">
            <a:alphaModFix/>
          </a:blip>
          <a:srcRect b="-1100" l="0" r="0" t="-1100"/>
          <a:stretch/>
        </p:blipFill>
        <p:spPr>
          <a:xfrm>
            <a:off x="1181405" y="4724705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26"/>
          <p:cNvSpPr txBox="1"/>
          <p:nvPr/>
        </p:nvSpPr>
        <p:spPr>
          <a:xfrm>
            <a:off x="1561795" y="4610405"/>
            <a:ext cx="7944307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Tolerating therapy well</a:t>
            </a: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- No side effects from GH or desmopressin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6"/>
          <p:cNvSpPr/>
          <p:nvPr/>
        </p:nvSpPr>
        <p:spPr>
          <a:xfrm>
            <a:off x="1104595" y="5337233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37" name="Google Shape;637;p26"/>
          <p:cNvPicPr preferRelativeResize="0"/>
          <p:nvPr/>
        </p:nvPicPr>
        <p:blipFill rotWithShape="1">
          <a:blip r:embed="rId4">
            <a:alphaModFix/>
          </a:blip>
          <a:srcRect b="-1100" l="0" r="0" t="-1100"/>
          <a:stretch/>
        </p:blipFill>
        <p:spPr>
          <a:xfrm>
            <a:off x="1141112" y="5239513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26"/>
          <p:cNvSpPr txBox="1"/>
          <p:nvPr/>
        </p:nvSpPr>
        <p:spPr>
          <a:xfrm>
            <a:off x="1561795" y="5604238"/>
            <a:ext cx="7601407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Persistent CDI, well-controlled</a:t>
            </a: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- On desmopressin 30mcg daily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2F549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Thyroid and prolactin</a:t>
            </a:r>
            <a:r>
              <a:rPr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: was   normal from the beginning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6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1121909" y="5976399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41" name="Google Shape;641;p26"/>
          <p:cNvPicPr preferRelativeResize="0"/>
          <p:nvPr/>
        </p:nvPicPr>
        <p:blipFill rotWithShape="1">
          <a:blip r:embed="rId4">
            <a:alphaModFix/>
          </a:blip>
          <a:srcRect b="-1100" l="0" r="0" t="-1100"/>
          <a:stretch/>
        </p:blipFill>
        <p:spPr>
          <a:xfrm>
            <a:off x="1164469" y="5427438"/>
            <a:ext cx="114300" cy="13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42" name="Google Shape;642;p26"/>
          <p:cNvPicPr preferRelativeResize="0"/>
          <p:nvPr/>
        </p:nvPicPr>
        <p:blipFill rotWithShape="1">
          <a:blip r:embed="rId4">
            <a:alphaModFix/>
          </a:blip>
          <a:srcRect b="-1100" l="0" r="0" t="-1100"/>
          <a:stretch/>
        </p:blipFill>
        <p:spPr>
          <a:xfrm>
            <a:off x="1181406" y="6037042"/>
            <a:ext cx="114300" cy="13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7"/>
          <p:cNvSpPr txBox="1"/>
          <p:nvPr/>
        </p:nvSpPr>
        <p:spPr>
          <a:xfrm>
            <a:off x="571500" y="381305"/>
            <a:ext cx="6143854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Current Physical Examination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7"/>
          <p:cNvSpPr txBox="1"/>
          <p:nvPr/>
        </p:nvSpPr>
        <p:spPr>
          <a:xfrm>
            <a:off x="571500" y="875995"/>
            <a:ext cx="5324551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7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7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7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7"/>
          <p:cNvSpPr/>
          <p:nvPr/>
        </p:nvSpPr>
        <p:spPr>
          <a:xfrm>
            <a:off x="571500" y="1333195"/>
            <a:ext cx="11048695" cy="780898"/>
          </a:xfrm>
          <a:prstGeom prst="roundRect">
            <a:avLst>
              <a:gd fmla="val 22848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56" name="Google Shape;656;p27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857707" y="1571854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27"/>
          <p:cNvSpPr txBox="1"/>
          <p:nvPr/>
        </p:nvSpPr>
        <p:spPr>
          <a:xfrm>
            <a:off x="1371600" y="1485900"/>
            <a:ext cx="21150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7"/>
          <p:cNvSpPr txBox="1"/>
          <p:nvPr/>
        </p:nvSpPr>
        <p:spPr>
          <a:xfrm>
            <a:off x="1371600" y="1686154"/>
            <a:ext cx="2516429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15-year-old female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7"/>
          <p:cNvSpPr txBox="1"/>
          <p:nvPr/>
        </p:nvSpPr>
        <p:spPr>
          <a:xfrm>
            <a:off x="8962034" y="1524305"/>
            <a:ext cx="2438705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Status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7"/>
          <p:cNvSpPr txBox="1"/>
          <p:nvPr/>
        </p:nvSpPr>
        <p:spPr>
          <a:xfrm>
            <a:off x="8962034" y="1723644"/>
            <a:ext cx="2902306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Inter"/>
              <a:buNone/>
            </a:pPr>
            <a:r>
              <a:rPr b="1" lang="en-US" sz="13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Generally well, not in distress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7"/>
          <p:cNvSpPr/>
          <p:nvPr/>
        </p:nvSpPr>
        <p:spPr>
          <a:xfrm>
            <a:off x="571500" y="2686507"/>
            <a:ext cx="5333695" cy="3238805"/>
          </a:xfrm>
          <a:prstGeom prst="roundRect">
            <a:avLst>
              <a:gd fmla="val 1993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7"/>
          <p:cNvSpPr/>
          <p:nvPr/>
        </p:nvSpPr>
        <p:spPr>
          <a:xfrm>
            <a:off x="571500" y="2686507"/>
            <a:ext cx="38405" cy="3238805"/>
          </a:xfrm>
          <a:prstGeom prst="roundRect">
            <a:avLst>
              <a:gd fmla="val 168066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7"/>
          <p:cNvSpPr/>
          <p:nvPr/>
        </p:nvSpPr>
        <p:spPr>
          <a:xfrm>
            <a:off x="838505" y="3448202"/>
            <a:ext cx="4839005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7"/>
          <p:cNvSpPr/>
          <p:nvPr/>
        </p:nvSpPr>
        <p:spPr>
          <a:xfrm>
            <a:off x="838505" y="2991002"/>
            <a:ext cx="304495" cy="304495"/>
          </a:xfrm>
          <a:prstGeom prst="roundRect">
            <a:avLst>
              <a:gd fmla="val 150150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65" name="Google Shape;66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544" y="3076956"/>
            <a:ext cx="133502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27"/>
          <p:cNvSpPr txBox="1"/>
          <p:nvPr/>
        </p:nvSpPr>
        <p:spPr>
          <a:xfrm>
            <a:off x="1257300" y="3029407"/>
            <a:ext cx="29352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Growth &amp; Pubertal Status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7"/>
          <p:cNvSpPr/>
          <p:nvPr/>
        </p:nvSpPr>
        <p:spPr>
          <a:xfrm>
            <a:off x="838505" y="3800246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68" name="Google Shape;668;p27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899770" y="3857854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27"/>
          <p:cNvSpPr txBox="1"/>
          <p:nvPr/>
        </p:nvSpPr>
        <p:spPr>
          <a:xfrm>
            <a:off x="1218895" y="3791102"/>
            <a:ext cx="3576218" cy="247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600"/>
              <a:buFont typeface="Inter"/>
              <a:buNone/>
            </a:pPr>
            <a:r>
              <a:rPr b="1" lang="en-US" sz="16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Growth velocity 4.3 cm/year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838505" y="4419295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71" name="Google Shape;671;p27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899770" y="4476902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27"/>
          <p:cNvSpPr txBox="1"/>
          <p:nvPr/>
        </p:nvSpPr>
        <p:spPr>
          <a:xfrm>
            <a:off x="1218895" y="4410151"/>
            <a:ext cx="4353458" cy="247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600"/>
              <a:buFont typeface="Inter"/>
              <a:buNone/>
            </a:pPr>
            <a:r>
              <a:rPr b="1" lang="en-US" sz="16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Tanner: Breast III; Pubic III; Axillary II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6286500" y="2686507"/>
            <a:ext cx="5333695" cy="3238805"/>
          </a:xfrm>
          <a:prstGeom prst="roundRect">
            <a:avLst>
              <a:gd fmla="val 1993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6286500" y="2686507"/>
            <a:ext cx="38405" cy="3238805"/>
          </a:xfrm>
          <a:prstGeom prst="roundRect">
            <a:avLst>
              <a:gd fmla="val 168066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6553505" y="3448202"/>
            <a:ext cx="4839005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6553505" y="2991002"/>
            <a:ext cx="304495" cy="304495"/>
          </a:xfrm>
          <a:prstGeom prst="roundRect">
            <a:avLst>
              <a:gd fmla="val 150150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77" name="Google Shape;677;p27"/>
          <p:cNvPicPr preferRelativeResize="0"/>
          <p:nvPr/>
        </p:nvPicPr>
        <p:blipFill rotWithShape="1">
          <a:blip r:embed="rId6">
            <a:alphaModFix/>
          </a:blip>
          <a:srcRect b="0" l="-837" r="-837" t="0"/>
          <a:stretch/>
        </p:blipFill>
        <p:spPr>
          <a:xfrm>
            <a:off x="6629400" y="3076956"/>
            <a:ext cx="15270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27"/>
          <p:cNvSpPr txBox="1"/>
          <p:nvPr/>
        </p:nvSpPr>
        <p:spPr>
          <a:xfrm>
            <a:off x="6972300" y="3029407"/>
            <a:ext cx="244967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Systemic Examination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27"/>
          <p:cNvSpPr/>
          <p:nvPr/>
        </p:nvSpPr>
        <p:spPr>
          <a:xfrm>
            <a:off x="6553505" y="3800246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80" name="Google Shape;680;p27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14770" y="3857854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7"/>
          <p:cNvSpPr txBox="1"/>
          <p:nvPr/>
        </p:nvSpPr>
        <p:spPr>
          <a:xfrm>
            <a:off x="6933895" y="3791102"/>
            <a:ext cx="2691079" cy="247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600"/>
              <a:buFont typeface="Inter"/>
              <a:buNone/>
            </a:pPr>
            <a:r>
              <a:rPr b="1" lang="en-US" sz="16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Systemic exam normal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7"/>
          <p:cNvSpPr/>
          <p:nvPr/>
        </p:nvSpPr>
        <p:spPr>
          <a:xfrm>
            <a:off x="6553505" y="4419295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83" name="Google Shape;683;p27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14770" y="4476902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27"/>
          <p:cNvSpPr txBox="1"/>
          <p:nvPr/>
        </p:nvSpPr>
        <p:spPr>
          <a:xfrm>
            <a:off x="6933895" y="4410151"/>
            <a:ext cx="1700784" cy="247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600"/>
              <a:buFont typeface="Inter"/>
              <a:buNone/>
            </a:pPr>
            <a:r>
              <a:rPr b="1" lang="en-US" sz="16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Generally well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7"/>
          <p:cNvSpPr txBox="1"/>
          <p:nvPr/>
        </p:nvSpPr>
        <p:spPr>
          <a:xfrm>
            <a:off x="571500" y="6314846"/>
            <a:ext cx="1170432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Page 18 of 24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7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"/>
          <p:cNvSpPr txBox="1"/>
          <p:nvPr/>
        </p:nvSpPr>
        <p:spPr>
          <a:xfrm>
            <a:off x="571500" y="381305"/>
            <a:ext cx="3781958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Follow up growth chart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28"/>
          <p:cNvSpPr txBox="1"/>
          <p:nvPr/>
        </p:nvSpPr>
        <p:spPr>
          <a:xfrm>
            <a:off x="9371686" y="461772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28"/>
          <p:cNvSpPr txBox="1"/>
          <p:nvPr/>
        </p:nvSpPr>
        <p:spPr>
          <a:xfrm>
            <a:off x="9961474" y="553212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28"/>
          <p:cNvSpPr txBox="1"/>
          <p:nvPr/>
        </p:nvSpPr>
        <p:spPr>
          <a:xfrm>
            <a:off x="9961474" y="713232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28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Google Shape;69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83" y="1098194"/>
            <a:ext cx="10531642" cy="5089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29"/>
          <p:cNvSpPr txBox="1"/>
          <p:nvPr/>
        </p:nvSpPr>
        <p:spPr>
          <a:xfrm>
            <a:off x="571500" y="381305"/>
            <a:ext cx="7086600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Current Laboratory Highlights (04/2026)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9"/>
          <p:cNvSpPr txBox="1"/>
          <p:nvPr/>
        </p:nvSpPr>
        <p:spPr>
          <a:xfrm>
            <a:off x="9371686" y="461772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9"/>
          <p:cNvSpPr txBox="1"/>
          <p:nvPr/>
        </p:nvSpPr>
        <p:spPr>
          <a:xfrm>
            <a:off x="9961474" y="553212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9"/>
          <p:cNvSpPr txBox="1"/>
          <p:nvPr/>
        </p:nvSpPr>
        <p:spPr>
          <a:xfrm>
            <a:off x="9961474" y="713232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9"/>
          <p:cNvSpPr/>
          <p:nvPr/>
        </p:nvSpPr>
        <p:spPr>
          <a:xfrm>
            <a:off x="571500" y="1333195"/>
            <a:ext cx="11048695" cy="4429354"/>
          </a:xfrm>
          <a:prstGeom prst="roundRect">
            <a:avLst>
              <a:gd fmla="val 1066" name="adj"/>
            </a:avLst>
          </a:prstGeom>
          <a:solidFill>
            <a:srgbClr val="F8FAFC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9"/>
          <p:cNvSpPr/>
          <p:nvPr/>
        </p:nvSpPr>
        <p:spPr>
          <a:xfrm>
            <a:off x="886054" y="1886407"/>
            <a:ext cx="10420502" cy="19202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9"/>
          <p:cNvSpPr txBox="1"/>
          <p:nvPr/>
        </p:nvSpPr>
        <p:spPr>
          <a:xfrm>
            <a:off x="886054" y="1571854"/>
            <a:ext cx="1858975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Inter"/>
              <a:buNone/>
            </a:pPr>
            <a:r>
              <a:rPr b="1" lang="en-US" sz="13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Laboratory Results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12" name="Google Shape;712;p29"/>
          <p:cNvGraphicFramePr/>
          <p:nvPr/>
        </p:nvGraphicFramePr>
        <p:xfrm>
          <a:off x="795867" y="19467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{37F40180-BD2C-4B1D-B9ED-8C0545C4A70F}</a:tableStyleId>
              </a:tblPr>
              <a:tblGrid>
                <a:gridCol w="2701675"/>
                <a:gridCol w="3317525"/>
                <a:gridCol w="3725925"/>
              </a:tblGrid>
              <a:tr h="49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Parameter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Value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A5F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1E3A5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Status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14300" marB="1143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49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IGF-1</a:t>
                      </a:r>
                      <a:endParaRPr sz="1800" u="none" cap="none" strike="noStrike"/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200.70 ng/mL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 within reference range </a:t>
                      </a:r>
                      <a:endParaRPr/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FSH</a:t>
                      </a:r>
                      <a:endParaRPr sz="1800" u="none" cap="none" strike="noStrike"/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7.30 IU/L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Pubertal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LH</a:t>
                      </a:r>
                      <a:endParaRPr sz="1800" u="none" cap="none" strike="noStrike"/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3.80 IU/L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Pubertal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TSH</a:t>
                      </a:r>
                      <a:endParaRPr sz="1800" u="none" cap="none" strike="noStrike"/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4.3480 mIU/L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latin typeface="Inter"/>
                          <a:ea typeface="Inter"/>
                          <a:cs typeface="Inter"/>
                          <a:sym typeface="Inter"/>
                        </a:rPr>
                        <a:t>Normal </a:t>
                      </a:r>
                      <a:endParaRPr/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Free T4</a:t>
                      </a:r>
                      <a:endParaRPr sz="1800" u="none" cap="none" strike="noStrike"/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12.00 pmol/L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Euthyroid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Na</a:t>
                      </a:r>
                      <a:endParaRPr sz="1800" u="none" cap="none" strike="noStrike"/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138 mmol/L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4155"/>
                        </a:buClr>
                        <a:buSzPts val="1800"/>
                        <a:buFont typeface="Inter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Normal</a:t>
                      </a:r>
                      <a:endParaRPr sz="1800" u="none" cap="none" strike="noStrike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152700" marB="152700" marR="152700" marL="152700" anchor="ctr">
                    <a:lnL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3" name="Google Shape;713;p29"/>
          <p:cNvSpPr txBox="1"/>
          <p:nvPr/>
        </p:nvSpPr>
        <p:spPr>
          <a:xfrm>
            <a:off x="10784434" y="6476695"/>
            <a:ext cx="1166774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Inter"/>
              <a:buNone/>
            </a:pPr>
            <a:r>
              <a:rPr lang="en-US" sz="9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 txBox="1"/>
          <p:nvPr/>
        </p:nvSpPr>
        <p:spPr>
          <a:xfrm>
            <a:off x="571500" y="381305"/>
            <a:ext cx="8269834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History prior to presentation</a:t>
            </a:r>
            <a:endParaRPr b="1" sz="27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571500" y="875995"/>
            <a:ext cx="6496812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571500" y="1333195"/>
            <a:ext cx="11048695" cy="780898"/>
          </a:xfrm>
          <a:prstGeom prst="roundRect">
            <a:avLst>
              <a:gd fmla="val 22848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2" name="Google Shape;62;p3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819302" y="1571854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1295705" y="1485900"/>
            <a:ext cx="21150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1295705" y="1686154"/>
            <a:ext cx="2516429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12-year-old female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571500" y="2686507"/>
            <a:ext cx="11048695" cy="1133398"/>
          </a:xfrm>
          <a:prstGeom prst="roundRect">
            <a:avLst>
              <a:gd fmla="val 5031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 flipH="1">
            <a:off x="518467" y="2320007"/>
            <a:ext cx="45719" cy="3479660"/>
          </a:xfrm>
          <a:prstGeom prst="roundRect">
            <a:avLst>
              <a:gd fmla="val 267021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733402" y="2828696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8" name="Google Shape;68;p3"/>
          <p:cNvPicPr preferRelativeResize="0"/>
          <p:nvPr/>
        </p:nvPicPr>
        <p:blipFill rotWithShape="1">
          <a:blip r:embed="rId4">
            <a:alphaModFix/>
          </a:blip>
          <a:srcRect b="0" l="-2571" r="-2571" t="0"/>
          <a:stretch/>
        </p:blipFill>
        <p:spPr>
          <a:xfrm>
            <a:off x="1038629" y="2568091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 txBox="1"/>
          <p:nvPr/>
        </p:nvSpPr>
        <p:spPr>
          <a:xfrm>
            <a:off x="1157630" y="3169767"/>
            <a:ext cx="100017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Seen in the referring hospital: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Presented with short stature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She was treated with GH therapy secondary to GH deficiency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/>
          </a:p>
        </p:txBody>
      </p:sp>
      <p:pic>
        <p:nvPicPr>
          <p:cNvPr descr="preencoded.png" id="70" name="Google Shape;70;p3"/>
          <p:cNvPicPr preferRelativeResize="0"/>
          <p:nvPr/>
        </p:nvPicPr>
        <p:blipFill rotWithShape="1">
          <a:blip r:embed="rId4">
            <a:alphaModFix/>
          </a:blip>
          <a:srcRect b="0" l="-2571" r="-2571" t="0"/>
          <a:stretch/>
        </p:blipFill>
        <p:spPr>
          <a:xfrm>
            <a:off x="1052474" y="3631082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739173" y="4538048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157630" y="4164315"/>
            <a:ext cx="855238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Pituitary MRI was done: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showed sellar/suprasellar mass No neurologic deficit was appreciated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0"/>
          <p:cNvSpPr txBox="1"/>
          <p:nvPr/>
        </p:nvSpPr>
        <p:spPr>
          <a:xfrm>
            <a:off x="571499" y="381305"/>
            <a:ext cx="6252633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Last MRI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30"/>
          <p:cNvSpPr txBox="1"/>
          <p:nvPr/>
        </p:nvSpPr>
        <p:spPr>
          <a:xfrm>
            <a:off x="571500" y="828446"/>
            <a:ext cx="4463186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Pituitary Imaging Assessment |  nov 2025 -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30"/>
          <p:cNvSpPr txBox="1"/>
          <p:nvPr/>
        </p:nvSpPr>
        <p:spPr>
          <a:xfrm>
            <a:off x="9371686" y="461772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30"/>
          <p:cNvSpPr txBox="1"/>
          <p:nvPr/>
        </p:nvSpPr>
        <p:spPr>
          <a:xfrm>
            <a:off x="9961474" y="553212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30"/>
          <p:cNvSpPr txBox="1"/>
          <p:nvPr/>
        </p:nvSpPr>
        <p:spPr>
          <a:xfrm>
            <a:off x="9961474" y="713232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0"/>
          <p:cNvSpPr/>
          <p:nvPr/>
        </p:nvSpPr>
        <p:spPr>
          <a:xfrm>
            <a:off x="6594993" y="2510832"/>
            <a:ext cx="45719" cy="2272835"/>
          </a:xfrm>
          <a:prstGeom prst="roundRect">
            <a:avLst>
              <a:gd fmla="val 380950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0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636" y="1686706"/>
            <a:ext cx="5998327" cy="48749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5098"/>
              </a:srgbClr>
            </a:outerShdw>
          </a:effectLst>
        </p:spPr>
      </p:pic>
      <p:sp>
        <p:nvSpPr>
          <p:cNvPr id="727" name="Google Shape;727;p30"/>
          <p:cNvSpPr txBox="1"/>
          <p:nvPr/>
        </p:nvSpPr>
        <p:spPr>
          <a:xfrm>
            <a:off x="6640712" y="2752342"/>
            <a:ext cx="6096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Stable appearance of the pituitary gland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 with no focal lesion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3333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Absent posterior pituitary bright spot (Absent neurohypophysis)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3333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Pituitary stalk is normal in thickness and enhancement.</a:t>
            </a:r>
            <a:endParaRPr/>
          </a:p>
        </p:txBody>
      </p:sp>
      <p:cxnSp>
        <p:nvCxnSpPr>
          <p:cNvPr id="728" name="Google Shape;728;p30"/>
          <p:cNvCxnSpPr/>
          <p:nvPr/>
        </p:nvCxnSpPr>
        <p:spPr>
          <a:xfrm rot="10800000">
            <a:off x="3367099" y="4783667"/>
            <a:ext cx="3030583" cy="181057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1"/>
          <p:cNvSpPr txBox="1"/>
          <p:nvPr/>
        </p:nvSpPr>
        <p:spPr>
          <a:xfrm>
            <a:off x="571500" y="381305"/>
            <a:ext cx="4601261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Clinical Timeline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1"/>
          <p:cNvSpPr txBox="1"/>
          <p:nvPr/>
        </p:nvSpPr>
        <p:spPr>
          <a:xfrm>
            <a:off x="571500" y="875995"/>
            <a:ext cx="5287061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Diagnostic Journey - 12-year-old female | Jan 2022 – 2025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1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31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1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1"/>
          <p:cNvSpPr txBox="1"/>
          <p:nvPr/>
        </p:nvSpPr>
        <p:spPr>
          <a:xfrm>
            <a:off x="3105760" y="2121866"/>
            <a:ext cx="5505602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Inter"/>
              <a:buNone/>
            </a:pPr>
            <a:r>
              <a:rPr b="1" lang="en-US" sz="24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Key Milestones in Patient's Clinical Journey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1"/>
          <p:cNvSpPr txBox="1"/>
          <p:nvPr/>
        </p:nvSpPr>
        <p:spPr>
          <a:xfrm>
            <a:off x="3332531" y="2722626"/>
            <a:ext cx="5052060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600"/>
              <a:buFont typeface="Inter"/>
              <a:buNone/>
            </a:pPr>
            <a:r>
              <a:rPr lang="en-US" sz="16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From initial lesion detection to current stable status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41" name="Google Shape;741;p31"/>
          <p:cNvPicPr preferRelativeResize="0"/>
          <p:nvPr/>
        </p:nvPicPr>
        <p:blipFill rotWithShape="1">
          <a:blip r:embed="rId3">
            <a:alphaModFix/>
          </a:blip>
          <a:srcRect b="-401" l="0" r="0" t="-401"/>
          <a:stretch/>
        </p:blipFill>
        <p:spPr>
          <a:xfrm>
            <a:off x="571500" y="3312871"/>
            <a:ext cx="11048695" cy="38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42" name="Google Shape;742;p31"/>
          <p:cNvPicPr preferRelativeResize="0"/>
          <p:nvPr/>
        </p:nvPicPr>
        <p:blipFill rotWithShape="1">
          <a:blip r:embed="rId4">
            <a:alphaModFix/>
          </a:blip>
          <a:srcRect b="-401" l="0" r="0" t="-401"/>
          <a:stretch/>
        </p:blipFill>
        <p:spPr>
          <a:xfrm>
            <a:off x="571500" y="3312871"/>
            <a:ext cx="11048695" cy="3840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31"/>
          <p:cNvSpPr txBox="1"/>
          <p:nvPr/>
        </p:nvSpPr>
        <p:spPr>
          <a:xfrm>
            <a:off x="1132093" y="4031589"/>
            <a:ext cx="1696212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000"/>
              <a:buFont typeface="Inter"/>
              <a:buNone/>
            </a:pPr>
            <a:r>
              <a:rPr b="1" lang="en-US" sz="20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Jan 2022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31"/>
          <p:cNvSpPr txBox="1"/>
          <p:nvPr/>
        </p:nvSpPr>
        <p:spPr>
          <a:xfrm>
            <a:off x="1175918" y="4068009"/>
            <a:ext cx="1696212" cy="1163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Inter"/>
              <a:buNone/>
            </a:pPr>
            <a:r>
              <a:rPr b="1" lang="en-US" sz="20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Lesion detect. </a:t>
            </a:r>
            <a:endParaRPr b="1" sz="2000">
              <a:solidFill>
                <a:srgbClr val="333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31"/>
          <p:cNvSpPr txBox="1"/>
          <p:nvPr/>
        </p:nvSpPr>
        <p:spPr>
          <a:xfrm>
            <a:off x="4506782" y="4418822"/>
            <a:ext cx="1696212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000"/>
              <a:buFont typeface="Inter"/>
              <a:buNone/>
            </a:pPr>
            <a:r>
              <a:rPr b="1" lang="en-US" sz="20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Jul 2022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1"/>
          <p:cNvSpPr txBox="1"/>
          <p:nvPr/>
        </p:nvSpPr>
        <p:spPr>
          <a:xfrm>
            <a:off x="3848650" y="4598604"/>
            <a:ext cx="3183683" cy="9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Interval improvement in pit stalk thickening and oedema in the hypothalamic region.</a:t>
            </a:r>
            <a:endParaRPr/>
          </a:p>
        </p:txBody>
      </p:sp>
      <p:sp>
        <p:nvSpPr>
          <p:cNvPr id="747" name="Google Shape;747;p31"/>
          <p:cNvSpPr txBox="1"/>
          <p:nvPr/>
        </p:nvSpPr>
        <p:spPr>
          <a:xfrm>
            <a:off x="7766575" y="4068009"/>
            <a:ext cx="1696212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000"/>
              <a:buFont typeface="Inter"/>
              <a:buNone/>
            </a:pPr>
            <a:r>
              <a:rPr b="1" lang="en-US" sz="20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Nov 2025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1"/>
          <p:cNvSpPr txBox="1"/>
          <p:nvPr/>
        </p:nvSpPr>
        <p:spPr>
          <a:xfrm>
            <a:off x="7614058" y="4555088"/>
            <a:ext cx="3044037" cy="1139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Absent posterior pituitary bright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CDI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GHD</a:t>
            </a:r>
            <a:endParaRPr b="1" sz="1800">
              <a:solidFill>
                <a:srgbClr val="333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31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50" name="Google Shape;75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5101" y="3479764"/>
            <a:ext cx="19019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51" name="Google Shape;75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9791" y="3845966"/>
            <a:ext cx="19019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52" name="Google Shape;75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18881" y="3594181"/>
            <a:ext cx="209398" cy="20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3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32"/>
          <p:cNvSpPr txBox="1"/>
          <p:nvPr/>
        </p:nvSpPr>
        <p:spPr>
          <a:xfrm>
            <a:off x="571500" y="381305"/>
            <a:ext cx="5029200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What Is Hypophysitis?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2"/>
          <p:cNvSpPr txBox="1"/>
          <p:nvPr/>
        </p:nvSpPr>
        <p:spPr>
          <a:xfrm>
            <a:off x="571500" y="875995"/>
            <a:ext cx="5715000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Understanding the inflammatory process affecting the pituitary gland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32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2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2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32"/>
          <p:cNvSpPr/>
          <p:nvPr/>
        </p:nvSpPr>
        <p:spPr>
          <a:xfrm>
            <a:off x="571500" y="1333195"/>
            <a:ext cx="11048695" cy="780898"/>
          </a:xfrm>
          <a:prstGeom prst="roundRect">
            <a:avLst>
              <a:gd fmla="val 22848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66" name="Google Shape;76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571854"/>
            <a:ext cx="30449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32"/>
          <p:cNvSpPr txBox="1"/>
          <p:nvPr/>
        </p:nvSpPr>
        <p:spPr>
          <a:xfrm>
            <a:off x="1447495" y="1485900"/>
            <a:ext cx="1485900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Condition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32"/>
          <p:cNvSpPr txBox="1"/>
          <p:nvPr/>
        </p:nvSpPr>
        <p:spPr>
          <a:xfrm>
            <a:off x="1447495" y="1686154"/>
            <a:ext cx="1760220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Hypophysitis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2"/>
          <p:cNvSpPr txBox="1"/>
          <p:nvPr/>
        </p:nvSpPr>
        <p:spPr>
          <a:xfrm>
            <a:off x="8215884" y="1524305"/>
            <a:ext cx="3105302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Type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2"/>
          <p:cNvSpPr txBox="1"/>
          <p:nvPr/>
        </p:nvSpPr>
        <p:spPr>
          <a:xfrm>
            <a:off x="8215884" y="1723644"/>
            <a:ext cx="3685946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Inter"/>
              <a:buNone/>
            </a:pPr>
            <a:r>
              <a:rPr b="1" lang="en-US" sz="13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Inflammatory disorder of the pituitary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32"/>
          <p:cNvSpPr/>
          <p:nvPr/>
        </p:nvSpPr>
        <p:spPr>
          <a:xfrm>
            <a:off x="571500" y="2686507"/>
            <a:ext cx="5333695" cy="3238805"/>
          </a:xfrm>
          <a:prstGeom prst="roundRect">
            <a:avLst>
              <a:gd fmla="val 1993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2"/>
          <p:cNvSpPr/>
          <p:nvPr/>
        </p:nvSpPr>
        <p:spPr>
          <a:xfrm>
            <a:off x="571500" y="2686507"/>
            <a:ext cx="38405" cy="3238805"/>
          </a:xfrm>
          <a:prstGeom prst="roundRect">
            <a:avLst>
              <a:gd fmla="val 168066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2"/>
          <p:cNvSpPr/>
          <p:nvPr/>
        </p:nvSpPr>
        <p:spPr>
          <a:xfrm>
            <a:off x="914400" y="3524098"/>
            <a:ext cx="4686300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2"/>
          <p:cNvSpPr/>
          <p:nvPr/>
        </p:nvSpPr>
        <p:spPr>
          <a:xfrm>
            <a:off x="914400" y="3066898"/>
            <a:ext cx="304495" cy="304495"/>
          </a:xfrm>
          <a:prstGeom prst="roundRect">
            <a:avLst>
              <a:gd fmla="val 150150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75" name="Google Shape;77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354" y="3152851"/>
            <a:ext cx="133502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32"/>
          <p:cNvSpPr txBox="1"/>
          <p:nvPr/>
        </p:nvSpPr>
        <p:spPr>
          <a:xfrm>
            <a:off x="1333195" y="3105302"/>
            <a:ext cx="244693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Definition &amp; Anatomy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32"/>
          <p:cNvSpPr/>
          <p:nvPr/>
        </p:nvSpPr>
        <p:spPr>
          <a:xfrm>
            <a:off x="914400" y="3866998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78" name="Google Shape;778;p32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976579" y="392460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32"/>
          <p:cNvSpPr txBox="1"/>
          <p:nvPr/>
        </p:nvSpPr>
        <p:spPr>
          <a:xfrm>
            <a:off x="1295705" y="3838651"/>
            <a:ext cx="4233672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Inflammatory disorder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of pituitary/stalk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2"/>
          <p:cNvSpPr/>
          <p:nvPr/>
        </p:nvSpPr>
        <p:spPr>
          <a:xfrm>
            <a:off x="914400" y="4457700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81" name="Google Shape;781;p32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976579" y="4515307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32"/>
          <p:cNvSpPr txBox="1"/>
          <p:nvPr/>
        </p:nvSpPr>
        <p:spPr>
          <a:xfrm>
            <a:off x="1295705" y="4429354"/>
            <a:ext cx="4233672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May involve anterior/posterior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pituitary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32"/>
          <p:cNvSpPr/>
          <p:nvPr/>
        </p:nvSpPr>
        <p:spPr>
          <a:xfrm>
            <a:off x="914400" y="5048402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84" name="Google Shape;784;p32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976579" y="510509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32"/>
          <p:cNvSpPr txBox="1"/>
          <p:nvPr/>
        </p:nvSpPr>
        <p:spPr>
          <a:xfrm>
            <a:off x="1295705" y="5020056"/>
            <a:ext cx="4397350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Commonly present as  CDI   and  GHD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32"/>
          <p:cNvSpPr/>
          <p:nvPr/>
        </p:nvSpPr>
        <p:spPr>
          <a:xfrm>
            <a:off x="6286500" y="2686507"/>
            <a:ext cx="5333695" cy="3238805"/>
          </a:xfrm>
          <a:prstGeom prst="roundRect">
            <a:avLst>
              <a:gd fmla="val 1993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2"/>
          <p:cNvSpPr/>
          <p:nvPr/>
        </p:nvSpPr>
        <p:spPr>
          <a:xfrm>
            <a:off x="6286500" y="2686507"/>
            <a:ext cx="38405" cy="3238805"/>
          </a:xfrm>
          <a:prstGeom prst="roundRect">
            <a:avLst>
              <a:gd fmla="val 168066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2"/>
          <p:cNvSpPr/>
          <p:nvPr/>
        </p:nvSpPr>
        <p:spPr>
          <a:xfrm>
            <a:off x="6629400" y="3524098"/>
            <a:ext cx="4686300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6629400" y="3066898"/>
            <a:ext cx="304495" cy="304495"/>
          </a:xfrm>
          <a:prstGeom prst="roundRect">
            <a:avLst>
              <a:gd fmla="val 150150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90" name="Google Shape;790;p32"/>
          <p:cNvPicPr preferRelativeResize="0"/>
          <p:nvPr/>
        </p:nvPicPr>
        <p:blipFill rotWithShape="1">
          <a:blip r:embed="rId6">
            <a:alphaModFix/>
          </a:blip>
          <a:srcRect b="0" l="-837" r="-837" t="0"/>
          <a:stretch/>
        </p:blipFill>
        <p:spPr>
          <a:xfrm>
            <a:off x="6705295" y="3152851"/>
            <a:ext cx="15270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32"/>
          <p:cNvSpPr txBox="1"/>
          <p:nvPr/>
        </p:nvSpPr>
        <p:spPr>
          <a:xfrm>
            <a:off x="7048195" y="3105302"/>
            <a:ext cx="232623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Diagnosis &amp; Imaging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32"/>
          <p:cNvSpPr/>
          <p:nvPr/>
        </p:nvSpPr>
        <p:spPr>
          <a:xfrm>
            <a:off x="6629400" y="3866998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93" name="Google Shape;793;p32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91579" y="392460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32"/>
          <p:cNvSpPr txBox="1"/>
          <p:nvPr/>
        </p:nvSpPr>
        <p:spPr>
          <a:xfrm>
            <a:off x="7010705" y="3838651"/>
            <a:ext cx="2958084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Often mimics tumor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on MRI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32"/>
          <p:cNvSpPr/>
          <p:nvPr/>
        </p:nvSpPr>
        <p:spPr>
          <a:xfrm>
            <a:off x="6629400" y="4457700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96" name="Google Shape;796;p32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91579" y="4515307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32"/>
          <p:cNvSpPr txBox="1"/>
          <p:nvPr/>
        </p:nvSpPr>
        <p:spPr>
          <a:xfrm>
            <a:off x="7010705" y="4429354"/>
            <a:ext cx="4091026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Diagnosis: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clinical, imaging, exclusion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32"/>
          <p:cNvSpPr/>
          <p:nvPr/>
        </p:nvSpPr>
        <p:spPr>
          <a:xfrm>
            <a:off x="6629400" y="5048402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99" name="Google Shape;799;p32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91579" y="510509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32"/>
          <p:cNvSpPr txBox="1"/>
          <p:nvPr/>
        </p:nvSpPr>
        <p:spPr>
          <a:xfrm>
            <a:off x="7010705" y="5020056"/>
            <a:ext cx="3429000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Requires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comprehensive workup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32"/>
          <p:cNvSpPr txBox="1"/>
          <p:nvPr/>
        </p:nvSpPr>
        <p:spPr>
          <a:xfrm>
            <a:off x="571500" y="6314846"/>
            <a:ext cx="1175004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Page 23 of 24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32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33"/>
          <p:cNvSpPr txBox="1"/>
          <p:nvPr/>
        </p:nvSpPr>
        <p:spPr>
          <a:xfrm>
            <a:off x="571500" y="381305"/>
            <a:ext cx="8538668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Take-Home Messages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33"/>
          <p:cNvSpPr txBox="1"/>
          <p:nvPr/>
        </p:nvSpPr>
        <p:spPr>
          <a:xfrm>
            <a:off x="571499" y="1066190"/>
            <a:ext cx="3924605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Key Learning Points from Case Presentation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33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33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3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3"/>
          <p:cNvSpPr/>
          <p:nvPr/>
        </p:nvSpPr>
        <p:spPr>
          <a:xfrm>
            <a:off x="571500" y="1524305"/>
            <a:ext cx="5410505" cy="1218895"/>
          </a:xfrm>
          <a:prstGeom prst="roundRect">
            <a:avLst>
              <a:gd fmla="val 14066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33"/>
          <p:cNvSpPr/>
          <p:nvPr/>
        </p:nvSpPr>
        <p:spPr>
          <a:xfrm>
            <a:off x="571500" y="1524305"/>
            <a:ext cx="38405" cy="1218895"/>
          </a:xfrm>
          <a:prstGeom prst="roundRect">
            <a:avLst>
              <a:gd fmla="val 446426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33"/>
          <p:cNvSpPr/>
          <p:nvPr/>
        </p:nvSpPr>
        <p:spPr>
          <a:xfrm>
            <a:off x="838505" y="1943100"/>
            <a:ext cx="381305" cy="3813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18" name="Google Shape;81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746" y="2048256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3"/>
          <p:cNvSpPr txBox="1"/>
          <p:nvPr/>
        </p:nvSpPr>
        <p:spPr>
          <a:xfrm>
            <a:off x="1371600" y="1828800"/>
            <a:ext cx="4381805" cy="609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In adolescents, hypophysitis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can mimic germinoma on imaging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33"/>
          <p:cNvSpPr/>
          <p:nvPr/>
        </p:nvSpPr>
        <p:spPr>
          <a:xfrm>
            <a:off x="6210605" y="1524305"/>
            <a:ext cx="5410505" cy="1218895"/>
          </a:xfrm>
          <a:prstGeom prst="roundRect">
            <a:avLst>
              <a:gd fmla="val 14066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6210605" y="1524305"/>
            <a:ext cx="38405" cy="1218895"/>
          </a:xfrm>
          <a:prstGeom prst="roundRect">
            <a:avLst>
              <a:gd fmla="val 446426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33"/>
          <p:cNvSpPr/>
          <p:nvPr/>
        </p:nvSpPr>
        <p:spPr>
          <a:xfrm>
            <a:off x="6476695" y="1943100"/>
            <a:ext cx="381305" cy="3813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23" name="Google Shape;82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1851" y="2048256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33"/>
          <p:cNvSpPr txBox="1"/>
          <p:nvPr/>
        </p:nvSpPr>
        <p:spPr>
          <a:xfrm>
            <a:off x="7010705" y="1828800"/>
            <a:ext cx="4381805" cy="609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Spontaneous lesion resolution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favors inflammation over neoplasm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33"/>
          <p:cNvSpPr/>
          <p:nvPr/>
        </p:nvSpPr>
        <p:spPr>
          <a:xfrm>
            <a:off x="571500" y="2971800"/>
            <a:ext cx="5410505" cy="1218895"/>
          </a:xfrm>
          <a:prstGeom prst="roundRect">
            <a:avLst>
              <a:gd fmla="val 14066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571500" y="2971800"/>
            <a:ext cx="38405" cy="1218895"/>
          </a:xfrm>
          <a:prstGeom prst="roundRect">
            <a:avLst>
              <a:gd fmla="val 446426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33"/>
          <p:cNvSpPr/>
          <p:nvPr/>
        </p:nvSpPr>
        <p:spPr>
          <a:xfrm>
            <a:off x="838505" y="3390595"/>
            <a:ext cx="381305" cy="3813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28" name="Google Shape;82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2746" y="3495751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33"/>
          <p:cNvSpPr txBox="1"/>
          <p:nvPr/>
        </p:nvSpPr>
        <p:spPr>
          <a:xfrm>
            <a:off x="1371600" y="3429000"/>
            <a:ext cx="5067605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DI may persist;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reassess other axes over time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33"/>
          <p:cNvSpPr/>
          <p:nvPr/>
        </p:nvSpPr>
        <p:spPr>
          <a:xfrm>
            <a:off x="6210605" y="2971800"/>
            <a:ext cx="5410505" cy="1218895"/>
          </a:xfrm>
          <a:prstGeom prst="roundRect">
            <a:avLst>
              <a:gd fmla="val 14066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33"/>
          <p:cNvSpPr/>
          <p:nvPr/>
        </p:nvSpPr>
        <p:spPr>
          <a:xfrm>
            <a:off x="6210605" y="2971800"/>
            <a:ext cx="38405" cy="1218895"/>
          </a:xfrm>
          <a:prstGeom prst="roundRect">
            <a:avLst>
              <a:gd fmla="val 446426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33"/>
          <p:cNvSpPr/>
          <p:nvPr/>
        </p:nvSpPr>
        <p:spPr>
          <a:xfrm>
            <a:off x="6476695" y="3390595"/>
            <a:ext cx="381305" cy="3813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33" name="Google Shape;833;p33"/>
          <p:cNvPicPr preferRelativeResize="0"/>
          <p:nvPr/>
        </p:nvPicPr>
        <p:blipFill rotWithShape="1">
          <a:blip r:embed="rId6">
            <a:alphaModFix/>
          </a:blip>
          <a:srcRect b="0" l="-1064" r="-1064" t="0"/>
          <a:stretch/>
        </p:blipFill>
        <p:spPr>
          <a:xfrm>
            <a:off x="6558077" y="3495751"/>
            <a:ext cx="219456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33"/>
          <p:cNvSpPr txBox="1"/>
          <p:nvPr/>
        </p:nvSpPr>
        <p:spPr>
          <a:xfrm>
            <a:off x="7048652" y="2404871"/>
            <a:ext cx="4381805" cy="2338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Early multidisciplinary review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guides optimal  care. </a:t>
            </a:r>
            <a:endParaRPr/>
          </a:p>
        </p:txBody>
      </p:sp>
      <p:sp>
        <p:nvSpPr>
          <p:cNvPr id="835" name="Google Shape;835;p33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40" name="Google Shape;840;p34"/>
          <p:cNvPicPr preferRelativeResize="0"/>
          <p:nvPr/>
        </p:nvPicPr>
        <p:blipFill rotWithShape="1">
          <a:blip r:embed="rId3">
            <a:alphaModFix/>
          </a:blip>
          <a:srcRect b="0" l="-5" r="-5" t="0"/>
          <a:stretch/>
        </p:blipFill>
        <p:spPr>
          <a:xfrm>
            <a:off x="415148" y="615165"/>
            <a:ext cx="11776852" cy="5885387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34"/>
          <p:cNvSpPr txBox="1"/>
          <p:nvPr/>
        </p:nvSpPr>
        <p:spPr>
          <a:xfrm>
            <a:off x="3130253" y="2429887"/>
            <a:ext cx="60947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4000"/>
              <a:buFont typeface="Montserrat"/>
              <a:buNone/>
            </a:pPr>
            <a:r>
              <a:rPr b="1" lang="en-US" sz="4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34"/>
          <p:cNvSpPr txBox="1"/>
          <p:nvPr/>
        </p:nvSpPr>
        <p:spPr>
          <a:xfrm>
            <a:off x="3130253" y="3458618"/>
            <a:ext cx="60947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2800"/>
              <a:buFont typeface="Inter"/>
              <a:buNone/>
            </a:pPr>
            <a:r>
              <a:rPr lang="en-US" sz="2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Questions &amp; Discussion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3" name="Google Shape;843;p34"/>
          <p:cNvPicPr preferRelativeResize="0"/>
          <p:nvPr/>
        </p:nvPicPr>
        <p:blipFill rotWithShape="1">
          <a:blip r:embed="rId4">
            <a:alphaModFix/>
          </a:blip>
          <a:srcRect b="46339" l="22050" r="43825" t="26667"/>
          <a:stretch/>
        </p:blipFill>
        <p:spPr>
          <a:xfrm>
            <a:off x="538887" y="615165"/>
            <a:ext cx="4160520" cy="120032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44" name="Google Shape;844;p34"/>
          <p:cNvPicPr preferRelativeResize="0"/>
          <p:nvPr/>
        </p:nvPicPr>
        <p:blipFill rotWithShape="1">
          <a:blip r:embed="rId4">
            <a:alphaModFix/>
          </a:blip>
          <a:srcRect b="46339" l="22050" r="43825" t="26667"/>
          <a:stretch/>
        </p:blipFill>
        <p:spPr>
          <a:xfrm>
            <a:off x="8128407" y="5300223"/>
            <a:ext cx="4160520" cy="120032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571500" y="381305"/>
            <a:ext cx="8269834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History prior to presentation</a:t>
            </a:r>
            <a:endParaRPr b="1" sz="27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571500" y="875995"/>
            <a:ext cx="6496812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571500" y="1333195"/>
            <a:ext cx="11048695" cy="780898"/>
          </a:xfrm>
          <a:prstGeom prst="roundRect">
            <a:avLst>
              <a:gd fmla="val 22848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6" name="Google Shape;86;p4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819302" y="1571854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1295705" y="1485900"/>
            <a:ext cx="21150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1295705" y="1686154"/>
            <a:ext cx="2516429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12-year-old female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1340717" y="2595752"/>
            <a:ext cx="11048695" cy="577444"/>
          </a:xfrm>
          <a:prstGeom prst="roundRect">
            <a:avLst>
              <a:gd fmla="val 5031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GH was held 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564186" y="2320007"/>
            <a:ext cx="45719" cy="2404698"/>
          </a:xfrm>
          <a:prstGeom prst="roundRect">
            <a:avLst>
              <a:gd fmla="val 267021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1" name="Google Shape;91;p4"/>
          <p:cNvPicPr preferRelativeResize="0"/>
          <p:nvPr/>
        </p:nvPicPr>
        <p:blipFill rotWithShape="1">
          <a:blip r:embed="rId4">
            <a:alphaModFix/>
          </a:blip>
          <a:srcRect b="0" l="-2571" r="-2571" t="0"/>
          <a:stretch/>
        </p:blipFill>
        <p:spPr>
          <a:xfrm>
            <a:off x="1038629" y="2568091"/>
            <a:ext cx="105156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2" name="Google Shape;92;p4"/>
          <p:cNvPicPr preferRelativeResize="0"/>
          <p:nvPr/>
        </p:nvPicPr>
        <p:blipFill rotWithShape="1">
          <a:blip r:embed="rId4">
            <a:alphaModFix/>
          </a:blip>
          <a:srcRect b="0" l="-2571" r="-2571" t="0"/>
          <a:stretch/>
        </p:blipFill>
        <p:spPr>
          <a:xfrm>
            <a:off x="1052474" y="3631082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861011" y="2624326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872264" y="4052384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1340717" y="3916754"/>
            <a:ext cx="89408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patient was started on hydrocortisone at 8 mg/m2/day due to low cortisol level post ACTH stim test for 10 days, which was tapered prior to her referral to our hospital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 txBox="1"/>
          <p:nvPr/>
        </p:nvSpPr>
        <p:spPr>
          <a:xfrm>
            <a:off x="571500" y="381305"/>
            <a:ext cx="8269834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History prior to presentation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571500" y="875995"/>
            <a:ext cx="6496812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571500" y="1333195"/>
            <a:ext cx="11048695" cy="780898"/>
          </a:xfrm>
          <a:prstGeom prst="roundRect">
            <a:avLst>
              <a:gd fmla="val 22848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819302" y="1571854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1295705" y="1485900"/>
            <a:ext cx="21150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1295705" y="1686154"/>
            <a:ext cx="2516429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12-year-old female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571500" y="2686507"/>
            <a:ext cx="38405" cy="2038198"/>
          </a:xfrm>
          <a:prstGeom prst="roundRect">
            <a:avLst>
              <a:gd fmla="val 267021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964593" y="3496630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-2571" r="-2571" t="0"/>
          <a:stretch/>
        </p:blipFill>
        <p:spPr>
          <a:xfrm>
            <a:off x="1038629" y="2568091"/>
            <a:ext cx="105156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6" name="Google Shape;116;p5"/>
          <p:cNvPicPr preferRelativeResize="0"/>
          <p:nvPr/>
        </p:nvPicPr>
        <p:blipFill rotWithShape="1">
          <a:blip r:embed="rId4">
            <a:alphaModFix/>
          </a:blip>
          <a:srcRect b="0" l="-2571" r="-2571" t="0"/>
          <a:stretch/>
        </p:blipFill>
        <p:spPr>
          <a:xfrm>
            <a:off x="1052474" y="3631082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1295705" y="3449892"/>
            <a:ext cx="657013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No symptoms suggestive of: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Hypotension.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Hypoglycemia.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Alactorrhea.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cognition and excellent school performance 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vision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1267229" y="2605396"/>
            <a:ext cx="74782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Early pubertal </a:t>
            </a: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signs with no appreciated progression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912133" y="2707539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"/>
          <p:cNvSpPr txBox="1"/>
          <p:nvPr/>
        </p:nvSpPr>
        <p:spPr>
          <a:xfrm>
            <a:off x="571500" y="381305"/>
            <a:ext cx="8269834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14295"/>
                </a:solidFill>
                <a:latin typeface="Montserrat"/>
                <a:ea typeface="Montserrat"/>
                <a:cs typeface="Montserrat"/>
                <a:sym typeface="Montserrat"/>
              </a:rPr>
              <a:t>Upon presentation: </a:t>
            </a:r>
            <a:endParaRPr b="1" sz="2800">
              <a:solidFill>
                <a:srgbClr val="31429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314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571500" y="875995"/>
            <a:ext cx="6496812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571500" y="1333195"/>
            <a:ext cx="11048695" cy="780898"/>
          </a:xfrm>
          <a:prstGeom prst="roundRect">
            <a:avLst>
              <a:gd fmla="val 22848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819302" y="1571854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1295705" y="1485900"/>
            <a:ext cx="21150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295705" y="1686154"/>
            <a:ext cx="2516429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12-year-old female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571500" y="2686507"/>
            <a:ext cx="11048695" cy="2038198"/>
          </a:xfrm>
          <a:prstGeom prst="roundRect">
            <a:avLst>
              <a:gd fmla="val 5031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614138" y="2409901"/>
            <a:ext cx="38405" cy="2038198"/>
          </a:xfrm>
          <a:prstGeom prst="roundRect">
            <a:avLst>
              <a:gd fmla="val 267021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876452" y="2572207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9" name="Google Shape;139;p6"/>
          <p:cNvPicPr preferRelativeResize="0"/>
          <p:nvPr/>
        </p:nvPicPr>
        <p:blipFill rotWithShape="1">
          <a:blip r:embed="rId4">
            <a:alphaModFix/>
          </a:blip>
          <a:srcRect b="0" l="-2571" r="-2571" t="0"/>
          <a:stretch/>
        </p:blipFill>
        <p:spPr>
          <a:xfrm>
            <a:off x="1038629" y="2568091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1314285" y="3553358"/>
            <a:ext cx="10001707" cy="168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Long-standing history of polyuria and polydipsia for more than 6 years: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consuming water around 10x500-ml bottles daily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nocturia on average 3 times/night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diluted urine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Early morning vomiting was attributed to consuming large amounts of water by the family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Did not seek medical advice for this issue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reencoded.png"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-2571" r="-2571" t="0"/>
          <a:stretch/>
        </p:blipFill>
        <p:spPr>
          <a:xfrm>
            <a:off x="1052474" y="3631082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895819" y="3416156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1264486" y="2518634"/>
            <a:ext cx="54606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333FF"/>
                </a:solidFill>
                <a:latin typeface="Inter"/>
                <a:ea typeface="Inter"/>
                <a:cs typeface="Inter"/>
                <a:sym typeface="Inter"/>
              </a:rPr>
              <a:t>Short stature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571500" y="381305"/>
            <a:ext cx="4230014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other history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571500" y="875995"/>
            <a:ext cx="4229100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571500" y="1333195"/>
            <a:ext cx="11048695" cy="1009498"/>
          </a:xfrm>
          <a:prstGeom prst="roundRect">
            <a:avLst>
              <a:gd fmla="val 13672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-17" r="-17" t="0"/>
          <a:stretch/>
        </p:blipFill>
        <p:spPr>
          <a:xfrm>
            <a:off x="899770" y="1647749"/>
            <a:ext cx="333756" cy="381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1447495" y="1561795"/>
            <a:ext cx="2467051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1447495" y="1790395"/>
            <a:ext cx="2936138" cy="32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100"/>
              <a:buFont typeface="Inter"/>
              <a:buNone/>
            </a:pPr>
            <a:r>
              <a:rPr b="1" lang="en-US" sz="21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12-year-old female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571500" y="2915107"/>
            <a:ext cx="11048695" cy="2533802"/>
          </a:xfrm>
          <a:prstGeom prst="roundRect">
            <a:avLst>
              <a:gd fmla="val 3256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571500" y="2915107"/>
            <a:ext cx="38405" cy="2533802"/>
          </a:xfrm>
          <a:prstGeom prst="roundRect">
            <a:avLst>
              <a:gd fmla="val 214822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979779" y="3106674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2" name="Google Shape;162;p7"/>
          <p:cNvPicPr preferRelativeResize="0"/>
          <p:nvPr/>
        </p:nvPicPr>
        <p:blipFill rotWithShape="1">
          <a:blip r:embed="rId4">
            <a:alphaModFix/>
          </a:blip>
          <a:srcRect b="-1100" l="0" r="0" t="-1100"/>
          <a:stretch/>
        </p:blipFill>
        <p:spPr>
          <a:xfrm>
            <a:off x="941167" y="3233318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1410005" y="3323844"/>
            <a:ext cx="7696505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Past medical/surgical: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History of recurrent admissions and no past surgical History   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3B82F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reencoded.png" id="164" name="Google Shape;164;p7"/>
          <p:cNvPicPr preferRelativeResize="0"/>
          <p:nvPr/>
        </p:nvPicPr>
        <p:blipFill rotWithShape="1">
          <a:blip r:embed="rId4">
            <a:alphaModFix/>
          </a:blip>
          <a:srcRect b="-1100" l="0" r="0" t="-1100"/>
          <a:stretch/>
        </p:blipFill>
        <p:spPr>
          <a:xfrm>
            <a:off x="1067105" y="4099255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967692" y="4106113"/>
            <a:ext cx="267005" cy="267005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6" name="Google Shape;166;p7"/>
          <p:cNvPicPr preferRelativeResize="0"/>
          <p:nvPr/>
        </p:nvPicPr>
        <p:blipFill rotWithShape="1">
          <a:blip r:embed="rId4">
            <a:alphaModFix/>
          </a:blip>
          <a:srcRect b="-1100" l="0" r="0" t="-1100"/>
          <a:stretch/>
        </p:blipFill>
        <p:spPr>
          <a:xfrm>
            <a:off x="956377" y="4176168"/>
            <a:ext cx="114300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1484960" y="4015470"/>
            <a:ext cx="9928829" cy="11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Family history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Unremarkable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571500" y="381305"/>
            <a:ext cx="6569050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700"/>
              <a:buFont typeface="Montserrat"/>
              <a:buNone/>
            </a:pPr>
            <a:r>
              <a:rPr b="1" lang="en-US" sz="27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Physical Examination (Initial)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571500" y="875995"/>
            <a:ext cx="5220310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200"/>
              <a:buFont typeface="Inter"/>
              <a:buNone/>
            </a:pP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Case Presentation - Hypophysitis | April 2026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9371686" y="485546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9961474" y="576986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9961474" y="737006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571500" y="1333195"/>
            <a:ext cx="11048695" cy="780898"/>
          </a:xfrm>
          <a:prstGeom prst="roundRect">
            <a:avLst>
              <a:gd fmla="val 22848" name="adj"/>
            </a:avLst>
          </a:prstGeom>
          <a:solidFill>
            <a:srgbClr val="EFF6FF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-107" r="-107" t="0"/>
          <a:stretch/>
        </p:blipFill>
        <p:spPr>
          <a:xfrm>
            <a:off x="857707" y="1571854"/>
            <a:ext cx="2670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1371600" y="1485900"/>
            <a:ext cx="2115007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1371600" y="1686154"/>
            <a:ext cx="2516429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800"/>
              <a:buFont typeface="Inter"/>
              <a:buNone/>
            </a:pPr>
            <a:r>
              <a:rPr b="1" lang="en-US" sz="18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12-year-old female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8962034" y="1524305"/>
            <a:ext cx="2438705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Status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8962034" y="1723644"/>
            <a:ext cx="2902306" cy="200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Inter"/>
              <a:buNone/>
            </a:pPr>
            <a:r>
              <a:rPr b="1" lang="en-US" sz="13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Generally well, not in distress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571500" y="2686507"/>
            <a:ext cx="5333695" cy="2667305"/>
          </a:xfrm>
          <a:prstGeom prst="roundRect">
            <a:avLst>
              <a:gd fmla="val 2938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571500" y="2686507"/>
            <a:ext cx="38405" cy="2667305"/>
          </a:xfrm>
          <a:prstGeom prst="roundRect">
            <a:avLst>
              <a:gd fmla="val 204081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838505" y="3410712"/>
            <a:ext cx="4839005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838505" y="2991002"/>
            <a:ext cx="304495" cy="304495"/>
          </a:xfrm>
          <a:prstGeom prst="roundRect">
            <a:avLst>
              <a:gd fmla="val 150150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1" name="Google Shape;19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544" y="3076956"/>
            <a:ext cx="133502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1257300" y="3038551"/>
            <a:ext cx="2201875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Montserrat"/>
              <a:buNone/>
            </a:pPr>
            <a:r>
              <a:rPr b="1" lang="en-US" sz="13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General &amp; Neurologic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838505" y="3676802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4" name="Google Shape;194;p8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899770" y="373349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 txBox="1"/>
          <p:nvPr/>
        </p:nvSpPr>
        <p:spPr>
          <a:xfrm>
            <a:off x="1218895" y="3648456"/>
            <a:ext cx="3729838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Well-appearing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well-hydrated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838505" y="4190695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7" name="Google Shape;197;p8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899770" y="4248302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1218895" y="4162349"/>
            <a:ext cx="4485132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Neurologic exam intact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- No focal deficits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838505" y="4705502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0" name="Google Shape;200;p8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899770" y="476219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 txBox="1"/>
          <p:nvPr/>
        </p:nvSpPr>
        <p:spPr>
          <a:xfrm>
            <a:off x="1218895" y="4677156"/>
            <a:ext cx="2913278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Capillary refill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&lt; 2 seconds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6286500" y="2686507"/>
            <a:ext cx="5333695" cy="2667305"/>
          </a:xfrm>
          <a:prstGeom prst="roundRect">
            <a:avLst>
              <a:gd fmla="val 2938" name="adj"/>
            </a:avLst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6286500" y="2686507"/>
            <a:ext cx="38405" cy="2667305"/>
          </a:xfrm>
          <a:prstGeom prst="roundRect">
            <a:avLst>
              <a:gd fmla="val 204081" name="adj"/>
            </a:avLst>
          </a:prstGeom>
          <a:solidFill>
            <a:srgbClr val="3B82F6"/>
          </a:solidFill>
          <a:ln cap="flat" cmpd="sng" w="12700">
            <a:solidFill>
              <a:srgbClr val="3B82F6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6553505" y="3410712"/>
            <a:ext cx="4839005" cy="9144"/>
          </a:xfrm>
          <a:prstGeom prst="rect">
            <a:avLst/>
          </a:prstGeom>
          <a:solidFill>
            <a:srgbClr val="E2E8F0"/>
          </a:solidFill>
          <a:ln cap="flat" cmpd="sng" w="12700">
            <a:solidFill>
              <a:srgbClr val="E2E8F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6553505" y="2991002"/>
            <a:ext cx="304495" cy="304495"/>
          </a:xfrm>
          <a:prstGeom prst="roundRect">
            <a:avLst>
              <a:gd fmla="val 150150" name="adj"/>
            </a:avLst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6" name="Google Shape;206;p8"/>
          <p:cNvPicPr preferRelativeResize="0"/>
          <p:nvPr/>
        </p:nvPicPr>
        <p:blipFill rotWithShape="1">
          <a:blip r:embed="rId6">
            <a:alphaModFix/>
          </a:blip>
          <a:srcRect b="0" l="-837" r="-837" t="0"/>
          <a:stretch/>
        </p:blipFill>
        <p:spPr>
          <a:xfrm>
            <a:off x="6629400" y="3076956"/>
            <a:ext cx="15270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6972300" y="3038551"/>
            <a:ext cx="2091233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300"/>
              <a:buFont typeface="Montserrat"/>
              <a:buNone/>
            </a:pPr>
            <a:r>
              <a:rPr b="1" lang="en-US" sz="13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Pubertal &amp; Systemic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6553505" y="3676802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9" name="Google Shape;209;p8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14770" y="373349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/>
        </p:nvSpPr>
        <p:spPr>
          <a:xfrm>
            <a:off x="6933895" y="3648456"/>
            <a:ext cx="2958998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Tanner: Breast 2 </a:t>
            </a:r>
            <a:r>
              <a:rPr lang="en-US" sz="1500">
                <a:solidFill>
                  <a:srgbClr val="1E3A5F"/>
                </a:solidFill>
                <a:latin typeface="Inter"/>
                <a:ea typeface="Inter"/>
                <a:cs typeface="Inter"/>
                <a:sym typeface="Inter"/>
              </a:rPr>
              <a:t> Pubic 1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6553505" y="4190695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2" name="Google Shape;212;p8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14770" y="4248302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6933895" y="4190695"/>
            <a:ext cx="318028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Systemic exam unremarkable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6553505" y="4705502"/>
            <a:ext cx="228600" cy="228600"/>
          </a:xfrm>
          <a:prstGeom prst="ellipse">
            <a:avLst/>
          </a:prstGeom>
          <a:solidFill>
            <a:srgbClr val="3B82F6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5" name="Google Shape;215;p8"/>
          <p:cNvPicPr preferRelativeResize="0"/>
          <p:nvPr/>
        </p:nvPicPr>
        <p:blipFill rotWithShape="1">
          <a:blip r:embed="rId5">
            <a:alphaModFix/>
          </a:blip>
          <a:srcRect b="0" l="-2571" r="-2571" t="0"/>
          <a:stretch/>
        </p:blipFill>
        <p:spPr>
          <a:xfrm>
            <a:off x="6614770" y="4762195"/>
            <a:ext cx="105156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/>
        </p:nvSpPr>
        <p:spPr>
          <a:xfrm>
            <a:off x="6933895" y="4705502"/>
            <a:ext cx="220553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1500"/>
              <a:buFont typeface="Inter"/>
              <a:buNone/>
            </a:pPr>
            <a:r>
              <a:rPr b="1" lang="en-US" sz="1500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No lymphadenopathy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/>
          <p:nvPr/>
        </p:nvSpPr>
        <p:spPr>
          <a:xfrm>
            <a:off x="571500" y="381305"/>
            <a:ext cx="3781958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Initial growth chart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9371686" y="461772"/>
            <a:ext cx="476402" cy="476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lang="en-U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KFMC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9961474" y="553212"/>
            <a:ext cx="1968703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3A5F"/>
              </a:buClr>
              <a:buSzPts val="1000"/>
              <a:buFont typeface="Montserrat"/>
              <a:buNone/>
            </a:pPr>
            <a:r>
              <a:rPr b="1" lang="en-US" sz="1000">
                <a:solidFill>
                  <a:srgbClr val="1E3A5F"/>
                </a:solidFill>
                <a:latin typeface="Montserrat"/>
                <a:ea typeface="Montserrat"/>
                <a:cs typeface="Montserrat"/>
                <a:sym typeface="Montserrat"/>
              </a:rPr>
              <a:t>King Fahad Medical City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9961474" y="713232"/>
            <a:ext cx="1666951" cy="133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Inter"/>
              <a:buNone/>
            </a:pPr>
            <a:r>
              <a:rPr lang="en-US" sz="8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Pediatric Endocrinology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0719511" y="6314846"/>
            <a:ext cx="1256386" cy="16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Inter"/>
              <a:buNone/>
            </a:pPr>
            <a:r>
              <a:rPr lang="en-US" sz="10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April 25, 2026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506" y="1316070"/>
            <a:ext cx="11036198" cy="490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2026-04-22T14:52:49Z</dcterms:created>
  <dc:creator>Visual Extract to PPTX Converter</dc:creator>
</cp:coreProperties>
</file>