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48"/>
  </p:notesMasterIdLst>
  <p:sldIdLst>
    <p:sldId id="779" r:id="rId2"/>
    <p:sldId id="757" r:id="rId3"/>
    <p:sldId id="759" r:id="rId4"/>
    <p:sldId id="758" r:id="rId5"/>
    <p:sldId id="267" r:id="rId6"/>
    <p:sldId id="268" r:id="rId7"/>
    <p:sldId id="271" r:id="rId8"/>
    <p:sldId id="270" r:id="rId9"/>
    <p:sldId id="282" r:id="rId10"/>
    <p:sldId id="283" r:id="rId11"/>
    <p:sldId id="611" r:id="rId12"/>
    <p:sldId id="771" r:id="rId13"/>
    <p:sldId id="780" r:id="rId14"/>
    <p:sldId id="772" r:id="rId15"/>
    <p:sldId id="273" r:id="rId16"/>
    <p:sldId id="764" r:id="rId17"/>
    <p:sldId id="608" r:id="rId18"/>
    <p:sldId id="748" r:id="rId19"/>
    <p:sldId id="610" r:id="rId20"/>
    <p:sldId id="278" r:id="rId21"/>
    <p:sldId id="258" r:id="rId22"/>
    <p:sldId id="261" r:id="rId23"/>
    <p:sldId id="615" r:id="rId24"/>
    <p:sldId id="613" r:id="rId25"/>
    <p:sldId id="620" r:id="rId26"/>
    <p:sldId id="616" r:id="rId27"/>
    <p:sldId id="262" r:id="rId28"/>
    <p:sldId id="617" r:id="rId29"/>
    <p:sldId id="626" r:id="rId30"/>
    <p:sldId id="741" r:id="rId31"/>
    <p:sldId id="749" r:id="rId32"/>
    <p:sldId id="750" r:id="rId33"/>
    <p:sldId id="753" r:id="rId34"/>
    <p:sldId id="775" r:id="rId35"/>
    <p:sldId id="756" r:id="rId36"/>
    <p:sldId id="762" r:id="rId37"/>
    <p:sldId id="746" r:id="rId38"/>
    <p:sldId id="742" r:id="rId39"/>
    <p:sldId id="776" r:id="rId40"/>
    <p:sldId id="781" r:id="rId41"/>
    <p:sldId id="782" r:id="rId42"/>
    <p:sldId id="743" r:id="rId43"/>
    <p:sldId id="773" r:id="rId44"/>
    <p:sldId id="774" r:id="rId45"/>
    <p:sldId id="622" r:id="rId46"/>
    <p:sldId id="62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516" autoAdjust="0"/>
  </p:normalViewPr>
  <p:slideViewPr>
    <p:cSldViewPr snapToGrid="0">
      <p:cViewPr varScale="1">
        <p:scale>
          <a:sx n="69" d="100"/>
          <a:sy n="69" d="100"/>
        </p:scale>
        <p:origin x="1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EB0E0-61C7-466B-B317-0D87169633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A2E1608-B639-4F11-9D8E-FC9BB7029A80}">
      <dgm:prSet/>
      <dgm:spPr/>
      <dgm:t>
        <a:bodyPr/>
        <a:lstStyle/>
        <a:p>
          <a:r>
            <a:rPr lang="en-GB" b="1" dirty="0">
              <a:solidFill>
                <a:schemeClr val="tx1">
                  <a:lumMod val="95000"/>
                  <a:lumOff val="5000"/>
                </a:schemeClr>
              </a:solidFill>
            </a:rPr>
            <a:t>Blood gas </a:t>
          </a:r>
          <a:r>
            <a:rPr lang="en-GB" b="1" dirty="0" err="1">
              <a:solidFill>
                <a:schemeClr val="tx1">
                  <a:lumMod val="95000"/>
                  <a:lumOff val="5000"/>
                </a:schemeClr>
              </a:solidFill>
            </a:rPr>
            <a:t>analyzers</a:t>
          </a:r>
          <a:r>
            <a:rPr lang="en-GB" b="1" dirty="0">
              <a:solidFill>
                <a:schemeClr val="tx1">
                  <a:lumMod val="95000"/>
                  <a:lumOff val="5000"/>
                </a:schemeClr>
              </a:solidFill>
            </a:rPr>
            <a:t>: Use direct electrodes, Minimal optical interference, Not diluted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6EAD1A-2665-4132-9C53-44D81AB72FFA}" type="parTrans" cxnId="{B2A88DE1-7D95-4E07-9D28-4A5B7FFADEDE}">
      <dgm:prSet/>
      <dgm:spPr/>
      <dgm:t>
        <a:bodyPr/>
        <a:lstStyle/>
        <a:p>
          <a:endParaRPr lang="en-US"/>
        </a:p>
      </dgm:t>
    </dgm:pt>
    <dgm:pt modelId="{674784E9-BDCA-4664-8157-7A87525D00EA}" type="sibTrans" cxnId="{B2A88DE1-7D95-4E07-9D28-4A5B7FFADEDE}">
      <dgm:prSet/>
      <dgm:spPr/>
      <dgm:t>
        <a:bodyPr/>
        <a:lstStyle/>
        <a:p>
          <a:endParaRPr lang="en-US"/>
        </a:p>
      </dgm:t>
    </dgm:pt>
    <dgm:pt modelId="{AA5D8D1B-27B0-48CE-A7EB-19EE7B5B7E9A}">
      <dgm:prSet/>
      <dgm:spPr/>
      <dgm:t>
        <a:bodyPr/>
        <a:lstStyle/>
        <a:p>
          <a:r>
            <a:rPr lang="en-GB" b="1" dirty="0">
              <a:solidFill>
                <a:schemeClr val="tx1">
                  <a:lumMod val="95000"/>
                  <a:lumOff val="5000"/>
                </a:schemeClr>
              </a:solidFill>
            </a:rPr>
            <a:t>ABG/VBG Na, glucose, pH are trustworthy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95A490C-46E8-4C81-B045-4363A2139393}" type="parTrans" cxnId="{67737574-1EBC-4D43-900C-BAF9C8DE373F}">
      <dgm:prSet/>
      <dgm:spPr/>
      <dgm:t>
        <a:bodyPr/>
        <a:lstStyle/>
        <a:p>
          <a:endParaRPr lang="en-US"/>
        </a:p>
      </dgm:t>
    </dgm:pt>
    <dgm:pt modelId="{B5781235-0D2D-40F8-B62C-0B069F0C7EA9}" type="sibTrans" cxnId="{67737574-1EBC-4D43-900C-BAF9C8DE373F}">
      <dgm:prSet/>
      <dgm:spPr/>
      <dgm:t>
        <a:bodyPr/>
        <a:lstStyle/>
        <a:p>
          <a:endParaRPr lang="en-US"/>
        </a:p>
      </dgm:t>
    </dgm:pt>
    <dgm:pt modelId="{4DA8FFB6-56A7-407A-80E7-EC7D56A61EF7}" type="pres">
      <dgm:prSet presAssocID="{EADEB0E0-61C7-466B-B317-0D8716963306}" presName="root" presStyleCnt="0">
        <dgm:presLayoutVars>
          <dgm:dir/>
          <dgm:resizeHandles val="exact"/>
        </dgm:presLayoutVars>
      </dgm:prSet>
      <dgm:spPr/>
    </dgm:pt>
    <dgm:pt modelId="{2F42DAD0-7F9F-4137-8A2F-9ACA4F62B0AD}" type="pres">
      <dgm:prSet presAssocID="{4A2E1608-B639-4F11-9D8E-FC9BB7029A80}" presName="compNode" presStyleCnt="0"/>
      <dgm:spPr/>
    </dgm:pt>
    <dgm:pt modelId="{8FBE9665-8187-407B-AD75-3B7932D4152E}" type="pres">
      <dgm:prSet presAssocID="{4A2E1608-B639-4F11-9D8E-FC9BB7029A80}" presName="bgRect" presStyleLbl="bgShp" presStyleIdx="0" presStyleCnt="2"/>
      <dgm:spPr/>
    </dgm:pt>
    <dgm:pt modelId="{FC752183-8AF4-483E-93D8-FD1F42EE5A15}" type="pres">
      <dgm:prSet presAssocID="{4A2E1608-B639-4F11-9D8E-FC9BB7029A80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E06A81AD-D8D1-4CEF-93F6-F378F3BC58E0}" type="pres">
      <dgm:prSet presAssocID="{4A2E1608-B639-4F11-9D8E-FC9BB7029A80}" presName="spaceRect" presStyleCnt="0"/>
      <dgm:spPr/>
    </dgm:pt>
    <dgm:pt modelId="{35B3620B-8E20-4EDC-AB02-EFB75B493DD0}" type="pres">
      <dgm:prSet presAssocID="{4A2E1608-B639-4F11-9D8E-FC9BB7029A80}" presName="parTx" presStyleLbl="revTx" presStyleIdx="0" presStyleCnt="2">
        <dgm:presLayoutVars>
          <dgm:chMax val="0"/>
          <dgm:chPref val="0"/>
        </dgm:presLayoutVars>
      </dgm:prSet>
      <dgm:spPr/>
    </dgm:pt>
    <dgm:pt modelId="{A55B894B-BC12-4C93-A7D9-E91A4A594150}" type="pres">
      <dgm:prSet presAssocID="{674784E9-BDCA-4664-8157-7A87525D00EA}" presName="sibTrans" presStyleCnt="0"/>
      <dgm:spPr/>
    </dgm:pt>
    <dgm:pt modelId="{455B3751-707C-4978-9315-26D22979A210}" type="pres">
      <dgm:prSet presAssocID="{AA5D8D1B-27B0-48CE-A7EB-19EE7B5B7E9A}" presName="compNode" presStyleCnt="0"/>
      <dgm:spPr/>
    </dgm:pt>
    <dgm:pt modelId="{B5E2D211-40CB-46E7-9B92-2058A8322307}" type="pres">
      <dgm:prSet presAssocID="{AA5D8D1B-27B0-48CE-A7EB-19EE7B5B7E9A}" presName="bgRect" presStyleLbl="bgShp" presStyleIdx="1" presStyleCnt="2"/>
      <dgm:spPr/>
    </dgm:pt>
    <dgm:pt modelId="{549A9C81-E050-4AD9-891D-0F0CAA5DB927}" type="pres">
      <dgm:prSet presAssocID="{AA5D8D1B-27B0-48CE-A7EB-19EE7B5B7E9A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96684142-6FF3-4E0E-8739-C5A4F316C31A}" type="pres">
      <dgm:prSet presAssocID="{AA5D8D1B-27B0-48CE-A7EB-19EE7B5B7E9A}" presName="spaceRect" presStyleCnt="0"/>
      <dgm:spPr/>
    </dgm:pt>
    <dgm:pt modelId="{CF245CDC-907F-4B2E-BA3F-E8B598356A10}" type="pres">
      <dgm:prSet presAssocID="{AA5D8D1B-27B0-48CE-A7EB-19EE7B5B7E9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EBBA15D-BDC5-4AE1-847D-B4DC903BC5A2}" type="presOf" srcId="{AA5D8D1B-27B0-48CE-A7EB-19EE7B5B7E9A}" destId="{CF245CDC-907F-4B2E-BA3F-E8B598356A10}" srcOrd="0" destOrd="0" presId="urn:microsoft.com/office/officeart/2018/2/layout/IconVerticalSolidList"/>
    <dgm:cxn modelId="{4B60CB5F-6DF9-46AB-B7E5-796D00CC7470}" type="presOf" srcId="{4A2E1608-B639-4F11-9D8E-FC9BB7029A80}" destId="{35B3620B-8E20-4EDC-AB02-EFB75B493DD0}" srcOrd="0" destOrd="0" presId="urn:microsoft.com/office/officeart/2018/2/layout/IconVerticalSolidList"/>
    <dgm:cxn modelId="{67737574-1EBC-4D43-900C-BAF9C8DE373F}" srcId="{EADEB0E0-61C7-466B-B317-0D8716963306}" destId="{AA5D8D1B-27B0-48CE-A7EB-19EE7B5B7E9A}" srcOrd="1" destOrd="0" parTransId="{A95A490C-46E8-4C81-B045-4363A2139393}" sibTransId="{B5781235-0D2D-40F8-B62C-0B069F0C7EA9}"/>
    <dgm:cxn modelId="{2264B3DA-9EA6-498D-BD05-9DAE55E70540}" type="presOf" srcId="{EADEB0E0-61C7-466B-B317-0D8716963306}" destId="{4DA8FFB6-56A7-407A-80E7-EC7D56A61EF7}" srcOrd="0" destOrd="0" presId="urn:microsoft.com/office/officeart/2018/2/layout/IconVerticalSolidList"/>
    <dgm:cxn modelId="{B2A88DE1-7D95-4E07-9D28-4A5B7FFADEDE}" srcId="{EADEB0E0-61C7-466B-B317-0D8716963306}" destId="{4A2E1608-B639-4F11-9D8E-FC9BB7029A80}" srcOrd="0" destOrd="0" parTransId="{1D6EAD1A-2665-4132-9C53-44D81AB72FFA}" sibTransId="{674784E9-BDCA-4664-8157-7A87525D00EA}"/>
    <dgm:cxn modelId="{A3F917F1-0BAB-4582-8B8E-C530D9578513}" type="presParOf" srcId="{4DA8FFB6-56A7-407A-80E7-EC7D56A61EF7}" destId="{2F42DAD0-7F9F-4137-8A2F-9ACA4F62B0AD}" srcOrd="0" destOrd="0" presId="urn:microsoft.com/office/officeart/2018/2/layout/IconVerticalSolidList"/>
    <dgm:cxn modelId="{FBC597ED-2238-42CE-9ED9-508454750B63}" type="presParOf" srcId="{2F42DAD0-7F9F-4137-8A2F-9ACA4F62B0AD}" destId="{8FBE9665-8187-407B-AD75-3B7932D4152E}" srcOrd="0" destOrd="0" presId="urn:microsoft.com/office/officeart/2018/2/layout/IconVerticalSolidList"/>
    <dgm:cxn modelId="{51F37385-18C5-41A7-AEA4-54AEE12E6FF1}" type="presParOf" srcId="{2F42DAD0-7F9F-4137-8A2F-9ACA4F62B0AD}" destId="{FC752183-8AF4-483E-93D8-FD1F42EE5A15}" srcOrd="1" destOrd="0" presId="urn:microsoft.com/office/officeart/2018/2/layout/IconVerticalSolidList"/>
    <dgm:cxn modelId="{5E8630FA-FF2D-40A3-A028-6B024FD71BD8}" type="presParOf" srcId="{2F42DAD0-7F9F-4137-8A2F-9ACA4F62B0AD}" destId="{E06A81AD-D8D1-4CEF-93F6-F378F3BC58E0}" srcOrd="2" destOrd="0" presId="urn:microsoft.com/office/officeart/2018/2/layout/IconVerticalSolidList"/>
    <dgm:cxn modelId="{5A8FE45B-6E23-4ABF-9F40-BB04FE77A313}" type="presParOf" srcId="{2F42DAD0-7F9F-4137-8A2F-9ACA4F62B0AD}" destId="{35B3620B-8E20-4EDC-AB02-EFB75B493DD0}" srcOrd="3" destOrd="0" presId="urn:microsoft.com/office/officeart/2018/2/layout/IconVerticalSolidList"/>
    <dgm:cxn modelId="{2119136B-DB17-4F38-9CDA-D9ECE3832FC3}" type="presParOf" srcId="{4DA8FFB6-56A7-407A-80E7-EC7D56A61EF7}" destId="{A55B894B-BC12-4C93-A7D9-E91A4A594150}" srcOrd="1" destOrd="0" presId="urn:microsoft.com/office/officeart/2018/2/layout/IconVerticalSolidList"/>
    <dgm:cxn modelId="{6947E81E-DEBE-4FF5-ABF2-7142D6CBD827}" type="presParOf" srcId="{4DA8FFB6-56A7-407A-80E7-EC7D56A61EF7}" destId="{455B3751-707C-4978-9315-26D22979A210}" srcOrd="2" destOrd="0" presId="urn:microsoft.com/office/officeart/2018/2/layout/IconVerticalSolidList"/>
    <dgm:cxn modelId="{A4275DCA-1F4B-45D6-B4DD-83F973F835DE}" type="presParOf" srcId="{455B3751-707C-4978-9315-26D22979A210}" destId="{B5E2D211-40CB-46E7-9B92-2058A8322307}" srcOrd="0" destOrd="0" presId="urn:microsoft.com/office/officeart/2018/2/layout/IconVerticalSolidList"/>
    <dgm:cxn modelId="{D039D6C4-BE2F-431E-B5C2-7AC99D1E0FE5}" type="presParOf" srcId="{455B3751-707C-4978-9315-26D22979A210}" destId="{549A9C81-E050-4AD9-891D-0F0CAA5DB927}" srcOrd="1" destOrd="0" presId="urn:microsoft.com/office/officeart/2018/2/layout/IconVerticalSolidList"/>
    <dgm:cxn modelId="{42003551-CB66-4050-A9C7-66D11B21910C}" type="presParOf" srcId="{455B3751-707C-4978-9315-26D22979A210}" destId="{96684142-6FF3-4E0E-8739-C5A4F316C31A}" srcOrd="2" destOrd="0" presId="urn:microsoft.com/office/officeart/2018/2/layout/IconVerticalSolidList"/>
    <dgm:cxn modelId="{91995970-29E5-4981-BF21-387AE9EF5AAC}" type="presParOf" srcId="{455B3751-707C-4978-9315-26D22979A210}" destId="{CF245CDC-907F-4B2E-BA3F-E8B598356A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2F950-4E58-4644-9256-AAEBC4492E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F39AC1-0BF8-4DA2-B39D-AF3B03791BC3}">
      <dgm:prSet/>
      <dgm:spPr/>
      <dgm:t>
        <a:bodyPr/>
        <a:lstStyle/>
        <a:p>
          <a:r>
            <a:rPr lang="en-US"/>
            <a:t>Triglycerides usually normalize rapidly with insulin alone</a:t>
          </a:r>
        </a:p>
      </dgm:t>
    </dgm:pt>
    <dgm:pt modelId="{441FD747-6235-4462-9A71-CF1E2AE9A811}" type="parTrans" cxnId="{C88789C8-B5BF-45EC-B932-83E806AE3A7A}">
      <dgm:prSet/>
      <dgm:spPr/>
      <dgm:t>
        <a:bodyPr/>
        <a:lstStyle/>
        <a:p>
          <a:endParaRPr lang="en-US"/>
        </a:p>
      </dgm:t>
    </dgm:pt>
    <dgm:pt modelId="{11682251-3D66-46B0-8390-0F791A4D8BFC}" type="sibTrans" cxnId="{C88789C8-B5BF-45EC-B932-83E806AE3A7A}">
      <dgm:prSet/>
      <dgm:spPr/>
      <dgm:t>
        <a:bodyPr/>
        <a:lstStyle/>
        <a:p>
          <a:endParaRPr lang="en-US"/>
        </a:p>
      </dgm:t>
    </dgm:pt>
    <dgm:pt modelId="{969D079A-EE20-474B-8E3F-195C86EA5B79}">
      <dgm:prSet/>
      <dgm:spPr/>
      <dgm:t>
        <a:bodyPr/>
        <a:lstStyle/>
        <a:p>
          <a:r>
            <a:rPr lang="en-US"/>
            <a:t>Long-term management focuses on glycemic control and diet</a:t>
          </a:r>
        </a:p>
      </dgm:t>
    </dgm:pt>
    <dgm:pt modelId="{FE6AF7CB-8D9E-475F-B5AA-F2CA5D115CFC}" type="parTrans" cxnId="{CC98ABC3-D1C6-4A23-9449-9EF1F0B38172}">
      <dgm:prSet/>
      <dgm:spPr/>
      <dgm:t>
        <a:bodyPr/>
        <a:lstStyle/>
        <a:p>
          <a:endParaRPr lang="en-US"/>
        </a:p>
      </dgm:t>
    </dgm:pt>
    <dgm:pt modelId="{C5E8035B-1D41-4B6A-90E4-EBC9E8C4E692}" type="sibTrans" cxnId="{CC98ABC3-D1C6-4A23-9449-9EF1F0B38172}">
      <dgm:prSet/>
      <dgm:spPr/>
      <dgm:t>
        <a:bodyPr/>
        <a:lstStyle/>
        <a:p>
          <a:endParaRPr lang="en-US"/>
        </a:p>
      </dgm:t>
    </dgm:pt>
    <dgm:pt modelId="{1374BDC7-64A5-4C3C-A576-522B5D10B9E9}" type="pres">
      <dgm:prSet presAssocID="{4912F950-4E58-4644-9256-AAEBC4492E2D}" presName="root" presStyleCnt="0">
        <dgm:presLayoutVars>
          <dgm:dir/>
          <dgm:resizeHandles val="exact"/>
        </dgm:presLayoutVars>
      </dgm:prSet>
      <dgm:spPr/>
    </dgm:pt>
    <dgm:pt modelId="{43B513A3-21D0-482F-B44E-12C41B44B54B}" type="pres">
      <dgm:prSet presAssocID="{64F39AC1-0BF8-4DA2-B39D-AF3B03791BC3}" presName="compNode" presStyleCnt="0"/>
      <dgm:spPr/>
    </dgm:pt>
    <dgm:pt modelId="{94050D17-67DB-4379-B08D-6424887126E5}" type="pres">
      <dgm:prSet presAssocID="{64F39AC1-0BF8-4DA2-B39D-AF3B03791BC3}" presName="bgRect" presStyleLbl="bgShp" presStyleIdx="0" presStyleCnt="2"/>
      <dgm:spPr/>
    </dgm:pt>
    <dgm:pt modelId="{D6EA0E80-1510-4D9B-9481-9B5FE049DA7F}" type="pres">
      <dgm:prSet presAssocID="{64F39AC1-0BF8-4DA2-B39D-AF3B03791BC3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8516951-BD37-4BD0-ABFB-A927F2561FAF}" type="pres">
      <dgm:prSet presAssocID="{64F39AC1-0BF8-4DA2-B39D-AF3B03791BC3}" presName="spaceRect" presStyleCnt="0"/>
      <dgm:spPr/>
    </dgm:pt>
    <dgm:pt modelId="{8304C092-FC8E-4362-95CB-8BEE77FC9C6D}" type="pres">
      <dgm:prSet presAssocID="{64F39AC1-0BF8-4DA2-B39D-AF3B03791BC3}" presName="parTx" presStyleLbl="revTx" presStyleIdx="0" presStyleCnt="2">
        <dgm:presLayoutVars>
          <dgm:chMax val="0"/>
          <dgm:chPref val="0"/>
        </dgm:presLayoutVars>
      </dgm:prSet>
      <dgm:spPr/>
    </dgm:pt>
    <dgm:pt modelId="{29898276-08CF-41B3-8066-BA2ECBA07BA3}" type="pres">
      <dgm:prSet presAssocID="{11682251-3D66-46B0-8390-0F791A4D8BFC}" presName="sibTrans" presStyleCnt="0"/>
      <dgm:spPr/>
    </dgm:pt>
    <dgm:pt modelId="{03B892F7-D93A-4EB7-B3A7-4437C2E585F3}" type="pres">
      <dgm:prSet presAssocID="{969D079A-EE20-474B-8E3F-195C86EA5B79}" presName="compNode" presStyleCnt="0"/>
      <dgm:spPr/>
    </dgm:pt>
    <dgm:pt modelId="{F65F7D84-07BD-440B-85FE-39B19D5A62F1}" type="pres">
      <dgm:prSet presAssocID="{969D079A-EE20-474B-8E3F-195C86EA5B79}" presName="bgRect" presStyleLbl="bgShp" presStyleIdx="1" presStyleCnt="2"/>
      <dgm:spPr/>
    </dgm:pt>
    <dgm:pt modelId="{BB485320-ADD1-4406-A37E-3F20801431D5}" type="pres">
      <dgm:prSet presAssocID="{969D079A-EE20-474B-8E3F-195C86EA5B7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84AB56C-20AD-4CEE-A680-74B686BD7A5C}" type="pres">
      <dgm:prSet presAssocID="{969D079A-EE20-474B-8E3F-195C86EA5B79}" presName="spaceRect" presStyleCnt="0"/>
      <dgm:spPr/>
    </dgm:pt>
    <dgm:pt modelId="{45FFE48D-104A-41A9-9D41-8554B26B8B2E}" type="pres">
      <dgm:prSet presAssocID="{969D079A-EE20-474B-8E3F-195C86EA5B7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A70413-D50D-4A85-BA9E-ADBA80EAEEB0}" type="presOf" srcId="{64F39AC1-0BF8-4DA2-B39D-AF3B03791BC3}" destId="{8304C092-FC8E-4362-95CB-8BEE77FC9C6D}" srcOrd="0" destOrd="0" presId="urn:microsoft.com/office/officeart/2018/2/layout/IconVerticalSolidList"/>
    <dgm:cxn modelId="{FF34B61E-08D5-45C2-A0F8-8322DFA794B6}" type="presOf" srcId="{969D079A-EE20-474B-8E3F-195C86EA5B79}" destId="{45FFE48D-104A-41A9-9D41-8554B26B8B2E}" srcOrd="0" destOrd="0" presId="urn:microsoft.com/office/officeart/2018/2/layout/IconVerticalSolidList"/>
    <dgm:cxn modelId="{CC98ABC3-D1C6-4A23-9449-9EF1F0B38172}" srcId="{4912F950-4E58-4644-9256-AAEBC4492E2D}" destId="{969D079A-EE20-474B-8E3F-195C86EA5B79}" srcOrd="1" destOrd="0" parTransId="{FE6AF7CB-8D9E-475F-B5AA-F2CA5D115CFC}" sibTransId="{C5E8035B-1D41-4B6A-90E4-EBC9E8C4E692}"/>
    <dgm:cxn modelId="{C88789C8-B5BF-45EC-B932-83E806AE3A7A}" srcId="{4912F950-4E58-4644-9256-AAEBC4492E2D}" destId="{64F39AC1-0BF8-4DA2-B39D-AF3B03791BC3}" srcOrd="0" destOrd="0" parTransId="{441FD747-6235-4462-9A71-CF1E2AE9A811}" sibTransId="{11682251-3D66-46B0-8390-0F791A4D8BFC}"/>
    <dgm:cxn modelId="{B8AC2CF7-4F90-4D90-9C4E-D9713A569030}" type="presOf" srcId="{4912F950-4E58-4644-9256-AAEBC4492E2D}" destId="{1374BDC7-64A5-4C3C-A576-522B5D10B9E9}" srcOrd="0" destOrd="0" presId="urn:microsoft.com/office/officeart/2018/2/layout/IconVerticalSolidList"/>
    <dgm:cxn modelId="{94AC9461-EEE9-4B5A-81B8-F1FB33946A14}" type="presParOf" srcId="{1374BDC7-64A5-4C3C-A576-522B5D10B9E9}" destId="{43B513A3-21D0-482F-B44E-12C41B44B54B}" srcOrd="0" destOrd="0" presId="urn:microsoft.com/office/officeart/2018/2/layout/IconVerticalSolidList"/>
    <dgm:cxn modelId="{E031C871-89DD-40B6-8ECB-010E24CE8BB2}" type="presParOf" srcId="{43B513A3-21D0-482F-B44E-12C41B44B54B}" destId="{94050D17-67DB-4379-B08D-6424887126E5}" srcOrd="0" destOrd="0" presId="urn:microsoft.com/office/officeart/2018/2/layout/IconVerticalSolidList"/>
    <dgm:cxn modelId="{B0431975-29D6-41F3-9227-6D65E4515F74}" type="presParOf" srcId="{43B513A3-21D0-482F-B44E-12C41B44B54B}" destId="{D6EA0E80-1510-4D9B-9481-9B5FE049DA7F}" srcOrd="1" destOrd="0" presId="urn:microsoft.com/office/officeart/2018/2/layout/IconVerticalSolidList"/>
    <dgm:cxn modelId="{BBED5CE9-5BD5-4F5B-B883-C627F4A262DE}" type="presParOf" srcId="{43B513A3-21D0-482F-B44E-12C41B44B54B}" destId="{B8516951-BD37-4BD0-ABFB-A927F2561FAF}" srcOrd="2" destOrd="0" presId="urn:microsoft.com/office/officeart/2018/2/layout/IconVerticalSolidList"/>
    <dgm:cxn modelId="{D4004BDD-F6B1-4EBD-9B39-66FCB2FBA5E1}" type="presParOf" srcId="{43B513A3-21D0-482F-B44E-12C41B44B54B}" destId="{8304C092-FC8E-4362-95CB-8BEE77FC9C6D}" srcOrd="3" destOrd="0" presId="urn:microsoft.com/office/officeart/2018/2/layout/IconVerticalSolidList"/>
    <dgm:cxn modelId="{E5E0AF63-0E42-4223-8B84-5D0DD2AAE7C8}" type="presParOf" srcId="{1374BDC7-64A5-4C3C-A576-522B5D10B9E9}" destId="{29898276-08CF-41B3-8066-BA2ECBA07BA3}" srcOrd="1" destOrd="0" presId="urn:microsoft.com/office/officeart/2018/2/layout/IconVerticalSolidList"/>
    <dgm:cxn modelId="{92A886F9-2EC0-4923-9C98-5F515089FA48}" type="presParOf" srcId="{1374BDC7-64A5-4C3C-A576-522B5D10B9E9}" destId="{03B892F7-D93A-4EB7-B3A7-4437C2E585F3}" srcOrd="2" destOrd="0" presId="urn:microsoft.com/office/officeart/2018/2/layout/IconVerticalSolidList"/>
    <dgm:cxn modelId="{ABC72C39-072E-4D51-A4B3-FA0B7670B545}" type="presParOf" srcId="{03B892F7-D93A-4EB7-B3A7-4437C2E585F3}" destId="{F65F7D84-07BD-440B-85FE-39B19D5A62F1}" srcOrd="0" destOrd="0" presId="urn:microsoft.com/office/officeart/2018/2/layout/IconVerticalSolidList"/>
    <dgm:cxn modelId="{DC60B3CA-1CB2-4150-97B8-7F868E3CB6E8}" type="presParOf" srcId="{03B892F7-D93A-4EB7-B3A7-4437C2E585F3}" destId="{BB485320-ADD1-4406-A37E-3F20801431D5}" srcOrd="1" destOrd="0" presId="urn:microsoft.com/office/officeart/2018/2/layout/IconVerticalSolidList"/>
    <dgm:cxn modelId="{ADC12769-FBBF-4C7D-8BD1-F17BA4C14772}" type="presParOf" srcId="{03B892F7-D93A-4EB7-B3A7-4437C2E585F3}" destId="{584AB56C-20AD-4CEE-A680-74B686BD7A5C}" srcOrd="2" destOrd="0" presId="urn:microsoft.com/office/officeart/2018/2/layout/IconVerticalSolidList"/>
    <dgm:cxn modelId="{3216E8EA-DEDF-45E7-84D6-DA4E00FB4C7A}" type="presParOf" srcId="{03B892F7-D93A-4EB7-B3A7-4437C2E585F3}" destId="{45FFE48D-104A-41A9-9D41-8554B26B8B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E9665-8187-407B-AD75-3B7932D4152E}">
      <dsp:nvSpPr>
        <dsp:cNvPr id="0" name=""/>
        <dsp:cNvSpPr/>
      </dsp:nvSpPr>
      <dsp:spPr>
        <a:xfrm>
          <a:off x="0" y="632848"/>
          <a:ext cx="10363200" cy="11683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52183-8AF4-483E-93D8-FD1F42EE5A15}">
      <dsp:nvSpPr>
        <dsp:cNvPr id="0" name=""/>
        <dsp:cNvSpPr/>
      </dsp:nvSpPr>
      <dsp:spPr>
        <a:xfrm>
          <a:off x="353421" y="895724"/>
          <a:ext cx="642585" cy="64258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3620B-8E20-4EDC-AB02-EFB75B493DD0}">
      <dsp:nvSpPr>
        <dsp:cNvPr id="0" name=""/>
        <dsp:cNvSpPr/>
      </dsp:nvSpPr>
      <dsp:spPr>
        <a:xfrm>
          <a:off x="1349428" y="632848"/>
          <a:ext cx="9013771" cy="116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49" tIns="123649" rIns="123649" bIns="1236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Blood gas </a:t>
          </a:r>
          <a:r>
            <a:rPr lang="en-GB" sz="25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analyzers</a:t>
          </a:r>
          <a:r>
            <a:rPr lang="en-GB" sz="2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: Use direct electrodes, Minimal optical interference, Not diluted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49428" y="632848"/>
        <a:ext cx="9013771" cy="1168336"/>
      </dsp:txXfrm>
    </dsp:sp>
    <dsp:sp modelId="{B5E2D211-40CB-46E7-9B92-2058A8322307}">
      <dsp:nvSpPr>
        <dsp:cNvPr id="0" name=""/>
        <dsp:cNvSpPr/>
      </dsp:nvSpPr>
      <dsp:spPr>
        <a:xfrm>
          <a:off x="0" y="2093269"/>
          <a:ext cx="10363200" cy="11683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A9C81-E050-4AD9-891D-0F0CAA5DB927}">
      <dsp:nvSpPr>
        <dsp:cNvPr id="0" name=""/>
        <dsp:cNvSpPr/>
      </dsp:nvSpPr>
      <dsp:spPr>
        <a:xfrm>
          <a:off x="353421" y="2356145"/>
          <a:ext cx="642585" cy="64258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45CDC-907F-4B2E-BA3F-E8B598356A10}">
      <dsp:nvSpPr>
        <dsp:cNvPr id="0" name=""/>
        <dsp:cNvSpPr/>
      </dsp:nvSpPr>
      <dsp:spPr>
        <a:xfrm>
          <a:off x="1349428" y="2093269"/>
          <a:ext cx="9013771" cy="116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649" tIns="123649" rIns="123649" bIns="1236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ABG/VBG Na, glucose, pH are trustworthy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49428" y="2093269"/>
        <a:ext cx="9013771" cy="116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50D17-67DB-4379-B08D-6424887126E5}">
      <dsp:nvSpPr>
        <dsp:cNvPr id="0" name=""/>
        <dsp:cNvSpPr/>
      </dsp:nvSpPr>
      <dsp:spPr>
        <a:xfrm>
          <a:off x="0" y="605411"/>
          <a:ext cx="10058399" cy="1117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A0E80-1510-4D9B-9481-9B5FE049DA7F}">
      <dsp:nvSpPr>
        <dsp:cNvPr id="0" name=""/>
        <dsp:cNvSpPr/>
      </dsp:nvSpPr>
      <dsp:spPr>
        <a:xfrm>
          <a:off x="338099" y="856890"/>
          <a:ext cx="614725" cy="6147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4C092-FC8E-4362-95CB-8BEE77FC9C6D}">
      <dsp:nvSpPr>
        <dsp:cNvPr id="0" name=""/>
        <dsp:cNvSpPr/>
      </dsp:nvSpPr>
      <dsp:spPr>
        <a:xfrm>
          <a:off x="1290924" y="605411"/>
          <a:ext cx="8767475" cy="111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88" tIns="118288" rIns="118288" bIns="11828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Triglycerides usually normalize rapidly with insulin alone</a:t>
          </a:r>
        </a:p>
      </dsp:txBody>
      <dsp:txXfrm>
        <a:off x="1290924" y="605411"/>
        <a:ext cx="8767475" cy="1117683"/>
      </dsp:txXfrm>
    </dsp:sp>
    <dsp:sp modelId="{F65F7D84-07BD-440B-85FE-39B19D5A62F1}">
      <dsp:nvSpPr>
        <dsp:cNvPr id="0" name=""/>
        <dsp:cNvSpPr/>
      </dsp:nvSpPr>
      <dsp:spPr>
        <a:xfrm>
          <a:off x="0" y="2002516"/>
          <a:ext cx="10058399" cy="1117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85320-ADD1-4406-A37E-3F20801431D5}">
      <dsp:nvSpPr>
        <dsp:cNvPr id="0" name=""/>
        <dsp:cNvSpPr/>
      </dsp:nvSpPr>
      <dsp:spPr>
        <a:xfrm>
          <a:off x="338099" y="2253995"/>
          <a:ext cx="614725" cy="61472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FE48D-104A-41A9-9D41-8554B26B8B2E}">
      <dsp:nvSpPr>
        <dsp:cNvPr id="0" name=""/>
        <dsp:cNvSpPr/>
      </dsp:nvSpPr>
      <dsp:spPr>
        <a:xfrm>
          <a:off x="1290924" y="2002516"/>
          <a:ext cx="8767475" cy="1117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88" tIns="118288" rIns="118288" bIns="11828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Long-term management focuses on glycemic control and diet</a:t>
          </a:r>
        </a:p>
      </dsp:txBody>
      <dsp:txXfrm>
        <a:off x="1290924" y="2002516"/>
        <a:ext cx="8767475" cy="111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0:50:31.0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1 168,'31'2,"1"0,50 13,26 2,41-10,53 6,-123-7,134-2,-118-6,-54-1,0 0,-1-2,0-3,0-1,63-23,-64 20,-2 2,2 3,77-7,118 9,-194 4,48-7,18-3,378 10,-253 2,-206-3,-1 0,1-3,40-10,23-4,-58 12,0 1,33-15,4-1,-47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41.42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23,'134'-9,"-24"-1,504 7,-344 4,-242-1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45.92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770 1,'545'0,"-537"-1,0 2,0-1,0 1,0 0,0 1,0 0,8 3,-13-4,0 1,0-1,0 1,-1 0,1 0,-1 0,1 0,-1 0,0 0,1 1,-1-1,-1 1,1-1,0 1,-1 0,1 0,-1 0,0 0,0 0,1 5,2 13,-2 0,-1 1,-1-1,0 1,-5 27,4-43,0 0,0-1,-1 1,0 0,0 0,0-1,-1 1,0-1,0 1,0-1,-1 0,1-1,-1 1,-1 0,1-1,0 0,-1 0,0-1,0 1,0-1,0 0,-9 4,-9 2,-1-1,0-1,0-1,-29 4,21-4,-45 4,0-3,-149-6,103-3,-303 2,413 1,-1 1,1 0,-19 5,17-4,-30 5,-25 3,54-8,-3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47.71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54,'295'-23,"-31"1,173 22,-208 1,-214-1,32-4,-26-1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48.80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53,'324'-9,"139"-22,-138 27,-197 5,-122-1,1-1,-1 1,0-1,8-2,0-1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52.57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1,'15'0,"16"3,10 2,10 0,7-1,6-1,-2-1,-3-1,-8-1,-9 0,-7 0,-7 0,-4-1,-2 1,-2 0,-3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53.536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15,'600'0,"-589"-1,1 1,-1-2,20-4,-12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4:26.2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71 45,'-2'1,"0"-1,1 1,-1-1,0 1,1-1,-1 1,1 0,-1 0,1 0,-1 0,1 0,-1 0,1 0,0 1,0-1,0 0,0 1,0-1,0 1,0-1,-1 3,-17 40,16-35,-1 3,0 0,1 0,1 0,0 0,0 16,3 64,1-40,-3 0,-1-33,2 0,0 1,1-1,6 26,-7-42,1 0,0-1,0 1,1-1,-1 1,0-1,1 1,0-1,-1 0,1 0,0 0,0 0,0 0,1 0,-1 0,0-1,1 1,-1-1,1 1,-1-1,1 0,0 0,-1 0,1-1,5 2,6-1,1 0,-1 0,1-1,14-3,0 1,10 2,-25 1,0-1,0-1,1 0,19-4,-30 3,0 1,0 0,0-1,0 0,0 0,0 0,-1 0,1-1,-1 1,0-1,0 0,0 0,0 0,0 0,0-1,-1 1,0-1,0 0,3-4,0-6,0 0,-1 1,0-2,-1 1,2-29,-5-73,-1 53,0 53,0 1,0-1,-1 1,0-1,0 1,-1 0,0 0,-1 0,0 0,-1 1,0-1,0 1,0 0,-1 1,0-1,-1 1,0 0,0 1,0 0,-13-9,9 9,-1 1,1 0,-1 0,0 1,0 1,0 0,0 0,0 1,-23 0,17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31.603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0 158,'28'-2,"0"0,47-12,3 1,143-9,239 8,-425 12,53-8,-50 5,41-1,-48 5,-1 0,0-3,1 0,-1-2,49-16,-58 15,0 1,1 1,0 1,0 1,0 0,35 2,-38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0:50:32.3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0 127,'90'-3,"156"-25,-172 14,307-43,-8 55,-184 4,-163-3,38-8,9-2,161 8,-184 3,-33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1T10:50:33.44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1,'970'0,"-950"0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10:50:41.0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2259 0 24119,'-2259'1449'0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10:50:43.5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24575,'0'321'0,"0"-319"0,0 2 0,-1-2 0,1 0 0,0 0 0,1 1 0,-1 0 0,0-1 0,1 0 0,-1 0 0,1 1 0,-1 0 0,1-1 0,0 0 0,0 0 0,1 0 0,-1 0 0,1 1 0,-1-1 0,0-1 0,1 1 0,-1 0 0,1-1 0,0 1 0,-1-1 0,2 1 0,-1 0 0,0-1 0,0 0 0,0 0 0,0 0 0,0 0 0,1-1 0,-1 1 0,1 0 0,-1-1 0,0 0 0,0 1 0,2-1 0,-2 0 0,5 0 0,189-1 0,-71-2 0,-84 3-1365,-23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2T10:45:43.7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0,'4'0,"3"0,5 0,7 0,3 4,1 0,0 0,0 0,2-2,0 0,3-1,-1-1,-1 0,-1 0,-6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35.6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36.34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67,'87'0,"365"-13,-292 3,16-2,364-20,-451 33,-71-1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4T19:38:40.44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0,'1353'0,"-1335"0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A2E90-9CBE-4DCA-9690-7DFD7FF16A53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84AF-9ADB-40EB-9F16-BF4AD178C1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44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28B8A-1262-4B14-C831-45BE73388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EFFE3-6F18-CD5D-2A0A-65980E5A9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67747-7407-D90E-C90A-7544219F3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Dka</a:t>
            </a:r>
            <a:r>
              <a:rPr lang="en-US" dirty="0"/>
              <a:t> </a:t>
            </a:r>
            <a:r>
              <a:rPr lang="en-US" dirty="0" err="1"/>
              <a:t>compication</a:t>
            </a:r>
            <a:r>
              <a:rPr lang="en-US" dirty="0"/>
              <a:t> </a:t>
            </a:r>
          </a:p>
          <a:p>
            <a:r>
              <a:rPr lang="en-US" dirty="0" err="1"/>
              <a:t>Im</a:t>
            </a:r>
            <a:r>
              <a:rPr lang="en-US" dirty="0"/>
              <a:t> tired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6BE6-C97D-8FC2-E7E4-94F4C7014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📖 Source: Hansa et al., </a:t>
            </a:r>
            <a:r>
              <a:rPr lang="en-GB" i="1" dirty="0" err="1"/>
              <a:t>Cureus</a:t>
            </a:r>
            <a:r>
              <a:rPr lang="en-GB" dirty="0"/>
              <a:t> 2023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2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In DKA-induced hypertriglyceridemia, plasmapheresis is reserved for cases with hypertriglyceridemia-induced pancreatitis or refractory/severe disease not improving with insulin and IV fluids.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6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AC912-53D9-00B5-CF55-20C5B73F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0ACE6-2C0C-731F-DFF0-340A5EACA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1590B-A162-71D7-805F-74D81159C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</a:t>
            </a:r>
            <a:r>
              <a:rPr lang="en-GB" b="1" dirty="0"/>
              <a:t>publication bias</a:t>
            </a:r>
            <a:endParaRPr lang="en-GB" dirty="0"/>
          </a:p>
          <a:p>
            <a:r>
              <a:rPr lang="en-GB" dirty="0"/>
              <a:t>Severe cases with pancreatitis more likely reported</a:t>
            </a:r>
          </a:p>
          <a:p>
            <a:r>
              <a:rPr lang="en-GB" b="1" dirty="0"/>
              <a:t>Small sample size</a:t>
            </a:r>
            <a:endParaRPr lang="en-GB" dirty="0"/>
          </a:p>
          <a:p>
            <a:r>
              <a:rPr lang="en-GB" dirty="0"/>
              <a:t>Limits identification of definitive risk factors</a:t>
            </a:r>
          </a:p>
          <a:p>
            <a:r>
              <a:rPr lang="en-GB" dirty="0"/>
              <a:t>Insufficient data on:</a:t>
            </a:r>
          </a:p>
          <a:p>
            <a:r>
              <a:rPr lang="en-GB" dirty="0"/>
              <a:t>Duration of hypertriglyceridemia</a:t>
            </a:r>
          </a:p>
          <a:p>
            <a:r>
              <a:rPr lang="en-GB" dirty="0"/>
              <a:t>Pre-DKA TG levels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72DAC-2958-B9C6-3EA6-E743D153F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6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Reviewed published </a:t>
            </a:r>
            <a:r>
              <a:rPr lang="en-GB" dirty="0" err="1"/>
              <a:t>pediatric</a:t>
            </a:r>
            <a:r>
              <a:rPr lang="en-GB" dirty="0"/>
              <a:t> and young adult cases (≤20 years)</a:t>
            </a:r>
            <a:br>
              <a:rPr lang="en-GB" dirty="0"/>
            </a:br>
            <a:r>
              <a:rPr lang="en-GB" sz="2400" b="1" dirty="0"/>
              <a:t>Total cases:</a:t>
            </a:r>
            <a:r>
              <a:rPr lang="en-GB" sz="2400" dirty="0"/>
              <a:t> 28, literature review </a:t>
            </a:r>
          </a:p>
          <a:p>
            <a:pPr lvl="1"/>
            <a:r>
              <a:rPr lang="en-GB" sz="2400" b="1" dirty="0"/>
              <a:t>With pancreatitis:</a:t>
            </a:r>
            <a:r>
              <a:rPr lang="en-GB" sz="2400" dirty="0"/>
              <a:t> 16 cases</a:t>
            </a:r>
          </a:p>
          <a:p>
            <a:pPr lvl="1"/>
            <a:r>
              <a:rPr lang="en-GB" sz="2400" b="1" dirty="0"/>
              <a:t>Without pancreatitis:</a:t>
            </a:r>
            <a:r>
              <a:rPr lang="en-GB" sz="2400" dirty="0"/>
              <a:t> 12 cases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68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2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case lipid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anion gap metabolic acidosis with appropriate respiratory compensation, going with  with DKA.</a:t>
            </a:r>
          </a:p>
          <a:p>
            <a:r>
              <a:rPr lang="en-GB" dirty="0"/>
              <a:t> concentrated urine with marked glucosuria and ketonuria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profound </a:t>
            </a:r>
            <a:r>
              <a:rPr lang="en-GB" dirty="0" err="1"/>
              <a:t>hyperglycemia</a:t>
            </a:r>
            <a:r>
              <a:rPr lang="en-GB" dirty="0"/>
              <a:t> (glucose 43.3 mmol/L 👉 </a:t>
            </a:r>
            <a:r>
              <a:rPr lang="en-GB" b="1" dirty="0"/>
              <a:t>≈ 780 mg/dL</a:t>
            </a:r>
            <a:endParaRPr lang="en-GB" dirty="0"/>
          </a:p>
          <a:p>
            <a:r>
              <a:rPr lang="en-GB" dirty="0"/>
              <a:t>Sever apparent hyponatremia (Na 115) </a:t>
            </a:r>
            <a:r>
              <a:rPr lang="en-GB" b="1" dirty="0"/>
              <a:t>pseudohyponatremia</a:t>
            </a:r>
            <a:r>
              <a:rPr lang="en-GB" dirty="0"/>
              <a:t> due to </a:t>
            </a:r>
            <a:r>
              <a:rPr lang="en-GB" dirty="0" err="1"/>
              <a:t>hyperglycemia</a:t>
            </a:r>
            <a:r>
              <a:rPr lang="en-GB" dirty="0"/>
              <a:t> and lipemia. </a:t>
            </a:r>
          </a:p>
          <a:p>
            <a:r>
              <a:rPr lang="en-GB" dirty="0"/>
              <a:t>Very elevated </a:t>
            </a:r>
            <a:r>
              <a:rPr lang="en-GB" dirty="0" err="1"/>
              <a:t>hemoglobin</a:t>
            </a:r>
            <a:r>
              <a:rPr lang="en-GB" dirty="0"/>
              <a:t>, MCH, and MCHC, as well as </a:t>
            </a:r>
          </a:p>
          <a:p>
            <a:r>
              <a:rPr lang="en-GB" dirty="0"/>
              <a:t>low calcium and abnormal BUN/creatinine,  </a:t>
            </a:r>
            <a:endParaRPr lang="en-GB" b="1" dirty="0"/>
          </a:p>
          <a:p>
            <a:r>
              <a:rPr lang="en-GB" dirty="0"/>
              <a:t>Potassium appears normal </a:t>
            </a:r>
          </a:p>
          <a:p>
            <a:r>
              <a:rPr lang="en-GB" dirty="0"/>
              <a:t>No biochemical evidence of acute pancreatitis, liver is normal  ( lipase and </a:t>
            </a:r>
            <a:r>
              <a:rPr lang="en-GB" dirty="0" err="1"/>
              <a:t>amaylase</a:t>
            </a:r>
            <a:r>
              <a:rPr lang="en-GB" dirty="0"/>
              <a:t> normal range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9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go to the nurse station and you found the patient blood sample in this picture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2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Reference (mmol/L)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cholesterol: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3.20–5.20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HDL: &gt;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0.93–1.94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LDL: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1.63–3.63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Triglycerides: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0.34–1.13</a:t>
            </a:r>
          </a:p>
          <a:p>
            <a:pPr lvl="0"/>
            <a:r>
              <a:rPr lang="en-GB" b="1" dirty="0"/>
              <a:t>severe </a:t>
            </a:r>
            <a:r>
              <a:rPr lang="en-GB" b="1" dirty="0" err="1"/>
              <a:t>dyslipidemia</a:t>
            </a:r>
            <a:r>
              <a:rPr lang="en-GB" b="1" dirty="0"/>
              <a:t> </a:t>
            </a:r>
          </a:p>
          <a:p>
            <a:pPr lvl="0"/>
            <a:r>
              <a:rPr lang="en-GB" b="1" dirty="0"/>
              <a:t>With predominantly  hypertriglyceridemia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 Total cholesterol is also significantly elevated, </a:t>
            </a:r>
            <a:r>
              <a:rPr lang="en-GB" b="1" dirty="0"/>
              <a:t>2× the upper normal range</a:t>
            </a:r>
            <a:r>
              <a:rPr lang="en-GB" dirty="0"/>
              <a:t>, likely reflecting increased VLDL/chylomicron burden rather than true LDL elevation.</a:t>
            </a:r>
          </a:p>
          <a:p>
            <a:pPr lvl="0"/>
            <a:r>
              <a:rPr lang="en-GB" dirty="0"/>
              <a:t> HDL is consistently low, which is typical in insulin deficiency states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7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D62E-C49C-EEA4-0479-879CF18C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4EDDC-AB49-C063-230C-FCA760FF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F6D88-F635-459A-EF8A-E462EAD05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Lipemia increases light scatter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E19C0-67E1-0514-7C20-C4E57A4E0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70E0A-6022-DB24-0600-10AB5159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8503E-F65B-C742-EA18-2BCEC3454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58C7A-33BD-2DA1-C169-A050970E2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Triglycerides:</a:t>
            </a:r>
            <a:r>
              <a:rPr lang="en-GB" dirty="0"/>
              <a:t> Severe elevation initially → </a:t>
            </a:r>
            <a:r>
              <a:rPr lang="en-GB" b="1" dirty="0"/>
              <a:t>rapid and sustained decline</a:t>
            </a:r>
            <a:endParaRPr lang="en-GB" dirty="0"/>
          </a:p>
          <a:p>
            <a:r>
              <a:rPr lang="en-GB" b="1" dirty="0"/>
              <a:t>Total cholesterol &amp; LDL:</a:t>
            </a:r>
            <a:r>
              <a:rPr lang="en-GB" dirty="0"/>
              <a:t> Markedly elevated early → </a:t>
            </a:r>
            <a:r>
              <a:rPr lang="en-GB" b="1" dirty="0"/>
              <a:t>gradual normalization</a:t>
            </a:r>
            <a:endParaRPr lang="en-GB" dirty="0"/>
          </a:p>
          <a:p>
            <a:r>
              <a:rPr lang="en-GB" b="1" dirty="0"/>
              <a:t>HDL:</a:t>
            </a:r>
            <a:r>
              <a:rPr lang="en-GB" dirty="0"/>
              <a:t> Initially low → </a:t>
            </a:r>
            <a:r>
              <a:rPr lang="en-GB" b="1" dirty="0"/>
              <a:t>progressive improvement</a:t>
            </a:r>
            <a:endParaRPr lang="en-GB" dirty="0"/>
          </a:p>
          <a:p>
            <a:r>
              <a:rPr lang="en-GB" dirty="0"/>
              <a:t>Overall pattern consistent with </a:t>
            </a:r>
            <a:r>
              <a:rPr lang="en-GB" b="1" dirty="0"/>
              <a:t>secondary </a:t>
            </a:r>
            <a:r>
              <a:rPr lang="en-GB" b="1" dirty="0" err="1"/>
              <a:t>hyperlipidemia</a:t>
            </a:r>
            <a:r>
              <a:rPr lang="en-GB" b="1" dirty="0"/>
              <a:t> due to insulin deficiency</a:t>
            </a:r>
            <a:r>
              <a:rPr lang="en-GB" dirty="0"/>
              <a:t>, improving with </a:t>
            </a:r>
            <a:r>
              <a:rPr lang="en-GB" b="1" dirty="0"/>
              <a:t>metabolic control</a:t>
            </a:r>
            <a:endParaRPr lang="en-GB" dirty="0"/>
          </a:p>
          <a:p>
            <a:endParaRPr lang="en-GB" dirty="0"/>
          </a:p>
          <a:p>
            <a:r>
              <a:rPr lang="en-GB" sz="1200" dirty="0"/>
              <a:t>With close follow-up in the </a:t>
            </a:r>
            <a:r>
              <a:rPr lang="en-GB" sz="1200" dirty="0" err="1"/>
              <a:t>pediatric</a:t>
            </a:r>
            <a:r>
              <a:rPr lang="en-GB" sz="1200" dirty="0"/>
              <a:t> clinic for diabetes management and serial lipid panel monitoring, her lipid profile normalized. Accordingly, lipid-lowering medications, which had been started on </a:t>
            </a:r>
            <a:r>
              <a:rPr lang="en-GB" sz="1200" b="1" dirty="0"/>
              <a:t>20/10/2021</a:t>
            </a:r>
            <a:r>
              <a:rPr lang="en-GB" sz="1200" dirty="0"/>
              <a:t>, were discontinued on </a:t>
            </a:r>
            <a:r>
              <a:rPr lang="en-GB" sz="1200" b="1" dirty="0"/>
              <a:t>14/11/2021</a:t>
            </a:r>
            <a:r>
              <a:rPr lang="en-GB" sz="1200" dirty="0"/>
              <a:t>, after a treatment duration of </a:t>
            </a:r>
            <a:r>
              <a:rPr lang="en-GB" sz="1200" b="1" dirty="0"/>
              <a:t>approximately 25 days</a:t>
            </a:r>
            <a:r>
              <a:rPr lang="en-GB" sz="1200" dirty="0"/>
              <a:t>.</a:t>
            </a:r>
          </a:p>
          <a:p>
            <a:r>
              <a:rPr lang="en-US" sz="1200" dirty="0"/>
              <a:t>Lab trend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FCF2E-4B9C-7A2E-AEE3-E01A04C35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38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Insulin deficiency → ↑ lipolysis (adipose tissue) → ↑ free fatty acids → ↑ hepatic VLDL production → ↓ lipoprotein lipase activity → ↓ triglyceride clearance → accumulation of chylomicrons/VLDL → severe hypertriglyceridemia → lipemic (milky) serum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👉 </a:t>
            </a:r>
            <a:r>
              <a:rPr lang="en-GB" b="1" dirty="0"/>
              <a:t>↓ HSL activity → ↓ lipolysis → ↓ free fatty acids (FFA)</a:t>
            </a:r>
            <a:br>
              <a:rPr lang="en-GB" dirty="0"/>
            </a:br>
            <a:r>
              <a:rPr lang="en-GB" dirty="0"/>
              <a:t>👉 </a:t>
            </a:r>
            <a:r>
              <a:rPr lang="en-GB" b="1" dirty="0"/>
              <a:t>↓ hepatic ketogenesis → resolution of DKA</a:t>
            </a:r>
            <a:br>
              <a:rPr lang="en-GB" dirty="0"/>
            </a:br>
            <a:r>
              <a:rPr lang="en-GB" dirty="0"/>
              <a:t>👉 </a:t>
            </a:r>
            <a:r>
              <a:rPr lang="en-GB" b="1" dirty="0"/>
              <a:t>↑ LPL activity → ↑ clearance of VLDL &amp; chylomicrons</a:t>
            </a:r>
            <a:br>
              <a:rPr lang="en-GB" dirty="0"/>
            </a:br>
            <a:r>
              <a:rPr lang="en-GB" dirty="0"/>
              <a:t>👉 </a:t>
            </a:r>
            <a:r>
              <a:rPr lang="en-GB" b="1" dirty="0"/>
              <a:t>↓ triglyceride levels (often rapid and significant)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084AF-9ADB-40EB-9F16-BF4AD178C1C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2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444479B-705B-4489-957E-7E8A228BDFA0}" type="datetime1">
              <a:rPr lang="en-US" smtClean="0"/>
              <a:t>4/23/2026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201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9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0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9504452-5DCC-4FE2-A5C9-8A5EF6714D65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5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66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0780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2E171BA-CC09-47C8-A6DF-F5C5CB59CEEC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4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alcity.ksu.edu.sa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7.emf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1.xml"/><Relationship Id="rId18" Type="http://schemas.openxmlformats.org/officeDocument/2006/relationships/image" Target="NULL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NULL"/><Relationship Id="rId17" Type="http://schemas.openxmlformats.org/officeDocument/2006/relationships/customXml" Target="../ink/ink13.xml"/><Relationship Id="rId2" Type="http://schemas.openxmlformats.org/officeDocument/2006/relationships/image" Target="../media/image15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NULL"/><Relationship Id="rId19" Type="http://schemas.openxmlformats.org/officeDocument/2006/relationships/customXml" Target="../ink/ink14.xml"/><Relationship Id="rId4" Type="http://schemas.openxmlformats.org/officeDocument/2006/relationships/image" Target="NULL"/><Relationship Id="rId9" Type="http://schemas.openxmlformats.org/officeDocument/2006/relationships/customXml" Target="../ink/ink9.xm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NULL"/><Relationship Id="rId4" Type="http://schemas.openxmlformats.org/officeDocument/2006/relationships/customXml" Target="../ink/ink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articles/PMC10590602/?utm_source=chatgpt.co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013C-DE86-A6B8-5F01-4BD64CAAC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FAFA-DF72-AB0D-3C96-CD0D82B7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917" y="2411286"/>
            <a:ext cx="9068586" cy="1727323"/>
          </a:xfrm>
        </p:spPr>
        <p:txBody>
          <a:bodyPr/>
          <a:lstStyle/>
          <a:p>
            <a:r>
              <a:rPr lang="en-GB" sz="4400" b="1" dirty="0"/>
              <a:t>The bread and butter of diabetes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CFE64-4A8C-36F9-BA19-0676913F1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655" y="4231628"/>
            <a:ext cx="9070848" cy="113413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j-lt"/>
              </a:rPr>
              <a:t>Supervising Consultant: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Prof. Reem </a:t>
            </a:r>
            <a:r>
              <a:rPr lang="en-GB" sz="2000" dirty="0" err="1">
                <a:latin typeface="+mj-lt"/>
              </a:rPr>
              <a:t>Alkhalifah</a:t>
            </a:r>
            <a:endParaRPr lang="en-GB" sz="2000" dirty="0">
              <a:latin typeface="+mj-lt"/>
            </a:endParaRPr>
          </a:p>
          <a:p>
            <a:r>
              <a:rPr lang="en-GB" sz="2000" b="1" dirty="0">
                <a:latin typeface="+mj-lt"/>
              </a:rPr>
              <a:t> Presented by : Dr. </a:t>
            </a:r>
            <a:r>
              <a:rPr lang="en-GB" sz="2000" dirty="0">
                <a:latin typeface="+mj-lt"/>
              </a:rPr>
              <a:t>Hajar </a:t>
            </a:r>
            <a:r>
              <a:rPr lang="en-GB" sz="2000" dirty="0" err="1">
                <a:latin typeface="+mj-lt"/>
              </a:rPr>
              <a:t>khalid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Alshaqhaa</a:t>
            </a:r>
            <a:r>
              <a:rPr lang="en-GB" sz="2000" dirty="0">
                <a:latin typeface="+mj-lt"/>
              </a:rPr>
              <a:t> (F2 )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2D126-9AAC-2951-844F-D88A1DBB2BFE}"/>
              </a:ext>
            </a:extLst>
          </p:cNvPr>
          <p:cNvSpPr txBox="1"/>
          <p:nvPr/>
        </p:nvSpPr>
        <p:spPr>
          <a:xfrm>
            <a:off x="1867786" y="2136338"/>
            <a:ext cx="84564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u="sng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Pediatric</a:t>
            </a:r>
            <a:r>
              <a:rPr lang="en-GB" b="1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Endocrinology Department, Medical City King Saud University</a:t>
            </a:r>
            <a:br>
              <a:rPr lang="en-GB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dirty="0">
              <a:solidFill>
                <a:schemeClr val="bg2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br>
              <a:rPr lang="en-GB" sz="1400" dirty="0"/>
            </a:br>
            <a:endParaRPr lang="en-GB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2B0A1-596A-5843-0D01-2E19303F7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37AE65-B47B-1EA7-D409-197481D115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992" r="7145" b="42835"/>
          <a:stretch>
            <a:fillRect/>
          </a:stretch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42028-1601-850A-070F-C8ECCF7D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306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/>
              <a:t>Lipemia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9042F-4864-E680-9842-7D277C22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2" y="1977655"/>
            <a:ext cx="4706393" cy="4366437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ctr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400" b="1" dirty="0"/>
              <a:t>Lipemia</a:t>
            </a:r>
            <a:r>
              <a:rPr lang="en-US" sz="2400" dirty="0"/>
              <a:t> is a laboratory and clinical term describing the </a:t>
            </a:r>
            <a:r>
              <a:rPr lang="en-US" sz="2400" b="1" dirty="0"/>
              <a:t>presence of excessive lipids mainly triglyceride-rich lipoproteins (chylomicrons and VLDL) in the blood</a:t>
            </a:r>
            <a:r>
              <a:rPr lang="en-US" sz="2400" dirty="0"/>
              <a:t>, resulting in </a:t>
            </a:r>
            <a:r>
              <a:rPr lang="en-US" sz="2400" b="1" dirty="0"/>
              <a:t>turbid or milky plasma</a:t>
            </a:r>
            <a:r>
              <a:rPr lang="en-US" sz="2400" dirty="0"/>
              <a:t> and potential </a:t>
            </a:r>
            <a:r>
              <a:rPr lang="en-US" sz="2400" b="1" dirty="0"/>
              <a:t>interference with laboratory measurements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555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622A4F6-DBB7-B186-421A-B0876709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024" y="1559768"/>
            <a:ext cx="3238829" cy="31353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fontAlgn="base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800" i="0" u="none" strike="noStrike" cap="all" spc="-100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Lipid Profile Trend (mmol/L)</a:t>
            </a:r>
          </a:p>
          <a:p>
            <a:pPr marL="0" marR="0" lvl="0" indent="0" algn="ctr" defTabSz="914400" fontAlgn="base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4800" i="0" u="none" strike="noStrike" cap="all" spc="-100" normalizeH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2868F00-61DC-2B2A-0423-CF80D83D0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8038"/>
              </p:ext>
            </p:extLst>
          </p:nvPr>
        </p:nvGraphicFramePr>
        <p:xfrm>
          <a:off x="338081" y="1865379"/>
          <a:ext cx="7700705" cy="2957142"/>
        </p:xfrm>
        <a:graphic>
          <a:graphicData uri="http://schemas.openxmlformats.org/drawingml/2006/table">
            <a:tbl>
              <a:tblPr firstRow="1" firstCol="1" bandRow="1"/>
              <a:tblGrid>
                <a:gridCol w="2263164">
                  <a:extLst>
                    <a:ext uri="{9D8B030D-6E8A-4147-A177-3AD203B41FA5}">
                      <a16:colId xmlns:a16="http://schemas.microsoft.com/office/drawing/2014/main" val="3758793177"/>
                    </a:ext>
                  </a:extLst>
                </a:gridCol>
                <a:gridCol w="1430931">
                  <a:extLst>
                    <a:ext uri="{9D8B030D-6E8A-4147-A177-3AD203B41FA5}">
                      <a16:colId xmlns:a16="http://schemas.microsoft.com/office/drawing/2014/main" val="2341724303"/>
                    </a:ext>
                  </a:extLst>
                </a:gridCol>
                <a:gridCol w="1633780">
                  <a:extLst>
                    <a:ext uri="{9D8B030D-6E8A-4147-A177-3AD203B41FA5}">
                      <a16:colId xmlns:a16="http://schemas.microsoft.com/office/drawing/2014/main" val="137565917"/>
                    </a:ext>
                  </a:extLst>
                </a:gridCol>
                <a:gridCol w="2372830">
                  <a:extLst>
                    <a:ext uri="{9D8B030D-6E8A-4147-A177-3AD203B41FA5}">
                      <a16:colId xmlns:a16="http://schemas.microsoft.com/office/drawing/2014/main" val="3622935877"/>
                    </a:ext>
                  </a:extLst>
                </a:gridCol>
              </a:tblGrid>
              <a:tr h="98571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Total Cholesterol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HDL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LDL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Triglycerides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74106"/>
                  </a:ext>
                </a:extLst>
              </a:tr>
              <a:tr h="98571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10.50 (H)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0.75 (L)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0.23 (L)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20.94 (H)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703995"/>
                  </a:ext>
                </a:extLst>
              </a:tr>
              <a:tr h="98571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11.30 (H)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0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0.73 (L)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b="1" i="0" u="none" strike="noStrik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20.40 (H)</a:t>
                      </a:r>
                      <a:endParaRPr lang="en-GB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840" marR="144840" marT="20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95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5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17F10-1740-E07D-0791-D638CFA1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249" y="894169"/>
            <a:ext cx="7417925" cy="7966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In summary : </a:t>
            </a:r>
            <a:b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41BA21-945F-0859-E73D-FFD683D6F49A}"/>
              </a:ext>
            </a:extLst>
          </p:cNvPr>
          <p:cNvSpPr txBox="1">
            <a:spLocks/>
          </p:cNvSpPr>
          <p:nvPr/>
        </p:nvSpPr>
        <p:spPr>
          <a:xfrm>
            <a:off x="3734089" y="1445895"/>
            <a:ext cx="7330451" cy="4517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4-year-old girl with new-onset T1DM presented with mild DKA and severe hypertriglyceridemia, with no evidence of pancreatitis.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patient was admitted as a case of newly diagnosed DM1,she was  out of DKA after applying the DKA protocol. She was started on MDI  .</a:t>
            </a:r>
          </a:p>
          <a:p>
            <a:r>
              <a:rPr lang="en-US" sz="2800" i="1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However, </a:t>
            </a:r>
            <a:r>
              <a:rPr lang="en-US" sz="2800" b="1" i="1" u="sng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what about the lipemia? </a:t>
            </a:r>
          </a:p>
        </p:txBody>
      </p:sp>
      <p:pic>
        <p:nvPicPr>
          <p:cNvPr id="2054" name="Picture 6" descr="Summary PNGs for Free Download">
            <a:extLst>
              <a:ext uri="{FF2B5EF4-FFF2-40B4-BE49-F238E27FC236}">
                <a16:creationId xmlns:a16="http://schemas.microsoft.com/office/drawing/2014/main" id="{CBFFAEA8-42D1-9487-E644-3EE1C612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17" y="1720110"/>
            <a:ext cx="3504783" cy="33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3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A049-6CCD-7202-69E6-7D50AB13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lipid profile in the sitting of DKA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09FB-3FC5-622E-F22F-4A5182E2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The cause : </a:t>
            </a:r>
            <a:r>
              <a:rPr lang="en-GB" sz="2400" b="1" dirty="0">
                <a:solidFill>
                  <a:srgbClr val="C00000"/>
                </a:solidFill>
                <a:latin typeface="+mj-lt"/>
              </a:rPr>
              <a:t>Secondary to reduced lipoprotein lipase</a:t>
            </a:r>
            <a:r>
              <a:rPr lang="en-GB" sz="2400" dirty="0">
                <a:latin typeface="+mj-lt"/>
              </a:rPr>
              <a:t> activity due to severe insulin deficiency at presentation</a:t>
            </a:r>
          </a:p>
          <a:p>
            <a:r>
              <a:rPr lang="en-GB" sz="2400" b="1" dirty="0">
                <a:latin typeface="+mj-lt"/>
              </a:rPr>
              <a:t>Family History</a:t>
            </a:r>
            <a:r>
              <a:rPr lang="en-GB" sz="2400" dirty="0">
                <a:latin typeface="+mj-lt"/>
              </a:rPr>
              <a:t> : no family history of </a:t>
            </a:r>
            <a:r>
              <a:rPr lang="en-GB" sz="2400" dirty="0" err="1">
                <a:latin typeface="+mj-lt"/>
              </a:rPr>
              <a:t>hyperlipidemia</a:t>
            </a:r>
            <a:r>
              <a:rPr lang="en-GB" sz="2400" dirty="0">
                <a:latin typeface="+mj-lt"/>
              </a:rPr>
              <a:t> and no stigmata of xanthoma or xanthelasma.</a:t>
            </a:r>
          </a:p>
          <a:p>
            <a:r>
              <a:rPr lang="en-GB" sz="2400" b="1" dirty="0">
                <a:latin typeface="+mj-lt"/>
              </a:rPr>
              <a:t>Labs issue : </a:t>
            </a:r>
            <a:r>
              <a:rPr lang="en-GB" sz="2400" dirty="0">
                <a:latin typeface="+mj-lt"/>
              </a:rPr>
              <a:t>lipemia interference, the majority of her laboratory parameters were abnormal despite dilution and ultracentrifugation (calcium, sodium, </a:t>
            </a:r>
            <a:r>
              <a:rPr lang="en-GB" sz="2400" dirty="0" err="1">
                <a:latin typeface="+mj-lt"/>
              </a:rPr>
              <a:t>hemoglobin</a:t>
            </a:r>
            <a:r>
              <a:rPr lang="en-GB" sz="2400" dirty="0">
                <a:latin typeface="+mj-lt"/>
              </a:rPr>
              <a:t>, LFTs). 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88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7B8C3-3DE8-CBCC-986A-4CE0B245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CCF0-6A83-391E-EAF6-D7688C9B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b="1" dirty="0"/>
              <a:t>How lipemia alters laboratory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C5BC-CF58-D9D4-6935-56FFB78BD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Excess triglyceride-rich particles (</a:t>
            </a:r>
            <a:r>
              <a:rPr lang="en-GB" sz="2400" b="1" dirty="0">
                <a:latin typeface="+mj-lt"/>
              </a:rPr>
              <a:t>chylomicrons/VLDL</a:t>
            </a:r>
            <a:r>
              <a:rPr lang="en-GB" sz="2400" dirty="0">
                <a:latin typeface="+mj-lt"/>
              </a:rPr>
              <a:t>) make serum </a:t>
            </a:r>
            <a:r>
              <a:rPr lang="en-GB" sz="2400" b="1" dirty="0">
                <a:latin typeface="+mj-lt"/>
              </a:rPr>
              <a:t>turbid (milky).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u="sng" dirty="0">
                <a:latin typeface="+mj-lt"/>
              </a:rPr>
              <a:t>This causes: </a:t>
            </a:r>
          </a:p>
          <a:p>
            <a:pPr lvl="1"/>
            <a:r>
              <a:rPr lang="en-GB" sz="2400" b="1" dirty="0">
                <a:latin typeface="+mj-lt"/>
              </a:rPr>
              <a:t>Light scattering → photometric interference</a:t>
            </a:r>
            <a:r>
              <a:rPr lang="en-GB" sz="2400" dirty="0">
                <a:latin typeface="+mj-lt"/>
              </a:rPr>
              <a:t> </a:t>
            </a:r>
          </a:p>
          <a:p>
            <a:pPr lvl="1"/>
            <a:r>
              <a:rPr lang="en-GB" sz="2400" b="1" dirty="0">
                <a:latin typeface="+mj-lt"/>
              </a:rPr>
              <a:t>Volume displacement → dilution artifact</a:t>
            </a:r>
            <a:r>
              <a:rPr lang="en-GB" sz="2400" dirty="0">
                <a:latin typeface="+mj-lt"/>
              </a:rPr>
              <a:t> </a:t>
            </a:r>
          </a:p>
          <a:p>
            <a:pPr lvl="1"/>
            <a:r>
              <a:rPr lang="en-GB" sz="2400" dirty="0">
                <a:latin typeface="+mj-lt"/>
              </a:rPr>
              <a:t>Interfere with enzymatic reactions or reagent binding.</a:t>
            </a:r>
          </a:p>
          <a:p>
            <a:pPr lvl="1"/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70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834A3-6739-4B1A-D103-FF9C093B5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AEB8-C42D-1B29-7B37-6FE43D03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laboratory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909A-088A-1841-5BC5-760CBBE1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+mj-lt"/>
              </a:rPr>
              <a:t>Falsely elevated Haemoglobin, </a:t>
            </a:r>
            <a:r>
              <a:rPr lang="en-GB" sz="2400" dirty="0">
                <a:latin typeface="+mj-lt"/>
              </a:rPr>
              <a:t>Markedly elevated MCH / MCHC, ( Not true </a:t>
            </a:r>
            <a:r>
              <a:rPr lang="en-GB" sz="2400" dirty="0" err="1">
                <a:latin typeface="+mj-lt"/>
              </a:rPr>
              <a:t>polycythemia</a:t>
            </a:r>
            <a:r>
              <a:rPr lang="en-GB" sz="2400" dirty="0">
                <a:latin typeface="+mj-lt"/>
              </a:rPr>
              <a:t>), lipemia artifact</a:t>
            </a:r>
          </a:p>
          <a:p>
            <a:r>
              <a:rPr lang="en-GB" sz="2400" b="1" u="sng" dirty="0">
                <a:latin typeface="+mj-lt"/>
              </a:rPr>
              <a:t>Pseudohyponatremia</a:t>
            </a:r>
            <a:r>
              <a:rPr lang="en-GB" sz="2400" dirty="0">
                <a:latin typeface="+mj-lt"/>
              </a:rPr>
              <a:t>, False low chloride, False low calcium</a:t>
            </a:r>
          </a:p>
          <a:p>
            <a:r>
              <a:rPr lang="en-GB" sz="2400" dirty="0">
                <a:latin typeface="+mj-lt"/>
              </a:rPr>
              <a:t>Calcium, Phosphate, Glucose ,Urea / Creatinine</a:t>
            </a:r>
          </a:p>
          <a:p>
            <a:r>
              <a:rPr lang="en-GB" sz="2400" b="1" dirty="0">
                <a:latin typeface="+mj-lt"/>
              </a:rPr>
              <a:t>Other Commonly affected tests: </a:t>
            </a:r>
            <a:r>
              <a:rPr lang="en-GB" sz="2400" dirty="0">
                <a:latin typeface="+mj-lt"/>
              </a:rPr>
              <a:t>Bilirubin, AST / ALT, Amylase, Total protein, Albumin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02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106FF-CE0C-2CE1-A5D3-78EED8E74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1A57-38CD-F27F-6354-E1DFF626E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5984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What labs can you relay on ? </a:t>
            </a:r>
            <a:endParaRPr lang="en-GB" sz="54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1971DE3-823D-B1A8-778C-464B34BEEC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14194"/>
          <a:ext cx="10363200" cy="389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17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12B8-1FA5-8749-4649-5AA9A277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2006"/>
            <a:ext cx="10058400" cy="1371600"/>
          </a:xfrm>
        </p:spPr>
        <p:txBody>
          <a:bodyPr/>
          <a:lstStyle/>
          <a:p>
            <a:r>
              <a:rPr lang="en-GB" b="1" dirty="0"/>
              <a:t>Plan: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A690-5B22-3966-4E3B-BBD497223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90" y="1737360"/>
            <a:ext cx="10274410" cy="512064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Recommendation:  </a:t>
            </a:r>
            <a:r>
              <a:rPr lang="en-GB" sz="2400" dirty="0">
                <a:latin typeface="+mj-lt"/>
              </a:rPr>
              <a:t>frequent monitoring of lipid profile, amylase, and lipase over the following 24 hours, then evaluation for the need for plasmapheresis </a:t>
            </a:r>
          </a:p>
          <a:p>
            <a:r>
              <a:rPr lang="en-GB" sz="2400" dirty="0">
                <a:latin typeface="+mj-lt"/>
              </a:rPr>
              <a:t>Intensive insulin therapy, IV fluids, hyperhydration, BG monitoring</a:t>
            </a:r>
          </a:p>
          <a:p>
            <a:r>
              <a:rPr lang="en-GB" sz="2400" dirty="0">
                <a:latin typeface="+mj-lt"/>
              </a:rPr>
              <a:t>Fenofibrate and omega-3</a:t>
            </a:r>
          </a:p>
          <a:p>
            <a:r>
              <a:rPr lang="en-GB" sz="2400" dirty="0">
                <a:latin typeface="+mj-lt"/>
              </a:rPr>
              <a:t>Low-fat diet</a:t>
            </a:r>
          </a:p>
          <a:p>
            <a:r>
              <a:rPr lang="en-GB" sz="2400" dirty="0">
                <a:latin typeface="+mj-lt"/>
              </a:rPr>
              <a:t>Abdominal ultrasound ( done ) </a:t>
            </a:r>
          </a:p>
          <a:p>
            <a:r>
              <a:rPr lang="en-GB" sz="2400" dirty="0">
                <a:latin typeface="+mj-lt"/>
              </a:rPr>
              <a:t>The team is prepared in case plasmapheresis is required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19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D7EB-4D7F-BE45-A9A8-00290C50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Differential Diagnosis to Consider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0A42-46A2-CF95-7029-5C37C77B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9530"/>
            <a:ext cx="10058400" cy="432551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Extremely high TG levels may suggest:</a:t>
            </a:r>
          </a:p>
          <a:p>
            <a:pPr lvl="1"/>
            <a:r>
              <a:rPr lang="en-GB" sz="2400" dirty="0">
                <a:latin typeface="+mj-lt"/>
              </a:rPr>
              <a:t>Familial </a:t>
            </a:r>
            <a:r>
              <a:rPr lang="en-GB" sz="2400" dirty="0" err="1">
                <a:latin typeface="+mj-lt"/>
              </a:rPr>
              <a:t>chylomicronemia</a:t>
            </a:r>
            <a:r>
              <a:rPr lang="en-GB" sz="2400" dirty="0">
                <a:latin typeface="+mj-lt"/>
              </a:rPr>
              <a:t> syndrome (Type I hyperlipoproteinemia)</a:t>
            </a:r>
          </a:p>
          <a:p>
            <a:pPr lvl="2"/>
            <a:r>
              <a:rPr lang="en-GB" sz="2400" dirty="0">
                <a:latin typeface="+mj-lt"/>
              </a:rPr>
              <a:t>LPL deficiency</a:t>
            </a:r>
          </a:p>
          <a:p>
            <a:pPr lvl="2"/>
            <a:r>
              <a:rPr lang="en-GB" sz="2400" dirty="0" err="1">
                <a:latin typeface="+mj-lt"/>
              </a:rPr>
              <a:t>ApoC</a:t>
            </a:r>
            <a:r>
              <a:rPr lang="en-GB" sz="2400" dirty="0">
                <a:latin typeface="+mj-lt"/>
              </a:rPr>
              <a:t>-II deficiency</a:t>
            </a:r>
          </a:p>
          <a:p>
            <a:r>
              <a:rPr lang="en-GB" sz="2400" b="1" dirty="0">
                <a:latin typeface="+mj-lt"/>
              </a:rPr>
              <a:t>However:</a:t>
            </a:r>
          </a:p>
          <a:p>
            <a:pPr marL="174625" lvl="1" indent="100013"/>
            <a:r>
              <a:rPr lang="en-GB" sz="2400" dirty="0">
                <a:latin typeface="+mj-lt"/>
              </a:rPr>
              <a:t>Rapid improvement with insulin therapy</a:t>
            </a:r>
          </a:p>
          <a:p>
            <a:pPr marL="174625" lvl="1" indent="100013"/>
            <a:r>
              <a:rPr lang="en-GB" sz="2400" dirty="0">
                <a:latin typeface="+mj-lt"/>
              </a:rPr>
              <a:t>Normalization of TG levels →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argues against primary genetic lipid disorders</a:t>
            </a:r>
          </a:p>
          <a:p>
            <a:pPr marL="174625" indent="100013"/>
            <a:r>
              <a:rPr lang="en-GB" sz="2400" dirty="0">
                <a:latin typeface="+mj-lt"/>
              </a:rPr>
              <a:t>Genetic testing may be considered if TG remains persistently elevated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052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C1791-9E95-7C0B-7A6C-4ABC234F6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9A4F46-DEC3-7944-09F0-9E1EF1CE1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8845"/>
              </p:ext>
            </p:extLst>
          </p:nvPr>
        </p:nvGraphicFramePr>
        <p:xfrm>
          <a:off x="723900" y="1592636"/>
          <a:ext cx="10906315" cy="48026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3368">
                  <a:extLst>
                    <a:ext uri="{9D8B030D-6E8A-4147-A177-3AD203B41FA5}">
                      <a16:colId xmlns:a16="http://schemas.microsoft.com/office/drawing/2014/main" val="1517568263"/>
                    </a:ext>
                  </a:extLst>
                </a:gridCol>
                <a:gridCol w="2307213">
                  <a:extLst>
                    <a:ext uri="{9D8B030D-6E8A-4147-A177-3AD203B41FA5}">
                      <a16:colId xmlns:a16="http://schemas.microsoft.com/office/drawing/2014/main" val="743676134"/>
                    </a:ext>
                  </a:extLst>
                </a:gridCol>
                <a:gridCol w="2046153">
                  <a:extLst>
                    <a:ext uri="{9D8B030D-6E8A-4147-A177-3AD203B41FA5}">
                      <a16:colId xmlns:a16="http://schemas.microsoft.com/office/drawing/2014/main" val="2317959227"/>
                    </a:ext>
                  </a:extLst>
                </a:gridCol>
                <a:gridCol w="2208434">
                  <a:extLst>
                    <a:ext uri="{9D8B030D-6E8A-4147-A177-3AD203B41FA5}">
                      <a16:colId xmlns:a16="http://schemas.microsoft.com/office/drawing/2014/main" val="2338372975"/>
                    </a:ext>
                  </a:extLst>
                </a:gridCol>
                <a:gridCol w="2651147">
                  <a:extLst>
                    <a:ext uri="{9D8B030D-6E8A-4147-A177-3AD203B41FA5}">
                      <a16:colId xmlns:a16="http://schemas.microsoft.com/office/drawing/2014/main" val="2385109112"/>
                    </a:ext>
                  </a:extLst>
                </a:gridCol>
              </a:tblGrid>
              <a:tr h="292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Date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Total Cholesterol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HDL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LDL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Triglycerides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27114"/>
                  </a:ext>
                </a:extLst>
              </a:tr>
              <a:tr h="540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/>
                        <a:t>Normal range (children)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/>
                        <a:t>&lt; 4.4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/>
                        <a:t>&gt; 1.17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/>
                        <a:t>&lt; 2.8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/>
                        <a:t>&lt; 0.85 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78487"/>
                  </a:ext>
                </a:extLst>
              </a:tr>
              <a:tr h="511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20/10/2021</a:t>
                      </a:r>
                      <a:r>
                        <a:rPr lang="en-GB" sz="1500" dirty="0"/>
                        <a:t> (worst)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</a:rPr>
                        <a:t>9.96 mmol/L (H)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</a:rPr>
                        <a:t>0.49 mmol/L (L)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</a:rPr>
                        <a:t>0.23 mmol/L (L)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>
                          <a:solidFill>
                            <a:srgbClr val="FF0000"/>
                          </a:solidFill>
                        </a:rPr>
                        <a:t>20.40 mmol/L (H)</a:t>
                      </a:r>
                      <a:endParaRPr lang="en-GB" sz="1500" dirty="0">
                        <a:solidFill>
                          <a:srgbClr val="FF0000"/>
                        </a:solidFill>
                      </a:endParaRPr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3604776935"/>
                  </a:ext>
                </a:extLst>
              </a:tr>
              <a:tr h="486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21/10/2021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10.26–13.09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1.09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0.74–6.96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10.99–20.20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1808624594"/>
                  </a:ext>
                </a:extLst>
              </a:tr>
              <a:tr h="486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22/10/2021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15.54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1.13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7.08–8.92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11.94–16.12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4285518327"/>
                  </a:ext>
                </a:extLst>
              </a:tr>
              <a:tr h="486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23/10/2021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12.79–14.24 mmol/L (H)</a:t>
                      </a:r>
                      <a:endParaRPr lang="en-GB" sz="1500" dirty="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1.04–1.07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9.04–9.54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5.96–7.98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3492431303"/>
                  </a:ext>
                </a:extLst>
              </a:tr>
              <a:tr h="292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24/10/2021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11.24 mmol/L (H)</a:t>
                      </a:r>
                      <a:endParaRPr lang="en-GB" sz="1500" dirty="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0.95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8.24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4.52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2865785712"/>
                  </a:ext>
                </a:extLst>
              </a:tr>
              <a:tr h="292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26/10/2021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10.42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0.99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8.67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1.68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2158580225"/>
                  </a:ext>
                </a:extLst>
              </a:tr>
              <a:tr h="2924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31/10/2021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6.89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1.34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5.25 mmol/L (H)</a:t>
                      </a:r>
                      <a:endParaRPr lang="en-GB" sz="1500"/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0.67 mmol/L</a:t>
                      </a:r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94744899"/>
                  </a:ext>
                </a:extLst>
              </a:tr>
              <a:tr h="511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07/11/2021</a:t>
                      </a:r>
                      <a:r>
                        <a:rPr lang="en-GB" sz="1500" dirty="0"/>
                        <a:t> (improved)</a:t>
                      </a:r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>
                          <a:solidFill>
                            <a:srgbClr val="00B050"/>
                          </a:solidFill>
                        </a:rPr>
                        <a:t>4.80 mmol/L</a:t>
                      </a:r>
                      <a:endParaRPr lang="en-GB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</a:rPr>
                        <a:t>1.49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</a:rPr>
                        <a:t>3.05 mmol/L</a:t>
                      </a: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</a:rPr>
                        <a:t>0.57 mmol/L</a:t>
                      </a:r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548122995"/>
                  </a:ext>
                </a:extLst>
              </a:tr>
              <a:tr h="486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/>
                        <a:t>14/11/2021</a:t>
                      </a:r>
                      <a:endParaRPr lang="en-GB" sz="1500" dirty="0"/>
                    </a:p>
                  </a:txBody>
                  <a:tcPr marL="77103" marR="77103" marT="38551" marB="3855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3.2</a:t>
                      </a:r>
                      <a:endParaRPr lang="en-GB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1.5</a:t>
                      </a:r>
                      <a:endParaRPr lang="en-GB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1.4</a:t>
                      </a:r>
                      <a:endParaRPr lang="en-GB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7103" marR="77103" marT="38551" marB="385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</a:rPr>
                        <a:t>0.5</a:t>
                      </a:r>
                      <a:endParaRPr lang="en-GB" sz="1500" dirty="0">
                        <a:solidFill>
                          <a:srgbClr val="00B050"/>
                        </a:solidFill>
                      </a:endParaRPr>
                    </a:p>
                  </a:txBody>
                  <a:tcPr marL="77103" marR="77103" marT="38551" marB="38551" anchor="ctr"/>
                </a:tc>
                <a:extLst>
                  <a:ext uri="{0D108BD9-81ED-4DB2-BD59-A6C34878D82A}">
                    <a16:rowId xmlns:a16="http://schemas.microsoft.com/office/drawing/2014/main" val="417435775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7F4DB26-4E52-37D2-9DA9-8408843DABC9}"/>
              </a:ext>
            </a:extLst>
          </p:cNvPr>
          <p:cNvSpPr txBox="1">
            <a:spLocks/>
          </p:cNvSpPr>
          <p:nvPr/>
        </p:nvSpPr>
        <p:spPr>
          <a:xfrm>
            <a:off x="1867786" y="718317"/>
            <a:ext cx="10058400" cy="8743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</a:rPr>
              <a:t>Lipid Profile Trend Timeline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5964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1B1D-9740-365D-EECC-67781BAC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12" y="296186"/>
            <a:ext cx="10058400" cy="1371600"/>
          </a:xfrm>
        </p:spPr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Case .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B7A3-C67B-F9C1-426E-6234DD3F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1" y="1319917"/>
            <a:ext cx="10766066" cy="516039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L.A is a 4-year-old previously healthy girl who presented to the emergency department as a case of diabetic ketoacidosis. Three months prior to presentation, her family reported progressively worsening symptoms, polyuria, polydipsia, polyphagia, generalized weakness, fatigability, rapid weight loss from 30 kg to 16 kg.</a:t>
            </a:r>
          </a:p>
          <a:p>
            <a:r>
              <a:rPr lang="en-GB" sz="2400" dirty="0">
                <a:latin typeface="+mj-lt"/>
              </a:rPr>
              <a:t>At presentation she had diffuse non-specific abdominal pain, headache, blurred vision, and arthralgia. </a:t>
            </a:r>
          </a:p>
          <a:p>
            <a:r>
              <a:rPr lang="en-GB" sz="2400" dirty="0">
                <a:latin typeface="+mj-lt"/>
              </a:rPr>
              <a:t> </a:t>
            </a:r>
            <a:r>
              <a:rPr lang="en-GB" sz="2400" b="1" dirty="0">
                <a:latin typeface="+mj-lt"/>
              </a:rPr>
              <a:t>Trigger / Infection History:  No recent history of… </a:t>
            </a:r>
            <a:endParaRPr lang="en-GB" sz="2400" dirty="0">
              <a:latin typeface="+mj-lt"/>
            </a:endParaRPr>
          </a:p>
          <a:p>
            <a:pPr lvl="1"/>
            <a:r>
              <a:rPr lang="en-GB" sz="2000" dirty="0">
                <a:latin typeface="+mj-lt"/>
              </a:rPr>
              <a:t>URTI: No cough, runny nose, sneezing, sore throat</a:t>
            </a:r>
          </a:p>
          <a:p>
            <a:pPr lvl="1"/>
            <a:r>
              <a:rPr lang="en-GB" sz="2000" dirty="0">
                <a:latin typeface="+mj-lt"/>
              </a:rPr>
              <a:t>UTI: No dysuria, foul-smelling urine, urgency</a:t>
            </a:r>
          </a:p>
          <a:p>
            <a:pPr lvl="1"/>
            <a:r>
              <a:rPr lang="en-GB" sz="2000" dirty="0">
                <a:latin typeface="+mj-lt"/>
              </a:rPr>
              <a:t>Skin infection: No rash, wound, or signs of infection</a:t>
            </a:r>
          </a:p>
          <a:p>
            <a:pPr lvl="1"/>
            <a:r>
              <a:rPr lang="en-GB" sz="2000" dirty="0">
                <a:latin typeface="+mj-lt"/>
              </a:rPr>
              <a:t>GI infection: No change in bowel habits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859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C296-68B5-294D-7234-C5B792CC8E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Hypertriglyceridemia in DKA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2C637-B33B-7270-CCCF-59BDF9748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7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E205-9513-6FEE-57BB-FDA3B192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Prevalence of Hypertriglyceridemia in DKA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3D56-0873-9B08-8A41-BA83D755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Prevalence of mild hypertriglyceridemia </a:t>
            </a:r>
            <a:r>
              <a:rPr lang="en-GB" sz="2400" dirty="0">
                <a:latin typeface="+mj-lt"/>
              </a:rPr>
              <a:t>is found in about 50~40 % of patients with diabetic ketoacidosis(DKA). 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Prevalence of severe hypertriglyceridemia [TG &gt; 22.4 mmol/L (&gt; 1959 mg/dL)] was found in about 1–8% of </a:t>
            </a:r>
            <a:r>
              <a:rPr lang="en-GB" sz="2400" b="1" dirty="0">
                <a:latin typeface="+mj-lt"/>
              </a:rPr>
              <a:t>adults</a:t>
            </a:r>
            <a:r>
              <a:rPr lang="en-GB" sz="2400" dirty="0">
                <a:latin typeface="+mj-lt"/>
              </a:rPr>
              <a:t> with DKA.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Severe hypertriglyceridemia : </a:t>
            </a:r>
            <a:r>
              <a:rPr lang="en-GB" sz="2400" dirty="0">
                <a:latin typeface="+mj-lt"/>
              </a:rPr>
              <a:t>Rare in </a:t>
            </a:r>
            <a:r>
              <a:rPr lang="en-GB" sz="2400" dirty="0" err="1">
                <a:latin typeface="+mj-lt"/>
              </a:rPr>
              <a:t>pediatrics</a:t>
            </a:r>
            <a:r>
              <a:rPr lang="en-GB" sz="2400" dirty="0">
                <a:latin typeface="+mj-lt"/>
              </a:rPr>
              <a:t>, mainly reported as case reports / small case series. Exact incidence in children is not well established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562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9B943-246B-1B50-D6E8-CC1EF10B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329" y="1165356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Keep in mind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7D9A7C-9910-4536-A1B8-B8092056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361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37C9FD-5C8D-4E1D-B091-0B25A913D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884" y="643468"/>
            <a:ext cx="6254496" cy="5571064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2B2435-06AD-4CEB-A10D-30D3C0663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52" y="726948"/>
            <a:ext cx="6089904" cy="5404104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E4A7E-7A80-888D-1A42-606065DA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497" y="1286934"/>
            <a:ext cx="5605670" cy="4628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 algn="ctr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400" b="1" dirty="0"/>
              <a:t>Routine lipid panels are not always done at DKA presentation</a:t>
            </a:r>
            <a:r>
              <a:rPr lang="en-US" sz="2400" dirty="0"/>
              <a:t>, so true prevalence may be underestimated, especially for mild to moderate triglyceride elevations.</a:t>
            </a:r>
          </a:p>
        </p:txBody>
      </p:sp>
    </p:spTree>
    <p:extLst>
      <p:ext uri="{BB962C8B-B14F-4D97-AF65-F5344CB8AC3E}">
        <p14:creationId xmlns:p14="http://schemas.microsoft.com/office/powerpoint/2010/main" val="2553422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AD74-9060-B7C8-2DF6-59AF19151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Pathophysiology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B1B30-D59B-A355-3EF6-649C61517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2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10FBB-B368-D52D-7B22-C1096FFAA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3" y="399497"/>
            <a:ext cx="11119763" cy="589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E250A0-C24B-DA24-B3E1-001FF99707EA}"/>
              </a:ext>
            </a:extLst>
          </p:cNvPr>
          <p:cNvSpPr txBox="1"/>
          <p:nvPr/>
        </p:nvSpPr>
        <p:spPr>
          <a:xfrm>
            <a:off x="1051030" y="6432659"/>
            <a:ext cx="65399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i="0" u="none" strike="noStrike" baseline="0" dirty="0">
                <a:latin typeface="ArialMT"/>
              </a:rPr>
              <a:t>2023 Hansa et al. </a:t>
            </a:r>
            <a:r>
              <a:rPr lang="en-GB" sz="900" b="1" i="0" u="none" strike="noStrike" baseline="0" dirty="0" err="1">
                <a:latin typeface="ArialMT"/>
              </a:rPr>
              <a:t>Cureus</a:t>
            </a:r>
            <a:r>
              <a:rPr lang="en-GB" sz="900" b="1" i="0" u="none" strike="noStrike" baseline="0" dirty="0">
                <a:latin typeface="ArialMT"/>
              </a:rPr>
              <a:t> 15(9): e45777. DOI 10.7759/cureus.45777</a:t>
            </a:r>
            <a:endParaRPr lang="en-GB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DF6544E-4589-1A85-00FF-3A359283E956}"/>
                  </a:ext>
                </a:extLst>
              </p14:cNvPr>
              <p14:cNvContentPartPr/>
              <p14:nvPr/>
            </p14:nvContentPartPr>
            <p14:xfrm>
              <a:off x="7741846" y="4726792"/>
              <a:ext cx="1133158" cy="8413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DF6544E-4589-1A85-00FF-3A359283E9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5850" y="4655192"/>
                <a:ext cx="1204790" cy="226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9D9F65-81DD-7440-5BE5-6C5A0EF72AD8}"/>
                  </a:ext>
                </a:extLst>
              </p14:cNvPr>
              <p14:cNvContentPartPr/>
              <p14:nvPr/>
            </p14:nvContentPartPr>
            <p14:xfrm>
              <a:off x="7909456" y="4127739"/>
              <a:ext cx="654636" cy="4571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9D9F65-81DD-7440-5BE5-6C5A0EF72A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3447" y="4055741"/>
                <a:ext cx="726293" cy="189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EFC7A1-D714-3EC1-AE21-F86ADE35E58C}"/>
                  </a:ext>
                </a:extLst>
              </p14:cNvPr>
              <p14:cNvContentPartPr/>
              <p14:nvPr/>
            </p14:nvContentPartPr>
            <p14:xfrm>
              <a:off x="7879910" y="3893904"/>
              <a:ext cx="356864" cy="4571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EFC7A1-D714-3EC1-AE21-F86ADE35E5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43900" y="-5249896"/>
                <a:ext cx="428525" cy="182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1F56DB-C91B-EF07-EA6B-A0A9271EBC96}"/>
                  </a:ext>
                </a:extLst>
              </p14:cNvPr>
              <p14:cNvContentPartPr/>
              <p14:nvPr/>
            </p14:nvContentPartPr>
            <p14:xfrm>
              <a:off x="9513234" y="4768857"/>
              <a:ext cx="813758" cy="52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1F56DB-C91B-EF07-EA6B-A0A9271EBC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7113" y="4762738"/>
                <a:ext cx="826000" cy="534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86EFBA9-BBB8-ABA0-0CE5-B2760B448E1C}"/>
                  </a:ext>
                </a:extLst>
              </p14:cNvPr>
              <p14:cNvContentPartPr/>
              <p14:nvPr/>
            </p14:nvContentPartPr>
            <p14:xfrm>
              <a:off x="9550085" y="5166429"/>
              <a:ext cx="159507" cy="13982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86EFBA9-BBB8-ABA0-0CE5-B2760B448E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43978" y="5160303"/>
                <a:ext cx="171722" cy="152081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4049218-76D7-4742-DE63-66588EC08FFA}"/>
              </a:ext>
            </a:extLst>
          </p:cNvPr>
          <p:cNvSpPr txBox="1"/>
          <p:nvPr/>
        </p:nvSpPr>
        <p:spPr>
          <a:xfrm>
            <a:off x="8236774" y="5186843"/>
            <a:ext cx="1398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highlight>
                  <a:srgbClr val="FFFF00"/>
                </a:highlight>
              </a:rPr>
              <a:t>Cerebral </a:t>
            </a:r>
            <a:r>
              <a:rPr lang="en-GB" sz="1050" b="1" dirty="0" err="1">
                <a:highlight>
                  <a:srgbClr val="FFFF00"/>
                </a:highlight>
              </a:rPr>
              <a:t>Edema</a:t>
            </a:r>
            <a:r>
              <a:rPr lang="en-GB" sz="1050" b="1" dirty="0">
                <a:highlight>
                  <a:srgbClr val="FFFF00"/>
                </a:highlight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356981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B3D0-D5AF-3D45-94E7-D3467965B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Complication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88ED8-103D-308C-D641-D7AC526B5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0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pemia Retinalis | New England Journal of Medicine">
            <a:extLst>
              <a:ext uri="{FF2B5EF4-FFF2-40B4-BE49-F238E27FC236}">
                <a16:creationId xmlns:a16="http://schemas.microsoft.com/office/drawing/2014/main" id="{86BCB1E9-B7DC-7226-139E-0F48BD41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8061" b="-2"/>
          <a:stretch>
            <a:fillRect/>
          </a:stretch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7CAE6-218B-1F14-C6F6-F0D2CE80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084" y="237744"/>
            <a:ext cx="6280826" cy="1746504"/>
          </a:xfrm>
        </p:spPr>
        <p:txBody>
          <a:bodyPr>
            <a:normAutofit/>
          </a:bodyPr>
          <a:lstStyle/>
          <a:p>
            <a:r>
              <a:rPr lang="en-GB" b="1" dirty="0"/>
              <a:t>Lipemia </a:t>
            </a:r>
            <a:r>
              <a:rPr lang="en-GB" b="1" dirty="0" err="1"/>
              <a:t>Retinalis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DA2-CBFE-47A6-6261-962B1930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977" y="1956021"/>
            <a:ext cx="6507041" cy="4357315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Occurs in </a:t>
            </a:r>
            <a:r>
              <a:rPr lang="en-GB" sz="2400" b="1" dirty="0">
                <a:latin typeface="+mj-lt"/>
              </a:rPr>
              <a:t>~23% of patients with severe HTG</a:t>
            </a: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Defined as </a:t>
            </a:r>
            <a:r>
              <a:rPr lang="en-GB" sz="2400" b="1" dirty="0">
                <a:latin typeface="+mj-lt"/>
              </a:rPr>
              <a:t>TG &gt; 2,000 mg/dL</a:t>
            </a: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Characterized by </a:t>
            </a:r>
            <a:r>
              <a:rPr lang="en-GB" sz="2400" b="1" dirty="0">
                <a:latin typeface="+mj-lt"/>
              </a:rPr>
              <a:t>milky-appearing retinal vessels on fundoscopy</a:t>
            </a:r>
            <a:endParaRPr lang="en-GB" sz="24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Management target</a:t>
            </a:r>
            <a:r>
              <a:rPr lang="en-GB" sz="2400" dirty="0">
                <a:latin typeface="+mj-lt"/>
              </a:rPr>
              <a:t>: reduce TG to </a:t>
            </a:r>
            <a:r>
              <a:rPr lang="en-GB" sz="2400" b="1" dirty="0">
                <a:latin typeface="+mj-lt"/>
              </a:rPr>
              <a:t>&lt;500 mg/dL</a:t>
            </a:r>
            <a:endParaRPr lang="en-GB" sz="2400" dirty="0">
              <a:latin typeface="+mj-lt"/>
            </a:endParaRPr>
          </a:p>
          <a:p>
            <a:r>
              <a:rPr lang="en-GB" sz="2400" b="1" dirty="0">
                <a:latin typeface="+mj-lt"/>
              </a:rPr>
              <a:t>Clinical </a:t>
            </a:r>
            <a:r>
              <a:rPr lang="en-GB" sz="2400" b="1" dirty="0" err="1">
                <a:latin typeface="+mj-lt"/>
              </a:rPr>
              <a:t>implication</a:t>
            </a:r>
            <a:r>
              <a:rPr lang="en-GB" sz="2400" dirty="0" err="1">
                <a:latin typeface="+mj-lt"/>
              </a:rPr>
              <a:t>:</a:t>
            </a:r>
            <a:r>
              <a:rPr lang="en-GB" sz="2400" b="1" dirty="0" err="1">
                <a:latin typeface="+mj-lt"/>
              </a:rPr>
              <a:t>Fundoscopic</a:t>
            </a:r>
            <a:r>
              <a:rPr lang="en-GB" sz="2400" b="1" dirty="0">
                <a:latin typeface="+mj-lt"/>
              </a:rPr>
              <a:t> examination is recommended</a:t>
            </a:r>
            <a:r>
              <a:rPr lang="en-GB" sz="2400" dirty="0">
                <a:latin typeface="+mj-lt"/>
              </a:rPr>
              <a:t> in patients with markedly elevated TG</a:t>
            </a:r>
          </a:p>
          <a:p>
            <a:r>
              <a:rPr lang="en-GB" sz="2400" i="1" dirty="0">
                <a:latin typeface="+mj-lt"/>
              </a:rPr>
              <a:t>In the cited </a:t>
            </a:r>
            <a:r>
              <a:rPr lang="en-GB" sz="2400" i="1" dirty="0" err="1">
                <a:latin typeface="+mj-lt"/>
              </a:rPr>
              <a:t>pediatric</a:t>
            </a:r>
            <a:r>
              <a:rPr lang="en-GB" sz="2400" i="1" dirty="0">
                <a:latin typeface="+mj-lt"/>
              </a:rPr>
              <a:t> case: </a:t>
            </a:r>
            <a:r>
              <a:rPr lang="en-GB" sz="2400" b="1" dirty="0">
                <a:latin typeface="+mj-lt"/>
              </a:rPr>
              <a:t>no retinal changes detected</a:t>
            </a:r>
            <a:endParaRPr lang="en-GB" sz="2400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ncreas (Pancreatitis) – Gastro World And Liver Centre">
            <a:extLst>
              <a:ext uri="{FF2B5EF4-FFF2-40B4-BE49-F238E27FC236}">
                <a16:creationId xmlns:a16="http://schemas.microsoft.com/office/drawing/2014/main" id="{BAB87A66-99F0-F804-C5EE-54D387CE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22030" b="-2"/>
          <a:stretch>
            <a:fillRect/>
          </a:stretch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DE826-3EA8-9D28-B342-4A25049F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43" y="0"/>
            <a:ext cx="7440649" cy="1746504"/>
          </a:xfrm>
        </p:spPr>
        <p:txBody>
          <a:bodyPr>
            <a:normAutofit/>
          </a:bodyPr>
          <a:lstStyle/>
          <a:p>
            <a:r>
              <a:rPr lang="en-GB" b="1" dirty="0"/>
              <a:t>HTG-Induced Pancreatitis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0B73-0434-E4A1-9011-AA15A6E3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11" y="1542553"/>
            <a:ext cx="7152181" cy="52148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 b="1" dirty="0"/>
              <a:t> </a:t>
            </a:r>
            <a:r>
              <a:rPr lang="en-GB" sz="2000" b="1" dirty="0"/>
              <a:t>Risk : ~</a:t>
            </a:r>
            <a:r>
              <a:rPr lang="en-GB" sz="2000" dirty="0"/>
              <a:t>14% of patients with severe HTG develop pancreatitis</a:t>
            </a:r>
          </a:p>
          <a:p>
            <a:pPr>
              <a:lnSpc>
                <a:spcPct val="90000"/>
              </a:lnSpc>
            </a:pPr>
            <a:r>
              <a:rPr lang="en-GB" sz="2000" b="1" dirty="0"/>
              <a:t>Mechanism</a:t>
            </a:r>
            <a:r>
              <a:rPr lang="en-GB" sz="2000" dirty="0"/>
              <a:t>: Pancreatic lipase </a:t>
            </a:r>
            <a:r>
              <a:rPr lang="en-GB" sz="2000" dirty="0" err="1"/>
              <a:t>hydrolyzes</a:t>
            </a:r>
            <a:r>
              <a:rPr lang="en-GB" sz="2000" dirty="0"/>
              <a:t> TG → ↑ FFAs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FFAs: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Damage </a:t>
            </a:r>
            <a:r>
              <a:rPr lang="en-GB" sz="2000" b="1" dirty="0"/>
              <a:t>pancreatic acinar cells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2000" dirty="0"/>
              <a:t>Injure </a:t>
            </a:r>
            <a:r>
              <a:rPr lang="en-GB" sz="2000" b="1" dirty="0"/>
              <a:t>capillary endothelium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2000" dirty="0"/>
              <a:t>Trigger </a:t>
            </a:r>
            <a:r>
              <a:rPr lang="en-GB" sz="2000" b="1" dirty="0"/>
              <a:t>local inflammation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1" dirty="0"/>
              <a:t>DKA further increases risk</a:t>
            </a:r>
            <a:r>
              <a:rPr lang="en-GB" sz="2000" dirty="0"/>
              <a:t> due to: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Profound insulin deficiency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Exaggerated FFA production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 </a:t>
            </a:r>
            <a:r>
              <a:rPr lang="en-GB" sz="2000" b="1" dirty="0"/>
              <a:t>In the reported </a:t>
            </a:r>
            <a:r>
              <a:rPr lang="en-GB" sz="2000" b="1" dirty="0" err="1"/>
              <a:t>pediatric</a:t>
            </a:r>
            <a:r>
              <a:rPr lang="en-GB" sz="2000" b="1" dirty="0"/>
              <a:t> case:: </a:t>
            </a:r>
            <a:r>
              <a:rPr lang="en-GB" sz="2000" dirty="0"/>
              <a:t>Early DKA treatment </a:t>
            </a:r>
            <a:r>
              <a:rPr lang="en-GB" sz="2000" b="1" dirty="0"/>
              <a:t>prevented TG from reaching pancreatitis-risk thresholds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17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4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ain Swelling after Trauma - Charlie Waters Law">
            <a:extLst>
              <a:ext uri="{FF2B5EF4-FFF2-40B4-BE49-F238E27FC236}">
                <a16:creationId xmlns:a16="http://schemas.microsoft.com/office/drawing/2014/main" id="{8D0EAF40-7039-F1C5-FE21-A0805F6A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27668" b="-2"/>
          <a:stretch>
            <a:fillRect/>
          </a:stretch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F117A-B204-CBF6-4D5A-F6E94BAC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GB" b="1" dirty="0"/>
              <a:t>Cerebral </a:t>
            </a:r>
            <a:r>
              <a:rPr lang="en-GB" b="1" dirty="0" err="1"/>
              <a:t>Edema</a:t>
            </a:r>
            <a:r>
              <a:rPr lang="en-GB" b="1" dirty="0"/>
              <a:t> 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39EF9-13CF-ED2E-DB88-9C600260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en-GB" sz="2000" b="1" dirty="0"/>
              <a:t>DKA + severe HTG</a:t>
            </a:r>
            <a:r>
              <a:rPr lang="en-GB" sz="2000" dirty="0"/>
              <a:t> may increase risk of </a:t>
            </a:r>
            <a:r>
              <a:rPr lang="en-GB" sz="2000" b="1" dirty="0"/>
              <a:t>acute cerebral </a:t>
            </a:r>
            <a:r>
              <a:rPr lang="en-GB" sz="2000" b="1" dirty="0" err="1"/>
              <a:t>edema</a:t>
            </a:r>
            <a:endParaRPr lang="en-GB" sz="2000" dirty="0"/>
          </a:p>
          <a:p>
            <a:r>
              <a:rPr lang="en-GB" sz="2000" dirty="0"/>
              <a:t>Proposed mechanisms:</a:t>
            </a:r>
          </a:p>
          <a:p>
            <a:pPr lvl="1"/>
            <a:r>
              <a:rPr lang="en-GB" sz="2000" dirty="0"/>
              <a:t>Severe dehydration → ↓ cerebral blood flow</a:t>
            </a:r>
          </a:p>
          <a:p>
            <a:pPr lvl="1"/>
            <a:r>
              <a:rPr lang="en-GB" sz="2000" b="1" dirty="0" err="1"/>
              <a:t>Hyperviscosity</a:t>
            </a:r>
            <a:r>
              <a:rPr lang="en-GB" sz="2000" b="1" dirty="0"/>
              <a:t> from high TG levels</a:t>
            </a:r>
          </a:p>
          <a:p>
            <a:pPr lvl="1"/>
            <a:endParaRPr lang="en-GB" sz="2000" dirty="0"/>
          </a:p>
          <a:p>
            <a:r>
              <a:rPr lang="en-GB" sz="2000" dirty="0">
                <a:solidFill>
                  <a:srgbClr val="C00000"/>
                </a:solidFill>
              </a:rPr>
              <a:t>This is </a:t>
            </a:r>
            <a:r>
              <a:rPr lang="en-GB" sz="2000" b="1" dirty="0">
                <a:solidFill>
                  <a:srgbClr val="C00000"/>
                </a:solidFill>
              </a:rPr>
              <a:t>theoretical but clinically important</a:t>
            </a:r>
            <a:r>
              <a:rPr lang="en-GB" sz="2000" dirty="0">
                <a:solidFill>
                  <a:srgbClr val="C00000"/>
                </a:solidFill>
              </a:rPr>
              <a:t>, especially in children</a:t>
            </a:r>
          </a:p>
          <a:p>
            <a:endParaRPr lang="en-GB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2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7D6A-7318-08D3-126C-6191523633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Management 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8D310-6C07-896B-B668-188DCF9E3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0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2E2FD-CFFF-C7FF-7FA8-7D34006CD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8919-3B13-1BE6-94A4-985A702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Case .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81E3-F1EA-1537-2896-FBC58887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>
                <a:latin typeface="+mj-lt"/>
              </a:rPr>
              <a:t>Past Medical History: </a:t>
            </a:r>
            <a:r>
              <a:rPr lang="en-GB" sz="2400" dirty="0">
                <a:latin typeface="+mj-lt"/>
              </a:rPr>
              <a:t>No known medical conditions</a:t>
            </a:r>
          </a:p>
          <a:p>
            <a:r>
              <a:rPr lang="en-GB" sz="2400" b="1" dirty="0">
                <a:latin typeface="+mj-lt"/>
              </a:rPr>
              <a:t>Past Surgical History: </a:t>
            </a:r>
            <a:r>
              <a:rPr lang="en-GB" sz="2400" dirty="0">
                <a:latin typeface="+mj-lt"/>
              </a:rPr>
              <a:t>No surgical history</a:t>
            </a:r>
          </a:p>
          <a:p>
            <a:r>
              <a:rPr lang="en-GB" sz="2400" b="1" dirty="0">
                <a:latin typeface="+mj-lt"/>
              </a:rPr>
              <a:t>Medications: </a:t>
            </a:r>
            <a:r>
              <a:rPr lang="en-GB" sz="2400" dirty="0">
                <a:latin typeface="+mj-lt"/>
              </a:rPr>
              <a:t>non </a:t>
            </a:r>
          </a:p>
          <a:p>
            <a:r>
              <a:rPr lang="en-GB" sz="2400" b="1" dirty="0">
                <a:latin typeface="+mj-lt"/>
              </a:rPr>
              <a:t>Allergies: </a:t>
            </a:r>
            <a:r>
              <a:rPr lang="en-GB" sz="2400" dirty="0">
                <a:latin typeface="+mj-lt"/>
              </a:rPr>
              <a:t>No known drug or food allergies</a:t>
            </a:r>
          </a:p>
          <a:p>
            <a:r>
              <a:rPr lang="en-GB" sz="2400" b="1" dirty="0">
                <a:latin typeface="+mj-lt"/>
              </a:rPr>
              <a:t>Nutritional History: </a:t>
            </a:r>
            <a:r>
              <a:rPr lang="en-GB" sz="2400" dirty="0">
                <a:latin typeface="+mj-lt"/>
              </a:rPr>
              <a:t>Used to eat family diet with no restriction, now she has less appetite .</a:t>
            </a:r>
          </a:p>
          <a:p>
            <a:r>
              <a:rPr lang="en-GB" sz="2400" b="1" dirty="0">
                <a:latin typeface="+mj-lt"/>
              </a:rPr>
              <a:t>Developmental History </a:t>
            </a:r>
            <a:r>
              <a:rPr lang="en-GB" sz="2400" dirty="0">
                <a:latin typeface="+mj-lt"/>
              </a:rPr>
              <a:t>Achieved developmental milestones at appropriate age, Attending </a:t>
            </a:r>
            <a:r>
              <a:rPr lang="en-GB" sz="2400" b="1" dirty="0">
                <a:latin typeface="+mj-lt"/>
              </a:rPr>
              <a:t>KG2, </a:t>
            </a:r>
            <a:r>
              <a:rPr lang="en-GB" sz="2400" dirty="0">
                <a:latin typeface="+mj-lt"/>
              </a:rPr>
              <a:t>No developmental concerns</a:t>
            </a:r>
          </a:p>
          <a:p>
            <a:r>
              <a:rPr lang="en-GB" sz="2400" b="1" dirty="0">
                <a:latin typeface="+mj-lt"/>
              </a:rPr>
              <a:t>Vaccination History: </a:t>
            </a:r>
            <a:r>
              <a:rPr lang="en-GB" sz="2400" dirty="0">
                <a:latin typeface="+mj-lt"/>
              </a:rPr>
              <a:t>Up to date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17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7933-963C-B4CE-4EA7-0D83AB6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First thing is : </a:t>
            </a:r>
            <a:r>
              <a:rPr lang="en-GB" sz="4000" b="1" dirty="0">
                <a:solidFill>
                  <a:srgbClr val="C00000"/>
                </a:solidFill>
              </a:rPr>
              <a:t>Ruling Out </a:t>
            </a:r>
            <a:r>
              <a:rPr lang="en-GB" sz="4000" b="1" dirty="0"/>
              <a:t>Other Causes of Hypertriglyceridemia (HTG)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150F-58EA-70B9-4AB9-8F369D36B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95" y="2014195"/>
            <a:ext cx="10242605" cy="4418410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latin typeface="+mj-lt"/>
              </a:rPr>
              <a:t>Confirm secondary vs primary HTG</a:t>
            </a:r>
            <a:endParaRPr lang="en-GB" sz="2400" dirty="0">
              <a:latin typeface="+mj-lt"/>
            </a:endParaRPr>
          </a:p>
          <a:p>
            <a:pPr lvl="1"/>
            <a:r>
              <a:rPr lang="en-GB" sz="2400" dirty="0">
                <a:latin typeface="+mj-lt"/>
              </a:rPr>
              <a:t>Assess if TG elevation is </a:t>
            </a:r>
            <a:r>
              <a:rPr lang="en-GB" sz="2400" b="1" dirty="0">
                <a:latin typeface="+mj-lt"/>
              </a:rPr>
              <a:t>transient and insulin-responsive</a:t>
            </a:r>
            <a:endParaRPr lang="en-GB" sz="2400" dirty="0">
              <a:latin typeface="+mj-lt"/>
            </a:endParaRPr>
          </a:p>
          <a:p>
            <a:pPr lvl="1"/>
            <a:r>
              <a:rPr lang="en-GB" sz="2400" dirty="0">
                <a:latin typeface="+mj-lt"/>
              </a:rPr>
              <a:t>Improvement with insulin </a:t>
            </a:r>
            <a:r>
              <a:rPr lang="en-GB" sz="2400" dirty="0" err="1">
                <a:latin typeface="+mj-lt"/>
              </a:rPr>
              <a:t>favors</a:t>
            </a:r>
            <a:r>
              <a:rPr lang="en-GB" sz="2400" dirty="0">
                <a:latin typeface="+mj-lt"/>
              </a:rPr>
              <a:t> </a:t>
            </a:r>
            <a:r>
              <a:rPr lang="en-GB" sz="2400" b="1" dirty="0">
                <a:latin typeface="+mj-lt"/>
              </a:rPr>
              <a:t>secondary HTG (DKA-related)</a:t>
            </a:r>
          </a:p>
          <a:p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Evaluation Strategy</a:t>
            </a:r>
          </a:p>
          <a:p>
            <a:r>
              <a:rPr lang="en-GB" sz="2400" b="1" dirty="0">
                <a:solidFill>
                  <a:srgbClr val="006600"/>
                </a:solidFill>
                <a:latin typeface="+mj-lt"/>
              </a:rPr>
              <a:t>Repeat lipid profile after:</a:t>
            </a:r>
          </a:p>
          <a:p>
            <a:pPr lvl="1"/>
            <a:r>
              <a:rPr lang="en-GB" sz="2400" dirty="0">
                <a:latin typeface="+mj-lt"/>
              </a:rPr>
              <a:t>Resolution of DKA   </a:t>
            </a:r>
            <a:r>
              <a:rPr lang="en-GB" sz="2400" b="1" u="sng" dirty="0">
                <a:latin typeface="+mj-lt"/>
              </a:rPr>
              <a:t>WITH</a:t>
            </a:r>
            <a:r>
              <a:rPr lang="en-GB" sz="2400" dirty="0">
                <a:latin typeface="+mj-lt"/>
              </a:rPr>
              <a:t>    Adequate insulin therapy</a:t>
            </a:r>
          </a:p>
          <a:p>
            <a:pPr lvl="1"/>
            <a:endParaRPr lang="en-GB" sz="2400" dirty="0">
              <a:latin typeface="+mj-lt"/>
            </a:endParaRPr>
          </a:p>
          <a:p>
            <a:r>
              <a:rPr lang="en-GB" sz="2400" b="1" dirty="0">
                <a:solidFill>
                  <a:srgbClr val="0070C0"/>
                </a:solidFill>
                <a:latin typeface="+mj-lt"/>
              </a:rPr>
              <a:t>If TG normalize: </a:t>
            </a:r>
            <a:r>
              <a:rPr lang="en-GB" sz="2400" dirty="0">
                <a:latin typeface="+mj-lt"/>
              </a:rPr>
              <a:t>-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2400" b="1" dirty="0">
                <a:latin typeface="+mj-lt"/>
              </a:rPr>
              <a:t>Primary genetic HTG unlikely   </a:t>
            </a:r>
            <a:endParaRPr lang="en-GB" sz="2400" dirty="0">
              <a:latin typeface="+mj-lt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+mj-lt"/>
              </a:rPr>
              <a:t>If TG remain elevated:-</a:t>
            </a:r>
            <a:r>
              <a:rPr lang="en-GB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2400" dirty="0">
                <a:latin typeface="+mj-lt"/>
              </a:rPr>
              <a:t>Consider </a:t>
            </a:r>
            <a:r>
              <a:rPr lang="en-GB" sz="2400" b="1" dirty="0">
                <a:latin typeface="+mj-lt"/>
              </a:rPr>
              <a:t>genetic testing, </a:t>
            </a:r>
            <a:r>
              <a:rPr lang="en-GB" sz="2400" dirty="0">
                <a:latin typeface="+mj-lt"/>
              </a:rPr>
              <a:t>Refer to lipid/metabolic specialist</a:t>
            </a:r>
          </a:p>
          <a:p>
            <a:pPr lvl="1"/>
            <a:endParaRPr lang="en-GB" sz="1800" dirty="0">
              <a:latin typeface="+mj-lt"/>
            </a:endParaRP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803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0D3B-28DD-197B-7701-AC9E9B8F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Management of DKA-Associated Hypertriglyceridemia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B6A62D-BF81-6451-4B6F-059C3B8C4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048669"/>
            <a:ext cx="102108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+mj-lt"/>
              </a:rPr>
              <a:t>Primary therapy: Standard DKA management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Insulin is the key treatment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Suppresses lipolysis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Reduces free fatty acid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Restores lipoprotein lipase (LPL) activity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Enhances clearance of triglyceride-rich lipoproteins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+mj-lt"/>
              </a:rPr>
              <a:t>Nutritional management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NPO or very low-fat diet in severe hypertriglyceridemia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Avoid simple sugars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Gradual reintroduction of feeds after TG improvement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072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5812-560A-E9A6-999C-2767F98A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Management  of DKA-Associated Hypertriglyceridemia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A8CF-C7C4-99D2-A2B7-6AABF7D8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103120"/>
            <a:ext cx="10290313" cy="4361290"/>
          </a:xfrm>
        </p:spPr>
        <p:txBody>
          <a:bodyPr>
            <a:noAutofit/>
          </a:bodyPr>
          <a:lstStyle/>
          <a:p>
            <a:r>
              <a:rPr lang="en-GB" sz="2400" b="1" u="sng" dirty="0">
                <a:solidFill>
                  <a:srgbClr val="006600"/>
                </a:solidFill>
                <a:latin typeface="+mj-lt"/>
              </a:rPr>
              <a:t>Monitoring</a:t>
            </a:r>
            <a:endParaRPr lang="en-GB" sz="2400" u="sng" dirty="0">
              <a:solidFill>
                <a:srgbClr val="006600"/>
              </a:solidFill>
              <a:latin typeface="+mj-lt"/>
            </a:endParaRPr>
          </a:p>
          <a:p>
            <a:r>
              <a:rPr lang="en-GB" sz="2400" dirty="0">
                <a:latin typeface="+mj-lt"/>
              </a:rPr>
              <a:t>Serial triglyceride levels</a:t>
            </a:r>
          </a:p>
          <a:p>
            <a:r>
              <a:rPr lang="en-GB" sz="2400" dirty="0">
                <a:latin typeface="+mj-lt"/>
              </a:rPr>
              <a:t>Serum amylase and lipase (pancreatitis surveillance)</a:t>
            </a:r>
          </a:p>
          <a:p>
            <a:r>
              <a:rPr lang="en-GB" sz="2400" dirty="0">
                <a:latin typeface="+mj-lt"/>
              </a:rPr>
              <a:t>Electrolytes and acid–base status</a:t>
            </a:r>
          </a:p>
          <a:p>
            <a:r>
              <a:rPr lang="en-GB" sz="2400" dirty="0">
                <a:latin typeface="+mj-lt"/>
              </a:rPr>
              <a:t>Fundoscopic examination if TG markedly elevated</a:t>
            </a:r>
          </a:p>
          <a:p>
            <a:endParaRPr lang="en-GB" sz="2400" dirty="0"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3461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F5D5-CD8C-53E7-4A3D-3E3DE689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Management  of DKA-Associated Hypertriglyceridemia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B841BD-E045-7777-E146-7F39BA8CA8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2213689"/>
            <a:ext cx="10556571" cy="35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 dirty="0">
                <a:solidFill>
                  <a:srgbClr val="006600"/>
                </a:solidFill>
                <a:latin typeface="+mj-lt"/>
              </a:rPr>
              <a:t>pharmacologic lipid-lowering therapy</a:t>
            </a:r>
            <a:endParaRPr lang="en-GB" sz="2400" u="sng" dirty="0">
              <a:solidFill>
                <a:srgbClr val="006600"/>
              </a:solidFill>
              <a:latin typeface="+mj-lt"/>
            </a:endParaRPr>
          </a:p>
          <a:p>
            <a:r>
              <a:rPr lang="en-GB" sz="2400" b="1" dirty="0">
                <a:latin typeface="+mj-lt"/>
              </a:rPr>
              <a:t>Not routinely required in children</a:t>
            </a: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Consider only if:</a:t>
            </a:r>
          </a:p>
          <a:p>
            <a:pPr lvl="1"/>
            <a:r>
              <a:rPr lang="en-GB" sz="2400" dirty="0">
                <a:latin typeface="+mj-lt"/>
              </a:rPr>
              <a:t>TG remain &gt;1,000 mg/dL despite metabolic control</a:t>
            </a:r>
          </a:p>
          <a:p>
            <a:pPr lvl="1"/>
            <a:r>
              <a:rPr lang="en-GB" sz="2400" dirty="0">
                <a:latin typeface="+mj-lt"/>
              </a:rPr>
              <a:t>Evidence of pancreatitis</a:t>
            </a:r>
          </a:p>
          <a:p>
            <a:r>
              <a:rPr lang="en-GB" sz="2400" dirty="0">
                <a:latin typeface="+mj-lt"/>
              </a:rPr>
              <a:t>Fibrates or omega-3 fatty acids</a:t>
            </a:r>
            <a:r>
              <a:rPr lang="en-GB" sz="2400" b="1" dirty="0">
                <a:latin typeface="+mj-lt"/>
              </a:rPr>
              <a:t>: specialist decision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8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6ED10767-7742-E322-4F4A-E07A552982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92937" y="1395172"/>
            <a:ext cx="2216708" cy="2216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67F3D-92DB-E41E-6877-01D741C33E4F}"/>
              </a:ext>
            </a:extLst>
          </p:cNvPr>
          <p:cNvSpPr txBox="1"/>
          <p:nvPr/>
        </p:nvSpPr>
        <p:spPr>
          <a:xfrm>
            <a:off x="1805609" y="3685103"/>
            <a:ext cx="8591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u="sng" dirty="0">
                <a:solidFill>
                  <a:schemeClr val="bg2">
                    <a:lumMod val="10000"/>
                  </a:schemeClr>
                </a:solidFill>
              </a:rPr>
              <a:t>Advanced therapies:  </a:t>
            </a:r>
            <a:r>
              <a:rPr lang="en-GB" sz="4000" b="1" dirty="0">
                <a:solidFill>
                  <a:schemeClr val="bg2">
                    <a:lumMod val="10000"/>
                  </a:schemeClr>
                </a:solidFill>
              </a:rPr>
              <a:t>Plasmapheresis in DKA-induced Hypertriglyceridemia ?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57650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8DE4-8A6D-98C9-7339-3BF024CB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7" y="252569"/>
            <a:ext cx="111252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bg2">
                    <a:lumMod val="10000"/>
                  </a:schemeClr>
                </a:solidFill>
              </a:rPr>
              <a:t>Advanced therapies</a:t>
            </a:r>
            <a:r>
              <a:rPr lang="en-US" altLang="en-US" sz="3600" dirty="0">
                <a:solidFill>
                  <a:schemeClr val="bg2">
                    <a:lumMod val="10000"/>
                  </a:schemeClr>
                </a:solidFill>
              </a:rPr>
              <a:t>:  </a:t>
            </a:r>
            <a:r>
              <a:rPr lang="en-GB" sz="3600" b="1" dirty="0">
                <a:solidFill>
                  <a:schemeClr val="bg2">
                    <a:lumMod val="10000"/>
                  </a:schemeClr>
                </a:solidFill>
              </a:rPr>
              <a:t>Plasmapheresis in DKA-induced Hypertriglyceridemia </a:t>
            </a:r>
            <a:endParaRPr lang="en-GB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DCAD-DA32-FC18-9293-C115B54C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27" y="1624169"/>
            <a:ext cx="10948946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j-lt"/>
              </a:rPr>
              <a:t>When do we consider plasmapheresis?</a:t>
            </a:r>
          </a:p>
          <a:p>
            <a:r>
              <a:rPr lang="en-GB" sz="2400" b="1" dirty="0">
                <a:solidFill>
                  <a:srgbClr val="00B050"/>
                </a:solidFill>
                <a:latin typeface="+mj-lt"/>
              </a:rPr>
              <a:t>1) </a:t>
            </a:r>
            <a:r>
              <a:rPr lang="en-GB" sz="2400" b="1" dirty="0">
                <a:latin typeface="+mj-lt"/>
              </a:rPr>
              <a:t>If there is acute pancreatitis (HTG-AP) : Severe TG elevation (usually ≥1000 mg/dL )</a:t>
            </a:r>
            <a:br>
              <a:rPr lang="en-GB" sz="2400" dirty="0">
                <a:latin typeface="+mj-lt"/>
              </a:rPr>
            </a:br>
            <a:r>
              <a:rPr lang="en-GB" sz="2400" b="1" dirty="0">
                <a:solidFill>
                  <a:srgbClr val="C00000"/>
                </a:solidFill>
                <a:latin typeface="+mj-lt"/>
              </a:rPr>
              <a:t>PLUS </a:t>
            </a:r>
            <a:r>
              <a:rPr lang="en-GB" sz="2400" dirty="0">
                <a:latin typeface="+mj-lt"/>
              </a:rPr>
              <a:t>Clinical/biochemical/imaging evidence of </a:t>
            </a:r>
            <a:r>
              <a:rPr lang="en-GB" sz="2400" b="1" dirty="0">
                <a:latin typeface="+mj-lt"/>
              </a:rPr>
              <a:t>acute pancreatitis</a:t>
            </a:r>
            <a:endParaRPr lang="en-GB" sz="2400" dirty="0">
              <a:latin typeface="+mj-lt"/>
            </a:endParaRPr>
          </a:p>
          <a:p>
            <a:pPr marL="0" indent="0" algn="ctr">
              <a:buNone/>
            </a:pPr>
            <a:r>
              <a:rPr lang="en-GB" sz="2400" dirty="0">
                <a:latin typeface="+mj-lt"/>
              </a:rPr>
              <a:t>(This is the </a:t>
            </a:r>
            <a:r>
              <a:rPr lang="en-GB" sz="2400" b="1" dirty="0">
                <a:latin typeface="+mj-lt"/>
              </a:rPr>
              <a:t>main accepted indication)</a:t>
            </a:r>
            <a:endParaRPr lang="en-GB" sz="2400" dirty="0">
              <a:latin typeface="+mj-lt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+mj-lt"/>
              </a:rPr>
              <a:t>2) </a:t>
            </a:r>
            <a:r>
              <a:rPr lang="en-GB" sz="2400" b="1" dirty="0">
                <a:latin typeface="+mj-lt"/>
              </a:rPr>
              <a:t>Severe pancreatitis / organ failure: Consider early if pancreatitis is present with</a:t>
            </a:r>
            <a:r>
              <a:rPr lang="en-GB" sz="2400" dirty="0">
                <a:latin typeface="+mj-lt"/>
              </a:rPr>
              <a:t>: Organ failure / shock / ICU course Severe systemic inflammation</a:t>
            </a:r>
          </a:p>
          <a:p>
            <a:r>
              <a:rPr lang="en-GB" sz="2400" b="1" dirty="0">
                <a:solidFill>
                  <a:srgbClr val="00B050"/>
                </a:solidFill>
                <a:latin typeface="+mj-lt"/>
              </a:rPr>
              <a:t>3) </a:t>
            </a:r>
            <a:r>
              <a:rPr lang="en-GB" sz="2400" b="1" dirty="0">
                <a:latin typeface="+mj-lt"/>
              </a:rPr>
              <a:t>TG remains extremely high despite insulin therapy : </a:t>
            </a:r>
            <a:r>
              <a:rPr lang="en-GB" sz="2400" dirty="0">
                <a:latin typeface="+mj-lt"/>
              </a:rPr>
              <a:t>If TG </a:t>
            </a:r>
            <a:r>
              <a:rPr lang="en-GB" sz="2400" b="1" dirty="0">
                <a:latin typeface="+mj-lt"/>
              </a:rPr>
              <a:t>does not improve adequately within ~24–48 hours </a:t>
            </a:r>
            <a:r>
              <a:rPr lang="en-GB" sz="2400" dirty="0">
                <a:latin typeface="+mj-lt"/>
              </a:rPr>
              <a:t>Despite </a:t>
            </a:r>
            <a:r>
              <a:rPr lang="en-GB" sz="2400" b="1" dirty="0">
                <a:latin typeface="+mj-lt"/>
              </a:rPr>
              <a:t>insulin infusion + aggressive hydration</a:t>
            </a:r>
            <a:endParaRPr lang="en-GB" sz="2400" dirty="0">
              <a:latin typeface="+mj-lt"/>
            </a:endParaRPr>
          </a:p>
          <a:p>
            <a:r>
              <a:rPr lang="en-GB" sz="2400" u="sng" dirty="0">
                <a:latin typeface="+mj-lt"/>
              </a:rPr>
              <a:t>Especially if complications develop</a:t>
            </a:r>
          </a:p>
        </p:txBody>
      </p:sp>
    </p:spTree>
    <p:extLst>
      <p:ext uri="{BB962C8B-B14F-4D97-AF65-F5344CB8AC3E}">
        <p14:creationId xmlns:p14="http://schemas.microsoft.com/office/powerpoint/2010/main" val="1062190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DFF6-4A6C-9EDA-7B6B-CC52B8BF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69" y="127869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>
                <a:latin typeface="Arial" panose="020B0604020202020204" pitchFamily="34" charset="0"/>
              </a:rPr>
              <a:t>Outcome</a:t>
            </a:r>
            <a:endParaRPr lang="en-GB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B1BC26-A47F-8C77-014E-8889090F9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6808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956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B1E734-1A9E-5F0E-A02C-DF0C6931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C902F-04BE-6321-AD20-671D42EA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616" y="1168399"/>
            <a:ext cx="4817597" cy="4521200"/>
          </a:xfrm>
        </p:spPr>
        <p:txBody>
          <a:bodyPr>
            <a:normAutofit/>
          </a:bodyPr>
          <a:lstStyle/>
          <a:p>
            <a:r>
              <a:rPr lang="en-GB" sz="7200" b="1" u="sng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D9A7C-9910-4536-A1B8-B8092056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361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7C9FD-5C8D-4E1D-B091-0B25A913D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884" y="643468"/>
            <a:ext cx="6254496" cy="5571064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B2435-06AD-4CEB-A10D-30D3C0663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52" y="726948"/>
            <a:ext cx="6089904" cy="5404104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5BA6-FADC-52D6-8E60-E691832B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52" y="968244"/>
            <a:ext cx="5803409" cy="4921511"/>
          </a:xfrm>
        </p:spPr>
        <p:txBody>
          <a:bodyPr anchor="ctr">
            <a:normAutofit/>
          </a:bodyPr>
          <a:lstStyle/>
          <a:p>
            <a:r>
              <a:rPr lang="en-GB" sz="2800" b="1" dirty="0">
                <a:latin typeface="+mj-lt"/>
              </a:rPr>
              <a:t>Always R/O secondary causes first before considering a primary cause.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Primary management focus:</a:t>
            </a:r>
          </a:p>
          <a:p>
            <a:pPr lvl="1"/>
            <a:r>
              <a:rPr lang="en-GB" sz="2800" dirty="0">
                <a:latin typeface="+mj-lt"/>
              </a:rPr>
              <a:t>Stabilize </a:t>
            </a:r>
            <a:r>
              <a:rPr lang="en-GB" sz="2800" b="1" dirty="0">
                <a:latin typeface="+mj-lt"/>
              </a:rPr>
              <a:t>circulatory status</a:t>
            </a:r>
            <a:endParaRPr lang="en-GB" sz="2800" dirty="0">
              <a:latin typeface="+mj-lt"/>
            </a:endParaRPr>
          </a:p>
          <a:p>
            <a:pPr lvl="1"/>
            <a:r>
              <a:rPr lang="en-GB" sz="2800" dirty="0">
                <a:latin typeface="+mj-lt"/>
              </a:rPr>
              <a:t>Correct </a:t>
            </a:r>
            <a:r>
              <a:rPr lang="en-GB" sz="2800" b="1" dirty="0">
                <a:latin typeface="+mj-lt"/>
              </a:rPr>
              <a:t>acid–base imbalance</a:t>
            </a:r>
            <a:endParaRPr lang="en-GB" sz="2800" dirty="0">
              <a:latin typeface="+mj-lt"/>
            </a:endParaRPr>
          </a:p>
          <a:p>
            <a:pPr lvl="1"/>
            <a:r>
              <a:rPr lang="en-GB" sz="2800" dirty="0">
                <a:latin typeface="+mj-lt"/>
              </a:rPr>
              <a:t>Use </a:t>
            </a:r>
            <a:r>
              <a:rPr lang="en-GB" sz="2800" b="1" dirty="0">
                <a:latin typeface="+mj-lt"/>
              </a:rPr>
              <a:t>IV fluids + insulin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Close monitoring for </a:t>
            </a:r>
            <a:r>
              <a:rPr lang="en-GB" sz="2800" b="1" dirty="0">
                <a:latin typeface="+mj-lt"/>
              </a:rPr>
              <a:t>pancreatitis risk</a:t>
            </a:r>
            <a:r>
              <a:rPr lang="en-GB" sz="2800" dirty="0">
                <a:latin typeface="+mj-lt"/>
              </a:rPr>
              <a:t> is essential</a:t>
            </a:r>
          </a:p>
        </p:txBody>
      </p:sp>
    </p:spTree>
    <p:extLst>
      <p:ext uri="{BB962C8B-B14F-4D97-AF65-F5344CB8AC3E}">
        <p14:creationId xmlns:p14="http://schemas.microsoft.com/office/powerpoint/2010/main" val="388363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DC57-3698-2B6D-D241-8AE614FB6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 dirty="0"/>
              <a:t>literature review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D9CA1-A8E5-B97F-4D40-1FCE11849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64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87E1DA-94EB-5BC0-0DA6-B4E9DFD3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515"/>
          <a:stretch>
            <a:fillRect/>
          </a:stretch>
        </p:blipFill>
        <p:spPr>
          <a:xfrm>
            <a:off x="823183" y="1699491"/>
            <a:ext cx="10342434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C562-4A1C-C232-641F-CD8339E1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Case.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B0269-3EA4-8CFA-B60F-5103258C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latin typeface="+mj-lt"/>
              </a:rPr>
              <a:t>Family History</a:t>
            </a:r>
          </a:p>
          <a:p>
            <a:r>
              <a:rPr lang="en-GB" sz="2400" dirty="0">
                <a:latin typeface="+mj-lt"/>
              </a:rPr>
              <a:t>Parents: non consanguineous, Both are healthy </a:t>
            </a:r>
          </a:p>
          <a:p>
            <a:r>
              <a:rPr lang="en-GB" sz="2400" dirty="0">
                <a:latin typeface="+mj-lt"/>
              </a:rPr>
              <a:t>Siblings: 2 older sister and one older brother all healthy </a:t>
            </a:r>
          </a:p>
          <a:p>
            <a:r>
              <a:rPr lang="en-GB" sz="2400" b="1" dirty="0">
                <a:latin typeface="+mj-lt"/>
              </a:rPr>
              <a:t>One uncle</a:t>
            </a:r>
            <a:r>
              <a:rPr lang="en-GB" sz="2400" dirty="0">
                <a:latin typeface="+mj-lt"/>
              </a:rPr>
              <a:t> with Type 2 diabetes,  </a:t>
            </a:r>
          </a:p>
          <a:p>
            <a:r>
              <a:rPr lang="en-GB" sz="2400" b="1" dirty="0">
                <a:latin typeface="+mj-lt"/>
              </a:rPr>
              <a:t>No family history of:</a:t>
            </a:r>
            <a:r>
              <a:rPr lang="en-GB" sz="2400" dirty="0">
                <a:latin typeface="+mj-lt"/>
              </a:rPr>
              <a:t> T1DM, Celiac disease, Other autoimmune diseases, Lipid disorders, Liver disease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3148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FA464-55A1-8575-9478-A4A5E01E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95" y="362105"/>
            <a:ext cx="9737609" cy="6495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CBFDB-50DC-D4AD-9E04-C1F70B47EC5F}"/>
                  </a:ext>
                </a:extLst>
              </p14:cNvPr>
              <p14:cNvContentPartPr/>
              <p14:nvPr/>
            </p14:nvContentPartPr>
            <p14:xfrm>
              <a:off x="2896670" y="516358"/>
              <a:ext cx="11088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CBFDB-50DC-D4AD-9E04-C1F70B47EC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8670" y="480358"/>
                <a:ext cx="146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1C3635-B447-6CBB-D523-99AD09F3726D}"/>
                  </a:ext>
                </a:extLst>
              </p14:cNvPr>
              <p14:cNvContentPartPr/>
              <p14:nvPr/>
            </p14:nvContentPartPr>
            <p14:xfrm>
              <a:off x="8332904" y="275866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1C3635-B447-6CBB-D523-99AD09F372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5264" y="2723024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3802CC-3B58-6B2A-B302-BF965A0836B2}"/>
                  </a:ext>
                </a:extLst>
              </p14:cNvPr>
              <p14:cNvContentPartPr/>
              <p14:nvPr/>
            </p14:nvContentPartPr>
            <p14:xfrm>
              <a:off x="8332904" y="2734904"/>
              <a:ext cx="54864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3802CC-3B58-6B2A-B302-BF965A0836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5264" y="2698904"/>
                <a:ext cx="584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34E748-CE5F-767D-AE32-752CCBD38F4B}"/>
                  </a:ext>
                </a:extLst>
              </p14:cNvPr>
              <p14:cNvContentPartPr/>
              <p14:nvPr/>
            </p14:nvContentPartPr>
            <p14:xfrm>
              <a:off x="8348744" y="1805024"/>
              <a:ext cx="4935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34E748-CE5F-767D-AE32-752CCBD38F4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30744" y="1769024"/>
                <a:ext cx="529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AFC792-08BB-2BAE-1418-8430CB5EC3C6}"/>
                  </a:ext>
                </a:extLst>
              </p14:cNvPr>
              <p14:cNvContentPartPr/>
              <p14:nvPr/>
            </p14:nvContentPartPr>
            <p14:xfrm>
              <a:off x="8332904" y="1979264"/>
              <a:ext cx="41652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AFC792-08BB-2BAE-1418-8430CB5EC3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15264" y="1943624"/>
                <a:ext cx="452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752B66-8C1E-E1E5-D1E5-443C92293895}"/>
                  </a:ext>
                </a:extLst>
              </p14:cNvPr>
              <p14:cNvContentPartPr/>
              <p14:nvPr/>
            </p14:nvContentPartPr>
            <p14:xfrm>
              <a:off x="8373584" y="4683224"/>
              <a:ext cx="518040" cy="15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752B66-8C1E-E1E5-D1E5-443C922938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5944" y="4647224"/>
                <a:ext cx="5536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935464-E0EE-5855-5B5B-1B8F5DEDE461}"/>
                  </a:ext>
                </a:extLst>
              </p14:cNvPr>
              <p14:cNvContentPartPr/>
              <p14:nvPr/>
            </p14:nvContentPartPr>
            <p14:xfrm>
              <a:off x="8309144" y="5498984"/>
              <a:ext cx="471240" cy="1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935464-E0EE-5855-5B5B-1B8F5DEDE4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91144" y="5463344"/>
                <a:ext cx="506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FCFB65-4D94-E906-57BF-08471A305149}"/>
                  </a:ext>
                </a:extLst>
              </p14:cNvPr>
              <p14:cNvContentPartPr/>
              <p14:nvPr/>
            </p14:nvContentPartPr>
            <p14:xfrm>
              <a:off x="8324984" y="5602304"/>
              <a:ext cx="46584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FCFB65-4D94-E906-57BF-08471A3051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06984" y="5566664"/>
                <a:ext cx="501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8E8074-FC1B-2B4F-CC6C-405E21E715CD}"/>
                  </a:ext>
                </a:extLst>
              </p14:cNvPr>
              <p14:cNvContentPartPr/>
              <p14:nvPr/>
            </p14:nvContentPartPr>
            <p14:xfrm>
              <a:off x="8643224" y="6281264"/>
              <a:ext cx="22356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8E8074-FC1B-2B4F-CC6C-405E21E715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25224" y="6245624"/>
                <a:ext cx="259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7D1372-F856-D0FB-F850-EED97B82C93B}"/>
                  </a:ext>
                </a:extLst>
              </p14:cNvPr>
              <p14:cNvContentPartPr/>
              <p14:nvPr/>
            </p14:nvContentPartPr>
            <p14:xfrm>
              <a:off x="8309144" y="6419504"/>
              <a:ext cx="246240" cy="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7D1372-F856-D0FB-F850-EED97B82C93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91144" y="6383864"/>
                <a:ext cx="28188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369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09789-4FB3-0B92-92E0-FBE5ED468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47569"/>
            <a:ext cx="11201400" cy="5962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3D8608-1B4D-D1C8-99DF-9AC36B3A751C}"/>
                  </a:ext>
                </a:extLst>
              </p14:cNvPr>
              <p14:cNvContentPartPr/>
              <p14:nvPr/>
            </p14:nvContentPartPr>
            <p14:xfrm>
              <a:off x="1517024" y="5517704"/>
              <a:ext cx="145440" cy="20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3D8608-1B4D-D1C8-99DF-9AC36B3A75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384" y="5481704"/>
                <a:ext cx="1810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AC88D2-5D63-6BA6-EC17-B21C73EAF323}"/>
                  </a:ext>
                </a:extLst>
              </p14:cNvPr>
              <p14:cNvContentPartPr/>
              <p14:nvPr/>
            </p14:nvContentPartPr>
            <p14:xfrm>
              <a:off x="8666624" y="1986824"/>
              <a:ext cx="564480" cy="5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AC88D2-5D63-6BA6-EC17-B21C73EAF3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8624" y="1951184"/>
                <a:ext cx="600120" cy="1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9222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F201-2C21-BD5F-4320-45964C3B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Management Outcomes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26F4-91B4-92A8-24AD-4E58BA67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058400" cy="4511040"/>
          </a:xfrm>
        </p:spPr>
        <p:txBody>
          <a:bodyPr>
            <a:normAutofit/>
          </a:bodyPr>
          <a:lstStyle/>
          <a:p>
            <a:r>
              <a:rPr lang="en-GB" sz="2000" b="1" dirty="0"/>
              <a:t>Most cases:</a:t>
            </a:r>
            <a:endParaRPr lang="en-GB" sz="2000" dirty="0"/>
          </a:p>
          <a:p>
            <a:pPr lvl="1"/>
            <a:r>
              <a:rPr lang="en-GB" sz="2000" dirty="0"/>
              <a:t>TG levels and DKA normalized with </a:t>
            </a:r>
            <a:r>
              <a:rPr lang="en-GB" sz="2000" b="1" dirty="0"/>
              <a:t>IV insulin therapy alone</a:t>
            </a:r>
            <a:endParaRPr lang="en-GB" sz="2000" dirty="0"/>
          </a:p>
          <a:p>
            <a:r>
              <a:rPr lang="en-GB" sz="2000" b="1" dirty="0"/>
              <a:t>Additional therapies used:</a:t>
            </a:r>
            <a:endParaRPr lang="en-GB" sz="2000" dirty="0"/>
          </a:p>
          <a:p>
            <a:pPr marL="174625" lvl="1" indent="-174625"/>
            <a:r>
              <a:rPr lang="en-GB" sz="2000" u="sng" dirty="0"/>
              <a:t>Heparin: 1 case </a:t>
            </a:r>
          </a:p>
          <a:p>
            <a:pPr lvl="1" indent="4763"/>
            <a:r>
              <a:rPr lang="en-GB" sz="2000" dirty="0"/>
              <a:t>Increases lipoprotein lipase (LPL) activity</a:t>
            </a:r>
          </a:p>
          <a:p>
            <a:pPr lvl="1" indent="4763"/>
            <a:r>
              <a:rPr lang="en-GB" sz="2000" dirty="0"/>
              <a:t>Lowers TG levels</a:t>
            </a:r>
          </a:p>
          <a:p>
            <a:pPr lvl="1" indent="4763"/>
            <a:r>
              <a:rPr lang="en-GB" sz="2000" b="1" dirty="0"/>
              <a:t>No established consensus</a:t>
            </a:r>
            <a:r>
              <a:rPr lang="en-GB" sz="2000" dirty="0"/>
              <a:t> on prophylactic benefit against pancreatitis </a:t>
            </a:r>
          </a:p>
          <a:p>
            <a:pPr marL="0" lvl="1" indent="0"/>
            <a:r>
              <a:rPr lang="en-GB" sz="2000" u="sng" dirty="0"/>
              <a:t>Plasma exchange (PE): 4 cases</a:t>
            </a:r>
          </a:p>
          <a:p>
            <a:pPr marL="0" indent="55563"/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Role of Lipid-Lowering Therapies: </a:t>
            </a:r>
            <a:r>
              <a:rPr lang="en-GB" sz="2000" dirty="0"/>
              <a:t>Can reduce TG levels</a:t>
            </a:r>
          </a:p>
          <a:p>
            <a:pPr lvl="1" indent="4763"/>
            <a:r>
              <a:rPr lang="en-GB" sz="2000" b="1" dirty="0"/>
              <a:t>Effectiveness in preventing pancreatitis remains unclear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577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7F46E-AD10-5F6E-0600-E20633DE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242"/>
          <a:stretch>
            <a:fillRect/>
          </a:stretch>
        </p:blipFill>
        <p:spPr>
          <a:xfrm>
            <a:off x="622609" y="1311564"/>
            <a:ext cx="10946781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2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4A6CD-DB14-2475-3618-2010807B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6" y="0"/>
            <a:ext cx="9820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B366-6751-FD26-79EB-E587DC7D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5090"/>
            <a:ext cx="10058400" cy="1371600"/>
          </a:xfrm>
        </p:spPr>
        <p:txBody>
          <a:bodyPr/>
          <a:lstStyle/>
          <a:p>
            <a:r>
              <a:rPr lang="en-GB" dirty="0"/>
              <a:t>🔗 </a:t>
            </a:r>
            <a:r>
              <a:rPr lang="en-US" dirty="0"/>
              <a:t>References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06ED-C4E1-8A08-5066-00A9F82C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79" y="1537352"/>
            <a:ext cx="11177981" cy="4642468"/>
          </a:xfrm>
        </p:spPr>
        <p:txBody>
          <a:bodyPr>
            <a:noAutofit/>
          </a:bodyPr>
          <a:lstStyle/>
          <a:p>
            <a:r>
              <a:rPr lang="en-GB" sz="2000" dirty="0">
                <a:hlinkClick r:id="rId2"/>
              </a:rPr>
              <a:t>Lipemic Serum in a Child With New-Onset Type 1 Diabetes and DKA</a:t>
            </a:r>
            <a:r>
              <a:rPr lang="en-GB" sz="2000" dirty="0"/>
              <a:t> </a:t>
            </a:r>
          </a:p>
          <a:p>
            <a:r>
              <a:rPr lang="en-GB" sz="2000" dirty="0"/>
              <a:t>Hypertriglyceridemia-induced acute pancreatitis – UpToDate </a:t>
            </a:r>
          </a:p>
          <a:p>
            <a:r>
              <a:rPr lang="en-GB" sz="2000" dirty="0" err="1"/>
              <a:t>Pediatric</a:t>
            </a:r>
            <a:r>
              <a:rPr lang="en-GB" sz="2000" dirty="0"/>
              <a:t> Hypertriglyceridemia: Lipoprotein Metabolism, </a:t>
            </a:r>
            <a:r>
              <a:rPr lang="en-GB" sz="2000" dirty="0" err="1"/>
              <a:t>Etiology</a:t>
            </a:r>
            <a:r>
              <a:rPr lang="en-GB" sz="2000" dirty="0"/>
              <a:t>, and Management – PMC </a:t>
            </a:r>
          </a:p>
          <a:p>
            <a:r>
              <a:rPr lang="en-GB" sz="2000" dirty="0"/>
              <a:t>Diabetic lipemia as a predisposing state to acute pancreatitis: A case report and literature review </a:t>
            </a:r>
          </a:p>
          <a:p>
            <a:r>
              <a:rPr lang="en-GB" sz="2000" dirty="0"/>
              <a:t>Severe hypertriglyceridemia in the course of ketoacidosis in a patient with newly diagnosed type 1 diabetes mellitus (Skala-</a:t>
            </a:r>
            <a:r>
              <a:rPr lang="en-GB" sz="2000" dirty="0" err="1"/>
              <a:t>Zamorowska</a:t>
            </a:r>
            <a:r>
              <a:rPr lang="en-GB" sz="2000" dirty="0"/>
              <a:t> et al.) </a:t>
            </a:r>
          </a:p>
          <a:p>
            <a:r>
              <a:rPr lang="en-GB" sz="2000" dirty="0"/>
              <a:t>Diabetic lipemia in newly diagnosed diabetes mellitus (Al </a:t>
            </a:r>
            <a:r>
              <a:rPr lang="en-GB" sz="2000" dirty="0" err="1"/>
              <a:t>Homyani</a:t>
            </a:r>
            <a:r>
              <a:rPr lang="en-GB" sz="2000" dirty="0"/>
              <a:t> et al.) </a:t>
            </a:r>
          </a:p>
          <a:p>
            <a:r>
              <a:rPr lang="en-GB" sz="2000" dirty="0"/>
              <a:t>New-onset type 1 diabetes with DKA and severe hypertriglyceridemia without pancreatitis (Vitale &amp; </a:t>
            </a:r>
            <a:r>
              <a:rPr lang="en-GB" sz="2000" dirty="0" err="1"/>
              <a:t>Laffel</a:t>
            </a:r>
            <a:r>
              <a:rPr lang="en-GB" sz="2000" dirty="0"/>
              <a:t>) </a:t>
            </a:r>
          </a:p>
          <a:p>
            <a:r>
              <a:rPr lang="en-GB" sz="2000" dirty="0"/>
              <a:t>ASFA 2019 Guidelines (Therapeutic Apheresis)</a:t>
            </a:r>
          </a:p>
        </p:txBody>
      </p:sp>
    </p:spTree>
    <p:extLst>
      <p:ext uri="{BB962C8B-B14F-4D97-AF65-F5344CB8AC3E}">
        <p14:creationId xmlns:p14="http://schemas.microsoft.com/office/powerpoint/2010/main" val="1097425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50CE3-B346-CF69-0B0A-D3EFD3779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492" y="2138330"/>
            <a:ext cx="5716338" cy="3042706"/>
          </a:xfrm>
        </p:spPr>
        <p:txBody>
          <a:bodyPr>
            <a:normAutofit/>
          </a:bodyPr>
          <a:lstStyle/>
          <a:p>
            <a:r>
              <a:rPr lang="en-US" sz="6000" dirty="0"/>
              <a:t>Thank you for listing any Q 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3973-1ADF-55F9-7E0C-63EEBFBBE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4682062"/>
            <a:ext cx="5355264" cy="950976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95BD47BA-5CD0-937A-DC1C-F5D7CC5DAB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41170" y="1561990"/>
            <a:ext cx="3752067" cy="3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9444-9479-E73A-013A-197F30B3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4256"/>
          </a:xfrm>
        </p:spPr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Examination </a:t>
            </a:r>
            <a:endParaRPr lang="en-GB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DB8BA-FC3E-FCF3-442F-33DDEA73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39" y="1550503"/>
            <a:ext cx="10432112" cy="5088836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latin typeface="+mj-lt"/>
              </a:rPr>
              <a:t>Vitals &amp; Measurements</a:t>
            </a:r>
            <a:endParaRPr lang="en-GB" sz="2000" dirty="0">
              <a:latin typeface="+mj-lt"/>
            </a:endParaRPr>
          </a:p>
          <a:p>
            <a:r>
              <a:rPr lang="en-GB" dirty="0">
                <a:latin typeface="+mj-lt"/>
              </a:rPr>
              <a:t>Temperature: 36.5 °C (axillary), RR: 24 breaths/m , BP: 87/63 mmHg, SpO₂: 98% on room air</a:t>
            </a:r>
          </a:p>
          <a:p>
            <a:r>
              <a:rPr lang="en-GB" dirty="0">
                <a:latin typeface="+mj-lt"/>
              </a:rPr>
              <a:t>Weight: 16.6 kg</a:t>
            </a:r>
          </a:p>
          <a:p>
            <a:r>
              <a:rPr lang="en-GB" sz="2400" b="1" dirty="0">
                <a:latin typeface="+mj-lt"/>
              </a:rPr>
              <a:t>General Examination: </a:t>
            </a:r>
            <a:r>
              <a:rPr lang="en-GB" sz="2400" dirty="0">
                <a:latin typeface="+mj-lt"/>
              </a:rPr>
              <a:t>Lying in bed, alert and active, Oriented, responsive, obeying commands, </a:t>
            </a:r>
            <a:r>
              <a:rPr lang="en-GB" sz="2400" u="sng" dirty="0">
                <a:latin typeface="+mj-lt"/>
              </a:rPr>
              <a:t>Appears thin and pale</a:t>
            </a:r>
            <a:r>
              <a:rPr lang="en-GB" sz="2400" dirty="0">
                <a:latin typeface="+mj-lt"/>
              </a:rPr>
              <a:t>, Looks generally well, No respiratory distress.</a:t>
            </a:r>
          </a:p>
          <a:p>
            <a:r>
              <a:rPr lang="en-GB" sz="2400" b="1" dirty="0">
                <a:latin typeface="+mj-lt"/>
              </a:rPr>
              <a:t>Cardiovascular: </a:t>
            </a:r>
            <a:r>
              <a:rPr lang="en-GB" sz="2400" dirty="0">
                <a:latin typeface="+mj-lt"/>
              </a:rPr>
              <a:t>Capillary refill &lt; 2 seconds, Normal S1 and S2, No added sounds</a:t>
            </a:r>
          </a:p>
          <a:p>
            <a:r>
              <a:rPr lang="en-GB" sz="2400" b="1" dirty="0">
                <a:latin typeface="+mj-lt"/>
              </a:rPr>
              <a:t>Respiratory: </a:t>
            </a:r>
            <a:r>
              <a:rPr lang="en-GB" sz="2400" dirty="0">
                <a:latin typeface="+mj-lt"/>
              </a:rPr>
              <a:t>Equal bilateral air entry, No added sounds</a:t>
            </a:r>
          </a:p>
          <a:p>
            <a:r>
              <a:rPr lang="en-GB" sz="2400" b="1" dirty="0">
                <a:latin typeface="+mj-lt"/>
              </a:rPr>
              <a:t>Abdominal: </a:t>
            </a:r>
            <a:r>
              <a:rPr lang="en-GB" sz="2400" dirty="0">
                <a:latin typeface="+mj-lt"/>
              </a:rPr>
              <a:t>Soft and lax, No organomegaly</a:t>
            </a:r>
          </a:p>
          <a:p>
            <a:r>
              <a:rPr lang="en-GB" sz="2400" b="1" dirty="0">
                <a:latin typeface="+mj-lt"/>
              </a:rPr>
              <a:t>Musculoskeletal: </a:t>
            </a:r>
            <a:r>
              <a:rPr lang="en-GB" sz="2400" dirty="0">
                <a:latin typeface="+mj-lt"/>
              </a:rPr>
              <a:t>No deformities</a:t>
            </a:r>
          </a:p>
          <a:p>
            <a:r>
              <a:rPr lang="en-GB" sz="2400" b="1" dirty="0">
                <a:latin typeface="+mj-lt"/>
              </a:rPr>
              <a:t>Skin: </a:t>
            </a:r>
            <a:r>
              <a:rPr lang="en-GB" sz="2400" dirty="0">
                <a:latin typeface="+mj-lt"/>
              </a:rPr>
              <a:t>No skin lesions, No xanthomas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00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BDE-1137-6ACE-7151-02E25F29AE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34C49-56A8-6615-A5B5-E2D338A37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2305-7EC8-18E0-DF1C-9A00D4E981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/>
              <a:t>Initial blood gas at presentation </a:t>
            </a:r>
            <a:br>
              <a:rPr lang="en-US" sz="3600" b="1" dirty="0"/>
            </a:br>
            <a:r>
              <a:rPr lang="en-GB" sz="3600" b="1" dirty="0"/>
              <a:t>(19/10/2021 )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F0B21-AA93-5B52-B756-DC2DEF9C6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998" y="2074334"/>
            <a:ext cx="4754880" cy="6400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/>
              <a:t>Venous Blood Gas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665A9-A252-6B52-715C-DA7D971467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pH :</a:t>
            </a:r>
            <a:r>
              <a:rPr lang="en-GB" sz="2400" dirty="0"/>
              <a:t>7.21</a:t>
            </a:r>
          </a:p>
          <a:p>
            <a:r>
              <a:rPr lang="en-GB" sz="2400" b="1" dirty="0" err="1"/>
              <a:t>pCO</a:t>
            </a:r>
            <a:r>
              <a:rPr lang="en-GB" sz="2400" b="1" dirty="0"/>
              <a:t>₂ :</a:t>
            </a:r>
            <a:r>
              <a:rPr lang="en-GB" sz="2400" dirty="0"/>
              <a:t>22.2 mmHg</a:t>
            </a:r>
          </a:p>
          <a:p>
            <a:r>
              <a:rPr lang="en-GB" sz="2400" b="1" dirty="0"/>
              <a:t>HCO₃⁻ :</a:t>
            </a:r>
            <a:r>
              <a:rPr lang="en-GB" sz="2400" dirty="0"/>
              <a:t> 11.1 mmol/L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896E5-D6F3-EEB4-8611-DA2EE8CAE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/>
              <a:t>Urinalysis</a:t>
            </a: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D097E-DBF1-D188-87B1-40C22E88A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666972"/>
            <a:ext cx="5219634" cy="1564786"/>
          </a:xfrm>
        </p:spPr>
        <p:txBody>
          <a:bodyPr>
            <a:noAutofit/>
          </a:bodyPr>
          <a:lstStyle/>
          <a:p>
            <a:r>
              <a:rPr lang="en-GB" sz="2400" b="1" dirty="0"/>
              <a:t>Urine glucose:</a:t>
            </a:r>
            <a:r>
              <a:rPr lang="en-GB" sz="2400" dirty="0"/>
              <a:t> 4+  </a:t>
            </a:r>
          </a:p>
          <a:p>
            <a:r>
              <a:rPr lang="en-GB" sz="2400" b="1" dirty="0"/>
              <a:t>Urine ketones:</a:t>
            </a:r>
            <a:r>
              <a:rPr lang="en-GB" sz="2400" dirty="0"/>
              <a:t> 3+  </a:t>
            </a:r>
          </a:p>
          <a:p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37FE3-E192-FF81-E914-979FE4AE26BC}"/>
              </a:ext>
            </a:extLst>
          </p:cNvPr>
          <p:cNvSpPr txBox="1"/>
          <p:nvPr/>
        </p:nvSpPr>
        <p:spPr>
          <a:xfrm>
            <a:off x="1066800" y="465370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Blood glucose: 43 mmol/L = 774 mg/dL</a:t>
            </a:r>
          </a:p>
        </p:txBody>
      </p:sp>
    </p:spTree>
    <p:extLst>
      <p:ext uri="{BB962C8B-B14F-4D97-AF65-F5344CB8AC3E}">
        <p14:creationId xmlns:p14="http://schemas.microsoft.com/office/powerpoint/2010/main" val="79178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309B23-7C7A-5A25-E5B0-79F918B09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58094"/>
              </p:ext>
            </p:extLst>
          </p:nvPr>
        </p:nvGraphicFramePr>
        <p:xfrm>
          <a:off x="582433" y="1126332"/>
          <a:ext cx="4794637" cy="46053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26308">
                  <a:extLst>
                    <a:ext uri="{9D8B030D-6E8A-4147-A177-3AD203B41FA5}">
                      <a16:colId xmlns:a16="http://schemas.microsoft.com/office/drawing/2014/main" val="3558298458"/>
                    </a:ext>
                  </a:extLst>
                </a:gridCol>
                <a:gridCol w="2968329">
                  <a:extLst>
                    <a:ext uri="{9D8B030D-6E8A-4147-A177-3AD203B41FA5}">
                      <a16:colId xmlns:a16="http://schemas.microsoft.com/office/drawing/2014/main" val="2185459666"/>
                    </a:ext>
                  </a:extLst>
                </a:gridCol>
              </a:tblGrid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Test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Result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1925031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Calcium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</a:rPr>
                        <a:t>&lt;1.25 (artifact)</a:t>
                      </a:r>
                      <a:endParaRPr lang="en-GB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3125914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Chloride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84 (L)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5479701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Glucose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</a:rPr>
                        <a:t>43.3 (H)</a:t>
                      </a:r>
                      <a:endParaRPr lang="en-GB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52655205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Potassium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3.8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00993692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Sodium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u="sng" kern="100" dirty="0">
                          <a:solidFill>
                            <a:srgbClr val="C00000"/>
                          </a:solidFill>
                          <a:effectLst/>
                        </a:rPr>
                        <a:t>115 (L)</a:t>
                      </a:r>
                      <a:endParaRPr lang="en-GB" sz="1800" b="1" u="sng" kern="1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7905908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BUN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0.3 (L)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53328285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Creatinine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39 (L)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8662434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Albumin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25.10 (L)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44098858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ALP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142 (L)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3612811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Amylase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solidFill>
                            <a:srgbClr val="0070C0"/>
                          </a:solidFill>
                          <a:effectLst/>
                        </a:rPr>
                        <a:t>41</a:t>
                      </a:r>
                      <a:endParaRPr lang="en-GB" sz="18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99523687"/>
                  </a:ext>
                </a:extLst>
              </a:tr>
              <a:tr h="383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Lipase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64 </a:t>
                      </a:r>
                      <a:endParaRPr lang="en-GB" sz="1800" b="1" kern="100" dirty="0">
                        <a:solidFill>
                          <a:srgbClr val="0070C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470427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DB517C3-DF6C-B24C-3A7B-93E1E0F37158}"/>
              </a:ext>
            </a:extLst>
          </p:cNvPr>
          <p:cNvSpPr/>
          <p:nvPr/>
        </p:nvSpPr>
        <p:spPr>
          <a:xfrm>
            <a:off x="4281438" y="385641"/>
            <a:ext cx="2991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presentation labs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04995C4-1719-943C-F3A7-738CA7FA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54622"/>
              </p:ext>
            </p:extLst>
          </p:nvPr>
        </p:nvGraphicFramePr>
        <p:xfrm>
          <a:off x="5876260" y="882595"/>
          <a:ext cx="5482856" cy="311888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41428">
                  <a:extLst>
                    <a:ext uri="{9D8B030D-6E8A-4147-A177-3AD203B41FA5}">
                      <a16:colId xmlns:a16="http://schemas.microsoft.com/office/drawing/2014/main" val="3521283488"/>
                    </a:ext>
                  </a:extLst>
                </a:gridCol>
                <a:gridCol w="2741428">
                  <a:extLst>
                    <a:ext uri="{9D8B030D-6E8A-4147-A177-3AD203B41FA5}">
                      <a16:colId xmlns:a16="http://schemas.microsoft.com/office/drawing/2014/main" val="4282797101"/>
                    </a:ext>
                  </a:extLst>
                </a:gridCol>
              </a:tblGrid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Test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Result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250383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WBC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8.6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82686131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RBC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3.6 (L)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82855247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 err="1">
                          <a:effectLst/>
                        </a:rPr>
                        <a:t>Hemoglobin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i="1" kern="100" dirty="0">
                          <a:solidFill>
                            <a:srgbClr val="C00000"/>
                          </a:solidFill>
                          <a:effectLst/>
                        </a:rPr>
                        <a:t>229 (H)</a:t>
                      </a:r>
                      <a:endParaRPr lang="en-GB" sz="1800" b="1" i="1" kern="1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71268755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Hematocrit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30.4 (L)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4783580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MCV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83.2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3357905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MCH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u="sng" kern="100">
                          <a:solidFill>
                            <a:srgbClr val="C00000"/>
                          </a:solidFill>
                          <a:effectLst/>
                        </a:rPr>
                        <a:t>62.7 (H)</a:t>
                      </a:r>
                      <a:endParaRPr lang="en-GB" sz="1800" b="1" u="sng" kern="10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5120992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MCHC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u="sng" kern="100" dirty="0">
                          <a:solidFill>
                            <a:srgbClr val="C00000"/>
                          </a:solidFill>
                          <a:effectLst/>
                        </a:rPr>
                        <a:t>754.0 (H)</a:t>
                      </a:r>
                      <a:endParaRPr lang="en-GB" sz="1800" b="1" u="sng" kern="1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94068936"/>
                  </a:ext>
                </a:extLst>
              </a:tr>
              <a:tr h="34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Platelets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276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5809069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DF6A8BA-2B18-AE74-5C7D-FB9EB4791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55407"/>
              </p:ext>
            </p:extLst>
          </p:nvPr>
        </p:nvGraphicFramePr>
        <p:xfrm>
          <a:off x="5876260" y="4392985"/>
          <a:ext cx="5482858" cy="1582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429">
                  <a:extLst>
                    <a:ext uri="{9D8B030D-6E8A-4147-A177-3AD203B41FA5}">
                      <a16:colId xmlns:a16="http://schemas.microsoft.com/office/drawing/2014/main" val="148841050"/>
                    </a:ext>
                  </a:extLst>
                </a:gridCol>
                <a:gridCol w="2741429">
                  <a:extLst>
                    <a:ext uri="{9D8B030D-6E8A-4147-A177-3AD203B41FA5}">
                      <a16:colId xmlns:a16="http://schemas.microsoft.com/office/drawing/2014/main" val="930632323"/>
                    </a:ext>
                  </a:extLst>
                </a:gridCol>
              </a:tblGrid>
              <a:tr h="21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Test</a:t>
                      </a:r>
                      <a:endParaRPr lang="en-GB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Result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57641215"/>
                  </a:ext>
                </a:extLst>
              </a:tr>
              <a:tr h="21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ALT</a:t>
                      </a:r>
                      <a:endParaRPr lang="en-GB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9.10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77359748"/>
                  </a:ext>
                </a:extLst>
              </a:tr>
              <a:tr h="21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AST</a:t>
                      </a:r>
                      <a:endParaRPr lang="en-GB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15.90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3190937"/>
                  </a:ext>
                </a:extLst>
              </a:tr>
              <a:tr h="218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Albumin</a:t>
                      </a:r>
                      <a:endParaRPr lang="en-GB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>
                          <a:effectLst/>
                        </a:rPr>
                        <a:t>47.10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74685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Direct bilirubin</a:t>
                      </a:r>
                      <a:endParaRPr lang="en-GB" sz="18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effectLst/>
                        </a:rPr>
                        <a:t>3.20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8987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0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7AB9B-EE53-CF8F-6D8E-669C59BC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0" y="2258741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think ?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1705788-F178-B4D0-1C51-C1EB7F2AFD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839" r="-2" b="-2"/>
          <a:stretch>
            <a:fillRect/>
          </a:stretch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05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2537</Words>
  <Application>Microsoft Office PowerPoint</Application>
  <PresentationFormat>Widescreen</PresentationFormat>
  <Paragraphs>387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Arial</vt:lpstr>
      <vt:lpstr>ArialMT</vt:lpstr>
      <vt:lpstr>Garamond</vt:lpstr>
      <vt:lpstr>Times New Roman</vt:lpstr>
      <vt:lpstr>Savon</vt:lpstr>
      <vt:lpstr>The bread and butter of diabetes </vt:lpstr>
      <vt:lpstr>Case .</vt:lpstr>
      <vt:lpstr>Case .</vt:lpstr>
      <vt:lpstr>Case.</vt:lpstr>
      <vt:lpstr>Examination </vt:lpstr>
      <vt:lpstr>LABS </vt:lpstr>
      <vt:lpstr>Initial blood gas at presentation  (19/10/2021 )</vt:lpstr>
      <vt:lpstr>PowerPoint Presentation</vt:lpstr>
      <vt:lpstr>What do you think ? </vt:lpstr>
      <vt:lpstr>Lipemia</vt:lpstr>
      <vt:lpstr>PowerPoint Presentation</vt:lpstr>
      <vt:lpstr>In summary :  </vt:lpstr>
      <vt:lpstr>High lipid profile in the sitting of DKA </vt:lpstr>
      <vt:lpstr> How lipemia alters laboratory results</vt:lpstr>
      <vt:lpstr>laboratory results</vt:lpstr>
      <vt:lpstr>What labs can you relay on ? </vt:lpstr>
      <vt:lpstr>Plan:</vt:lpstr>
      <vt:lpstr>Differential Diagnosis to Consider </vt:lpstr>
      <vt:lpstr>PowerPoint Presentation</vt:lpstr>
      <vt:lpstr>Hypertriglyceridemia in DKA</vt:lpstr>
      <vt:lpstr>Prevalence of Hypertriglyceridemia in DKA</vt:lpstr>
      <vt:lpstr>Keep in mind </vt:lpstr>
      <vt:lpstr>Pathophysiology </vt:lpstr>
      <vt:lpstr>PowerPoint Presentation</vt:lpstr>
      <vt:lpstr>Complication </vt:lpstr>
      <vt:lpstr>Lipemia Retinalis</vt:lpstr>
      <vt:lpstr>HTG-Induced Pancreatitis </vt:lpstr>
      <vt:lpstr>Cerebral Edema  </vt:lpstr>
      <vt:lpstr>Management  </vt:lpstr>
      <vt:lpstr>First thing is : Ruling Out Other Causes of Hypertriglyceridemia (HTG)</vt:lpstr>
      <vt:lpstr>Management of DKA-Associated Hypertriglyceridemia </vt:lpstr>
      <vt:lpstr>Management  of DKA-Associated Hypertriglyceridemia </vt:lpstr>
      <vt:lpstr>Management  of DKA-Associated Hypertriglyceridemia </vt:lpstr>
      <vt:lpstr>PowerPoint Presentation</vt:lpstr>
      <vt:lpstr>Advanced therapies:  Plasmapheresis in DKA-induced Hypertriglyceridemia </vt:lpstr>
      <vt:lpstr>Outcome</vt:lpstr>
      <vt:lpstr>Conclusion</vt:lpstr>
      <vt:lpstr>literature review </vt:lpstr>
      <vt:lpstr>PowerPoint Presentation</vt:lpstr>
      <vt:lpstr>PowerPoint Presentation</vt:lpstr>
      <vt:lpstr>PowerPoint Presentation</vt:lpstr>
      <vt:lpstr>Management Outcomes </vt:lpstr>
      <vt:lpstr>PowerPoint Presentation</vt:lpstr>
      <vt:lpstr>PowerPoint Presentation</vt:lpstr>
      <vt:lpstr>🔗 References </vt:lpstr>
      <vt:lpstr>Thank you for listing any 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joore Khalid</dc:creator>
  <cp:lastModifiedBy>joore Khalid</cp:lastModifiedBy>
  <cp:revision>14</cp:revision>
  <dcterms:created xsi:type="dcterms:W3CDTF">2026-01-11T07:17:14Z</dcterms:created>
  <dcterms:modified xsi:type="dcterms:W3CDTF">2026-04-23T19:18:11Z</dcterms:modified>
</cp:coreProperties>
</file>