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5" r:id="rId32"/>
    <p:sldId id="287" r:id="rId33"/>
    <p:sldId id="288" r:id="rId34"/>
    <p:sldId id="289" r:id="rId35"/>
    <p:sldId id="290" r:id="rId36"/>
    <p:sldId id="291" r:id="rId37"/>
  </p:sldIdLst>
  <p:sldSz cx="18288000" cy="10287000"/>
  <p:notesSz cx="6858000" cy="9144000"/>
  <p:embeddedFontLst>
    <p:embeddedFont>
      <p:font typeface="Arimo" panose="020B0604020202020204" pitchFamily="34" charset="0"/>
      <p:regular r:id="rId39"/>
    </p:embeddedFont>
    <p:embeddedFont>
      <p:font typeface="Arimo Bold" panose="020B0704020202020204" pitchFamily="34" charset="0"/>
      <p:regular r:id="rId40"/>
      <p:bold r:id="rId41"/>
    </p:embeddedFont>
    <p:embeddedFont>
      <p:font typeface="Canva Sans" panose="020B0503030501040103" pitchFamily="34" charset="0"/>
      <p:regular r:id="rId42"/>
    </p:embeddedFont>
    <p:embeddedFont>
      <p:font typeface="Canva Sans Bold" panose="020B0803030501040103" pitchFamily="3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62" autoAdjust="0"/>
  </p:normalViewPr>
  <p:slideViewPr>
    <p:cSldViewPr>
      <p:cViewPr varScale="1">
        <p:scale>
          <a:sx n="69" d="100"/>
          <a:sy n="69" d="100"/>
        </p:scale>
        <p:origin x="92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5E092-8A33-2B7C-B9AC-92713263B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FB23F7-C222-8F93-39DB-4673C22398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778C5-CFF3-5C72-FD02-1764452C64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2A81EA7-7D83-A04B-7560-52D7171D3D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2A2EBE9-E42B-4A13-99BE-F295A5CA6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DC810-41E7-39F1-808E-55871A2FB7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D6FA3-3B35-C050-BBDF-F0A3471B0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46502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84777" y="-2917229"/>
            <a:ext cx="5821456" cy="5821370"/>
          </a:xfrm>
          <a:custGeom>
            <a:avLst/>
            <a:gdLst/>
            <a:ahLst/>
            <a:cxnLst/>
            <a:rect l="l" t="t" r="r" b="b"/>
            <a:pathLst>
              <a:path w="5821456" h="5821370">
                <a:moveTo>
                  <a:pt x="0" y="0"/>
                </a:moveTo>
                <a:lnTo>
                  <a:pt x="5821456" y="0"/>
                </a:lnTo>
                <a:lnTo>
                  <a:pt x="5821456" y="5821370"/>
                </a:lnTo>
                <a:lnTo>
                  <a:pt x="0" y="5821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AutoShape 3"/>
          <p:cNvSpPr/>
          <p:nvPr/>
        </p:nvSpPr>
        <p:spPr>
          <a:xfrm rot="9930">
            <a:off x="2548922" y="9189325"/>
            <a:ext cx="13190155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8214200" y="9014926"/>
            <a:ext cx="578400" cy="367800"/>
            <a:chOff x="0" y="0"/>
            <a:chExt cx="771200" cy="49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8854750" y="9014926"/>
            <a:ext cx="578400" cy="367800"/>
            <a:chOff x="0" y="0"/>
            <a:chExt cx="771200" cy="49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9495300" y="9014926"/>
            <a:ext cx="578400" cy="367800"/>
            <a:chOff x="0" y="0"/>
            <a:chExt cx="771200" cy="49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33422" y="4298492"/>
            <a:ext cx="9477420" cy="1538153"/>
            <a:chOff x="0" y="-618413"/>
            <a:chExt cx="12636560" cy="24665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88748" cy="1848134"/>
            </a:xfrm>
            <a:custGeom>
              <a:avLst/>
              <a:gdLst/>
              <a:ahLst/>
              <a:cxnLst/>
              <a:rect l="l" t="t" r="r" b="b"/>
              <a:pathLst>
                <a:path w="12588748" h="1848134">
                  <a:moveTo>
                    <a:pt x="0" y="0"/>
                  </a:moveTo>
                  <a:lnTo>
                    <a:pt x="12588748" y="0"/>
                  </a:lnTo>
                  <a:lnTo>
                    <a:pt x="12588748" y="1848134"/>
                  </a:lnTo>
                  <a:lnTo>
                    <a:pt x="0" y="1848134"/>
                  </a:lnTo>
                  <a:close/>
                </a:path>
              </a:pathLst>
            </a:custGeom>
            <a:solidFill>
              <a:srgbClr val="FEADDD"/>
            </a:solidFill>
          </p:spPr>
          <p:txBody>
            <a:bodyPr/>
            <a:lstStyle/>
            <a:p>
              <a:endParaRPr lang="en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7760" y="-618413"/>
              <a:ext cx="12588800" cy="2220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800"/>
                </a:lnSpc>
              </a:pPr>
              <a:r>
                <a:rPr lang="en-US" sz="4400" dirty="0">
                  <a:solidFill>
                    <a:srgbClr val="313EF2"/>
                  </a:solidFill>
                  <a:latin typeface="Times" pitchFamily="2" charset="0"/>
                  <a:ea typeface="Arimo"/>
                  <a:cs typeface="Arimo"/>
                  <a:sym typeface="Arimo"/>
                </a:rPr>
                <a:t>When should we think beyond lifestyle?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7916962"/>
            <a:ext cx="12633831" cy="2016223"/>
            <a:chOff x="0" y="-9526"/>
            <a:chExt cx="16845108" cy="268829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845038" cy="2678771"/>
            </a:xfrm>
            <a:custGeom>
              <a:avLst/>
              <a:gdLst/>
              <a:ahLst/>
              <a:cxnLst/>
              <a:rect l="l" t="t" r="r" b="b"/>
              <a:pathLst>
                <a:path w="16845038" h="2678771">
                  <a:moveTo>
                    <a:pt x="0" y="0"/>
                  </a:moveTo>
                  <a:lnTo>
                    <a:pt x="16845038" y="0"/>
                  </a:lnTo>
                  <a:lnTo>
                    <a:pt x="16845038" y="2678771"/>
                  </a:lnTo>
                  <a:lnTo>
                    <a:pt x="0" y="2678771"/>
                  </a:lnTo>
                  <a:close/>
                </a:path>
              </a:pathLst>
            </a:custGeom>
            <a:solidFill>
              <a:srgbClr val="E1E7EC"/>
            </a:solidFill>
          </p:spPr>
          <p:txBody>
            <a:bodyPr/>
            <a:lstStyle/>
            <a:p>
              <a:endParaRPr lang="en-S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6"/>
              <a:ext cx="16845108" cy="2688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ct val="150000"/>
                </a:lnSpc>
              </a:pPr>
              <a:endParaRPr lang="en-US" sz="2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Times" pitchFamily="2" charset="0"/>
                  <a:ea typeface="Arimo Bold"/>
                  <a:cs typeface="Arimo Bold"/>
                  <a:sym typeface="Arimo Bold"/>
                </a:rPr>
                <a:t>Presenter: Dr. Shahad M. </a:t>
              </a:r>
              <a:r>
                <a:rPr lang="en-US" sz="2400" dirty="0" err="1">
                  <a:solidFill>
                    <a:srgbClr val="000000"/>
                  </a:solidFill>
                  <a:latin typeface="Times" pitchFamily="2" charset="0"/>
                  <a:ea typeface="Arimo Bold"/>
                  <a:cs typeface="Arimo Bold"/>
                  <a:sym typeface="Arimo Bold"/>
                </a:rPr>
                <a:t>Algarni</a:t>
              </a:r>
              <a:endParaRPr lang="en-US" sz="2400" dirty="0">
                <a:solidFill>
                  <a:srgbClr val="000000"/>
                </a:solidFill>
                <a:latin typeface="Times" pitchFamily="2" charset="0"/>
                <a:ea typeface="Arimo Bold"/>
                <a:cs typeface="Arimo Bold"/>
                <a:sym typeface="Arimo Bold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Pediatric Endocrinology and Metabolism Fellow</a:t>
              </a:r>
            </a:p>
            <a:p>
              <a:pPr algn="l">
                <a:lnSpc>
                  <a:spcPct val="15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Times" pitchFamily="2" charset="0"/>
                  <a:ea typeface="Arimo Bold"/>
                  <a:cs typeface="Arimo Bold"/>
                  <a:sym typeface="Arimo Bold"/>
                </a:rPr>
                <a:t>King Faisal Specialist Hospital and Research Center </a:t>
              </a:r>
            </a:p>
            <a:p>
              <a:pPr algn="l">
                <a:lnSpc>
                  <a:spcPts val="2400"/>
                </a:lnSpc>
              </a:pPr>
              <a:endParaRPr lang="en-US" sz="20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2633779" y="-6544"/>
            <a:ext cx="5643557" cy="10293544"/>
          </a:xfrm>
          <a:custGeom>
            <a:avLst/>
            <a:gdLst/>
            <a:ahLst/>
            <a:cxnLst/>
            <a:rect l="l" t="t" r="r" b="b"/>
            <a:pathLst>
              <a:path w="7160449" h="12392780">
                <a:moveTo>
                  <a:pt x="0" y="0"/>
                </a:moveTo>
                <a:lnTo>
                  <a:pt x="7160449" y="0"/>
                </a:lnTo>
                <a:lnTo>
                  <a:pt x="7160449" y="12392780"/>
                </a:lnTo>
                <a:lnTo>
                  <a:pt x="0" y="1239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690" r="-7690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7" name="TextBox 17"/>
          <p:cNvSpPr txBox="1"/>
          <p:nvPr/>
        </p:nvSpPr>
        <p:spPr>
          <a:xfrm>
            <a:off x="630518" y="2816815"/>
            <a:ext cx="1221597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6000" dirty="0">
                <a:solidFill>
                  <a:srgbClr val="313EF2"/>
                </a:solidFill>
                <a:latin typeface="Times" pitchFamily="2" charset="0"/>
                <a:ea typeface="Arimo"/>
                <a:cs typeface="Arimo"/>
                <a:sym typeface="Arimo"/>
              </a:rPr>
              <a:t>A Child Who Is Always Hungry</a:t>
            </a:r>
            <a:r>
              <a:rPr lang="en-US" sz="9000" dirty="0">
                <a:solidFill>
                  <a:srgbClr val="313EF2"/>
                </a:solidFill>
                <a:latin typeface="Times" pitchFamily="2" charset="0"/>
                <a:ea typeface="Arimo"/>
                <a:cs typeface="Arimo"/>
                <a:sym typeface="Arimo"/>
              </a:rPr>
              <a:t>…</a:t>
            </a:r>
          </a:p>
        </p:txBody>
      </p:sp>
      <p:sp>
        <p:nvSpPr>
          <p:cNvPr id="18" name="Freeform 18"/>
          <p:cNvSpPr/>
          <p:nvPr/>
        </p:nvSpPr>
        <p:spPr>
          <a:xfrm>
            <a:off x="60141" y="185294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1883778" y="1731875"/>
            <a:ext cx="5016445" cy="1905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sp>
        <p:nvSpPr>
          <p:cNvPr id="6" name="AutoShape 6"/>
          <p:cNvSpPr/>
          <p:nvPr/>
        </p:nvSpPr>
        <p:spPr>
          <a:xfrm rot="12686">
            <a:off x="6464215" y="9189325"/>
            <a:ext cx="10324570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15015550" y="9014926"/>
            <a:ext cx="578400" cy="367800"/>
            <a:chOff x="0" y="0"/>
            <a:chExt cx="771200" cy="49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15656100" y="9014926"/>
            <a:ext cx="578400" cy="367800"/>
            <a:chOff x="0" y="0"/>
            <a:chExt cx="771200" cy="490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6296650" y="9014926"/>
            <a:ext cx="578400" cy="367800"/>
            <a:chOff x="0" y="0"/>
            <a:chExt cx="771200" cy="490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5725802"/>
            <a:ext cx="5283088" cy="1116448"/>
            <a:chOff x="0" y="0"/>
            <a:chExt cx="1221561" cy="2443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21561" cy="244334"/>
            </a:xfrm>
            <a:custGeom>
              <a:avLst/>
              <a:gdLst/>
              <a:ahLst/>
              <a:cxnLst/>
              <a:rect l="l" t="t" r="r" b="b"/>
              <a:pathLst>
                <a:path w="1221561" h="244334">
                  <a:moveTo>
                    <a:pt x="1018361" y="0"/>
                  </a:moveTo>
                  <a:cubicBezTo>
                    <a:pt x="1130585" y="0"/>
                    <a:pt x="1221561" y="54696"/>
                    <a:pt x="1221561" y="122167"/>
                  </a:cubicBezTo>
                  <a:cubicBezTo>
                    <a:pt x="1221561" y="189638"/>
                    <a:pt x="1130585" y="244334"/>
                    <a:pt x="1018361" y="244334"/>
                  </a:cubicBezTo>
                  <a:lnTo>
                    <a:pt x="203200" y="244334"/>
                  </a:lnTo>
                  <a:cubicBezTo>
                    <a:pt x="90976" y="244334"/>
                    <a:pt x="0" y="189638"/>
                    <a:pt x="0" y="122167"/>
                  </a:cubicBezTo>
                  <a:cubicBezTo>
                    <a:pt x="0" y="5469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CE5"/>
            </a:solidFill>
          </p:spPr>
          <p:txBody>
            <a:bodyPr/>
            <a:lstStyle/>
            <a:p>
              <a:endParaRPr lang="en-SA" sz="2400" dirty="0">
                <a:latin typeface="Times" pitchFamily="2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1221561" cy="32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000000"/>
                  </a:solidFill>
                  <a:latin typeface="Times" pitchFamily="2" charset="0"/>
                  <a:ea typeface="Arimo Bold"/>
                  <a:cs typeface="Arimo Bold"/>
                  <a:sym typeface="Arimo Bold"/>
                </a:rPr>
                <a:t>Genetic diagnosis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944673" y="1000125"/>
            <a:ext cx="10220500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400" dirty="0">
                <a:solidFill>
                  <a:srgbClr val="313EF2"/>
                </a:solidFill>
                <a:latin typeface="Times" pitchFamily="2" charset="0"/>
                <a:ea typeface="Arimo"/>
                <a:cs typeface="Arimo"/>
                <a:sym typeface="Arimo"/>
              </a:rPr>
              <a:t>Back to our case...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26726" y="2651177"/>
            <a:ext cx="10499774" cy="3663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399" b="1" dirty="0">
                <a:solidFill>
                  <a:srgbClr val="000000"/>
                </a:solidFill>
                <a:latin typeface="Times" pitchFamily="2" charset="0"/>
                <a:ea typeface="Arimo Bold"/>
                <a:cs typeface="Arimo Bold"/>
                <a:sym typeface="Arimo Bold"/>
              </a:rPr>
              <a:t>Investigation: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99" dirty="0">
                <a:solidFill>
                  <a:srgbClr val="000000"/>
                </a:solidFill>
                <a:latin typeface="Times" pitchFamily="2" charset="0"/>
                <a:ea typeface="Arimo"/>
                <a:cs typeface="Arimo"/>
                <a:sym typeface="Arimo"/>
              </a:rPr>
              <a:t>All his investigated labs were within acceptable limit for age including HBA1C, Lipid and hepatic profile.</a:t>
            </a:r>
          </a:p>
          <a:p>
            <a:pPr algn="just">
              <a:lnSpc>
                <a:spcPct val="150000"/>
              </a:lnSpc>
            </a:pPr>
            <a:endParaRPr lang="en-US" sz="3399" dirty="0">
              <a:solidFill>
                <a:srgbClr val="000000"/>
              </a:solidFill>
              <a:latin typeface="Times" pitchFamily="2" charset="0"/>
              <a:ea typeface="Arimo"/>
              <a:cs typeface="Arimo"/>
              <a:sym typeface="Arimo"/>
            </a:endParaRPr>
          </a:p>
          <a:p>
            <a:pPr algn="just">
              <a:lnSpc>
                <a:spcPts val="4079"/>
              </a:lnSpc>
            </a:pPr>
            <a:endParaRPr lang="en-US" sz="3399" dirty="0">
              <a:solidFill>
                <a:srgbClr val="000000"/>
              </a:solidFill>
              <a:latin typeface="Times" pitchFamily="2" charset="0"/>
              <a:ea typeface="Arimo"/>
              <a:cs typeface="Arimo"/>
              <a:sym typeface="Arim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15035" y="7393995"/>
            <a:ext cx="11570375" cy="629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ctr">
              <a:lnSpc>
                <a:spcPts val="492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100" b="1" dirty="0">
                <a:solidFill>
                  <a:srgbClr val="000000"/>
                </a:solidFill>
                <a:latin typeface="Times" pitchFamily="2" charset="0"/>
                <a:ea typeface="Arimo Bold"/>
                <a:cs typeface="Arimo Bold"/>
                <a:sym typeface="Arimo Bold"/>
              </a:rPr>
              <a:t>Leptin Receptor (LEPR) Homozygous Mutation.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88873" y="-2831265"/>
            <a:ext cx="5821456" cy="5821370"/>
          </a:xfrm>
          <a:custGeom>
            <a:avLst/>
            <a:gdLst/>
            <a:ahLst/>
            <a:cxnLst/>
            <a:rect l="l" t="t" r="r" b="b"/>
            <a:pathLst>
              <a:path w="5821456" h="5821370">
                <a:moveTo>
                  <a:pt x="0" y="0"/>
                </a:moveTo>
                <a:lnTo>
                  <a:pt x="5821456" y="0"/>
                </a:lnTo>
                <a:lnTo>
                  <a:pt x="5821456" y="5821370"/>
                </a:lnTo>
                <a:lnTo>
                  <a:pt x="0" y="5821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AutoShape 3"/>
          <p:cNvSpPr/>
          <p:nvPr/>
        </p:nvSpPr>
        <p:spPr>
          <a:xfrm rot="23118">
            <a:off x="-807864" y="8229525"/>
            <a:ext cx="5665628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1330750" y="8055126"/>
            <a:ext cx="578400" cy="367800"/>
            <a:chOff x="0" y="0"/>
            <a:chExt cx="771200" cy="49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971300" y="8055126"/>
            <a:ext cx="578400" cy="367800"/>
            <a:chOff x="0" y="0"/>
            <a:chExt cx="771200" cy="49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2611850" y="8055126"/>
            <a:ext cx="578400" cy="367800"/>
            <a:chOff x="0" y="0"/>
            <a:chExt cx="771200" cy="49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084950" y="3201028"/>
            <a:ext cx="12978750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6699" dirty="0">
                <a:solidFill>
                  <a:srgbClr val="313EF2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Let’s talk physiology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44387" y="4657315"/>
            <a:ext cx="11659876" cy="288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249" u="none" strike="noStrike" dirty="0">
                <a:solidFill>
                  <a:srgbClr val="313EF2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Hunger-satiety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6249" u="none" strike="noStrike" dirty="0">
                <a:solidFill>
                  <a:srgbClr val="313EF2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and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6249" dirty="0">
                <a:solidFill>
                  <a:srgbClr val="313EF2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E</a:t>
            </a:r>
            <a:r>
              <a:rPr lang="en-US" sz="6249" u="none" strike="noStrike" dirty="0">
                <a:solidFill>
                  <a:srgbClr val="313EF2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nergy homeostasis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94072" y="9189325"/>
            <a:ext cx="16258545" cy="1905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sp>
        <p:nvSpPr>
          <p:cNvPr id="5" name="AutoShape 5"/>
          <p:cNvSpPr/>
          <p:nvPr/>
        </p:nvSpPr>
        <p:spPr>
          <a:xfrm rot="40367">
            <a:off x="1407288" y="1547725"/>
            <a:ext cx="3244724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sp>
        <p:nvSpPr>
          <p:cNvPr id="12" name="Freeform 12"/>
          <p:cNvSpPr/>
          <p:nvPr/>
        </p:nvSpPr>
        <p:spPr>
          <a:xfrm>
            <a:off x="11811000" y="2051752"/>
            <a:ext cx="5943600" cy="7099472"/>
          </a:xfrm>
          <a:custGeom>
            <a:avLst/>
            <a:gdLst/>
            <a:ahLst/>
            <a:cxnLst/>
            <a:rect l="l" t="t" r="r" b="b"/>
            <a:pathLst>
              <a:path w="5952574" h="7366150">
                <a:moveTo>
                  <a:pt x="0" y="0"/>
                </a:moveTo>
                <a:lnTo>
                  <a:pt x="5952574" y="0"/>
                </a:lnTo>
                <a:lnTo>
                  <a:pt x="5952574" y="7366150"/>
                </a:lnTo>
                <a:lnTo>
                  <a:pt x="0" y="736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69" r="-2669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3" name="TextBox 13"/>
          <p:cNvSpPr txBox="1"/>
          <p:nvPr/>
        </p:nvSpPr>
        <p:spPr>
          <a:xfrm>
            <a:off x="10310113" y="9540465"/>
            <a:ext cx="5731788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Van den Akker, E. L. T. (2013). Eetlustregulatie. Kinderen &amp; Wetenschap.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BDF376-2271-2E2B-BFD5-A8D2036CED38}"/>
              </a:ext>
            </a:extLst>
          </p:cNvPr>
          <p:cNvSpPr txBox="1"/>
          <p:nvPr/>
        </p:nvSpPr>
        <p:spPr>
          <a:xfrm>
            <a:off x="838200" y="1827424"/>
            <a:ext cx="10591800" cy="5714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3468" lvl="1" indent="-346734" algn="l">
              <a:lnSpc>
                <a:spcPts val="4850"/>
              </a:lnSpc>
              <a:buFont typeface="Arial"/>
              <a:buChar char="•"/>
            </a:pPr>
            <a:r>
              <a:rPr lang="en-US" sz="3211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Afferent signals from the periphery deliver energy status information to the brain, then delivers efferent signals to modulate energy intake and expenditure.</a:t>
            </a:r>
          </a:p>
          <a:p>
            <a:pPr algn="l">
              <a:lnSpc>
                <a:spcPts val="4850"/>
              </a:lnSpc>
            </a:pPr>
            <a:endParaRPr lang="en-US" sz="3211" dirty="0">
              <a:solidFill>
                <a:srgbClr val="000000"/>
              </a:solidFill>
              <a:latin typeface="Times" pitchFamily="2" charset="0"/>
              <a:ea typeface="Canva Sans"/>
              <a:cs typeface="Canva Sans"/>
              <a:sym typeface="Canva Sans"/>
            </a:endParaRPr>
          </a:p>
          <a:p>
            <a:pPr marL="693468" lvl="1" indent="-346734" algn="l">
              <a:lnSpc>
                <a:spcPts val="4850"/>
              </a:lnSpc>
              <a:buFont typeface="Arial"/>
              <a:buChar char="•"/>
            </a:pPr>
            <a:r>
              <a:rPr lang="en-US" sz="3211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The hypothalamus integrates peripheral signals: Short-term signals.</a:t>
            </a:r>
          </a:p>
          <a:p>
            <a:pPr algn="l">
              <a:lnSpc>
                <a:spcPts val="4850"/>
              </a:lnSpc>
            </a:pPr>
            <a:endParaRPr lang="en-US" sz="3211" dirty="0">
              <a:solidFill>
                <a:srgbClr val="000000"/>
              </a:solidFill>
              <a:latin typeface="Times" pitchFamily="2" charset="0"/>
              <a:ea typeface="Canva Sans"/>
              <a:cs typeface="Canva Sans"/>
              <a:sym typeface="Canva Sans"/>
            </a:endParaRPr>
          </a:p>
          <a:p>
            <a:pPr marL="693468" lvl="1" indent="-346734" algn="l">
              <a:lnSpc>
                <a:spcPts val="4850"/>
              </a:lnSpc>
              <a:buFont typeface="Arial"/>
              <a:buChar char="•"/>
            </a:pPr>
            <a:r>
              <a:rPr lang="en-US" sz="3211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Long-term signals (energy stores) Reflects body fat stores, Suppresses appetite, and  Increases energy expenditure.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9930">
            <a:off x="2548922" y="9189325"/>
            <a:ext cx="13190155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8214200" y="9014926"/>
            <a:ext cx="578400" cy="367800"/>
            <a:chOff x="0" y="0"/>
            <a:chExt cx="771200" cy="49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8854750" y="9014926"/>
            <a:ext cx="578400" cy="367800"/>
            <a:chOff x="0" y="0"/>
            <a:chExt cx="771200" cy="49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9495300" y="9014926"/>
            <a:ext cx="578400" cy="367800"/>
            <a:chOff x="0" y="0"/>
            <a:chExt cx="771200" cy="49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-838200" y="945088"/>
            <a:ext cx="12772780" cy="573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400" dirty="0">
                <a:solidFill>
                  <a:srgbClr val="313EF2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The hypothalamus and energy homeostasis.</a:t>
            </a:r>
          </a:p>
        </p:txBody>
      </p:sp>
      <p:sp>
        <p:nvSpPr>
          <p:cNvPr id="13" name="Freeform 13"/>
          <p:cNvSpPr/>
          <p:nvPr/>
        </p:nvSpPr>
        <p:spPr>
          <a:xfrm>
            <a:off x="9518936" y="2375592"/>
            <a:ext cx="8149903" cy="6279971"/>
          </a:xfrm>
          <a:custGeom>
            <a:avLst/>
            <a:gdLst/>
            <a:ahLst/>
            <a:cxnLst/>
            <a:rect l="l" t="t" r="r" b="b"/>
            <a:pathLst>
              <a:path w="7878223" h="5987449">
                <a:moveTo>
                  <a:pt x="0" y="0"/>
                </a:moveTo>
                <a:lnTo>
                  <a:pt x="7878223" y="0"/>
                </a:lnTo>
                <a:lnTo>
                  <a:pt x="7878223" y="5987449"/>
                </a:lnTo>
                <a:lnTo>
                  <a:pt x="0" y="5987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 dirty="0"/>
          </a:p>
        </p:txBody>
      </p:sp>
      <p:sp>
        <p:nvSpPr>
          <p:cNvPr id="14" name="TextBox 14"/>
          <p:cNvSpPr txBox="1"/>
          <p:nvPr/>
        </p:nvSpPr>
        <p:spPr>
          <a:xfrm>
            <a:off x="10241190" y="8666880"/>
            <a:ext cx="7260431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  <a:spcBef>
                <a:spcPct val="0"/>
              </a:spcBef>
            </a:pPr>
            <a:r>
              <a:rPr lang="en-US" sz="15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Sperling, M. A. (Ed.). (2020). Sperling Pediatric Endocrinology (5th ed.). Elsevier.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" y="2571128"/>
            <a:ext cx="6356683" cy="2287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359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en-US" sz="3200" b="1" dirty="0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  <a:sym typeface="Canva Sans Bold"/>
              </a:rPr>
              <a:t>Orexigenic (Appetite-stimulating</a:t>
            </a:r>
            <a:r>
              <a:rPr lang="en-US" sz="32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)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3200" dirty="0">
              <a:solidFill>
                <a:srgbClr val="000000"/>
              </a:solidFill>
              <a:latin typeface="Times" pitchFamily="2" charset="0"/>
              <a:ea typeface="Canva Sans"/>
              <a:cs typeface="Canva Sans"/>
              <a:sym typeface="Canva Sans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- Neuropeptide Y (NPY) 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- Agouti-related peptide (</a:t>
            </a:r>
            <a:r>
              <a:rPr lang="en-US" sz="3200" dirty="0" err="1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AgRP</a:t>
            </a:r>
            <a:r>
              <a:rPr lang="en-US" sz="32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)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4400" y="5707056"/>
            <a:ext cx="8149903" cy="3026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>
              <a:lnSpc>
                <a:spcPts val="3359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en-US" sz="3200" b="1" dirty="0">
                <a:solidFill>
                  <a:srgbClr val="000000"/>
                </a:solidFill>
                <a:latin typeface="Times" pitchFamily="2" charset="0"/>
                <a:sym typeface="Canva Sans Bold"/>
              </a:rPr>
              <a:t>Anorexigenic (Appetite-suppressing)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799" b="1" u="none" strike="noStrike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lvl="0" indent="0">
              <a:lnSpc>
                <a:spcPct val="15000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Times" pitchFamily="2" charset="0"/>
                <a:sym typeface="Canva Sans"/>
              </a:rPr>
              <a:t>- Proopiomelanocortin (POMC)</a:t>
            </a:r>
          </a:p>
          <a:p>
            <a:pPr lvl="0" indent="0">
              <a:lnSpc>
                <a:spcPct val="15000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Times" pitchFamily="2" charset="0"/>
                <a:sym typeface="Canva Sans"/>
              </a:rPr>
              <a:t>- α-Melanocyte-Stimulating Hormone (α-MSH)</a:t>
            </a:r>
          </a:p>
          <a:p>
            <a:pPr lvl="0" indent="0">
              <a:lnSpc>
                <a:spcPct val="15000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Times" pitchFamily="2" charset="0"/>
                <a:sym typeface="Canva Sans"/>
              </a:rPr>
              <a:t>- Melanocortin-4 receptors (MC4R)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84777" y="-2917229"/>
            <a:ext cx="5821456" cy="5821370"/>
          </a:xfrm>
          <a:custGeom>
            <a:avLst/>
            <a:gdLst/>
            <a:ahLst/>
            <a:cxnLst/>
            <a:rect l="l" t="t" r="r" b="b"/>
            <a:pathLst>
              <a:path w="5821456" h="5821370">
                <a:moveTo>
                  <a:pt x="0" y="0"/>
                </a:moveTo>
                <a:lnTo>
                  <a:pt x="5821456" y="0"/>
                </a:lnTo>
                <a:lnTo>
                  <a:pt x="5821456" y="5821370"/>
                </a:lnTo>
                <a:lnTo>
                  <a:pt x="0" y="5821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Freeform 3"/>
          <p:cNvSpPr/>
          <p:nvPr/>
        </p:nvSpPr>
        <p:spPr>
          <a:xfrm>
            <a:off x="-2925519" y="-2917229"/>
            <a:ext cx="5821456" cy="5821370"/>
          </a:xfrm>
          <a:custGeom>
            <a:avLst/>
            <a:gdLst/>
            <a:ahLst/>
            <a:cxnLst/>
            <a:rect l="l" t="t" r="r" b="b"/>
            <a:pathLst>
              <a:path w="5821456" h="5821370">
                <a:moveTo>
                  <a:pt x="0" y="0"/>
                </a:moveTo>
                <a:lnTo>
                  <a:pt x="5821456" y="0"/>
                </a:lnTo>
                <a:lnTo>
                  <a:pt x="5821456" y="5821370"/>
                </a:lnTo>
                <a:lnTo>
                  <a:pt x="0" y="5821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4" name="Freeform 4"/>
          <p:cNvSpPr/>
          <p:nvPr/>
        </p:nvSpPr>
        <p:spPr>
          <a:xfrm>
            <a:off x="1407400" y="4238800"/>
            <a:ext cx="15445800" cy="5249226"/>
          </a:xfrm>
          <a:custGeom>
            <a:avLst/>
            <a:gdLst/>
            <a:ahLst/>
            <a:cxnLst/>
            <a:rect l="l" t="t" r="r" b="b"/>
            <a:pathLst>
              <a:path w="15445800" h="5249226">
                <a:moveTo>
                  <a:pt x="0" y="0"/>
                </a:moveTo>
                <a:lnTo>
                  <a:pt x="15445800" y="0"/>
                </a:lnTo>
                <a:lnTo>
                  <a:pt x="15445800" y="5249226"/>
                </a:lnTo>
                <a:lnTo>
                  <a:pt x="0" y="5249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5" name="Freeform 5"/>
          <p:cNvSpPr/>
          <p:nvPr/>
        </p:nvSpPr>
        <p:spPr>
          <a:xfrm>
            <a:off x="3018899" y="2124620"/>
            <a:ext cx="12250202" cy="6521647"/>
          </a:xfrm>
          <a:custGeom>
            <a:avLst/>
            <a:gdLst/>
            <a:ahLst/>
            <a:cxnLst/>
            <a:rect l="l" t="t" r="r" b="b"/>
            <a:pathLst>
              <a:path w="12250202" h="6521647">
                <a:moveTo>
                  <a:pt x="0" y="0"/>
                </a:moveTo>
                <a:lnTo>
                  <a:pt x="12250202" y="0"/>
                </a:lnTo>
                <a:lnTo>
                  <a:pt x="12250202" y="6521647"/>
                </a:lnTo>
                <a:lnTo>
                  <a:pt x="0" y="65216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360" b="-2360"/>
            </a:stretch>
          </a:blip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endParaRPr lang="en-SA" b="1" dirty="0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0" y="918681"/>
            <a:ext cx="874645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5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Times" pitchFamily="2" charset="0"/>
                <a:ea typeface="Arimo Bold"/>
                <a:cs typeface="Arimo Bold"/>
                <a:sym typeface="Arimo Bold"/>
              </a:rPr>
              <a:t>Leptin melanocortin Pathway Defects</a:t>
            </a:r>
          </a:p>
        </p:txBody>
      </p:sp>
      <p:sp>
        <p:nvSpPr>
          <p:cNvPr id="7" name="Freeform 7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8" name="Process 7">
            <a:extLst>
              <a:ext uri="{FF2B5EF4-FFF2-40B4-BE49-F238E27FC236}">
                <a16:creationId xmlns:a16="http://schemas.microsoft.com/office/drawing/2014/main" id="{E877479B-FFD9-2679-9B56-C3DC4CC0B739}"/>
              </a:ext>
            </a:extLst>
          </p:cNvPr>
          <p:cNvSpPr/>
          <p:nvPr/>
        </p:nvSpPr>
        <p:spPr>
          <a:xfrm>
            <a:off x="7848600" y="6210300"/>
            <a:ext cx="2667000" cy="1981200"/>
          </a:xfrm>
          <a:prstGeom prst="flowChartProcess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 b="1" dirty="0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095437"/>
            <a:ext cx="6270455" cy="7941615"/>
          </a:xfrm>
          <a:custGeom>
            <a:avLst/>
            <a:gdLst/>
            <a:ahLst/>
            <a:cxnLst/>
            <a:rect l="l" t="t" r="r" b="b"/>
            <a:pathLst>
              <a:path w="6270455" h="7941615">
                <a:moveTo>
                  <a:pt x="0" y="0"/>
                </a:moveTo>
                <a:lnTo>
                  <a:pt x="6270455" y="0"/>
                </a:lnTo>
                <a:lnTo>
                  <a:pt x="6270455" y="7941615"/>
                </a:lnTo>
                <a:lnTo>
                  <a:pt x="0" y="79416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535" r="-24037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Freeform 3"/>
          <p:cNvSpPr/>
          <p:nvPr/>
        </p:nvSpPr>
        <p:spPr>
          <a:xfrm>
            <a:off x="11530102" y="2601989"/>
            <a:ext cx="712360" cy="590035"/>
          </a:xfrm>
          <a:custGeom>
            <a:avLst/>
            <a:gdLst/>
            <a:ahLst/>
            <a:cxnLst/>
            <a:rect l="l" t="t" r="r" b="b"/>
            <a:pathLst>
              <a:path w="712360" h="590035">
                <a:moveTo>
                  <a:pt x="0" y="0"/>
                </a:moveTo>
                <a:lnTo>
                  <a:pt x="712360" y="0"/>
                </a:lnTo>
                <a:lnTo>
                  <a:pt x="712360" y="590036"/>
                </a:lnTo>
                <a:lnTo>
                  <a:pt x="0" y="5900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4" name="TextBox 4"/>
          <p:cNvSpPr txBox="1"/>
          <p:nvPr/>
        </p:nvSpPr>
        <p:spPr>
          <a:xfrm>
            <a:off x="452445" y="1353956"/>
            <a:ext cx="7905664" cy="16196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>
              <a:lnSpc>
                <a:spcPts val="4199"/>
              </a:lnSpc>
            </a:pPr>
            <a:r>
              <a:rPr lang="en-US" sz="3600" b="1" dirty="0">
                <a:ln/>
                <a:solidFill>
                  <a:sysClr val="windowText" lastClr="000000"/>
                </a:solidFill>
                <a:effectLst/>
                <a:latin typeface="Times" pitchFamily="2" charset="0"/>
                <a:ea typeface="Canva Sans Bold"/>
                <a:cs typeface="Canva Sans Bold"/>
                <a:sym typeface="Canva Sans Bold"/>
              </a:rPr>
              <a:t>Leptin Deficiency</a:t>
            </a:r>
          </a:p>
          <a:p>
            <a:pPr algn="l">
              <a:lnSpc>
                <a:spcPts val="4199"/>
              </a:lnSpc>
            </a:pPr>
            <a:r>
              <a:rPr lang="en-US" sz="3600" b="1" dirty="0">
                <a:ln/>
                <a:solidFill>
                  <a:sysClr val="windowText" lastClr="000000"/>
                </a:solidFill>
                <a:effectLst/>
                <a:latin typeface="Times" pitchFamily="2" charset="0"/>
                <a:ea typeface="Canva Sans Bold"/>
                <a:cs typeface="Canva Sans Bold"/>
                <a:sym typeface="Canva Sans Bold"/>
              </a:rPr>
              <a:t>Defect: Leptin absent or nonfunctional</a:t>
            </a:r>
          </a:p>
          <a:p>
            <a:pPr algn="l">
              <a:lnSpc>
                <a:spcPts val="4199"/>
              </a:lnSpc>
            </a:pPr>
            <a:r>
              <a:rPr lang="en-US" sz="3600" b="1" dirty="0">
                <a:ln/>
                <a:solidFill>
                  <a:sysClr val="windowText" lastClr="000000"/>
                </a:solidFill>
                <a:effectLst/>
                <a:latin typeface="Times" pitchFamily="2" charset="0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4800" y="2858233"/>
            <a:ext cx="8839200" cy="6174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000" b="1" dirty="0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  <a:sym typeface="Canva Sans Bold"/>
              </a:rPr>
              <a:t>Key features: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Severe early-onset obesity 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Extreme hyperphagia (from infancy) 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Hypogonadotropic hypogonadism 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Central hypothyroidism 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Immune dysfunction (↓ T-cell function) </a:t>
            </a:r>
          </a:p>
          <a:p>
            <a:pPr algn="l">
              <a:lnSpc>
                <a:spcPct val="150000"/>
              </a:lnSpc>
            </a:pPr>
            <a:endParaRPr lang="en-US" sz="3000" dirty="0">
              <a:solidFill>
                <a:srgbClr val="000000"/>
              </a:solidFill>
              <a:latin typeface="Times" pitchFamily="2" charset="0"/>
              <a:ea typeface="Canva Sans"/>
              <a:cs typeface="Canva Sans"/>
              <a:sym typeface="Canva Sans"/>
            </a:endParaRP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000" b="1" dirty="0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  <a:sym typeface="Canva Sans Bold"/>
              </a:rPr>
              <a:t>Diagnosis:</a:t>
            </a:r>
            <a:r>
              <a:rPr lang="en-US" sz="30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 Very low/undetectable leptin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000" b="1" dirty="0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  <a:sym typeface="Canva Sans Bold"/>
              </a:rPr>
              <a:t>Treatment:</a:t>
            </a:r>
            <a:r>
              <a:rPr lang="en-US" sz="30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 Recombinant leptin (curative)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2561" y="9715252"/>
            <a:ext cx="17302878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Huvenne, H., Dubern, B., Clément, K., &amp; Poitou, C. (2016). Rare genetic forms of obesity: Clinical approach and current treatments in 2016. Obesity Facts, 9(3), 158–173. https://doi.org/10.1159/000445061 </a:t>
            </a:r>
          </a:p>
        </p:txBody>
      </p:sp>
      <p:sp>
        <p:nvSpPr>
          <p:cNvPr id="7" name="Freeform 7"/>
          <p:cNvSpPr/>
          <p:nvPr/>
        </p:nvSpPr>
        <p:spPr>
          <a:xfrm>
            <a:off x="15414455" y="252031"/>
            <a:ext cx="2873545" cy="1238038"/>
          </a:xfrm>
          <a:custGeom>
            <a:avLst/>
            <a:gdLst/>
            <a:ahLst/>
            <a:cxnLst/>
            <a:rect l="l" t="t" r="r" b="b"/>
            <a:pathLst>
              <a:path w="2873545" h="1238038">
                <a:moveTo>
                  <a:pt x="0" y="0"/>
                </a:moveTo>
                <a:lnTo>
                  <a:pt x="2873545" y="0"/>
                </a:lnTo>
                <a:lnTo>
                  <a:pt x="2873545" y="1238039"/>
                </a:lnTo>
                <a:lnTo>
                  <a:pt x="0" y="12380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11692" y="1316685"/>
            <a:ext cx="5640962" cy="7941615"/>
          </a:xfrm>
          <a:custGeom>
            <a:avLst/>
            <a:gdLst/>
            <a:ahLst/>
            <a:cxnLst/>
            <a:rect l="l" t="t" r="r" b="b"/>
            <a:pathLst>
              <a:path w="5640962" h="7941615">
                <a:moveTo>
                  <a:pt x="0" y="0"/>
                </a:moveTo>
                <a:lnTo>
                  <a:pt x="5640962" y="0"/>
                </a:lnTo>
                <a:lnTo>
                  <a:pt x="5640962" y="7941615"/>
                </a:lnTo>
                <a:lnTo>
                  <a:pt x="0" y="79416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298" r="-33192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Freeform 3"/>
          <p:cNvSpPr/>
          <p:nvPr/>
        </p:nvSpPr>
        <p:spPr>
          <a:xfrm>
            <a:off x="13138799" y="3390900"/>
            <a:ext cx="793374" cy="657138"/>
          </a:xfrm>
          <a:custGeom>
            <a:avLst/>
            <a:gdLst/>
            <a:ahLst/>
            <a:cxnLst/>
            <a:rect l="l" t="t" r="r" b="b"/>
            <a:pathLst>
              <a:path w="793374" h="657138">
                <a:moveTo>
                  <a:pt x="0" y="0"/>
                </a:moveTo>
                <a:lnTo>
                  <a:pt x="793374" y="0"/>
                </a:lnTo>
                <a:lnTo>
                  <a:pt x="793374" y="657138"/>
                </a:lnTo>
                <a:lnTo>
                  <a:pt x="0" y="657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4" name="TextBox 4"/>
          <p:cNvSpPr txBox="1"/>
          <p:nvPr/>
        </p:nvSpPr>
        <p:spPr>
          <a:xfrm>
            <a:off x="720806" y="978382"/>
            <a:ext cx="8844084" cy="15515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>
              <a:lnSpc>
                <a:spcPts val="4199"/>
              </a:lnSpc>
              <a:defRPr sz="3600" b="1">
                <a:ln/>
                <a:solidFill>
                  <a:sysClr val="windowText" lastClr="000000"/>
                </a:solidFill>
                <a:effectLst/>
                <a:latin typeface="Times" pitchFamily="2" charset="0"/>
                <a:ea typeface="Canva Sans Bold"/>
                <a:cs typeface="Canva Sans Bold"/>
              </a:defRPr>
            </a:lvl1pPr>
          </a:lstStyle>
          <a:p>
            <a:r>
              <a:rPr lang="en-US" dirty="0">
                <a:sym typeface="Canva Sans Bold"/>
              </a:rPr>
              <a:t>Leptin Receptor Deficiency Defect: </a:t>
            </a:r>
          </a:p>
          <a:p>
            <a:r>
              <a:rPr lang="en-US" dirty="0">
                <a:sym typeface="Canva Sans Bold"/>
              </a:rPr>
              <a:t>Leptin present but receptor nonfunctional</a:t>
            </a:r>
          </a:p>
          <a:p>
            <a:endParaRPr lang="en-US" dirty="0">
              <a:sym typeface="Canva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4800" y="2529961"/>
            <a:ext cx="10390886" cy="73421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840"/>
              </a:lnSpc>
              <a:buFont typeface="Wingdings" pitchFamily="2" charset="2"/>
              <a:buChar char="v"/>
            </a:pPr>
            <a:r>
              <a:rPr lang="en-US" sz="3200" b="1" dirty="0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  <a:sym typeface="Canva Sans Bold"/>
              </a:rPr>
              <a:t>Key features: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Severe obesity + hyperphagia 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Delayed puberty 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Immune dysfunction (Frequent infection 52%)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High leptin levels 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200" b="1" dirty="0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  <a:sym typeface="Canva Sans Bold"/>
              </a:rPr>
              <a:t>Diagnosis:</a:t>
            </a:r>
            <a:r>
              <a:rPr lang="en-US" sz="32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 Genetic testing (leptin levels not reliable)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3200" b="1" dirty="0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  <a:sym typeface="Canva Sans Bold"/>
              </a:rPr>
              <a:t>Treatment: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Leptin ineffective 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Setmelanotide</a:t>
            </a:r>
            <a:endParaRPr lang="en-US" sz="3200" dirty="0">
              <a:solidFill>
                <a:srgbClr val="000000"/>
              </a:solidFill>
              <a:latin typeface="Times" pitchFamily="2" charset="0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840"/>
              </a:lnSpc>
            </a:pPr>
            <a:endParaRPr lang="en-US" sz="28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840"/>
              </a:lnSpc>
            </a:pPr>
            <a:endParaRPr lang="en-US" sz="28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2561" y="9715252"/>
            <a:ext cx="17302878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  <a:spcBef>
                <a:spcPct val="0"/>
              </a:spcBef>
            </a:pPr>
            <a:r>
              <a:rPr lang="en-US" sz="14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Huvenne</a:t>
            </a:r>
            <a:r>
              <a:rPr lang="en-US" sz="14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H., </a:t>
            </a:r>
            <a:r>
              <a:rPr lang="en-US" sz="14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Dubern</a:t>
            </a:r>
            <a:r>
              <a:rPr lang="en-US" sz="14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, B., Clément, K., &amp; Poitou, C. (2016). Rare genetic forms of obesity: Clinical approach and current treatments in 2016. Obesity Facts, 9(3), 158–173. https://</a:t>
            </a:r>
            <a:r>
              <a:rPr lang="en-US" sz="149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doi.org</a:t>
            </a:r>
            <a:r>
              <a:rPr lang="en-US" sz="149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/10.1159/000445061 </a:t>
            </a:r>
          </a:p>
        </p:txBody>
      </p:sp>
      <p:sp>
        <p:nvSpPr>
          <p:cNvPr id="7" name="Freeform 7"/>
          <p:cNvSpPr/>
          <p:nvPr/>
        </p:nvSpPr>
        <p:spPr>
          <a:xfrm>
            <a:off x="15350527" y="252031"/>
            <a:ext cx="2751494" cy="1185454"/>
          </a:xfrm>
          <a:custGeom>
            <a:avLst/>
            <a:gdLst/>
            <a:ahLst/>
            <a:cxnLst/>
            <a:rect l="l" t="t" r="r" b="b"/>
            <a:pathLst>
              <a:path w="2751494" h="1185454">
                <a:moveTo>
                  <a:pt x="0" y="0"/>
                </a:moveTo>
                <a:lnTo>
                  <a:pt x="2751495" y="0"/>
                </a:lnTo>
                <a:lnTo>
                  <a:pt x="2751495" y="1185454"/>
                </a:lnTo>
                <a:lnTo>
                  <a:pt x="0" y="1185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11361" y="3234589"/>
            <a:ext cx="619359" cy="513004"/>
          </a:xfrm>
          <a:custGeom>
            <a:avLst/>
            <a:gdLst/>
            <a:ahLst/>
            <a:cxnLst/>
            <a:rect l="l" t="t" r="r" b="b"/>
            <a:pathLst>
              <a:path w="619359" h="513004">
                <a:moveTo>
                  <a:pt x="0" y="0"/>
                </a:moveTo>
                <a:lnTo>
                  <a:pt x="619359" y="0"/>
                </a:lnTo>
                <a:lnTo>
                  <a:pt x="619359" y="513005"/>
                </a:lnTo>
                <a:lnTo>
                  <a:pt x="0" y="513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Freeform 3"/>
          <p:cNvSpPr/>
          <p:nvPr/>
        </p:nvSpPr>
        <p:spPr>
          <a:xfrm>
            <a:off x="9930734" y="1095437"/>
            <a:ext cx="6399972" cy="8346241"/>
          </a:xfrm>
          <a:custGeom>
            <a:avLst/>
            <a:gdLst/>
            <a:ahLst/>
            <a:cxnLst/>
            <a:rect l="l" t="t" r="r" b="b"/>
            <a:pathLst>
              <a:path w="6399972" h="8346241">
                <a:moveTo>
                  <a:pt x="0" y="0"/>
                </a:moveTo>
                <a:lnTo>
                  <a:pt x="6399972" y="0"/>
                </a:lnTo>
                <a:lnTo>
                  <a:pt x="6399972" y="8346241"/>
                </a:lnTo>
                <a:lnTo>
                  <a:pt x="0" y="8346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868" r="-25470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4" name="TextBox 4"/>
          <p:cNvSpPr txBox="1"/>
          <p:nvPr/>
        </p:nvSpPr>
        <p:spPr>
          <a:xfrm>
            <a:off x="454112" y="1009650"/>
            <a:ext cx="8844084" cy="15515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>
              <a:lnSpc>
                <a:spcPts val="4199"/>
              </a:lnSpc>
              <a:defRPr sz="3600" b="1">
                <a:ln/>
                <a:solidFill>
                  <a:sysClr val="windowText" lastClr="000000"/>
                </a:solidFill>
                <a:effectLst/>
                <a:latin typeface="Times" pitchFamily="2" charset="0"/>
                <a:ea typeface="Canva Sans Bold"/>
                <a:cs typeface="Canva Sans Bold"/>
              </a:defRPr>
            </a:lvl1pPr>
          </a:lstStyle>
          <a:p>
            <a:r>
              <a:rPr lang="en-US" dirty="0">
                <a:sym typeface="Canva Sans Bold"/>
              </a:rPr>
              <a:t>POMC Deficiency</a:t>
            </a:r>
          </a:p>
          <a:p>
            <a:r>
              <a:rPr lang="en-US" dirty="0">
                <a:sym typeface="Canva Sans Bold"/>
              </a:rPr>
              <a:t>Defect: Cannot produce α-MSH or ACTH</a:t>
            </a:r>
          </a:p>
          <a:p>
            <a:endParaRPr lang="en-US" dirty="0">
              <a:sym typeface="Canva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0806" y="2810608"/>
            <a:ext cx="10341688" cy="5686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457200" indent="-457200">
              <a:lnSpc>
                <a:spcPts val="3840"/>
              </a:lnSpc>
              <a:buFont typeface="Wingdings" pitchFamily="2" charset="2"/>
              <a:buChar char="v"/>
              <a:defRPr sz="3200" b="1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</a:defRPr>
            </a:lvl1pPr>
            <a:lvl2pPr marL="647700" lvl="1" indent="-323850">
              <a:lnSpc>
                <a:spcPct val="150000"/>
              </a:lnSpc>
              <a:buFont typeface="Arial"/>
              <a:buChar char="•"/>
              <a:defRPr sz="320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</a:defRPr>
            </a:lvl2pPr>
          </a:lstStyle>
          <a:p>
            <a:r>
              <a:rPr lang="en-US">
                <a:sym typeface="Canva Sans Bold"/>
              </a:rPr>
              <a:t>Key features:</a:t>
            </a:r>
          </a:p>
          <a:p>
            <a:pPr lvl="1"/>
            <a:r>
              <a:rPr lang="en-US">
                <a:sym typeface="Canva Sans"/>
              </a:rPr>
              <a:t>Severe obesity </a:t>
            </a:r>
          </a:p>
          <a:p>
            <a:pPr lvl="1"/>
            <a:r>
              <a:rPr lang="en-US">
                <a:sym typeface="Canva Sans"/>
              </a:rPr>
              <a:t>Red hair / fair skin (↓ MC1R signaling) </a:t>
            </a:r>
          </a:p>
          <a:p>
            <a:pPr lvl="1"/>
            <a:r>
              <a:rPr lang="en-US">
                <a:sym typeface="Canva Sans"/>
              </a:rPr>
              <a:t>Adrenal insufficiency (↓ ACTH → ↓ cortisol) </a:t>
            </a:r>
          </a:p>
          <a:p>
            <a:endParaRPr lang="en-US">
              <a:sym typeface="Canva Sans"/>
            </a:endParaRPr>
          </a:p>
          <a:p>
            <a:r>
              <a:rPr lang="en-US">
                <a:sym typeface="Canva Sans Bold"/>
              </a:rPr>
              <a:t>Treatment:</a:t>
            </a:r>
          </a:p>
          <a:p>
            <a:pPr lvl="1"/>
            <a:r>
              <a:rPr lang="en-US">
                <a:sym typeface="Canva Sans"/>
              </a:rPr>
              <a:t>Glucocorticoid replacement </a:t>
            </a:r>
          </a:p>
          <a:p>
            <a:pPr lvl="1"/>
            <a:r>
              <a:rPr lang="en-US">
                <a:sym typeface="Canva Sans"/>
              </a:rPr>
              <a:t>Setmelanotide </a:t>
            </a:r>
          </a:p>
          <a:p>
            <a:endParaRPr lang="en-US">
              <a:sym typeface="Canva Sans"/>
            </a:endParaRPr>
          </a:p>
          <a:p>
            <a:endParaRPr lang="en-US">
              <a:sym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2561" y="9715252"/>
            <a:ext cx="17302878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Huvenne, H., Dubern, B., Clément, K., &amp; Poitou, C. (2016). Rare genetic forms of obesity: Clinical approach and current treatments in 2016. Obesity Facts, 9(3), 158–173. https://doi.org/10.1159/000445061 </a:t>
            </a:r>
          </a:p>
        </p:txBody>
      </p:sp>
      <p:sp>
        <p:nvSpPr>
          <p:cNvPr id="7" name="Freeform 7"/>
          <p:cNvSpPr/>
          <p:nvPr/>
        </p:nvSpPr>
        <p:spPr>
          <a:xfrm>
            <a:off x="15177879" y="252031"/>
            <a:ext cx="2924143" cy="1259838"/>
          </a:xfrm>
          <a:custGeom>
            <a:avLst/>
            <a:gdLst/>
            <a:ahLst/>
            <a:cxnLst/>
            <a:rect l="l" t="t" r="r" b="b"/>
            <a:pathLst>
              <a:path w="2924143" h="1259838">
                <a:moveTo>
                  <a:pt x="0" y="0"/>
                </a:moveTo>
                <a:lnTo>
                  <a:pt x="2924143" y="0"/>
                </a:lnTo>
                <a:lnTo>
                  <a:pt x="2924143" y="1259838"/>
                </a:lnTo>
                <a:lnTo>
                  <a:pt x="0" y="125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25519" y="-2917229"/>
            <a:ext cx="5821456" cy="5821370"/>
          </a:xfrm>
          <a:custGeom>
            <a:avLst/>
            <a:gdLst/>
            <a:ahLst/>
            <a:cxnLst/>
            <a:rect l="l" t="t" r="r" b="b"/>
            <a:pathLst>
              <a:path w="5821456" h="5821370">
                <a:moveTo>
                  <a:pt x="0" y="0"/>
                </a:moveTo>
                <a:lnTo>
                  <a:pt x="5821456" y="0"/>
                </a:lnTo>
                <a:lnTo>
                  <a:pt x="5821456" y="5821370"/>
                </a:lnTo>
                <a:lnTo>
                  <a:pt x="0" y="5821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8340000" y="8394850"/>
            <a:ext cx="1608000" cy="1608000"/>
            <a:chOff x="0" y="0"/>
            <a:chExt cx="2144000" cy="2144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4014" cy="2144014"/>
            </a:xfrm>
            <a:custGeom>
              <a:avLst/>
              <a:gdLst/>
              <a:ahLst/>
              <a:cxnLst/>
              <a:rect l="l" t="t" r="r" b="b"/>
              <a:pathLst>
                <a:path w="2144014" h="2144014">
                  <a:moveTo>
                    <a:pt x="2144014" y="1072007"/>
                  </a:moveTo>
                  <a:lnTo>
                    <a:pt x="1560703" y="869569"/>
                  </a:lnTo>
                  <a:lnTo>
                    <a:pt x="1829943" y="313944"/>
                  </a:lnTo>
                  <a:lnTo>
                    <a:pt x="1274318" y="583184"/>
                  </a:lnTo>
                  <a:lnTo>
                    <a:pt x="1072007" y="0"/>
                  </a:lnTo>
                  <a:lnTo>
                    <a:pt x="869569" y="583184"/>
                  </a:lnTo>
                  <a:lnTo>
                    <a:pt x="313944" y="313944"/>
                  </a:lnTo>
                  <a:lnTo>
                    <a:pt x="583184" y="869569"/>
                  </a:lnTo>
                  <a:lnTo>
                    <a:pt x="0" y="1072007"/>
                  </a:lnTo>
                  <a:lnTo>
                    <a:pt x="583184" y="1274445"/>
                  </a:lnTo>
                  <a:lnTo>
                    <a:pt x="313944" y="1830070"/>
                  </a:lnTo>
                  <a:lnTo>
                    <a:pt x="869569" y="1560830"/>
                  </a:lnTo>
                  <a:lnTo>
                    <a:pt x="1072007" y="2144014"/>
                  </a:lnTo>
                  <a:lnTo>
                    <a:pt x="1274445" y="1560830"/>
                  </a:lnTo>
                  <a:lnTo>
                    <a:pt x="1830070" y="1830070"/>
                  </a:lnTo>
                  <a:lnTo>
                    <a:pt x="1560830" y="1274445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5" name="AutoShape 5"/>
          <p:cNvSpPr/>
          <p:nvPr/>
        </p:nvSpPr>
        <p:spPr>
          <a:xfrm>
            <a:off x="9928907" y="9189325"/>
            <a:ext cx="8448986" cy="1905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sp>
        <p:nvSpPr>
          <p:cNvPr id="6" name="TextBox 6"/>
          <p:cNvSpPr txBox="1"/>
          <p:nvPr/>
        </p:nvSpPr>
        <p:spPr>
          <a:xfrm>
            <a:off x="2570325" y="3261603"/>
            <a:ext cx="13147350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0"/>
              </a:lnSpc>
            </a:pPr>
            <a:r>
              <a:rPr lang="en-US" sz="18000" dirty="0">
                <a:solidFill>
                  <a:srgbClr val="313EF2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Diagnosis</a:t>
            </a:r>
          </a:p>
        </p:txBody>
      </p:sp>
      <p:sp>
        <p:nvSpPr>
          <p:cNvPr id="7" name="Freeform 7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60477" y="6926573"/>
            <a:ext cx="6720959" cy="6720861"/>
          </a:xfrm>
          <a:custGeom>
            <a:avLst/>
            <a:gdLst/>
            <a:ahLst/>
            <a:cxnLst/>
            <a:rect l="l" t="t" r="r" b="b"/>
            <a:pathLst>
              <a:path w="6720959" h="6720861">
                <a:moveTo>
                  <a:pt x="0" y="0"/>
                </a:moveTo>
                <a:lnTo>
                  <a:pt x="6720960" y="0"/>
                </a:lnTo>
                <a:lnTo>
                  <a:pt x="6720960" y="6720862"/>
                </a:lnTo>
                <a:lnTo>
                  <a:pt x="0" y="672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4" name="AutoShape 4"/>
          <p:cNvSpPr/>
          <p:nvPr/>
        </p:nvSpPr>
        <p:spPr>
          <a:xfrm rot="18196">
            <a:off x="5545000" y="9189325"/>
            <a:ext cx="7198001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8214250" y="9014926"/>
            <a:ext cx="578400" cy="367800"/>
            <a:chOff x="0" y="0"/>
            <a:chExt cx="771200" cy="49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8854800" y="9014926"/>
            <a:ext cx="578400" cy="367800"/>
            <a:chOff x="0" y="0"/>
            <a:chExt cx="771200" cy="49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9495350" y="9014926"/>
            <a:ext cx="578400" cy="367800"/>
            <a:chOff x="0" y="0"/>
            <a:chExt cx="771200" cy="490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84215" y="3485264"/>
            <a:ext cx="15660785" cy="5400502"/>
            <a:chOff x="0" y="0"/>
            <a:chExt cx="4034784" cy="1324561"/>
          </a:xfrm>
          <a:solidFill>
            <a:schemeClr val="bg2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34784" cy="1324561"/>
            </a:xfrm>
            <a:custGeom>
              <a:avLst/>
              <a:gdLst/>
              <a:ahLst/>
              <a:cxnLst/>
              <a:rect l="l" t="t" r="r" b="b"/>
              <a:pathLst>
                <a:path w="4034784" h="1324561">
                  <a:moveTo>
                    <a:pt x="0" y="0"/>
                  </a:moveTo>
                  <a:lnTo>
                    <a:pt x="4034784" y="0"/>
                  </a:lnTo>
                  <a:lnTo>
                    <a:pt x="4034784" y="1324561"/>
                  </a:lnTo>
                  <a:lnTo>
                    <a:pt x="0" y="132456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SA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034784" cy="13626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62950" y="1053735"/>
            <a:ext cx="13600350" cy="205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  <a:sym typeface="Canva Sans Bold"/>
              </a:rPr>
              <a:t>Diagnostic Recommendations for Genetic Obesity</a:t>
            </a:r>
          </a:p>
          <a:p>
            <a:pPr algn="l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  <a:sym typeface="Canva Sans Bold"/>
              </a:rPr>
              <a:t>(Endocrine Society Clinical Practice Guideline)</a:t>
            </a:r>
          </a:p>
          <a:p>
            <a:pPr algn="l">
              <a:lnSpc>
                <a:spcPts val="3060"/>
              </a:lnSpc>
            </a:pPr>
            <a:endParaRPr lang="en-US" sz="30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815701" y="9716626"/>
            <a:ext cx="11569898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Endocrine Society. (n.d.). Pediatric obesity—Assessment, treatment, and prevention: Clinical practice guidelines. Retrieved April 18, 2026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948C75-7C13-AA65-4CF3-2B652189D2B7}"/>
              </a:ext>
            </a:extLst>
          </p:cNvPr>
          <p:cNvSpPr txBox="1"/>
          <p:nvPr/>
        </p:nvSpPr>
        <p:spPr>
          <a:xfrm>
            <a:off x="2111483" y="3530128"/>
            <a:ext cx="13697313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000" b="1" spc="51" dirty="0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  <a:sym typeface="Canva Sans Bold"/>
              </a:rPr>
              <a:t>When to Suspect Genetic Obesity</a:t>
            </a:r>
          </a:p>
          <a:p>
            <a:pPr marL="744713" lvl="1" indent="-372356" algn="l">
              <a:lnSpc>
                <a:spcPct val="150000"/>
              </a:lnSpc>
              <a:buFont typeface="Arial"/>
              <a:buChar char="•"/>
            </a:pPr>
            <a:r>
              <a:rPr lang="en-US" sz="4000" spc="51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Early-onset obesity → less than 5 years. </a:t>
            </a:r>
          </a:p>
          <a:p>
            <a:pPr marL="744713" lvl="1" indent="-372356" algn="l">
              <a:lnSpc>
                <a:spcPct val="150000"/>
              </a:lnSpc>
              <a:buFont typeface="Arial"/>
              <a:buChar char="•"/>
            </a:pPr>
            <a:r>
              <a:rPr lang="en-US" sz="4000" spc="51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Severe hyperphagia (extreme drive to eat).</a:t>
            </a:r>
          </a:p>
          <a:p>
            <a:pPr marL="744713" lvl="1" indent="-372356" algn="l">
              <a:lnSpc>
                <a:spcPct val="150000"/>
              </a:lnSpc>
              <a:buFont typeface="Arial"/>
              <a:buChar char="•"/>
            </a:pPr>
            <a:r>
              <a:rPr lang="en-US" sz="4000" spc="51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Family history of severe/extreme obesity BMI &gt;40.</a:t>
            </a:r>
          </a:p>
          <a:p>
            <a:pPr marL="744713" lvl="1" indent="-372356" algn="l">
              <a:lnSpc>
                <a:spcPct val="150000"/>
              </a:lnSpc>
              <a:buFont typeface="Arial"/>
              <a:buChar char="•"/>
            </a:pPr>
            <a:r>
              <a:rPr lang="en-US" sz="4000" spc="51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Clinical features of genetic/syndromic obesity.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0500"/>
            <a:ext cx="18288000" cy="11991586"/>
          </a:xfrm>
          <a:custGeom>
            <a:avLst/>
            <a:gdLst/>
            <a:ahLst/>
            <a:cxnLst/>
            <a:rect l="l" t="t" r="r" b="b"/>
            <a:pathLst>
              <a:path w="18288000" h="11991586">
                <a:moveTo>
                  <a:pt x="0" y="0"/>
                </a:moveTo>
                <a:lnTo>
                  <a:pt x="18288000" y="0"/>
                </a:lnTo>
                <a:lnTo>
                  <a:pt x="18288000" y="11991586"/>
                </a:lnTo>
                <a:lnTo>
                  <a:pt x="0" y="119915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t="-897" b="-897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TextBox 3"/>
          <p:cNvSpPr txBox="1"/>
          <p:nvPr/>
        </p:nvSpPr>
        <p:spPr>
          <a:xfrm>
            <a:off x="1517875" y="980987"/>
            <a:ext cx="15252150" cy="116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8800" dirty="0">
                <a:solidFill>
                  <a:srgbClr val="313EF2"/>
                </a:solidFill>
                <a:latin typeface="Times" pitchFamily="2" charset="0"/>
                <a:ea typeface="Arimo"/>
                <a:cs typeface="Arimo"/>
                <a:sym typeface="Arimo"/>
              </a:rPr>
              <a:t>The case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517925" y="2501408"/>
            <a:ext cx="15252150" cy="6923462"/>
            <a:chOff x="0" y="0"/>
            <a:chExt cx="4017027" cy="18234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17027" cy="1823463"/>
            </a:xfrm>
            <a:custGeom>
              <a:avLst/>
              <a:gdLst/>
              <a:ahLst/>
              <a:cxnLst/>
              <a:rect l="l" t="t" r="r" b="b"/>
              <a:pathLst>
                <a:path w="4017027" h="1823463">
                  <a:moveTo>
                    <a:pt x="25887" y="0"/>
                  </a:moveTo>
                  <a:lnTo>
                    <a:pt x="3991140" y="0"/>
                  </a:lnTo>
                  <a:cubicBezTo>
                    <a:pt x="4005437" y="0"/>
                    <a:pt x="4017027" y="11590"/>
                    <a:pt x="4017027" y="25887"/>
                  </a:cubicBezTo>
                  <a:lnTo>
                    <a:pt x="4017027" y="1797576"/>
                  </a:lnTo>
                  <a:cubicBezTo>
                    <a:pt x="4017027" y="1811873"/>
                    <a:pt x="4005437" y="1823463"/>
                    <a:pt x="3991140" y="1823463"/>
                  </a:cubicBezTo>
                  <a:lnTo>
                    <a:pt x="25887" y="1823463"/>
                  </a:lnTo>
                  <a:cubicBezTo>
                    <a:pt x="11590" y="1823463"/>
                    <a:pt x="0" y="1811873"/>
                    <a:pt x="0" y="1797576"/>
                  </a:cubicBezTo>
                  <a:lnTo>
                    <a:pt x="0" y="25887"/>
                  </a:lnTo>
                  <a:cubicBezTo>
                    <a:pt x="0" y="11590"/>
                    <a:pt x="11590" y="0"/>
                    <a:pt x="25887" y="0"/>
                  </a:cubicBezTo>
                  <a:close/>
                </a:path>
              </a:pathLst>
            </a:custGeom>
            <a:solidFill>
              <a:srgbClr val="EFEFEF">
                <a:alpha val="85882"/>
              </a:srgbClr>
            </a:solidFill>
          </p:spPr>
          <p:txBody>
            <a:bodyPr/>
            <a:lstStyle/>
            <a:p>
              <a:endParaRPr lang="en-S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017027" cy="1823463"/>
            </a:xfrm>
            <a:prstGeom prst="rect">
              <a:avLst/>
            </a:prstGeom>
          </p:spPr>
          <p:txBody>
            <a:bodyPr lIns="508000" tIns="508000" rIns="508000" bIns="508000" rtlCol="0" anchor="ctr"/>
            <a:lstStyle/>
            <a:p>
              <a:pPr marL="647700" lvl="1" indent="-323850" algn="l">
                <a:lnSpc>
                  <a:spcPct val="150000"/>
                </a:lnSpc>
                <a:buFont typeface="Arial"/>
                <a:buChar char="•"/>
              </a:pPr>
              <a:r>
                <a:rPr lang="en-US" sz="3000" b="1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A 5-year and 6-month-old male </a:t>
              </a:r>
              <a:r>
                <a:rPr lang="en-US" sz="3000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previously healthy noted to have progressive excessive </a:t>
              </a:r>
              <a:r>
                <a:rPr lang="en-US" sz="3000" b="1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weight gain </a:t>
              </a:r>
              <a:r>
                <a:rPr lang="en-US" sz="3000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starting at</a:t>
              </a:r>
              <a:r>
                <a:rPr lang="en-US" sz="3000" b="1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 2 months of age. </a:t>
              </a:r>
            </a:p>
            <a:p>
              <a:pPr marL="647700" lvl="1" indent="-323850" algn="l">
                <a:lnSpc>
                  <a:spcPct val="150000"/>
                </a:lnSpc>
                <a:buFont typeface="Arial"/>
                <a:buChar char="•"/>
              </a:pPr>
              <a:r>
                <a:rPr lang="en-US" sz="3000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He was diagnosed with </a:t>
              </a:r>
              <a:r>
                <a:rPr lang="en-US" sz="3000" b="1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central hypothyroidism.</a:t>
              </a:r>
            </a:p>
            <a:p>
              <a:pPr marL="647700" lvl="1" indent="-323850" algn="l">
                <a:lnSpc>
                  <a:spcPct val="150000"/>
                </a:lnSpc>
                <a:buFont typeface="Arial"/>
                <a:buChar char="•"/>
              </a:pPr>
              <a:r>
                <a:rPr lang="en-US" sz="3000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Recurrent PICU admissions due to severe asthma exacerbations with </a:t>
              </a:r>
              <a:r>
                <a:rPr lang="en-US" sz="3000" b="1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repeated infections</a:t>
              </a:r>
              <a:r>
                <a:rPr lang="en-US" sz="3000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. </a:t>
              </a:r>
            </a:p>
            <a:p>
              <a:pPr marL="647700" lvl="1" indent="-323850" algn="l">
                <a:lnSpc>
                  <a:spcPct val="150000"/>
                </a:lnSpc>
                <a:buFont typeface="Arial"/>
                <a:buChar char="•"/>
              </a:pPr>
              <a:r>
                <a:rPr lang="en-US" sz="3000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Obstructive sleep apnea (OSA) requiring 0.5–1 L oxygen via nasal cannula during sleep. </a:t>
              </a:r>
            </a:p>
            <a:p>
              <a:pPr marL="647700" lvl="1" indent="-323850" algn="l">
                <a:lnSpc>
                  <a:spcPct val="150000"/>
                </a:lnSpc>
                <a:buFont typeface="Arial"/>
                <a:buChar char="•"/>
              </a:pPr>
              <a:r>
                <a:rPr lang="en-US" sz="3000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The patient also reported to have </a:t>
              </a:r>
              <a:r>
                <a:rPr lang="en-US" sz="3000" b="1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hyperphagia.</a:t>
              </a:r>
              <a:r>
                <a:rPr lang="en-US" sz="3000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 </a:t>
              </a:r>
            </a:p>
            <a:p>
              <a:pPr marL="647700" lvl="1" indent="-323850" algn="l">
                <a:lnSpc>
                  <a:spcPct val="150000"/>
                </a:lnSpc>
                <a:buFont typeface="Arial"/>
                <a:buChar char="•"/>
              </a:pPr>
              <a:r>
                <a:rPr lang="en-US" sz="3000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Normal developmental milestone.</a:t>
              </a:r>
            </a:p>
            <a:p>
              <a:pPr marL="647700" lvl="1" indent="-323850" algn="l">
                <a:lnSpc>
                  <a:spcPct val="150000"/>
                </a:lnSpc>
                <a:buFont typeface="Arial"/>
                <a:buChar char="•"/>
              </a:pPr>
              <a:r>
                <a:rPr lang="en-US" sz="3000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Positive consanguinity. </a:t>
              </a:r>
            </a:p>
            <a:p>
              <a:pPr marL="647700" lvl="1" indent="-323850" algn="l">
                <a:lnSpc>
                  <a:spcPct val="150000"/>
                </a:lnSpc>
                <a:buFont typeface="Arial"/>
                <a:buChar char="•"/>
              </a:pPr>
              <a:r>
                <a:rPr lang="en-US" sz="3000" dirty="0">
                  <a:solidFill>
                    <a:srgbClr val="000000">
                      <a:alpha val="85882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The rest of history is unremarkable.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600950" y="3600450"/>
            <a:ext cx="3086100" cy="308610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CCE5">
                <a:alpha val="0"/>
              </a:srgbClr>
            </a:solidFill>
          </p:spPr>
          <p:txBody>
            <a:bodyPr/>
            <a:lstStyle/>
            <a:p>
              <a:endParaRPr lang="en-SA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9437503"/>
            <a:ext cx="8995938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0"/>
              </a:lnSpc>
              <a:spcBef>
                <a:spcPct val="0"/>
              </a:spcBef>
            </a:pPr>
            <a:r>
              <a:rPr lang="en-US" sz="13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Fitch AK, Malhotra S, Conroy R. Differentiating monogenic and syndromic obesities from polygenic obesity: Assessment, diagnosis, and management. Obesity Pillars. 2024;11:100110. doi:10.1016/j.obpill.2024.100110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4800" y="4292659"/>
            <a:ext cx="6928128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" pitchFamily="2" charset="0"/>
                <a:ea typeface="Arimo Bold"/>
                <a:cs typeface="Arimo Bold"/>
                <a:sym typeface="Arimo Bold"/>
              </a:rPr>
              <a:t>Diagnostic algorithm for patients with suspected monogenic or syndromic obesity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512618" y="6860857"/>
            <a:ext cx="615315" cy="199072"/>
            <a:chOff x="0" y="0"/>
            <a:chExt cx="820420" cy="265430"/>
          </a:xfrm>
        </p:grpSpPr>
        <p:sp>
          <p:nvSpPr>
            <p:cNvPr id="9" name="Freeform 9"/>
            <p:cNvSpPr/>
            <p:nvPr/>
          </p:nvSpPr>
          <p:spPr>
            <a:xfrm>
              <a:off x="46509" y="93959"/>
              <a:ext cx="730760" cy="151266"/>
            </a:xfrm>
            <a:custGeom>
              <a:avLst/>
              <a:gdLst/>
              <a:ahLst/>
              <a:cxnLst/>
              <a:rect l="l" t="t" r="r" b="b"/>
              <a:pathLst>
                <a:path w="730760" h="151266">
                  <a:moveTo>
                    <a:pt x="4291" y="5101"/>
                  </a:moveTo>
                  <a:cubicBezTo>
                    <a:pt x="747241" y="-17759"/>
                    <a:pt x="749781" y="41931"/>
                    <a:pt x="723111" y="71141"/>
                  </a:cubicBezTo>
                  <a:cubicBezTo>
                    <a:pt x="658341" y="143531"/>
                    <a:pt x="94461" y="182901"/>
                    <a:pt x="19531" y="119401"/>
                  </a:cubicBezTo>
                  <a:cubicBezTo>
                    <a:pt x="-12219" y="95271"/>
                    <a:pt x="4291" y="5101"/>
                    <a:pt x="4291" y="5101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97515" y="6806565"/>
            <a:ext cx="944880" cy="197167"/>
            <a:chOff x="0" y="0"/>
            <a:chExt cx="1259840" cy="262890"/>
          </a:xfrm>
        </p:grpSpPr>
        <p:sp>
          <p:nvSpPr>
            <p:cNvPr id="11" name="Freeform 11"/>
            <p:cNvSpPr/>
            <p:nvPr/>
          </p:nvSpPr>
          <p:spPr>
            <a:xfrm>
              <a:off x="40395" y="50800"/>
              <a:ext cx="1185168" cy="170537"/>
            </a:xfrm>
            <a:custGeom>
              <a:avLst/>
              <a:gdLst/>
              <a:ahLst/>
              <a:cxnLst/>
              <a:rect l="l" t="t" r="r" b="b"/>
              <a:pathLst>
                <a:path w="1185168" h="170537">
                  <a:moveTo>
                    <a:pt x="16755" y="0"/>
                  </a:moveTo>
                  <a:cubicBezTo>
                    <a:pt x="1013705" y="46990"/>
                    <a:pt x="1130545" y="2540"/>
                    <a:pt x="1167375" y="36830"/>
                  </a:cubicBezTo>
                  <a:cubicBezTo>
                    <a:pt x="1190235" y="58420"/>
                    <a:pt x="1191505" y="127000"/>
                    <a:pt x="1168645" y="151130"/>
                  </a:cubicBezTo>
                  <a:cubicBezTo>
                    <a:pt x="1133085" y="187960"/>
                    <a:pt x="1011165" y="161290"/>
                    <a:pt x="893055" y="160020"/>
                  </a:cubicBezTo>
                  <a:cubicBezTo>
                    <a:pt x="682235" y="158750"/>
                    <a:pt x="85335" y="198120"/>
                    <a:pt x="10405" y="115570"/>
                  </a:cubicBezTo>
                  <a:cubicBezTo>
                    <a:pt x="-16265" y="86360"/>
                    <a:pt x="16755" y="0"/>
                    <a:pt x="16755" y="0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8979" y="230003"/>
            <a:ext cx="2509963" cy="1081393"/>
          </a:xfrm>
          <a:custGeom>
            <a:avLst/>
            <a:gdLst/>
            <a:ahLst/>
            <a:cxnLst/>
            <a:rect l="l" t="t" r="r" b="b"/>
            <a:pathLst>
              <a:path w="2509963" h="1081393">
                <a:moveTo>
                  <a:pt x="0" y="0"/>
                </a:moveTo>
                <a:lnTo>
                  <a:pt x="2509963" y="0"/>
                </a:lnTo>
                <a:lnTo>
                  <a:pt x="2509963" y="1081393"/>
                </a:lnTo>
                <a:lnTo>
                  <a:pt x="0" y="10813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FDF4F5AE-5299-66D8-B696-738907217FE6}"/>
              </a:ext>
            </a:extLst>
          </p:cNvPr>
          <p:cNvSpPr/>
          <p:nvPr/>
        </p:nvSpPr>
        <p:spPr>
          <a:xfrm>
            <a:off x="7600950" y="0"/>
            <a:ext cx="10528578" cy="9334500"/>
          </a:xfrm>
          <a:custGeom>
            <a:avLst/>
            <a:gdLst/>
            <a:ahLst/>
            <a:cxnLst/>
            <a:rect l="l" t="t" r="r" b="b"/>
            <a:pathLst>
              <a:path w="12334265" h="10283693">
                <a:moveTo>
                  <a:pt x="0" y="0"/>
                </a:moveTo>
                <a:lnTo>
                  <a:pt x="12334265" y="0"/>
                </a:lnTo>
                <a:lnTo>
                  <a:pt x="12334265" y="10283693"/>
                </a:lnTo>
                <a:lnTo>
                  <a:pt x="0" y="102836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83AED4-F0AB-74FB-36DB-F00658DCDC4C}"/>
              </a:ext>
            </a:extLst>
          </p:cNvPr>
          <p:cNvSpPr/>
          <p:nvPr/>
        </p:nvSpPr>
        <p:spPr>
          <a:xfrm>
            <a:off x="13792200" y="1485900"/>
            <a:ext cx="12954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E45406-BB7D-162C-B15A-745128F83416}"/>
              </a:ext>
            </a:extLst>
          </p:cNvPr>
          <p:cNvSpPr/>
          <p:nvPr/>
        </p:nvSpPr>
        <p:spPr>
          <a:xfrm>
            <a:off x="10287000" y="5524500"/>
            <a:ext cx="2133599" cy="12171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grpSp>
        <p:nvGrpSpPr>
          <p:cNvPr id="3" name="Group 3"/>
          <p:cNvGrpSpPr/>
          <p:nvPr/>
        </p:nvGrpSpPr>
        <p:grpSpPr>
          <a:xfrm>
            <a:off x="1426450" y="6170900"/>
            <a:ext cx="1608000" cy="1608000"/>
            <a:chOff x="0" y="0"/>
            <a:chExt cx="2144000" cy="2144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4014" cy="2144014"/>
            </a:xfrm>
            <a:custGeom>
              <a:avLst/>
              <a:gdLst/>
              <a:ahLst/>
              <a:cxnLst/>
              <a:rect l="l" t="t" r="r" b="b"/>
              <a:pathLst>
                <a:path w="2144014" h="2144014">
                  <a:moveTo>
                    <a:pt x="0" y="1072007"/>
                  </a:moveTo>
                  <a:lnTo>
                    <a:pt x="583184" y="869569"/>
                  </a:lnTo>
                  <a:lnTo>
                    <a:pt x="313944" y="313944"/>
                  </a:lnTo>
                  <a:lnTo>
                    <a:pt x="869569" y="583184"/>
                  </a:lnTo>
                  <a:lnTo>
                    <a:pt x="1072007" y="0"/>
                  </a:lnTo>
                  <a:lnTo>
                    <a:pt x="1274445" y="583184"/>
                  </a:lnTo>
                  <a:lnTo>
                    <a:pt x="1830070" y="313944"/>
                  </a:lnTo>
                  <a:lnTo>
                    <a:pt x="1560830" y="869569"/>
                  </a:lnTo>
                  <a:lnTo>
                    <a:pt x="2144014" y="1072007"/>
                  </a:lnTo>
                  <a:lnTo>
                    <a:pt x="1560830" y="1274445"/>
                  </a:lnTo>
                  <a:lnTo>
                    <a:pt x="1830070" y="1830070"/>
                  </a:lnTo>
                  <a:lnTo>
                    <a:pt x="1274445" y="1560830"/>
                  </a:lnTo>
                  <a:lnTo>
                    <a:pt x="1072007" y="2144014"/>
                  </a:lnTo>
                  <a:lnTo>
                    <a:pt x="869569" y="1560830"/>
                  </a:lnTo>
                  <a:lnTo>
                    <a:pt x="313944" y="1830070"/>
                  </a:lnTo>
                  <a:lnTo>
                    <a:pt x="583184" y="1274445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5" name="AutoShape 5"/>
          <p:cNvSpPr/>
          <p:nvPr/>
        </p:nvSpPr>
        <p:spPr>
          <a:xfrm>
            <a:off x="645586" y="9335075"/>
            <a:ext cx="3169729" cy="1905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sp>
        <p:nvSpPr>
          <p:cNvPr id="6" name="TextBox 6"/>
          <p:cNvSpPr txBox="1"/>
          <p:nvPr/>
        </p:nvSpPr>
        <p:spPr>
          <a:xfrm>
            <a:off x="623576" y="3753138"/>
            <a:ext cx="5904150" cy="1033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 dirty="0">
                <a:solidFill>
                  <a:srgbClr val="313EF2"/>
                </a:solidFill>
                <a:latin typeface="Times" pitchFamily="2" charset="0"/>
                <a:ea typeface="Arimo"/>
                <a:cs typeface="Arimo"/>
                <a:sym typeface="Arimo"/>
              </a:rPr>
              <a:t>Management</a:t>
            </a:r>
          </a:p>
        </p:txBody>
      </p:sp>
      <p:sp>
        <p:nvSpPr>
          <p:cNvPr id="7" name="Freeform 7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7146">
            <a:off x="9149852" y="9189325"/>
            <a:ext cx="7638995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5015550" y="9014926"/>
            <a:ext cx="578400" cy="367800"/>
            <a:chOff x="0" y="0"/>
            <a:chExt cx="771200" cy="49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5656100" y="9014926"/>
            <a:ext cx="578400" cy="367800"/>
            <a:chOff x="0" y="0"/>
            <a:chExt cx="771200" cy="49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6296650" y="9014926"/>
            <a:ext cx="578400" cy="367800"/>
            <a:chOff x="0" y="0"/>
            <a:chExt cx="771200" cy="49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9" name="Freeform 9"/>
          <p:cNvSpPr/>
          <p:nvPr/>
        </p:nvSpPr>
        <p:spPr>
          <a:xfrm>
            <a:off x="198253" y="618989"/>
            <a:ext cx="8216479" cy="1211545"/>
          </a:xfrm>
          <a:custGeom>
            <a:avLst/>
            <a:gdLst/>
            <a:ahLst/>
            <a:cxnLst/>
            <a:rect l="l" t="t" r="r" b="b"/>
            <a:pathLst>
              <a:path w="8216479" h="1211545">
                <a:moveTo>
                  <a:pt x="0" y="0"/>
                </a:moveTo>
                <a:lnTo>
                  <a:pt x="8216479" y="0"/>
                </a:lnTo>
                <a:lnTo>
                  <a:pt x="8216479" y="1211546"/>
                </a:lnTo>
                <a:lnTo>
                  <a:pt x="0" y="1211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6000"/>
            </a:blip>
            <a:stretch>
              <a:fillRect l="-13217" t="-35273" r="-18283" b="-53484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0" name="TextBox 10"/>
          <p:cNvSpPr txBox="1"/>
          <p:nvPr/>
        </p:nvSpPr>
        <p:spPr>
          <a:xfrm>
            <a:off x="848025" y="2848495"/>
            <a:ext cx="16679949" cy="446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2"/>
              </a:lnSpc>
            </a:pPr>
            <a:endParaRPr dirty="0"/>
          </a:p>
          <a:p>
            <a:pPr algn="l">
              <a:lnSpc>
                <a:spcPts val="8000"/>
              </a:lnSpc>
            </a:pPr>
            <a:r>
              <a:rPr lang="en-US" sz="3200" b="1" dirty="0">
                <a:solidFill>
                  <a:srgbClr val="000000"/>
                </a:solidFill>
                <a:latin typeface="Times" pitchFamily="2" charset="0"/>
                <a:ea typeface="Arimo Bold"/>
                <a:cs typeface="Arimo Bold"/>
                <a:sym typeface="Arimo Bold"/>
              </a:rPr>
              <a:t>The guideline emphasizes lifestyle changes as the foundation, limited medication use, and selective surgery—while acknowledging that specialized treatments for genetic obesity are still evolving.</a:t>
            </a:r>
          </a:p>
          <a:p>
            <a:pPr algn="l">
              <a:lnSpc>
                <a:spcPts val="4928"/>
              </a:lnSpc>
            </a:pPr>
            <a:endParaRPr lang="en-US" sz="3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25519" y="-2917229"/>
            <a:ext cx="5821456" cy="5821370"/>
          </a:xfrm>
          <a:custGeom>
            <a:avLst/>
            <a:gdLst/>
            <a:ahLst/>
            <a:cxnLst/>
            <a:rect l="l" t="t" r="r" b="b"/>
            <a:pathLst>
              <a:path w="5821456" h="5821370">
                <a:moveTo>
                  <a:pt x="0" y="0"/>
                </a:moveTo>
                <a:lnTo>
                  <a:pt x="5821456" y="0"/>
                </a:lnTo>
                <a:lnTo>
                  <a:pt x="5821456" y="5821370"/>
                </a:lnTo>
                <a:lnTo>
                  <a:pt x="0" y="5821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8340000" y="8394850"/>
            <a:ext cx="1608000" cy="1608000"/>
            <a:chOff x="0" y="0"/>
            <a:chExt cx="2144000" cy="2144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4014" cy="2144014"/>
            </a:xfrm>
            <a:custGeom>
              <a:avLst/>
              <a:gdLst/>
              <a:ahLst/>
              <a:cxnLst/>
              <a:rect l="l" t="t" r="r" b="b"/>
              <a:pathLst>
                <a:path w="2144014" h="2144014">
                  <a:moveTo>
                    <a:pt x="2144014" y="1072007"/>
                  </a:moveTo>
                  <a:lnTo>
                    <a:pt x="1560703" y="869569"/>
                  </a:lnTo>
                  <a:lnTo>
                    <a:pt x="1829943" y="313944"/>
                  </a:lnTo>
                  <a:lnTo>
                    <a:pt x="1274318" y="583184"/>
                  </a:lnTo>
                  <a:lnTo>
                    <a:pt x="1072007" y="0"/>
                  </a:lnTo>
                  <a:lnTo>
                    <a:pt x="869569" y="583184"/>
                  </a:lnTo>
                  <a:lnTo>
                    <a:pt x="313944" y="313944"/>
                  </a:lnTo>
                  <a:lnTo>
                    <a:pt x="583184" y="869569"/>
                  </a:lnTo>
                  <a:lnTo>
                    <a:pt x="0" y="1072007"/>
                  </a:lnTo>
                  <a:lnTo>
                    <a:pt x="583184" y="1274445"/>
                  </a:lnTo>
                  <a:lnTo>
                    <a:pt x="313944" y="1830070"/>
                  </a:lnTo>
                  <a:lnTo>
                    <a:pt x="869569" y="1560830"/>
                  </a:lnTo>
                  <a:lnTo>
                    <a:pt x="1072007" y="2144014"/>
                  </a:lnTo>
                  <a:lnTo>
                    <a:pt x="1274445" y="1560830"/>
                  </a:lnTo>
                  <a:lnTo>
                    <a:pt x="1830070" y="1830070"/>
                  </a:lnTo>
                  <a:lnTo>
                    <a:pt x="1560830" y="1274445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5" name="AutoShape 5"/>
          <p:cNvSpPr/>
          <p:nvPr/>
        </p:nvSpPr>
        <p:spPr>
          <a:xfrm>
            <a:off x="9928907" y="9189325"/>
            <a:ext cx="8448986" cy="1905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sp>
        <p:nvSpPr>
          <p:cNvPr id="6" name="TextBox 6"/>
          <p:cNvSpPr txBox="1"/>
          <p:nvPr/>
        </p:nvSpPr>
        <p:spPr>
          <a:xfrm>
            <a:off x="2570325" y="3923590"/>
            <a:ext cx="13147350" cy="146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9"/>
              </a:lnSpc>
            </a:pPr>
            <a:r>
              <a:rPr lang="en-US" sz="9499" dirty="0">
                <a:solidFill>
                  <a:srgbClr val="313EF2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Targeted Therapy</a:t>
            </a:r>
          </a:p>
        </p:txBody>
      </p:sp>
      <p:sp>
        <p:nvSpPr>
          <p:cNvPr id="7" name="Freeform 7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7146">
            <a:off x="9149852" y="9189325"/>
            <a:ext cx="7638995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5015550" y="9014926"/>
            <a:ext cx="578400" cy="367800"/>
            <a:chOff x="0" y="0"/>
            <a:chExt cx="771200" cy="49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5656100" y="9014926"/>
            <a:ext cx="578400" cy="367800"/>
            <a:chOff x="0" y="0"/>
            <a:chExt cx="771200" cy="49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6296650" y="9014926"/>
            <a:ext cx="578400" cy="367800"/>
            <a:chOff x="0" y="0"/>
            <a:chExt cx="771200" cy="49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2811049"/>
            <a:ext cx="16236500" cy="4115308"/>
          </a:xfrm>
          <a:custGeom>
            <a:avLst/>
            <a:gdLst/>
            <a:ahLst/>
            <a:cxnLst/>
            <a:rect l="l" t="t" r="r" b="b"/>
            <a:pathLst>
              <a:path w="16236500" h="4115308">
                <a:moveTo>
                  <a:pt x="0" y="0"/>
                </a:moveTo>
                <a:lnTo>
                  <a:pt x="16236500" y="0"/>
                </a:lnTo>
                <a:lnTo>
                  <a:pt x="16236500" y="4115309"/>
                </a:lnTo>
                <a:lnTo>
                  <a:pt x="0" y="4115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0" r="-2530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0" name="Freeform 10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7146">
            <a:off x="9149852" y="9189325"/>
            <a:ext cx="7638995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5015550" y="9014926"/>
            <a:ext cx="578400" cy="367800"/>
            <a:chOff x="0" y="0"/>
            <a:chExt cx="771200" cy="49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5656100" y="9014926"/>
            <a:ext cx="578400" cy="367800"/>
            <a:chOff x="0" y="0"/>
            <a:chExt cx="771200" cy="49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6296650" y="9014926"/>
            <a:ext cx="578400" cy="367800"/>
            <a:chOff x="0" y="0"/>
            <a:chExt cx="771200" cy="49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8710" y="9764329"/>
            <a:ext cx="17970580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Pressley, H., Cornelio, C. K., &amp; Adams, E. N. (2022). Setmelanotide: A novel targeted treatment for monogenic obesity. Journal of Pharmacy Technology, 38(6), 368–373. https://doi.org/10.1177/87551225221116010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7330" y="2766042"/>
            <a:ext cx="16460164" cy="4746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8388" lvl="1" indent="-489194" algn="l">
              <a:lnSpc>
                <a:spcPts val="6208"/>
              </a:lnSpc>
              <a:buFont typeface="Arial"/>
              <a:buChar char="•"/>
            </a:pPr>
            <a:r>
              <a:rPr lang="en-US" sz="4531" dirty="0" err="1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Setmelanotide</a:t>
            </a:r>
            <a:r>
              <a:rPr lang="en-US" sz="4531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 is a MC4R agonist indicated for chronic weight management in patients ≥ 6 year with obesity due to pathogenic deficiencies in POMC, PCSK1, or LEPR.</a:t>
            </a:r>
          </a:p>
          <a:p>
            <a:pPr algn="l">
              <a:lnSpc>
                <a:spcPts val="6208"/>
              </a:lnSpc>
            </a:pPr>
            <a:endParaRPr lang="en-US" sz="4531" dirty="0">
              <a:solidFill>
                <a:srgbClr val="000000"/>
              </a:solidFill>
              <a:latin typeface="Times" pitchFamily="2" charset="0"/>
              <a:ea typeface="Canva Sans"/>
              <a:cs typeface="Canva Sans"/>
              <a:sym typeface="Canva Sans"/>
            </a:endParaRPr>
          </a:p>
          <a:p>
            <a:pPr marL="978388" lvl="1" indent="-489194" algn="l">
              <a:lnSpc>
                <a:spcPts val="6208"/>
              </a:lnSpc>
              <a:buFont typeface="Arial"/>
              <a:buChar char="•"/>
            </a:pPr>
            <a:r>
              <a:rPr lang="en-US" sz="4531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 It was approved by the Food and Drug Administration (FDA) in November 2020 for patients with obesity</a:t>
            </a:r>
            <a:r>
              <a:rPr lang="en-US" sz="453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  <a:endParaRPr lang="en-US" sz="4531" dirty="0">
              <a:solidFill>
                <a:srgbClr val="000000"/>
              </a:solidFill>
              <a:latin typeface="Times" pitchFamily="2" charset="0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460992" y="848438"/>
            <a:ext cx="8176498" cy="1384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  <a:spcBef>
                <a:spcPct val="0"/>
              </a:spcBef>
            </a:pPr>
            <a:r>
              <a:rPr lang="en-US" sz="9499" dirty="0" err="1">
                <a:solidFill>
                  <a:srgbClr val="313EF2"/>
                </a:solidFill>
                <a:latin typeface="Times" pitchFamily="2" charset="0"/>
                <a:sym typeface="Canva Sans"/>
              </a:rPr>
              <a:t>Setmelanotide</a:t>
            </a:r>
            <a:r>
              <a:rPr lang="en-US" sz="8799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7146">
            <a:off x="9149852" y="9189325"/>
            <a:ext cx="7638995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5015550" y="9014926"/>
            <a:ext cx="578400" cy="367800"/>
            <a:chOff x="0" y="0"/>
            <a:chExt cx="771200" cy="49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5656100" y="9014926"/>
            <a:ext cx="578400" cy="367800"/>
            <a:chOff x="0" y="0"/>
            <a:chExt cx="771200" cy="49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6296650" y="9014926"/>
            <a:ext cx="578400" cy="367800"/>
            <a:chOff x="0" y="0"/>
            <a:chExt cx="771200" cy="49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9" name="Freeform 9"/>
          <p:cNvSpPr/>
          <p:nvPr/>
        </p:nvSpPr>
        <p:spPr>
          <a:xfrm>
            <a:off x="1154162" y="457696"/>
            <a:ext cx="14960599" cy="4126632"/>
          </a:xfrm>
          <a:custGeom>
            <a:avLst/>
            <a:gdLst/>
            <a:ahLst/>
            <a:cxnLst/>
            <a:rect l="l" t="t" r="r" b="b"/>
            <a:pathLst>
              <a:path w="14960599" h="4126632">
                <a:moveTo>
                  <a:pt x="0" y="0"/>
                </a:moveTo>
                <a:lnTo>
                  <a:pt x="14960599" y="0"/>
                </a:lnTo>
                <a:lnTo>
                  <a:pt x="14960599" y="4126632"/>
                </a:lnTo>
                <a:lnTo>
                  <a:pt x="0" y="4126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0" name="Freeform 10"/>
          <p:cNvSpPr/>
          <p:nvPr/>
        </p:nvSpPr>
        <p:spPr>
          <a:xfrm>
            <a:off x="1323622" y="4419552"/>
            <a:ext cx="14621678" cy="4490074"/>
          </a:xfrm>
          <a:custGeom>
            <a:avLst/>
            <a:gdLst/>
            <a:ahLst/>
            <a:cxnLst/>
            <a:rect l="l" t="t" r="r" b="b"/>
            <a:pathLst>
              <a:path w="14621678" h="4490074">
                <a:moveTo>
                  <a:pt x="0" y="0"/>
                </a:moveTo>
                <a:lnTo>
                  <a:pt x="14621678" y="0"/>
                </a:lnTo>
                <a:lnTo>
                  <a:pt x="14621678" y="4490074"/>
                </a:lnTo>
                <a:lnTo>
                  <a:pt x="0" y="44900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1" name="Freeform 11"/>
          <p:cNvSpPr/>
          <p:nvPr/>
        </p:nvSpPr>
        <p:spPr>
          <a:xfrm>
            <a:off x="15304750" y="252031"/>
            <a:ext cx="2797272" cy="1205177"/>
          </a:xfrm>
          <a:custGeom>
            <a:avLst/>
            <a:gdLst/>
            <a:ahLst/>
            <a:cxnLst/>
            <a:rect l="l" t="t" r="r" b="b"/>
            <a:pathLst>
              <a:path w="2797272" h="1205177">
                <a:moveTo>
                  <a:pt x="0" y="0"/>
                </a:moveTo>
                <a:lnTo>
                  <a:pt x="2797272" y="0"/>
                </a:lnTo>
                <a:lnTo>
                  <a:pt x="2797272" y="1205177"/>
                </a:lnTo>
                <a:lnTo>
                  <a:pt x="0" y="1205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86378" y="5444528"/>
            <a:ext cx="6720959" cy="6720861"/>
          </a:xfrm>
          <a:custGeom>
            <a:avLst/>
            <a:gdLst/>
            <a:ahLst/>
            <a:cxnLst/>
            <a:rect l="l" t="t" r="r" b="b"/>
            <a:pathLst>
              <a:path w="6720959" h="6720861">
                <a:moveTo>
                  <a:pt x="0" y="0"/>
                </a:moveTo>
                <a:lnTo>
                  <a:pt x="6720959" y="0"/>
                </a:lnTo>
                <a:lnTo>
                  <a:pt x="6720959" y="6720861"/>
                </a:lnTo>
                <a:lnTo>
                  <a:pt x="0" y="6720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AutoShape 3"/>
          <p:cNvSpPr/>
          <p:nvPr/>
        </p:nvSpPr>
        <p:spPr>
          <a:xfrm rot="12686">
            <a:off x="6464215" y="9189325"/>
            <a:ext cx="10324570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15015550" y="9014926"/>
            <a:ext cx="578400" cy="367800"/>
            <a:chOff x="0" y="0"/>
            <a:chExt cx="771200" cy="49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5656100" y="9014926"/>
            <a:ext cx="578400" cy="367800"/>
            <a:chOff x="0" y="0"/>
            <a:chExt cx="771200" cy="49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6296650" y="9014926"/>
            <a:ext cx="578400" cy="367800"/>
            <a:chOff x="0" y="0"/>
            <a:chExt cx="771200" cy="49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650976" y="1494909"/>
            <a:ext cx="10952912" cy="7828026"/>
          </a:xfrm>
          <a:custGeom>
            <a:avLst/>
            <a:gdLst/>
            <a:ahLst/>
            <a:cxnLst/>
            <a:rect l="l" t="t" r="r" b="b"/>
            <a:pathLst>
              <a:path w="12313613" h="8466860">
                <a:moveTo>
                  <a:pt x="0" y="0"/>
                </a:moveTo>
                <a:lnTo>
                  <a:pt x="12313612" y="0"/>
                </a:lnTo>
                <a:lnTo>
                  <a:pt x="12313612" y="8466861"/>
                </a:lnTo>
                <a:lnTo>
                  <a:pt x="0" y="8466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17" r="-1217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1" name="TextBox 11"/>
          <p:cNvSpPr txBox="1"/>
          <p:nvPr/>
        </p:nvSpPr>
        <p:spPr>
          <a:xfrm>
            <a:off x="3103770" y="297533"/>
            <a:ext cx="6720959" cy="704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440"/>
              </a:lnSpc>
            </a:pPr>
            <a:r>
              <a:rPr lang="en-US" sz="4533" dirty="0" err="1">
                <a:solidFill>
                  <a:srgbClr val="313EF2"/>
                </a:solidFill>
                <a:latin typeface="Times" pitchFamily="2" charset="0"/>
                <a:ea typeface="Arimo"/>
                <a:cs typeface="Arimo"/>
                <a:sym typeface="Arimo"/>
              </a:rPr>
              <a:t>Setmelanotide</a:t>
            </a:r>
            <a:r>
              <a:rPr lang="en-US" sz="4533" dirty="0">
                <a:solidFill>
                  <a:srgbClr val="313EF2"/>
                </a:solidFill>
                <a:latin typeface="Times" pitchFamily="2" charset="0"/>
                <a:ea typeface="Arimo"/>
                <a:cs typeface="Arimo"/>
                <a:sym typeface="Arimo"/>
              </a:rPr>
              <a:t> Trials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83424" y="9954193"/>
            <a:ext cx="15575876" cy="2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Pressley, H., Cornelio, C. K., &amp; Adams, E. N. (2022). Setmelanotide: A novel targeted treatment for monogenic obesity. Journal of Pharmacy Technology, 38(6), 368–373. https://doi.org/10.1177/87551225221116010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187214" y="83202"/>
            <a:ext cx="2797272" cy="1205177"/>
          </a:xfrm>
          <a:custGeom>
            <a:avLst/>
            <a:gdLst/>
            <a:ahLst/>
            <a:cxnLst/>
            <a:rect l="l" t="t" r="r" b="b"/>
            <a:pathLst>
              <a:path w="2797272" h="1205177">
                <a:moveTo>
                  <a:pt x="0" y="0"/>
                </a:moveTo>
                <a:lnTo>
                  <a:pt x="2797272" y="0"/>
                </a:lnTo>
                <a:lnTo>
                  <a:pt x="2797272" y="1205176"/>
                </a:lnTo>
                <a:lnTo>
                  <a:pt x="0" y="12051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DF46CC-EE3E-C8F6-157B-7F8C81B18E4D}"/>
              </a:ext>
            </a:extLst>
          </p:cNvPr>
          <p:cNvSpPr/>
          <p:nvPr/>
        </p:nvSpPr>
        <p:spPr>
          <a:xfrm>
            <a:off x="2650976" y="5028222"/>
            <a:ext cx="10952912" cy="2934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641500" y="2144758"/>
            <a:ext cx="1608000" cy="1608000"/>
            <a:chOff x="0" y="0"/>
            <a:chExt cx="2144000" cy="2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4014" cy="2144014"/>
            </a:xfrm>
            <a:custGeom>
              <a:avLst/>
              <a:gdLst/>
              <a:ahLst/>
              <a:cxnLst/>
              <a:rect l="l" t="t" r="r" b="b"/>
              <a:pathLst>
                <a:path w="2144014" h="2144014">
                  <a:moveTo>
                    <a:pt x="0" y="1072007"/>
                  </a:moveTo>
                  <a:lnTo>
                    <a:pt x="583184" y="869569"/>
                  </a:lnTo>
                  <a:lnTo>
                    <a:pt x="313944" y="313944"/>
                  </a:lnTo>
                  <a:lnTo>
                    <a:pt x="869569" y="583184"/>
                  </a:lnTo>
                  <a:lnTo>
                    <a:pt x="1072007" y="0"/>
                  </a:lnTo>
                  <a:lnTo>
                    <a:pt x="1274445" y="583184"/>
                  </a:lnTo>
                  <a:lnTo>
                    <a:pt x="1830070" y="313944"/>
                  </a:lnTo>
                  <a:lnTo>
                    <a:pt x="1560830" y="869569"/>
                  </a:lnTo>
                  <a:lnTo>
                    <a:pt x="2144014" y="1072007"/>
                  </a:lnTo>
                  <a:lnTo>
                    <a:pt x="1560830" y="1274445"/>
                  </a:lnTo>
                  <a:lnTo>
                    <a:pt x="1830070" y="1830070"/>
                  </a:lnTo>
                  <a:lnTo>
                    <a:pt x="1274445" y="1560830"/>
                  </a:lnTo>
                  <a:lnTo>
                    <a:pt x="1072007" y="2144014"/>
                  </a:lnTo>
                  <a:lnTo>
                    <a:pt x="869569" y="1560830"/>
                  </a:lnTo>
                  <a:lnTo>
                    <a:pt x="313944" y="1830070"/>
                  </a:lnTo>
                  <a:lnTo>
                    <a:pt x="583184" y="1274445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4" name="AutoShape 4"/>
          <p:cNvSpPr/>
          <p:nvPr/>
        </p:nvSpPr>
        <p:spPr>
          <a:xfrm flipH="1">
            <a:off x="1445500" y="2144762"/>
            <a:ext cx="0" cy="1032338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sp>
        <p:nvSpPr>
          <p:cNvPr id="5" name="AutoShape 5"/>
          <p:cNvSpPr/>
          <p:nvPr/>
        </p:nvSpPr>
        <p:spPr>
          <a:xfrm rot="17146">
            <a:off x="9149852" y="9189325"/>
            <a:ext cx="7638995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15015550" y="9014926"/>
            <a:ext cx="578400" cy="367800"/>
            <a:chOff x="0" y="0"/>
            <a:chExt cx="771200" cy="49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5656100" y="9014926"/>
            <a:ext cx="578400" cy="367800"/>
            <a:chOff x="0" y="0"/>
            <a:chExt cx="771200" cy="49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16296650" y="9014926"/>
            <a:ext cx="578400" cy="367800"/>
            <a:chOff x="0" y="0"/>
            <a:chExt cx="771200" cy="490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12" name="Freeform 12"/>
          <p:cNvSpPr/>
          <p:nvPr/>
        </p:nvSpPr>
        <p:spPr>
          <a:xfrm>
            <a:off x="903427" y="2978801"/>
            <a:ext cx="16492947" cy="4329399"/>
          </a:xfrm>
          <a:custGeom>
            <a:avLst/>
            <a:gdLst/>
            <a:ahLst/>
            <a:cxnLst/>
            <a:rect l="l" t="t" r="r" b="b"/>
            <a:pathLst>
              <a:path w="16492947" h="4329399">
                <a:moveTo>
                  <a:pt x="0" y="0"/>
                </a:moveTo>
                <a:lnTo>
                  <a:pt x="16492946" y="0"/>
                </a:lnTo>
                <a:lnTo>
                  <a:pt x="16492946" y="4329398"/>
                </a:lnTo>
                <a:lnTo>
                  <a:pt x="0" y="4329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3" name="TextBox 13"/>
          <p:cNvSpPr txBox="1"/>
          <p:nvPr/>
        </p:nvSpPr>
        <p:spPr>
          <a:xfrm>
            <a:off x="265873" y="9862773"/>
            <a:ext cx="17768054" cy="2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Ferraz Barbosa, B. et al. (2023) ‘Efficacy and safety of setmelanotide, a melanocortin-4 receptor agonist, for obese patients: A systematic review and meta-analysis’, Journal of Personalized Medicine, 13(10), p. 1460. doi:10.3390/jpm13101460.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3348499" y="505177"/>
            <a:ext cx="12751402" cy="9276645"/>
          </a:xfrm>
          <a:custGeom>
            <a:avLst/>
            <a:gdLst/>
            <a:ahLst/>
            <a:cxnLst/>
            <a:rect l="l" t="t" r="r" b="b"/>
            <a:pathLst>
              <a:path w="12751402" h="9276645">
                <a:moveTo>
                  <a:pt x="0" y="0"/>
                </a:moveTo>
                <a:lnTo>
                  <a:pt x="12751403" y="0"/>
                </a:lnTo>
                <a:lnTo>
                  <a:pt x="12751403" y="9276646"/>
                </a:lnTo>
                <a:lnTo>
                  <a:pt x="0" y="92766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9" name="TextBox 9"/>
          <p:cNvSpPr txBox="1"/>
          <p:nvPr/>
        </p:nvSpPr>
        <p:spPr>
          <a:xfrm>
            <a:off x="519946" y="10038998"/>
            <a:ext cx="17768054" cy="2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Ferraz Barbosa, B. et al. (2023) ‘Efficacy and safety of setmelanotide, a melanocortin-4 receptor agonist, for obese patients: A systematic review and meta-analysis’, Journal of Personalized Medicine, 13(10), p. 1460. doi:10.3390/jpm13101460.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44645"/>
            <a:ext cx="18428039" cy="11991586"/>
          </a:xfrm>
          <a:custGeom>
            <a:avLst/>
            <a:gdLst/>
            <a:ahLst/>
            <a:cxnLst/>
            <a:rect l="l" t="t" r="r" b="b"/>
            <a:pathLst>
              <a:path w="18428039" h="11991586">
                <a:moveTo>
                  <a:pt x="0" y="0"/>
                </a:moveTo>
                <a:lnTo>
                  <a:pt x="18428039" y="0"/>
                </a:lnTo>
                <a:lnTo>
                  <a:pt x="18428039" y="11991586"/>
                </a:lnTo>
                <a:lnTo>
                  <a:pt x="0" y="119915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t="-1287" b="-1287"/>
            </a:stretch>
          </a:blipFill>
        </p:spPr>
        <p:txBody>
          <a:bodyPr/>
          <a:lstStyle/>
          <a:p>
            <a:endParaRPr lang="en-SA"/>
          </a:p>
        </p:txBody>
      </p:sp>
      <p:grpSp>
        <p:nvGrpSpPr>
          <p:cNvPr id="3" name="Group 3"/>
          <p:cNvGrpSpPr/>
          <p:nvPr/>
        </p:nvGrpSpPr>
        <p:grpSpPr>
          <a:xfrm>
            <a:off x="452155" y="820335"/>
            <a:ext cx="9020826" cy="9134255"/>
            <a:chOff x="0" y="0"/>
            <a:chExt cx="2375855" cy="2405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75855" cy="2405730"/>
            </a:xfrm>
            <a:custGeom>
              <a:avLst/>
              <a:gdLst/>
              <a:ahLst/>
              <a:cxnLst/>
              <a:rect l="l" t="t" r="r" b="b"/>
              <a:pathLst>
                <a:path w="2375855" h="2405730">
                  <a:moveTo>
                    <a:pt x="43770" y="0"/>
                  </a:moveTo>
                  <a:lnTo>
                    <a:pt x="2332086" y="0"/>
                  </a:lnTo>
                  <a:cubicBezTo>
                    <a:pt x="2356259" y="0"/>
                    <a:pt x="2375855" y="19596"/>
                    <a:pt x="2375855" y="43770"/>
                  </a:cubicBezTo>
                  <a:lnTo>
                    <a:pt x="2375855" y="2361960"/>
                  </a:lnTo>
                  <a:cubicBezTo>
                    <a:pt x="2375855" y="2386133"/>
                    <a:pt x="2356259" y="2405730"/>
                    <a:pt x="2332086" y="2405730"/>
                  </a:cubicBezTo>
                  <a:lnTo>
                    <a:pt x="43770" y="2405730"/>
                  </a:lnTo>
                  <a:cubicBezTo>
                    <a:pt x="19596" y="2405730"/>
                    <a:pt x="0" y="2386133"/>
                    <a:pt x="0" y="2361960"/>
                  </a:cubicBezTo>
                  <a:lnTo>
                    <a:pt x="0" y="43770"/>
                  </a:lnTo>
                  <a:cubicBezTo>
                    <a:pt x="0" y="19596"/>
                    <a:pt x="19596" y="0"/>
                    <a:pt x="43770" y="0"/>
                  </a:cubicBezTo>
                  <a:close/>
                </a:path>
              </a:pathLst>
            </a:custGeom>
            <a:solidFill>
              <a:srgbClr val="EFEFEF">
                <a:alpha val="89804"/>
              </a:srgbClr>
            </a:solidFill>
          </p:spPr>
          <p:txBody>
            <a:bodyPr/>
            <a:lstStyle/>
            <a:p>
              <a:endParaRPr lang="en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2375855" cy="2529555"/>
            </a:xfrm>
            <a:prstGeom prst="rect">
              <a:avLst/>
            </a:prstGeom>
          </p:spPr>
          <p:txBody>
            <a:bodyPr lIns="508000" tIns="508000" rIns="508000" bIns="508000"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900" b="1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On examination:</a:t>
              </a:r>
            </a:p>
            <a:p>
              <a:pPr marL="626111" lvl="1" indent="-313055" algn="l">
                <a:lnSpc>
                  <a:spcPct val="150000"/>
                </a:lnSpc>
                <a:buFont typeface="Arial"/>
                <a:buChar char="•"/>
              </a:pPr>
              <a:r>
                <a:rPr lang="en-US" sz="2900" b="1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Vital Signs </a:t>
              </a:r>
              <a:r>
                <a:rPr lang="en-US" sz="2900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Stable and within normal limits.</a:t>
              </a:r>
            </a:p>
            <a:p>
              <a:pPr marL="770256" lvl="1" indent="-45720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900" b="1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Growth Parameters</a:t>
              </a:r>
            </a:p>
            <a:p>
              <a:pPr marL="313056" lvl="1" algn="l">
                <a:lnSpc>
                  <a:spcPct val="150000"/>
                </a:lnSpc>
              </a:pPr>
              <a:r>
                <a:rPr lang="en-US" sz="2900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Weight is </a:t>
              </a:r>
              <a:r>
                <a:rPr lang="en-US" sz="2900" b="1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&gt;99th percentile for age</a:t>
              </a:r>
              <a:r>
                <a:rPr lang="en-US" sz="2900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 indicating </a:t>
              </a:r>
              <a:r>
                <a:rPr lang="en-US" sz="2900" b="1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severe morbid obesity</a:t>
              </a:r>
              <a:r>
                <a:rPr lang="en-US" sz="2900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. (276% from 95tht centile). Height within upper normal limit.</a:t>
              </a:r>
            </a:p>
            <a:p>
              <a:pPr marL="626111" lvl="1" indent="-313055" algn="l">
                <a:lnSpc>
                  <a:spcPct val="150000"/>
                </a:lnSpc>
                <a:buFont typeface="Arial"/>
                <a:buChar char="•"/>
              </a:pPr>
              <a:r>
                <a:rPr lang="en-US" sz="2900" b="1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No dysmorphic feature.</a:t>
              </a:r>
            </a:p>
            <a:p>
              <a:pPr algn="l">
                <a:lnSpc>
                  <a:spcPct val="150000"/>
                </a:lnSpc>
              </a:pPr>
              <a:endParaRPr lang="en-US" sz="2900" b="1" dirty="0">
                <a:solidFill>
                  <a:srgbClr val="000000">
                    <a:alpha val="89804"/>
                  </a:srgbClr>
                </a:solidFill>
                <a:latin typeface="Times" pitchFamily="2" charset="0"/>
                <a:ea typeface="Canva Sans Bold"/>
                <a:cs typeface="Canva Sans Bold"/>
                <a:sym typeface="Canva Sans Bold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900" b="1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Functional Status and Disability:</a:t>
              </a:r>
            </a:p>
            <a:p>
              <a:pPr marL="626111" lvl="1" indent="-313055" algn="l">
                <a:lnSpc>
                  <a:spcPct val="150000"/>
                </a:lnSpc>
                <a:buFont typeface="Arial"/>
                <a:buChar char="•"/>
              </a:pPr>
              <a:r>
                <a:rPr lang="en-US" sz="2900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Difficulty walking long distances, requires wheelchair assistance.</a:t>
              </a:r>
            </a:p>
            <a:p>
              <a:pPr marL="626111" lvl="1" indent="-313055" algn="l">
                <a:lnSpc>
                  <a:spcPct val="150000"/>
                </a:lnSpc>
                <a:buFont typeface="Arial"/>
                <a:buChar char="•"/>
              </a:pPr>
              <a:r>
                <a:rPr lang="en-US" sz="2900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Using diapers due to mobility limitation.</a:t>
              </a:r>
            </a:p>
            <a:p>
              <a:pPr marL="626111" lvl="1" indent="-313055" algn="l">
                <a:lnSpc>
                  <a:spcPct val="150000"/>
                </a:lnSpc>
                <a:buFont typeface="Arial"/>
                <a:buChar char="•"/>
              </a:pPr>
              <a:r>
                <a:rPr lang="en-US" sz="2900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Needed multiple assistive Devices.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9765966" y="2208169"/>
            <a:ext cx="8218324" cy="7050131"/>
          </a:xfrm>
          <a:custGeom>
            <a:avLst/>
            <a:gdLst/>
            <a:ahLst/>
            <a:cxnLst/>
            <a:rect l="l" t="t" r="r" b="b"/>
            <a:pathLst>
              <a:path w="8218324" h="7050131">
                <a:moveTo>
                  <a:pt x="0" y="0"/>
                </a:moveTo>
                <a:lnTo>
                  <a:pt x="8218324" y="0"/>
                </a:lnTo>
                <a:lnTo>
                  <a:pt x="8218324" y="7050131"/>
                </a:lnTo>
                <a:lnTo>
                  <a:pt x="0" y="7050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79" r="-2979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7" name="Freeform 7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4182846" y="-50125"/>
            <a:ext cx="10442253" cy="10298672"/>
          </a:xfrm>
          <a:custGeom>
            <a:avLst/>
            <a:gdLst/>
            <a:ahLst/>
            <a:cxnLst/>
            <a:rect l="l" t="t" r="r" b="b"/>
            <a:pathLst>
              <a:path w="10442253" h="10298672">
                <a:moveTo>
                  <a:pt x="0" y="0"/>
                </a:moveTo>
                <a:lnTo>
                  <a:pt x="10442254" y="0"/>
                </a:lnTo>
                <a:lnTo>
                  <a:pt x="10442254" y="10298673"/>
                </a:lnTo>
                <a:lnTo>
                  <a:pt x="0" y="10298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9" name="TextBox 9"/>
          <p:cNvSpPr txBox="1"/>
          <p:nvPr/>
        </p:nvSpPr>
        <p:spPr>
          <a:xfrm>
            <a:off x="519946" y="10038998"/>
            <a:ext cx="17768054" cy="2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Ferraz Barbosa, B. et al. (2023) ‘Efficacy and safety of setmelanotide, a melanocortin-4 receptor agonist, for obese patients: A systematic review and meta-analysis’, Journal of Personalized Medicine, 13(10), p. 1460. doi:10.3390/jpm13101460.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625100" y="252031"/>
            <a:ext cx="3476922" cy="1497998"/>
          </a:xfrm>
          <a:custGeom>
            <a:avLst/>
            <a:gdLst/>
            <a:ahLst/>
            <a:cxnLst/>
            <a:rect l="l" t="t" r="r" b="b"/>
            <a:pathLst>
              <a:path w="3476922" h="1497998">
                <a:moveTo>
                  <a:pt x="0" y="0"/>
                </a:moveTo>
                <a:lnTo>
                  <a:pt x="3476922" y="0"/>
                </a:lnTo>
                <a:lnTo>
                  <a:pt x="3476922" y="1497998"/>
                </a:lnTo>
                <a:lnTo>
                  <a:pt x="0" y="1497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097FD4-8EC0-A06D-FF2D-C2B916039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61B35061-E21C-C1D2-19EE-F159730C28E9}"/>
              </a:ext>
            </a:extLst>
          </p:cNvPr>
          <p:cNvSpPr txBox="1"/>
          <p:nvPr/>
        </p:nvSpPr>
        <p:spPr>
          <a:xfrm>
            <a:off x="519946" y="10038998"/>
            <a:ext cx="17768054" cy="209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Ferraz Barbosa, B. et al. (2023) ‘Efficacy and safety of setmelanotide, a melanocortin-4 receptor agonist, for obese patients: A systematic review and meta-analysis’, Journal of Personalized Medicine, 13(10), p. 1460. doi:10.3390/jpm13101460.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95407E1-D8BF-AB3B-454C-AD5520D6274D}"/>
              </a:ext>
            </a:extLst>
          </p:cNvPr>
          <p:cNvSpPr/>
          <p:nvPr/>
        </p:nvSpPr>
        <p:spPr>
          <a:xfrm>
            <a:off x="14625100" y="252031"/>
            <a:ext cx="3476922" cy="1497998"/>
          </a:xfrm>
          <a:custGeom>
            <a:avLst/>
            <a:gdLst/>
            <a:ahLst/>
            <a:cxnLst/>
            <a:rect l="l" t="t" r="r" b="b"/>
            <a:pathLst>
              <a:path w="3476922" h="1497998">
                <a:moveTo>
                  <a:pt x="0" y="0"/>
                </a:moveTo>
                <a:lnTo>
                  <a:pt x="3476922" y="0"/>
                </a:lnTo>
                <a:lnTo>
                  <a:pt x="3476922" y="1497998"/>
                </a:lnTo>
                <a:lnTo>
                  <a:pt x="0" y="1497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1F65C8B-B777-FB63-59E4-C4746A323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489748"/>
              </p:ext>
            </p:extLst>
          </p:nvPr>
        </p:nvGraphicFramePr>
        <p:xfrm>
          <a:off x="702588" y="2705100"/>
          <a:ext cx="16882823" cy="5545696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4220706">
                  <a:extLst>
                    <a:ext uri="{9D8B030D-6E8A-4147-A177-3AD203B41FA5}">
                      <a16:colId xmlns:a16="http://schemas.microsoft.com/office/drawing/2014/main" val="663617838"/>
                    </a:ext>
                  </a:extLst>
                </a:gridCol>
                <a:gridCol w="4220706">
                  <a:extLst>
                    <a:ext uri="{9D8B030D-6E8A-4147-A177-3AD203B41FA5}">
                      <a16:colId xmlns:a16="http://schemas.microsoft.com/office/drawing/2014/main" val="2729173143"/>
                    </a:ext>
                  </a:extLst>
                </a:gridCol>
                <a:gridCol w="2619748">
                  <a:extLst>
                    <a:ext uri="{9D8B030D-6E8A-4147-A177-3AD203B41FA5}">
                      <a16:colId xmlns:a16="http://schemas.microsoft.com/office/drawing/2014/main" val="776317984"/>
                    </a:ext>
                  </a:extLst>
                </a:gridCol>
                <a:gridCol w="5821663">
                  <a:extLst>
                    <a:ext uri="{9D8B030D-6E8A-4147-A177-3AD203B41FA5}">
                      <a16:colId xmlns:a16="http://schemas.microsoft.com/office/drawing/2014/main" val="3133966107"/>
                    </a:ext>
                  </a:extLst>
                </a:gridCol>
              </a:tblGrid>
              <a:tr h="5944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Advesre effect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S</a:t>
                      </a:r>
                      <a:r>
                        <a:rPr lang="en-SA" sz="2400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everity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Clinical Note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4339"/>
                  </a:ext>
                </a:extLst>
              </a:tr>
              <a:tr h="13019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b="1" dirty="0">
                          <a:latin typeface="Times" pitchFamily="2" charset="0"/>
                        </a:rPr>
                        <a:t>Skin hyperpigmentation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Very common 50-70%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Mild to Moderate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SA" sz="2400" dirty="0">
                          <a:latin typeface="Times" pitchFamily="2" charset="0"/>
                        </a:rPr>
                        <a:t>Due to melanocortin receptor stimulation </a:t>
                      </a:r>
                    </a:p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SA" sz="2400" dirty="0">
                          <a:latin typeface="Times" pitchFamily="2" charset="0"/>
                        </a:rPr>
                        <a:t>Reversible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341553"/>
                  </a:ext>
                </a:extLst>
              </a:tr>
              <a:tr h="10644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Injection site reactions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Very Common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Mild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SA" sz="2400" dirty="0">
                          <a:latin typeface="Times" pitchFamily="2" charset="0"/>
                        </a:rPr>
                        <a:t>Pain, Erythmema, Pruruitus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62590"/>
                  </a:ext>
                </a:extLst>
              </a:tr>
              <a:tr h="8616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Nasuea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Common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Mild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- Usually transient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482825"/>
                  </a:ext>
                </a:extLst>
              </a:tr>
              <a:tr h="8616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Vomiting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Common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Mild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- Improve over time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767093"/>
                  </a:ext>
                </a:extLst>
              </a:tr>
              <a:tr h="8616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Diarrhhea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Common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Mild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SA" sz="2400" dirty="0">
                          <a:latin typeface="Times" pitchFamily="2" charset="0"/>
                        </a:rPr>
                        <a:t>- Self limited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160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877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4292">
            <a:off x="1407305" y="9189325"/>
            <a:ext cx="3819490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330750" y="9014926"/>
            <a:ext cx="578400" cy="367800"/>
            <a:chOff x="0" y="0"/>
            <a:chExt cx="771200" cy="49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971300" y="9014926"/>
            <a:ext cx="578400" cy="367800"/>
            <a:chOff x="0" y="0"/>
            <a:chExt cx="771200" cy="49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2611850" y="9014926"/>
            <a:ext cx="578400" cy="367800"/>
            <a:chOff x="0" y="0"/>
            <a:chExt cx="771200" cy="49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9" name="Freeform 9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0" name="TextBox 10"/>
          <p:cNvSpPr txBox="1"/>
          <p:nvPr/>
        </p:nvSpPr>
        <p:spPr>
          <a:xfrm>
            <a:off x="1407400" y="1195893"/>
            <a:ext cx="6517400" cy="742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800" dirty="0">
                <a:solidFill>
                  <a:srgbClr val="313EF2"/>
                </a:solidFill>
                <a:latin typeface="Times" pitchFamily="2" charset="0"/>
                <a:ea typeface="Arimo"/>
                <a:cs typeface="Arimo"/>
                <a:sym typeface="Arimo"/>
              </a:rPr>
              <a:t>Our trial at KFSH&amp;RC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9969" y="2780521"/>
            <a:ext cx="16768061" cy="684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5985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It involved initiating </a:t>
            </a:r>
            <a:r>
              <a:rPr lang="en-US" sz="3600" dirty="0" err="1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setmelanotide</a:t>
            </a:r>
            <a:r>
              <a:rPr lang="en-US" sz="36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 for our patient at age of 5 year and 6 month who’s known Leptin Receptor (LEPR) Homozygous Mutation. </a:t>
            </a:r>
          </a:p>
          <a:p>
            <a:pPr algn="l">
              <a:lnSpc>
                <a:spcPts val="5985"/>
              </a:lnSpc>
            </a:pPr>
            <a:endParaRPr lang="en-US" sz="3600" dirty="0">
              <a:solidFill>
                <a:srgbClr val="000000"/>
              </a:solidFill>
              <a:latin typeface="Times" pitchFamily="2" charset="0"/>
              <a:ea typeface="Canva Sans"/>
              <a:cs typeface="Canva Sans"/>
              <a:sym typeface="Canva Sans"/>
            </a:endParaRPr>
          </a:p>
          <a:p>
            <a:pPr marL="755651" lvl="1" indent="-377825" algn="l">
              <a:lnSpc>
                <a:spcPts val="5985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A starting dose of 0.5 mg administered subcutaneously once daily. </a:t>
            </a:r>
          </a:p>
          <a:p>
            <a:pPr algn="l">
              <a:lnSpc>
                <a:spcPts val="5985"/>
              </a:lnSpc>
            </a:pPr>
            <a:endParaRPr lang="en-US" sz="3600" dirty="0">
              <a:solidFill>
                <a:srgbClr val="000000"/>
              </a:solidFill>
              <a:latin typeface="Times" pitchFamily="2" charset="0"/>
              <a:ea typeface="Canva Sans"/>
              <a:cs typeface="Canva Sans"/>
              <a:sym typeface="Canva Sans"/>
            </a:endParaRPr>
          </a:p>
          <a:p>
            <a:pPr marL="755651" lvl="1" indent="-377825" algn="l">
              <a:lnSpc>
                <a:spcPts val="5985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The dose was gradually titrated up to 3 mg, with regular assessments of tolerability, side effects, and clinical response.</a:t>
            </a:r>
          </a:p>
          <a:p>
            <a:pPr algn="l">
              <a:lnSpc>
                <a:spcPts val="5985"/>
              </a:lnSpc>
            </a:pPr>
            <a:r>
              <a:rPr lang="en-US" sz="36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 </a:t>
            </a:r>
          </a:p>
          <a:p>
            <a:pPr algn="l">
              <a:lnSpc>
                <a:spcPts val="5985"/>
              </a:lnSpc>
            </a:pPr>
            <a:endParaRPr lang="en-US" sz="35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4292">
            <a:off x="1407305" y="9189325"/>
            <a:ext cx="3819490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330750" y="9014926"/>
            <a:ext cx="578400" cy="367800"/>
            <a:chOff x="0" y="0"/>
            <a:chExt cx="771200" cy="49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971300" y="9014926"/>
            <a:ext cx="578400" cy="367800"/>
            <a:chOff x="0" y="0"/>
            <a:chExt cx="771200" cy="49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2611850" y="9014926"/>
            <a:ext cx="578400" cy="367800"/>
            <a:chOff x="0" y="0"/>
            <a:chExt cx="771200" cy="49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9" name="Freeform 9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0" name="Freeform 10"/>
          <p:cNvSpPr/>
          <p:nvPr/>
        </p:nvSpPr>
        <p:spPr>
          <a:xfrm>
            <a:off x="3999350" y="1028700"/>
            <a:ext cx="9876106" cy="8752102"/>
          </a:xfrm>
          <a:custGeom>
            <a:avLst/>
            <a:gdLst/>
            <a:ahLst/>
            <a:cxnLst/>
            <a:rect l="l" t="t" r="r" b="b"/>
            <a:pathLst>
              <a:path w="9876106" h="8752102">
                <a:moveTo>
                  <a:pt x="0" y="0"/>
                </a:moveTo>
                <a:lnTo>
                  <a:pt x="9876106" y="0"/>
                </a:lnTo>
                <a:lnTo>
                  <a:pt x="9876106" y="8752102"/>
                </a:lnTo>
                <a:lnTo>
                  <a:pt x="0" y="8752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64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1" name="AutoShape 11"/>
          <p:cNvSpPr/>
          <p:nvPr/>
        </p:nvSpPr>
        <p:spPr>
          <a:xfrm flipH="1">
            <a:off x="6203511" y="4342181"/>
            <a:ext cx="709153" cy="671918"/>
          </a:xfrm>
          <a:prstGeom prst="line">
            <a:avLst/>
          </a:prstGeom>
          <a:ln w="95250" cap="flat">
            <a:solidFill>
              <a:srgbClr val="FF313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SA"/>
          </a:p>
        </p:txBody>
      </p:sp>
      <p:sp>
        <p:nvSpPr>
          <p:cNvPr id="12" name="TextBox 12"/>
          <p:cNvSpPr txBox="1"/>
          <p:nvPr/>
        </p:nvSpPr>
        <p:spPr>
          <a:xfrm>
            <a:off x="5566519" y="3716789"/>
            <a:ext cx="3370884" cy="62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  <a:spcBef>
                <a:spcPct val="0"/>
              </a:spcBef>
            </a:pPr>
            <a:r>
              <a:rPr lang="en-US" sz="397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Setmelanotide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25519" y="-2917229"/>
            <a:ext cx="5821456" cy="5821370"/>
          </a:xfrm>
          <a:custGeom>
            <a:avLst/>
            <a:gdLst/>
            <a:ahLst/>
            <a:cxnLst/>
            <a:rect l="l" t="t" r="r" b="b"/>
            <a:pathLst>
              <a:path w="5821456" h="5821370">
                <a:moveTo>
                  <a:pt x="0" y="0"/>
                </a:moveTo>
                <a:lnTo>
                  <a:pt x="5821456" y="0"/>
                </a:lnTo>
                <a:lnTo>
                  <a:pt x="5821456" y="5821370"/>
                </a:lnTo>
                <a:lnTo>
                  <a:pt x="0" y="5821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AutoShape 3"/>
          <p:cNvSpPr/>
          <p:nvPr/>
        </p:nvSpPr>
        <p:spPr>
          <a:xfrm rot="11747">
            <a:off x="5731017" y="9189325"/>
            <a:ext cx="11149565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15107250" y="9014926"/>
            <a:ext cx="578400" cy="367800"/>
            <a:chOff x="0" y="0"/>
            <a:chExt cx="771200" cy="49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5747800" y="9014926"/>
            <a:ext cx="578400" cy="367800"/>
            <a:chOff x="0" y="0"/>
            <a:chExt cx="771200" cy="49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6388350" y="9014926"/>
            <a:ext cx="578400" cy="367800"/>
            <a:chOff x="0" y="0"/>
            <a:chExt cx="771200" cy="49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10043200" y="9014926"/>
            <a:ext cx="578400" cy="367800"/>
            <a:chOff x="0" y="0"/>
            <a:chExt cx="771200" cy="490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10683750" y="9014926"/>
            <a:ext cx="578400" cy="367800"/>
            <a:chOff x="0" y="0"/>
            <a:chExt cx="771200" cy="49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1324300" y="9014926"/>
            <a:ext cx="578400" cy="367800"/>
            <a:chOff x="0" y="0"/>
            <a:chExt cx="771200" cy="49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7" name="TextBox 17"/>
          <p:cNvSpPr txBox="1"/>
          <p:nvPr/>
        </p:nvSpPr>
        <p:spPr>
          <a:xfrm>
            <a:off x="1782259" y="2546401"/>
            <a:ext cx="15477041" cy="5033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3"/>
              </a:lnSpc>
            </a:pPr>
            <a:endParaRPr sz="2400" dirty="0">
              <a:latin typeface="Times" pitchFamily="2" charset="0"/>
            </a:endParaRPr>
          </a:p>
          <a:p>
            <a:pPr marL="863599" lvl="1" indent="-431800" algn="l">
              <a:lnSpc>
                <a:spcPts val="8639"/>
              </a:lnSpc>
              <a:buFont typeface="Arial"/>
              <a:buChar char="•"/>
            </a:pPr>
            <a:r>
              <a:rPr lang="en-US" sz="44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Hyperpigmentation.</a:t>
            </a:r>
          </a:p>
          <a:p>
            <a:pPr marL="863599" lvl="1" indent="-431800" algn="l">
              <a:lnSpc>
                <a:spcPts val="8639"/>
              </a:lnSpc>
              <a:buFont typeface="Arial"/>
              <a:buChar char="•"/>
            </a:pPr>
            <a:r>
              <a:rPr lang="en-US" sz="44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 Pain and bruising at the injection site.</a:t>
            </a:r>
          </a:p>
          <a:p>
            <a:pPr marL="863599" lvl="1" indent="-431800" algn="l">
              <a:lnSpc>
                <a:spcPts val="8639"/>
              </a:lnSpc>
              <a:buFont typeface="Arial"/>
              <a:buChar char="•"/>
            </a:pPr>
            <a:r>
              <a:rPr lang="en-US" sz="44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Mild mood changes, though these were not severe.</a:t>
            </a:r>
          </a:p>
          <a:p>
            <a:pPr marL="863599" lvl="1" indent="-431800" algn="l">
              <a:lnSpc>
                <a:spcPts val="8639"/>
              </a:lnSpc>
              <a:buFont typeface="Arial"/>
              <a:buChar char="•"/>
            </a:pPr>
            <a:r>
              <a:rPr lang="en-US" sz="4400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Nausea and diarrhea, occurring on the day of injection.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1163306" y="1488498"/>
            <a:ext cx="13147350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8000" dirty="0">
                <a:solidFill>
                  <a:srgbClr val="313EF2"/>
                </a:solidFill>
                <a:latin typeface="Times" pitchFamily="2" charset="0"/>
                <a:ea typeface="Arimo"/>
                <a:cs typeface="Arimo"/>
                <a:sym typeface="Arimo"/>
              </a:rPr>
              <a:t>Adverse effects: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5253450" y="8394850"/>
            <a:ext cx="1608000" cy="1608000"/>
            <a:chOff x="0" y="0"/>
            <a:chExt cx="2144000" cy="2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4014" cy="2144014"/>
            </a:xfrm>
            <a:custGeom>
              <a:avLst/>
              <a:gdLst/>
              <a:ahLst/>
              <a:cxnLst/>
              <a:rect l="l" t="t" r="r" b="b"/>
              <a:pathLst>
                <a:path w="2144014" h="2144014">
                  <a:moveTo>
                    <a:pt x="0" y="1072007"/>
                  </a:moveTo>
                  <a:lnTo>
                    <a:pt x="583184" y="869569"/>
                  </a:lnTo>
                  <a:lnTo>
                    <a:pt x="313944" y="313944"/>
                  </a:lnTo>
                  <a:lnTo>
                    <a:pt x="869569" y="583184"/>
                  </a:lnTo>
                  <a:lnTo>
                    <a:pt x="1072007" y="0"/>
                  </a:lnTo>
                  <a:lnTo>
                    <a:pt x="1274445" y="583184"/>
                  </a:lnTo>
                  <a:lnTo>
                    <a:pt x="1830070" y="313944"/>
                  </a:lnTo>
                  <a:lnTo>
                    <a:pt x="1560830" y="869569"/>
                  </a:lnTo>
                  <a:lnTo>
                    <a:pt x="2144014" y="1072007"/>
                  </a:lnTo>
                  <a:lnTo>
                    <a:pt x="1560830" y="1274445"/>
                  </a:lnTo>
                  <a:lnTo>
                    <a:pt x="1830070" y="1830070"/>
                  </a:lnTo>
                  <a:lnTo>
                    <a:pt x="1274445" y="1560830"/>
                  </a:lnTo>
                  <a:lnTo>
                    <a:pt x="1072007" y="2144014"/>
                  </a:lnTo>
                  <a:lnTo>
                    <a:pt x="869569" y="1560830"/>
                  </a:lnTo>
                  <a:lnTo>
                    <a:pt x="313944" y="1830070"/>
                  </a:lnTo>
                  <a:lnTo>
                    <a:pt x="583184" y="1274445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4" name="AutoShape 4"/>
          <p:cNvSpPr/>
          <p:nvPr/>
        </p:nvSpPr>
        <p:spPr>
          <a:xfrm>
            <a:off x="-986022" y="9189325"/>
            <a:ext cx="16258545" cy="1905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sp>
        <p:nvSpPr>
          <p:cNvPr id="5" name="AutoShape 5"/>
          <p:cNvSpPr/>
          <p:nvPr/>
        </p:nvSpPr>
        <p:spPr>
          <a:xfrm rot="5383880">
            <a:off x="-2636345" y="3452675"/>
            <a:ext cx="8125589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1137250" y="4718326"/>
            <a:ext cx="578400" cy="367800"/>
            <a:chOff x="0" y="0"/>
            <a:chExt cx="771200" cy="49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137250" y="5358876"/>
            <a:ext cx="578400" cy="367800"/>
            <a:chOff x="0" y="0"/>
            <a:chExt cx="771200" cy="49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1137250" y="5999426"/>
            <a:ext cx="578400" cy="367800"/>
            <a:chOff x="0" y="0"/>
            <a:chExt cx="771200" cy="490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905846" y="862346"/>
            <a:ext cx="6281857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dirty="0">
                <a:solidFill>
                  <a:srgbClr val="EB6BBE"/>
                </a:solidFill>
                <a:latin typeface="Times" pitchFamily="2" charset="0"/>
                <a:ea typeface="Arimo"/>
                <a:cs typeface="Arimo"/>
                <a:sym typeface="Arimo"/>
              </a:rPr>
              <a:t>Take Home Messages</a:t>
            </a:r>
          </a:p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dirty="0">
                <a:solidFill>
                  <a:srgbClr val="EB6BBE"/>
                </a:solidFill>
                <a:latin typeface="Times" pitchFamily="2" charset="0"/>
                <a:ea typeface="Arimo"/>
                <a:cs typeface="Arimo"/>
                <a:sym typeface="Arimo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28358" y="2019436"/>
            <a:ext cx="14314156" cy="798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5677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Monogenic obesity is a biologically driven disease, not simply behavioral or environmental. </a:t>
            </a:r>
          </a:p>
          <a:p>
            <a:pPr marL="734059" lvl="1" indent="-367030" algn="l">
              <a:lnSpc>
                <a:spcPts val="5677"/>
              </a:lnSpc>
              <a:buFont typeface="Arial"/>
              <a:buChar char="•"/>
            </a:pPr>
            <a:r>
              <a:rPr lang="en-US" sz="3399" b="1" dirty="0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  <a:sym typeface="Canva Sans Bold"/>
              </a:rPr>
              <a:t>Early genetic diagnosis</a:t>
            </a:r>
            <a:r>
              <a:rPr lang="en-US" sz="3399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 is crucial to identify patients who may benefit from targeted therapy. </a:t>
            </a:r>
          </a:p>
          <a:p>
            <a:pPr marL="734059" lvl="1" indent="-367030" algn="l">
              <a:lnSpc>
                <a:spcPts val="5677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The MC4R pathway is a central therapeutic target in energy balance regulation. </a:t>
            </a:r>
          </a:p>
          <a:p>
            <a:pPr marL="734059" lvl="1" indent="-367030" algn="l">
              <a:lnSpc>
                <a:spcPts val="5677"/>
              </a:lnSpc>
              <a:buFont typeface="Arial"/>
              <a:buChar char="•"/>
            </a:pPr>
            <a:r>
              <a:rPr lang="en-US" sz="3399" b="1" dirty="0" err="1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  <a:sym typeface="Canva Sans Bold"/>
              </a:rPr>
              <a:t>Setmelanotide</a:t>
            </a:r>
            <a:r>
              <a:rPr lang="en-US" sz="3399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 represents a paradigm shift toward precision therapy in rare obesity. </a:t>
            </a:r>
          </a:p>
          <a:p>
            <a:pPr marL="734059" lvl="1" indent="-367030" algn="l">
              <a:lnSpc>
                <a:spcPts val="5677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Despite progress, access, cost, and genotype eligibility remain important limitations.</a:t>
            </a:r>
          </a:p>
          <a:p>
            <a:pPr algn="l">
              <a:lnSpc>
                <a:spcPts val="5677"/>
              </a:lnSpc>
            </a:pPr>
            <a:endParaRPr lang="en-US" sz="3399" dirty="0">
              <a:solidFill>
                <a:srgbClr val="000000"/>
              </a:solidFill>
              <a:latin typeface="Times" pitchFamily="2" charset="0"/>
              <a:ea typeface="Canva Sans"/>
              <a:cs typeface="Canva Sans"/>
              <a:sym typeface="Canva San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4222146" y="279701"/>
            <a:ext cx="3705604" cy="1596523"/>
          </a:xfrm>
          <a:custGeom>
            <a:avLst/>
            <a:gdLst/>
            <a:ahLst/>
            <a:cxnLst/>
            <a:rect l="l" t="t" r="r" b="b"/>
            <a:pathLst>
              <a:path w="3705604" h="1596523">
                <a:moveTo>
                  <a:pt x="0" y="0"/>
                </a:moveTo>
                <a:lnTo>
                  <a:pt x="3705605" y="0"/>
                </a:lnTo>
                <a:lnTo>
                  <a:pt x="3705605" y="1596523"/>
                </a:lnTo>
                <a:lnTo>
                  <a:pt x="0" y="15965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60477" y="6926573"/>
            <a:ext cx="6720959" cy="6720861"/>
          </a:xfrm>
          <a:custGeom>
            <a:avLst/>
            <a:gdLst/>
            <a:ahLst/>
            <a:cxnLst/>
            <a:rect l="l" t="t" r="r" b="b"/>
            <a:pathLst>
              <a:path w="6720959" h="6720861">
                <a:moveTo>
                  <a:pt x="0" y="0"/>
                </a:moveTo>
                <a:lnTo>
                  <a:pt x="6720960" y="0"/>
                </a:lnTo>
                <a:lnTo>
                  <a:pt x="6720960" y="6720862"/>
                </a:lnTo>
                <a:lnTo>
                  <a:pt x="0" y="672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Freeform 3"/>
          <p:cNvSpPr/>
          <p:nvPr/>
        </p:nvSpPr>
        <p:spPr>
          <a:xfrm>
            <a:off x="14927523" y="6926573"/>
            <a:ext cx="6720959" cy="6720861"/>
          </a:xfrm>
          <a:custGeom>
            <a:avLst/>
            <a:gdLst/>
            <a:ahLst/>
            <a:cxnLst/>
            <a:rect l="l" t="t" r="r" b="b"/>
            <a:pathLst>
              <a:path w="6720959" h="6720861">
                <a:moveTo>
                  <a:pt x="0" y="0"/>
                </a:moveTo>
                <a:lnTo>
                  <a:pt x="6720960" y="0"/>
                </a:lnTo>
                <a:lnTo>
                  <a:pt x="6720960" y="6720862"/>
                </a:lnTo>
                <a:lnTo>
                  <a:pt x="0" y="672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965000" y="4415550"/>
            <a:ext cx="1608000" cy="1608000"/>
            <a:chOff x="0" y="0"/>
            <a:chExt cx="2144000" cy="2144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44014" cy="2144014"/>
            </a:xfrm>
            <a:custGeom>
              <a:avLst/>
              <a:gdLst/>
              <a:ahLst/>
              <a:cxnLst/>
              <a:rect l="l" t="t" r="r" b="b"/>
              <a:pathLst>
                <a:path w="2144014" h="2144014">
                  <a:moveTo>
                    <a:pt x="0" y="1072007"/>
                  </a:moveTo>
                  <a:lnTo>
                    <a:pt x="583184" y="869569"/>
                  </a:lnTo>
                  <a:lnTo>
                    <a:pt x="313944" y="313944"/>
                  </a:lnTo>
                  <a:lnTo>
                    <a:pt x="869569" y="583184"/>
                  </a:lnTo>
                  <a:lnTo>
                    <a:pt x="1072007" y="0"/>
                  </a:lnTo>
                  <a:lnTo>
                    <a:pt x="1274445" y="583184"/>
                  </a:lnTo>
                  <a:lnTo>
                    <a:pt x="1830070" y="313944"/>
                  </a:lnTo>
                  <a:lnTo>
                    <a:pt x="1560830" y="869569"/>
                  </a:lnTo>
                  <a:lnTo>
                    <a:pt x="2144014" y="1072007"/>
                  </a:lnTo>
                  <a:lnTo>
                    <a:pt x="1560830" y="1274445"/>
                  </a:lnTo>
                  <a:lnTo>
                    <a:pt x="1830070" y="1830070"/>
                  </a:lnTo>
                  <a:lnTo>
                    <a:pt x="1274445" y="1560830"/>
                  </a:lnTo>
                  <a:lnTo>
                    <a:pt x="1072007" y="2144014"/>
                  </a:lnTo>
                  <a:lnTo>
                    <a:pt x="869569" y="1560830"/>
                  </a:lnTo>
                  <a:lnTo>
                    <a:pt x="313944" y="1830070"/>
                  </a:lnTo>
                  <a:lnTo>
                    <a:pt x="583184" y="1274445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6" name="AutoShape 6"/>
          <p:cNvSpPr/>
          <p:nvPr/>
        </p:nvSpPr>
        <p:spPr>
          <a:xfrm>
            <a:off x="527169" y="2183325"/>
            <a:ext cx="4483662" cy="1905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sp>
        <p:nvSpPr>
          <p:cNvPr id="7" name="Freeform 7"/>
          <p:cNvSpPr/>
          <p:nvPr/>
        </p:nvSpPr>
        <p:spPr>
          <a:xfrm>
            <a:off x="11877425" y="1059951"/>
            <a:ext cx="5286451" cy="4979100"/>
          </a:xfrm>
          <a:custGeom>
            <a:avLst/>
            <a:gdLst/>
            <a:ahLst/>
            <a:cxnLst/>
            <a:rect l="l" t="t" r="r" b="b"/>
            <a:pathLst>
              <a:path w="5286451" h="4979100">
                <a:moveTo>
                  <a:pt x="0" y="0"/>
                </a:moveTo>
                <a:lnTo>
                  <a:pt x="5286451" y="0"/>
                </a:lnTo>
                <a:lnTo>
                  <a:pt x="5286451" y="4979100"/>
                </a:lnTo>
                <a:lnTo>
                  <a:pt x="0" y="4979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8" name="TextBox 8"/>
          <p:cNvSpPr txBox="1"/>
          <p:nvPr/>
        </p:nvSpPr>
        <p:spPr>
          <a:xfrm>
            <a:off x="5349825" y="4257525"/>
            <a:ext cx="7588350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>
                <a:solidFill>
                  <a:srgbClr val="313EF2"/>
                </a:solidFill>
                <a:latin typeface="Times" pitchFamily="2" charset="0"/>
                <a:ea typeface="Arimo"/>
                <a:cs typeface="Arimo"/>
                <a:sym typeface="Arimo"/>
              </a:rPr>
              <a:t>Thank You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11836" y="7291205"/>
            <a:ext cx="75883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399" b="1" dirty="0">
                <a:solidFill>
                  <a:srgbClr val="313EF2"/>
                </a:solidFill>
                <a:latin typeface="Arimo Bold"/>
                <a:ea typeface="Arimo Bold"/>
                <a:cs typeface="Arimo Bold"/>
                <a:sym typeface="Arimo Bold"/>
              </a:rPr>
              <a:t>Email: Shahadgarni95@gmail.com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83844" y="6319914"/>
            <a:ext cx="758835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5100" dirty="0">
                <a:solidFill>
                  <a:srgbClr val="EB6BBE"/>
                </a:solidFill>
                <a:latin typeface="Arimo"/>
                <a:ea typeface="Arimo"/>
                <a:cs typeface="Arimo"/>
                <a:sym typeface="Arimo"/>
              </a:rPr>
              <a:t>Let’s connect!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222146" y="279701"/>
            <a:ext cx="3705604" cy="1596523"/>
          </a:xfrm>
          <a:custGeom>
            <a:avLst/>
            <a:gdLst/>
            <a:ahLst/>
            <a:cxnLst/>
            <a:rect l="l" t="t" r="r" b="b"/>
            <a:pathLst>
              <a:path w="3705604" h="1596523">
                <a:moveTo>
                  <a:pt x="0" y="0"/>
                </a:moveTo>
                <a:lnTo>
                  <a:pt x="3705605" y="0"/>
                </a:lnTo>
                <a:lnTo>
                  <a:pt x="3705605" y="1596523"/>
                </a:lnTo>
                <a:lnTo>
                  <a:pt x="0" y="15965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60477" y="6926573"/>
            <a:ext cx="6720959" cy="6720861"/>
          </a:xfrm>
          <a:custGeom>
            <a:avLst/>
            <a:gdLst/>
            <a:ahLst/>
            <a:cxnLst/>
            <a:rect l="l" t="t" r="r" b="b"/>
            <a:pathLst>
              <a:path w="6720959" h="6720861">
                <a:moveTo>
                  <a:pt x="0" y="0"/>
                </a:moveTo>
                <a:lnTo>
                  <a:pt x="6720960" y="0"/>
                </a:lnTo>
                <a:lnTo>
                  <a:pt x="6720960" y="6720862"/>
                </a:lnTo>
                <a:lnTo>
                  <a:pt x="0" y="672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3588000" y="4230500"/>
            <a:ext cx="1608000" cy="1608000"/>
            <a:chOff x="0" y="0"/>
            <a:chExt cx="2144000" cy="2144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4014" cy="2144014"/>
            </a:xfrm>
            <a:custGeom>
              <a:avLst/>
              <a:gdLst/>
              <a:ahLst/>
              <a:cxnLst/>
              <a:rect l="l" t="t" r="r" b="b"/>
              <a:pathLst>
                <a:path w="2144014" h="2144014">
                  <a:moveTo>
                    <a:pt x="0" y="1072007"/>
                  </a:moveTo>
                  <a:lnTo>
                    <a:pt x="583184" y="869569"/>
                  </a:lnTo>
                  <a:lnTo>
                    <a:pt x="313944" y="313944"/>
                  </a:lnTo>
                  <a:lnTo>
                    <a:pt x="869569" y="583184"/>
                  </a:lnTo>
                  <a:lnTo>
                    <a:pt x="1072007" y="0"/>
                  </a:lnTo>
                  <a:lnTo>
                    <a:pt x="1274445" y="583184"/>
                  </a:lnTo>
                  <a:lnTo>
                    <a:pt x="1830070" y="313944"/>
                  </a:lnTo>
                  <a:lnTo>
                    <a:pt x="1560830" y="869569"/>
                  </a:lnTo>
                  <a:lnTo>
                    <a:pt x="2144014" y="1072007"/>
                  </a:lnTo>
                  <a:lnTo>
                    <a:pt x="1560830" y="1274445"/>
                  </a:lnTo>
                  <a:lnTo>
                    <a:pt x="1830070" y="1830070"/>
                  </a:lnTo>
                  <a:lnTo>
                    <a:pt x="1274445" y="1560830"/>
                  </a:lnTo>
                  <a:lnTo>
                    <a:pt x="1072007" y="2144014"/>
                  </a:lnTo>
                  <a:lnTo>
                    <a:pt x="869569" y="1560830"/>
                  </a:lnTo>
                  <a:lnTo>
                    <a:pt x="313944" y="1830070"/>
                  </a:lnTo>
                  <a:lnTo>
                    <a:pt x="583184" y="1274445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5" name="AutoShape 5"/>
          <p:cNvSpPr/>
          <p:nvPr/>
        </p:nvSpPr>
        <p:spPr>
          <a:xfrm>
            <a:off x="1883778" y="1731875"/>
            <a:ext cx="5016445" cy="1905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sp>
        <p:nvSpPr>
          <p:cNvPr id="6" name="AutoShape 6"/>
          <p:cNvSpPr/>
          <p:nvPr/>
        </p:nvSpPr>
        <p:spPr>
          <a:xfrm rot="12686">
            <a:off x="6464215" y="9189325"/>
            <a:ext cx="10324570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15015550" y="9014926"/>
            <a:ext cx="578400" cy="367800"/>
            <a:chOff x="0" y="0"/>
            <a:chExt cx="771200" cy="49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15656100" y="9014926"/>
            <a:ext cx="578400" cy="367800"/>
            <a:chOff x="0" y="0"/>
            <a:chExt cx="771200" cy="490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6296650" y="9014926"/>
            <a:ext cx="578400" cy="367800"/>
            <a:chOff x="0" y="0"/>
            <a:chExt cx="771200" cy="490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33741" y="1319269"/>
            <a:ext cx="16620519" cy="7393610"/>
            <a:chOff x="0" y="-123825"/>
            <a:chExt cx="4377421" cy="19472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77420" cy="1823463"/>
            </a:xfrm>
            <a:custGeom>
              <a:avLst/>
              <a:gdLst/>
              <a:ahLst/>
              <a:cxnLst/>
              <a:rect l="l" t="t" r="r" b="b"/>
              <a:pathLst>
                <a:path w="4377420" h="1823463">
                  <a:moveTo>
                    <a:pt x="23756" y="0"/>
                  </a:moveTo>
                  <a:lnTo>
                    <a:pt x="4353664" y="0"/>
                  </a:lnTo>
                  <a:cubicBezTo>
                    <a:pt x="4366785" y="0"/>
                    <a:pt x="4377420" y="10636"/>
                    <a:pt x="4377420" y="23756"/>
                  </a:cubicBezTo>
                  <a:lnTo>
                    <a:pt x="4377420" y="1799707"/>
                  </a:lnTo>
                  <a:cubicBezTo>
                    <a:pt x="4377420" y="1806008"/>
                    <a:pt x="4374917" y="1812050"/>
                    <a:pt x="4370462" y="1816505"/>
                  </a:cubicBezTo>
                  <a:cubicBezTo>
                    <a:pt x="4366007" y="1820960"/>
                    <a:pt x="4359965" y="1823463"/>
                    <a:pt x="4353664" y="1823463"/>
                  </a:cubicBezTo>
                  <a:lnTo>
                    <a:pt x="23756" y="1823463"/>
                  </a:lnTo>
                  <a:cubicBezTo>
                    <a:pt x="10636" y="1823463"/>
                    <a:pt x="0" y="1812827"/>
                    <a:pt x="0" y="1799707"/>
                  </a:cubicBezTo>
                  <a:lnTo>
                    <a:pt x="0" y="23756"/>
                  </a:lnTo>
                  <a:cubicBezTo>
                    <a:pt x="0" y="17456"/>
                    <a:pt x="2503" y="11413"/>
                    <a:pt x="6958" y="6958"/>
                  </a:cubicBezTo>
                  <a:cubicBezTo>
                    <a:pt x="11413" y="2503"/>
                    <a:pt x="17456" y="0"/>
                    <a:pt x="23756" y="0"/>
                  </a:cubicBezTo>
                  <a:close/>
                </a:path>
              </a:pathLst>
            </a:custGeom>
            <a:solidFill>
              <a:srgbClr val="EFEFEF">
                <a:alpha val="89804"/>
              </a:srgbClr>
            </a:solidFill>
          </p:spPr>
          <p:txBody>
            <a:bodyPr/>
            <a:lstStyle/>
            <a:p>
              <a:endParaRPr lang="en-S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23825"/>
              <a:ext cx="4377421" cy="1947288"/>
            </a:xfrm>
            <a:prstGeom prst="rect">
              <a:avLst/>
            </a:prstGeom>
          </p:spPr>
          <p:txBody>
            <a:bodyPr lIns="508000" tIns="508000" rIns="508000" bIns="508000"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Given this combination of early-onset hyperphagic obesity, central hypothyroidism, recurrent infections, and consanguinity.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"/>
                  <a:cs typeface="Canva Sans"/>
                  <a:sym typeface="Canva Sans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000000">
                      <a:alpha val="89804"/>
                    </a:srgbClr>
                  </a:solidFill>
                  <a:latin typeface="Times" pitchFamily="2" charset="0"/>
                  <a:ea typeface="Canva Sans Bold"/>
                  <a:cs typeface="Canva Sans Bold"/>
                  <a:sym typeface="Canva Sans Bold"/>
                </a:rPr>
                <a:t>What genetic disease would you prioritize?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88873" y="-2831265"/>
            <a:ext cx="5821456" cy="5821370"/>
          </a:xfrm>
          <a:custGeom>
            <a:avLst/>
            <a:gdLst/>
            <a:ahLst/>
            <a:cxnLst/>
            <a:rect l="l" t="t" r="r" b="b"/>
            <a:pathLst>
              <a:path w="5821456" h="5821370">
                <a:moveTo>
                  <a:pt x="0" y="0"/>
                </a:moveTo>
                <a:lnTo>
                  <a:pt x="5821456" y="0"/>
                </a:lnTo>
                <a:lnTo>
                  <a:pt x="5821456" y="5821370"/>
                </a:lnTo>
                <a:lnTo>
                  <a:pt x="0" y="5821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Freeform 3"/>
          <p:cNvSpPr/>
          <p:nvPr/>
        </p:nvSpPr>
        <p:spPr>
          <a:xfrm>
            <a:off x="-3360477" y="6926573"/>
            <a:ext cx="6720959" cy="6720861"/>
          </a:xfrm>
          <a:custGeom>
            <a:avLst/>
            <a:gdLst/>
            <a:ahLst/>
            <a:cxnLst/>
            <a:rect l="l" t="t" r="r" b="b"/>
            <a:pathLst>
              <a:path w="6720959" h="6720861">
                <a:moveTo>
                  <a:pt x="0" y="0"/>
                </a:moveTo>
                <a:lnTo>
                  <a:pt x="6720960" y="0"/>
                </a:lnTo>
                <a:lnTo>
                  <a:pt x="6720960" y="6720862"/>
                </a:lnTo>
                <a:lnTo>
                  <a:pt x="0" y="6720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4" name="AutoShape 4"/>
          <p:cNvSpPr/>
          <p:nvPr/>
        </p:nvSpPr>
        <p:spPr>
          <a:xfrm rot="13438">
            <a:off x="1407363" y="1069475"/>
            <a:ext cx="9746174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1321150" y="895076"/>
            <a:ext cx="578400" cy="367800"/>
            <a:chOff x="0" y="0"/>
            <a:chExt cx="771200" cy="49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961700" y="895076"/>
            <a:ext cx="578400" cy="367800"/>
            <a:chOff x="0" y="0"/>
            <a:chExt cx="771200" cy="49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2602250" y="895076"/>
            <a:ext cx="578400" cy="367800"/>
            <a:chOff x="0" y="0"/>
            <a:chExt cx="771200" cy="490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11" name="AutoShape 11"/>
          <p:cNvSpPr/>
          <p:nvPr/>
        </p:nvSpPr>
        <p:spPr>
          <a:xfrm rot="13446">
            <a:off x="7047863" y="9189325"/>
            <a:ext cx="9740775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12" name="Group 12"/>
          <p:cNvGrpSpPr/>
          <p:nvPr/>
        </p:nvGrpSpPr>
        <p:grpSpPr>
          <a:xfrm rot="5400000">
            <a:off x="15015550" y="9014926"/>
            <a:ext cx="578400" cy="367800"/>
            <a:chOff x="0" y="0"/>
            <a:chExt cx="771200" cy="49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5656100" y="9014926"/>
            <a:ext cx="578400" cy="367800"/>
            <a:chOff x="0" y="0"/>
            <a:chExt cx="771200" cy="49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16296650" y="9014926"/>
            <a:ext cx="578400" cy="367800"/>
            <a:chOff x="0" y="0"/>
            <a:chExt cx="771200" cy="49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095125" y="3353704"/>
            <a:ext cx="10097550" cy="153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dirty="0">
                <a:solidFill>
                  <a:srgbClr val="313EF2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The problem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80098" y="5617367"/>
            <a:ext cx="9740701" cy="2261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313EF2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Obesity </a:t>
            </a:r>
            <a:r>
              <a:rPr lang="en-US" sz="4000" b="1" dirty="0">
                <a:solidFill>
                  <a:srgbClr val="EB6BBE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≠ </a:t>
            </a:r>
            <a:r>
              <a:rPr lang="en-US" sz="4000" b="1" dirty="0">
                <a:solidFill>
                  <a:srgbClr val="313EF2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always lifestyle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313EF2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Rare genetic causes are underdiagnosed</a:t>
            </a:r>
          </a:p>
          <a:p>
            <a:pPr algn="ctr">
              <a:lnSpc>
                <a:spcPts val="4079"/>
              </a:lnSpc>
            </a:pPr>
            <a:endParaRPr lang="en-US" sz="3399" dirty="0">
              <a:solidFill>
                <a:srgbClr val="313EF2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2450" y="751700"/>
            <a:ext cx="1608000" cy="1608000"/>
            <a:chOff x="0" y="0"/>
            <a:chExt cx="2144000" cy="2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4014" cy="2144014"/>
            </a:xfrm>
            <a:custGeom>
              <a:avLst/>
              <a:gdLst/>
              <a:ahLst/>
              <a:cxnLst/>
              <a:rect l="l" t="t" r="r" b="b"/>
              <a:pathLst>
                <a:path w="2144014" h="2144014">
                  <a:moveTo>
                    <a:pt x="0" y="1072007"/>
                  </a:moveTo>
                  <a:lnTo>
                    <a:pt x="583184" y="869569"/>
                  </a:lnTo>
                  <a:lnTo>
                    <a:pt x="313944" y="313944"/>
                  </a:lnTo>
                  <a:lnTo>
                    <a:pt x="869569" y="583184"/>
                  </a:lnTo>
                  <a:lnTo>
                    <a:pt x="1072007" y="0"/>
                  </a:lnTo>
                  <a:lnTo>
                    <a:pt x="1274445" y="583184"/>
                  </a:lnTo>
                  <a:lnTo>
                    <a:pt x="1830070" y="313944"/>
                  </a:lnTo>
                  <a:lnTo>
                    <a:pt x="1560830" y="869569"/>
                  </a:lnTo>
                  <a:lnTo>
                    <a:pt x="2144014" y="1072007"/>
                  </a:lnTo>
                  <a:lnTo>
                    <a:pt x="1560830" y="1274445"/>
                  </a:lnTo>
                  <a:lnTo>
                    <a:pt x="1830070" y="1830070"/>
                  </a:lnTo>
                  <a:lnTo>
                    <a:pt x="1274445" y="1560830"/>
                  </a:lnTo>
                  <a:lnTo>
                    <a:pt x="1072007" y="2144014"/>
                  </a:lnTo>
                  <a:lnTo>
                    <a:pt x="869569" y="1560830"/>
                  </a:lnTo>
                  <a:lnTo>
                    <a:pt x="313944" y="1830070"/>
                  </a:lnTo>
                  <a:lnTo>
                    <a:pt x="583184" y="1274445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7154000" y="8978781"/>
            <a:ext cx="578400" cy="367800"/>
            <a:chOff x="0" y="0"/>
            <a:chExt cx="771200" cy="49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7" name="Freeform 7"/>
          <p:cNvSpPr/>
          <p:nvPr/>
        </p:nvSpPr>
        <p:spPr>
          <a:xfrm>
            <a:off x="3409659" y="2085271"/>
            <a:ext cx="9123339" cy="2496187"/>
          </a:xfrm>
          <a:custGeom>
            <a:avLst/>
            <a:gdLst/>
            <a:ahLst/>
            <a:cxnLst/>
            <a:rect l="l" t="t" r="r" b="b"/>
            <a:pathLst>
              <a:path w="10002642" h="2817201">
                <a:moveTo>
                  <a:pt x="0" y="0"/>
                </a:moveTo>
                <a:lnTo>
                  <a:pt x="10002642" y="0"/>
                </a:lnTo>
                <a:lnTo>
                  <a:pt x="10002642" y="2817201"/>
                </a:lnTo>
                <a:lnTo>
                  <a:pt x="0" y="2817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57" b="-7509"/>
            </a:stretch>
          </a:blipFill>
        </p:spPr>
        <p:txBody>
          <a:bodyPr/>
          <a:lstStyle/>
          <a:p>
            <a:endParaRPr lang="en-SA" dirty="0"/>
          </a:p>
        </p:txBody>
      </p:sp>
      <p:sp>
        <p:nvSpPr>
          <p:cNvPr id="11" name="TextBox 11"/>
          <p:cNvSpPr txBox="1"/>
          <p:nvPr/>
        </p:nvSpPr>
        <p:spPr>
          <a:xfrm>
            <a:off x="188952" y="9974059"/>
            <a:ext cx="7478078" cy="14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9"/>
              </a:lnSpc>
            </a:pPr>
            <a:r>
              <a:rPr lang="en-US" sz="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Akbari P, et al. Exome-wide analysis identifies monogenic causes of obesity in a large cohort. Int J Obes (Lond). 2025;49:1819–1830.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0973" y="464914"/>
            <a:ext cx="10097550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dirty="0">
                <a:solidFill>
                  <a:srgbClr val="313EF2"/>
                </a:solidFill>
                <a:latin typeface="Times" pitchFamily="2" charset="0"/>
                <a:ea typeface="Arimo"/>
                <a:cs typeface="Arimo"/>
                <a:sym typeface="Arimo"/>
              </a:rPr>
              <a:t>Prevalence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8952" y="9831184"/>
            <a:ext cx="13129856" cy="14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Ferraz Barbosa, Bárbara, et al. “Efficacy and Safety of Setmelanotide, a Melanocortin-4 Receptor Agonist, for Obese Patients: A Systematic Review and Meta-Analysis.” Journal of Personalized Medicine, vol. 13, no. 10, 2023, p. 1460.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8952" y="9407321"/>
            <a:ext cx="8778240" cy="14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Huvenne, Hélène, et al. “Rare Genetic Forms of Obesity: Clinical Approach and Current Treatments in 2016.” Obesity Facts, vol. 9, no. 3, 2016, pp. 158–173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8952" y="9635921"/>
            <a:ext cx="896921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9"/>
              </a:lnSpc>
              <a:spcBef>
                <a:spcPct val="0"/>
              </a:spcBef>
            </a:pPr>
            <a:r>
              <a:rPr lang="en-US" sz="9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Pressley, Haley, et al. “Setmelanotide: A Novel Targeted Treatment for Monogenic Obesity.” Journal of Pharmacy Technology, vol. 38, no. 6, 2022, pp. 368–373. </a:t>
            </a:r>
          </a:p>
          <a:p>
            <a:pPr algn="l">
              <a:lnSpc>
                <a:spcPts val="1199"/>
              </a:lnSpc>
              <a:spcBef>
                <a:spcPct val="0"/>
              </a:spcBef>
            </a:pPr>
            <a:endParaRPr lang="en-US" sz="999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0415588" y="2220278"/>
            <a:ext cx="2853690" cy="426720"/>
            <a:chOff x="0" y="0"/>
            <a:chExt cx="3804920" cy="568960"/>
          </a:xfrm>
        </p:grpSpPr>
        <p:sp>
          <p:nvSpPr>
            <p:cNvPr id="17" name="Freeform 17"/>
            <p:cNvSpPr/>
            <p:nvPr/>
          </p:nvSpPr>
          <p:spPr>
            <a:xfrm>
              <a:off x="34883" y="45249"/>
              <a:ext cx="3743325" cy="495631"/>
            </a:xfrm>
            <a:custGeom>
              <a:avLst/>
              <a:gdLst/>
              <a:ahLst/>
              <a:cxnLst/>
              <a:rect l="l" t="t" r="r" b="b"/>
              <a:pathLst>
                <a:path w="3743325" h="495631">
                  <a:moveTo>
                    <a:pt x="15917" y="189701"/>
                  </a:moveTo>
                  <a:cubicBezTo>
                    <a:pt x="668697" y="138901"/>
                    <a:pt x="835067" y="100801"/>
                    <a:pt x="1040807" y="90641"/>
                  </a:cubicBezTo>
                  <a:cubicBezTo>
                    <a:pt x="1302427" y="76671"/>
                    <a:pt x="1757087" y="109691"/>
                    <a:pt x="1932347" y="104611"/>
                  </a:cubicBezTo>
                  <a:cubicBezTo>
                    <a:pt x="2006007" y="102071"/>
                    <a:pt x="2026327" y="102071"/>
                    <a:pt x="2089827" y="91911"/>
                  </a:cubicBezTo>
                  <a:cubicBezTo>
                    <a:pt x="2188887" y="76671"/>
                    <a:pt x="2345097" y="16981"/>
                    <a:pt x="2468287" y="5551"/>
                  </a:cubicBezTo>
                  <a:cubicBezTo>
                    <a:pt x="2583857" y="-5879"/>
                    <a:pt x="2684187" y="1741"/>
                    <a:pt x="2804837" y="15711"/>
                  </a:cubicBezTo>
                  <a:cubicBezTo>
                    <a:pt x="2952157" y="34761"/>
                    <a:pt x="3147737" y="124931"/>
                    <a:pt x="3286167" y="121121"/>
                  </a:cubicBezTo>
                  <a:cubicBezTo>
                    <a:pt x="3391577" y="117311"/>
                    <a:pt x="3485557" y="58891"/>
                    <a:pt x="3563027" y="41111"/>
                  </a:cubicBezTo>
                  <a:cubicBezTo>
                    <a:pt x="3618907" y="29681"/>
                    <a:pt x="3679867" y="-4609"/>
                    <a:pt x="3709077" y="19521"/>
                  </a:cubicBezTo>
                  <a:cubicBezTo>
                    <a:pt x="3749717" y="52541"/>
                    <a:pt x="3756067" y="248121"/>
                    <a:pt x="3717967" y="298921"/>
                  </a:cubicBezTo>
                  <a:cubicBezTo>
                    <a:pt x="3687487" y="337021"/>
                    <a:pt x="3603667" y="320511"/>
                    <a:pt x="3551597" y="335751"/>
                  </a:cubicBezTo>
                  <a:cubicBezTo>
                    <a:pt x="3503337" y="349721"/>
                    <a:pt x="3467777" y="375121"/>
                    <a:pt x="3416977" y="385281"/>
                  </a:cubicBezTo>
                  <a:cubicBezTo>
                    <a:pt x="3356017" y="397981"/>
                    <a:pt x="3288707" y="404331"/>
                    <a:pt x="3207427" y="396711"/>
                  </a:cubicBezTo>
                  <a:cubicBezTo>
                    <a:pt x="3091857" y="385281"/>
                    <a:pt x="2921677" y="312891"/>
                    <a:pt x="2792137" y="295111"/>
                  </a:cubicBezTo>
                  <a:cubicBezTo>
                    <a:pt x="2679107" y="279871"/>
                    <a:pt x="2580047" y="274791"/>
                    <a:pt x="2472097" y="284951"/>
                  </a:cubicBezTo>
                  <a:cubicBezTo>
                    <a:pt x="2359067" y="297651"/>
                    <a:pt x="2225717" y="353531"/>
                    <a:pt x="2126657" y="368771"/>
                  </a:cubicBezTo>
                  <a:cubicBezTo>
                    <a:pt x="2052997" y="380201"/>
                    <a:pt x="2019977" y="381471"/>
                    <a:pt x="1932347" y="384011"/>
                  </a:cubicBezTo>
                  <a:cubicBezTo>
                    <a:pt x="1746927" y="389091"/>
                    <a:pt x="1316397" y="356071"/>
                    <a:pt x="1059857" y="368771"/>
                  </a:cubicBezTo>
                  <a:cubicBezTo>
                    <a:pt x="857927" y="380201"/>
                    <a:pt x="692827" y="417031"/>
                    <a:pt x="516297" y="434811"/>
                  </a:cubicBezTo>
                  <a:cubicBezTo>
                    <a:pt x="349927" y="451321"/>
                    <a:pt x="102277" y="536411"/>
                    <a:pt x="28617" y="471641"/>
                  </a:cubicBezTo>
                  <a:cubicBezTo>
                    <a:pt x="-27263" y="422111"/>
                    <a:pt x="15917" y="189701"/>
                    <a:pt x="15917" y="189701"/>
                  </a:cubicBezTo>
                </a:path>
              </a:pathLst>
            </a:custGeom>
            <a:solidFill>
              <a:srgbClr val="FFF234">
                <a:alpha val="313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331462" y="2542297"/>
            <a:ext cx="2095500" cy="461962"/>
            <a:chOff x="0" y="0"/>
            <a:chExt cx="2794000" cy="615950"/>
          </a:xfrm>
        </p:grpSpPr>
        <p:sp>
          <p:nvSpPr>
            <p:cNvPr id="19" name="Freeform 19"/>
            <p:cNvSpPr/>
            <p:nvPr/>
          </p:nvSpPr>
          <p:spPr>
            <a:xfrm>
              <a:off x="45800" y="49609"/>
              <a:ext cx="2696163" cy="518167"/>
            </a:xfrm>
            <a:custGeom>
              <a:avLst/>
              <a:gdLst/>
              <a:ahLst/>
              <a:cxnLst/>
              <a:rect l="l" t="t" r="r" b="b"/>
              <a:pathLst>
                <a:path w="2696163" h="518167">
                  <a:moveTo>
                    <a:pt x="5000" y="170101"/>
                  </a:moveTo>
                  <a:cubicBezTo>
                    <a:pt x="1151810" y="8811"/>
                    <a:pt x="1389300" y="-5159"/>
                    <a:pt x="1583610" y="1191"/>
                  </a:cubicBezTo>
                  <a:cubicBezTo>
                    <a:pt x="1733470" y="5001"/>
                    <a:pt x="1836340" y="17701"/>
                    <a:pt x="1979850" y="44371"/>
                  </a:cubicBezTo>
                  <a:cubicBezTo>
                    <a:pt x="2155110" y="76121"/>
                    <a:pt x="2430700" y="137081"/>
                    <a:pt x="2553890" y="191691"/>
                  </a:cubicBezTo>
                  <a:cubicBezTo>
                    <a:pt x="2621200" y="220901"/>
                    <a:pt x="2693590" y="288211"/>
                    <a:pt x="2696130" y="284401"/>
                  </a:cubicBezTo>
                  <a:cubicBezTo>
                    <a:pt x="2697400" y="281861"/>
                    <a:pt x="2661840" y="233601"/>
                    <a:pt x="2649140" y="237411"/>
                  </a:cubicBezTo>
                  <a:cubicBezTo>
                    <a:pt x="2622470" y="246301"/>
                    <a:pt x="2651680" y="490141"/>
                    <a:pt x="2608500" y="514271"/>
                  </a:cubicBezTo>
                  <a:cubicBezTo>
                    <a:pt x="2576750" y="533321"/>
                    <a:pt x="2527220" y="477441"/>
                    <a:pt x="2462450" y="455851"/>
                  </a:cubicBezTo>
                  <a:cubicBezTo>
                    <a:pt x="2345610" y="416481"/>
                    <a:pt x="2113200" y="351711"/>
                    <a:pt x="1956990" y="322501"/>
                  </a:cubicBezTo>
                  <a:cubicBezTo>
                    <a:pt x="1824910" y="298371"/>
                    <a:pt x="1727120" y="285671"/>
                    <a:pt x="1588690" y="280591"/>
                  </a:cubicBezTo>
                  <a:cubicBezTo>
                    <a:pt x="1407080" y="274241"/>
                    <a:pt x="1189910" y="285671"/>
                    <a:pt x="962580" y="308531"/>
                  </a:cubicBezTo>
                  <a:cubicBezTo>
                    <a:pt x="685720" y="335201"/>
                    <a:pt x="172640" y="540941"/>
                    <a:pt x="48180" y="449501"/>
                  </a:cubicBezTo>
                  <a:cubicBezTo>
                    <a:pt x="-21670" y="398701"/>
                    <a:pt x="5000" y="170101"/>
                    <a:pt x="5000" y="170101"/>
                  </a:cubicBezTo>
                </a:path>
              </a:pathLst>
            </a:custGeom>
            <a:solidFill>
              <a:srgbClr val="FFF234">
                <a:alpha val="313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277803" y="2320290"/>
            <a:ext cx="5078730" cy="361950"/>
            <a:chOff x="0" y="0"/>
            <a:chExt cx="6771640" cy="482600"/>
          </a:xfrm>
        </p:grpSpPr>
        <p:sp>
          <p:nvSpPr>
            <p:cNvPr id="21" name="Freeform 21"/>
            <p:cNvSpPr/>
            <p:nvPr/>
          </p:nvSpPr>
          <p:spPr>
            <a:xfrm>
              <a:off x="25400" y="6713"/>
              <a:ext cx="6744653" cy="439259"/>
            </a:xfrm>
            <a:custGeom>
              <a:avLst/>
              <a:gdLst/>
              <a:ahLst/>
              <a:cxnLst/>
              <a:rect l="l" t="t" r="r" b="b"/>
              <a:pathLst>
                <a:path w="6744653" h="439259">
                  <a:moveTo>
                    <a:pt x="25400" y="60597"/>
                  </a:moveTo>
                  <a:cubicBezTo>
                    <a:pt x="820420" y="65677"/>
                    <a:pt x="847090" y="79647"/>
                    <a:pt x="923290" y="87267"/>
                  </a:cubicBezTo>
                  <a:cubicBezTo>
                    <a:pt x="1043940" y="98697"/>
                    <a:pt x="1282700" y="117747"/>
                    <a:pt x="1395730" y="111397"/>
                  </a:cubicBezTo>
                  <a:cubicBezTo>
                    <a:pt x="1460500" y="107587"/>
                    <a:pt x="1479550" y="91077"/>
                    <a:pt x="1545590" y="84727"/>
                  </a:cubicBezTo>
                  <a:cubicBezTo>
                    <a:pt x="1670050" y="73297"/>
                    <a:pt x="1930400" y="70757"/>
                    <a:pt x="2085340" y="77107"/>
                  </a:cubicBezTo>
                  <a:cubicBezTo>
                    <a:pt x="2204720" y="82187"/>
                    <a:pt x="2313940" y="96157"/>
                    <a:pt x="2400300" y="110127"/>
                  </a:cubicBezTo>
                  <a:cubicBezTo>
                    <a:pt x="2461260" y="120287"/>
                    <a:pt x="2503170" y="136797"/>
                    <a:pt x="2555240" y="143147"/>
                  </a:cubicBezTo>
                  <a:cubicBezTo>
                    <a:pt x="2604770" y="148227"/>
                    <a:pt x="2645410" y="144417"/>
                    <a:pt x="2702560" y="145687"/>
                  </a:cubicBezTo>
                  <a:cubicBezTo>
                    <a:pt x="2783840" y="145687"/>
                    <a:pt x="2881630" y="153307"/>
                    <a:pt x="2994660" y="145687"/>
                  </a:cubicBezTo>
                  <a:cubicBezTo>
                    <a:pt x="3152140" y="134257"/>
                    <a:pt x="3378200" y="82187"/>
                    <a:pt x="3558540" y="64407"/>
                  </a:cubicBezTo>
                  <a:cubicBezTo>
                    <a:pt x="3723640" y="49167"/>
                    <a:pt x="3862070" y="42817"/>
                    <a:pt x="4034790" y="44087"/>
                  </a:cubicBezTo>
                  <a:cubicBezTo>
                    <a:pt x="4243070" y="44087"/>
                    <a:pt x="4433570" y="69487"/>
                    <a:pt x="4721860" y="77107"/>
                  </a:cubicBezTo>
                  <a:cubicBezTo>
                    <a:pt x="5209540" y="88537"/>
                    <a:pt x="6515100" y="-101963"/>
                    <a:pt x="6694170" y="77107"/>
                  </a:cubicBezTo>
                  <a:cubicBezTo>
                    <a:pt x="6761480" y="144417"/>
                    <a:pt x="6761480" y="289197"/>
                    <a:pt x="6694170" y="356507"/>
                  </a:cubicBezTo>
                  <a:cubicBezTo>
                    <a:pt x="6513830" y="536847"/>
                    <a:pt x="5205730" y="367937"/>
                    <a:pt x="4719320" y="356507"/>
                  </a:cubicBezTo>
                  <a:cubicBezTo>
                    <a:pt x="4432300" y="348887"/>
                    <a:pt x="4246880" y="323487"/>
                    <a:pt x="4037330" y="323487"/>
                  </a:cubicBezTo>
                  <a:cubicBezTo>
                    <a:pt x="3856990" y="323487"/>
                    <a:pt x="3686810" y="329837"/>
                    <a:pt x="3534410" y="346347"/>
                  </a:cubicBezTo>
                  <a:cubicBezTo>
                    <a:pt x="3404870" y="361587"/>
                    <a:pt x="3308350" y="399687"/>
                    <a:pt x="3177540" y="412387"/>
                  </a:cubicBezTo>
                  <a:cubicBezTo>
                    <a:pt x="3022600" y="428897"/>
                    <a:pt x="2781300" y="425087"/>
                    <a:pt x="2661920" y="425087"/>
                  </a:cubicBezTo>
                  <a:cubicBezTo>
                    <a:pt x="2598420" y="423817"/>
                    <a:pt x="2575560" y="425087"/>
                    <a:pt x="2514600" y="418737"/>
                  </a:cubicBezTo>
                  <a:cubicBezTo>
                    <a:pt x="2418080" y="408577"/>
                    <a:pt x="2270760" y="367937"/>
                    <a:pt x="2133600" y="356507"/>
                  </a:cubicBezTo>
                  <a:cubicBezTo>
                    <a:pt x="1977390" y="345077"/>
                    <a:pt x="1753870" y="347617"/>
                    <a:pt x="1628140" y="359047"/>
                  </a:cubicBezTo>
                  <a:cubicBezTo>
                    <a:pt x="1554480" y="365397"/>
                    <a:pt x="1510030" y="385717"/>
                    <a:pt x="1450340" y="390797"/>
                  </a:cubicBezTo>
                  <a:cubicBezTo>
                    <a:pt x="1389380" y="395877"/>
                    <a:pt x="1343660" y="393337"/>
                    <a:pt x="1266190" y="389527"/>
                  </a:cubicBezTo>
                  <a:cubicBezTo>
                    <a:pt x="1135380" y="383177"/>
                    <a:pt x="928370" y="347617"/>
                    <a:pt x="739140" y="339997"/>
                  </a:cubicBezTo>
                  <a:cubicBezTo>
                    <a:pt x="519430" y="329837"/>
                    <a:pt x="116840" y="433977"/>
                    <a:pt x="25400" y="342537"/>
                  </a:cubicBezTo>
                  <a:cubicBezTo>
                    <a:pt x="-31750" y="285387"/>
                    <a:pt x="25400" y="60597"/>
                    <a:pt x="25400" y="60597"/>
                  </a:cubicBezTo>
                </a:path>
              </a:pathLst>
            </a:custGeom>
            <a:solidFill>
              <a:srgbClr val="FFF234">
                <a:alpha val="313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334570" y="3686747"/>
            <a:ext cx="8214360" cy="410528"/>
            <a:chOff x="0" y="0"/>
            <a:chExt cx="10952480" cy="547370"/>
          </a:xfrm>
        </p:grpSpPr>
        <p:sp>
          <p:nvSpPr>
            <p:cNvPr id="23" name="Freeform 23"/>
            <p:cNvSpPr/>
            <p:nvPr/>
          </p:nvSpPr>
          <p:spPr>
            <a:xfrm>
              <a:off x="30220" y="50211"/>
              <a:ext cx="10878898" cy="455373"/>
            </a:xfrm>
            <a:custGeom>
              <a:avLst/>
              <a:gdLst/>
              <a:ahLst/>
              <a:cxnLst/>
              <a:rect l="l" t="t" r="r" b="b"/>
              <a:pathLst>
                <a:path w="10878898" h="455373">
                  <a:moveTo>
                    <a:pt x="43440" y="99649"/>
                  </a:moveTo>
                  <a:cubicBezTo>
                    <a:pt x="1332490" y="170769"/>
                    <a:pt x="1533150" y="172039"/>
                    <a:pt x="1741430" y="166959"/>
                  </a:cubicBezTo>
                  <a:cubicBezTo>
                    <a:pt x="1933200" y="161879"/>
                    <a:pt x="2098300" y="140289"/>
                    <a:pt x="2292610" y="135209"/>
                  </a:cubicBezTo>
                  <a:cubicBezTo>
                    <a:pt x="2511050" y="127589"/>
                    <a:pt x="2751080" y="127589"/>
                    <a:pt x="2987300" y="132669"/>
                  </a:cubicBezTo>
                  <a:cubicBezTo>
                    <a:pt x="3232410" y="137749"/>
                    <a:pt x="3562610" y="172039"/>
                    <a:pt x="3740410" y="165689"/>
                  </a:cubicBezTo>
                  <a:cubicBezTo>
                    <a:pt x="3836930" y="163149"/>
                    <a:pt x="3881380" y="155529"/>
                    <a:pt x="3965200" y="140289"/>
                  </a:cubicBezTo>
                  <a:cubicBezTo>
                    <a:pt x="4071880" y="121239"/>
                    <a:pt x="4217930" y="65359"/>
                    <a:pt x="4324610" y="51389"/>
                  </a:cubicBezTo>
                  <a:cubicBezTo>
                    <a:pt x="4408430" y="41229"/>
                    <a:pt x="4457960" y="45039"/>
                    <a:pt x="4553210" y="48849"/>
                  </a:cubicBezTo>
                  <a:cubicBezTo>
                    <a:pt x="4708150" y="52659"/>
                    <a:pt x="4959610" y="85679"/>
                    <a:pt x="5169160" y="94569"/>
                  </a:cubicBezTo>
                  <a:cubicBezTo>
                    <a:pt x="5387600" y="103459"/>
                    <a:pt x="5646680" y="105999"/>
                    <a:pt x="5838450" y="98379"/>
                  </a:cubicBezTo>
                  <a:cubicBezTo>
                    <a:pt x="5983230" y="93299"/>
                    <a:pt x="6094990" y="83139"/>
                    <a:pt x="6220720" y="66629"/>
                  </a:cubicBezTo>
                  <a:cubicBezTo>
                    <a:pt x="6347720" y="50119"/>
                    <a:pt x="6477260" y="5669"/>
                    <a:pt x="6596640" y="589"/>
                  </a:cubicBezTo>
                  <a:cubicBezTo>
                    <a:pt x="6705860" y="-3221"/>
                    <a:pt x="6806190" y="12019"/>
                    <a:pt x="6911600" y="29799"/>
                  </a:cubicBezTo>
                  <a:cubicBezTo>
                    <a:pt x="7023360" y="47579"/>
                    <a:pt x="7156710" y="100919"/>
                    <a:pt x="7246880" y="112349"/>
                  </a:cubicBezTo>
                  <a:cubicBezTo>
                    <a:pt x="7307840" y="119969"/>
                    <a:pt x="7349750" y="114889"/>
                    <a:pt x="7400550" y="114889"/>
                  </a:cubicBezTo>
                  <a:cubicBezTo>
                    <a:pt x="7450080" y="116159"/>
                    <a:pt x="7497070" y="118699"/>
                    <a:pt x="7549140" y="116159"/>
                  </a:cubicBezTo>
                  <a:cubicBezTo>
                    <a:pt x="7608830" y="112349"/>
                    <a:pt x="7660900" y="104729"/>
                    <a:pt x="7739640" y="94569"/>
                  </a:cubicBezTo>
                  <a:cubicBezTo>
                    <a:pt x="7866640" y="76789"/>
                    <a:pt x="8104130" y="27259"/>
                    <a:pt x="8238750" y="18369"/>
                  </a:cubicBezTo>
                  <a:cubicBezTo>
                    <a:pt x="8330190" y="12019"/>
                    <a:pt x="8384800" y="17099"/>
                    <a:pt x="8469890" y="24719"/>
                  </a:cubicBezTo>
                  <a:cubicBezTo>
                    <a:pt x="8574030" y="33609"/>
                    <a:pt x="8722620" y="67899"/>
                    <a:pt x="8816600" y="76789"/>
                  </a:cubicBezTo>
                  <a:cubicBezTo>
                    <a:pt x="8881370" y="81869"/>
                    <a:pt x="8897880" y="80599"/>
                    <a:pt x="8981700" y="81869"/>
                  </a:cubicBezTo>
                  <a:cubicBezTo>
                    <a:pt x="9252210" y="84409"/>
                    <a:pt x="10424420" y="48849"/>
                    <a:pt x="10698740" y="65359"/>
                  </a:cubicBezTo>
                  <a:cubicBezTo>
                    <a:pt x="10786370" y="69169"/>
                    <a:pt x="10846060" y="51389"/>
                    <a:pt x="10870190" y="85679"/>
                  </a:cubicBezTo>
                  <a:cubicBezTo>
                    <a:pt x="10900670" y="131399"/>
                    <a:pt x="10844790" y="326979"/>
                    <a:pt x="10800340" y="356189"/>
                  </a:cubicBezTo>
                  <a:cubicBezTo>
                    <a:pt x="10773670" y="375239"/>
                    <a:pt x="10748270" y="347299"/>
                    <a:pt x="10698740" y="344759"/>
                  </a:cubicBezTo>
                  <a:cubicBezTo>
                    <a:pt x="10561580" y="335869"/>
                    <a:pt x="10127240" y="338409"/>
                    <a:pt x="9926580" y="344759"/>
                  </a:cubicBezTo>
                  <a:cubicBezTo>
                    <a:pt x="9799580" y="347299"/>
                    <a:pt x="9738620" y="357459"/>
                    <a:pt x="9615430" y="361269"/>
                  </a:cubicBezTo>
                  <a:cubicBezTo>
                    <a:pt x="9431280" y="366349"/>
                    <a:pt x="9071870" y="362539"/>
                    <a:pt x="8929630" y="359999"/>
                  </a:cubicBezTo>
                  <a:cubicBezTo>
                    <a:pt x="8864860" y="358729"/>
                    <a:pt x="8845810" y="359999"/>
                    <a:pt x="8788660" y="354919"/>
                  </a:cubicBezTo>
                  <a:cubicBezTo>
                    <a:pt x="8698490" y="346029"/>
                    <a:pt x="8539740" y="310469"/>
                    <a:pt x="8440680" y="302849"/>
                  </a:cubicBezTo>
                  <a:cubicBezTo>
                    <a:pt x="8365750" y="296499"/>
                    <a:pt x="8320030" y="295229"/>
                    <a:pt x="8243830" y="299039"/>
                  </a:cubicBezTo>
                  <a:cubicBezTo>
                    <a:pt x="8135880" y="305389"/>
                    <a:pt x="7954270" y="330789"/>
                    <a:pt x="7853940" y="348569"/>
                  </a:cubicBezTo>
                  <a:cubicBezTo>
                    <a:pt x="7789170" y="359999"/>
                    <a:pt x="7759960" y="376509"/>
                    <a:pt x="7696460" y="384129"/>
                  </a:cubicBezTo>
                  <a:cubicBezTo>
                    <a:pt x="7599940" y="396829"/>
                    <a:pt x="7428490" y="396829"/>
                    <a:pt x="7328160" y="394289"/>
                  </a:cubicBezTo>
                  <a:cubicBezTo>
                    <a:pt x="7258310" y="393019"/>
                    <a:pt x="7207510" y="390479"/>
                    <a:pt x="7150360" y="380319"/>
                  </a:cubicBezTo>
                  <a:cubicBezTo>
                    <a:pt x="7093210" y="370159"/>
                    <a:pt x="7044950" y="348569"/>
                    <a:pt x="6982720" y="334599"/>
                  </a:cubicBezTo>
                  <a:cubicBezTo>
                    <a:pt x="6901440" y="315549"/>
                    <a:pt x="6784600" y="288879"/>
                    <a:pt x="6704590" y="285069"/>
                  </a:cubicBezTo>
                  <a:cubicBezTo>
                    <a:pt x="6642360" y="282529"/>
                    <a:pt x="6592830" y="291419"/>
                    <a:pt x="6538220" y="299039"/>
                  </a:cubicBezTo>
                  <a:cubicBezTo>
                    <a:pt x="6483610" y="306659"/>
                    <a:pt x="6446780" y="321899"/>
                    <a:pt x="6375660" y="332059"/>
                  </a:cubicBezTo>
                  <a:cubicBezTo>
                    <a:pt x="6248660" y="351109"/>
                    <a:pt x="6020060" y="370159"/>
                    <a:pt x="5838450" y="377779"/>
                  </a:cubicBezTo>
                  <a:cubicBezTo>
                    <a:pt x="5654300" y="385399"/>
                    <a:pt x="5454910" y="382859"/>
                    <a:pt x="5280920" y="376509"/>
                  </a:cubicBezTo>
                  <a:cubicBezTo>
                    <a:pt x="5125980" y="370159"/>
                    <a:pt x="4998980" y="348569"/>
                    <a:pt x="4844040" y="340949"/>
                  </a:cubicBezTo>
                  <a:cubicBezTo>
                    <a:pt x="4667510" y="333329"/>
                    <a:pt x="4454150" y="314279"/>
                    <a:pt x="4277620" y="334599"/>
                  </a:cubicBezTo>
                  <a:cubicBezTo>
                    <a:pt x="4117600" y="353649"/>
                    <a:pt x="4000760" y="428579"/>
                    <a:pt x="3825500" y="446359"/>
                  </a:cubicBezTo>
                  <a:cubicBezTo>
                    <a:pt x="3590550" y="469219"/>
                    <a:pt x="3267970" y="417149"/>
                    <a:pt x="2987300" y="412069"/>
                  </a:cubicBezTo>
                  <a:cubicBezTo>
                    <a:pt x="2705360" y="406989"/>
                    <a:pt x="2370080" y="406989"/>
                    <a:pt x="2141480" y="415879"/>
                  </a:cubicBezTo>
                  <a:cubicBezTo>
                    <a:pt x="1982730" y="422229"/>
                    <a:pt x="1891290" y="441279"/>
                    <a:pt x="1741430" y="446359"/>
                  </a:cubicBezTo>
                  <a:cubicBezTo>
                    <a:pt x="1548390" y="452709"/>
                    <a:pt x="1327410" y="450169"/>
                    <a:pt x="1082300" y="442549"/>
                  </a:cubicBezTo>
                  <a:cubicBezTo>
                    <a:pt x="769880" y="432389"/>
                    <a:pt x="131070" y="507319"/>
                    <a:pt x="20580" y="380319"/>
                  </a:cubicBezTo>
                  <a:cubicBezTo>
                    <a:pt x="-36570" y="315549"/>
                    <a:pt x="43440" y="99649"/>
                    <a:pt x="43440" y="99649"/>
                  </a:cubicBezTo>
                </a:path>
              </a:pathLst>
            </a:custGeom>
            <a:solidFill>
              <a:srgbClr val="FFF234">
                <a:alpha val="313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106228" y="5548312"/>
            <a:ext cx="3621405" cy="375285"/>
            <a:chOff x="0" y="0"/>
            <a:chExt cx="4828540" cy="500380"/>
          </a:xfrm>
        </p:grpSpPr>
        <p:sp>
          <p:nvSpPr>
            <p:cNvPr id="25" name="Freeform 25"/>
            <p:cNvSpPr/>
            <p:nvPr/>
          </p:nvSpPr>
          <p:spPr>
            <a:xfrm>
              <a:off x="38960" y="39568"/>
              <a:ext cx="4775927" cy="418862"/>
            </a:xfrm>
            <a:custGeom>
              <a:avLst/>
              <a:gdLst/>
              <a:ahLst/>
              <a:cxnLst/>
              <a:rect l="l" t="t" r="r" b="b"/>
              <a:pathLst>
                <a:path w="4775927" h="418862">
                  <a:moveTo>
                    <a:pt x="39780" y="11232"/>
                  </a:moveTo>
                  <a:cubicBezTo>
                    <a:pt x="853850" y="59492"/>
                    <a:pt x="1815240" y="50602"/>
                    <a:pt x="2181000" y="78542"/>
                  </a:cubicBezTo>
                  <a:cubicBezTo>
                    <a:pt x="2354990" y="91242"/>
                    <a:pt x="2461670" y="121722"/>
                    <a:pt x="2564540" y="128072"/>
                  </a:cubicBezTo>
                  <a:cubicBezTo>
                    <a:pt x="2633120" y="133152"/>
                    <a:pt x="2662330" y="129342"/>
                    <a:pt x="2738530" y="129342"/>
                  </a:cubicBezTo>
                  <a:cubicBezTo>
                    <a:pt x="2879500" y="130612"/>
                    <a:pt x="3118260" y="140772"/>
                    <a:pt x="3346860" y="129342"/>
                  </a:cubicBezTo>
                  <a:cubicBezTo>
                    <a:pt x="3640230" y="115372"/>
                    <a:pt x="4097430" y="41712"/>
                    <a:pt x="4355240" y="27742"/>
                  </a:cubicBezTo>
                  <a:cubicBezTo>
                    <a:pt x="4512720" y="20122"/>
                    <a:pt x="4679090" y="-30678"/>
                    <a:pt x="4738780" y="27742"/>
                  </a:cubicBezTo>
                  <a:cubicBezTo>
                    <a:pt x="4788310" y="77272"/>
                    <a:pt x="4788310" y="256342"/>
                    <a:pt x="4738780" y="307142"/>
                  </a:cubicBezTo>
                  <a:cubicBezTo>
                    <a:pt x="4680360" y="365562"/>
                    <a:pt x="4516530" y="299522"/>
                    <a:pt x="4362860" y="307142"/>
                  </a:cubicBezTo>
                  <a:cubicBezTo>
                    <a:pt x="4113940" y="321112"/>
                    <a:pt x="3711350" y="393502"/>
                    <a:pt x="3393850" y="408742"/>
                  </a:cubicBezTo>
                  <a:cubicBezTo>
                    <a:pt x="3089050" y="423982"/>
                    <a:pt x="2715670" y="421442"/>
                    <a:pt x="2493420" y="404932"/>
                  </a:cubicBezTo>
                  <a:cubicBezTo>
                    <a:pt x="2362610" y="394772"/>
                    <a:pt x="2330860" y="370642"/>
                    <a:pt x="2181000" y="357942"/>
                  </a:cubicBezTo>
                  <a:cubicBezTo>
                    <a:pt x="1806350" y="326192"/>
                    <a:pt x="522380" y="326192"/>
                    <a:pt x="207420" y="308412"/>
                  </a:cubicBezTo>
                  <a:cubicBezTo>
                    <a:pt x="108360" y="303332"/>
                    <a:pt x="43590" y="331272"/>
                    <a:pt x="11840" y="291902"/>
                  </a:cubicBezTo>
                  <a:cubicBezTo>
                    <a:pt x="-26260" y="246182"/>
                    <a:pt x="39780" y="11232"/>
                    <a:pt x="39780" y="11232"/>
                  </a:cubicBezTo>
                </a:path>
              </a:pathLst>
            </a:custGeom>
            <a:solidFill>
              <a:srgbClr val="FFF234">
                <a:alpha val="313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796135" y="5714047"/>
            <a:ext cx="2298383" cy="439103"/>
            <a:chOff x="0" y="0"/>
            <a:chExt cx="3064510" cy="585470"/>
          </a:xfrm>
        </p:grpSpPr>
        <p:sp>
          <p:nvSpPr>
            <p:cNvPr id="27" name="Freeform 27"/>
            <p:cNvSpPr/>
            <p:nvPr/>
          </p:nvSpPr>
          <p:spPr>
            <a:xfrm>
              <a:off x="26529" y="49087"/>
              <a:ext cx="2997471" cy="485310"/>
            </a:xfrm>
            <a:custGeom>
              <a:avLst/>
              <a:gdLst/>
              <a:ahLst/>
              <a:cxnLst/>
              <a:rect l="l" t="t" r="r" b="b"/>
              <a:pathLst>
                <a:path w="2997471" h="485310">
                  <a:moveTo>
                    <a:pt x="24271" y="154113"/>
                  </a:moveTo>
                  <a:cubicBezTo>
                    <a:pt x="847231" y="161733"/>
                    <a:pt x="1263791" y="211263"/>
                    <a:pt x="1497471" y="204913"/>
                  </a:cubicBezTo>
                  <a:cubicBezTo>
                    <a:pt x="1643521" y="201103"/>
                    <a:pt x="1732421" y="192213"/>
                    <a:pt x="1850531" y="168083"/>
                  </a:cubicBezTo>
                  <a:cubicBezTo>
                    <a:pt x="1972451" y="142683"/>
                    <a:pt x="2115961" y="82993"/>
                    <a:pt x="2215021" y="56323"/>
                  </a:cubicBezTo>
                  <a:cubicBezTo>
                    <a:pt x="2281061" y="38543"/>
                    <a:pt x="2326781" y="25843"/>
                    <a:pt x="2382661" y="16953"/>
                  </a:cubicBezTo>
                  <a:cubicBezTo>
                    <a:pt x="2436001" y="8063"/>
                    <a:pt x="2489341" y="-4637"/>
                    <a:pt x="2540141" y="1713"/>
                  </a:cubicBezTo>
                  <a:cubicBezTo>
                    <a:pt x="2590941" y="8063"/>
                    <a:pt x="2627771" y="39813"/>
                    <a:pt x="2686191" y="56323"/>
                  </a:cubicBezTo>
                  <a:cubicBezTo>
                    <a:pt x="2767471" y="81723"/>
                    <a:pt x="2950351" y="65213"/>
                    <a:pt x="2987181" y="124903"/>
                  </a:cubicBezTo>
                  <a:cubicBezTo>
                    <a:pt x="3021471" y="182053"/>
                    <a:pt x="2963051" y="370013"/>
                    <a:pt x="2914791" y="395413"/>
                  </a:cubicBezTo>
                  <a:cubicBezTo>
                    <a:pt x="2879231" y="414463"/>
                    <a:pt x="2825891" y="358583"/>
                    <a:pt x="2766201" y="343343"/>
                  </a:cubicBezTo>
                  <a:cubicBezTo>
                    <a:pt x="2678571" y="321753"/>
                    <a:pt x="2559191" y="283653"/>
                    <a:pt x="2437271" y="291273"/>
                  </a:cubicBezTo>
                  <a:cubicBezTo>
                    <a:pt x="2281061" y="300163"/>
                    <a:pt x="2065161" y="409383"/>
                    <a:pt x="1906411" y="441133"/>
                  </a:cubicBezTo>
                  <a:cubicBezTo>
                    <a:pt x="1779411" y="467803"/>
                    <a:pt x="1704481" y="479233"/>
                    <a:pt x="1559701" y="484313"/>
                  </a:cubicBezTo>
                  <a:cubicBezTo>
                    <a:pt x="1315861" y="493203"/>
                    <a:pt x="859931" y="439863"/>
                    <a:pt x="579261" y="433513"/>
                  </a:cubicBezTo>
                  <a:cubicBezTo>
                    <a:pt x="368441" y="428433"/>
                    <a:pt x="101741" y="513523"/>
                    <a:pt x="24271" y="436053"/>
                  </a:cubicBezTo>
                  <a:cubicBezTo>
                    <a:pt x="-30339" y="381443"/>
                    <a:pt x="24271" y="154113"/>
                    <a:pt x="24271" y="154113"/>
                  </a:cubicBezTo>
                </a:path>
              </a:pathLst>
            </a:custGeom>
            <a:solidFill>
              <a:srgbClr val="FFF234">
                <a:alpha val="313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30" name="Freeform 30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2" name="Freeform 8">
            <a:extLst>
              <a:ext uri="{FF2B5EF4-FFF2-40B4-BE49-F238E27FC236}">
                <a16:creationId xmlns:a16="http://schemas.microsoft.com/office/drawing/2014/main" id="{3D7D6395-44B8-8121-4498-E56545BB7F7A}"/>
              </a:ext>
            </a:extLst>
          </p:cNvPr>
          <p:cNvSpPr/>
          <p:nvPr/>
        </p:nvSpPr>
        <p:spPr>
          <a:xfrm>
            <a:off x="3409659" y="4707916"/>
            <a:ext cx="9123339" cy="2292976"/>
          </a:xfrm>
          <a:custGeom>
            <a:avLst/>
            <a:gdLst/>
            <a:ahLst/>
            <a:cxnLst/>
            <a:rect l="l" t="t" r="r" b="b"/>
            <a:pathLst>
              <a:path w="6720459" h="2366954">
                <a:moveTo>
                  <a:pt x="0" y="0"/>
                </a:moveTo>
                <a:lnTo>
                  <a:pt x="6720459" y="0"/>
                </a:lnTo>
                <a:lnTo>
                  <a:pt x="6720459" y="2366954"/>
                </a:lnTo>
                <a:lnTo>
                  <a:pt x="0" y="2366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SA" dirty="0"/>
          </a:p>
        </p:txBody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id="{1901428F-048A-2620-D451-AD8592ACBAB7}"/>
              </a:ext>
            </a:extLst>
          </p:cNvPr>
          <p:cNvSpPr/>
          <p:nvPr/>
        </p:nvSpPr>
        <p:spPr>
          <a:xfrm>
            <a:off x="3409658" y="7174137"/>
            <a:ext cx="9123339" cy="1548290"/>
          </a:xfrm>
          <a:custGeom>
            <a:avLst/>
            <a:gdLst/>
            <a:ahLst/>
            <a:cxnLst/>
            <a:rect l="l" t="t" r="r" b="b"/>
            <a:pathLst>
              <a:path w="7993522" h="729409">
                <a:moveTo>
                  <a:pt x="0" y="0"/>
                </a:moveTo>
                <a:lnTo>
                  <a:pt x="7993522" y="0"/>
                </a:lnTo>
                <a:lnTo>
                  <a:pt x="7993522" y="729409"/>
                </a:lnTo>
                <a:lnTo>
                  <a:pt x="0" y="729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7417">
            <a:off x="-869521" y="9189325"/>
            <a:ext cx="17658341" cy="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5015550" y="9014926"/>
            <a:ext cx="578400" cy="367800"/>
            <a:chOff x="0" y="0"/>
            <a:chExt cx="771200" cy="49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5656100" y="9014926"/>
            <a:ext cx="578400" cy="367800"/>
            <a:chOff x="0" y="0"/>
            <a:chExt cx="771200" cy="49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6296650" y="9014926"/>
            <a:ext cx="578400" cy="367800"/>
            <a:chOff x="0" y="0"/>
            <a:chExt cx="771200" cy="49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8214250" y="9014926"/>
            <a:ext cx="578400" cy="367800"/>
            <a:chOff x="0" y="0"/>
            <a:chExt cx="771200" cy="490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8854800" y="9014926"/>
            <a:ext cx="578400" cy="367800"/>
            <a:chOff x="0" y="0"/>
            <a:chExt cx="771200" cy="490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9495350" y="9014926"/>
            <a:ext cx="578400" cy="367800"/>
            <a:chOff x="0" y="0"/>
            <a:chExt cx="771200" cy="490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71144" cy="490347"/>
            </a:xfrm>
            <a:custGeom>
              <a:avLst/>
              <a:gdLst/>
              <a:ahLst/>
              <a:cxnLst/>
              <a:rect l="l" t="t" r="r" b="b"/>
              <a:pathLst>
                <a:path w="771144" h="490347">
                  <a:moveTo>
                    <a:pt x="0" y="490347"/>
                  </a:moveTo>
                  <a:lnTo>
                    <a:pt x="382016" y="0"/>
                  </a:lnTo>
                  <a:lnTo>
                    <a:pt x="771144" y="490347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771443" y="1220282"/>
            <a:ext cx="8787821" cy="7689344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ADDD">
                <a:alpha val="58824"/>
              </a:srgbClr>
            </a:solidFill>
          </p:spPr>
          <p:txBody>
            <a:bodyPr/>
            <a:lstStyle/>
            <a:p>
              <a:endParaRPr lang="en-S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17240" y="1232153"/>
            <a:ext cx="6548114" cy="7677473"/>
          </a:xfrm>
          <a:custGeom>
            <a:avLst/>
            <a:gdLst/>
            <a:ahLst/>
            <a:cxnLst/>
            <a:rect l="l" t="t" r="r" b="b"/>
            <a:pathLst>
              <a:path w="6548114" h="7677473">
                <a:moveTo>
                  <a:pt x="0" y="0"/>
                </a:moveTo>
                <a:lnTo>
                  <a:pt x="6548113" y="0"/>
                </a:lnTo>
                <a:lnTo>
                  <a:pt x="6548113" y="7677473"/>
                </a:lnTo>
                <a:lnTo>
                  <a:pt x="0" y="7677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70" r="-71537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19" name="TextBox 19"/>
          <p:cNvSpPr txBox="1"/>
          <p:nvPr/>
        </p:nvSpPr>
        <p:spPr>
          <a:xfrm>
            <a:off x="8838889" y="4193286"/>
            <a:ext cx="7440750" cy="2047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6"/>
              </a:lnSpc>
            </a:pPr>
            <a:endParaRPr dirty="0"/>
          </a:p>
          <a:p>
            <a:pPr algn="ctr">
              <a:lnSpc>
                <a:spcPts val="7776"/>
              </a:lnSpc>
            </a:pPr>
            <a:r>
              <a:rPr lang="en-US" sz="8000" dirty="0">
                <a:solidFill>
                  <a:srgbClr val="313EF2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8000" dirty="0">
                <a:solidFill>
                  <a:srgbClr val="313EF2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Genetic obesity</a:t>
            </a:r>
          </a:p>
        </p:txBody>
      </p:sp>
      <p:sp>
        <p:nvSpPr>
          <p:cNvPr id="20" name="Freeform 20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2850" y="1062176"/>
            <a:ext cx="5251750" cy="5004250"/>
          </a:xfrm>
          <a:custGeom>
            <a:avLst/>
            <a:gdLst/>
            <a:ahLst/>
            <a:cxnLst/>
            <a:rect l="l" t="t" r="r" b="b"/>
            <a:pathLst>
              <a:path w="5251750" h="5004250">
                <a:moveTo>
                  <a:pt x="0" y="0"/>
                </a:moveTo>
                <a:lnTo>
                  <a:pt x="5251750" y="0"/>
                </a:lnTo>
                <a:lnTo>
                  <a:pt x="5251750" y="5004250"/>
                </a:lnTo>
                <a:lnTo>
                  <a:pt x="0" y="5004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3" name="Freeform 3"/>
          <p:cNvSpPr/>
          <p:nvPr/>
        </p:nvSpPr>
        <p:spPr>
          <a:xfrm>
            <a:off x="14927523" y="6926573"/>
            <a:ext cx="6720959" cy="6720861"/>
          </a:xfrm>
          <a:custGeom>
            <a:avLst/>
            <a:gdLst/>
            <a:ahLst/>
            <a:cxnLst/>
            <a:rect l="l" t="t" r="r" b="b"/>
            <a:pathLst>
              <a:path w="6720959" h="6720861">
                <a:moveTo>
                  <a:pt x="0" y="0"/>
                </a:moveTo>
                <a:lnTo>
                  <a:pt x="6720960" y="0"/>
                </a:lnTo>
                <a:lnTo>
                  <a:pt x="6720960" y="6720862"/>
                </a:lnTo>
                <a:lnTo>
                  <a:pt x="0" y="6720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4" name="TextBox 4"/>
          <p:cNvSpPr txBox="1"/>
          <p:nvPr/>
        </p:nvSpPr>
        <p:spPr>
          <a:xfrm>
            <a:off x="1945093" y="2099507"/>
            <a:ext cx="14199345" cy="6324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0914" lvl="1" indent="-500457" algn="l">
              <a:lnSpc>
                <a:spcPts val="7139"/>
              </a:lnSpc>
              <a:buFont typeface="Arial"/>
              <a:buChar char="•"/>
            </a:pPr>
            <a:r>
              <a:rPr lang="en-US" sz="4636" b="1" dirty="0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  <a:sym typeface="Canva Sans Bold"/>
              </a:rPr>
              <a:t>Monogenic obesity</a:t>
            </a:r>
            <a:r>
              <a:rPr lang="en-US" sz="4636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 is obesity caused by a mutation in a single gene that plays a critical role in appetite regulation and energy balance.</a:t>
            </a:r>
          </a:p>
          <a:p>
            <a:pPr algn="l">
              <a:lnSpc>
                <a:spcPts val="7139"/>
              </a:lnSpc>
            </a:pPr>
            <a:endParaRPr lang="en-US" sz="4636" dirty="0">
              <a:solidFill>
                <a:srgbClr val="000000"/>
              </a:solidFill>
              <a:latin typeface="Times" pitchFamily="2" charset="0"/>
              <a:ea typeface="Canva Sans"/>
              <a:cs typeface="Canva Sans"/>
              <a:sym typeface="Canva Sans"/>
            </a:endParaRPr>
          </a:p>
          <a:p>
            <a:pPr marL="1000914" lvl="1" indent="-500457" algn="l">
              <a:lnSpc>
                <a:spcPts val="7139"/>
              </a:lnSpc>
              <a:buFont typeface="Arial"/>
              <a:buChar char="•"/>
            </a:pPr>
            <a:r>
              <a:rPr lang="en-US" sz="4636" b="1" dirty="0">
                <a:solidFill>
                  <a:srgbClr val="000000"/>
                </a:solidFill>
                <a:latin typeface="Times" pitchFamily="2" charset="0"/>
                <a:ea typeface="Canva Sans Bold"/>
                <a:cs typeface="Canva Sans Bold"/>
                <a:sym typeface="Canva Sans Bold"/>
              </a:rPr>
              <a:t>Polygenic obesity</a:t>
            </a:r>
            <a:r>
              <a:rPr lang="en-US" sz="4636" dirty="0">
                <a:solidFill>
                  <a:srgbClr val="000000"/>
                </a:solidFill>
                <a:latin typeface="Times" pitchFamily="2" charset="0"/>
                <a:ea typeface="Canva Sans"/>
                <a:cs typeface="Canva Sans"/>
                <a:sym typeface="Canva Sans"/>
              </a:rPr>
              <a:t> results from the combined effect of multiple genes, each contributing a small risk, interacting with environmental factors. </a:t>
            </a:r>
          </a:p>
        </p:txBody>
      </p:sp>
      <p:sp>
        <p:nvSpPr>
          <p:cNvPr id="5" name="Freeform 5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2250" y="3449250"/>
            <a:ext cx="1608000" cy="1608000"/>
            <a:chOff x="0" y="0"/>
            <a:chExt cx="2144000" cy="214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44014" cy="2144014"/>
            </a:xfrm>
            <a:custGeom>
              <a:avLst/>
              <a:gdLst/>
              <a:ahLst/>
              <a:cxnLst/>
              <a:rect l="l" t="t" r="r" b="b"/>
              <a:pathLst>
                <a:path w="2144014" h="2144014">
                  <a:moveTo>
                    <a:pt x="0" y="1072007"/>
                  </a:moveTo>
                  <a:lnTo>
                    <a:pt x="583184" y="869569"/>
                  </a:lnTo>
                  <a:lnTo>
                    <a:pt x="313944" y="313944"/>
                  </a:lnTo>
                  <a:lnTo>
                    <a:pt x="869569" y="583184"/>
                  </a:lnTo>
                  <a:lnTo>
                    <a:pt x="1072007" y="0"/>
                  </a:lnTo>
                  <a:lnTo>
                    <a:pt x="1274445" y="583184"/>
                  </a:lnTo>
                  <a:lnTo>
                    <a:pt x="1830070" y="313944"/>
                  </a:lnTo>
                  <a:lnTo>
                    <a:pt x="1560830" y="869569"/>
                  </a:lnTo>
                  <a:lnTo>
                    <a:pt x="2144014" y="1072007"/>
                  </a:lnTo>
                  <a:lnTo>
                    <a:pt x="1560830" y="1274445"/>
                  </a:lnTo>
                  <a:lnTo>
                    <a:pt x="1830070" y="1830070"/>
                  </a:lnTo>
                  <a:lnTo>
                    <a:pt x="1274445" y="1560830"/>
                  </a:lnTo>
                  <a:lnTo>
                    <a:pt x="1072007" y="2144014"/>
                  </a:lnTo>
                  <a:lnTo>
                    <a:pt x="869569" y="1560830"/>
                  </a:lnTo>
                  <a:lnTo>
                    <a:pt x="313944" y="1830070"/>
                  </a:lnTo>
                  <a:lnTo>
                    <a:pt x="583184" y="1274445"/>
                  </a:lnTo>
                  <a:close/>
                </a:path>
              </a:pathLst>
            </a:custGeom>
            <a:solidFill>
              <a:srgbClr val="313EF2"/>
            </a:solidFill>
          </p:spPr>
          <p:txBody>
            <a:bodyPr/>
            <a:lstStyle/>
            <a:p>
              <a:endParaRPr lang="en-SA"/>
            </a:p>
          </p:txBody>
        </p:sp>
      </p:grpSp>
      <p:sp>
        <p:nvSpPr>
          <p:cNvPr id="4" name="AutoShape 4"/>
          <p:cNvSpPr/>
          <p:nvPr/>
        </p:nvSpPr>
        <p:spPr>
          <a:xfrm>
            <a:off x="12615440" y="8029425"/>
            <a:ext cx="6001621" cy="19050"/>
          </a:xfrm>
          <a:prstGeom prst="line">
            <a:avLst/>
          </a:prstGeom>
          <a:ln w="19050" cap="rnd">
            <a:solidFill>
              <a:srgbClr val="FEADD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SA"/>
          </a:p>
        </p:txBody>
      </p:sp>
      <p:sp>
        <p:nvSpPr>
          <p:cNvPr id="5" name="Freeform 5"/>
          <p:cNvSpPr/>
          <p:nvPr/>
        </p:nvSpPr>
        <p:spPr>
          <a:xfrm>
            <a:off x="1407375" y="4238801"/>
            <a:ext cx="5004250" cy="5261175"/>
          </a:xfrm>
          <a:custGeom>
            <a:avLst/>
            <a:gdLst/>
            <a:ahLst/>
            <a:cxnLst/>
            <a:rect l="l" t="t" r="r" b="b"/>
            <a:pathLst>
              <a:path w="5004250" h="5261175">
                <a:moveTo>
                  <a:pt x="0" y="0"/>
                </a:moveTo>
                <a:lnTo>
                  <a:pt x="5004250" y="0"/>
                </a:lnTo>
                <a:lnTo>
                  <a:pt x="5004250" y="5261175"/>
                </a:lnTo>
                <a:lnTo>
                  <a:pt x="0" y="52611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6" name="Freeform 6"/>
          <p:cNvSpPr/>
          <p:nvPr/>
        </p:nvSpPr>
        <p:spPr>
          <a:xfrm>
            <a:off x="694192" y="1141786"/>
            <a:ext cx="17401734" cy="7259559"/>
          </a:xfrm>
          <a:custGeom>
            <a:avLst/>
            <a:gdLst/>
            <a:ahLst/>
            <a:cxnLst/>
            <a:rect l="l" t="t" r="r" b="b"/>
            <a:pathLst>
              <a:path w="17401734" h="7259559">
                <a:moveTo>
                  <a:pt x="0" y="0"/>
                </a:moveTo>
                <a:lnTo>
                  <a:pt x="17401734" y="0"/>
                </a:lnTo>
                <a:lnTo>
                  <a:pt x="17401734" y="7259559"/>
                </a:lnTo>
                <a:lnTo>
                  <a:pt x="0" y="7259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99" t="-606" r="-2299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endParaRPr lang="en-SA" b="1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186854" y="252031"/>
            <a:ext cx="3915168" cy="1686812"/>
          </a:xfrm>
          <a:custGeom>
            <a:avLst/>
            <a:gdLst/>
            <a:ahLst/>
            <a:cxnLst/>
            <a:rect l="l" t="t" r="r" b="b"/>
            <a:pathLst>
              <a:path w="3915168" h="1686812">
                <a:moveTo>
                  <a:pt x="0" y="0"/>
                </a:moveTo>
                <a:lnTo>
                  <a:pt x="3915168" y="0"/>
                </a:lnTo>
                <a:lnTo>
                  <a:pt x="3915168" y="1686812"/>
                </a:lnTo>
                <a:lnTo>
                  <a:pt x="0" y="16868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00" r="-1700"/>
            </a:stretch>
          </a:blipFill>
        </p:spPr>
        <p:txBody>
          <a:bodyPr/>
          <a:lstStyle/>
          <a:p>
            <a:endParaRPr lang="en-S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D4EEA4-2548-6D31-A076-00B33A445982}"/>
              </a:ext>
            </a:extLst>
          </p:cNvPr>
          <p:cNvSpPr/>
          <p:nvPr/>
        </p:nvSpPr>
        <p:spPr>
          <a:xfrm>
            <a:off x="4343400" y="2324100"/>
            <a:ext cx="7010400" cy="426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1687</Words>
  <Application>Microsoft Macintosh PowerPoint</Application>
  <PresentationFormat>Custom</PresentationFormat>
  <Paragraphs>251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Arimo Bold</vt:lpstr>
      <vt:lpstr>Arial</vt:lpstr>
      <vt:lpstr>Canva Sans</vt:lpstr>
      <vt:lpstr>Calibri</vt:lpstr>
      <vt:lpstr>Times</vt:lpstr>
      <vt:lpstr>Canva Sans Bold</vt:lpstr>
      <vt:lpstr>Wingdings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Social Issues Thesis_ Childhood Obesity by Slidesgo.pptx</dc:title>
  <cp:lastModifiedBy>Anas</cp:lastModifiedBy>
  <cp:revision>11</cp:revision>
  <dcterms:created xsi:type="dcterms:W3CDTF">2006-08-16T00:00:00Z</dcterms:created>
  <dcterms:modified xsi:type="dcterms:W3CDTF">2026-04-22T19:15:36Z</dcterms:modified>
  <dc:identifier>DAHHIN2dKjY</dc:identifier>
</cp:coreProperties>
</file>