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147483056" r:id="rId3"/>
    <p:sldId id="257" r:id="rId4"/>
    <p:sldId id="1948344575" r:id="rId5"/>
    <p:sldId id="1948344576" r:id="rId6"/>
    <p:sldId id="260" r:id="rId7"/>
    <p:sldId id="2147483071" r:id="rId8"/>
    <p:sldId id="2147483082" r:id="rId9"/>
    <p:sldId id="2147483063" r:id="rId10"/>
    <p:sldId id="263" r:id="rId11"/>
    <p:sldId id="2147483060" r:id="rId12"/>
    <p:sldId id="264" r:id="rId13"/>
    <p:sldId id="265" r:id="rId14"/>
    <p:sldId id="2147483066" r:id="rId15"/>
    <p:sldId id="2147483064" r:id="rId16"/>
    <p:sldId id="266" r:id="rId17"/>
    <p:sldId id="267" r:id="rId18"/>
    <p:sldId id="2147483083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59" r:id="rId28"/>
    <p:sldId id="21474830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E75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88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B917D-1801-4E18-8AAC-3F1E2835F99D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769E8-AF2F-4E62-B733-FB43826F4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7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64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tm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mp"/><Relationship Id="rId5" Type="http://schemas.openxmlformats.org/officeDocument/2006/relationships/image" Target="../media/image34.tmp"/><Relationship Id="rId4" Type="http://schemas.openxmlformats.org/officeDocument/2006/relationships/image" Target="../media/image33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ade.sfda.gov.sa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image" Target="../media/image11.tmp"/><Relationship Id="rId7" Type="http://schemas.openxmlformats.org/officeDocument/2006/relationships/image" Target="../media/image15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00125" y="3411141"/>
            <a:ext cx="7143750" cy="39290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Type 1 Diabetes Screening Program at KFSHRC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2369004" y="3941779"/>
            <a:ext cx="428625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1575" dirty="0">
              <a:solidFill>
                <a:srgbClr val="1F3864"/>
              </a:solidFill>
              <a:latin typeface="Coda" pitchFamily="34" charset="0"/>
              <a:ea typeface="Coda" pitchFamily="34" charset="-122"/>
              <a:cs typeface="Coda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Afaf Alsagheir, MD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180545" y="4452590"/>
            <a:ext cx="500062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Professor of Pediatrics, KFSHRC-Riyadh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]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955471" y="4920539"/>
            <a:ext cx="351132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Pediatric Endocrinology Challenging cases , 24-25 April 2026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Image 1" descr="https://kimi-img.moonshot.cn/pub/slides/okc/7vcya2wmtrtku/mnt/agents/output/kfshrc-t1d/images/1_KFSHRC_Continues_to_Rise_as_a_Globally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1937" y="5200743"/>
            <a:ext cx="10001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42D42-F974-3DCC-5DE5-2DDB7826C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5" y="640057"/>
            <a:ext cx="4286250" cy="2447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66439C-3FFD-BF32-92B8-96FDFA38B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3407"/>
            <a:ext cx="9144000" cy="336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5032E-911C-E261-E895-9C9BE5C2A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266" y="5162055"/>
            <a:ext cx="3627530" cy="1270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80B10-C639-BB2E-65A5-177AAD2C2CC6}"/>
              </a:ext>
            </a:extLst>
          </p:cNvPr>
          <p:cNvSpPr txBox="1"/>
          <p:nvPr/>
        </p:nvSpPr>
        <p:spPr>
          <a:xfrm>
            <a:off x="0" y="61730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MAT-SA-2600236- V1 – April 2026</a:t>
            </a:r>
            <a:endParaRPr lang="en-SA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592" y="655153"/>
            <a:ext cx="500062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Acceptance rate for screening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4314825" y="1857375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914400" h="914400"/>
            </a:pathLst>
          </a:custGeom>
          <a:solidFill>
            <a:srgbClr val="E8B730"/>
          </a:solidFill>
          <a:ln/>
        </p:spPr>
      </p:sp>
      <p:sp>
        <p:nvSpPr>
          <p:cNvPr id="4" name="Text 2"/>
          <p:cNvSpPr/>
          <p:nvPr/>
        </p:nvSpPr>
        <p:spPr>
          <a:xfrm>
            <a:off x="2073729" y="2147500"/>
            <a:ext cx="5715000" cy="7858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5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85–90%</a:t>
            </a:r>
            <a:endParaRPr lang="en-US" sz="4500" dirty="0"/>
          </a:p>
        </p:txBody>
      </p:sp>
      <p:sp>
        <p:nvSpPr>
          <p:cNvPr id="5" name="Text 3"/>
          <p:cNvSpPr/>
          <p:nvPr/>
        </p:nvSpPr>
        <p:spPr>
          <a:xfrm>
            <a:off x="2781300" y="3088636"/>
            <a:ext cx="5000625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acceptance rate among eligible families</a:t>
            </a:r>
            <a:endParaRPr lang="en-US" sz="1400" b="1" dirty="0"/>
          </a:p>
        </p:txBody>
      </p:sp>
      <p:sp>
        <p:nvSpPr>
          <p:cNvPr id="6" name="Text 4"/>
          <p:cNvSpPr/>
          <p:nvPr/>
        </p:nvSpPr>
        <p:spPr>
          <a:xfrm>
            <a:off x="1752600" y="4456091"/>
            <a:ext cx="57150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High acceptance attributed to personalized communication and physician endorsement</a:t>
            </a:r>
            <a:r>
              <a:rPr lang="en-US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.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0" y="6536871"/>
            <a:ext cx="9144000" cy="361952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D218E9-286B-57B4-1806-656EFF045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4" y="1622167"/>
            <a:ext cx="2241266" cy="21669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ADFDE-8A32-78C7-8761-579364D4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12" y="1769586"/>
            <a:ext cx="1909776" cy="1190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58B03-99DD-37EF-4DF8-B9F48C5F8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88" y="459559"/>
            <a:ext cx="3119460" cy="78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63183-6059-7500-9EBB-F5CD20E51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00" y="1245377"/>
            <a:ext cx="2157428" cy="1985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85AC7-3239-789C-D011-41648B4AE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8" y="4648209"/>
            <a:ext cx="3100410" cy="1928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28935-6D82-15E1-1887-3CC1BF843F64}"/>
              </a:ext>
            </a:extLst>
          </p:cNvPr>
          <p:cNvSpPr txBox="1"/>
          <p:nvPr/>
        </p:nvSpPr>
        <p:spPr>
          <a:xfrm>
            <a:off x="588838" y="3872944"/>
            <a:ext cx="297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  <a:r>
              <a:rPr lang="en-GB" b="1" dirty="0"/>
              <a:t>4 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siblings had stage 1</a:t>
            </a:r>
          </a:p>
          <a:p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               TIDM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B4054-996F-D6AA-0301-DAD72BD65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" y="376214"/>
            <a:ext cx="3898459" cy="3352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D22D6-248D-2C16-CF26-E40B79B8A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52" y="4364489"/>
            <a:ext cx="2886417" cy="1514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EDFEF-C613-235F-3C58-DAC8087E3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2" y="4526412"/>
            <a:ext cx="1909776" cy="1190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C472B-1FE6-38C4-366B-6D35F3A3F326}"/>
              </a:ext>
            </a:extLst>
          </p:cNvPr>
          <p:cNvSpPr txBox="1"/>
          <p:nvPr/>
        </p:nvSpPr>
        <p:spPr>
          <a:xfrm>
            <a:off x="3341914" y="3162300"/>
            <a:ext cx="262983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26 % positive </a:t>
            </a:r>
          </a:p>
          <a:p>
            <a:r>
              <a:rPr lang="en-GB" dirty="0"/>
              <a:t>15% were stage 2 or 3</a:t>
            </a:r>
          </a:p>
        </p:txBody>
      </p:sp>
    </p:spTree>
    <p:extLst>
      <p:ext uri="{BB962C8B-B14F-4D97-AF65-F5344CB8AC3E}">
        <p14:creationId xmlns:p14="http://schemas.microsoft.com/office/powerpoint/2010/main" val="38460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7071" y="57916"/>
            <a:ext cx="4912179" cy="10858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Our first screening cohort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473189" y="1387587"/>
            <a:ext cx="3964781" cy="458322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28625" y="1571625"/>
            <a:ext cx="39647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Screening</a:t>
            </a:r>
            <a:endParaRPr lang="en-US" sz="1600" b="1" dirty="0"/>
          </a:p>
        </p:txBody>
      </p:sp>
      <p:sp>
        <p:nvSpPr>
          <p:cNvPr id="6" name="Shape 4"/>
          <p:cNvSpPr/>
          <p:nvPr/>
        </p:nvSpPr>
        <p:spPr>
          <a:xfrm>
            <a:off x="2178844" y="2035969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508000" h="508000"/>
            </a:pathLst>
          </a:custGeom>
          <a:solidFill>
            <a:srgbClr val="1F3864"/>
          </a:solidFill>
          <a:ln/>
        </p:spPr>
      </p:sp>
      <p:sp>
        <p:nvSpPr>
          <p:cNvPr id="7" name="Text 5"/>
          <p:cNvSpPr/>
          <p:nvPr/>
        </p:nvSpPr>
        <p:spPr>
          <a:xfrm>
            <a:off x="767953" y="2700422"/>
            <a:ext cx="3607594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0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15 families, 38 siblings screened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767953" y="3654878"/>
            <a:ext cx="3607594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E8B730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26%</a:t>
            </a:r>
            <a:endParaRPr lang="en-US" sz="2000" dirty="0"/>
          </a:p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autoantibody-positive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51782" y="4682728"/>
            <a:ext cx="3607594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4A261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15%</a:t>
            </a:r>
            <a:endParaRPr lang="en-US" dirty="0"/>
          </a:p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2 or 3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644629" y="1300843"/>
            <a:ext cx="3990464" cy="4708071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707051" y="1387588"/>
            <a:ext cx="39647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2400" b="1" dirty="0">
              <a:solidFill>
                <a:srgbClr val="1F3864"/>
              </a:solidFill>
              <a:latin typeface="Coda" pitchFamily="34" charset="0"/>
              <a:ea typeface="Coda" pitchFamily="34" charset="-122"/>
              <a:cs typeface="Coda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Follow-up at 3 months</a:t>
            </a:r>
            <a:endParaRPr lang="en-US" sz="1600" b="1" dirty="0"/>
          </a:p>
        </p:txBody>
      </p:sp>
      <p:sp>
        <p:nvSpPr>
          <p:cNvPr id="12" name="Shape 10"/>
          <p:cNvSpPr/>
          <p:nvPr/>
        </p:nvSpPr>
        <p:spPr>
          <a:xfrm>
            <a:off x="6393655" y="1885098"/>
            <a:ext cx="500063" cy="500063"/>
          </a:xfrm>
          <a:prstGeom prst="ellipse">
            <a:avLst/>
          </a:prstGeom>
          <a:solidFill>
            <a:srgbClr val="A8DADC"/>
          </a:solidFill>
          <a:ln w="25400">
            <a:solidFill>
              <a:srgbClr val="A8DADC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518672" y="2035969"/>
            <a:ext cx="250031" cy="285750"/>
          </a:xfrm>
          <a:custGeom>
            <a:avLst/>
            <a:gdLst/>
            <a:ahLst/>
            <a:cxnLst/>
            <a:rect l="l" t="t" r="r" b="b"/>
            <a:pathLst>
              <a:path w="444500" h="508000">
                <a:moveTo>
                  <a:pt x="119063" y="0"/>
                </a:moveTo>
                <a:cubicBezTo>
                  <a:pt x="132259" y="0"/>
                  <a:pt x="142875" y="10616"/>
                  <a:pt x="142875" y="23812"/>
                </a:cubicBezTo>
                <a:lnTo>
                  <a:pt x="142875" y="63500"/>
                </a:lnTo>
                <a:lnTo>
                  <a:pt x="301625" y="63500"/>
                </a:lnTo>
                <a:lnTo>
                  <a:pt x="301625" y="23812"/>
                </a:lnTo>
                <a:cubicBezTo>
                  <a:pt x="301625" y="10616"/>
                  <a:pt x="312241" y="0"/>
                  <a:pt x="325438" y="0"/>
                </a:cubicBezTo>
                <a:cubicBezTo>
                  <a:pt x="338634" y="0"/>
                  <a:pt x="349250" y="10616"/>
                  <a:pt x="349250" y="23812"/>
                </a:cubicBezTo>
                <a:lnTo>
                  <a:pt x="349250" y="63500"/>
                </a:lnTo>
                <a:lnTo>
                  <a:pt x="381000" y="63500"/>
                </a:lnTo>
                <a:cubicBezTo>
                  <a:pt x="416024" y="63500"/>
                  <a:pt x="444500" y="91976"/>
                  <a:pt x="444500" y="127000"/>
                </a:cubicBezTo>
                <a:lnTo>
                  <a:pt x="444500" y="412750"/>
                </a:lnTo>
                <a:cubicBezTo>
                  <a:pt x="444500" y="447774"/>
                  <a:pt x="416024" y="476250"/>
                  <a:pt x="381000" y="476250"/>
                </a:cubicBezTo>
                <a:lnTo>
                  <a:pt x="63500" y="476250"/>
                </a:lnTo>
                <a:cubicBezTo>
                  <a:pt x="28476" y="476250"/>
                  <a:pt x="0" y="447774"/>
                  <a:pt x="0" y="412750"/>
                </a:cubicBezTo>
                <a:lnTo>
                  <a:pt x="0" y="127000"/>
                </a:lnTo>
                <a:cubicBezTo>
                  <a:pt x="0" y="91976"/>
                  <a:pt x="28476" y="63500"/>
                  <a:pt x="63500" y="63500"/>
                </a:cubicBezTo>
                <a:lnTo>
                  <a:pt x="95250" y="63500"/>
                </a:lnTo>
                <a:lnTo>
                  <a:pt x="95250" y="23812"/>
                </a:lnTo>
                <a:cubicBezTo>
                  <a:pt x="95250" y="10616"/>
                  <a:pt x="105866" y="0"/>
                  <a:pt x="119063" y="0"/>
                </a:cubicBezTo>
                <a:close/>
                <a:moveTo>
                  <a:pt x="119063" y="111125"/>
                </a:moveTo>
                <a:lnTo>
                  <a:pt x="63500" y="111125"/>
                </a:lnTo>
                <a:cubicBezTo>
                  <a:pt x="54769" y="111125"/>
                  <a:pt x="47625" y="118269"/>
                  <a:pt x="47625" y="127000"/>
                </a:cubicBezTo>
                <a:lnTo>
                  <a:pt x="47625" y="174625"/>
                </a:lnTo>
                <a:lnTo>
                  <a:pt x="396875" y="174625"/>
                </a:lnTo>
                <a:lnTo>
                  <a:pt x="396875" y="127000"/>
                </a:lnTo>
                <a:cubicBezTo>
                  <a:pt x="396875" y="118269"/>
                  <a:pt x="389731" y="111125"/>
                  <a:pt x="381000" y="111125"/>
                </a:cubicBezTo>
                <a:lnTo>
                  <a:pt x="119063" y="111125"/>
                </a:lnTo>
                <a:close/>
                <a:moveTo>
                  <a:pt x="47625" y="222250"/>
                </a:moveTo>
                <a:lnTo>
                  <a:pt x="47625" y="412750"/>
                </a:lnTo>
                <a:cubicBezTo>
                  <a:pt x="47625" y="421481"/>
                  <a:pt x="54769" y="428625"/>
                  <a:pt x="63500" y="428625"/>
                </a:cubicBezTo>
                <a:lnTo>
                  <a:pt x="381000" y="428625"/>
                </a:lnTo>
                <a:cubicBezTo>
                  <a:pt x="389731" y="428625"/>
                  <a:pt x="396875" y="421481"/>
                  <a:pt x="396875" y="412750"/>
                </a:cubicBezTo>
                <a:lnTo>
                  <a:pt x="396875" y="222250"/>
                </a:lnTo>
                <a:lnTo>
                  <a:pt x="47625" y="2222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2"/>
          <p:cNvSpPr/>
          <p:nvPr/>
        </p:nvSpPr>
        <p:spPr>
          <a:xfrm>
            <a:off x="4929187" y="2284128"/>
            <a:ext cx="3607594" cy="2287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Of the antibody-positive siblings: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sz="20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at Stage 1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sz="20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at Stage 2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450"/>
              </a:spcBef>
            </a:pPr>
            <a:r>
              <a:rPr lang="en-US" sz="20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at Stage 3 (asymptomatic)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675"/>
              </a:spcBef>
            </a:pPr>
            <a:r>
              <a:rPr lang="en-US" sz="2000" b="1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 progressed from Stage 2 to Stage 3 at 3 months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675"/>
              </a:spcBef>
            </a:pPr>
            <a:endParaRPr lang="en-US" sz="2000" b="1" dirty="0">
              <a:solidFill>
                <a:srgbClr val="F4A261"/>
              </a:solidFill>
              <a:latin typeface="Liter" pitchFamily="34" charset="0"/>
              <a:ea typeface="Liter" pitchFamily="34" charset="-122"/>
              <a:cs typeface="Liter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0" y="6406243"/>
            <a:ext cx="9144000" cy="475569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8EB114-8C70-3DB9-8222-35008DEE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04" y="1899555"/>
            <a:ext cx="718422" cy="6979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39" y="428114"/>
            <a:ext cx="642937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Specialised clinic for T1DM screening</a:t>
            </a:r>
            <a:endParaRPr lang="en-US" sz="3200" b="1" dirty="0"/>
          </a:p>
        </p:txBody>
      </p:sp>
      <p:sp>
        <p:nvSpPr>
          <p:cNvPr id="3" name="Shape 1"/>
          <p:cNvSpPr/>
          <p:nvPr/>
        </p:nvSpPr>
        <p:spPr>
          <a:xfrm>
            <a:off x="2498270" y="1355271"/>
            <a:ext cx="4288971" cy="452098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846615" y="1398814"/>
            <a:ext cx="3314697" cy="4085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 Families referred from Diabetes Clinic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4557713" y="1807369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6" name="Shape 4"/>
          <p:cNvSpPr/>
          <p:nvPr/>
        </p:nvSpPr>
        <p:spPr>
          <a:xfrm>
            <a:off x="2498271" y="1985962"/>
            <a:ext cx="4313456" cy="34290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 rot="10800000" flipV="1">
            <a:off x="2498271" y="2078832"/>
            <a:ext cx="3502479" cy="20431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        First visit (introduce screening)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6107906" y="204311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406400" h="406400"/>
            </a:pathLst>
          </a:custGeom>
          <a:solidFill>
            <a:srgbClr val="1F3864"/>
          </a:solidFill>
          <a:ln/>
        </p:spPr>
      </p:sp>
      <p:sp>
        <p:nvSpPr>
          <p:cNvPr id="9" name="Shape 7"/>
          <p:cNvSpPr/>
          <p:nvPr/>
        </p:nvSpPr>
        <p:spPr>
          <a:xfrm>
            <a:off x="4557713" y="2328862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0" name="Shape 8"/>
          <p:cNvSpPr/>
          <p:nvPr/>
        </p:nvSpPr>
        <p:spPr>
          <a:xfrm>
            <a:off x="2522762" y="2501587"/>
            <a:ext cx="4288965" cy="3076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661557" y="2369940"/>
            <a:ext cx="3369129" cy="62295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Waiting for results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4557713" y="2850356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3" name="Shape 11"/>
          <p:cNvSpPr/>
          <p:nvPr/>
        </p:nvSpPr>
        <p:spPr>
          <a:xfrm>
            <a:off x="3500438" y="3028950"/>
            <a:ext cx="2143125" cy="428625"/>
          </a:xfrm>
          <a:prstGeom prst="diamond">
            <a:avLst/>
          </a:prstGeom>
          <a:solidFill>
            <a:srgbClr val="E8B730"/>
          </a:solidFill>
          <a:ln w="25400">
            <a:solidFill>
              <a:srgbClr val="E8B73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679031" y="3100388"/>
            <a:ext cx="1785938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Concerns?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557713" y="3457575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6" name="Shape 14"/>
          <p:cNvSpPr/>
          <p:nvPr/>
        </p:nvSpPr>
        <p:spPr>
          <a:xfrm>
            <a:off x="2498271" y="3629025"/>
            <a:ext cx="4288972" cy="342900"/>
          </a:xfrm>
          <a:prstGeom prst="roundRect">
            <a:avLst>
              <a:gd name="adj" fmla="val 10000"/>
            </a:avLst>
          </a:prstGeom>
          <a:solidFill>
            <a:srgbClr val="A8DADC"/>
          </a:solidFill>
          <a:ln w="25400">
            <a:solidFill>
              <a:srgbClr val="A8DAD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143250" y="3636169"/>
            <a:ext cx="28575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Virtual meeting with psychologist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107906" y="369331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406400" h="406400"/>
            </a:pathLst>
          </a:custGeom>
          <a:solidFill>
            <a:srgbClr val="FFFFFF"/>
          </a:solidFill>
          <a:ln/>
        </p:spPr>
      </p:sp>
      <p:sp>
        <p:nvSpPr>
          <p:cNvPr id="19" name="Shape 17"/>
          <p:cNvSpPr/>
          <p:nvPr/>
        </p:nvSpPr>
        <p:spPr>
          <a:xfrm>
            <a:off x="4557713" y="3979069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20" name="Shape 18"/>
          <p:cNvSpPr/>
          <p:nvPr/>
        </p:nvSpPr>
        <p:spPr>
          <a:xfrm>
            <a:off x="2498271" y="4157663"/>
            <a:ext cx="4288972" cy="3429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3143250" y="4157663"/>
            <a:ext cx="28575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Counseling for the result</a:t>
            </a:r>
            <a:endParaRPr lang="en-US" sz="2400" dirty="0"/>
          </a:p>
        </p:txBody>
      </p:sp>
      <p:sp>
        <p:nvSpPr>
          <p:cNvPr id="22" name="Shape 20"/>
          <p:cNvSpPr/>
          <p:nvPr/>
        </p:nvSpPr>
        <p:spPr>
          <a:xfrm>
            <a:off x="4557713" y="4500562"/>
            <a:ext cx="0" cy="178594"/>
          </a:xfrm>
          <a:prstGeom prst="straightConnector1">
            <a:avLst/>
          </a:prstGeom>
          <a:noFill/>
          <a:ln w="254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23" name="Shape 21"/>
          <p:cNvSpPr/>
          <p:nvPr/>
        </p:nvSpPr>
        <p:spPr>
          <a:xfrm>
            <a:off x="2498271" y="4679156"/>
            <a:ext cx="4288972" cy="3429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143250" y="4679156"/>
            <a:ext cx="28575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Follow-up</a:t>
            </a:r>
            <a:endParaRPr lang="en-US" sz="2400" dirty="0"/>
          </a:p>
        </p:txBody>
      </p:sp>
      <p:sp>
        <p:nvSpPr>
          <p:cNvPr id="25" name="Shape 23"/>
          <p:cNvSpPr/>
          <p:nvPr/>
        </p:nvSpPr>
        <p:spPr>
          <a:xfrm>
            <a:off x="0" y="5793581"/>
            <a:ext cx="9144000" cy="207169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FE4B0-B203-7CD6-E227-527D10E7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283"/>
            <a:ext cx="9144000" cy="560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7A535-6863-5683-5335-1E268490F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4" y="1400638"/>
            <a:ext cx="4095770" cy="434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02243-F4B7-E396-6583-CDBB4ECE6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" y="245946"/>
            <a:ext cx="3832804" cy="1005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AE337-D66F-0A0B-4FDC-BA0F29526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182" y="2436077"/>
            <a:ext cx="3429569" cy="1512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77CCF-8BFE-819C-8C3D-653512E57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1" y="915522"/>
            <a:ext cx="2500330" cy="1288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4B52A7-196C-6B01-513D-31F274D039F8}"/>
              </a:ext>
            </a:extLst>
          </p:cNvPr>
          <p:cNvSpPr txBox="1"/>
          <p:nvPr/>
        </p:nvSpPr>
        <p:spPr>
          <a:xfrm>
            <a:off x="4871357" y="631372"/>
            <a:ext cx="3733800" cy="37229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FEC915-6E4A-7910-96CC-53A4E8F16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283"/>
            <a:ext cx="9144000" cy="56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2902F-FA4F-0327-ED60-42572FF31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7" y="245946"/>
            <a:ext cx="3832804" cy="1005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154FA-388A-BA41-7514-702CDCCFE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415" y="1463777"/>
            <a:ext cx="2981655" cy="3119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D680B-4B1D-B616-83D0-B92E09236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43" y="1251857"/>
            <a:ext cx="4182127" cy="5187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B780C-6A07-A5DD-27AD-BE7B3B55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370" y="1681843"/>
            <a:ext cx="1387587" cy="12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619" y="526595"/>
            <a:ext cx="500062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The journey of screening</a:t>
            </a:r>
            <a:endParaRPr lang="en-US" sz="3200" b="1" dirty="0"/>
          </a:p>
        </p:txBody>
      </p:sp>
      <p:sp>
        <p:nvSpPr>
          <p:cNvPr id="3" name="Shape 1"/>
          <p:cNvSpPr/>
          <p:nvPr/>
        </p:nvSpPr>
        <p:spPr>
          <a:xfrm>
            <a:off x="571500" y="1785938"/>
            <a:ext cx="1428750" cy="1428750"/>
          </a:xfrm>
          <a:prstGeom prst="ellipse">
            <a:avLst/>
          </a:prstGeom>
          <a:solidFill>
            <a:srgbClr val="1F3864"/>
          </a:solidFill>
          <a:ln/>
        </p:spPr>
      </p:sp>
      <p:sp>
        <p:nvSpPr>
          <p:cNvPr id="4" name="Shape 2"/>
          <p:cNvSpPr/>
          <p:nvPr/>
        </p:nvSpPr>
        <p:spPr>
          <a:xfrm>
            <a:off x="1114425" y="214312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09600" h="609600"/>
            </a:pathLst>
          </a:custGeom>
          <a:solidFill>
            <a:srgbClr val="FFFFFF"/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3286125"/>
            <a:ext cx="1428750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Detection</a:t>
            </a:r>
            <a:endParaRPr lang="en-US" sz="1200" b="1" dirty="0"/>
          </a:p>
        </p:txBody>
      </p:sp>
      <p:sp>
        <p:nvSpPr>
          <p:cNvPr id="6" name="Text 4"/>
          <p:cNvSpPr/>
          <p:nvPr/>
        </p:nvSpPr>
        <p:spPr>
          <a:xfrm>
            <a:off x="428625" y="4037922"/>
            <a:ext cx="1949904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iter" pitchFamily="34" charset="-122"/>
                <a:cs typeface="Arial" panose="020B0604020202020204" pitchFamily="34" charset="0"/>
              </a:rPr>
              <a:t>≥2 antibodies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iter" pitchFamily="34" charset="-122"/>
                <a:cs typeface="Arial" panose="020B0604020202020204" pitchFamily="34" charset="0"/>
              </a:rPr>
              <a:t>±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Liter" pitchFamily="34" charset="-122"/>
                <a:cs typeface="Arial" panose="020B0604020202020204" pitchFamily="34" charset="0"/>
              </a:rPr>
              <a:t>dysglycemia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Liter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iter" pitchFamily="34" charset="-122"/>
                <a:cs typeface="Arial" panose="020B0604020202020204" pitchFamily="34" charset="0"/>
              </a:rPr>
              <a:t>(random glucose, HbA1c, or CGM)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000250" y="2428875"/>
            <a:ext cx="714375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8" name="Shape 6"/>
          <p:cNvSpPr/>
          <p:nvPr/>
        </p:nvSpPr>
        <p:spPr>
          <a:xfrm>
            <a:off x="2714625" y="1785938"/>
            <a:ext cx="1428750" cy="1428750"/>
          </a:xfrm>
          <a:prstGeom prst="ellipse">
            <a:avLst/>
          </a:prstGeom>
          <a:solidFill>
            <a:srgbClr val="E8B730"/>
          </a:solidFill>
          <a:ln/>
        </p:spPr>
      </p:sp>
      <p:sp>
        <p:nvSpPr>
          <p:cNvPr id="9" name="Shape 7"/>
          <p:cNvSpPr/>
          <p:nvPr/>
        </p:nvSpPr>
        <p:spPr>
          <a:xfrm>
            <a:off x="3278981" y="2143125"/>
            <a:ext cx="300038" cy="3429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142875" y="0"/>
                </a:moveTo>
                <a:cubicBezTo>
                  <a:pt x="158710" y="0"/>
                  <a:pt x="171450" y="12740"/>
                  <a:pt x="171450" y="28575"/>
                </a:cubicBezTo>
                <a:lnTo>
                  <a:pt x="171450" y="76200"/>
                </a:lnTo>
                <a:lnTo>
                  <a:pt x="361950" y="76200"/>
                </a:lnTo>
                <a:lnTo>
                  <a:pt x="361950" y="28575"/>
                </a:lnTo>
                <a:cubicBezTo>
                  <a:pt x="361950" y="12740"/>
                  <a:pt x="374690" y="0"/>
                  <a:pt x="390525" y="0"/>
                </a:cubicBezTo>
                <a:cubicBezTo>
                  <a:pt x="406360" y="0"/>
                  <a:pt x="419100" y="12740"/>
                  <a:pt x="419100" y="28575"/>
                </a:cubicBezTo>
                <a:lnTo>
                  <a:pt x="419100" y="76200"/>
                </a:lnTo>
                <a:lnTo>
                  <a:pt x="457200" y="76200"/>
                </a:lnTo>
                <a:cubicBezTo>
                  <a:pt x="499229" y="76200"/>
                  <a:pt x="533400" y="110371"/>
                  <a:pt x="533400" y="152400"/>
                </a:cubicBezTo>
                <a:lnTo>
                  <a:pt x="533400" y="495300"/>
                </a:lnTo>
                <a:cubicBezTo>
                  <a:pt x="533400" y="537329"/>
                  <a:pt x="499229" y="571500"/>
                  <a:pt x="457200" y="571500"/>
                </a:cubicBezTo>
                <a:lnTo>
                  <a:pt x="76200" y="571500"/>
                </a:lnTo>
                <a:cubicBezTo>
                  <a:pt x="34171" y="571500"/>
                  <a:pt x="0" y="537329"/>
                  <a:pt x="0" y="495300"/>
                </a:cubicBezTo>
                <a:lnTo>
                  <a:pt x="0" y="152400"/>
                </a:lnTo>
                <a:cubicBezTo>
                  <a:pt x="0" y="110371"/>
                  <a:pt x="34171" y="76200"/>
                  <a:pt x="76200" y="76200"/>
                </a:cubicBezTo>
                <a:lnTo>
                  <a:pt x="114300" y="76200"/>
                </a:lnTo>
                <a:lnTo>
                  <a:pt x="114300" y="28575"/>
                </a:lnTo>
                <a:cubicBezTo>
                  <a:pt x="114300" y="12740"/>
                  <a:pt x="127040" y="0"/>
                  <a:pt x="142875" y="0"/>
                </a:cubicBezTo>
                <a:close/>
                <a:moveTo>
                  <a:pt x="142875" y="133350"/>
                </a:moveTo>
                <a:lnTo>
                  <a:pt x="76200" y="133350"/>
                </a:lnTo>
                <a:cubicBezTo>
                  <a:pt x="65723" y="133350"/>
                  <a:pt x="57150" y="141923"/>
                  <a:pt x="57150" y="152400"/>
                </a:cubicBezTo>
                <a:lnTo>
                  <a:pt x="57150" y="495300"/>
                </a:lnTo>
                <a:cubicBezTo>
                  <a:pt x="57150" y="505778"/>
                  <a:pt x="65723" y="514350"/>
                  <a:pt x="76200" y="514350"/>
                </a:cubicBezTo>
                <a:lnTo>
                  <a:pt x="457200" y="514350"/>
                </a:lnTo>
                <a:cubicBezTo>
                  <a:pt x="467678" y="514350"/>
                  <a:pt x="476250" y="505778"/>
                  <a:pt x="476250" y="495300"/>
                </a:cubicBezTo>
                <a:lnTo>
                  <a:pt x="476250" y="152400"/>
                </a:lnTo>
                <a:cubicBezTo>
                  <a:pt x="476250" y="141923"/>
                  <a:pt x="467678" y="133350"/>
                  <a:pt x="457200" y="133350"/>
                </a:cubicBezTo>
                <a:lnTo>
                  <a:pt x="142875" y="133350"/>
                </a:lnTo>
                <a:close/>
                <a:moveTo>
                  <a:pt x="367189" y="272296"/>
                </a:moveTo>
                <a:lnTo>
                  <a:pt x="271939" y="424696"/>
                </a:lnTo>
                <a:cubicBezTo>
                  <a:pt x="266938" y="432673"/>
                  <a:pt x="258366" y="437674"/>
                  <a:pt x="248960" y="438150"/>
                </a:cubicBezTo>
                <a:cubicBezTo>
                  <a:pt x="239554" y="438626"/>
                  <a:pt x="230505" y="434340"/>
                  <a:pt x="224909" y="426720"/>
                </a:cubicBezTo>
                <a:lnTo>
                  <a:pt x="167759" y="350520"/>
                </a:lnTo>
                <a:cubicBezTo>
                  <a:pt x="158234" y="337899"/>
                  <a:pt x="160853" y="320040"/>
                  <a:pt x="173474" y="310515"/>
                </a:cubicBezTo>
                <a:cubicBezTo>
                  <a:pt x="186095" y="300990"/>
                  <a:pt x="203954" y="303609"/>
                  <a:pt x="213479" y="316230"/>
                </a:cubicBezTo>
                <a:lnTo>
                  <a:pt x="245626" y="359092"/>
                </a:lnTo>
                <a:lnTo>
                  <a:pt x="318730" y="242054"/>
                </a:lnTo>
                <a:cubicBezTo>
                  <a:pt x="327065" y="228719"/>
                  <a:pt x="344686" y="224552"/>
                  <a:pt x="358140" y="233005"/>
                </a:cubicBezTo>
                <a:cubicBezTo>
                  <a:pt x="371594" y="241459"/>
                  <a:pt x="375642" y="258961"/>
                  <a:pt x="367189" y="27241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2714625" y="3286125"/>
            <a:ext cx="1428750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E8B730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Follow-up</a:t>
            </a:r>
            <a:endParaRPr lang="en-US" sz="1200" b="1" dirty="0"/>
          </a:p>
        </p:txBody>
      </p:sp>
      <p:sp>
        <p:nvSpPr>
          <p:cNvPr id="11" name="Text 9"/>
          <p:cNvSpPr/>
          <p:nvPr/>
        </p:nvSpPr>
        <p:spPr>
          <a:xfrm>
            <a:off x="2786062" y="4075339"/>
            <a:ext cx="1714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 months</a:t>
            </a:r>
            <a:endParaRPr lang="en-US" sz="2400" dirty="0"/>
          </a:p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HbA1c, random glucose, ±CGM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143375" y="2428875"/>
            <a:ext cx="714375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3" name="Shape 11"/>
          <p:cNvSpPr/>
          <p:nvPr/>
        </p:nvSpPr>
        <p:spPr>
          <a:xfrm>
            <a:off x="4857750" y="1785938"/>
            <a:ext cx="1428750" cy="1428750"/>
          </a:xfrm>
          <a:prstGeom prst="ellipse">
            <a:avLst/>
          </a:prstGeom>
          <a:solidFill>
            <a:srgbClr val="F4A261"/>
          </a:solidFill>
          <a:ln/>
        </p:spPr>
      </p:sp>
      <p:sp>
        <p:nvSpPr>
          <p:cNvPr id="14" name="Shape 12"/>
          <p:cNvSpPr/>
          <p:nvPr/>
        </p:nvSpPr>
        <p:spPr>
          <a:xfrm>
            <a:off x="5379244" y="2143125"/>
            <a:ext cx="385763" cy="3429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90726" y="308015"/>
                </a:moveTo>
                <a:cubicBezTo>
                  <a:pt x="97988" y="289917"/>
                  <a:pt x="95488" y="269200"/>
                  <a:pt x="84058" y="253365"/>
                </a:cubicBezTo>
                <a:cubicBezTo>
                  <a:pt x="66794" y="229433"/>
                  <a:pt x="57150" y="201335"/>
                  <a:pt x="57150" y="171450"/>
                </a:cubicBezTo>
                <a:cubicBezTo>
                  <a:pt x="57150" y="91916"/>
                  <a:pt x="129183" y="19050"/>
                  <a:pt x="228600" y="19050"/>
                </a:cubicBezTo>
                <a:cubicBezTo>
                  <a:pt x="328017" y="19050"/>
                  <a:pt x="400050" y="91916"/>
                  <a:pt x="400050" y="171450"/>
                </a:cubicBezTo>
                <a:cubicBezTo>
                  <a:pt x="400050" y="250984"/>
                  <a:pt x="328017" y="323850"/>
                  <a:pt x="228600" y="323850"/>
                </a:cubicBezTo>
                <a:cubicBezTo>
                  <a:pt x="209669" y="323850"/>
                  <a:pt x="191572" y="321112"/>
                  <a:pt x="174665" y="316111"/>
                </a:cubicBezTo>
                <a:cubicBezTo>
                  <a:pt x="162401" y="312420"/>
                  <a:pt x="149185" y="313134"/>
                  <a:pt x="137279" y="317897"/>
                </a:cubicBezTo>
                <a:lnTo>
                  <a:pt x="77272" y="341948"/>
                </a:lnTo>
                <a:lnTo>
                  <a:pt x="90845" y="308015"/>
                </a:lnTo>
                <a:close/>
                <a:moveTo>
                  <a:pt x="0" y="171450"/>
                </a:moveTo>
                <a:cubicBezTo>
                  <a:pt x="0" y="214074"/>
                  <a:pt x="13811" y="253722"/>
                  <a:pt x="37743" y="286703"/>
                </a:cubicBezTo>
                <a:lnTo>
                  <a:pt x="2262" y="375285"/>
                </a:lnTo>
                <a:cubicBezTo>
                  <a:pt x="714" y="379095"/>
                  <a:pt x="0" y="383143"/>
                  <a:pt x="0" y="387191"/>
                </a:cubicBezTo>
                <a:cubicBezTo>
                  <a:pt x="0" y="404813"/>
                  <a:pt x="14288" y="419100"/>
                  <a:pt x="31909" y="419100"/>
                </a:cubicBezTo>
                <a:cubicBezTo>
                  <a:pt x="35957" y="419100"/>
                  <a:pt x="40005" y="418267"/>
                  <a:pt x="43815" y="416838"/>
                </a:cubicBezTo>
                <a:lnTo>
                  <a:pt x="158472" y="370999"/>
                </a:lnTo>
                <a:cubicBezTo>
                  <a:pt x="180618" y="377547"/>
                  <a:pt x="204192" y="381000"/>
                  <a:pt x="228600" y="381000"/>
                </a:cubicBezTo>
                <a:cubicBezTo>
                  <a:pt x="354806" y="381000"/>
                  <a:pt x="457200" y="287179"/>
                  <a:pt x="457200" y="171450"/>
                </a:cubicBezTo>
                <a:cubicBezTo>
                  <a:pt x="457200" y="55721"/>
                  <a:pt x="354806" y="-38100"/>
                  <a:pt x="228600" y="-38100"/>
                </a:cubicBezTo>
                <a:cubicBezTo>
                  <a:pt x="102394" y="-38100"/>
                  <a:pt x="0" y="55721"/>
                  <a:pt x="0" y="171450"/>
                </a:cubicBezTo>
                <a:close/>
                <a:moveTo>
                  <a:pt x="457200" y="609600"/>
                </a:moveTo>
                <a:cubicBezTo>
                  <a:pt x="481727" y="609600"/>
                  <a:pt x="505182" y="606028"/>
                  <a:pt x="527328" y="599599"/>
                </a:cubicBezTo>
                <a:lnTo>
                  <a:pt x="641985" y="645438"/>
                </a:lnTo>
                <a:cubicBezTo>
                  <a:pt x="645795" y="646986"/>
                  <a:pt x="649843" y="647700"/>
                  <a:pt x="653891" y="647700"/>
                </a:cubicBezTo>
                <a:cubicBezTo>
                  <a:pt x="671512" y="647700"/>
                  <a:pt x="685800" y="633413"/>
                  <a:pt x="685800" y="615791"/>
                </a:cubicBezTo>
                <a:cubicBezTo>
                  <a:pt x="685800" y="611743"/>
                  <a:pt x="684967" y="607695"/>
                  <a:pt x="683538" y="603885"/>
                </a:cubicBezTo>
                <a:lnTo>
                  <a:pt x="648176" y="515303"/>
                </a:lnTo>
                <a:cubicBezTo>
                  <a:pt x="671989" y="482203"/>
                  <a:pt x="685919" y="442555"/>
                  <a:pt x="685919" y="400050"/>
                </a:cubicBezTo>
                <a:cubicBezTo>
                  <a:pt x="685919" y="301943"/>
                  <a:pt x="612457" y="219670"/>
                  <a:pt x="513278" y="196810"/>
                </a:cubicBezTo>
                <a:cubicBezTo>
                  <a:pt x="511373" y="216218"/>
                  <a:pt x="507206" y="234791"/>
                  <a:pt x="501253" y="252651"/>
                </a:cubicBezTo>
                <a:cubicBezTo>
                  <a:pt x="577334" y="270272"/>
                  <a:pt x="628888" y="332780"/>
                  <a:pt x="628888" y="400169"/>
                </a:cubicBezTo>
                <a:cubicBezTo>
                  <a:pt x="628888" y="430054"/>
                  <a:pt x="619244" y="458153"/>
                  <a:pt x="601980" y="482084"/>
                </a:cubicBezTo>
                <a:cubicBezTo>
                  <a:pt x="590550" y="497919"/>
                  <a:pt x="588050" y="518517"/>
                  <a:pt x="595312" y="536734"/>
                </a:cubicBezTo>
                <a:lnTo>
                  <a:pt x="608886" y="570667"/>
                </a:lnTo>
                <a:lnTo>
                  <a:pt x="548878" y="546616"/>
                </a:lnTo>
                <a:cubicBezTo>
                  <a:pt x="536972" y="541853"/>
                  <a:pt x="523756" y="541258"/>
                  <a:pt x="511492" y="544830"/>
                </a:cubicBezTo>
                <a:cubicBezTo>
                  <a:pt x="494586" y="549831"/>
                  <a:pt x="476488" y="552569"/>
                  <a:pt x="457557" y="552569"/>
                </a:cubicBezTo>
                <a:cubicBezTo>
                  <a:pt x="371594" y="552569"/>
                  <a:pt x="306229" y="498158"/>
                  <a:pt x="290036" y="432078"/>
                </a:cubicBezTo>
                <a:cubicBezTo>
                  <a:pt x="271462" y="435888"/>
                  <a:pt x="252293" y="438031"/>
                  <a:pt x="232767" y="438269"/>
                </a:cubicBezTo>
                <a:cubicBezTo>
                  <a:pt x="252293" y="535781"/>
                  <a:pt x="345519" y="609719"/>
                  <a:pt x="457557" y="60971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4857750" y="3286125"/>
            <a:ext cx="1428750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F4A261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Counsel</a:t>
            </a:r>
            <a:endParaRPr lang="en-US" sz="1200" b="1" dirty="0"/>
          </a:p>
        </p:txBody>
      </p:sp>
      <p:sp>
        <p:nvSpPr>
          <p:cNvPr id="16" name="Text 14"/>
          <p:cNvSpPr/>
          <p:nvPr/>
        </p:nvSpPr>
        <p:spPr>
          <a:xfrm>
            <a:off x="4893468" y="4109359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Psychologist and educator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6286500" y="2428875"/>
            <a:ext cx="714375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8" name="Shape 16"/>
          <p:cNvSpPr/>
          <p:nvPr/>
        </p:nvSpPr>
        <p:spPr>
          <a:xfrm>
            <a:off x="7000875" y="1785938"/>
            <a:ext cx="1428750" cy="1428750"/>
          </a:xfrm>
          <a:prstGeom prst="ellipse">
            <a:avLst/>
          </a:prstGeom>
          <a:solidFill>
            <a:srgbClr val="A8DADC"/>
          </a:solidFill>
          <a:ln/>
        </p:spPr>
      </p:sp>
      <p:sp>
        <p:nvSpPr>
          <p:cNvPr id="19" name="Shape 17"/>
          <p:cNvSpPr/>
          <p:nvPr/>
        </p:nvSpPr>
        <p:spPr>
          <a:xfrm>
            <a:off x="7543800" y="214312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09600" h="609600"/>
            </a:pathLst>
          </a:cu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7000875" y="3286125"/>
            <a:ext cx="1428750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5A9B9D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Support</a:t>
            </a:r>
            <a:endParaRPr lang="en-US" sz="1400" b="1" dirty="0"/>
          </a:p>
        </p:txBody>
      </p:sp>
      <p:sp>
        <p:nvSpPr>
          <p:cNvPr id="21" name="Text 19"/>
          <p:cNvSpPr/>
          <p:nvPr/>
        </p:nvSpPr>
        <p:spPr>
          <a:xfrm>
            <a:off x="7000875" y="4079421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Psychologist, educator, and endocrinologist</a:t>
            </a:r>
            <a:endParaRPr lang="en-US" sz="2400" dirty="0"/>
          </a:p>
        </p:txBody>
      </p:sp>
      <p:sp>
        <p:nvSpPr>
          <p:cNvPr id="22" name="Shape 20"/>
          <p:cNvSpPr/>
          <p:nvPr/>
        </p:nvSpPr>
        <p:spPr>
          <a:xfrm>
            <a:off x="0" y="6166758"/>
            <a:ext cx="9144000" cy="732064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3A3C0A-A505-4DC8-474E-E451A6D0C1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6565" y="2262994"/>
            <a:ext cx="321469" cy="2587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8BF05C-AA65-CEF0-DC5F-EFE1BF28E7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03515" y="2143125"/>
            <a:ext cx="526059" cy="4482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760" y="-76962"/>
            <a:ext cx="8920842" cy="11617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Lessons learned from screening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266701" y="1006930"/>
            <a:ext cx="4214132" cy="46482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38100">
            <a:solidFill>
              <a:srgbClr val="E0DCD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64344" y="1132282"/>
            <a:ext cx="3821906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Case 1 — early dietary intervention</a:t>
            </a:r>
            <a:endParaRPr lang="en-US" sz="1600" b="1" dirty="0"/>
          </a:p>
        </p:txBody>
      </p:sp>
      <p:sp>
        <p:nvSpPr>
          <p:cNvPr id="5" name="Shape 3"/>
          <p:cNvSpPr/>
          <p:nvPr/>
        </p:nvSpPr>
        <p:spPr>
          <a:xfrm>
            <a:off x="516730" y="1571289"/>
            <a:ext cx="28575" cy="607219"/>
          </a:xfrm>
          <a:prstGeom prst="rect">
            <a:avLst/>
          </a:prstGeom>
          <a:solidFill>
            <a:srgbClr val="F4A261"/>
          </a:solidFill>
          <a:ln/>
        </p:spPr>
      </p:sp>
      <p:sp>
        <p:nvSpPr>
          <p:cNvPr id="6" name="Text 4"/>
          <p:cNvSpPr/>
          <p:nvPr/>
        </p:nvSpPr>
        <p:spPr>
          <a:xfrm>
            <a:off x="628649" y="1466001"/>
            <a:ext cx="3871914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Screening findings</a:t>
            </a:r>
            <a:endParaRPr lang="en-US" sz="2000" b="1" dirty="0"/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 positive islet autoantibodies; HbA1c 6.2%; CGM 100–170 mg/dL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523194" y="2655266"/>
            <a:ext cx="28575" cy="607219"/>
          </a:xfrm>
          <a:prstGeom prst="rect">
            <a:avLst/>
          </a:prstGeom>
          <a:solidFill>
            <a:srgbClr val="1F3864"/>
          </a:solidFill>
          <a:ln/>
        </p:spPr>
      </p:sp>
      <p:sp>
        <p:nvSpPr>
          <p:cNvPr id="8" name="Text 6"/>
          <p:cNvSpPr/>
          <p:nvPr/>
        </p:nvSpPr>
        <p:spPr>
          <a:xfrm>
            <a:off x="671513" y="2546235"/>
            <a:ext cx="3714750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Initial actions</a:t>
            </a:r>
            <a:endParaRPr lang="en-US" sz="2000" dirty="0"/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Patient and family education; low glycemic index diet; reduced carbohydrate intake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528603" y="3761014"/>
            <a:ext cx="45719" cy="801633"/>
          </a:xfrm>
          <a:prstGeom prst="rect">
            <a:avLst/>
          </a:prstGeom>
          <a:solidFill>
            <a:srgbClr val="A8DADC"/>
          </a:solidFill>
          <a:ln/>
        </p:spPr>
      </p:sp>
      <p:sp>
        <p:nvSpPr>
          <p:cNvPr id="10" name="Text 8"/>
          <p:cNvSpPr/>
          <p:nvPr/>
        </p:nvSpPr>
        <p:spPr>
          <a:xfrm>
            <a:off x="696343" y="3322013"/>
            <a:ext cx="3714750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endParaRPr lang="en-US" sz="1600" b="1" dirty="0">
              <a:solidFill>
                <a:srgbClr val="A8DADC"/>
              </a:solidFill>
              <a:latin typeface="Liter" pitchFamily="34" charset="0"/>
              <a:ea typeface="Liter" pitchFamily="34" charset="-122"/>
              <a:cs typeface="Liter" pitchFamily="34" charset="-120"/>
            </a:endParaRPr>
          </a:p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A8DAD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Follow-up at 3 months</a:t>
            </a:r>
            <a:endParaRPr lang="en-US" sz="2000" dirty="0"/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HbA1c 5.3%; CGM 80–110 mg/dL (occasional peaks to 170)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536120" y="4869463"/>
            <a:ext cx="28575" cy="607219"/>
          </a:xfrm>
          <a:prstGeom prst="rect">
            <a:avLst/>
          </a:prstGeom>
          <a:solidFill>
            <a:srgbClr val="A8DADC"/>
          </a:solidFill>
          <a:ln/>
        </p:spPr>
      </p:sp>
      <p:sp>
        <p:nvSpPr>
          <p:cNvPr id="12" name="Text 10"/>
          <p:cNvSpPr/>
          <p:nvPr/>
        </p:nvSpPr>
        <p:spPr>
          <a:xfrm>
            <a:off x="665727" y="4781383"/>
            <a:ext cx="3714750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b="1" dirty="0">
                <a:solidFill>
                  <a:srgbClr val="A8DAD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Follow-up at 6 months</a:t>
            </a:r>
            <a:endParaRPr lang="en-US" sz="2400" dirty="0"/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HbA1c 5.4%; stable glucose pattern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4632892" y="1033128"/>
            <a:ext cx="4301219" cy="46482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38100">
            <a:solidFill>
              <a:srgbClr val="E0DCD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879181" y="1162050"/>
            <a:ext cx="3821906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Case 2 — early insulin initiation</a:t>
            </a:r>
            <a:endParaRPr lang="en-US" sz="1600" b="1" dirty="0"/>
          </a:p>
        </p:txBody>
      </p:sp>
      <p:sp>
        <p:nvSpPr>
          <p:cNvPr id="16" name="Text 14"/>
          <p:cNvSpPr/>
          <p:nvPr/>
        </p:nvSpPr>
        <p:spPr>
          <a:xfrm>
            <a:off x="4939732" y="1376608"/>
            <a:ext cx="3849460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Case overview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First child diagnosed with T1D 4 months prior in honeymoon phase, managed on Tresiba + occasional Aspart, HbA1c normal</a:t>
            </a:r>
            <a:endParaRPr lang="en-US" dirty="0"/>
          </a:p>
        </p:txBody>
      </p:sp>
      <p:sp>
        <p:nvSpPr>
          <p:cNvPr id="17" name="Shape 15"/>
          <p:cNvSpPr/>
          <p:nvPr/>
        </p:nvSpPr>
        <p:spPr>
          <a:xfrm>
            <a:off x="4786314" y="2619139"/>
            <a:ext cx="28575" cy="607219"/>
          </a:xfrm>
          <a:prstGeom prst="rect">
            <a:avLst/>
          </a:prstGeom>
          <a:solidFill>
            <a:srgbClr val="1F3864"/>
          </a:solidFill>
          <a:ln/>
        </p:spPr>
      </p:sp>
      <p:sp>
        <p:nvSpPr>
          <p:cNvPr id="18" name="Text 16"/>
          <p:cNvSpPr/>
          <p:nvPr/>
        </p:nvSpPr>
        <p:spPr>
          <a:xfrm>
            <a:off x="4906056" y="2619139"/>
            <a:ext cx="3971242" cy="527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Screening and diagnosis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Second child screened at mother's request; positive ZnT8 and IA-2 antibodies; HbA1c 6.1% → Stage 2 T1D with asymptomatic </a:t>
            </a:r>
            <a:r>
              <a:rPr lang="en-US" sz="1200" dirty="0" err="1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dysglycemia</a:t>
            </a:r>
            <a:endParaRPr lang="en-US" sz="1200" dirty="0">
              <a:solidFill>
                <a:srgbClr val="000000"/>
              </a:solidFill>
              <a:latin typeface="Liter" pitchFamily="34" charset="0"/>
              <a:ea typeface="Liter" pitchFamily="34" charset="-122"/>
              <a:cs typeface="Liter" pitchFamily="34" charset="-120"/>
            </a:endParaRP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804003" y="3608761"/>
            <a:ext cx="28575" cy="607219"/>
          </a:xfrm>
          <a:prstGeom prst="rect">
            <a:avLst/>
          </a:prstGeom>
          <a:solidFill>
            <a:srgbClr val="1F3864"/>
          </a:solidFill>
          <a:ln/>
        </p:spPr>
      </p:sp>
      <p:sp>
        <p:nvSpPr>
          <p:cNvPr id="20" name="Text 18"/>
          <p:cNvSpPr/>
          <p:nvPr/>
        </p:nvSpPr>
        <p:spPr>
          <a:xfrm>
            <a:off x="4932759" y="3695847"/>
            <a:ext cx="3839596" cy="52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Management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CGM 170–300 mg/dL; started Tresiba 1 unit, titrated to 3 units</a:t>
            </a:r>
          </a:p>
          <a:p>
            <a:pPr>
              <a:lnSpc>
                <a:spcPct val="140000"/>
              </a:lnSpc>
            </a:pPr>
            <a:endParaRPr lang="en-US" sz="1200" dirty="0">
              <a:solidFill>
                <a:srgbClr val="000000"/>
              </a:solidFill>
              <a:latin typeface="Liter" pitchFamily="34" charset="0"/>
            </a:endParaRP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828154" y="4558737"/>
            <a:ext cx="28575" cy="607219"/>
          </a:xfrm>
          <a:prstGeom prst="rect">
            <a:avLst/>
          </a:prstGeom>
          <a:solidFill>
            <a:srgbClr val="A8DADC"/>
          </a:solidFill>
          <a:ln/>
        </p:spPr>
      </p:sp>
      <p:sp>
        <p:nvSpPr>
          <p:cNvPr id="22" name="Text 20"/>
          <p:cNvSpPr/>
          <p:nvPr/>
        </p:nvSpPr>
        <p:spPr>
          <a:xfrm>
            <a:off x="4932759" y="4449320"/>
            <a:ext cx="3884838" cy="1027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A8DAD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Key lessons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Early screening and insulin delayed progression; CGM tracked glycemic changes and disease progression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16730" y="5921658"/>
            <a:ext cx="8272462" cy="502782"/>
          </a:xfrm>
          <a:prstGeom prst="roundRect">
            <a:avLst>
              <a:gd name="adj" fmla="val 6000"/>
            </a:avLst>
          </a:prstGeom>
          <a:solidFill>
            <a:srgbClr val="1F3864"/>
          </a:solidFill>
          <a:ln/>
        </p:spPr>
      </p:sp>
      <p:sp>
        <p:nvSpPr>
          <p:cNvPr id="25" name="Shape 23"/>
          <p:cNvSpPr/>
          <p:nvPr/>
        </p:nvSpPr>
        <p:spPr>
          <a:xfrm>
            <a:off x="0" y="6455229"/>
            <a:ext cx="9144000" cy="399709"/>
          </a:xfrm>
          <a:prstGeom prst="rect">
            <a:avLst/>
          </a:prstGeom>
          <a:solidFill>
            <a:srgbClr val="E8B730"/>
          </a:solidFill>
          <a:ln/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19A50-C6A9-2BF9-1FC1-3170E7272510}"/>
              </a:ext>
            </a:extLst>
          </p:cNvPr>
          <p:cNvSpPr txBox="1"/>
          <p:nvPr/>
        </p:nvSpPr>
        <p:spPr>
          <a:xfrm>
            <a:off x="1004254" y="6002527"/>
            <a:ext cx="7297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Key learning — early screening enables individualized intervention before symptomatic disease</a:t>
            </a:r>
            <a:r>
              <a:rPr lang="en-US" sz="1200" dirty="0">
                <a:solidFill>
                  <a:srgbClr val="002060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.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8" name="Shape 3">
            <a:extLst>
              <a:ext uri="{FF2B5EF4-FFF2-40B4-BE49-F238E27FC236}">
                <a16:creationId xmlns:a16="http://schemas.microsoft.com/office/drawing/2014/main" id="{90F86924-4C2C-E932-51AE-D67446658C1A}"/>
              </a:ext>
            </a:extLst>
          </p:cNvPr>
          <p:cNvSpPr/>
          <p:nvPr/>
        </p:nvSpPr>
        <p:spPr>
          <a:xfrm>
            <a:off x="4800601" y="1536194"/>
            <a:ext cx="28575" cy="607219"/>
          </a:xfrm>
          <a:prstGeom prst="rect">
            <a:avLst/>
          </a:prstGeom>
          <a:solidFill>
            <a:srgbClr val="F4A261"/>
          </a:solidFill>
          <a:ln/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2371" y="1479096"/>
            <a:ext cx="7143750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Teplizumab Experience at KFSHRC</a:t>
            </a:r>
            <a:endParaRPr lang="en-US" sz="2800" b="1" dirty="0"/>
          </a:p>
        </p:txBody>
      </p:sp>
      <p:sp>
        <p:nvSpPr>
          <p:cNvPr id="3" name="Text 1"/>
          <p:cNvSpPr/>
          <p:nvPr/>
        </p:nvSpPr>
        <p:spPr>
          <a:xfrm>
            <a:off x="1714500" y="2250281"/>
            <a:ext cx="5715000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First 4 pediatric teplizumab cases in Saudi Arabia</a:t>
            </a:r>
            <a:endParaRPr lang="en-U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 0" descr="https://kimi-img.moonshot.cn/pub/slides/okc/7vcya2wmtrtku/mnt/agents/output/kfshrc-t1d/images/4_King_Faisal_Specialist_Hospital_and.png"/>
          <p:cNvPicPr>
            <a:picLocks noChangeAspect="1"/>
          </p:cNvPicPr>
          <p:nvPr/>
        </p:nvPicPr>
        <p:blipFill>
          <a:blip r:embed="rId3"/>
          <a:srcRect t="10000" b="10000"/>
          <a:stretch/>
        </p:blipFill>
        <p:spPr>
          <a:xfrm>
            <a:off x="2441121" y="3083380"/>
            <a:ext cx="4286250" cy="2548618"/>
          </a:xfrm>
          <a:prstGeom prst="roundRect">
            <a:avLst>
              <a:gd name="adj" fmla="val 8000"/>
            </a:avLst>
          </a:prstGeom>
        </p:spPr>
      </p:pic>
      <p:sp>
        <p:nvSpPr>
          <p:cNvPr id="5" name="Shape 2"/>
          <p:cNvSpPr/>
          <p:nvPr/>
        </p:nvSpPr>
        <p:spPr>
          <a:xfrm>
            <a:off x="0" y="6493329"/>
            <a:ext cx="9144000" cy="364671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2682" y="392906"/>
            <a:ext cx="500062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T1D progresses in 3 stages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14375" y="1714500"/>
            <a:ext cx="7715250" cy="0"/>
          </a:xfrm>
          <a:prstGeom prst="straightConnector1">
            <a:avLst/>
          </a:prstGeom>
          <a:noFill/>
          <a:ln w="38100">
            <a:solidFill>
              <a:srgbClr val="8A8A8A"/>
            </a:solidFill>
            <a:prstDash val="solid"/>
            <a:headEnd type="none"/>
            <a:tailEnd type="none"/>
          </a:ln>
        </p:spPr>
      </p:sp>
      <p:sp>
        <p:nvSpPr>
          <p:cNvPr id="4" name="Shape 2"/>
          <p:cNvSpPr/>
          <p:nvPr/>
        </p:nvSpPr>
        <p:spPr>
          <a:xfrm>
            <a:off x="714375" y="1571625"/>
            <a:ext cx="285750" cy="2857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A8A8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28624" y="1893094"/>
            <a:ext cx="150358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100" b="1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No Diabetes</a:t>
            </a:r>
            <a:endParaRPr lang="en-US" sz="1400" dirty="0"/>
          </a:p>
          <a:p>
            <a:pPr algn="ctr">
              <a:lnSpc>
                <a:spcPct val="130000"/>
              </a:lnSpc>
            </a:pPr>
            <a:r>
              <a:rPr lang="en-US" sz="1100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0–1 autoantibodies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2857500" y="1571625"/>
            <a:ext cx="285750" cy="2857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F386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500313" y="1893094"/>
            <a:ext cx="12858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1F386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1</a:t>
            </a:r>
            <a:endParaRPr lang="en-US" sz="1100" dirty="0"/>
          </a:p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1F386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≥2 autoantibodies, normoglycemia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5000625" y="1535906"/>
            <a:ext cx="357188" cy="357188"/>
          </a:xfrm>
          <a:prstGeom prst="ellipse">
            <a:avLst/>
          </a:prstGeom>
          <a:solidFill>
            <a:srgbClr val="F4A261"/>
          </a:solidFill>
          <a:ln w="38100">
            <a:solidFill>
              <a:srgbClr val="F4A26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643438" y="1928813"/>
            <a:ext cx="12858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100" b="1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2</a:t>
            </a:r>
            <a:endParaRPr lang="en-US" sz="1100" dirty="0"/>
          </a:p>
          <a:p>
            <a:pPr algn="ctr">
              <a:lnSpc>
                <a:spcPct val="130000"/>
              </a:lnSpc>
            </a:pPr>
            <a:r>
              <a:rPr lang="en-US" sz="1100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≥2 autoantibodies, dysglycemia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7286625" y="1571625"/>
            <a:ext cx="285750" cy="2857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1F386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858001" y="1928813"/>
            <a:ext cx="1441676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050" b="1" dirty="0">
                <a:solidFill>
                  <a:srgbClr val="1F386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3</a:t>
            </a:r>
            <a:endParaRPr lang="en-US" sz="1200" dirty="0"/>
          </a:p>
          <a:p>
            <a:pPr algn="ctr">
              <a:lnSpc>
                <a:spcPct val="130000"/>
              </a:lnSpc>
            </a:pPr>
            <a:r>
              <a:rPr lang="en-US" sz="1050" dirty="0">
                <a:solidFill>
                  <a:srgbClr val="1F386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Insulin-dependent T1D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3673249" y="2886075"/>
            <a:ext cx="357187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Lifetime risk approaches 100%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8625" y="3664744"/>
            <a:ext cx="2143125" cy="7858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74%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285750" y="4843464"/>
            <a:ext cx="2857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4-year risk of progression from Stage 2 to Stage 3.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0" y="6557963"/>
            <a:ext cx="9144000" cy="300037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4C0F8A-C1E7-8A17-DCE0-E3A8783D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3143251"/>
            <a:ext cx="5662654" cy="27003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2A4F8-FC51-AA09-08DB-410DE0C4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8777"/>
            <a:ext cx="9144000" cy="56083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58E8B54-E148-D851-6C1F-589769AE07B4}"/>
              </a:ext>
            </a:extLst>
          </p:cNvPr>
          <p:cNvSpPr>
            <a:spLocks noGrp="1"/>
          </p:cNvSpPr>
          <p:nvPr/>
        </p:nvSpPr>
        <p:spPr>
          <a:xfrm>
            <a:off x="186491" y="1985527"/>
            <a:ext cx="8771017" cy="384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Co-Investigator in industry trials for Vertex 880, 264</a:t>
            </a:r>
          </a:p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 fees: Sanofi, Dexcom</a:t>
            </a:r>
          </a:p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Advisory board: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Sibionics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Syai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Novonordisk</a:t>
            </a:r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SA" sz="2300" dirty="0">
              <a:solidFill>
                <a:schemeClr val="accent1"/>
              </a:solidFill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67FA2E7-8FB9-67ED-AAED-178287DBA0A0}"/>
              </a:ext>
            </a:extLst>
          </p:cNvPr>
          <p:cNvSpPr>
            <a:spLocks noGrp="1"/>
          </p:cNvSpPr>
          <p:nvPr/>
        </p:nvSpPr>
        <p:spPr>
          <a:xfrm>
            <a:off x="425489" y="1022628"/>
            <a:ext cx="7704010" cy="6477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A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75401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986" y="491217"/>
            <a:ext cx="714375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Teplizumab — eligibility, protocol, side effects</a:t>
            </a:r>
            <a:endParaRPr lang="en-US" sz="2800" b="1" dirty="0"/>
          </a:p>
        </p:txBody>
      </p:sp>
      <p:sp>
        <p:nvSpPr>
          <p:cNvPr id="3" name="Shape 1"/>
          <p:cNvSpPr/>
          <p:nvPr/>
        </p:nvSpPr>
        <p:spPr>
          <a:xfrm>
            <a:off x="136071" y="1500186"/>
            <a:ext cx="2935742" cy="4782571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201386" y="1500187"/>
            <a:ext cx="2870427" cy="428626"/>
          </a:xfrm>
          <a:prstGeom prst="roundRect">
            <a:avLst>
              <a:gd name="adj" fmla="val 6000"/>
            </a:avLst>
          </a:prstGeom>
          <a:solidFill>
            <a:srgbClr val="1F3864"/>
          </a:solidFill>
          <a:ln/>
        </p:spPr>
      </p:sp>
      <p:sp>
        <p:nvSpPr>
          <p:cNvPr id="5" name="Shape 3"/>
          <p:cNvSpPr/>
          <p:nvPr/>
        </p:nvSpPr>
        <p:spPr>
          <a:xfrm>
            <a:off x="547391" y="1564481"/>
            <a:ext cx="162520" cy="185738"/>
          </a:xfrm>
          <a:custGeom>
            <a:avLst/>
            <a:gdLst/>
            <a:ahLst/>
            <a:cxnLst/>
            <a:rect l="l" t="t" r="r" b="b"/>
            <a:pathLst>
              <a:path w="288925" h="330200">
                <a:moveTo>
                  <a:pt x="92869" y="82550"/>
                </a:moveTo>
                <a:cubicBezTo>
                  <a:pt x="92869" y="54075"/>
                  <a:pt x="115987" y="30956"/>
                  <a:pt x="144463" y="30956"/>
                </a:cubicBezTo>
                <a:cubicBezTo>
                  <a:pt x="172938" y="30956"/>
                  <a:pt x="196056" y="54075"/>
                  <a:pt x="196056" y="82550"/>
                </a:cubicBezTo>
                <a:cubicBezTo>
                  <a:pt x="196056" y="111025"/>
                  <a:pt x="172938" y="134144"/>
                  <a:pt x="144463" y="134144"/>
                </a:cubicBezTo>
                <a:cubicBezTo>
                  <a:pt x="115987" y="134144"/>
                  <a:pt x="92869" y="111025"/>
                  <a:pt x="92869" y="82550"/>
                </a:cubicBezTo>
                <a:close/>
                <a:moveTo>
                  <a:pt x="227013" y="82550"/>
                </a:moveTo>
                <a:cubicBezTo>
                  <a:pt x="227013" y="36989"/>
                  <a:pt x="190023" y="0"/>
                  <a:pt x="144463" y="0"/>
                </a:cubicBezTo>
                <a:cubicBezTo>
                  <a:pt x="98902" y="0"/>
                  <a:pt x="61913" y="36989"/>
                  <a:pt x="61912" y="82550"/>
                </a:cubicBezTo>
                <a:cubicBezTo>
                  <a:pt x="61912" y="128111"/>
                  <a:pt x="98902" y="165100"/>
                  <a:pt x="144463" y="165100"/>
                </a:cubicBezTo>
                <a:cubicBezTo>
                  <a:pt x="190023" y="165100"/>
                  <a:pt x="227013" y="128111"/>
                  <a:pt x="227013" y="82550"/>
                </a:cubicBezTo>
                <a:close/>
                <a:moveTo>
                  <a:pt x="30956" y="309563"/>
                </a:moveTo>
                <a:cubicBezTo>
                  <a:pt x="30956" y="263967"/>
                  <a:pt x="67910" y="227013"/>
                  <a:pt x="113506" y="227013"/>
                </a:cubicBezTo>
                <a:lnTo>
                  <a:pt x="175419" y="227013"/>
                </a:lnTo>
                <a:cubicBezTo>
                  <a:pt x="221015" y="227013"/>
                  <a:pt x="257969" y="263967"/>
                  <a:pt x="257969" y="309563"/>
                </a:cubicBezTo>
                <a:lnTo>
                  <a:pt x="257969" y="314722"/>
                </a:lnTo>
                <a:cubicBezTo>
                  <a:pt x="257969" y="323299"/>
                  <a:pt x="264869" y="330200"/>
                  <a:pt x="273447" y="330200"/>
                </a:cubicBezTo>
                <a:cubicBezTo>
                  <a:pt x="282024" y="330200"/>
                  <a:pt x="288925" y="323299"/>
                  <a:pt x="288925" y="314722"/>
                </a:cubicBezTo>
                <a:lnTo>
                  <a:pt x="288925" y="309563"/>
                </a:lnTo>
                <a:cubicBezTo>
                  <a:pt x="288925" y="246876"/>
                  <a:pt x="238105" y="196056"/>
                  <a:pt x="175419" y="196056"/>
                </a:cubicBezTo>
                <a:lnTo>
                  <a:pt x="113506" y="196056"/>
                </a:lnTo>
                <a:cubicBezTo>
                  <a:pt x="50820" y="196056"/>
                  <a:pt x="0" y="246876"/>
                  <a:pt x="0" y="309563"/>
                </a:cubicBezTo>
                <a:lnTo>
                  <a:pt x="0" y="314722"/>
                </a:lnTo>
                <a:cubicBezTo>
                  <a:pt x="0" y="323299"/>
                  <a:pt x="6901" y="330200"/>
                  <a:pt x="15478" y="330200"/>
                </a:cubicBezTo>
                <a:cubicBezTo>
                  <a:pt x="24056" y="330200"/>
                  <a:pt x="30956" y="323299"/>
                  <a:pt x="30956" y="314722"/>
                </a:cubicBezTo>
                <a:lnTo>
                  <a:pt x="30956" y="30956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4"/>
          <p:cNvSpPr/>
          <p:nvPr/>
        </p:nvSpPr>
        <p:spPr>
          <a:xfrm>
            <a:off x="771525" y="1500187"/>
            <a:ext cx="214312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Eligibility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535781" y="1928813"/>
            <a:ext cx="2428875" cy="3536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Age ≥8 years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2 T1D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Medical evaluation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Adequate organ function, normal blood counts, no active infections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Exclusions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Active infection, immunodeficiency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F4A261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Family/patient preparedness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3250406" y="1500187"/>
            <a:ext cx="2643188" cy="474277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250406" y="1500187"/>
            <a:ext cx="2643188" cy="428626"/>
          </a:xfrm>
          <a:prstGeom prst="roundRect">
            <a:avLst>
              <a:gd name="adj" fmla="val 6000"/>
            </a:avLst>
          </a:prstGeom>
          <a:solidFill>
            <a:srgbClr val="1F3864"/>
          </a:solidFill>
          <a:ln/>
        </p:spPr>
      </p:sp>
      <p:sp>
        <p:nvSpPr>
          <p:cNvPr id="10" name="Shape 8"/>
          <p:cNvSpPr/>
          <p:nvPr/>
        </p:nvSpPr>
        <p:spPr>
          <a:xfrm>
            <a:off x="3357562" y="1564481"/>
            <a:ext cx="185738" cy="185738"/>
          </a:xfrm>
          <a:custGeom>
            <a:avLst/>
            <a:gdLst/>
            <a:ahLst/>
            <a:cxnLst/>
            <a:rect l="l" t="t" r="r" b="b"/>
            <a:pathLst>
              <a:path w="330200" h="330200"/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3593306" y="1500187"/>
            <a:ext cx="214312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Protocol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3357563" y="1928813"/>
            <a:ext cx="2428875" cy="3536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Dosing schedule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Day 1: 65 µg/m²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Day 2: 125 µg/m²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Day 3: 250 µg/m²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Day 4: 500 µg/m²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Days 5–14: 1,030 µg/m²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Route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IV infusion (once daily)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Immunizations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Avoid live vaccines before/during/after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Monitoring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Infection, blood counts, liver enzymes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6072187" y="1500187"/>
            <a:ext cx="2643188" cy="478257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072187" y="1500187"/>
            <a:ext cx="2643188" cy="428626"/>
          </a:xfrm>
          <a:prstGeom prst="roundRect">
            <a:avLst>
              <a:gd name="adj" fmla="val 6000"/>
            </a:avLst>
          </a:prstGeom>
          <a:solidFill>
            <a:srgbClr val="C5524D"/>
          </a:solidFill>
          <a:ln/>
        </p:spPr>
      </p:sp>
      <p:sp>
        <p:nvSpPr>
          <p:cNvPr id="15" name="Shape 13"/>
          <p:cNvSpPr/>
          <p:nvPr/>
        </p:nvSpPr>
        <p:spPr>
          <a:xfrm>
            <a:off x="6179344" y="1564481"/>
            <a:ext cx="185738" cy="185738"/>
          </a:xfrm>
          <a:custGeom>
            <a:avLst/>
            <a:gdLst/>
            <a:ahLst/>
            <a:cxnLst/>
            <a:rect l="l" t="t" r="r" b="b"/>
            <a:pathLst>
              <a:path w="330200" h="330200"/>
            </a:pathLst>
          </a:custGeom>
          <a:solidFill>
            <a:srgbClr val="FFFFFF"/>
          </a:solidFill>
          <a:ln/>
        </p:spPr>
      </p:sp>
      <p:sp>
        <p:nvSpPr>
          <p:cNvPr id="16" name="Text 14"/>
          <p:cNvSpPr/>
          <p:nvPr/>
        </p:nvSpPr>
        <p:spPr>
          <a:xfrm>
            <a:off x="6415088" y="1500187"/>
            <a:ext cx="214312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Side effects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179344" y="1928813"/>
            <a:ext cx="2428875" cy="1393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Rash</a:t>
            </a:r>
            <a:endParaRPr lang="en-US" sz="1600" dirty="0"/>
          </a:p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Decreased white blood cell count (lymphopenia)</a:t>
            </a:r>
            <a:endParaRPr lang="en-US" sz="1600" dirty="0"/>
          </a:p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Headache</a:t>
            </a:r>
            <a:endParaRPr lang="en-US" sz="1600" dirty="0"/>
          </a:p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Fatigue</a:t>
            </a:r>
            <a:endParaRPr lang="en-US" sz="1600" dirty="0"/>
          </a:p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Nausea</a:t>
            </a:r>
            <a:endParaRPr lang="en-US" sz="1600" dirty="0"/>
          </a:p>
          <a:p>
            <a:pPr marL="142875" indent="-142875">
              <a:lnSpc>
                <a:spcPct val="160000"/>
              </a:lnSpc>
              <a:spcBef>
                <a:spcPts val="6"/>
              </a:spcBef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Diarrhea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8986" y="6389915"/>
            <a:ext cx="9144000" cy="468086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9640" y="478291"/>
            <a:ext cx="571500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Our 1</a:t>
            </a:r>
            <a:r>
              <a:rPr lang="en-US" sz="3600" baseline="30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st</a:t>
            </a:r>
            <a:r>
              <a:rPr lang="en-US" sz="36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 two teplizumab candidates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146957" y="1500188"/>
            <a:ext cx="4317887" cy="428625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85788" y="1607344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355600" h="406400">
                <a:moveTo>
                  <a:pt x="114300" y="101600"/>
                </a:moveTo>
                <a:cubicBezTo>
                  <a:pt x="114300" y="66553"/>
                  <a:pt x="142753" y="38100"/>
                  <a:pt x="177800" y="38100"/>
                </a:cubicBezTo>
                <a:cubicBezTo>
                  <a:pt x="212847" y="38100"/>
                  <a:pt x="241300" y="66553"/>
                  <a:pt x="241300" y="101600"/>
                </a:cubicBezTo>
                <a:cubicBezTo>
                  <a:pt x="241300" y="136647"/>
                  <a:pt x="212847" y="165100"/>
                  <a:pt x="177800" y="165100"/>
                </a:cubicBezTo>
                <a:cubicBezTo>
                  <a:pt x="142753" y="165100"/>
                  <a:pt x="114300" y="136647"/>
                  <a:pt x="114300" y="101600"/>
                </a:cubicBezTo>
                <a:close/>
                <a:moveTo>
                  <a:pt x="279400" y="101600"/>
                </a:moveTo>
                <a:cubicBezTo>
                  <a:pt x="279400" y="45525"/>
                  <a:pt x="233875" y="0"/>
                  <a:pt x="177800" y="0"/>
                </a:cubicBezTo>
                <a:cubicBezTo>
                  <a:pt x="121725" y="0"/>
                  <a:pt x="76200" y="45525"/>
                  <a:pt x="76200" y="101600"/>
                </a:cubicBezTo>
                <a:cubicBezTo>
                  <a:pt x="76200" y="157675"/>
                  <a:pt x="121725" y="203200"/>
                  <a:pt x="177800" y="203200"/>
                </a:cubicBezTo>
                <a:cubicBezTo>
                  <a:pt x="233875" y="203200"/>
                  <a:pt x="279400" y="157675"/>
                  <a:pt x="279400" y="101600"/>
                </a:cubicBezTo>
                <a:close/>
                <a:moveTo>
                  <a:pt x="38100" y="381000"/>
                </a:moveTo>
                <a:cubicBezTo>
                  <a:pt x="38100" y="324882"/>
                  <a:pt x="83582" y="279400"/>
                  <a:pt x="139700" y="279400"/>
                </a:cubicBezTo>
                <a:lnTo>
                  <a:pt x="215900" y="279400"/>
                </a:lnTo>
                <a:cubicBezTo>
                  <a:pt x="272018" y="279400"/>
                  <a:pt x="317500" y="324882"/>
                  <a:pt x="317500" y="381000"/>
                </a:cubicBezTo>
                <a:lnTo>
                  <a:pt x="317500" y="387350"/>
                </a:lnTo>
                <a:cubicBezTo>
                  <a:pt x="317500" y="397907"/>
                  <a:pt x="325993" y="406400"/>
                  <a:pt x="336550" y="406400"/>
                </a:cubicBezTo>
                <a:cubicBezTo>
                  <a:pt x="347107" y="406400"/>
                  <a:pt x="355600" y="397907"/>
                  <a:pt x="355600" y="387350"/>
                </a:cubicBezTo>
                <a:lnTo>
                  <a:pt x="355600" y="381000"/>
                </a:lnTo>
                <a:cubicBezTo>
                  <a:pt x="355600" y="303848"/>
                  <a:pt x="293053" y="241300"/>
                  <a:pt x="215900" y="241300"/>
                </a:cubicBezTo>
                <a:lnTo>
                  <a:pt x="139700" y="241300"/>
                </a:lnTo>
                <a:cubicBezTo>
                  <a:pt x="62547" y="241300"/>
                  <a:pt x="0" y="303848"/>
                  <a:pt x="0" y="381000"/>
                </a:cubicBezTo>
                <a:lnTo>
                  <a:pt x="0" y="387350"/>
                </a:lnTo>
                <a:cubicBezTo>
                  <a:pt x="0" y="397907"/>
                  <a:pt x="8493" y="406400"/>
                  <a:pt x="19050" y="406400"/>
                </a:cubicBezTo>
                <a:cubicBezTo>
                  <a:pt x="29607" y="406400"/>
                  <a:pt x="38100" y="397907"/>
                  <a:pt x="38100" y="387350"/>
                </a:cubicBezTo>
                <a:lnTo>
                  <a:pt x="38100" y="381000"/>
                </a:lnTo>
                <a:close/>
              </a:path>
            </a:pathLst>
          </a:custGeom>
          <a:solidFill>
            <a:srgbClr val="F4A261"/>
          </a:solidFill>
          <a:ln/>
        </p:spPr>
      </p:sp>
      <p:sp>
        <p:nvSpPr>
          <p:cNvPr id="5" name="Text 3"/>
          <p:cNvSpPr/>
          <p:nvPr/>
        </p:nvSpPr>
        <p:spPr>
          <a:xfrm>
            <a:off x="857250" y="1585912"/>
            <a:ext cx="14287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Patient 1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71500" y="1928813"/>
            <a:ext cx="3750469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Age:</a:t>
            </a: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8 years girl</a:t>
            </a:r>
            <a:endParaRPr lang="en-US" sz="1400" dirty="0"/>
          </a:p>
          <a:p>
            <a:pPr>
              <a:lnSpc>
                <a:spcPct val="160000"/>
              </a:lnSpc>
              <a:spcBef>
                <a:spcPts val="563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Referral:</a:t>
            </a: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From King Khaled University Hospital for positive diabetes autoantibodies</a:t>
            </a:r>
            <a:endParaRPr lang="en-US" sz="1400" dirty="0"/>
          </a:p>
          <a:p>
            <a:pPr>
              <a:lnSpc>
                <a:spcPct val="160000"/>
              </a:lnSpc>
              <a:spcBef>
                <a:spcPts val="563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Investigations:</a:t>
            </a:r>
            <a:endParaRPr lang="en-US" sz="1400" dirty="0"/>
          </a:p>
          <a:p>
            <a:pPr>
              <a:lnSpc>
                <a:spcPct val="16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HbA1c 5.9%</a:t>
            </a:r>
            <a:endParaRPr lang="en-US" sz="1400" dirty="0"/>
          </a:p>
          <a:p>
            <a:pPr>
              <a:lnSpc>
                <a:spcPct val="16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OGTT 2-hr plasma glucose 7.9 mmol/L</a:t>
            </a:r>
            <a:endParaRPr lang="en-US" sz="1400" dirty="0"/>
          </a:p>
          <a:p>
            <a:pPr>
              <a:lnSpc>
                <a:spcPct val="16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CGM: peak postprandial glucose 130–150 mg/dL</a:t>
            </a:r>
            <a:endParaRPr lang="en-US" sz="1400" dirty="0"/>
          </a:p>
          <a:p>
            <a:pPr>
              <a:lnSpc>
                <a:spcPct val="160000"/>
              </a:lnSpc>
              <a:spcBef>
                <a:spcPts val="563"/>
              </a:spcBef>
            </a:pPr>
            <a:r>
              <a:rPr lang="en-US" sz="14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Diagnosis:</a:t>
            </a: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Stage 2 T1D (two positive antibodies, dysglycemia on OGTT and CGM)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679156" y="1500188"/>
            <a:ext cx="4317887" cy="428625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836319" y="1607344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355600" h="406400">
                <a:moveTo>
                  <a:pt x="114300" y="101600"/>
                </a:moveTo>
                <a:cubicBezTo>
                  <a:pt x="114300" y="66553"/>
                  <a:pt x="142753" y="38100"/>
                  <a:pt x="177800" y="38100"/>
                </a:cubicBezTo>
                <a:cubicBezTo>
                  <a:pt x="212847" y="38100"/>
                  <a:pt x="241300" y="66553"/>
                  <a:pt x="241300" y="101600"/>
                </a:cubicBezTo>
                <a:cubicBezTo>
                  <a:pt x="241300" y="136647"/>
                  <a:pt x="212847" y="165100"/>
                  <a:pt x="177800" y="165100"/>
                </a:cubicBezTo>
                <a:cubicBezTo>
                  <a:pt x="142753" y="165100"/>
                  <a:pt x="114300" y="136647"/>
                  <a:pt x="114300" y="101600"/>
                </a:cubicBezTo>
                <a:close/>
                <a:moveTo>
                  <a:pt x="279400" y="101600"/>
                </a:moveTo>
                <a:cubicBezTo>
                  <a:pt x="279400" y="45525"/>
                  <a:pt x="233875" y="0"/>
                  <a:pt x="177800" y="0"/>
                </a:cubicBezTo>
                <a:cubicBezTo>
                  <a:pt x="121725" y="0"/>
                  <a:pt x="76200" y="45525"/>
                  <a:pt x="76200" y="101600"/>
                </a:cubicBezTo>
                <a:cubicBezTo>
                  <a:pt x="76200" y="157675"/>
                  <a:pt x="121725" y="203200"/>
                  <a:pt x="177800" y="203200"/>
                </a:cubicBezTo>
                <a:cubicBezTo>
                  <a:pt x="233875" y="203200"/>
                  <a:pt x="279400" y="157675"/>
                  <a:pt x="279400" y="101600"/>
                </a:cubicBezTo>
                <a:close/>
                <a:moveTo>
                  <a:pt x="38100" y="381000"/>
                </a:moveTo>
                <a:cubicBezTo>
                  <a:pt x="38100" y="324882"/>
                  <a:pt x="83582" y="279400"/>
                  <a:pt x="139700" y="279400"/>
                </a:cubicBezTo>
                <a:lnTo>
                  <a:pt x="215900" y="279400"/>
                </a:lnTo>
                <a:cubicBezTo>
                  <a:pt x="272018" y="279400"/>
                  <a:pt x="317500" y="324882"/>
                  <a:pt x="317500" y="381000"/>
                </a:cubicBezTo>
                <a:lnTo>
                  <a:pt x="317500" y="387350"/>
                </a:lnTo>
                <a:cubicBezTo>
                  <a:pt x="317500" y="397907"/>
                  <a:pt x="325993" y="406400"/>
                  <a:pt x="336550" y="406400"/>
                </a:cubicBezTo>
                <a:cubicBezTo>
                  <a:pt x="347107" y="406400"/>
                  <a:pt x="355600" y="397907"/>
                  <a:pt x="355600" y="387350"/>
                </a:cubicBezTo>
                <a:lnTo>
                  <a:pt x="355600" y="381000"/>
                </a:lnTo>
                <a:cubicBezTo>
                  <a:pt x="355600" y="303848"/>
                  <a:pt x="293053" y="241300"/>
                  <a:pt x="215900" y="241300"/>
                </a:cubicBezTo>
                <a:lnTo>
                  <a:pt x="139700" y="241300"/>
                </a:lnTo>
                <a:cubicBezTo>
                  <a:pt x="62547" y="241300"/>
                  <a:pt x="0" y="303848"/>
                  <a:pt x="0" y="381000"/>
                </a:cubicBezTo>
                <a:lnTo>
                  <a:pt x="0" y="387350"/>
                </a:lnTo>
                <a:cubicBezTo>
                  <a:pt x="0" y="397907"/>
                  <a:pt x="8493" y="406400"/>
                  <a:pt x="19050" y="406400"/>
                </a:cubicBezTo>
                <a:cubicBezTo>
                  <a:pt x="29607" y="406400"/>
                  <a:pt x="38100" y="397907"/>
                  <a:pt x="38100" y="387350"/>
                </a:cubicBezTo>
                <a:lnTo>
                  <a:pt x="38100" y="381000"/>
                </a:lnTo>
                <a:close/>
              </a:path>
            </a:pathLst>
          </a:custGeom>
          <a:solidFill>
            <a:srgbClr val="F4A261"/>
          </a:solidFill>
          <a:ln/>
        </p:spPr>
      </p:sp>
      <p:sp>
        <p:nvSpPr>
          <p:cNvPr id="9" name="Text 7"/>
          <p:cNvSpPr/>
          <p:nvPr/>
        </p:nvSpPr>
        <p:spPr>
          <a:xfrm>
            <a:off x="5107781" y="1585912"/>
            <a:ext cx="14287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Patient 2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4822031" y="1928813"/>
            <a:ext cx="3750469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Age: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10 years male</a:t>
            </a:r>
          </a:p>
          <a:p>
            <a:pPr>
              <a:lnSpc>
                <a:spcPct val="16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Referral: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Incidental HbA1c 5.7% during acute illness</a:t>
            </a:r>
            <a:endParaRPr lang="en-US" sz="1600" dirty="0"/>
          </a:p>
          <a:p>
            <a:pPr>
              <a:lnSpc>
                <a:spcPct val="160000"/>
              </a:lnSpc>
              <a:spcBef>
                <a:spcPts val="563"/>
              </a:spcBef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Investigations: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All four autoantibodies positive (IAA, GAD, IA-2, ZnT8)</a:t>
            </a:r>
            <a:endParaRPr lang="en-US" sz="1600" dirty="0"/>
          </a:p>
          <a:p>
            <a:pPr>
              <a:lnSpc>
                <a:spcPct val="16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OGTT 2-hr plasma glucose 6.9 mmol/L</a:t>
            </a:r>
            <a:endParaRPr lang="en-US" sz="1600" dirty="0"/>
          </a:p>
          <a:p>
            <a:pPr>
              <a:lnSpc>
                <a:spcPct val="160000"/>
              </a:lnSpc>
              <a:spcBef>
                <a:spcPts val="563"/>
              </a:spcBef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Diagnosis: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Stage 2 T1D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0" y="6362700"/>
            <a:ext cx="9144000" cy="530679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7187" y="379297"/>
            <a:ext cx="500062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Delivery and monitoring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267890" y="1431129"/>
            <a:ext cx="357188" cy="357188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00062" y="1607344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5" name="Text 3"/>
          <p:cNvSpPr/>
          <p:nvPr/>
        </p:nvSpPr>
        <p:spPr>
          <a:xfrm>
            <a:off x="892969" y="1571625"/>
            <a:ext cx="4000500" cy="2500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Premedication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Acetaminophen ± antihistamine per infusion-day protocol.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250030" y="2311852"/>
            <a:ext cx="357188" cy="357188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00062" y="2321719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8" name="Text 6"/>
          <p:cNvSpPr/>
          <p:nvPr/>
        </p:nvSpPr>
        <p:spPr>
          <a:xfrm>
            <a:off x="892969" y="2536031"/>
            <a:ext cx="400050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On-therapy monitoring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Daily vitals; CBC (watching for lymphopenia) and LFTs (ALT/AST) at baseline, mid-course, end of course; glucose/CGM review.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12283" y="3728017"/>
            <a:ext cx="357188" cy="357188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06300" y="3799455"/>
            <a:ext cx="187523" cy="214313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89297" y="0"/>
                </a:moveTo>
                <a:cubicBezTo>
                  <a:pt x="99194" y="0"/>
                  <a:pt x="107156" y="7962"/>
                  <a:pt x="107156" y="17859"/>
                </a:cubicBezTo>
                <a:lnTo>
                  <a:pt x="107156" y="47625"/>
                </a:lnTo>
                <a:lnTo>
                  <a:pt x="226219" y="47625"/>
                </a:lnTo>
                <a:lnTo>
                  <a:pt x="226219" y="17859"/>
                </a:lnTo>
                <a:cubicBezTo>
                  <a:pt x="226219" y="7962"/>
                  <a:pt x="234181" y="0"/>
                  <a:pt x="244078" y="0"/>
                </a:cubicBezTo>
                <a:cubicBezTo>
                  <a:pt x="253975" y="0"/>
                  <a:pt x="261938" y="7962"/>
                  <a:pt x="261938" y="17859"/>
                </a:cubicBezTo>
                <a:lnTo>
                  <a:pt x="261938" y="47625"/>
                </a:lnTo>
                <a:lnTo>
                  <a:pt x="285750" y="47625"/>
                </a:lnTo>
                <a:cubicBezTo>
                  <a:pt x="312018" y="47625"/>
                  <a:pt x="333375" y="68982"/>
                  <a:pt x="333375" y="95250"/>
                </a:cubicBezTo>
                <a:lnTo>
                  <a:pt x="333375" y="309563"/>
                </a:lnTo>
                <a:cubicBezTo>
                  <a:pt x="333375" y="335831"/>
                  <a:pt x="312018" y="357188"/>
                  <a:pt x="285750" y="357188"/>
                </a:cubicBezTo>
                <a:lnTo>
                  <a:pt x="47625" y="357188"/>
                </a:lnTo>
                <a:cubicBezTo>
                  <a:pt x="21357" y="357188"/>
                  <a:pt x="0" y="335831"/>
                  <a:pt x="0" y="309563"/>
                </a:cubicBezTo>
                <a:lnTo>
                  <a:pt x="0" y="95250"/>
                </a:lnTo>
                <a:cubicBezTo>
                  <a:pt x="0" y="68982"/>
                  <a:pt x="21357" y="47625"/>
                  <a:pt x="47625" y="47625"/>
                </a:cubicBezTo>
                <a:lnTo>
                  <a:pt x="71438" y="47625"/>
                </a:lnTo>
                <a:lnTo>
                  <a:pt x="71438" y="17859"/>
                </a:lnTo>
                <a:cubicBezTo>
                  <a:pt x="71438" y="7962"/>
                  <a:pt x="79400" y="0"/>
                  <a:pt x="89297" y="0"/>
                </a:cubicBezTo>
                <a:close/>
                <a:moveTo>
                  <a:pt x="89297" y="83344"/>
                </a:moveTo>
                <a:lnTo>
                  <a:pt x="47625" y="83344"/>
                </a:lnTo>
                <a:cubicBezTo>
                  <a:pt x="41077" y="83344"/>
                  <a:pt x="35719" y="88702"/>
                  <a:pt x="35719" y="95250"/>
                </a:cubicBezTo>
                <a:lnTo>
                  <a:pt x="35719" y="309563"/>
                </a:lnTo>
                <a:cubicBezTo>
                  <a:pt x="35719" y="316111"/>
                  <a:pt x="41077" y="321469"/>
                  <a:pt x="47625" y="321469"/>
                </a:cubicBezTo>
                <a:lnTo>
                  <a:pt x="285750" y="321469"/>
                </a:lnTo>
                <a:cubicBezTo>
                  <a:pt x="292298" y="321469"/>
                  <a:pt x="297656" y="316111"/>
                  <a:pt x="297656" y="309563"/>
                </a:cubicBezTo>
                <a:lnTo>
                  <a:pt x="297656" y="95250"/>
                </a:lnTo>
                <a:cubicBezTo>
                  <a:pt x="297656" y="88702"/>
                  <a:pt x="292298" y="83344"/>
                  <a:pt x="285750" y="83344"/>
                </a:cubicBezTo>
                <a:lnTo>
                  <a:pt x="89297" y="83344"/>
                </a:lnTo>
                <a:close/>
                <a:moveTo>
                  <a:pt x="229493" y="170185"/>
                </a:moveTo>
                <a:lnTo>
                  <a:pt x="169962" y="265435"/>
                </a:lnTo>
                <a:cubicBezTo>
                  <a:pt x="166836" y="270421"/>
                  <a:pt x="161479" y="273546"/>
                  <a:pt x="155600" y="273844"/>
                </a:cubicBezTo>
                <a:cubicBezTo>
                  <a:pt x="149721" y="274141"/>
                  <a:pt x="144066" y="271463"/>
                  <a:pt x="140568" y="266700"/>
                </a:cubicBezTo>
                <a:lnTo>
                  <a:pt x="104849" y="219075"/>
                </a:lnTo>
                <a:cubicBezTo>
                  <a:pt x="98896" y="211187"/>
                  <a:pt x="100533" y="200025"/>
                  <a:pt x="108421" y="194072"/>
                </a:cubicBezTo>
                <a:cubicBezTo>
                  <a:pt x="116309" y="188119"/>
                  <a:pt x="127471" y="189756"/>
                  <a:pt x="133424" y="197644"/>
                </a:cubicBezTo>
                <a:lnTo>
                  <a:pt x="153516" y="224433"/>
                </a:lnTo>
                <a:lnTo>
                  <a:pt x="199206" y="151284"/>
                </a:lnTo>
                <a:cubicBezTo>
                  <a:pt x="204415" y="142949"/>
                  <a:pt x="215429" y="140345"/>
                  <a:pt x="223838" y="145628"/>
                </a:cubicBezTo>
                <a:cubicBezTo>
                  <a:pt x="232246" y="150912"/>
                  <a:pt x="234776" y="161851"/>
                  <a:pt x="229493" y="170259"/>
                </a:cubicBezTo>
                <a:close/>
              </a:path>
            </a:pathLst>
          </a:custGeom>
          <a:solidFill>
            <a:srgbClr val="1F3864"/>
          </a:solidFill>
          <a:ln/>
        </p:spPr>
      </p:sp>
      <p:sp>
        <p:nvSpPr>
          <p:cNvPr id="11" name="Text 9"/>
          <p:cNvSpPr/>
          <p:nvPr/>
        </p:nvSpPr>
        <p:spPr>
          <a:xfrm>
            <a:off x="827143" y="4264818"/>
            <a:ext cx="4132149" cy="1428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Post-therapy follow-up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Clinic visits at weeks 2, 4, 12, then every 3–6 months with HbA1c, OGTT or CGM, and stimulated C-peptide if feasible.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09222" y="5214938"/>
            <a:ext cx="357188" cy="357188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500062" y="3893344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14" name="Text 12"/>
          <p:cNvSpPr/>
          <p:nvPr/>
        </p:nvSpPr>
        <p:spPr>
          <a:xfrm>
            <a:off x="827144" y="5203031"/>
            <a:ext cx="4132149" cy="313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Vaccinations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Defer live vaccines during treatment.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5214937" y="1328057"/>
            <a:ext cx="3754892" cy="4425043"/>
          </a:xfrm>
          <a:prstGeom prst="roundRect">
            <a:avLst>
              <a:gd name="adj" fmla="val 8000"/>
            </a:avLst>
          </a:prstGeom>
          <a:solidFill>
            <a:srgbClr val="A8DADC"/>
          </a:solidFill>
          <a:ln/>
        </p:spPr>
      </p:sp>
      <p:sp>
        <p:nvSpPr>
          <p:cNvPr id="16" name="Text 14"/>
          <p:cNvSpPr/>
          <p:nvPr/>
        </p:nvSpPr>
        <p:spPr>
          <a:xfrm>
            <a:off x="5357812" y="1607344"/>
            <a:ext cx="3214688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Safety and outcomes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5357812" y="2000250"/>
            <a:ext cx="3214688" cy="3357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Both patients tolerated the full course.</a:t>
            </a:r>
            <a:endParaRPr lang="en-US" sz="1600" dirty="0"/>
          </a:p>
          <a:p>
            <a:pPr>
              <a:lnSpc>
                <a:spcPct val="170000"/>
              </a:lnSpc>
              <a:spcBef>
                <a:spcPts val="563"/>
              </a:spcBef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Transient lymphopenia observed.</a:t>
            </a:r>
            <a:endParaRPr lang="en-US" sz="1600" dirty="0"/>
          </a:p>
          <a:p>
            <a:pPr>
              <a:lnSpc>
                <a:spcPct val="170000"/>
              </a:lnSpc>
              <a:spcBef>
                <a:spcPts val="563"/>
              </a:spcBef>
            </a:pPr>
            <a:r>
              <a:rPr lang="en-US" sz="1600" dirty="0">
                <a:solidFill>
                  <a:srgbClr val="C5524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●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Mild rash in 1 patient.</a:t>
            </a:r>
            <a:endParaRPr lang="en-US" sz="1600" dirty="0"/>
          </a:p>
          <a:p>
            <a:pPr>
              <a:lnSpc>
                <a:spcPct val="170000"/>
              </a:lnSpc>
              <a:spcBef>
                <a:spcPts val="563"/>
              </a:spcBef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</a:t>
            </a:r>
            <a:r>
              <a:rPr lang="en-US" sz="1600" dirty="0">
                <a:solidFill>
                  <a:srgbClr val="C5524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● 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No serious adverse events.</a:t>
            </a:r>
          </a:p>
          <a:p>
            <a:pPr>
              <a:lnSpc>
                <a:spcPct val="170000"/>
              </a:lnSpc>
              <a:spcBef>
                <a:spcPts val="563"/>
              </a:spcBef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Both remain in Stage 2 T1D under close follow-up with periodic CGM, HbA1c, and C-peptide evaluation.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0" y="6455229"/>
            <a:ext cx="9144000" cy="402771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1539" y="592421"/>
            <a:ext cx="357187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Closing remarks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428625" y="1500188"/>
            <a:ext cx="8286750" cy="714375"/>
          </a:xfrm>
          <a:prstGeom prst="roundRect">
            <a:avLst>
              <a:gd name="adj" fmla="val 6000"/>
            </a:avLst>
          </a:prstGeom>
          <a:solidFill>
            <a:srgbClr val="1F3864"/>
          </a:solidFill>
          <a:ln/>
        </p:spPr>
      </p:sp>
      <p:sp>
        <p:nvSpPr>
          <p:cNvPr id="4" name="Text 2"/>
          <p:cNvSpPr/>
          <p:nvPr/>
        </p:nvSpPr>
        <p:spPr>
          <a:xfrm>
            <a:off x="571500" y="1500188"/>
            <a:ext cx="800100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The successful completion of the first 4 teplizumab cases at KFSHRC represents a new era of preventive therapy for type 1 diabetes in Saudi Arabia.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428625" y="2428875"/>
            <a:ext cx="2643188" cy="2428875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28625" y="2428875"/>
            <a:ext cx="2643188" cy="57150"/>
          </a:xfrm>
          <a:prstGeom prst="rect">
            <a:avLst/>
          </a:prstGeom>
          <a:solidFill>
            <a:srgbClr val="F4A261"/>
          </a:solidFill>
          <a:ln/>
        </p:spPr>
      </p:sp>
      <p:sp>
        <p:nvSpPr>
          <p:cNvPr id="7" name="Shape 5"/>
          <p:cNvSpPr/>
          <p:nvPr/>
        </p:nvSpPr>
        <p:spPr>
          <a:xfrm>
            <a:off x="1500188" y="271462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09600" h="609600"/>
            </a:pathLst>
          </a:custGeom>
          <a:solidFill>
            <a:srgbClr val="1F3864"/>
          </a:solidFill>
          <a:ln/>
        </p:spPr>
      </p:sp>
      <p:sp>
        <p:nvSpPr>
          <p:cNvPr id="8" name="Text 6"/>
          <p:cNvSpPr/>
          <p:nvPr/>
        </p:nvSpPr>
        <p:spPr>
          <a:xfrm>
            <a:off x="571500" y="3178969"/>
            <a:ext cx="2357438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Systematic expansion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571500" y="3500438"/>
            <a:ext cx="23574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Scale to more KFSHRC cases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3250406" y="2428875"/>
            <a:ext cx="2643188" cy="2428875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3250406" y="2428875"/>
            <a:ext cx="2643188" cy="57150"/>
          </a:xfrm>
          <a:prstGeom prst="rect">
            <a:avLst/>
          </a:prstGeom>
          <a:solidFill>
            <a:srgbClr val="F4A261"/>
          </a:solidFill>
          <a:ln/>
        </p:spPr>
      </p:sp>
      <p:sp>
        <p:nvSpPr>
          <p:cNvPr id="12" name="Shape 10"/>
          <p:cNvSpPr/>
          <p:nvPr/>
        </p:nvSpPr>
        <p:spPr>
          <a:xfrm>
            <a:off x="4321969" y="271462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09600" h="609600"/>
            </a:pathLst>
          </a:custGeom>
          <a:solidFill>
            <a:srgbClr val="1F3864"/>
          </a:solidFill>
          <a:ln/>
        </p:spPr>
      </p:sp>
      <p:sp>
        <p:nvSpPr>
          <p:cNvPr id="13" name="Text 11"/>
          <p:cNvSpPr/>
          <p:nvPr/>
        </p:nvSpPr>
        <p:spPr>
          <a:xfrm>
            <a:off x="3393281" y="3178969"/>
            <a:ext cx="2357438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Registry development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3393281" y="3500438"/>
            <a:ext cx="23574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Track outcomes prospectively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072187" y="2428875"/>
            <a:ext cx="2643188" cy="2428875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DCD5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072187" y="2428875"/>
            <a:ext cx="2643188" cy="57150"/>
          </a:xfrm>
          <a:prstGeom prst="rect">
            <a:avLst/>
          </a:prstGeom>
          <a:solidFill>
            <a:srgbClr val="F4A261"/>
          </a:solidFill>
          <a:ln/>
        </p:spPr>
      </p:sp>
      <p:sp>
        <p:nvSpPr>
          <p:cNvPr id="17" name="Shape 15"/>
          <p:cNvSpPr/>
          <p:nvPr/>
        </p:nvSpPr>
        <p:spPr>
          <a:xfrm>
            <a:off x="7143750" y="2714625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609600" h="609600"/>
            </a:pathLst>
          </a:custGeom>
          <a:solidFill>
            <a:srgbClr val="1F3864"/>
          </a:solidFill>
          <a:ln/>
        </p:spPr>
      </p:sp>
      <p:sp>
        <p:nvSpPr>
          <p:cNvPr id="18" name="Text 16"/>
          <p:cNvSpPr/>
          <p:nvPr/>
        </p:nvSpPr>
        <p:spPr>
          <a:xfrm>
            <a:off x="6215062" y="3178969"/>
            <a:ext cx="2357438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Regional collaboration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6215062" y="3500438"/>
            <a:ext cx="23574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Serve as national referral hub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428625" y="5179218"/>
            <a:ext cx="8286750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program aims to establish KFSHRC as a national referral and research hub for early-stage T1D immunotherapy.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0" y="6393655"/>
            <a:ext cx="9144000" cy="464345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1469" y="582386"/>
            <a:ext cx="6393655" cy="962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The journey of T1DM care at KFSH&amp;RC</a:t>
            </a:r>
            <a:endParaRPr lang="en-US" sz="2800" b="1" dirty="0"/>
          </a:p>
        </p:txBody>
      </p:sp>
      <p:sp>
        <p:nvSpPr>
          <p:cNvPr id="3" name="Shape 1"/>
          <p:cNvSpPr/>
          <p:nvPr/>
        </p:nvSpPr>
        <p:spPr>
          <a:xfrm>
            <a:off x="428625" y="1785937"/>
            <a:ext cx="1643063" cy="1643063"/>
          </a:xfrm>
          <a:prstGeom prst="ellipse">
            <a:avLst/>
          </a:prstGeom>
          <a:solidFill>
            <a:srgbClr val="1F3864"/>
          </a:solidFill>
          <a:ln/>
        </p:spPr>
      </p:sp>
      <p:sp>
        <p:nvSpPr>
          <p:cNvPr id="4" name="Shape 2"/>
          <p:cNvSpPr/>
          <p:nvPr/>
        </p:nvSpPr>
        <p:spPr>
          <a:xfrm>
            <a:off x="1021556" y="2250281"/>
            <a:ext cx="385763" cy="385763"/>
          </a:xfrm>
          <a:custGeom>
            <a:avLst/>
            <a:gdLst/>
            <a:ahLst/>
            <a:cxnLst/>
            <a:rect l="l" t="t" r="r" b="b"/>
            <a:pathLst>
              <a:path w="685800" h="685800"/>
            </a:pathLst>
          </a:custGeom>
          <a:solidFill>
            <a:srgbClr val="FFFFFF"/>
          </a:solidFill>
          <a:ln/>
        </p:spPr>
      </p:sp>
      <p:sp>
        <p:nvSpPr>
          <p:cNvPr id="5" name="Text 3"/>
          <p:cNvSpPr/>
          <p:nvPr/>
        </p:nvSpPr>
        <p:spPr>
          <a:xfrm>
            <a:off x="428625" y="3536156"/>
            <a:ext cx="16430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Early detection</a:t>
            </a:r>
            <a:endParaRPr lang="en-US" sz="1400" b="1" dirty="0"/>
          </a:p>
        </p:txBody>
      </p:sp>
      <p:sp>
        <p:nvSpPr>
          <p:cNvPr id="6" name="Text 4"/>
          <p:cNvSpPr/>
          <p:nvPr/>
        </p:nvSpPr>
        <p:spPr>
          <a:xfrm>
            <a:off x="321469" y="3821906"/>
            <a:ext cx="18573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≥2 antibodies detected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Follow-up in 3 months with HbA1c, random glucose, ±CGM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2071687" y="2571750"/>
            <a:ext cx="642938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8" name="Shape 6"/>
          <p:cNvSpPr/>
          <p:nvPr/>
        </p:nvSpPr>
        <p:spPr>
          <a:xfrm>
            <a:off x="2714625" y="1785937"/>
            <a:ext cx="1643063" cy="1643063"/>
          </a:xfrm>
          <a:prstGeom prst="ellipse">
            <a:avLst/>
          </a:prstGeom>
          <a:solidFill>
            <a:srgbClr val="E8B730"/>
          </a:solidFill>
          <a:ln/>
        </p:spPr>
      </p:sp>
      <p:sp>
        <p:nvSpPr>
          <p:cNvPr id="9" name="Shape 7"/>
          <p:cNvSpPr/>
          <p:nvPr/>
        </p:nvSpPr>
        <p:spPr>
          <a:xfrm>
            <a:off x="3307556" y="2250281"/>
            <a:ext cx="385763" cy="385763"/>
          </a:xfrm>
          <a:custGeom>
            <a:avLst/>
            <a:gdLst/>
            <a:ahLst/>
            <a:cxnLst/>
            <a:rect l="l" t="t" r="r" b="b"/>
            <a:pathLst>
              <a:path w="685800" h="685800"/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2714625" y="3536156"/>
            <a:ext cx="16430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B8921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Intervention</a:t>
            </a:r>
            <a:endParaRPr lang="en-US" sz="1400" b="1" dirty="0"/>
          </a:p>
        </p:txBody>
      </p:sp>
      <p:sp>
        <p:nvSpPr>
          <p:cNvPr id="11" name="Text 9"/>
          <p:cNvSpPr/>
          <p:nvPr/>
        </p:nvSpPr>
        <p:spPr>
          <a:xfrm>
            <a:off x="2607469" y="3821906"/>
            <a:ext cx="18573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Dysglycemia identified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Counsel by endocrinologist and psychologist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357687" y="2571750"/>
            <a:ext cx="642938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3" name="Shape 11"/>
          <p:cNvSpPr/>
          <p:nvPr/>
        </p:nvSpPr>
        <p:spPr>
          <a:xfrm>
            <a:off x="5000625" y="1785937"/>
            <a:ext cx="1643063" cy="1643063"/>
          </a:xfrm>
          <a:prstGeom prst="ellipse">
            <a:avLst/>
          </a:prstGeom>
          <a:solidFill>
            <a:srgbClr val="F4A261"/>
          </a:solidFill>
          <a:ln/>
        </p:spPr>
      </p:sp>
      <p:sp>
        <p:nvSpPr>
          <p:cNvPr id="14" name="Shape 12"/>
          <p:cNvSpPr/>
          <p:nvPr/>
        </p:nvSpPr>
        <p:spPr>
          <a:xfrm>
            <a:off x="5593556" y="2250281"/>
            <a:ext cx="385763" cy="385763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590699" y="78894"/>
                </a:moveTo>
                <a:lnTo>
                  <a:pt x="606906" y="95101"/>
                </a:lnTo>
                <a:cubicBezTo>
                  <a:pt x="619497" y="107692"/>
                  <a:pt x="619497" y="128052"/>
                  <a:pt x="606906" y="140509"/>
                </a:cubicBezTo>
                <a:lnTo>
                  <a:pt x="567928" y="179621"/>
                </a:lnTo>
                <a:lnTo>
                  <a:pt x="506179" y="117872"/>
                </a:lnTo>
                <a:lnTo>
                  <a:pt x="545157" y="78894"/>
                </a:lnTo>
                <a:cubicBezTo>
                  <a:pt x="557748" y="66303"/>
                  <a:pt x="578108" y="66303"/>
                  <a:pt x="590565" y="78894"/>
                </a:cubicBezTo>
                <a:close/>
                <a:moveTo>
                  <a:pt x="281017" y="343168"/>
                </a:moveTo>
                <a:lnTo>
                  <a:pt x="460772" y="163279"/>
                </a:lnTo>
                <a:lnTo>
                  <a:pt x="522521" y="225028"/>
                </a:lnTo>
                <a:lnTo>
                  <a:pt x="342632" y="404783"/>
                </a:lnTo>
                <a:cubicBezTo>
                  <a:pt x="338748" y="408667"/>
                  <a:pt x="333926" y="411480"/>
                  <a:pt x="328702" y="412953"/>
                </a:cubicBezTo>
                <a:lnTo>
                  <a:pt x="250344" y="435322"/>
                </a:lnTo>
                <a:lnTo>
                  <a:pt x="272713" y="356964"/>
                </a:lnTo>
                <a:cubicBezTo>
                  <a:pt x="274186" y="351740"/>
                  <a:pt x="276999" y="346918"/>
                  <a:pt x="280883" y="343034"/>
                </a:cubicBezTo>
                <a:close/>
                <a:moveTo>
                  <a:pt x="499750" y="33486"/>
                </a:moveTo>
                <a:lnTo>
                  <a:pt x="235476" y="297626"/>
                </a:lnTo>
                <a:cubicBezTo>
                  <a:pt x="223823" y="309280"/>
                  <a:pt x="215384" y="323612"/>
                  <a:pt x="210964" y="339283"/>
                </a:cubicBezTo>
                <a:lnTo>
                  <a:pt x="172656" y="473229"/>
                </a:lnTo>
                <a:cubicBezTo>
                  <a:pt x="169441" y="484480"/>
                  <a:pt x="172522" y="496535"/>
                  <a:pt x="180826" y="504840"/>
                </a:cubicBezTo>
                <a:cubicBezTo>
                  <a:pt x="189131" y="513144"/>
                  <a:pt x="201186" y="516225"/>
                  <a:pt x="212437" y="513011"/>
                </a:cubicBezTo>
                <a:lnTo>
                  <a:pt x="346383" y="474702"/>
                </a:lnTo>
                <a:cubicBezTo>
                  <a:pt x="362188" y="470148"/>
                  <a:pt x="376520" y="461709"/>
                  <a:pt x="388040" y="450190"/>
                </a:cubicBezTo>
                <a:lnTo>
                  <a:pt x="652314" y="186050"/>
                </a:lnTo>
                <a:cubicBezTo>
                  <a:pt x="689952" y="148411"/>
                  <a:pt x="689952" y="87332"/>
                  <a:pt x="652314" y="49694"/>
                </a:cubicBezTo>
                <a:lnTo>
                  <a:pt x="636106" y="33486"/>
                </a:lnTo>
                <a:cubicBezTo>
                  <a:pt x="598468" y="-4152"/>
                  <a:pt x="537389" y="-4152"/>
                  <a:pt x="499750" y="33486"/>
                </a:cubicBezTo>
                <a:close/>
                <a:moveTo>
                  <a:pt x="117872" y="85725"/>
                </a:moveTo>
                <a:cubicBezTo>
                  <a:pt x="52774" y="85725"/>
                  <a:pt x="0" y="138499"/>
                  <a:pt x="0" y="203597"/>
                </a:cubicBezTo>
                <a:lnTo>
                  <a:pt x="0" y="567928"/>
                </a:lnTo>
                <a:cubicBezTo>
                  <a:pt x="0" y="633026"/>
                  <a:pt x="52774" y="685800"/>
                  <a:pt x="117872" y="685800"/>
                </a:cubicBezTo>
                <a:lnTo>
                  <a:pt x="482203" y="685800"/>
                </a:lnTo>
                <a:cubicBezTo>
                  <a:pt x="547301" y="685800"/>
                  <a:pt x="600075" y="633026"/>
                  <a:pt x="600075" y="567928"/>
                </a:cubicBezTo>
                <a:lnTo>
                  <a:pt x="600075" y="417909"/>
                </a:lnTo>
                <a:cubicBezTo>
                  <a:pt x="600075" y="400095"/>
                  <a:pt x="585743" y="385763"/>
                  <a:pt x="567928" y="385763"/>
                </a:cubicBezTo>
                <a:cubicBezTo>
                  <a:pt x="550113" y="385763"/>
                  <a:pt x="535781" y="400095"/>
                  <a:pt x="535781" y="417909"/>
                </a:cubicBezTo>
                <a:lnTo>
                  <a:pt x="535781" y="567928"/>
                </a:lnTo>
                <a:cubicBezTo>
                  <a:pt x="535781" y="597530"/>
                  <a:pt x="511805" y="621506"/>
                  <a:pt x="482203" y="621506"/>
                </a:cubicBezTo>
                <a:lnTo>
                  <a:pt x="117872" y="621506"/>
                </a:lnTo>
                <a:cubicBezTo>
                  <a:pt x="88270" y="621506"/>
                  <a:pt x="64294" y="597530"/>
                  <a:pt x="64294" y="567928"/>
                </a:cubicBezTo>
                <a:lnTo>
                  <a:pt x="64294" y="203597"/>
                </a:lnTo>
                <a:cubicBezTo>
                  <a:pt x="64294" y="173995"/>
                  <a:pt x="88270" y="150019"/>
                  <a:pt x="117872" y="150019"/>
                </a:cubicBezTo>
                <a:lnTo>
                  <a:pt x="267891" y="150019"/>
                </a:lnTo>
                <a:cubicBezTo>
                  <a:pt x="285705" y="150019"/>
                  <a:pt x="300038" y="135687"/>
                  <a:pt x="300038" y="117872"/>
                </a:cubicBezTo>
                <a:cubicBezTo>
                  <a:pt x="300038" y="100057"/>
                  <a:pt x="285705" y="85725"/>
                  <a:pt x="267891" y="85725"/>
                </a:cubicBezTo>
                <a:lnTo>
                  <a:pt x="117872" y="8572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5000625" y="3536156"/>
            <a:ext cx="16430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4A261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Comprehensive care</a:t>
            </a:r>
            <a:endParaRPr lang="en-US" sz="1400" b="1" dirty="0"/>
          </a:p>
        </p:txBody>
      </p:sp>
      <p:sp>
        <p:nvSpPr>
          <p:cNvPr id="16" name="Text 14"/>
          <p:cNvSpPr/>
          <p:nvPr/>
        </p:nvSpPr>
        <p:spPr>
          <a:xfrm>
            <a:off x="4893469" y="3821906"/>
            <a:ext cx="18573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Stage 3 diabetes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High-technology diabetes care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643687" y="2571750"/>
            <a:ext cx="642938" cy="0"/>
          </a:xfrm>
          <a:prstGeom prst="straightConnector1">
            <a:avLst/>
          </a:prstGeom>
          <a:noFill/>
          <a:ln w="38100">
            <a:solidFill>
              <a:srgbClr val="1F3864"/>
            </a:solidFill>
            <a:prstDash val="solid"/>
            <a:headEnd type="none"/>
            <a:tailEnd type="arrow"/>
          </a:ln>
        </p:spPr>
      </p:sp>
      <p:sp>
        <p:nvSpPr>
          <p:cNvPr id="18" name="Shape 16"/>
          <p:cNvSpPr/>
          <p:nvPr/>
        </p:nvSpPr>
        <p:spPr>
          <a:xfrm>
            <a:off x="7286625" y="1785937"/>
            <a:ext cx="1643063" cy="1643063"/>
          </a:xfrm>
          <a:prstGeom prst="ellipse">
            <a:avLst/>
          </a:prstGeom>
          <a:solidFill>
            <a:srgbClr val="A8DADC"/>
          </a:solidFill>
          <a:ln/>
        </p:spPr>
      </p:sp>
      <p:sp>
        <p:nvSpPr>
          <p:cNvPr id="19" name="Shape 17"/>
          <p:cNvSpPr/>
          <p:nvPr/>
        </p:nvSpPr>
        <p:spPr>
          <a:xfrm>
            <a:off x="7879556" y="2250281"/>
            <a:ext cx="385763" cy="385763"/>
          </a:xfrm>
          <a:custGeom>
            <a:avLst/>
            <a:gdLst/>
            <a:ahLst/>
            <a:cxnLst/>
            <a:rect l="l" t="t" r="r" b="b"/>
            <a:pathLst>
              <a:path w="685800" h="685800"/>
            </a:pathLst>
          </a:cu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7286625" y="3536156"/>
            <a:ext cx="16430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5A9B9D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Future directions</a:t>
            </a:r>
            <a:endParaRPr lang="en-US" sz="1400" b="1" dirty="0"/>
          </a:p>
        </p:txBody>
      </p:sp>
      <p:sp>
        <p:nvSpPr>
          <p:cNvPr id="21" name="Text 19"/>
          <p:cNvSpPr/>
          <p:nvPr/>
        </p:nvSpPr>
        <p:spPr>
          <a:xfrm>
            <a:off x="7179469" y="3821906"/>
            <a:ext cx="18573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Stem cell and cellular therapy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Trials for adults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0" y="6281057"/>
            <a:ext cx="9144000" cy="576943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FE9772-409D-502B-59F8-41815E02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56" y="2203597"/>
            <a:ext cx="445047" cy="816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54BC0E-F94E-374C-E645-BB164415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1" y="2308616"/>
            <a:ext cx="323852" cy="723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9FD26D-2B2F-9712-C936-B78636A17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504" y="2178840"/>
            <a:ext cx="495304" cy="8572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5082" y="689031"/>
            <a:ext cx="357187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Acknowledgements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12296" y="963362"/>
            <a:ext cx="4345442" cy="683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We gratefully acknowledge</a:t>
            </a:r>
            <a:r>
              <a:rPr lang="en-US" sz="16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: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892969" y="1821656"/>
            <a:ext cx="4000500" cy="2500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Our patients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for their courage in being among the first to receive this treatment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500062" y="242887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9" name="Text 7"/>
          <p:cNvSpPr/>
          <p:nvPr/>
        </p:nvSpPr>
        <p:spPr>
          <a:xfrm>
            <a:off x="892969" y="2771435"/>
            <a:ext cx="4321968" cy="2418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Pharmacy team — for their vital support in obtaining the medication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500062" y="300037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12" name="Text 10"/>
          <p:cNvSpPr/>
          <p:nvPr/>
        </p:nvSpPr>
        <p:spPr>
          <a:xfrm>
            <a:off x="871537" y="3550784"/>
            <a:ext cx="4397488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Nurses in B3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for their dedication and continuous support throughout the journey</a:t>
            </a:r>
            <a:endParaRPr lang="en-US" dirty="0"/>
          </a:p>
        </p:txBody>
      </p:sp>
      <p:sp>
        <p:nvSpPr>
          <p:cNvPr id="14" name="Shape 12"/>
          <p:cNvSpPr/>
          <p:nvPr/>
        </p:nvSpPr>
        <p:spPr>
          <a:xfrm>
            <a:off x="500062" y="357187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81000" h="381000"/>
            </a:pathLst>
          </a:custGeom>
          <a:solidFill>
            <a:srgbClr val="1F3864"/>
          </a:solidFill>
          <a:ln/>
        </p:spPr>
      </p:sp>
      <p:sp>
        <p:nvSpPr>
          <p:cNvPr id="15" name="Text 13"/>
          <p:cNvSpPr/>
          <p:nvPr/>
        </p:nvSpPr>
        <p:spPr>
          <a:xfrm>
            <a:off x="947397" y="4534751"/>
            <a:ext cx="4385596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Our fellows</a:t>
            </a:r>
            <a:r>
              <a:rPr lang="en-US" sz="1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— for their commitment in delivering clinical care and learning this novel therapy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5214937" y="3000375"/>
            <a:ext cx="3500438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31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[KFSHRC institutional photo —</a:t>
            </a:r>
            <a:endParaRPr lang="en-US" sz="900" dirty="0"/>
          </a:p>
          <a:p>
            <a:pPr algn="ctr">
              <a:lnSpc>
                <a:spcPct val="100000"/>
              </a:lnSpc>
            </a:pPr>
            <a:r>
              <a:rPr lang="en-US" sz="731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use consented team photo or campus photo]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0" y="6438901"/>
            <a:ext cx="9144000" cy="442106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32B3AE-B7DA-123C-AF6F-9F7815C99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729" y="514730"/>
            <a:ext cx="3042910" cy="4971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8D7464-4945-B099-FB80-52EB26A49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06" y="1547374"/>
            <a:ext cx="857256" cy="36115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7vcya2wmtrtku/mnt/agents/output/kfshrc-t1d/images/6_King_Faisal_Specialist_Hospital_and.png"/>
          <p:cNvPicPr>
            <a:picLocks noChangeAspect="1"/>
          </p:cNvPicPr>
          <p:nvPr/>
        </p:nvPicPr>
        <p:blipFill>
          <a:blip r:embed="rId3"/>
          <a:srcRect t="5000" b="500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857249"/>
            <a:ext cx="9144000" cy="5619751"/>
          </a:xfrm>
          <a:prstGeom prst="rect">
            <a:avLst/>
          </a:prstGeom>
          <a:solidFill>
            <a:srgbClr val="000000">
              <a:alpha val="12549"/>
            </a:srgbClr>
          </a:solidFill>
          <a:ln w="12700">
            <a:solidFill>
              <a:srgbClr val="333333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1714500" y="2286000"/>
            <a:ext cx="5715000" cy="2000250"/>
          </a:xfrm>
          <a:prstGeom prst="roundRect">
            <a:avLst>
              <a:gd name="adj" fmla="val 8000"/>
            </a:avLst>
          </a:prstGeom>
          <a:solidFill>
            <a:srgbClr val="FFFFFF">
              <a:alpha val="8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1714500" y="2571750"/>
            <a:ext cx="5715000" cy="7143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05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Thank you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2428875" y="3500437"/>
            <a:ext cx="428625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asagheir@kfshrc.edu.sa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7286625" y="1071563"/>
            <a:ext cx="1571625" cy="857250"/>
          </a:xfrm>
          <a:prstGeom prst="roundRect">
            <a:avLst>
              <a:gd name="adj" fmla="val 8000"/>
            </a:avLst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8" name="Image 1" descr="https://kimi-img.moonshot.cn/pub/slides/okc/7vcya2wmtrtku/mnt/agents/output/kfshrc-t1d/images/1_KFSHRC_Continues_to_Rise_as_a_Globally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3781" y="1143000"/>
            <a:ext cx="714375" cy="71437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143875" y="1321594"/>
            <a:ext cx="642938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619" dirty="0">
                <a:solidFill>
                  <a:srgbClr val="8A8A8A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[50-year mark]</a:t>
            </a:r>
            <a:endParaRPr lang="en-US" sz="900" dirty="0"/>
          </a:p>
        </p:txBody>
      </p:sp>
      <p:sp>
        <p:nvSpPr>
          <p:cNvPr id="10" name="Shape 6"/>
          <p:cNvSpPr/>
          <p:nvPr/>
        </p:nvSpPr>
        <p:spPr>
          <a:xfrm>
            <a:off x="0" y="6477001"/>
            <a:ext cx="9182100" cy="381000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9E7DB-5208-6ED6-1F90-8993347ED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5015"/>
            <a:ext cx="7886700" cy="4234958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Selected Safety Information. These highlights do not include all the information needed to use TZIELD safely and effectively. Before prescribing TZIELD™ (teplizumab-</a:t>
            </a:r>
            <a:r>
              <a:rPr lang="en-US" dirty="0" err="1"/>
              <a:t>mzwv</a:t>
            </a:r>
            <a:r>
              <a:rPr lang="en-US" dirty="0"/>
              <a:t>) see full prescribing information. INDICATIONS AND USAGE: TZIELD is a CD3-directed antibody indicated to delay the onset of Stage 3 type 1 diabetes (T1D) in adults and pediatric patients aged 8 years and older with Stage 2 T1D. DOSAGE AND ADMINISTRATION • Confirm Stage 2 T1D by documenting at least two positive pancreatic islet autoantibodies in those who have </a:t>
            </a:r>
            <a:r>
              <a:rPr lang="en-US" dirty="0" err="1"/>
              <a:t>dysglycemia</a:t>
            </a:r>
            <a:r>
              <a:rPr lang="en-US" dirty="0"/>
              <a:t> without overt hyperglycemia using an oral glucose tolerance test (OGTT) or alternative method if appropriate and OGTT is not available. • In patients who meet criteria for a diagnosis of Stage 2 type 1 diabetes, ensure the clinical history of the patient does not suggest type 2 diabetes. • Prior to initiating TZIELD, obtain a complete blood count and liver enzyme tests. Use of TZIELD is not recommended in patients with certain laboratory abnormalities. • Must dilute TZIELD in 0.9% Sodium Chloride Injection, USP. See full prescribing information for detailed preparation and administration instructions. • Premedicate with: (1) a nonsteroidal anti-inflammatory drug (NSAID) or acetaminophen, (2) an antihistamine, and/or (3) an antiemetic before each TZIELD dose for at least the first 5 days of the 14-day treatment course. • Administer TZIELD by intravenous infusion (over a minimum of 30 minutes) once daily for 14 days. See full prescribing information for the dosing schedule. Recommended Dosage and Administration: Administer TZIELD by intravenous infusion (over a minimum of 30 minutes), using a body surface area-based dosing, once daily for 14 consecutive days as follows: Day 1: 65 mcg/m2. Day 2: 125 mcg/m2. Day 3: 250 mcg/m2. Day 4: 500 mcg/m2. Days 5 through 14: 1,030 mcg/m2. Do not administer two doses on the same day. Recommendations Regarding Missed Dose(s) If a planned TZIELD infusion is missed, resume dosing by administering all remaining doses on consecutive days to complete the 14-day treatment course. DOSAGE FORMS AND STRENGTHS: Injection: 2 mg per 2 mL (1 mg/mL) single-dose vial. WARNINGS AND PRECAUTIONS • Cytokine Release Syndrome (CRS): Premedicate, monitor liver enzymes, discontinue in those that develop elevated ALT or AST more than 5 times the upper limit of normal, and if severe CRS develops consider temporarily pausing dosing. • Serious Infections: Use of TZIELD is not recommended in patients with active serious infection or chronic infection. Monitor for signs and symptoms of infection during and after TZIELD treatment. If a serious infection develops, discontinue TZIELD. • Lymphopenia: Monitor white blood cell counts during the treatment period. If prolonged severe lymphopenia (10%) were lymphopenia, rash, leukopenia and headache. USE IN SPECIFIC POPULATIONS• Pregnancy: May cause fetal harm. • Lactation: A lactating woman may consider pumping and discarding breast milk during and for 20 days after TZIELD administration. PHARMACOLOGICAL PROPERTIES: CD3-directed monoclonal antibody ATC Code: A10XX01. MARKETING AUTHORIZATION HOLDER: Sanofi Arabia LTD. LEGAL CATEGORY: Medicinal product subject to medical prescription. For full prescribing information please refer to the full SmPC dated March 2025 before prescribing </a:t>
            </a:r>
            <a:r>
              <a:rPr lang="en-US" dirty="0" err="1"/>
              <a:t>Tzield</a:t>
            </a:r>
            <a:r>
              <a:rPr lang="en-US" dirty="0"/>
              <a:t> to your patient. . </a:t>
            </a:r>
          </a:p>
        </p:txBody>
      </p:sp>
    </p:spTree>
    <p:extLst>
      <p:ext uri="{BB962C8B-B14F-4D97-AF65-F5344CB8AC3E}">
        <p14:creationId xmlns:p14="http://schemas.microsoft.com/office/powerpoint/2010/main" val="4238266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31A8F-3195-4AB9-8539-0BA5F8F787C2}"/>
              </a:ext>
            </a:extLst>
          </p:cNvPr>
          <p:cNvSpPr txBox="1"/>
          <p:nvPr/>
        </p:nvSpPr>
        <p:spPr>
          <a:xfrm>
            <a:off x="138702" y="1225284"/>
            <a:ext cx="8006137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Sanofi Greater Gulf MCO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 report any side effect(s): Saudi Arabia: The National Pharmacovigilance and Drug Safety Centre (NPC)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SFDA call center : 19999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E-mail: npc.drug@sfda.gov.sa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Website: </a:t>
            </a:r>
            <a:r>
              <a:rPr kumimoji="0" lang="pt-BR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  <a:hlinkClick r:id="rId2"/>
              </a:rPr>
              <a:t>https://ade.sfda.gov.sa/</a:t>
            </a:r>
            <a:endParaRPr kumimoji="0" lang="pt-BR" sz="825" b="0" i="0" u="none" strike="noStrike" kern="1200" cap="none" spc="0" normalizeH="0" baseline="0" noProof="0" dirty="0">
              <a:ln>
                <a:noFill/>
              </a:ln>
              <a:solidFill>
                <a:srgbClr val="003E5F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Full Prescribing Information is available upon request: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SANOFI, Kingdom of Saudi Arabia, P.O. Box 9874, Jeddah 21423, K.S.A. Tel: +966-12-669-3318, Fax: +966-12-663-6191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For Medical Information, Please contact: +966-12-669-3318, ksa.medicalinformation@sanofi.com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For Pharmacovigilance, Please contact: +966-54-428-4797, ksa_pharmacovigilance@sanofi.com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 report any Product Technical Complaint, please contact SANOFI Quality Department: Email: KSA_PTC_Reporting@sanofi.com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SANOFI, Level 3, One JLT, Jumeirah Lake Towers (JLT), DMCC, PO Box 53899, Dubai, UAE | Tel.: +971 4 550 3600 | Fax: +971 4 5521050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For further medical information, please contact: For UAE ✆ 800 MEDICAL Toll-Free Number.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For all Gulf countries ✆ +971 45 50 38 63 or email: medical-information.gulf@sanofi.com.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3E5F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To report an adverse events please call: +971 561747001 or email: Gulf.Pharmacovigilance@sanofi.com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8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1475" y="700086"/>
            <a:ext cx="642937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A sudden diagnosis — 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why screening matters</a:t>
            </a:r>
            <a:endParaRPr lang="en-US" sz="3200" b="1" dirty="0"/>
          </a:p>
        </p:txBody>
      </p:sp>
      <p:sp>
        <p:nvSpPr>
          <p:cNvPr id="3" name="Shape 1"/>
          <p:cNvSpPr/>
          <p:nvPr/>
        </p:nvSpPr>
        <p:spPr>
          <a:xfrm>
            <a:off x="5508171" y="2922135"/>
            <a:ext cx="428625" cy="428625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577822" y="3031502"/>
            <a:ext cx="289322" cy="257175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157163" y="0"/>
                </a:moveTo>
                <a:cubicBezTo>
                  <a:pt x="125641" y="0"/>
                  <a:pt x="100013" y="25628"/>
                  <a:pt x="100013" y="57150"/>
                </a:cubicBezTo>
                <a:lnTo>
                  <a:pt x="100013" y="100013"/>
                </a:lnTo>
                <a:lnTo>
                  <a:pt x="57150" y="100013"/>
                </a:lnTo>
                <a:cubicBezTo>
                  <a:pt x="25628" y="100013"/>
                  <a:pt x="0" y="125641"/>
                  <a:pt x="0" y="157163"/>
                </a:cubicBezTo>
                <a:lnTo>
                  <a:pt x="0" y="400050"/>
                </a:lnTo>
                <a:cubicBezTo>
                  <a:pt x="0" y="431572"/>
                  <a:pt x="25628" y="457200"/>
                  <a:pt x="57150" y="457200"/>
                </a:cubicBezTo>
                <a:lnTo>
                  <a:pt x="457200" y="457200"/>
                </a:lnTo>
                <a:cubicBezTo>
                  <a:pt x="488722" y="457200"/>
                  <a:pt x="514350" y="431572"/>
                  <a:pt x="514350" y="400050"/>
                </a:cubicBezTo>
                <a:lnTo>
                  <a:pt x="514350" y="157163"/>
                </a:lnTo>
                <a:cubicBezTo>
                  <a:pt x="514350" y="125641"/>
                  <a:pt x="488722" y="100013"/>
                  <a:pt x="457200" y="100013"/>
                </a:cubicBezTo>
                <a:lnTo>
                  <a:pt x="414338" y="100013"/>
                </a:lnTo>
                <a:lnTo>
                  <a:pt x="414338" y="57150"/>
                </a:lnTo>
                <a:cubicBezTo>
                  <a:pt x="414338" y="25628"/>
                  <a:pt x="388709" y="0"/>
                  <a:pt x="357188" y="0"/>
                </a:cubicBezTo>
                <a:lnTo>
                  <a:pt x="157163" y="0"/>
                </a:lnTo>
                <a:close/>
                <a:moveTo>
                  <a:pt x="142875" y="57150"/>
                </a:moveTo>
                <a:cubicBezTo>
                  <a:pt x="142875" y="49292"/>
                  <a:pt x="149304" y="42863"/>
                  <a:pt x="157163" y="42863"/>
                </a:cubicBezTo>
                <a:lnTo>
                  <a:pt x="357188" y="42863"/>
                </a:lnTo>
                <a:cubicBezTo>
                  <a:pt x="365046" y="42863"/>
                  <a:pt x="371475" y="49292"/>
                  <a:pt x="371475" y="57150"/>
                </a:cubicBezTo>
                <a:lnTo>
                  <a:pt x="371475" y="121444"/>
                </a:lnTo>
                <a:cubicBezTo>
                  <a:pt x="371475" y="133320"/>
                  <a:pt x="381030" y="142875"/>
                  <a:pt x="392906" y="142875"/>
                </a:cubicBezTo>
                <a:lnTo>
                  <a:pt x="457200" y="142875"/>
                </a:lnTo>
                <a:cubicBezTo>
                  <a:pt x="465058" y="142875"/>
                  <a:pt x="471488" y="149304"/>
                  <a:pt x="471488" y="157163"/>
                </a:cubicBezTo>
                <a:lnTo>
                  <a:pt x="471488" y="400050"/>
                </a:lnTo>
                <a:cubicBezTo>
                  <a:pt x="471488" y="407908"/>
                  <a:pt x="465058" y="414338"/>
                  <a:pt x="457200" y="414338"/>
                </a:cubicBezTo>
                <a:lnTo>
                  <a:pt x="300038" y="414338"/>
                </a:lnTo>
                <a:lnTo>
                  <a:pt x="300038" y="342900"/>
                </a:lnTo>
                <a:cubicBezTo>
                  <a:pt x="300038" y="327094"/>
                  <a:pt x="287268" y="314325"/>
                  <a:pt x="271463" y="314325"/>
                </a:cubicBezTo>
                <a:lnTo>
                  <a:pt x="242888" y="314325"/>
                </a:lnTo>
                <a:cubicBezTo>
                  <a:pt x="227082" y="314325"/>
                  <a:pt x="214313" y="327094"/>
                  <a:pt x="214313" y="342900"/>
                </a:cubicBezTo>
                <a:lnTo>
                  <a:pt x="214313" y="414338"/>
                </a:lnTo>
                <a:lnTo>
                  <a:pt x="57150" y="414338"/>
                </a:lnTo>
                <a:cubicBezTo>
                  <a:pt x="49292" y="414338"/>
                  <a:pt x="42863" y="407908"/>
                  <a:pt x="42863" y="400050"/>
                </a:cubicBezTo>
                <a:lnTo>
                  <a:pt x="42863" y="157163"/>
                </a:lnTo>
                <a:cubicBezTo>
                  <a:pt x="42863" y="149304"/>
                  <a:pt x="49292" y="142875"/>
                  <a:pt x="57150" y="142875"/>
                </a:cubicBezTo>
                <a:lnTo>
                  <a:pt x="121444" y="142875"/>
                </a:lnTo>
                <a:cubicBezTo>
                  <a:pt x="133320" y="142875"/>
                  <a:pt x="142875" y="133320"/>
                  <a:pt x="142875" y="121444"/>
                </a:cubicBezTo>
                <a:lnTo>
                  <a:pt x="142875" y="57150"/>
                </a:lnTo>
                <a:close/>
                <a:moveTo>
                  <a:pt x="100013" y="200025"/>
                </a:moveTo>
                <a:cubicBezTo>
                  <a:pt x="92154" y="200025"/>
                  <a:pt x="85725" y="206454"/>
                  <a:pt x="85725" y="214313"/>
                </a:cubicBezTo>
                <a:lnTo>
                  <a:pt x="85725" y="242888"/>
                </a:lnTo>
                <a:cubicBezTo>
                  <a:pt x="85725" y="250746"/>
                  <a:pt x="92154" y="257175"/>
                  <a:pt x="100013" y="257175"/>
                </a:cubicBezTo>
                <a:lnTo>
                  <a:pt x="128588" y="257175"/>
                </a:lnTo>
                <a:cubicBezTo>
                  <a:pt x="136446" y="257175"/>
                  <a:pt x="142875" y="250746"/>
                  <a:pt x="142875" y="242888"/>
                </a:cubicBezTo>
                <a:lnTo>
                  <a:pt x="142875" y="214313"/>
                </a:lnTo>
                <a:cubicBezTo>
                  <a:pt x="142875" y="206454"/>
                  <a:pt x="136446" y="200025"/>
                  <a:pt x="128588" y="200025"/>
                </a:cubicBezTo>
                <a:lnTo>
                  <a:pt x="100013" y="200025"/>
                </a:lnTo>
                <a:close/>
                <a:moveTo>
                  <a:pt x="85725" y="300038"/>
                </a:moveTo>
                <a:lnTo>
                  <a:pt x="85725" y="328613"/>
                </a:lnTo>
                <a:cubicBezTo>
                  <a:pt x="85725" y="336471"/>
                  <a:pt x="92154" y="342900"/>
                  <a:pt x="100013" y="342900"/>
                </a:cubicBezTo>
                <a:lnTo>
                  <a:pt x="128588" y="342900"/>
                </a:lnTo>
                <a:cubicBezTo>
                  <a:pt x="136446" y="342900"/>
                  <a:pt x="142875" y="336471"/>
                  <a:pt x="142875" y="328613"/>
                </a:cubicBezTo>
                <a:lnTo>
                  <a:pt x="142875" y="300038"/>
                </a:lnTo>
                <a:cubicBezTo>
                  <a:pt x="142875" y="292179"/>
                  <a:pt x="136446" y="285750"/>
                  <a:pt x="128588" y="285750"/>
                </a:cubicBezTo>
                <a:lnTo>
                  <a:pt x="100013" y="285750"/>
                </a:lnTo>
                <a:cubicBezTo>
                  <a:pt x="92154" y="285750"/>
                  <a:pt x="85725" y="292179"/>
                  <a:pt x="85725" y="300038"/>
                </a:cubicBezTo>
                <a:close/>
                <a:moveTo>
                  <a:pt x="371475" y="300038"/>
                </a:moveTo>
                <a:lnTo>
                  <a:pt x="371475" y="328613"/>
                </a:lnTo>
                <a:cubicBezTo>
                  <a:pt x="371475" y="336471"/>
                  <a:pt x="377904" y="342900"/>
                  <a:pt x="385763" y="342900"/>
                </a:cubicBezTo>
                <a:lnTo>
                  <a:pt x="414338" y="342900"/>
                </a:lnTo>
                <a:cubicBezTo>
                  <a:pt x="422196" y="342900"/>
                  <a:pt x="428625" y="336471"/>
                  <a:pt x="428625" y="328613"/>
                </a:cubicBezTo>
                <a:lnTo>
                  <a:pt x="428625" y="300038"/>
                </a:lnTo>
                <a:cubicBezTo>
                  <a:pt x="428625" y="292179"/>
                  <a:pt x="422196" y="285750"/>
                  <a:pt x="414338" y="285750"/>
                </a:cubicBezTo>
                <a:lnTo>
                  <a:pt x="385763" y="285750"/>
                </a:lnTo>
                <a:cubicBezTo>
                  <a:pt x="377904" y="285750"/>
                  <a:pt x="371475" y="292179"/>
                  <a:pt x="371475" y="300038"/>
                </a:cubicBezTo>
                <a:close/>
                <a:moveTo>
                  <a:pt x="385763" y="200025"/>
                </a:moveTo>
                <a:cubicBezTo>
                  <a:pt x="377904" y="200025"/>
                  <a:pt x="371475" y="206454"/>
                  <a:pt x="371475" y="214313"/>
                </a:cubicBezTo>
                <a:lnTo>
                  <a:pt x="371475" y="242888"/>
                </a:lnTo>
                <a:cubicBezTo>
                  <a:pt x="371475" y="250746"/>
                  <a:pt x="377904" y="257175"/>
                  <a:pt x="385763" y="257175"/>
                </a:cubicBezTo>
                <a:lnTo>
                  <a:pt x="414338" y="257175"/>
                </a:lnTo>
                <a:cubicBezTo>
                  <a:pt x="422196" y="257175"/>
                  <a:pt x="428625" y="250746"/>
                  <a:pt x="428625" y="242888"/>
                </a:cubicBezTo>
                <a:lnTo>
                  <a:pt x="428625" y="214313"/>
                </a:lnTo>
                <a:cubicBezTo>
                  <a:pt x="428625" y="206454"/>
                  <a:pt x="422196" y="200025"/>
                  <a:pt x="414338" y="200025"/>
                </a:cubicBezTo>
                <a:lnTo>
                  <a:pt x="385763" y="200025"/>
                </a:lnTo>
                <a:close/>
                <a:moveTo>
                  <a:pt x="235744" y="92869"/>
                </a:moveTo>
                <a:lnTo>
                  <a:pt x="235744" y="121444"/>
                </a:lnTo>
                <a:lnTo>
                  <a:pt x="207169" y="121444"/>
                </a:lnTo>
                <a:cubicBezTo>
                  <a:pt x="199311" y="121444"/>
                  <a:pt x="192881" y="127873"/>
                  <a:pt x="192881" y="135731"/>
                </a:cubicBezTo>
                <a:lnTo>
                  <a:pt x="192881" y="150019"/>
                </a:lnTo>
                <a:cubicBezTo>
                  <a:pt x="192881" y="157877"/>
                  <a:pt x="199311" y="164306"/>
                  <a:pt x="207169" y="164306"/>
                </a:cubicBezTo>
                <a:lnTo>
                  <a:pt x="235744" y="164306"/>
                </a:lnTo>
                <a:lnTo>
                  <a:pt x="235744" y="192881"/>
                </a:lnTo>
                <a:cubicBezTo>
                  <a:pt x="235744" y="200739"/>
                  <a:pt x="242173" y="207169"/>
                  <a:pt x="250031" y="207169"/>
                </a:cubicBezTo>
                <a:lnTo>
                  <a:pt x="264319" y="207169"/>
                </a:lnTo>
                <a:cubicBezTo>
                  <a:pt x="272177" y="207169"/>
                  <a:pt x="278606" y="200739"/>
                  <a:pt x="278606" y="192881"/>
                </a:cubicBezTo>
                <a:lnTo>
                  <a:pt x="278606" y="164306"/>
                </a:lnTo>
                <a:lnTo>
                  <a:pt x="307181" y="164306"/>
                </a:lnTo>
                <a:cubicBezTo>
                  <a:pt x="315039" y="164306"/>
                  <a:pt x="321469" y="157877"/>
                  <a:pt x="321469" y="150019"/>
                </a:cubicBezTo>
                <a:lnTo>
                  <a:pt x="321469" y="135731"/>
                </a:lnTo>
                <a:cubicBezTo>
                  <a:pt x="321469" y="127873"/>
                  <a:pt x="315039" y="121444"/>
                  <a:pt x="307181" y="121444"/>
                </a:cubicBezTo>
                <a:lnTo>
                  <a:pt x="278606" y="121444"/>
                </a:lnTo>
                <a:lnTo>
                  <a:pt x="278606" y="92869"/>
                </a:lnTo>
                <a:cubicBezTo>
                  <a:pt x="278606" y="85011"/>
                  <a:pt x="272177" y="78581"/>
                  <a:pt x="264319" y="78581"/>
                </a:cubicBezTo>
                <a:lnTo>
                  <a:pt x="250031" y="78581"/>
                </a:lnTo>
                <a:cubicBezTo>
                  <a:pt x="242173" y="78581"/>
                  <a:pt x="235744" y="85011"/>
                  <a:pt x="235744" y="92869"/>
                </a:cubicBezTo>
                <a:close/>
              </a:path>
            </a:pathLst>
          </a:custGeom>
          <a:solidFill>
            <a:srgbClr val="1F3864"/>
          </a:solidFill>
          <a:ln/>
        </p:spPr>
      </p:sp>
      <p:sp>
        <p:nvSpPr>
          <p:cNvPr id="6" name="Shape 4"/>
          <p:cNvSpPr/>
          <p:nvPr/>
        </p:nvSpPr>
        <p:spPr>
          <a:xfrm>
            <a:off x="2943225" y="1585913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457200" h="457200"/>
            </a:pathLst>
          </a:custGeom>
          <a:solidFill>
            <a:srgbClr val="1F3864"/>
          </a:solidFill>
          <a:ln/>
        </p:spPr>
      </p:sp>
      <p:sp>
        <p:nvSpPr>
          <p:cNvPr id="7" name="Shape 5"/>
          <p:cNvSpPr/>
          <p:nvPr/>
        </p:nvSpPr>
        <p:spPr>
          <a:xfrm>
            <a:off x="6372225" y="2919922"/>
            <a:ext cx="428625" cy="428625"/>
          </a:xfrm>
          <a:prstGeom prst="ellipse">
            <a:avLst/>
          </a:prstGeom>
          <a:solidFill>
            <a:srgbClr val="FDFBF6"/>
          </a:solidFill>
          <a:ln w="25400">
            <a:solidFill>
              <a:srgbClr val="1F386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460415" y="3007348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14338" y="228600"/>
                </a:moveTo>
                <a:cubicBezTo>
                  <a:pt x="414338" y="331111"/>
                  <a:pt x="331111" y="414338"/>
                  <a:pt x="228600" y="414338"/>
                </a:cubicBezTo>
                <a:cubicBezTo>
                  <a:pt x="126089" y="414338"/>
                  <a:pt x="42863" y="331111"/>
                  <a:pt x="42863" y="228600"/>
                </a:cubicBezTo>
                <a:cubicBezTo>
                  <a:pt x="42863" y="126089"/>
                  <a:pt x="126089" y="42863"/>
                  <a:pt x="228600" y="42863"/>
                </a:cubicBezTo>
                <a:cubicBezTo>
                  <a:pt x="331111" y="42863"/>
                  <a:pt x="414338" y="126089"/>
                  <a:pt x="414338" y="228600"/>
                </a:cubicBezTo>
                <a:close/>
                <a:moveTo>
                  <a:pt x="0" y="228600"/>
                </a:moveTo>
                <a:cubicBezTo>
                  <a:pt x="0" y="354768"/>
                  <a:pt x="102432" y="457200"/>
                  <a:pt x="228600" y="457200"/>
                </a:cubicBezTo>
                <a:cubicBezTo>
                  <a:pt x="354768" y="457200"/>
                  <a:pt x="457200" y="354768"/>
                  <a:pt x="457200" y="228600"/>
                </a:cubicBezTo>
                <a:cubicBezTo>
                  <a:pt x="457200" y="102432"/>
                  <a:pt x="354768" y="0"/>
                  <a:pt x="228600" y="0"/>
                </a:cubicBezTo>
                <a:cubicBezTo>
                  <a:pt x="102432" y="0"/>
                  <a:pt x="0" y="102432"/>
                  <a:pt x="0" y="228600"/>
                </a:cubicBezTo>
                <a:close/>
                <a:moveTo>
                  <a:pt x="207169" y="107156"/>
                </a:moveTo>
                <a:lnTo>
                  <a:pt x="207169" y="228600"/>
                </a:lnTo>
                <a:cubicBezTo>
                  <a:pt x="207169" y="235744"/>
                  <a:pt x="210741" y="242441"/>
                  <a:pt x="216724" y="246459"/>
                </a:cubicBezTo>
                <a:lnTo>
                  <a:pt x="302449" y="303609"/>
                </a:lnTo>
                <a:cubicBezTo>
                  <a:pt x="312271" y="310217"/>
                  <a:pt x="325576" y="307538"/>
                  <a:pt x="332184" y="297626"/>
                </a:cubicBezTo>
                <a:cubicBezTo>
                  <a:pt x="338792" y="287715"/>
                  <a:pt x="336113" y="274499"/>
                  <a:pt x="326201" y="267891"/>
                </a:cubicBezTo>
                <a:lnTo>
                  <a:pt x="250031" y="217170"/>
                </a:lnTo>
                <a:lnTo>
                  <a:pt x="250031" y="107156"/>
                </a:lnTo>
                <a:cubicBezTo>
                  <a:pt x="250031" y="95280"/>
                  <a:pt x="240476" y="85725"/>
                  <a:pt x="228600" y="85725"/>
                </a:cubicBezTo>
                <a:cubicBezTo>
                  <a:pt x="216724" y="85725"/>
                  <a:pt x="207169" y="95280"/>
                  <a:pt x="207169" y="107156"/>
                </a:cubicBezTo>
                <a:close/>
              </a:path>
            </a:pathLst>
          </a:custGeom>
          <a:solidFill>
            <a:srgbClr val="1F3864"/>
          </a:solidFill>
          <a:ln/>
        </p:spPr>
      </p:sp>
      <p:sp>
        <p:nvSpPr>
          <p:cNvPr id="10" name="Shape 8"/>
          <p:cNvSpPr/>
          <p:nvPr/>
        </p:nvSpPr>
        <p:spPr>
          <a:xfrm>
            <a:off x="6372225" y="1585913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457200" h="457200"/>
            </a:pathLst>
          </a:custGeom>
          <a:solidFill>
            <a:srgbClr val="1F3864"/>
          </a:solidFill>
          <a:ln/>
        </p:spPr>
      </p:sp>
      <p:sp>
        <p:nvSpPr>
          <p:cNvPr id="11" name="Text 9"/>
          <p:cNvSpPr/>
          <p:nvPr/>
        </p:nvSpPr>
        <p:spPr>
          <a:xfrm>
            <a:off x="371475" y="1850062"/>
            <a:ext cx="8286750" cy="2478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 6-year-old girl presented to hospital with diabetic ketoacidosis (DKA). Blood glucose severely elevated, HbA1c 14%, pH 6.8.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ICU admission for 2 days.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en-US" sz="2000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At home: hypoglycemia, anxiety, family struggling to adapt.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en-US" sz="2000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Mother: anxious, in denial, overwhelmed — daily phone calls to clinic.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en-US" sz="2000" dirty="0">
                <a:solidFill>
                  <a:srgbClr val="00206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Full adaptation to new reality took  weeks.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71475" y="5087881"/>
            <a:ext cx="8319407" cy="567756"/>
          </a:xfrm>
          <a:prstGeom prst="roundRect">
            <a:avLst>
              <a:gd name="adj" fmla="val 8000"/>
            </a:avLst>
          </a:prstGeom>
          <a:solidFill>
            <a:srgbClr val="F4A261"/>
          </a:solidFill>
          <a:ln/>
        </p:spPr>
      </p:sp>
      <p:sp>
        <p:nvSpPr>
          <p:cNvPr id="13" name="Text 11"/>
          <p:cNvSpPr/>
          <p:nvPr/>
        </p:nvSpPr>
        <p:spPr>
          <a:xfrm>
            <a:off x="504825" y="5000624"/>
            <a:ext cx="8286750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FFFFFF"/>
              </a:solidFill>
              <a:latin typeface="Coda" pitchFamily="34" charset="0"/>
              <a:ea typeface="Coda" pitchFamily="34" charset="-122"/>
              <a:cs typeface="Coda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Early screening could prevent this journey.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0" y="5793581"/>
            <a:ext cx="9144000" cy="207169"/>
          </a:xfrm>
          <a:prstGeom prst="rect">
            <a:avLst/>
          </a:prstGeom>
          <a:solidFill>
            <a:srgbClr val="E8B730"/>
          </a:solidFill>
          <a:ln/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E7CDE-F866-F37A-99E8-5E7BF5858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46" y="5110845"/>
            <a:ext cx="500405" cy="4449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B2CD88-F153-9249-7723-927C7FFB8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04" y="2906722"/>
            <a:ext cx="7167438" cy="312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86D3A-FB4C-C22C-164A-65A9DDA5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359284"/>
            <a:ext cx="5991249" cy="1163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8AE96-7476-12BC-1AB1-A95CD521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814" y="393131"/>
            <a:ext cx="6496097" cy="619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340357-EBC8-2DB5-B773-4F5BD31CF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45" y="1261202"/>
            <a:ext cx="1223971" cy="1009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02BB75-73D3-5F5F-01D4-72D7FE20C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88777"/>
            <a:ext cx="9144000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7CF0D-4F4F-5D28-0600-6A38EA58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1723954"/>
            <a:ext cx="4769483" cy="50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63AAF-88E7-FCF3-F3E3-F1CB11808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04" y="603293"/>
            <a:ext cx="3472543" cy="881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79604-8C9D-82B7-9305-8944E3A25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52" y="4310743"/>
            <a:ext cx="4041558" cy="1899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78AE1-66D8-CA83-88A0-F601C2B8F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74" y="2487386"/>
            <a:ext cx="3956008" cy="1311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15EB6-71E3-E247-AEEE-4114AF31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770" y="507612"/>
            <a:ext cx="3787485" cy="1071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4A5BCE-7E90-D7DC-EE2F-62ED56F8F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771" y="2443264"/>
            <a:ext cx="3888953" cy="1587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B9F3E-34C2-BB23-88A0-AA9763AAB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" y="3766137"/>
            <a:ext cx="3681095" cy="223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54A97F-7DA1-A0BC-7D57-5EF39328E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88777"/>
            <a:ext cx="9144000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2039" y="414337"/>
            <a:ext cx="500062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Our screening workflow</a:t>
            </a:r>
            <a:endParaRPr lang="en-US" sz="3600" b="1" dirty="0"/>
          </a:p>
        </p:txBody>
      </p:sp>
      <p:sp>
        <p:nvSpPr>
          <p:cNvPr id="3" name="Shape 1"/>
          <p:cNvSpPr/>
          <p:nvPr/>
        </p:nvSpPr>
        <p:spPr>
          <a:xfrm>
            <a:off x="310243" y="998766"/>
            <a:ext cx="8169728" cy="2356076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38100">
            <a:solidFill>
              <a:schemeClr val="tx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07219" y="16287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406400" h="406400"/>
            </a:pathLst>
          </a:custGeom>
          <a:solidFill>
            <a:srgbClr val="1F3864"/>
          </a:solidFill>
          <a:ln/>
        </p:spPr>
      </p:sp>
      <p:sp>
        <p:nvSpPr>
          <p:cNvPr id="5" name="Text 3"/>
          <p:cNvSpPr/>
          <p:nvPr/>
        </p:nvSpPr>
        <p:spPr>
          <a:xfrm>
            <a:off x="642938" y="1146232"/>
            <a:ext cx="285750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Step 1 — Autoantibody panel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519" y="1614486"/>
            <a:ext cx="3929063" cy="1214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Anti-GAD antibodies</a:t>
            </a:r>
            <a:endParaRPr lang="en-US" dirty="0"/>
          </a:p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Anti-IA2 antibodies</a:t>
            </a:r>
            <a:endParaRPr lang="en-US" dirty="0"/>
          </a:p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Anti-IAA antibodies</a:t>
            </a:r>
            <a:endParaRPr lang="en-US" dirty="0"/>
          </a:p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Anti-ZnT8 antibodies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5002668" y="1817914"/>
            <a:ext cx="340858" cy="346643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322263" y="177800"/>
                </a:moveTo>
                <a:cubicBezTo>
                  <a:pt x="322263" y="257531"/>
                  <a:pt x="257531" y="322263"/>
                  <a:pt x="177800" y="322263"/>
                </a:cubicBezTo>
                <a:cubicBezTo>
                  <a:pt x="98069" y="322263"/>
                  <a:pt x="33338" y="257531"/>
                  <a:pt x="33337" y="177800"/>
                </a:cubicBezTo>
                <a:cubicBezTo>
                  <a:pt x="33337" y="98069"/>
                  <a:pt x="98069" y="33338"/>
                  <a:pt x="177800" y="33337"/>
                </a:cubicBezTo>
                <a:cubicBezTo>
                  <a:pt x="257531" y="33337"/>
                  <a:pt x="322263" y="98069"/>
                  <a:pt x="322263" y="177800"/>
                </a:cubicBezTo>
                <a:close/>
                <a:moveTo>
                  <a:pt x="0" y="177800"/>
                </a:moveTo>
                <a:cubicBezTo>
                  <a:pt x="0" y="275930"/>
                  <a:pt x="79670" y="355600"/>
                  <a:pt x="177800" y="355600"/>
                </a:cubicBezTo>
                <a:cubicBezTo>
                  <a:pt x="275930" y="355600"/>
                  <a:pt x="355600" y="275930"/>
                  <a:pt x="355600" y="177800"/>
                </a:cubicBezTo>
                <a:cubicBezTo>
                  <a:pt x="355600" y="79670"/>
                  <a:pt x="275930" y="0"/>
                  <a:pt x="177800" y="0"/>
                </a:cubicBezTo>
                <a:cubicBezTo>
                  <a:pt x="79670" y="0"/>
                  <a:pt x="0" y="79670"/>
                  <a:pt x="0" y="177800"/>
                </a:cubicBezTo>
                <a:close/>
                <a:moveTo>
                  <a:pt x="161131" y="83344"/>
                </a:moveTo>
                <a:lnTo>
                  <a:pt x="161131" y="177800"/>
                </a:lnTo>
                <a:cubicBezTo>
                  <a:pt x="161131" y="183356"/>
                  <a:pt x="163909" y="188565"/>
                  <a:pt x="168563" y="191691"/>
                </a:cubicBezTo>
                <a:lnTo>
                  <a:pt x="235238" y="236141"/>
                </a:lnTo>
                <a:cubicBezTo>
                  <a:pt x="242878" y="241280"/>
                  <a:pt x="253226" y="239197"/>
                  <a:pt x="258366" y="231487"/>
                </a:cubicBezTo>
                <a:cubicBezTo>
                  <a:pt x="263505" y="223778"/>
                  <a:pt x="261422" y="213499"/>
                  <a:pt x="253712" y="208359"/>
                </a:cubicBezTo>
                <a:lnTo>
                  <a:pt x="194469" y="168910"/>
                </a:lnTo>
                <a:lnTo>
                  <a:pt x="194469" y="83344"/>
                </a:lnTo>
                <a:cubicBezTo>
                  <a:pt x="194469" y="74106"/>
                  <a:pt x="187037" y="66675"/>
                  <a:pt x="177800" y="66675"/>
                </a:cubicBezTo>
                <a:cubicBezTo>
                  <a:pt x="168563" y="66675"/>
                  <a:pt x="161131" y="74106"/>
                  <a:pt x="161131" y="83344"/>
                </a:cubicBezTo>
                <a:close/>
              </a:path>
            </a:pathLst>
          </a:custGeom>
          <a:solidFill>
            <a:srgbClr val="E8B730"/>
          </a:solidFill>
          <a:ln/>
        </p:spPr>
      </p:sp>
      <p:sp>
        <p:nvSpPr>
          <p:cNvPr id="8" name="Text 6"/>
          <p:cNvSpPr/>
          <p:nvPr/>
        </p:nvSpPr>
        <p:spPr>
          <a:xfrm>
            <a:off x="5393531" y="1928812"/>
            <a:ext cx="14287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E8B73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2–3 weeks turnaround</a:t>
            </a:r>
            <a:endParaRPr lang="en-US" sz="2000" b="1" dirty="0"/>
          </a:p>
        </p:txBody>
      </p:sp>
      <p:sp>
        <p:nvSpPr>
          <p:cNvPr id="9" name="Shape 7"/>
          <p:cNvSpPr/>
          <p:nvPr/>
        </p:nvSpPr>
        <p:spPr>
          <a:xfrm>
            <a:off x="3446010" y="3410291"/>
            <a:ext cx="285750" cy="41331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F3864"/>
          </a:solidFill>
          <a:ln/>
        </p:spPr>
      </p:sp>
      <p:sp>
        <p:nvSpPr>
          <p:cNvPr id="10" name="Text 8"/>
          <p:cNvSpPr/>
          <p:nvPr/>
        </p:nvSpPr>
        <p:spPr>
          <a:xfrm>
            <a:off x="3857625" y="3503159"/>
            <a:ext cx="2143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F386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If ≥2 antibodies positive</a:t>
            </a:r>
            <a:endParaRPr lang="en-US" sz="3200" dirty="0"/>
          </a:p>
        </p:txBody>
      </p:sp>
      <p:sp>
        <p:nvSpPr>
          <p:cNvPr id="11" name="Shape 9"/>
          <p:cNvSpPr/>
          <p:nvPr/>
        </p:nvSpPr>
        <p:spPr>
          <a:xfrm>
            <a:off x="417060" y="3879056"/>
            <a:ext cx="8051346" cy="1935956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38100">
            <a:solidFill>
              <a:schemeClr val="tx2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607219" y="3879056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406400" h="406400"/>
            </a:pathLst>
          </a:custGeom>
          <a:solidFill>
            <a:srgbClr val="1F3864"/>
          </a:solidFill>
          <a:ln/>
        </p:spPr>
      </p:sp>
      <p:sp>
        <p:nvSpPr>
          <p:cNvPr id="13" name="Text 11"/>
          <p:cNvSpPr/>
          <p:nvPr/>
        </p:nvSpPr>
        <p:spPr>
          <a:xfrm>
            <a:off x="675594" y="4033157"/>
            <a:ext cx="270986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F3864"/>
                </a:solidFill>
                <a:latin typeface="Coda" pitchFamily="34" charset="0"/>
                <a:ea typeface="Coda" pitchFamily="34" charset="-122"/>
                <a:cs typeface="Coda" pitchFamily="34" charset="-120"/>
              </a:rPr>
              <a:t>Step 2 — Glycemic staging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40556" y="4471478"/>
            <a:ext cx="3929063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HbA1c</a:t>
            </a:r>
            <a:endParaRPr lang="en-US" dirty="0"/>
          </a:p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Random glucose</a:t>
            </a:r>
            <a:endParaRPr lang="en-US" dirty="0"/>
          </a:p>
          <a:p>
            <a:pPr marL="142875" indent="-142875">
              <a:lnSpc>
                <a:spcPct val="150000"/>
              </a:lnSpc>
              <a:spcBef>
                <a:spcPts val="6"/>
              </a:spcBef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±Continuous glucose monitor (CGM)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0" y="6302829"/>
            <a:ext cx="9144000" cy="555171"/>
          </a:xfrm>
          <a:prstGeom prst="rect">
            <a:avLst/>
          </a:prstGeom>
          <a:solidFill>
            <a:srgbClr val="E8B730"/>
          </a:solidFill>
          <a:ln/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E7D95-F79A-B48B-6957-E2EFBE8FAB16}"/>
              </a:ext>
            </a:extLst>
          </p:cNvPr>
          <p:cNvSpPr txBox="1"/>
          <p:nvPr/>
        </p:nvSpPr>
        <p:spPr>
          <a:xfrm>
            <a:off x="1768928" y="558882"/>
            <a:ext cx="549728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  T1D screening and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CE408-898A-195B-71D1-33F6A22D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1725"/>
            <a:ext cx="9144000" cy="560832"/>
          </a:xfrm>
          <a:prstGeom prst="rect">
            <a:avLst/>
          </a:prstGeom>
        </p:spPr>
      </p:pic>
      <p:graphicFrame>
        <p:nvGraphicFramePr>
          <p:cNvPr id="7" name="Table 0">
            <a:extLst>
              <a:ext uri="{FF2B5EF4-FFF2-40B4-BE49-F238E27FC236}">
                <a16:creationId xmlns:a16="http://schemas.microsoft.com/office/drawing/2014/main" id="{9090BD2E-1202-A089-623C-5FB4D452C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218771"/>
              </p:ext>
            </p:extLst>
          </p:nvPr>
        </p:nvGraphicFramePr>
        <p:xfrm>
          <a:off x="141515" y="1997529"/>
          <a:ext cx="4011385" cy="3663040"/>
        </p:xfrm>
        <a:graphic>
          <a:graphicData uri="http://schemas.openxmlformats.org/drawingml/2006/table">
            <a:tbl>
              <a:tblPr/>
              <a:tblGrid>
                <a:gridCol w="141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608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FFFFFF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FFFFFF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Description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608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0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0–1 autoantibody, normal glucose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08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1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D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≥2 antibodies, normoglycemia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608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2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26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≥2 antibodies, mild dysglycemia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A2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608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3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24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Diabetes symptoms appear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2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1">
            <a:extLst>
              <a:ext uri="{FF2B5EF4-FFF2-40B4-BE49-F238E27FC236}">
                <a16:creationId xmlns:a16="http://schemas.microsoft.com/office/drawing/2014/main" id="{00D5021D-AD14-3DF8-9F26-2FE6F82A2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40540"/>
              </p:ext>
            </p:extLst>
          </p:nvPr>
        </p:nvGraphicFramePr>
        <p:xfrm>
          <a:off x="4332515" y="2007157"/>
          <a:ext cx="4441370" cy="3609871"/>
        </p:xfrm>
        <a:graphic>
          <a:graphicData uri="http://schemas.openxmlformats.org/drawingml/2006/table">
            <a:tbl>
              <a:tblPr/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158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FFFFFF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Age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FFFFFF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1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FFFFFF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Stage 2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571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&lt;3 years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3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3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571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3–9 years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6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3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571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≥9 years (&lt;18)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12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latin typeface="Liter" pitchFamily="34" charset="0"/>
                          <a:ea typeface="Liter" pitchFamily="34" charset="-122"/>
                          <a:cs typeface="Liter" pitchFamily="34" charset="-120"/>
                        </a:rPr>
                        <a:t>Every 6 months</a:t>
                      </a:r>
                      <a:endParaRPr lang="en-US" sz="1400" dirty="0">
                        <a:latin typeface="Liter" charset="0"/>
                        <a:ea typeface="Liter" charset="0"/>
                        <a:cs typeface="Liter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14BC177-D92C-E508-05F1-F2D443ED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70" y="5875436"/>
            <a:ext cx="4769290" cy="6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0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FD3FA5C-E116-B7A3-941B-B0E42D12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88831-2EE7-9D87-A0BC-594CA7ACB81D}"/>
              </a:ext>
            </a:extLst>
          </p:cNvPr>
          <p:cNvSpPr txBox="1"/>
          <p:nvPr/>
        </p:nvSpPr>
        <p:spPr>
          <a:xfrm>
            <a:off x="1937657" y="290438"/>
            <a:ext cx="549728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  T1D screening and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85619-FB48-866E-BD5F-326EE5F01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1725"/>
            <a:ext cx="9144000" cy="560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994681-67CC-F009-0D79-07A276D26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85" y="1202514"/>
            <a:ext cx="7326086" cy="4751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66810-08F7-39C6-F9FE-8D61C754F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56" y="1687286"/>
            <a:ext cx="2508887" cy="2498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4EA14-5884-587F-26D5-D7ED516A86F7}"/>
              </a:ext>
            </a:extLst>
          </p:cNvPr>
          <p:cNvSpPr txBox="1"/>
          <p:nvPr/>
        </p:nvSpPr>
        <p:spPr>
          <a:xfrm>
            <a:off x="239486" y="4446814"/>
            <a:ext cx="2002971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If stage 0 consider repeating 2-3 years till age 18</a:t>
            </a:r>
          </a:p>
        </p:txBody>
      </p:sp>
    </p:spTree>
    <p:extLst>
      <p:ext uri="{BB962C8B-B14F-4D97-AF65-F5344CB8AC3E}">
        <p14:creationId xmlns:p14="http://schemas.microsoft.com/office/powerpoint/2010/main" val="69173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7AA2A-2F42-FC70-908C-7A0F3861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8984"/>
            <a:ext cx="9144000" cy="56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8742A-76E2-1A51-3512-DF612A18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2" y="830357"/>
            <a:ext cx="8895736" cy="5033999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805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9088468-0951-4aef-9cc3-0a346e475ddc}" enabled="1" method="Privileged" siteId="{aca3c8d6-aa71-4e1a-a10e-03572fc58c0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</Words>
  <Application>Microsoft Office PowerPoint</Application>
  <PresentationFormat>On-screen Show (4:3)</PresentationFormat>
  <Paragraphs>234</Paragraphs>
  <Slides>28</Slides>
  <Notes>17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Afaf Alsagheir</dc:creator>
  <cp:keywords/>
  <dc:description>generated using python-pptx</dc:description>
  <cp:lastModifiedBy>Almutairi, Raghad /SA</cp:lastModifiedBy>
  <cp:revision>20</cp:revision>
  <dcterms:created xsi:type="dcterms:W3CDTF">2013-01-27T09:14:16Z</dcterms:created>
  <dcterms:modified xsi:type="dcterms:W3CDTF">2026-04-24T13:29:53Z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9088468-0951-4aef-9cc3-0a346e475ddc_Enabled">
    <vt:lpwstr>true</vt:lpwstr>
  </property>
  <property fmtid="{D5CDD505-2E9C-101B-9397-08002B2CF9AE}" pid="3" name="MSIP_Label_d9088468-0951-4aef-9cc3-0a346e475ddc_SetDate">
    <vt:lpwstr>2025-05-07T02:38:07Z</vt:lpwstr>
  </property>
  <property fmtid="{D5CDD505-2E9C-101B-9397-08002B2CF9AE}" pid="4" name="MSIP_Label_d9088468-0951-4aef-9cc3-0a346e475ddc_Method">
    <vt:lpwstr>Privileged</vt:lpwstr>
  </property>
  <property fmtid="{D5CDD505-2E9C-101B-9397-08002B2CF9AE}" pid="5" name="MSIP_Label_d9088468-0951-4aef-9cc3-0a346e475ddc_Name">
    <vt:lpwstr>Public</vt:lpwstr>
  </property>
  <property fmtid="{D5CDD505-2E9C-101B-9397-08002B2CF9AE}" pid="6" name="MSIP_Label_d9088468-0951-4aef-9cc3-0a346e475ddc_SiteId">
    <vt:lpwstr>aca3c8d6-aa71-4e1a-a10e-03572fc58c0b</vt:lpwstr>
  </property>
  <property fmtid="{D5CDD505-2E9C-101B-9397-08002B2CF9AE}" pid="7" name="MSIP_Label_d9088468-0951-4aef-9cc3-0a346e475ddc_ActionId">
    <vt:lpwstr>69b9e69f-528f-4feb-baec-67d4d70e8b3e</vt:lpwstr>
  </property>
  <property fmtid="{D5CDD505-2E9C-101B-9397-08002B2CF9AE}" pid="8" name="MSIP_Label_d9088468-0951-4aef-9cc3-0a346e475ddc_ContentBits">
    <vt:lpwstr>0</vt:lpwstr>
  </property>
</Properties>
</file>