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2"/>
  </p:notesMasterIdLst>
  <p:sldIdLst>
    <p:sldId id="256" r:id="rId2"/>
    <p:sldId id="259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7" r:id="rId12"/>
    <p:sldId id="304" r:id="rId13"/>
    <p:sldId id="305" r:id="rId14"/>
    <p:sldId id="308" r:id="rId15"/>
    <p:sldId id="306" r:id="rId16"/>
    <p:sldId id="309" r:id="rId17"/>
    <p:sldId id="310" r:id="rId18"/>
    <p:sldId id="311" r:id="rId19"/>
    <p:sldId id="312" r:id="rId20"/>
    <p:sldId id="313" r:id="rId21"/>
    <p:sldId id="262" r:id="rId22"/>
    <p:sldId id="314" r:id="rId23"/>
    <p:sldId id="316" r:id="rId24"/>
    <p:sldId id="318" r:id="rId25"/>
    <p:sldId id="317" r:id="rId26"/>
    <p:sldId id="320" r:id="rId27"/>
    <p:sldId id="321" r:id="rId28"/>
    <p:sldId id="322" r:id="rId29"/>
    <p:sldId id="323" r:id="rId30"/>
    <p:sldId id="325" r:id="rId31"/>
  </p:sldIdLst>
  <p:sldSz cx="9144000" cy="5143500" type="screen16x9"/>
  <p:notesSz cx="6858000" cy="9144000"/>
  <p:embeddedFontLst>
    <p:embeddedFont>
      <p:font typeface="Academy Engraved LET Plain" panose="02000000000000000000" pitchFamily="2" charset="0"/>
      <p:regular r:id="rId33"/>
    </p:embeddedFont>
    <p:embeddedFont>
      <p:font typeface="Atkinson Hyperlegible" pitchFamily="2" charset="77"/>
      <p:regular r:id="rId34"/>
      <p:bold r:id="rId35"/>
      <p:italic r:id="rId36"/>
      <p:boldItalic r:id="rId37"/>
    </p:embeddedFont>
    <p:embeddedFont>
      <p:font typeface="Figtree" pitchFamily="2" charset="0"/>
      <p:regular r:id="rId38"/>
      <p:bold r:id="rId39"/>
      <p:italic r:id="rId40"/>
      <p:boldItalic r:id="rId41"/>
    </p:embeddedFont>
    <p:embeddedFont>
      <p:font typeface="Raleway" pitchFamily="2" charset="77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C3B030-A1ED-486A-8174-E215AF7D6F93}">
  <a:tblStyle styleId="{C6C3B030-A1ED-486A-8174-E215AF7D6F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9B57AB-6FD3-4CB7-ADB1-6C888F018F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 snapToObjects="1">
      <p:cViewPr varScale="1">
        <p:scale>
          <a:sx n="159" d="100"/>
          <a:sy n="159" d="100"/>
        </p:scale>
        <p:origin x="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153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2640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7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449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1258269c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1258269c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chemeClr val="tx1"/>
                </a:solidFill>
              </a:rPr>
              <a:t>- primary stimulator of GnRH neurons via the  </a:t>
            </a:r>
            <a:r>
              <a:rPr lang="en-US" sz="1200" b="1" dirty="0">
                <a:solidFill>
                  <a:schemeClr val="tx1"/>
                </a:solidFill>
              </a:rPr>
              <a:t>GPR54</a:t>
            </a:r>
            <a:r>
              <a:rPr lang="en-US" sz="1100" dirty="0">
                <a:solidFill>
                  <a:schemeClr val="tx1"/>
                </a:solidFill>
              </a:rPr>
              <a:t> receptor.</a:t>
            </a:r>
          </a:p>
        </p:txBody>
      </p:sp>
    </p:spTree>
    <p:extLst>
      <p:ext uri="{BB962C8B-B14F-4D97-AF65-F5344CB8AC3E}">
        <p14:creationId xmlns:p14="http://schemas.microsoft.com/office/powerpoint/2010/main" val="12963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0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189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8067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5382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6457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90576" y="-922300"/>
            <a:ext cx="10399298" cy="8123198"/>
            <a:chOff x="-790576" y="-922300"/>
            <a:chExt cx="10399298" cy="8123198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t="24079" r="58196" b="23391"/>
            <a:stretch/>
          </p:blipFill>
          <p:spPr>
            <a:xfrm rot="8099997">
              <a:off x="16192" y="2962844"/>
              <a:ext cx="3239039" cy="362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 t="30026" r="50177"/>
            <a:stretch/>
          </p:blipFill>
          <p:spPr>
            <a:xfrm rot="-1255816">
              <a:off x="6702936" y="-586981"/>
              <a:ext cx="2441125" cy="30523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oogle Shape;12;p2"/>
          <p:cNvGrpSpPr/>
          <p:nvPr/>
        </p:nvGrpSpPr>
        <p:grpSpPr>
          <a:xfrm>
            <a:off x="-133350" y="0"/>
            <a:ext cx="9353550" cy="5245125"/>
            <a:chOff x="-133350" y="0"/>
            <a:chExt cx="9353550" cy="5245125"/>
          </a:xfrm>
        </p:grpSpPr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39272" t="67222" b="8328"/>
            <a:stretch/>
          </p:blipFill>
          <p:spPr>
            <a:xfrm>
              <a:off x="-133350" y="4356100"/>
              <a:ext cx="3890427" cy="881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oogle Shape;14;p2"/>
            <p:cNvGrpSpPr/>
            <p:nvPr/>
          </p:nvGrpSpPr>
          <p:grpSpPr>
            <a:xfrm>
              <a:off x="-133350" y="0"/>
              <a:ext cx="9353550" cy="5245125"/>
              <a:chOff x="-133350" y="0"/>
              <a:chExt cx="9353550" cy="5245125"/>
            </a:xfrm>
          </p:grpSpPr>
          <p:pic>
            <p:nvPicPr>
              <p:cNvPr id="15" name="Google Shape;15;p2"/>
              <p:cNvPicPr preferRelativeResize="0"/>
              <p:nvPr/>
            </p:nvPicPr>
            <p:blipFill rotWithShape="1">
              <a:blip r:embed="rId4">
                <a:alphaModFix/>
              </a:blip>
              <a:srcRect l="8247" t="5293" r="16305" b="13281"/>
              <a:stretch/>
            </p:blipFill>
            <p:spPr>
              <a:xfrm>
                <a:off x="-133350" y="0"/>
                <a:ext cx="3659048" cy="35161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16;p2"/>
              <p:cNvPicPr preferRelativeResize="0"/>
              <p:nvPr/>
            </p:nvPicPr>
            <p:blipFill rotWithShape="1">
              <a:blip r:embed="rId5">
                <a:alphaModFix/>
              </a:blip>
              <a:srcRect l="20823"/>
              <a:stretch/>
            </p:blipFill>
            <p:spPr>
              <a:xfrm rot="10800000">
                <a:off x="5783126" y="1380124"/>
                <a:ext cx="3437074" cy="38650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878700" y="1628863"/>
            <a:ext cx="7386600" cy="14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878700" y="3105138"/>
            <a:ext cx="73866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-133350" y="-133350"/>
            <a:ext cx="9521874" cy="8610600"/>
            <a:chOff x="-133350" y="-133350"/>
            <a:chExt cx="9521874" cy="8610600"/>
          </a:xfrm>
        </p:grpSpPr>
        <p:grpSp>
          <p:nvGrpSpPr>
            <p:cNvPr id="21" name="Google Shape;21;p3"/>
            <p:cNvGrpSpPr/>
            <p:nvPr/>
          </p:nvGrpSpPr>
          <p:grpSpPr>
            <a:xfrm>
              <a:off x="-72252" y="1763172"/>
              <a:ext cx="9460776" cy="6714079"/>
              <a:chOff x="-72252" y="1763172"/>
              <a:chExt cx="9460776" cy="6714079"/>
            </a:xfrm>
          </p:grpSpPr>
          <p:pic>
            <p:nvPicPr>
              <p:cNvPr id="22" name="Google Shape;22;p3"/>
              <p:cNvPicPr preferRelativeResize="0"/>
              <p:nvPr/>
            </p:nvPicPr>
            <p:blipFill rotWithShape="1">
              <a:blip r:embed="rId2">
                <a:alphaModFix/>
              </a:blip>
              <a:srcRect t="8417" r="51709"/>
              <a:stretch/>
            </p:blipFill>
            <p:spPr>
              <a:xfrm rot="-7504368" flipH="1">
                <a:off x="2572954" y="1221420"/>
                <a:ext cx="4170364" cy="77975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3"/>
              <p:cNvPicPr preferRelativeResize="0"/>
              <p:nvPr/>
            </p:nvPicPr>
            <p:blipFill rotWithShape="1">
              <a:blip r:embed="rId3">
                <a:alphaModFix/>
              </a:blip>
              <a:srcRect t="68550" r="-311" b="2655"/>
              <a:stretch/>
            </p:blipFill>
            <p:spPr>
              <a:xfrm rot="-2">
                <a:off x="-21110" y="4302901"/>
                <a:ext cx="7765883" cy="10229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3"/>
            <p:cNvGrpSpPr/>
            <p:nvPr/>
          </p:nvGrpSpPr>
          <p:grpSpPr>
            <a:xfrm>
              <a:off x="-133350" y="-133350"/>
              <a:ext cx="9347904" cy="3825158"/>
              <a:chOff x="-133350" y="-133350"/>
              <a:chExt cx="9347904" cy="3825158"/>
            </a:xfrm>
          </p:grpSpPr>
          <p:pic>
            <p:nvPicPr>
              <p:cNvPr id="25" name="Google Shape;25;p3"/>
              <p:cNvPicPr preferRelativeResize="0"/>
              <p:nvPr/>
            </p:nvPicPr>
            <p:blipFill rotWithShape="1">
              <a:blip r:embed="rId4">
                <a:alphaModFix/>
              </a:blip>
              <a:srcRect r="16304" b="13277"/>
              <a:stretch/>
            </p:blipFill>
            <p:spPr>
              <a:xfrm flipH="1">
                <a:off x="5155456" y="-52917"/>
                <a:ext cx="4059098" cy="3744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26;p3"/>
              <p:cNvPicPr preferRelativeResize="0"/>
              <p:nvPr/>
            </p:nvPicPr>
            <p:blipFill rotWithShape="1">
              <a:blip r:embed="rId5">
                <a:alphaModFix/>
              </a:blip>
              <a:srcRect l="7078" t="15113" r="43733" b="14889"/>
              <a:stretch/>
            </p:blipFill>
            <p:spPr>
              <a:xfrm>
                <a:off x="-133350" y="-133350"/>
                <a:ext cx="1965948" cy="2490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51050" y="2523688"/>
            <a:ext cx="4041900" cy="9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4013250" y="1681888"/>
            <a:ext cx="11175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8"/>
          <p:cNvGrpSpPr/>
          <p:nvPr/>
        </p:nvGrpSpPr>
        <p:grpSpPr>
          <a:xfrm rot="10800000">
            <a:off x="-561976" y="-1989100"/>
            <a:ext cx="10399298" cy="8123198"/>
            <a:chOff x="-790576" y="-922300"/>
            <a:chExt cx="10399298" cy="8123198"/>
          </a:xfrm>
        </p:grpSpPr>
        <p:pic>
          <p:nvPicPr>
            <p:cNvPr id="72" name="Google Shape;72;p8"/>
            <p:cNvPicPr preferRelativeResize="0"/>
            <p:nvPr/>
          </p:nvPicPr>
          <p:blipFill rotWithShape="1">
            <a:blip r:embed="rId2">
              <a:alphaModFix/>
            </a:blip>
            <a:srcRect t="24079" r="58196" b="23391"/>
            <a:stretch/>
          </p:blipFill>
          <p:spPr>
            <a:xfrm rot="8099997">
              <a:off x="16192" y="2962844"/>
              <a:ext cx="3239039" cy="3623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8"/>
            <p:cNvPicPr preferRelativeResize="0"/>
            <p:nvPr/>
          </p:nvPicPr>
          <p:blipFill rotWithShape="1">
            <a:blip r:embed="rId2">
              <a:alphaModFix/>
            </a:blip>
            <a:srcRect t="30026" r="50177"/>
            <a:stretch/>
          </p:blipFill>
          <p:spPr>
            <a:xfrm rot="-1255816">
              <a:off x="6702936" y="-586981"/>
              <a:ext cx="2441125" cy="30523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" name="Google Shape;74;p8"/>
          <p:cNvGrpSpPr/>
          <p:nvPr/>
        </p:nvGrpSpPr>
        <p:grpSpPr>
          <a:xfrm rot="10800000">
            <a:off x="-173455" y="-33326"/>
            <a:ext cx="9353550" cy="5245125"/>
            <a:chOff x="-133350" y="0"/>
            <a:chExt cx="9353550" cy="5245125"/>
          </a:xfrm>
        </p:grpSpPr>
        <p:pic>
          <p:nvPicPr>
            <p:cNvPr id="75" name="Google Shape;75;p8"/>
            <p:cNvPicPr preferRelativeResize="0"/>
            <p:nvPr/>
          </p:nvPicPr>
          <p:blipFill rotWithShape="1">
            <a:blip r:embed="rId3">
              <a:alphaModFix/>
            </a:blip>
            <a:srcRect l="39272" t="67222" b="8328"/>
            <a:stretch/>
          </p:blipFill>
          <p:spPr>
            <a:xfrm>
              <a:off x="-133350" y="4356100"/>
              <a:ext cx="3890427" cy="881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6" name="Google Shape;76;p8"/>
            <p:cNvGrpSpPr/>
            <p:nvPr/>
          </p:nvGrpSpPr>
          <p:grpSpPr>
            <a:xfrm>
              <a:off x="-133350" y="0"/>
              <a:ext cx="9353550" cy="5245125"/>
              <a:chOff x="-133350" y="0"/>
              <a:chExt cx="9353550" cy="5245125"/>
            </a:xfrm>
          </p:grpSpPr>
          <p:pic>
            <p:nvPicPr>
              <p:cNvPr id="77" name="Google Shape;77;p8"/>
              <p:cNvPicPr preferRelativeResize="0"/>
              <p:nvPr/>
            </p:nvPicPr>
            <p:blipFill rotWithShape="1">
              <a:blip r:embed="rId4">
                <a:alphaModFix/>
              </a:blip>
              <a:srcRect l="8247" t="5293" r="16305" b="13281"/>
              <a:stretch/>
            </p:blipFill>
            <p:spPr>
              <a:xfrm>
                <a:off x="-133350" y="0"/>
                <a:ext cx="3659048" cy="35161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78;p8"/>
              <p:cNvPicPr preferRelativeResize="0"/>
              <p:nvPr/>
            </p:nvPicPr>
            <p:blipFill rotWithShape="1">
              <a:blip r:embed="rId5">
                <a:alphaModFix/>
              </a:blip>
              <a:srcRect l="20823"/>
              <a:stretch/>
            </p:blipFill>
            <p:spPr>
              <a:xfrm rot="10800000">
                <a:off x="5783126" y="1380124"/>
                <a:ext cx="3437074" cy="38650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719600" y="1307100"/>
            <a:ext cx="5704800" cy="25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9"/>
          <p:cNvGrpSpPr/>
          <p:nvPr/>
        </p:nvGrpSpPr>
        <p:grpSpPr>
          <a:xfrm flipH="1">
            <a:off x="-247650" y="-133350"/>
            <a:ext cx="9521874" cy="8610600"/>
            <a:chOff x="-133350" y="-133350"/>
            <a:chExt cx="9521874" cy="8610600"/>
          </a:xfrm>
        </p:grpSpPr>
        <p:grpSp>
          <p:nvGrpSpPr>
            <p:cNvPr id="82" name="Google Shape;82;p9"/>
            <p:cNvGrpSpPr/>
            <p:nvPr/>
          </p:nvGrpSpPr>
          <p:grpSpPr>
            <a:xfrm>
              <a:off x="-72252" y="1763172"/>
              <a:ext cx="9460776" cy="6714079"/>
              <a:chOff x="-72252" y="1763172"/>
              <a:chExt cx="9460776" cy="6714079"/>
            </a:xfrm>
          </p:grpSpPr>
          <p:pic>
            <p:nvPicPr>
              <p:cNvPr id="83" name="Google Shape;83;p9"/>
              <p:cNvPicPr preferRelativeResize="0"/>
              <p:nvPr/>
            </p:nvPicPr>
            <p:blipFill rotWithShape="1">
              <a:blip r:embed="rId2">
                <a:alphaModFix/>
              </a:blip>
              <a:srcRect t="8417" r="51709"/>
              <a:stretch/>
            </p:blipFill>
            <p:spPr>
              <a:xfrm rot="-7504368" flipH="1">
                <a:off x="2572954" y="1221420"/>
                <a:ext cx="4170364" cy="77975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Google Shape;84;p9"/>
              <p:cNvPicPr preferRelativeResize="0"/>
              <p:nvPr/>
            </p:nvPicPr>
            <p:blipFill rotWithShape="1">
              <a:blip r:embed="rId3">
                <a:alphaModFix/>
              </a:blip>
              <a:srcRect t="68550" r="-311" b="2655"/>
              <a:stretch/>
            </p:blipFill>
            <p:spPr>
              <a:xfrm rot="-2">
                <a:off x="-21110" y="4302901"/>
                <a:ext cx="7765883" cy="10229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9"/>
            <p:cNvGrpSpPr/>
            <p:nvPr/>
          </p:nvGrpSpPr>
          <p:grpSpPr>
            <a:xfrm>
              <a:off x="-133350" y="-133350"/>
              <a:ext cx="9347904" cy="3825158"/>
              <a:chOff x="-133350" y="-133350"/>
              <a:chExt cx="9347904" cy="3825158"/>
            </a:xfrm>
          </p:grpSpPr>
          <p:pic>
            <p:nvPicPr>
              <p:cNvPr id="86" name="Google Shape;86;p9"/>
              <p:cNvPicPr preferRelativeResize="0"/>
              <p:nvPr/>
            </p:nvPicPr>
            <p:blipFill rotWithShape="1">
              <a:blip r:embed="rId4">
                <a:alphaModFix/>
              </a:blip>
              <a:srcRect r="16304" b="13277"/>
              <a:stretch/>
            </p:blipFill>
            <p:spPr>
              <a:xfrm flipH="1">
                <a:off x="5155456" y="-52917"/>
                <a:ext cx="4059098" cy="37447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9"/>
              <p:cNvPicPr preferRelativeResize="0"/>
              <p:nvPr/>
            </p:nvPicPr>
            <p:blipFill rotWithShape="1">
              <a:blip r:embed="rId5">
                <a:alphaModFix/>
              </a:blip>
              <a:srcRect l="7078" t="15113" r="43733" b="14889"/>
              <a:stretch/>
            </p:blipFill>
            <p:spPr>
              <a:xfrm>
                <a:off x="-133350" y="-133350"/>
                <a:ext cx="1965948" cy="2490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>
            <a:spLocks noGrp="1"/>
          </p:cNvSpPr>
          <p:nvPr>
            <p:ph type="pic" idx="2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8"/>
          <p:cNvGrpSpPr/>
          <p:nvPr/>
        </p:nvGrpSpPr>
        <p:grpSpPr>
          <a:xfrm>
            <a:off x="-152400" y="-1238252"/>
            <a:ext cx="9982195" cy="6496052"/>
            <a:chOff x="-152400" y="-1238252"/>
            <a:chExt cx="9982195" cy="6496052"/>
          </a:xfrm>
        </p:grpSpPr>
        <p:pic>
          <p:nvPicPr>
            <p:cNvPr id="169" name="Google Shape;169;p18"/>
            <p:cNvPicPr preferRelativeResize="0"/>
            <p:nvPr/>
          </p:nvPicPr>
          <p:blipFill rotWithShape="1">
            <a:blip r:embed="rId2">
              <a:alphaModFix/>
            </a:blip>
            <a:srcRect l="23763" t="6385" b="14887"/>
            <a:stretch/>
          </p:blipFill>
          <p:spPr>
            <a:xfrm rot="10800000" flipH="1">
              <a:off x="-152400" y="2456551"/>
              <a:ext cx="3047052" cy="2801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8"/>
            <p:cNvPicPr preferRelativeResize="0"/>
            <p:nvPr/>
          </p:nvPicPr>
          <p:blipFill rotWithShape="1">
            <a:blip r:embed="rId3">
              <a:alphaModFix/>
            </a:blip>
            <a:srcRect t="8433" r="79504" b="57590"/>
            <a:stretch/>
          </p:blipFill>
          <p:spPr>
            <a:xfrm rot="-2700034">
              <a:off x="7645621" y="-1020025"/>
              <a:ext cx="1588074" cy="2343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8"/>
            <p:cNvPicPr preferRelativeResize="0"/>
            <p:nvPr/>
          </p:nvPicPr>
          <p:blipFill rotWithShape="1">
            <a:blip r:embed="rId4">
              <a:alphaModFix/>
            </a:blip>
            <a:srcRect l="9226" t="14959" r="71720" b="54075"/>
            <a:stretch/>
          </p:blipFill>
          <p:spPr>
            <a:xfrm>
              <a:off x="-114300" y="-95250"/>
              <a:ext cx="1742326" cy="1592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8"/>
            <p:cNvPicPr preferRelativeResize="0"/>
            <p:nvPr/>
          </p:nvPicPr>
          <p:blipFill rotWithShape="1">
            <a:blip r:embed="rId5">
              <a:alphaModFix/>
            </a:blip>
            <a:srcRect l="10739" t="5242" r="70207" b="75498"/>
            <a:stretch/>
          </p:blipFill>
          <p:spPr>
            <a:xfrm flipH="1">
              <a:off x="7467599" y="-95250"/>
              <a:ext cx="1742326" cy="990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subTitle" idx="1"/>
          </p:nvPr>
        </p:nvSpPr>
        <p:spPr>
          <a:xfrm>
            <a:off x="715100" y="3079750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subTitle" idx="2"/>
          </p:nvPr>
        </p:nvSpPr>
        <p:spPr>
          <a:xfrm>
            <a:off x="3279037" y="3079750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subTitle" idx="3"/>
          </p:nvPr>
        </p:nvSpPr>
        <p:spPr>
          <a:xfrm>
            <a:off x="5842975" y="3079750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4"/>
          </p:nvPr>
        </p:nvSpPr>
        <p:spPr>
          <a:xfrm>
            <a:off x="715100" y="2520850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subTitle" idx="5"/>
          </p:nvPr>
        </p:nvSpPr>
        <p:spPr>
          <a:xfrm>
            <a:off x="3279038" y="2520850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6"/>
          </p:nvPr>
        </p:nvSpPr>
        <p:spPr>
          <a:xfrm>
            <a:off x="5842975" y="2520850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5"/>
          <p:cNvGrpSpPr/>
          <p:nvPr/>
        </p:nvGrpSpPr>
        <p:grpSpPr>
          <a:xfrm>
            <a:off x="-1091527" y="-114300"/>
            <a:ext cx="10723776" cy="6419852"/>
            <a:chOff x="-1091527" y="-114300"/>
            <a:chExt cx="10723776" cy="6419852"/>
          </a:xfrm>
        </p:grpSpPr>
        <p:grpSp>
          <p:nvGrpSpPr>
            <p:cNvPr id="249" name="Google Shape;249;p25"/>
            <p:cNvGrpSpPr/>
            <p:nvPr/>
          </p:nvGrpSpPr>
          <p:grpSpPr>
            <a:xfrm>
              <a:off x="-1091527" y="-76500"/>
              <a:ext cx="10723776" cy="6382052"/>
              <a:chOff x="-1091527" y="-76500"/>
              <a:chExt cx="10723776" cy="6382052"/>
            </a:xfrm>
          </p:grpSpPr>
          <p:pic>
            <p:nvPicPr>
              <p:cNvPr id="250" name="Google Shape;250;p25"/>
              <p:cNvPicPr preferRelativeResize="0"/>
              <p:nvPr/>
            </p:nvPicPr>
            <p:blipFill rotWithShape="1">
              <a:blip r:embed="rId2">
                <a:alphaModFix/>
              </a:blip>
              <a:srcRect l="18527"/>
              <a:stretch/>
            </p:blipFill>
            <p:spPr>
              <a:xfrm rot="10800000">
                <a:off x="5721476" y="1380124"/>
                <a:ext cx="3536824" cy="386500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51" name="Google Shape;251;p25"/>
              <p:cNvGrpSpPr/>
              <p:nvPr/>
            </p:nvGrpSpPr>
            <p:grpSpPr>
              <a:xfrm>
                <a:off x="6972301" y="-76500"/>
                <a:ext cx="2659948" cy="1387175"/>
                <a:chOff x="6972301" y="-76500"/>
                <a:chExt cx="2659948" cy="1387175"/>
              </a:xfrm>
            </p:grpSpPr>
            <p:pic>
              <p:nvPicPr>
                <p:cNvPr id="252" name="Google Shape;252;p2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2300" r="52316" b="71871"/>
                <a:stretch/>
              </p:blipFill>
              <p:spPr>
                <a:xfrm flipH="1">
                  <a:off x="6972301" y="-76500"/>
                  <a:ext cx="2431350" cy="1087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3" name="Google Shape;253;p2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r="55183" b="56077"/>
                <a:stretch/>
              </p:blipFill>
              <p:spPr>
                <a:xfrm flipH="1">
                  <a:off x="7200899" y="-29625"/>
                  <a:ext cx="2431350" cy="13403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54" name="Google Shape;254;p25"/>
              <p:cNvGrpSpPr/>
              <p:nvPr/>
            </p:nvGrpSpPr>
            <p:grpSpPr>
              <a:xfrm>
                <a:off x="-1091527" y="2106250"/>
                <a:ext cx="5918050" cy="4199302"/>
                <a:chOff x="-1091527" y="2106250"/>
                <a:chExt cx="5918050" cy="4199302"/>
              </a:xfrm>
            </p:grpSpPr>
            <p:pic>
              <p:nvPicPr>
                <p:cNvPr id="255" name="Google Shape;255;p25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t="45043" r="62352"/>
                <a:stretch/>
              </p:blipFill>
              <p:spPr>
                <a:xfrm rot="-6948422" flipH="1">
                  <a:off x="241905" y="1866404"/>
                  <a:ext cx="3251186" cy="467899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6" name="Google Shape;256;p25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48296" t="68551" r="-312" b="9216"/>
                <a:stretch/>
              </p:blipFill>
              <p:spPr>
                <a:xfrm rot="-4">
                  <a:off x="-221100" y="4455302"/>
                  <a:ext cx="4026900" cy="7898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257" name="Google Shape;257;p25"/>
            <p:cNvPicPr preferRelativeResize="0"/>
            <p:nvPr/>
          </p:nvPicPr>
          <p:blipFill rotWithShape="1">
            <a:blip r:embed="rId2">
              <a:alphaModFix/>
            </a:blip>
            <a:srcRect l="8029" t="15643" b="14893"/>
            <a:stretch/>
          </p:blipFill>
          <p:spPr>
            <a:xfrm>
              <a:off x="-95250" y="-114300"/>
              <a:ext cx="3675699" cy="24716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6"/>
          <p:cNvGrpSpPr/>
          <p:nvPr/>
        </p:nvGrpSpPr>
        <p:grpSpPr>
          <a:xfrm>
            <a:off x="-790576" y="-2001800"/>
            <a:ext cx="10399298" cy="8123198"/>
            <a:chOff x="-790576" y="-2001800"/>
            <a:chExt cx="10399298" cy="8123198"/>
          </a:xfrm>
        </p:grpSpPr>
        <p:grpSp>
          <p:nvGrpSpPr>
            <p:cNvPr id="260" name="Google Shape;260;p26"/>
            <p:cNvGrpSpPr/>
            <p:nvPr/>
          </p:nvGrpSpPr>
          <p:grpSpPr>
            <a:xfrm rot="10800000" flipH="1">
              <a:off x="-790576" y="-2001800"/>
              <a:ext cx="10399298" cy="8123198"/>
              <a:chOff x="-790576" y="-922300"/>
              <a:chExt cx="10399298" cy="8123198"/>
            </a:xfrm>
          </p:grpSpPr>
          <p:pic>
            <p:nvPicPr>
              <p:cNvPr id="261" name="Google Shape;261;p26"/>
              <p:cNvPicPr preferRelativeResize="0"/>
              <p:nvPr/>
            </p:nvPicPr>
            <p:blipFill rotWithShape="1">
              <a:blip r:embed="rId2">
                <a:alphaModFix/>
              </a:blip>
              <a:srcRect t="24079" r="58196" b="23391"/>
              <a:stretch/>
            </p:blipFill>
            <p:spPr>
              <a:xfrm rot="8099997">
                <a:off x="16192" y="2962844"/>
                <a:ext cx="3239039" cy="36235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2" name="Google Shape;262;p26"/>
              <p:cNvPicPr preferRelativeResize="0"/>
              <p:nvPr/>
            </p:nvPicPr>
            <p:blipFill rotWithShape="1">
              <a:blip r:embed="rId2">
                <a:alphaModFix/>
              </a:blip>
              <a:srcRect t="30026" r="50177"/>
              <a:stretch/>
            </p:blipFill>
            <p:spPr>
              <a:xfrm rot="-1255816">
                <a:off x="6702936" y="-586981"/>
                <a:ext cx="2441125" cy="30523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3" name="Google Shape;263;p26"/>
            <p:cNvGrpSpPr/>
            <p:nvPr/>
          </p:nvGrpSpPr>
          <p:grpSpPr>
            <a:xfrm rot="10800000" flipH="1">
              <a:off x="-133350" y="-46026"/>
              <a:ext cx="9353550" cy="5245125"/>
              <a:chOff x="-133350" y="0"/>
              <a:chExt cx="9353550" cy="5245125"/>
            </a:xfrm>
          </p:grpSpPr>
          <p:pic>
            <p:nvPicPr>
              <p:cNvPr id="264" name="Google Shape;264;p26"/>
              <p:cNvPicPr preferRelativeResize="0"/>
              <p:nvPr/>
            </p:nvPicPr>
            <p:blipFill rotWithShape="1">
              <a:blip r:embed="rId3">
                <a:alphaModFix/>
              </a:blip>
              <a:srcRect l="39272" t="67222" b="8328"/>
              <a:stretch/>
            </p:blipFill>
            <p:spPr>
              <a:xfrm>
                <a:off x="-133350" y="4356100"/>
                <a:ext cx="3890427" cy="88110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65" name="Google Shape;265;p26"/>
              <p:cNvGrpSpPr/>
              <p:nvPr/>
            </p:nvGrpSpPr>
            <p:grpSpPr>
              <a:xfrm>
                <a:off x="-133350" y="0"/>
                <a:ext cx="9353550" cy="5245125"/>
                <a:chOff x="-133350" y="0"/>
                <a:chExt cx="9353550" cy="5245125"/>
              </a:xfrm>
            </p:grpSpPr>
            <p:pic>
              <p:nvPicPr>
                <p:cNvPr id="266" name="Google Shape;266;p2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8247" t="5293" r="16305" b="13281"/>
                <a:stretch/>
              </p:blipFill>
              <p:spPr>
                <a:xfrm>
                  <a:off x="-133350" y="0"/>
                  <a:ext cx="3659048" cy="35161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7" name="Google Shape;267;p2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20823"/>
                <a:stretch/>
              </p:blipFill>
              <p:spPr>
                <a:xfrm rot="10800000">
                  <a:off x="5783126" y="1380124"/>
                  <a:ext cx="3437074" cy="38650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  <a:defRPr sz="3000" b="1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"/>
              <a:buNone/>
              <a:defRPr sz="35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●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○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Char char="■"/>
              <a:defRPr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8" r:id="rId6"/>
    <p:sldLayoutId id="2147483664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KISS1R+mutations&amp;newwindow=1&amp;sca_esv=55e9f3c856495c1e&amp;biw=1337&amp;bih=753&amp;sxsrf=ANbL-n4peG4FFI8IBcDE_ELLtk2yVVWKdw%3A1776281863479&amp;ei=B-nfaan6HOeyi-gPyouuyQw&amp;ved=2ahUKEwim86jUzfCTAxUd4gIHHWh5ADkQgK4QegQIARAB&amp;uact=5&amp;oq=kiss1r+mutation+in+pediatric+hypogonadotropic+hypogonadism+&amp;gs_lp=Egxnd3Mtd2l6LXNlcnAiO2tpc3MxciBtdXRhdGlvbiBpbiBwZWRpYXRyaWMgaHlwb2dvbmFkb3Ryb3BpYyBoeXBvZ29uYWRpc20gMgUQIRifBUixU1DLAli3UXABeAGQAQCYAegBoAGsP6oBBjAuNDAuNLgBA8gBAPgBAZgCLaACjEHCAgoQABhHGNYEGLADwgIGEAAYFhgewgIIEAAYgAQYogTCAggQABiJBRiiBMICBRAAGO8FwgILEAAYgAQYigUYhgPCAgUQIRigAcICBxAhGAoYoAHCAgQQIRgVmAMAiAYBkAYDkgcGMS4zNS45oAekfLIHBjAuMzUuObgH90DCBwswLjMyLjEyLjAuMcgHiQGACAE&amp;sclient=gws-wiz-serp&amp;mstk=AUtExfBjymg9FN1nrhaSZcwzzN6efHEzqYRgnWLP3LMyiMKI2bq9aKxmRH2g0XPGgLV63mNDm236fpGD45VtzKmj_7FpovlS39jXcUbi9llvKmDvppCSa4rKVrjj0MbfYq2pvEdO5bRoIwnH4Qt2guSp0OdPw5z_mlMN-CLbOz2dupmaiFjmsctxwRs6JES8TxTz4_QZ4mdgniiiWmB9HGCOoM2NztSQgL0C9Mtr1i85KWw7upWR5C1tND0h4gM1LYzZCP6hHcjsPUMhjKNuGw2uTp2VGdX86DczZ0cZwj_PYSo2LQ&amp;csui=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 txBox="1">
            <a:spLocks noGrp="1"/>
          </p:cNvSpPr>
          <p:nvPr>
            <p:ph type="ctrTitle"/>
          </p:nvPr>
        </p:nvSpPr>
        <p:spPr>
          <a:xfrm>
            <a:off x="614004" y="1219200"/>
            <a:ext cx="8185089" cy="20025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dirty="0"/>
              <a:t>Hypogonadotropic Hypogonadism: </a:t>
            </a:r>
            <a:r>
              <a:rPr lang="en-US" sz="3600" b="0" dirty="0"/>
              <a:t>Implications of Pathogenic Variants</a:t>
            </a:r>
          </a:p>
        </p:txBody>
      </p:sp>
      <p:sp>
        <p:nvSpPr>
          <p:cNvPr id="279" name="Google Shape;279;p30"/>
          <p:cNvSpPr txBox="1">
            <a:spLocks noGrp="1"/>
          </p:cNvSpPr>
          <p:nvPr>
            <p:ph type="subTitle" idx="1"/>
          </p:nvPr>
        </p:nvSpPr>
        <p:spPr>
          <a:xfrm>
            <a:off x="878700" y="3377854"/>
            <a:ext cx="73866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 Dr Zahra </a:t>
            </a:r>
            <a:r>
              <a:rPr lang="en" dirty="0" err="1"/>
              <a:t>Alrubeh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9" y="1906067"/>
            <a:ext cx="4291262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336884" y="599296"/>
            <a:ext cx="4384792" cy="841800"/>
          </a:xfrm>
        </p:spPr>
        <p:txBody>
          <a:bodyPr/>
          <a:lstStyle/>
          <a:p>
            <a:r>
              <a:rPr lang="en-US" sz="16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Physical Examination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393033" y="1516955"/>
            <a:ext cx="42912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252" indent="-38099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Genital examination:</a:t>
            </a:r>
          </a:p>
          <a:p>
            <a:pPr marL="186262"/>
            <a:endParaRPr lang="en-US" dirty="0">
              <a:solidFill>
                <a:schemeClr val="tx1"/>
              </a:solidFill>
            </a:endParaRPr>
          </a:p>
          <a:p>
            <a:pPr marL="186262"/>
            <a:r>
              <a:rPr lang="en-US" b="1" dirty="0">
                <a:solidFill>
                  <a:schemeClr val="tx1"/>
                </a:solidFill>
              </a:rPr>
              <a:t>Phallus: </a:t>
            </a:r>
            <a:r>
              <a:rPr lang="en-US" dirty="0" err="1">
                <a:solidFill>
                  <a:schemeClr val="tx1"/>
                </a:solidFill>
              </a:rPr>
              <a:t>Micropenis</a:t>
            </a:r>
            <a:r>
              <a:rPr lang="en-US" dirty="0">
                <a:solidFill>
                  <a:schemeClr val="tx1"/>
                </a:solidFill>
              </a:rPr>
              <a:t> with SPL of 1.6 cm </a:t>
            </a:r>
          </a:p>
          <a:p>
            <a:pPr marL="186262"/>
            <a:r>
              <a:rPr lang="en-US" b="1" dirty="0">
                <a:solidFill>
                  <a:schemeClr val="tx1"/>
                </a:solidFill>
              </a:rPr>
              <a:t>Urethral opening: </a:t>
            </a:r>
            <a:r>
              <a:rPr lang="en-US" dirty="0">
                <a:solidFill>
                  <a:schemeClr val="tx1"/>
                </a:solidFill>
              </a:rPr>
              <a:t>normal at tip no hypospadias </a:t>
            </a:r>
          </a:p>
          <a:p>
            <a:pPr marL="186262"/>
            <a:r>
              <a:rPr lang="en-US" b="1" dirty="0">
                <a:solidFill>
                  <a:schemeClr val="tx1"/>
                </a:solidFill>
              </a:rPr>
              <a:t>Scrotum:</a:t>
            </a:r>
            <a:r>
              <a:rPr lang="en-US" dirty="0">
                <a:solidFill>
                  <a:schemeClr val="tx1"/>
                </a:solidFill>
              </a:rPr>
              <a:t> Underdeveloped</a:t>
            </a:r>
          </a:p>
          <a:p>
            <a:pPr marL="186262"/>
            <a:r>
              <a:rPr lang="en-US" b="1" dirty="0">
                <a:solidFill>
                  <a:schemeClr val="tx1"/>
                </a:solidFill>
              </a:rPr>
              <a:t>Testes:</a:t>
            </a:r>
            <a:r>
              <a:rPr lang="en-US" dirty="0">
                <a:solidFill>
                  <a:schemeClr val="tx1"/>
                </a:solidFill>
              </a:rPr>
              <a:t> Rt And left testicles could not be palpated</a:t>
            </a:r>
          </a:p>
          <a:p>
            <a:pPr marL="186262"/>
            <a:r>
              <a:rPr lang="en-US" b="1" dirty="0">
                <a:solidFill>
                  <a:schemeClr val="tx1"/>
                </a:solidFill>
              </a:rPr>
              <a:t>Gonads:</a:t>
            </a:r>
            <a:r>
              <a:rPr lang="en-US" dirty="0">
                <a:solidFill>
                  <a:schemeClr val="tx1"/>
                </a:solidFill>
              </a:rPr>
              <a:t> non-palpable </a:t>
            </a:r>
          </a:p>
          <a:p>
            <a:pPr marL="186262"/>
            <a:r>
              <a:rPr lang="en-US" b="1" dirty="0">
                <a:solidFill>
                  <a:schemeClr val="tx1"/>
                </a:solidFill>
              </a:rPr>
              <a:t>Pigmentation:</a:t>
            </a:r>
            <a:r>
              <a:rPr lang="en-US" dirty="0">
                <a:solidFill>
                  <a:schemeClr val="tx1"/>
                </a:solidFill>
              </a:rPr>
              <a:t> No hyperpigmentation noted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21B5E-FED7-3B42-88A2-D5ADB295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95" y="1253678"/>
            <a:ext cx="4026567" cy="2636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BEF1B1-9AAD-AC43-8DCA-368244D65DA4}"/>
              </a:ext>
            </a:extLst>
          </p:cNvPr>
          <p:cNvSpPr/>
          <p:nvPr/>
        </p:nvSpPr>
        <p:spPr>
          <a:xfrm>
            <a:off x="5410023" y="3978778"/>
            <a:ext cx="37339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Harriet Lane Handbook, 2024 by Elsevier Inc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6736C9-913B-DF43-8309-730DAF5FE0D4}"/>
              </a:ext>
            </a:extLst>
          </p:cNvPr>
          <p:cNvSpPr/>
          <p:nvPr/>
        </p:nvSpPr>
        <p:spPr>
          <a:xfrm>
            <a:off x="4852737" y="2414337"/>
            <a:ext cx="3657600" cy="1574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4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1074821" y="235026"/>
            <a:ext cx="4384792" cy="841800"/>
          </a:xfrm>
        </p:spPr>
        <p:txBody>
          <a:bodyPr/>
          <a:lstStyle/>
          <a:p>
            <a:r>
              <a:rPr lang="en-US" sz="18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DDX</a:t>
            </a:r>
            <a:r>
              <a:rPr lang="en-US" sz="16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308988" y="1341521"/>
            <a:ext cx="761999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>
                    <a:lumMod val="25000"/>
                  </a:schemeClr>
                </a:solidFill>
              </a:rPr>
              <a:t>Congenital hypogonadotropic hypogonadism ( most likely)</a:t>
            </a:r>
          </a:p>
          <a:p>
            <a:r>
              <a:rPr lang="en-US" dirty="0">
                <a:solidFill>
                  <a:schemeClr val="tx1"/>
                </a:solidFill>
              </a:rPr>
              <a:t>Deficient GnRH secretion/action </a:t>
            </a:r>
          </a:p>
          <a:p>
            <a:r>
              <a:rPr lang="en-US" dirty="0">
                <a:solidFill>
                  <a:schemeClr val="tx1"/>
                </a:solidFill>
              </a:rPr>
              <a:t>Presents with </a:t>
            </a:r>
            <a:r>
              <a:rPr lang="en-US" dirty="0" err="1">
                <a:solidFill>
                  <a:schemeClr val="tx1"/>
                </a:solidFill>
              </a:rPr>
              <a:t>micropenis</a:t>
            </a:r>
            <a:r>
              <a:rPr lang="en-US" dirty="0">
                <a:solidFill>
                  <a:schemeClr val="tx1"/>
                </a:solidFill>
              </a:rPr>
              <a:t> + cryptorchidism </a:t>
            </a:r>
          </a:p>
          <a:p>
            <a:endParaRPr lang="en-US" b="1" dirty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>
                    <a:lumMod val="25000"/>
                  </a:schemeClr>
                </a:solidFill>
              </a:rPr>
              <a:t>Partial Androgen Insensitivity Syndrome/ </a:t>
            </a:r>
            <a:r>
              <a:rPr lang="el-GR" b="1" dirty="0">
                <a:solidFill>
                  <a:schemeClr val="bg1">
                    <a:lumMod val="25000"/>
                  </a:schemeClr>
                </a:solidFill>
              </a:rPr>
              <a:t>5α-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</a:rPr>
              <a:t>reductase deficiency</a:t>
            </a:r>
          </a:p>
          <a:p>
            <a:r>
              <a:rPr lang="en-US" dirty="0" err="1">
                <a:solidFill>
                  <a:schemeClr val="tx1"/>
                </a:solidFill>
              </a:rPr>
              <a:t>Microphallus</a:t>
            </a:r>
            <a:r>
              <a:rPr lang="en-US" dirty="0">
                <a:solidFill>
                  <a:schemeClr val="tx1"/>
                </a:solidFill>
              </a:rPr>
              <a:t> + penoscrotal hypospadias + bifid scrotum + palpable inguinal testes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>
                    <a:lumMod val="25000"/>
                  </a:schemeClr>
                </a:solidFill>
              </a:rPr>
              <a:t>Complete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</a:rPr>
              <a:t>Anorchia </a:t>
            </a:r>
          </a:p>
          <a:p>
            <a:r>
              <a:rPr lang="en-US" dirty="0">
                <a:solidFill>
                  <a:schemeClr val="tx1"/>
                </a:solidFill>
              </a:rPr>
              <a:t>Normal male genitalia + absent testes + ↑ gonadotropins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>
                    <a:lumMod val="25000"/>
                  </a:schemeClr>
                </a:solidFill>
              </a:rPr>
              <a:t>CAH </a:t>
            </a:r>
          </a:p>
          <a:p>
            <a:r>
              <a:rPr lang="en-US" dirty="0">
                <a:solidFill>
                  <a:schemeClr val="tx1"/>
                </a:solidFill>
              </a:rPr>
              <a:t>Ambiguous Genitalia + Adrenal crisis + Hyperpigmentation/hypertension 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0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336884" y="599296"/>
            <a:ext cx="4384792" cy="841800"/>
          </a:xfrm>
        </p:spPr>
        <p:txBody>
          <a:bodyPr/>
          <a:lstStyle/>
          <a:p>
            <a:r>
              <a:rPr lang="en-US" sz="16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Investigations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810128" y="1500913"/>
            <a:ext cx="4531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Basic labs (CBC, chemistry):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within normal limits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414F0-17E3-C64A-9D01-8EE614986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77966"/>
            <a:ext cx="2935705" cy="19265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AAC829-ACCC-0444-BC27-9084061EA43F}"/>
              </a:ext>
            </a:extLst>
          </p:cNvPr>
          <p:cNvSpPr/>
          <p:nvPr/>
        </p:nvSpPr>
        <p:spPr>
          <a:xfrm>
            <a:off x="810127" y="4066674"/>
            <a:ext cx="6360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Karyotype:</a:t>
            </a:r>
            <a:r>
              <a:rPr lang="en-US" dirty="0"/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46 XY</a:t>
            </a:r>
          </a:p>
          <a:p>
            <a:r>
              <a:rPr lang="en-US" b="1" dirty="0">
                <a:solidFill>
                  <a:schemeClr val="tx1"/>
                </a:solidFill>
              </a:rPr>
              <a:t>Genetic testing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was requested to evaluate for an underlying genetic cause</a:t>
            </a:r>
          </a:p>
        </p:txBody>
      </p:sp>
    </p:spTree>
    <p:extLst>
      <p:ext uri="{BB962C8B-B14F-4D97-AF65-F5344CB8AC3E}">
        <p14:creationId xmlns:p14="http://schemas.microsoft.com/office/powerpoint/2010/main" val="366579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336884" y="599296"/>
            <a:ext cx="4384792" cy="841800"/>
          </a:xfrm>
        </p:spPr>
        <p:txBody>
          <a:bodyPr/>
          <a:lstStyle/>
          <a:p>
            <a:r>
              <a:rPr lang="en-US" sz="18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Investigations</a:t>
            </a:r>
            <a:r>
              <a:rPr lang="en-US" sz="16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810128" y="1500913"/>
            <a:ext cx="7619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25000"/>
                  </a:schemeClr>
                </a:solidFill>
              </a:rPr>
              <a:t>Scrotal ultrasound</a:t>
            </a:r>
            <a:endParaRPr lang="en-US" sz="1600" b="1" dirty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Empty scrotal sac bilaterally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Both testes located in the proximal inguinal canals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Normal homogeneous echotexture with preserved vascularity Right testis: 1.1 × 0.3 × 0.9 cm (volume ~0.18 mL) Left testis: 1.3 × 0.4 × 0.9 cm (volume ~0.23 mL)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testicular masses detected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0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657726" y="1967573"/>
            <a:ext cx="4384792" cy="841800"/>
          </a:xfrm>
        </p:spPr>
        <p:txBody>
          <a:bodyPr/>
          <a:lstStyle/>
          <a:p>
            <a:br>
              <a:rPr lang="en-US" sz="16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</a:br>
            <a:endParaRPr lang="en-US" sz="1600" u="sng" kern="1200" dirty="0">
              <a:solidFill>
                <a:schemeClr val="accent3">
                  <a:lumMod val="50000"/>
                </a:schemeClr>
              </a:solidFill>
              <a:latin typeface="Academy Engraved LET Plain" panose="02000000000000000000" pitchFamily="2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BC884-A216-874C-AE6A-226B0BAD420A}"/>
              </a:ext>
            </a:extLst>
          </p:cNvPr>
          <p:cNvSpPr txBox="1"/>
          <p:nvPr/>
        </p:nvSpPr>
        <p:spPr>
          <a:xfrm>
            <a:off x="1074820" y="1770489"/>
            <a:ext cx="66975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Micropenis</a:t>
            </a:r>
            <a:r>
              <a:rPr lang="en-US" b="1" dirty="0">
                <a:solidFill>
                  <a:schemeClr val="tx1"/>
                </a:solidFill>
              </a:rPr>
              <a:t> + bilateral cryptorchidism </a:t>
            </a:r>
            <a:r>
              <a:rPr lang="en-US" dirty="0">
                <a:solidFill>
                  <a:schemeClr val="tx1"/>
                </a:solidFill>
              </a:rPr>
              <a:t>→ ↓ indicates reduced fetal testosterone production</a:t>
            </a:r>
          </a:p>
          <a:p>
            <a:r>
              <a:rPr lang="en-US" b="1" dirty="0">
                <a:solidFill>
                  <a:schemeClr val="tx1"/>
                </a:solidFill>
              </a:rPr>
              <a:t>No hypospadias / bifid scrotum </a:t>
            </a:r>
            <a:r>
              <a:rPr lang="en-US" dirty="0">
                <a:solidFill>
                  <a:schemeClr val="tx1"/>
                </a:solidFill>
              </a:rPr>
              <a:t>→ not PAIS / 5</a:t>
            </a:r>
            <a:r>
              <a:rPr lang="el-GR" dirty="0">
                <a:solidFill>
                  <a:schemeClr val="tx1"/>
                </a:solidFill>
              </a:rPr>
              <a:t>α-</a:t>
            </a:r>
            <a:r>
              <a:rPr lang="en-US" dirty="0">
                <a:solidFill>
                  <a:schemeClr val="tx1"/>
                </a:solidFill>
              </a:rPr>
              <a:t>RD</a:t>
            </a:r>
          </a:p>
          <a:p>
            <a:r>
              <a:rPr lang="en-US" b="1" dirty="0">
                <a:solidFill>
                  <a:schemeClr val="tx1"/>
                </a:solidFill>
              </a:rPr>
              <a:t>Testes present </a:t>
            </a:r>
            <a:r>
              <a:rPr lang="en-US" dirty="0">
                <a:solidFill>
                  <a:schemeClr val="tx1"/>
                </a:solidFill>
              </a:rPr>
              <a:t>→ not anorchia </a:t>
            </a:r>
          </a:p>
          <a:p>
            <a:r>
              <a:rPr lang="en-US" b="1" dirty="0">
                <a:solidFill>
                  <a:schemeClr val="tx1"/>
                </a:solidFill>
              </a:rPr>
              <a:t>No adrenal signs + Normal Adrenal Function </a:t>
            </a:r>
            <a:r>
              <a:rPr lang="en-US" dirty="0">
                <a:solidFill>
                  <a:schemeClr val="tx1"/>
                </a:solidFill>
              </a:rPr>
              <a:t>→ not CAH </a:t>
            </a:r>
          </a:p>
          <a:p>
            <a:endParaRPr lang="en-US" b="1" dirty="0"/>
          </a:p>
          <a:p>
            <a:pPr algn="ctr"/>
            <a:r>
              <a:rPr lang="en-US" sz="1800" b="1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  <a:sym typeface="Atkinson Hyperlegible"/>
              </a:rPr>
              <a:t>Most consistent with CHH</a:t>
            </a:r>
          </a:p>
        </p:txBody>
      </p:sp>
    </p:spTree>
    <p:extLst>
      <p:ext uri="{BB962C8B-B14F-4D97-AF65-F5344CB8AC3E}">
        <p14:creationId xmlns:p14="http://schemas.microsoft.com/office/powerpoint/2010/main" val="150818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336884" y="915011"/>
            <a:ext cx="4384792" cy="841800"/>
          </a:xfrm>
        </p:spPr>
        <p:txBody>
          <a:bodyPr/>
          <a:lstStyle/>
          <a:p>
            <a:r>
              <a:rPr lang="en-US" sz="18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Management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800" u="sng" kern="1200" dirty="0">
              <a:solidFill>
                <a:schemeClr val="accent3">
                  <a:lumMod val="50000"/>
                </a:schemeClr>
              </a:solidFill>
              <a:latin typeface="Academy Engraved LET Plain" panose="02000000000000000000" pitchFamily="2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762001" y="1906067"/>
            <a:ext cx="76199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 testosterone (25 mg every 4 weeks for 3 months) prior to undergoing bilateral orchidopexy and circumcision at 18 months of age.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3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336884" y="915011"/>
            <a:ext cx="4384792" cy="841800"/>
          </a:xfrm>
        </p:spPr>
        <p:txBody>
          <a:bodyPr/>
          <a:lstStyle/>
          <a:p>
            <a:r>
              <a:rPr lang="en-US" sz="18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Follow up 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800" u="sng" kern="1200" dirty="0">
              <a:solidFill>
                <a:schemeClr val="accent3">
                  <a:lumMod val="50000"/>
                </a:schemeClr>
              </a:solidFill>
              <a:latin typeface="Academy Engraved LET Plain" panose="02000000000000000000" pitchFamily="2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762001" y="1906067"/>
            <a:ext cx="7619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2012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At age of 21 months, he was clinically doing well</a:t>
            </a:r>
          </a:p>
          <a:p>
            <a:pPr marL="186262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72012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SPL was 3.7 cm</a:t>
            </a:r>
          </a:p>
          <a:p>
            <a:pPr marL="186262"/>
            <a:endParaRPr lang="en-US" dirty="0">
              <a:solidFill>
                <a:schemeClr val="tx1"/>
              </a:solidFill>
            </a:endParaRPr>
          </a:p>
          <a:p>
            <a:pPr marL="472012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and both testes were palpable in the scrotum</a:t>
            </a:r>
          </a:p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3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7208" y="1139600"/>
            <a:ext cx="4384792" cy="841800"/>
          </a:xfrm>
        </p:spPr>
        <p:txBody>
          <a:bodyPr/>
          <a:lstStyle/>
          <a:p>
            <a:r>
              <a:rPr lang="en-US" sz="18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Whole Exome Sequence : </a:t>
            </a:r>
            <a:br>
              <a:rPr lang="en-US" sz="18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</a:br>
            <a:endParaRPr lang="en-US" sz="1800" u="sng" kern="1200" dirty="0">
              <a:solidFill>
                <a:schemeClr val="accent3">
                  <a:lumMod val="50000"/>
                </a:schemeClr>
              </a:solidFill>
              <a:latin typeface="Academy Engraved LET Plain" panose="02000000000000000000" pitchFamily="2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762001" y="1906067"/>
            <a:ext cx="7619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D83F7-610C-E74E-95B9-A75BABE75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16" y="1969024"/>
            <a:ext cx="6336347" cy="15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9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7208" y="1139600"/>
            <a:ext cx="4384792" cy="841800"/>
          </a:xfrm>
        </p:spPr>
        <p:txBody>
          <a:bodyPr/>
          <a:lstStyle/>
          <a:p>
            <a:r>
              <a:rPr lang="en-US" sz="18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KISS1R mutations</a:t>
            </a:r>
            <a:r>
              <a:rPr lang="en-US" sz="18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: </a:t>
            </a:r>
            <a:br>
              <a:rPr lang="en-US" sz="18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</a:br>
            <a:endParaRPr lang="en-US" sz="1800" u="sng" kern="1200" dirty="0">
              <a:solidFill>
                <a:schemeClr val="accent3">
                  <a:lumMod val="50000"/>
                </a:schemeClr>
              </a:solidFill>
              <a:latin typeface="Academy Engraved LET Plain" panose="02000000000000000000" pitchFamily="2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762001" y="1906067"/>
            <a:ext cx="7619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E59CB-3663-9D4A-BB6D-06B67D4103E8}"/>
              </a:ext>
            </a:extLst>
          </p:cNvPr>
          <p:cNvSpPr/>
          <p:nvPr/>
        </p:nvSpPr>
        <p:spPr>
          <a:xfrm>
            <a:off x="0" y="19814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29162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Rare, autosomal recessive congenital </a:t>
            </a:r>
            <a:r>
              <a:rPr lang="en-US" dirty="0" err="1">
                <a:solidFill>
                  <a:schemeClr val="tx1"/>
                </a:solidFill>
              </a:rPr>
              <a:t>normosomic</a:t>
            </a:r>
            <a:r>
              <a:rPr lang="en-US" dirty="0">
                <a:solidFill>
                  <a:schemeClr val="tx1"/>
                </a:solidFill>
              </a:rPr>
              <a:t> hypogonadotropic hypogonadism by disrupting the </a:t>
            </a:r>
            <a:r>
              <a:rPr lang="en-US" dirty="0" err="1">
                <a:solidFill>
                  <a:schemeClr val="tx1"/>
                </a:solidFill>
              </a:rPr>
              <a:t>kisspeptin</a:t>
            </a:r>
            <a:r>
              <a:rPr lang="en-US" dirty="0">
                <a:solidFill>
                  <a:schemeClr val="tx1"/>
                </a:solidFill>
              </a:rPr>
              <a:t> receptor</a:t>
            </a:r>
          </a:p>
          <a:p>
            <a:pPr marL="186262"/>
            <a:endParaRPr lang="en-US" dirty="0">
              <a:solidFill>
                <a:schemeClr val="tx1"/>
              </a:solidFill>
            </a:endParaRPr>
          </a:p>
          <a:p>
            <a:pPr marL="529162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CHH due to KISS1R loss-of-function mutations may present with cryptorchidism, </a:t>
            </a:r>
            <a:r>
              <a:rPr lang="en-US" b="1" dirty="0" err="1">
                <a:solidFill>
                  <a:schemeClr val="tx1"/>
                </a:solidFill>
              </a:rPr>
              <a:t>micropenis</a:t>
            </a:r>
            <a:r>
              <a:rPr lang="en-US" b="1" dirty="0">
                <a:solidFill>
                  <a:schemeClr val="tx1"/>
                </a:solidFill>
              </a:rPr>
              <a:t>, absent or incomplete puberty, and infertility.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EB0F0-A108-2642-9471-DA3EB743D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80" y="1455581"/>
            <a:ext cx="4213779" cy="280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3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572000" y="748707"/>
            <a:ext cx="4384792" cy="1208514"/>
          </a:xfrm>
        </p:spPr>
        <p:txBody>
          <a:bodyPr/>
          <a:lstStyle/>
          <a:p>
            <a:r>
              <a:rPr lang="en-US" sz="18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Genetic Etiology of Congenital Hypogonadotropic Hypogonadism: </a:t>
            </a:r>
            <a:br>
              <a:rPr lang="en-US" sz="18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</a:br>
            <a:endParaRPr lang="en-US" sz="1800" u="sng" kern="1200" dirty="0">
              <a:solidFill>
                <a:schemeClr val="accent3">
                  <a:lumMod val="50000"/>
                </a:schemeClr>
              </a:solidFill>
              <a:latin typeface="Academy Engraved LET Plain" panose="02000000000000000000" pitchFamily="2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762001" y="1906067"/>
            <a:ext cx="7619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E59CB-3663-9D4A-BB6D-06B67D4103E8}"/>
              </a:ext>
            </a:extLst>
          </p:cNvPr>
          <p:cNvSpPr/>
          <p:nvPr/>
        </p:nvSpPr>
        <p:spPr>
          <a:xfrm>
            <a:off x="308988" y="4485258"/>
            <a:ext cx="7375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Castro S, Brunello FG, et al. Clinical presentation of congenital hypogonadotropic hypogonadism in males according to genetic etiology: a systematic review and meta-analysis. </a:t>
            </a:r>
            <a:r>
              <a:rPr lang="en-US" sz="900" i="1" dirty="0"/>
              <a:t>Human Reproduction</a:t>
            </a:r>
            <a:r>
              <a:rPr lang="en-US" sz="900" dirty="0"/>
              <a:t>. 2025;40(5):904–918.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FCB9647-A3F4-6A40-AAEA-31699E542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49" y="150078"/>
            <a:ext cx="4749303" cy="417124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FD5002-E727-184A-9300-40B3E16F86C0}"/>
              </a:ext>
            </a:extLst>
          </p:cNvPr>
          <p:cNvCxnSpPr>
            <a:cxnSpLocks/>
          </p:cNvCxnSpPr>
          <p:nvPr/>
        </p:nvCxnSpPr>
        <p:spPr>
          <a:xfrm flipH="1">
            <a:off x="1812758" y="3123682"/>
            <a:ext cx="280736" cy="310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1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>
            <a:spLocks noGrp="1"/>
          </p:cNvSpPr>
          <p:nvPr>
            <p:ph type="title"/>
          </p:nvPr>
        </p:nvSpPr>
        <p:spPr>
          <a:xfrm>
            <a:off x="1796715" y="2299099"/>
            <a:ext cx="5919182" cy="9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Case Presentation </a:t>
            </a:r>
            <a:endParaRPr dirty="0"/>
          </a:p>
        </p:txBody>
      </p:sp>
      <p:sp>
        <p:nvSpPr>
          <p:cNvPr id="311" name="Google Shape;311;p33"/>
          <p:cNvSpPr txBox="1">
            <a:spLocks noGrp="1"/>
          </p:cNvSpPr>
          <p:nvPr>
            <p:ph type="title" idx="2"/>
          </p:nvPr>
        </p:nvSpPr>
        <p:spPr>
          <a:xfrm>
            <a:off x="4013250" y="1681888"/>
            <a:ext cx="1117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0" y="538021"/>
            <a:ext cx="4384792" cy="841800"/>
          </a:xfrm>
        </p:spPr>
        <p:txBody>
          <a:bodyPr/>
          <a:lstStyle/>
          <a:p>
            <a:r>
              <a:rPr lang="en-US" sz="18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Management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481264" y="1456888"/>
            <a:ext cx="7619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Intramuscular testosterone</a:t>
            </a:r>
            <a:r>
              <a:rPr lang="en-US" dirty="0"/>
              <a:t> is the most frequently used therapy to : </a:t>
            </a:r>
          </a:p>
          <a:p>
            <a:br>
              <a:rPr lang="en-US" dirty="0"/>
            </a:br>
            <a:r>
              <a:rPr lang="en-US" dirty="0"/>
              <a:t>→ Induces </a:t>
            </a:r>
            <a:r>
              <a:rPr lang="en-US" b="1" dirty="0"/>
              <a:t>penile growth in infancy</a:t>
            </a:r>
            <a:br>
              <a:rPr lang="en-US" dirty="0"/>
            </a:br>
            <a:r>
              <a:rPr lang="en-US" dirty="0"/>
              <a:t>→ Promotes </a:t>
            </a:r>
            <a:r>
              <a:rPr lang="en-US" b="1" dirty="0"/>
              <a:t>secondary sexual characteristics in adolescence</a:t>
            </a:r>
            <a:r>
              <a:rPr lang="en-US" dirty="0"/>
              <a:t> </a:t>
            </a:r>
          </a:p>
          <a:p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15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</a:rPr>
              <a:t>Management Approach</a:t>
            </a:r>
            <a:br>
              <a:rPr lang="en-US" sz="32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</a:rPr>
            </a:br>
            <a:endParaRPr dirty="0"/>
          </a:p>
        </p:txBody>
      </p:sp>
      <p:sp>
        <p:nvSpPr>
          <p:cNvPr id="343" name="Google Shape;343;p36"/>
          <p:cNvSpPr txBox="1">
            <a:spLocks noGrp="1"/>
          </p:cNvSpPr>
          <p:nvPr>
            <p:ph type="subTitle" idx="4"/>
          </p:nvPr>
        </p:nvSpPr>
        <p:spPr>
          <a:xfrm>
            <a:off x="376400" y="2224504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600" dirty="0"/>
              <a:t>Neonatal / infancy</a:t>
            </a:r>
          </a:p>
        </p:txBody>
      </p:sp>
      <p:sp>
        <p:nvSpPr>
          <p:cNvPr id="344" name="Google Shape;344;p36"/>
          <p:cNvSpPr txBox="1">
            <a:spLocks noGrp="1"/>
          </p:cNvSpPr>
          <p:nvPr>
            <p:ph type="subTitle" idx="5"/>
          </p:nvPr>
        </p:nvSpPr>
        <p:spPr>
          <a:xfrm>
            <a:off x="3671295" y="2241400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600" dirty="0"/>
              <a:t>Childhood</a:t>
            </a:r>
            <a:endParaRPr lang="en-US" dirty="0"/>
          </a:p>
        </p:txBody>
      </p:sp>
      <p:sp>
        <p:nvSpPr>
          <p:cNvPr id="345" name="Google Shape;345;p36"/>
          <p:cNvSpPr txBox="1">
            <a:spLocks noGrp="1"/>
          </p:cNvSpPr>
          <p:nvPr>
            <p:ph type="subTitle" idx="1"/>
          </p:nvPr>
        </p:nvSpPr>
        <p:spPr>
          <a:xfrm>
            <a:off x="650879" y="2783404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Induces </a:t>
            </a:r>
            <a:r>
              <a:rPr lang="en-US" b="1" dirty="0"/>
              <a:t>penile growth</a:t>
            </a:r>
            <a:endParaRPr dirty="0"/>
          </a:p>
        </p:txBody>
      </p:sp>
      <p:sp>
        <p:nvSpPr>
          <p:cNvPr id="346" name="Google Shape;346;p36"/>
          <p:cNvSpPr txBox="1">
            <a:spLocks noGrp="1"/>
          </p:cNvSpPr>
          <p:nvPr>
            <p:ph type="subTitle" idx="2"/>
          </p:nvPr>
        </p:nvSpPr>
        <p:spPr>
          <a:xfrm>
            <a:off x="3381684" y="2783404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/>
              <a:t>Observation and</a:t>
            </a:r>
            <a:r>
              <a:rPr lang="en-US" dirty="0"/>
              <a:t> </a:t>
            </a:r>
            <a:r>
              <a:rPr lang="en-US" b="1" dirty="0"/>
              <a:t>Re-evaluation </a:t>
            </a:r>
          </a:p>
          <a:p>
            <a:pPr marL="0" lvl="0" indent="0"/>
            <a:endParaRPr lang="en-US" b="1" dirty="0"/>
          </a:p>
          <a:p>
            <a:pPr marL="0" lvl="0" indent="0"/>
            <a:r>
              <a:rPr lang="en-US" dirty="0"/>
              <a:t>Consider </a:t>
            </a:r>
            <a:r>
              <a:rPr lang="en-US" b="1" dirty="0"/>
              <a:t>an additional course of testosterone</a:t>
            </a:r>
            <a:r>
              <a:rPr lang="en-US" dirty="0"/>
              <a:t> if the response is suboptimal</a:t>
            </a:r>
            <a:endParaRPr dirty="0"/>
          </a:p>
        </p:txBody>
      </p:sp>
      <p:sp>
        <p:nvSpPr>
          <p:cNvPr id="347" name="Google Shape;347;p36"/>
          <p:cNvSpPr txBox="1">
            <a:spLocks noGrp="1"/>
          </p:cNvSpPr>
          <p:nvPr>
            <p:ph type="subTitle" idx="3"/>
          </p:nvPr>
        </p:nvSpPr>
        <p:spPr>
          <a:xfrm>
            <a:off x="6356323" y="2750988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Puberty induction </a:t>
            </a:r>
          </a:p>
          <a:p>
            <a:endParaRPr lang="en-US" dirty="0"/>
          </a:p>
          <a:p>
            <a:r>
              <a:rPr lang="en-US" dirty="0"/>
              <a:t>Testosterone → secondary sexual characteristics</a:t>
            </a:r>
          </a:p>
          <a:p>
            <a:r>
              <a:rPr lang="en-US" dirty="0"/>
              <a:t>Pulsatile GnRH → fertility induction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36"/>
          <p:cNvSpPr txBox="1">
            <a:spLocks noGrp="1"/>
          </p:cNvSpPr>
          <p:nvPr>
            <p:ph type="subTitle" idx="6"/>
          </p:nvPr>
        </p:nvSpPr>
        <p:spPr>
          <a:xfrm>
            <a:off x="6356323" y="2224504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600" dirty="0"/>
              <a:t>Adolescent</a:t>
            </a:r>
          </a:p>
        </p:txBody>
      </p:sp>
      <p:sp>
        <p:nvSpPr>
          <p:cNvPr id="349" name="Google Shape;349;p36"/>
          <p:cNvSpPr/>
          <p:nvPr/>
        </p:nvSpPr>
        <p:spPr>
          <a:xfrm>
            <a:off x="1160000" y="1552975"/>
            <a:ext cx="848100" cy="84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50" name="Google Shape;350;p36"/>
          <p:cNvSpPr/>
          <p:nvPr/>
        </p:nvSpPr>
        <p:spPr>
          <a:xfrm>
            <a:off x="3916699" y="1552975"/>
            <a:ext cx="848100" cy="848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51" name="Google Shape;351;p36"/>
          <p:cNvSpPr/>
          <p:nvPr/>
        </p:nvSpPr>
        <p:spPr>
          <a:xfrm>
            <a:off x="6573030" y="1552975"/>
            <a:ext cx="848100" cy="84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53DFE-B54C-8145-8CCB-C31086BE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782" y="1690675"/>
            <a:ext cx="598536" cy="57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5A17E1-3094-C54F-8CF0-CA5AE2CC2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863" y="1619610"/>
            <a:ext cx="433137" cy="693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29A68C-7401-8143-BF09-C1F1F5EDD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360" y="1593910"/>
            <a:ext cx="331440" cy="7088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Management</a:t>
            </a:r>
            <a:r>
              <a:rPr lang="en" dirty="0"/>
              <a:t> Guideline </a:t>
            </a:r>
            <a:endParaRPr dirty="0"/>
          </a:p>
        </p:txBody>
      </p:sp>
      <p:sp>
        <p:nvSpPr>
          <p:cNvPr id="343" name="Google Shape;343;p36"/>
          <p:cNvSpPr txBox="1">
            <a:spLocks noGrp="1"/>
          </p:cNvSpPr>
          <p:nvPr>
            <p:ph type="subTitle" idx="4"/>
          </p:nvPr>
        </p:nvSpPr>
        <p:spPr>
          <a:xfrm>
            <a:off x="376400" y="2224504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600" dirty="0"/>
              <a:t>Neonatal / infancy</a:t>
            </a:r>
          </a:p>
        </p:txBody>
      </p:sp>
      <p:sp>
        <p:nvSpPr>
          <p:cNvPr id="345" name="Google Shape;345;p36"/>
          <p:cNvSpPr txBox="1">
            <a:spLocks noGrp="1"/>
          </p:cNvSpPr>
          <p:nvPr>
            <p:ph type="subTitle" idx="1"/>
          </p:nvPr>
        </p:nvSpPr>
        <p:spPr>
          <a:xfrm>
            <a:off x="650879" y="2783404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Induces </a:t>
            </a:r>
            <a:r>
              <a:rPr lang="en-US" b="1" dirty="0"/>
              <a:t>penile growth</a:t>
            </a:r>
            <a:endParaRPr dirty="0"/>
          </a:p>
        </p:txBody>
      </p:sp>
      <p:sp>
        <p:nvSpPr>
          <p:cNvPr id="346" name="Google Shape;346;p36"/>
          <p:cNvSpPr txBox="1">
            <a:spLocks noGrp="1"/>
          </p:cNvSpPr>
          <p:nvPr>
            <p:ph type="subTitle" idx="2"/>
          </p:nvPr>
        </p:nvSpPr>
        <p:spPr>
          <a:xfrm>
            <a:off x="3229121" y="1484553"/>
            <a:ext cx="5713201" cy="2910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b="1" u="sng" dirty="0"/>
              <a:t>Neonatal treatment of CHH</a:t>
            </a:r>
          </a:p>
          <a:p>
            <a:pPr marL="0" indent="0"/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 goals of hormonal treatment are to increase the penile size and to stimulate testicular growth</a:t>
            </a:r>
          </a:p>
          <a:p>
            <a:pPr marL="0" indent="0"/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Standard therapy is with either IM testosterone enanthate 25mg every 3 to 4 weeks for 3 months, or topical therapy with either 5% testosterone cream or DHT</a:t>
            </a:r>
          </a:p>
          <a:p>
            <a:pPr marL="0" indent="0"/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Management of cryptorchidism is with surgical correction, with the use of </a:t>
            </a:r>
            <a:r>
              <a:rPr lang="en-US" dirty="0" err="1"/>
              <a:t>hCG</a:t>
            </a:r>
            <a:r>
              <a:rPr lang="en-US" dirty="0"/>
              <a:t> or GnRH therapy adjuncts only likely to provide a small additional benefit</a:t>
            </a:r>
          </a:p>
          <a:p>
            <a:pPr marL="0" lvl="0" indent="0"/>
            <a:endParaRPr dirty="0"/>
          </a:p>
        </p:txBody>
      </p:sp>
      <p:sp>
        <p:nvSpPr>
          <p:cNvPr id="347" name="Google Shape;347;p36"/>
          <p:cNvSpPr txBox="1">
            <a:spLocks noGrp="1"/>
          </p:cNvSpPr>
          <p:nvPr>
            <p:ph type="subTitle" idx="3"/>
          </p:nvPr>
        </p:nvSpPr>
        <p:spPr>
          <a:xfrm>
            <a:off x="6356323" y="2750988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b="1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p36"/>
          <p:cNvSpPr/>
          <p:nvPr/>
        </p:nvSpPr>
        <p:spPr>
          <a:xfrm>
            <a:off x="1160000" y="1552975"/>
            <a:ext cx="848100" cy="84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53DFE-B54C-8145-8CCB-C31086BE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782" y="1690675"/>
            <a:ext cx="598536" cy="572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410ED5-B90B-1745-A01A-00C1988E434D}"/>
              </a:ext>
            </a:extLst>
          </p:cNvPr>
          <p:cNvSpPr txBox="1"/>
          <p:nvPr/>
        </p:nvSpPr>
        <p:spPr>
          <a:xfrm>
            <a:off x="1581586" y="4744699"/>
            <a:ext cx="733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Howard, S. R., &amp; Dunkel, L. (2018). Management of hypogonadism from birth to adolescence. </a:t>
            </a:r>
            <a:r>
              <a:rPr lang="en-US" sz="900" i="1" dirty="0"/>
              <a:t>Best Practice &amp; Research Clinical Endocrinology &amp; Metabolism, 32</a:t>
            </a:r>
            <a:r>
              <a:rPr lang="en-US" sz="900" dirty="0"/>
              <a:t>(4), 355–372.</a:t>
            </a:r>
          </a:p>
        </p:txBody>
      </p:sp>
    </p:spTree>
    <p:extLst>
      <p:ext uri="{BB962C8B-B14F-4D97-AF65-F5344CB8AC3E}">
        <p14:creationId xmlns:p14="http://schemas.microsoft.com/office/powerpoint/2010/main" val="150711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Management</a:t>
            </a:r>
            <a:r>
              <a:rPr lang="en" dirty="0"/>
              <a:t> Guideline </a:t>
            </a:r>
            <a:endParaRPr dirty="0"/>
          </a:p>
        </p:txBody>
      </p:sp>
      <p:sp>
        <p:nvSpPr>
          <p:cNvPr id="344" name="Google Shape;344;p36"/>
          <p:cNvSpPr txBox="1">
            <a:spLocks noGrp="1"/>
          </p:cNvSpPr>
          <p:nvPr>
            <p:ph type="subTitle" idx="5"/>
          </p:nvPr>
        </p:nvSpPr>
        <p:spPr>
          <a:xfrm>
            <a:off x="391714" y="1066480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600" dirty="0"/>
              <a:t>Childhood</a:t>
            </a:r>
            <a:endParaRPr lang="en-US" dirty="0"/>
          </a:p>
        </p:txBody>
      </p:sp>
      <p:sp>
        <p:nvSpPr>
          <p:cNvPr id="346" name="Google Shape;346;p36"/>
          <p:cNvSpPr txBox="1">
            <a:spLocks noGrp="1"/>
          </p:cNvSpPr>
          <p:nvPr>
            <p:ph type="subTitle" idx="2"/>
          </p:nvPr>
        </p:nvSpPr>
        <p:spPr>
          <a:xfrm>
            <a:off x="608421" y="1484554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/>
              <a:t>Observation</a:t>
            </a:r>
          </a:p>
          <a:p>
            <a:pPr marL="0" lvl="0" indent="0"/>
            <a:endParaRPr lang="en-US" b="1" dirty="0"/>
          </a:p>
          <a:p>
            <a:pPr marL="0" lvl="0" indent="0"/>
            <a:endParaRPr dirty="0"/>
          </a:p>
        </p:txBody>
      </p:sp>
      <p:sp>
        <p:nvSpPr>
          <p:cNvPr id="347" name="Google Shape;347;p36"/>
          <p:cNvSpPr txBox="1">
            <a:spLocks noGrp="1"/>
          </p:cNvSpPr>
          <p:nvPr>
            <p:ph type="subTitle" idx="3"/>
          </p:nvPr>
        </p:nvSpPr>
        <p:spPr>
          <a:xfrm>
            <a:off x="6356323" y="2750988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36"/>
          <p:cNvSpPr txBox="1">
            <a:spLocks noGrp="1"/>
          </p:cNvSpPr>
          <p:nvPr>
            <p:ph type="subTitle" idx="6"/>
          </p:nvPr>
        </p:nvSpPr>
        <p:spPr>
          <a:xfrm>
            <a:off x="511742" y="3073332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600" dirty="0"/>
              <a:t>Adolescent</a:t>
            </a:r>
          </a:p>
        </p:txBody>
      </p:sp>
      <p:sp>
        <p:nvSpPr>
          <p:cNvPr id="350" name="Google Shape;350;p36"/>
          <p:cNvSpPr/>
          <p:nvPr/>
        </p:nvSpPr>
        <p:spPr>
          <a:xfrm>
            <a:off x="836614" y="307325"/>
            <a:ext cx="848100" cy="848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51" name="Google Shape;351;p36"/>
          <p:cNvSpPr/>
          <p:nvPr/>
        </p:nvSpPr>
        <p:spPr>
          <a:xfrm>
            <a:off x="805521" y="2360082"/>
            <a:ext cx="848100" cy="84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A17E1-3094-C54F-8CF0-CA5AE2CC2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95" y="384445"/>
            <a:ext cx="433137" cy="693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29A68C-7401-8143-BF09-C1F1F5EDD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42" y="2429702"/>
            <a:ext cx="331440" cy="7088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4BB90C-0090-F04F-93D3-4359375BF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161" y="1155425"/>
            <a:ext cx="5452355" cy="37034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AEFEBC-66B5-CB42-BD78-F9B41EA039E1}"/>
              </a:ext>
            </a:extLst>
          </p:cNvPr>
          <p:cNvSpPr/>
          <p:nvPr/>
        </p:nvSpPr>
        <p:spPr>
          <a:xfrm>
            <a:off x="590752" y="3602610"/>
            <a:ext cx="1539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dk1"/>
                </a:solidFill>
                <a:latin typeface="Raleway"/>
                <a:sym typeface="Raleway"/>
              </a:rPr>
              <a:t>Puberty induction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36C160-829B-E94E-8D11-5A6151C6D0BF}"/>
              </a:ext>
            </a:extLst>
          </p:cNvPr>
          <p:cNvSpPr/>
          <p:nvPr/>
        </p:nvSpPr>
        <p:spPr>
          <a:xfrm>
            <a:off x="2425161" y="2224504"/>
            <a:ext cx="971182" cy="1266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2ACFA8-7CC3-3E47-AD4A-F7F7600F0E06}"/>
              </a:ext>
            </a:extLst>
          </p:cNvPr>
          <p:cNvSpPr/>
          <p:nvPr/>
        </p:nvSpPr>
        <p:spPr>
          <a:xfrm>
            <a:off x="4727491" y="2224504"/>
            <a:ext cx="1542679" cy="1266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2B9973-CDCD-6241-889C-8D93F9CDD367}"/>
              </a:ext>
            </a:extLst>
          </p:cNvPr>
          <p:cNvSpPr/>
          <p:nvPr/>
        </p:nvSpPr>
        <p:spPr>
          <a:xfrm>
            <a:off x="261871" y="4866340"/>
            <a:ext cx="756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Howard, S. R., &amp; Dunkel, L. (2018). Management of hypogonadism from birth to adolescence. </a:t>
            </a:r>
            <a:r>
              <a:rPr lang="en-US" sz="900" i="1" dirty="0"/>
              <a:t>Best Practice &amp; Research Clinical Endocrinology &amp; Metabolism, 32</a:t>
            </a:r>
            <a:r>
              <a:rPr lang="en-US" sz="900" dirty="0"/>
              <a:t>(4), 355–372.</a:t>
            </a:r>
          </a:p>
        </p:txBody>
      </p:sp>
    </p:spTree>
    <p:extLst>
      <p:ext uri="{BB962C8B-B14F-4D97-AF65-F5344CB8AC3E}">
        <p14:creationId xmlns:p14="http://schemas.microsoft.com/office/powerpoint/2010/main" val="1084617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Management</a:t>
            </a:r>
            <a:r>
              <a:rPr lang="en" dirty="0"/>
              <a:t> Guideline </a:t>
            </a:r>
            <a:endParaRPr dirty="0"/>
          </a:p>
        </p:txBody>
      </p:sp>
      <p:sp>
        <p:nvSpPr>
          <p:cNvPr id="344" name="Google Shape;344;p36"/>
          <p:cNvSpPr txBox="1">
            <a:spLocks noGrp="1"/>
          </p:cNvSpPr>
          <p:nvPr>
            <p:ph type="subTitle" idx="5"/>
          </p:nvPr>
        </p:nvSpPr>
        <p:spPr>
          <a:xfrm>
            <a:off x="391714" y="1066480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600" dirty="0"/>
              <a:t>Childhood</a:t>
            </a:r>
            <a:endParaRPr lang="en-US" dirty="0"/>
          </a:p>
        </p:txBody>
      </p:sp>
      <p:sp>
        <p:nvSpPr>
          <p:cNvPr id="346" name="Google Shape;346;p36"/>
          <p:cNvSpPr txBox="1">
            <a:spLocks noGrp="1"/>
          </p:cNvSpPr>
          <p:nvPr>
            <p:ph type="subTitle" idx="2"/>
          </p:nvPr>
        </p:nvSpPr>
        <p:spPr>
          <a:xfrm>
            <a:off x="608421" y="1484554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/>
              <a:t>Observation</a:t>
            </a:r>
          </a:p>
          <a:p>
            <a:pPr marL="0" lvl="0" indent="0"/>
            <a:endParaRPr lang="en-US" b="1" dirty="0"/>
          </a:p>
          <a:p>
            <a:pPr marL="0" lvl="0" indent="0"/>
            <a:endParaRPr dirty="0"/>
          </a:p>
        </p:txBody>
      </p:sp>
      <p:sp>
        <p:nvSpPr>
          <p:cNvPr id="347" name="Google Shape;347;p36"/>
          <p:cNvSpPr txBox="1">
            <a:spLocks noGrp="1"/>
          </p:cNvSpPr>
          <p:nvPr>
            <p:ph type="subTitle" idx="3"/>
          </p:nvPr>
        </p:nvSpPr>
        <p:spPr>
          <a:xfrm>
            <a:off x="6356323" y="2750988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36"/>
          <p:cNvSpPr txBox="1">
            <a:spLocks noGrp="1"/>
          </p:cNvSpPr>
          <p:nvPr>
            <p:ph type="subTitle" idx="6"/>
          </p:nvPr>
        </p:nvSpPr>
        <p:spPr>
          <a:xfrm>
            <a:off x="511742" y="3073332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600" dirty="0"/>
              <a:t>Adolescent</a:t>
            </a:r>
          </a:p>
        </p:txBody>
      </p:sp>
      <p:sp>
        <p:nvSpPr>
          <p:cNvPr id="350" name="Google Shape;350;p36"/>
          <p:cNvSpPr/>
          <p:nvPr/>
        </p:nvSpPr>
        <p:spPr>
          <a:xfrm>
            <a:off x="836614" y="307325"/>
            <a:ext cx="848100" cy="848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51" name="Google Shape;351;p36"/>
          <p:cNvSpPr/>
          <p:nvPr/>
        </p:nvSpPr>
        <p:spPr>
          <a:xfrm>
            <a:off x="805521" y="2360082"/>
            <a:ext cx="848100" cy="84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A17E1-3094-C54F-8CF0-CA5AE2CC2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95" y="384445"/>
            <a:ext cx="433137" cy="693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29A68C-7401-8143-BF09-C1F1F5EDD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42" y="2429702"/>
            <a:ext cx="331440" cy="7088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4BB90C-0090-F04F-93D3-4359375BF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161" y="1155425"/>
            <a:ext cx="5452355" cy="37034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AEFEBC-66B5-CB42-BD78-F9B41EA039E1}"/>
              </a:ext>
            </a:extLst>
          </p:cNvPr>
          <p:cNvSpPr/>
          <p:nvPr/>
        </p:nvSpPr>
        <p:spPr>
          <a:xfrm>
            <a:off x="590752" y="3602610"/>
            <a:ext cx="1539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dk1"/>
                </a:solidFill>
                <a:latin typeface="Raleway"/>
                <a:sym typeface="Raleway"/>
              </a:rPr>
              <a:t>Puberty induction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36C160-829B-E94E-8D11-5A6151C6D0BF}"/>
              </a:ext>
            </a:extLst>
          </p:cNvPr>
          <p:cNvSpPr/>
          <p:nvPr/>
        </p:nvSpPr>
        <p:spPr>
          <a:xfrm>
            <a:off x="2431647" y="3490937"/>
            <a:ext cx="971182" cy="5860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2ACFA8-7CC3-3E47-AD4A-F7F7600F0E06}"/>
              </a:ext>
            </a:extLst>
          </p:cNvPr>
          <p:cNvSpPr/>
          <p:nvPr/>
        </p:nvSpPr>
        <p:spPr>
          <a:xfrm>
            <a:off x="4730291" y="3490937"/>
            <a:ext cx="1542679" cy="586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697EDD-C182-554A-A747-75E9F9C040D8}"/>
              </a:ext>
            </a:extLst>
          </p:cNvPr>
          <p:cNvSpPr/>
          <p:nvPr/>
        </p:nvSpPr>
        <p:spPr>
          <a:xfrm>
            <a:off x="261871" y="4866340"/>
            <a:ext cx="756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Howard, S. R., &amp; Dunkel, L. (2018). Management of hypogonadism from birth to adolescence. </a:t>
            </a:r>
            <a:r>
              <a:rPr lang="en-US" sz="900" i="1" dirty="0"/>
              <a:t>Best Practice &amp; Research Clinical Endocrinology &amp; Metabolism, 32</a:t>
            </a:r>
            <a:r>
              <a:rPr lang="en-US" sz="900" dirty="0"/>
              <a:t>(4), 355–372.</a:t>
            </a:r>
          </a:p>
        </p:txBody>
      </p:sp>
    </p:spTree>
    <p:extLst>
      <p:ext uri="{BB962C8B-B14F-4D97-AF65-F5344CB8AC3E}">
        <p14:creationId xmlns:p14="http://schemas.microsoft.com/office/powerpoint/2010/main" val="1021661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Management</a:t>
            </a:r>
            <a:r>
              <a:rPr lang="en" dirty="0"/>
              <a:t> Guideline </a:t>
            </a:r>
            <a:endParaRPr dirty="0"/>
          </a:p>
        </p:txBody>
      </p:sp>
      <p:sp>
        <p:nvSpPr>
          <p:cNvPr id="344" name="Google Shape;344;p36"/>
          <p:cNvSpPr txBox="1">
            <a:spLocks noGrp="1"/>
          </p:cNvSpPr>
          <p:nvPr>
            <p:ph type="subTitle" idx="5"/>
          </p:nvPr>
        </p:nvSpPr>
        <p:spPr>
          <a:xfrm>
            <a:off x="391714" y="1066480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600" dirty="0"/>
              <a:t>Childhood</a:t>
            </a:r>
            <a:endParaRPr lang="en-US" dirty="0"/>
          </a:p>
        </p:txBody>
      </p:sp>
      <p:sp>
        <p:nvSpPr>
          <p:cNvPr id="346" name="Google Shape;346;p36"/>
          <p:cNvSpPr txBox="1">
            <a:spLocks noGrp="1"/>
          </p:cNvSpPr>
          <p:nvPr>
            <p:ph type="subTitle" idx="2"/>
          </p:nvPr>
        </p:nvSpPr>
        <p:spPr>
          <a:xfrm>
            <a:off x="608421" y="1484554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/>
              <a:t>Observation</a:t>
            </a:r>
          </a:p>
          <a:p>
            <a:pPr marL="0" lvl="0" indent="0"/>
            <a:endParaRPr lang="en-US" b="1" dirty="0"/>
          </a:p>
          <a:p>
            <a:pPr marL="0" lvl="0" indent="0"/>
            <a:endParaRPr dirty="0"/>
          </a:p>
        </p:txBody>
      </p:sp>
      <p:sp>
        <p:nvSpPr>
          <p:cNvPr id="347" name="Google Shape;347;p36"/>
          <p:cNvSpPr txBox="1">
            <a:spLocks noGrp="1"/>
          </p:cNvSpPr>
          <p:nvPr>
            <p:ph type="subTitle" idx="3"/>
          </p:nvPr>
        </p:nvSpPr>
        <p:spPr>
          <a:xfrm>
            <a:off x="6356323" y="2750988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36"/>
          <p:cNvSpPr txBox="1">
            <a:spLocks noGrp="1"/>
          </p:cNvSpPr>
          <p:nvPr>
            <p:ph type="subTitle" idx="6"/>
          </p:nvPr>
        </p:nvSpPr>
        <p:spPr>
          <a:xfrm>
            <a:off x="511742" y="3073332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600" dirty="0"/>
              <a:t>Adolescent</a:t>
            </a:r>
          </a:p>
        </p:txBody>
      </p:sp>
      <p:sp>
        <p:nvSpPr>
          <p:cNvPr id="350" name="Google Shape;350;p36"/>
          <p:cNvSpPr/>
          <p:nvPr/>
        </p:nvSpPr>
        <p:spPr>
          <a:xfrm>
            <a:off x="836614" y="307325"/>
            <a:ext cx="848100" cy="848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51" name="Google Shape;351;p36"/>
          <p:cNvSpPr/>
          <p:nvPr/>
        </p:nvSpPr>
        <p:spPr>
          <a:xfrm>
            <a:off x="805521" y="2360082"/>
            <a:ext cx="848100" cy="84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A17E1-3094-C54F-8CF0-CA5AE2CC2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95" y="384445"/>
            <a:ext cx="433137" cy="693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29A68C-7401-8143-BF09-C1F1F5EDD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42" y="2429702"/>
            <a:ext cx="331440" cy="7088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4BB90C-0090-F04F-93D3-4359375BF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161" y="1155425"/>
            <a:ext cx="5452355" cy="37034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AEFEBC-66B5-CB42-BD78-F9B41EA039E1}"/>
              </a:ext>
            </a:extLst>
          </p:cNvPr>
          <p:cNvSpPr/>
          <p:nvPr/>
        </p:nvSpPr>
        <p:spPr>
          <a:xfrm>
            <a:off x="590752" y="3602610"/>
            <a:ext cx="1539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dk1"/>
                </a:solidFill>
                <a:latin typeface="Raleway"/>
                <a:sym typeface="Raleway"/>
              </a:rPr>
              <a:t>Puberty induction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36C160-829B-E94E-8D11-5A6151C6D0BF}"/>
              </a:ext>
            </a:extLst>
          </p:cNvPr>
          <p:cNvSpPr/>
          <p:nvPr/>
        </p:nvSpPr>
        <p:spPr>
          <a:xfrm>
            <a:off x="2425161" y="4104554"/>
            <a:ext cx="971182" cy="781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2ACFA8-7CC3-3E47-AD4A-F7F7600F0E06}"/>
              </a:ext>
            </a:extLst>
          </p:cNvPr>
          <p:cNvSpPr/>
          <p:nvPr/>
        </p:nvSpPr>
        <p:spPr>
          <a:xfrm>
            <a:off x="4766658" y="4104554"/>
            <a:ext cx="1468680" cy="754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999857-EF6F-004A-AEDC-DB196D5DF3E5}"/>
              </a:ext>
            </a:extLst>
          </p:cNvPr>
          <p:cNvSpPr/>
          <p:nvPr/>
        </p:nvSpPr>
        <p:spPr>
          <a:xfrm>
            <a:off x="261871" y="4866340"/>
            <a:ext cx="756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Howard, S. R., &amp; Dunkel, L. (2018). Management of hypogonadism from birth to adolescence. </a:t>
            </a:r>
            <a:r>
              <a:rPr lang="en-US" sz="900" i="1" dirty="0"/>
              <a:t>Best Practice &amp; Research Clinical Endocrinology &amp; Metabolism, 32</a:t>
            </a:r>
            <a:r>
              <a:rPr lang="en-US" sz="900" dirty="0"/>
              <a:t>(4), 355–372.</a:t>
            </a:r>
          </a:p>
        </p:txBody>
      </p:sp>
    </p:spTree>
    <p:extLst>
      <p:ext uri="{BB962C8B-B14F-4D97-AF65-F5344CB8AC3E}">
        <p14:creationId xmlns:p14="http://schemas.microsoft.com/office/powerpoint/2010/main" val="3832087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Management</a:t>
            </a:r>
            <a:r>
              <a:rPr lang="en" dirty="0"/>
              <a:t> Guideline </a:t>
            </a:r>
            <a:endParaRPr dirty="0"/>
          </a:p>
        </p:txBody>
      </p:sp>
      <p:sp>
        <p:nvSpPr>
          <p:cNvPr id="347" name="Google Shape;347;p36"/>
          <p:cNvSpPr txBox="1">
            <a:spLocks noGrp="1"/>
          </p:cNvSpPr>
          <p:nvPr>
            <p:ph type="subTitle" idx="3"/>
          </p:nvPr>
        </p:nvSpPr>
        <p:spPr>
          <a:xfrm>
            <a:off x="6356323" y="2750988"/>
            <a:ext cx="2586000" cy="14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36"/>
          <p:cNvSpPr txBox="1">
            <a:spLocks noGrp="1"/>
          </p:cNvSpPr>
          <p:nvPr>
            <p:ph type="subTitle" idx="6"/>
          </p:nvPr>
        </p:nvSpPr>
        <p:spPr>
          <a:xfrm>
            <a:off x="720000" y="3053629"/>
            <a:ext cx="258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600" dirty="0"/>
              <a:t>Adult </a:t>
            </a:r>
          </a:p>
        </p:txBody>
      </p:sp>
      <p:sp>
        <p:nvSpPr>
          <p:cNvPr id="351" name="Google Shape;351;p36"/>
          <p:cNvSpPr/>
          <p:nvPr/>
        </p:nvSpPr>
        <p:spPr>
          <a:xfrm>
            <a:off x="805521" y="2360082"/>
            <a:ext cx="848100" cy="848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9A68C-7401-8143-BF09-C1F1F5EDD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42" y="2429702"/>
            <a:ext cx="331440" cy="7088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AEFEBC-66B5-CB42-BD78-F9B41EA039E1}"/>
              </a:ext>
            </a:extLst>
          </p:cNvPr>
          <p:cNvSpPr/>
          <p:nvPr/>
        </p:nvSpPr>
        <p:spPr>
          <a:xfrm>
            <a:off x="590752" y="3602610"/>
            <a:ext cx="13003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dk1"/>
                </a:solidFill>
                <a:latin typeface="Raleway"/>
                <a:sym typeface="Raleway"/>
              </a:rPr>
              <a:t>Induce Fertility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EADCF3-30E2-4240-ACAF-7155CDA3C721}"/>
              </a:ext>
            </a:extLst>
          </p:cNvPr>
          <p:cNvGrpSpPr/>
          <p:nvPr/>
        </p:nvGrpSpPr>
        <p:grpSpPr>
          <a:xfrm>
            <a:off x="2243173" y="1167496"/>
            <a:ext cx="6314738" cy="3883510"/>
            <a:chOff x="1098550" y="1187450"/>
            <a:chExt cx="9994900" cy="466519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64F7CE-971E-8C4F-927A-F2E868FFD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8550" y="1187450"/>
              <a:ext cx="9994900" cy="4483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62855B2-7E1B-B046-AAA2-79A167549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8550" y="5560544"/>
              <a:ext cx="9982200" cy="2921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31BECE2-557A-174A-9ADC-D4ACF1A2B068}"/>
              </a:ext>
            </a:extLst>
          </p:cNvPr>
          <p:cNvSpPr/>
          <p:nvPr/>
        </p:nvSpPr>
        <p:spPr>
          <a:xfrm>
            <a:off x="261871" y="4866340"/>
            <a:ext cx="756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Howard, S. R., &amp; Dunkel, L. (2018). Management of hypogonadism from birth to adolescence. </a:t>
            </a:r>
            <a:r>
              <a:rPr lang="en-US" sz="900" i="1" dirty="0"/>
              <a:t>Best Practice &amp; Research Clinical Endocrinology &amp; Metabolism, 32</a:t>
            </a:r>
            <a:r>
              <a:rPr lang="en-US" sz="900" dirty="0"/>
              <a:t>(4), 355–372.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35C99-7CDA-B949-AD20-C9B2D12C69AF}"/>
              </a:ext>
            </a:extLst>
          </p:cNvPr>
          <p:cNvSpPr/>
          <p:nvPr/>
        </p:nvSpPr>
        <p:spPr>
          <a:xfrm>
            <a:off x="2243173" y="1662266"/>
            <a:ext cx="1470573" cy="1039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B860E2-D04A-4143-8852-8FCFFB0F8AE5}"/>
              </a:ext>
            </a:extLst>
          </p:cNvPr>
          <p:cNvSpPr/>
          <p:nvPr/>
        </p:nvSpPr>
        <p:spPr>
          <a:xfrm>
            <a:off x="2243173" y="2906821"/>
            <a:ext cx="1391750" cy="781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720000" y="511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Management</a:t>
            </a:r>
            <a:r>
              <a:rPr lang="en" dirty="0"/>
              <a:t> Guideline </a:t>
            </a:r>
            <a:endParaRPr dirty="0"/>
          </a:p>
        </p:txBody>
      </p:sp>
      <p:pic>
        <p:nvPicPr>
          <p:cNvPr id="23" name="Content Placeholder 5">
            <a:extLst>
              <a:ext uri="{FF2B5EF4-FFF2-40B4-BE49-F238E27FC236}">
                <a16:creationId xmlns:a16="http://schemas.microsoft.com/office/drawing/2014/main" id="{E78418BF-FAE7-E741-A006-239643C17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677" y="692387"/>
            <a:ext cx="4861855" cy="445111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3647C2-0214-8948-ABEB-4F73C39754E3}"/>
              </a:ext>
            </a:extLst>
          </p:cNvPr>
          <p:cNvSpPr/>
          <p:nvPr/>
        </p:nvSpPr>
        <p:spPr>
          <a:xfrm>
            <a:off x="5063532" y="436763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Boehm U et al. European consensus statement on CHH—</a:t>
            </a:r>
          </a:p>
          <a:p>
            <a:r>
              <a:rPr lang="en-US" sz="1100" dirty="0"/>
              <a:t>pathogenesis, diagnosis and treatment. </a:t>
            </a:r>
            <a:r>
              <a:rPr lang="en-US" sz="1100" i="1" dirty="0"/>
              <a:t>Nature Reviews Endocrinology</a:t>
            </a:r>
            <a:r>
              <a:rPr lang="en-US" sz="1100" dirty="0"/>
              <a:t>. 2015.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DF67D-40C4-B042-A41B-891562513E60}"/>
              </a:ext>
            </a:extLst>
          </p:cNvPr>
          <p:cNvSpPr/>
          <p:nvPr/>
        </p:nvSpPr>
        <p:spPr>
          <a:xfrm>
            <a:off x="3274423" y="827314"/>
            <a:ext cx="766354" cy="3988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4D524-6184-2E44-BEB9-945195112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957" y="827314"/>
            <a:ext cx="34163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83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720000" y="511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Management</a:t>
            </a:r>
            <a:r>
              <a:rPr lang="en" dirty="0"/>
              <a:t> Guideline 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71ED71-CB2D-F543-B501-A81C9DF98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775358"/>
            <a:ext cx="5880463" cy="14241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DA7EA9-AF4F-9742-A594-20DAA1C6DAEB}"/>
              </a:ext>
            </a:extLst>
          </p:cNvPr>
          <p:cNvSpPr txBox="1">
            <a:spLocks/>
          </p:cNvSpPr>
          <p:nvPr/>
        </p:nvSpPr>
        <p:spPr>
          <a:xfrm>
            <a:off x="233210" y="2353733"/>
            <a:ext cx="3755315" cy="25127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Study Overview</a:t>
            </a:r>
          </a:p>
          <a:p>
            <a:r>
              <a:rPr lang="en-US" sz="1400" dirty="0"/>
              <a:t>8 male patients with </a:t>
            </a:r>
            <a:r>
              <a:rPr lang="en-US" sz="1400" b="1" dirty="0" err="1"/>
              <a:t>micropenis</a:t>
            </a:r>
            <a:r>
              <a:rPr lang="en-US" sz="1400" b="1" dirty="0"/>
              <a:t> due to hypogonadotropic hypogonadism</a:t>
            </a:r>
            <a:r>
              <a:rPr lang="en-US" sz="1400" dirty="0"/>
              <a:t> </a:t>
            </a:r>
          </a:p>
          <a:p>
            <a:r>
              <a:rPr lang="en-US" sz="1400" dirty="0"/>
              <a:t>Divided based on </a:t>
            </a:r>
            <a:r>
              <a:rPr lang="en-US" sz="1400" b="1" dirty="0"/>
              <a:t>age at testosterone initiation</a:t>
            </a:r>
            <a:r>
              <a:rPr lang="en-US" sz="1400" dirty="0"/>
              <a:t>: </a:t>
            </a:r>
          </a:p>
          <a:p>
            <a:r>
              <a:rPr lang="en-US" dirty="0"/>
              <a:t>Early treatment (&lt;2 years) </a:t>
            </a:r>
          </a:p>
          <a:p>
            <a:r>
              <a:rPr lang="en-US" dirty="0"/>
              <a:t>Later treatment (6–13 years)</a:t>
            </a:r>
          </a:p>
          <a:p>
            <a:endParaRPr lang="en-US" dirty="0"/>
          </a:p>
          <a:p>
            <a:endParaRPr lang="en-US" dirty="0"/>
          </a:p>
          <a:p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A07351-4799-1447-B9A9-0B5E71BCFD9E}"/>
              </a:ext>
            </a:extLst>
          </p:cNvPr>
          <p:cNvSpPr txBox="1"/>
          <p:nvPr/>
        </p:nvSpPr>
        <p:spPr>
          <a:xfrm>
            <a:off x="3988525" y="2744112"/>
            <a:ext cx="49824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Figtree"/>
                <a:sym typeface="Figtree"/>
              </a:rPr>
              <a:t>Treatment Protocol</a:t>
            </a:r>
          </a:p>
          <a:p>
            <a:r>
              <a:rPr lang="en-US" dirty="0">
                <a:solidFill>
                  <a:schemeClr val="dk1"/>
                </a:solidFill>
                <a:latin typeface="Figtree"/>
                <a:sym typeface="Figtree"/>
              </a:rPr>
              <a:t>Patients received </a:t>
            </a:r>
            <a:r>
              <a:rPr lang="en-US" b="1" dirty="0">
                <a:solidFill>
                  <a:schemeClr val="dk1"/>
                </a:solidFill>
                <a:latin typeface="Figtree"/>
                <a:sym typeface="Figtree"/>
              </a:rPr>
              <a:t>1–2 courses of testosterone</a:t>
            </a:r>
            <a:r>
              <a:rPr lang="en-US" dirty="0">
                <a:solidFill>
                  <a:schemeClr val="dk1"/>
                </a:solidFill>
                <a:latin typeface="Figtree"/>
                <a:sym typeface="Figtree"/>
              </a:rPr>
              <a:t>: </a:t>
            </a:r>
          </a:p>
          <a:p>
            <a:pPr lvl="1"/>
            <a:r>
              <a:rPr lang="en-US" b="1" dirty="0">
                <a:solidFill>
                  <a:schemeClr val="dk1"/>
                </a:solidFill>
                <a:latin typeface="Figtree"/>
                <a:sym typeface="Figtree"/>
              </a:rPr>
              <a:t>Dose: 25–50 mg IM monthly × 3 doses </a:t>
            </a:r>
            <a:r>
              <a:rPr lang="en-US" dirty="0">
                <a:solidFill>
                  <a:schemeClr val="dk1"/>
                </a:solidFill>
                <a:latin typeface="Figtree"/>
                <a:sym typeface="Figtree"/>
              </a:rPr>
              <a:t>(infancy/childhood) </a:t>
            </a:r>
          </a:p>
          <a:p>
            <a:r>
              <a:rPr lang="en-US" dirty="0">
                <a:solidFill>
                  <a:schemeClr val="dk1"/>
                </a:solidFill>
                <a:latin typeface="Figtree"/>
                <a:sym typeface="Figtree"/>
              </a:rPr>
              <a:t>At puberty: 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Figtree"/>
                <a:sym typeface="Figtree"/>
              </a:rPr>
              <a:t>Testosterone started at </a:t>
            </a:r>
            <a:r>
              <a:rPr lang="en-US" b="1" dirty="0">
                <a:solidFill>
                  <a:schemeClr val="dk1"/>
                </a:solidFill>
                <a:latin typeface="Figtree"/>
                <a:sym typeface="Figtree"/>
              </a:rPr>
              <a:t>50 mg monthly 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Figtree"/>
                <a:sym typeface="Figtree"/>
              </a:rPr>
              <a:t>Gradually </a:t>
            </a:r>
            <a:r>
              <a:rPr lang="en-US" b="1" dirty="0">
                <a:solidFill>
                  <a:schemeClr val="dk1"/>
                </a:solidFill>
                <a:latin typeface="Figtree"/>
                <a:sym typeface="Figtree"/>
              </a:rPr>
              <a:t>increased to 200–400 mg every 4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6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720000" y="511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Management</a:t>
            </a:r>
            <a:r>
              <a:rPr lang="en" dirty="0"/>
              <a:t> Guideline 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71ED71-CB2D-F543-B501-A81C9DF98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775358"/>
            <a:ext cx="5880463" cy="14241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DA7EA9-AF4F-9742-A594-20DAA1C6DAEB}"/>
              </a:ext>
            </a:extLst>
          </p:cNvPr>
          <p:cNvSpPr txBox="1">
            <a:spLocks/>
          </p:cNvSpPr>
          <p:nvPr/>
        </p:nvSpPr>
        <p:spPr>
          <a:xfrm>
            <a:off x="76457" y="2504803"/>
            <a:ext cx="5218355" cy="245908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gtree"/>
              <a:buNone/>
              <a:defRPr sz="12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  <a:p>
            <a:r>
              <a:rPr lang="en-US" sz="1300" b="1" dirty="0"/>
              <a:t>Testosterone therapy significantly increased penile length</a:t>
            </a:r>
            <a:r>
              <a:rPr lang="en-US" sz="1300" dirty="0"/>
              <a:t> in all patients </a:t>
            </a:r>
          </a:p>
          <a:p>
            <a:r>
              <a:rPr lang="en-US" sz="1300" dirty="0"/>
              <a:t>Mean penile length improved from: </a:t>
            </a:r>
          </a:p>
          <a:p>
            <a:r>
              <a:rPr lang="en-US" sz="1300" b="1" dirty="0"/>
              <a:t>Severely below normal (−3 to −4 SD)</a:t>
            </a:r>
            <a:r>
              <a:rPr lang="en-US" sz="1300" dirty="0"/>
              <a:t> → closer to normal range </a:t>
            </a:r>
          </a:p>
          <a:p>
            <a:r>
              <a:rPr lang="en-US" sz="1300" b="1" dirty="0"/>
              <a:t>Final adult penile length</a:t>
            </a:r>
            <a:r>
              <a:rPr lang="en-US" sz="1300" dirty="0"/>
              <a:t>: Within </a:t>
            </a:r>
            <a:r>
              <a:rPr lang="en-US" sz="1300" b="1" dirty="0"/>
              <a:t>normal range (within 2 SD)</a:t>
            </a:r>
            <a:r>
              <a:rPr lang="en-US" sz="1300" dirty="0"/>
              <a:t> </a:t>
            </a:r>
          </a:p>
          <a:p>
            <a:r>
              <a:rPr lang="en-US" sz="1300" dirty="0"/>
              <a:t>No correlation between: </a:t>
            </a:r>
          </a:p>
          <a:p>
            <a:r>
              <a:rPr lang="en-US" sz="1300" dirty="0"/>
              <a:t>Initial penile size </a:t>
            </a:r>
          </a:p>
          <a:p>
            <a:r>
              <a:rPr lang="en-US" sz="1300" dirty="0"/>
              <a:t>Age at treatment </a:t>
            </a:r>
          </a:p>
          <a:p>
            <a:r>
              <a:rPr lang="en-US" sz="1300" dirty="0"/>
              <a:t>Final outcome</a:t>
            </a:r>
          </a:p>
          <a:p>
            <a:endParaRPr lang="en-US" dirty="0"/>
          </a:p>
          <a:p>
            <a:endParaRPr lang="en-US" dirty="0"/>
          </a:p>
          <a:p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A07351-4799-1447-B9A9-0B5E71BCFD9E}"/>
              </a:ext>
            </a:extLst>
          </p:cNvPr>
          <p:cNvSpPr txBox="1"/>
          <p:nvPr/>
        </p:nvSpPr>
        <p:spPr>
          <a:xfrm>
            <a:off x="5482940" y="2574471"/>
            <a:ext cx="3661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Conclusion </a:t>
            </a: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Testosterone therapy in patients with </a:t>
            </a:r>
            <a:r>
              <a:rPr lang="en-US" dirty="0" err="1">
                <a:solidFill>
                  <a:schemeClr val="bg1">
                    <a:lumMod val="25000"/>
                  </a:schemeClr>
                </a:solidFill>
              </a:rPr>
              <a:t>micropenis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 due to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fetal testosterone deficiency leads to 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</a:rPr>
              <a:t>normal or near-normal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25000"/>
                  </a:schemeClr>
                </a:solidFill>
              </a:rPr>
              <a:t>adult penile length</a:t>
            </a:r>
            <a:r>
              <a:rPr lang="en-US" dirty="0">
                <a:solidFill>
                  <a:schemeClr val="bg1">
                    <a:lumMod val="2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bg1">
                    <a:lumMod val="25000"/>
                  </a:schemeClr>
                </a:solidFill>
              </a:rPr>
              <a:t>preserved erectile function</a:t>
            </a:r>
            <a:endParaRPr lang="en-US" dirty="0">
              <a:solidFill>
                <a:schemeClr val="bg1">
                  <a:lumMod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0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82" y="951561"/>
            <a:ext cx="8526024" cy="2160607"/>
          </a:xfrm>
        </p:spPr>
        <p:txBody>
          <a:bodyPr/>
          <a:lstStyle/>
          <a:p>
            <a:pPr algn="ctr"/>
            <a:r>
              <a:rPr lang="en-US" sz="1800" b="0" dirty="0">
                <a:solidFill>
                  <a:schemeClr val="tx1"/>
                </a:solidFill>
              </a:rPr>
              <a:t>A 14-month-old boy was referred to KFSHRC for further evaluation and management of </a:t>
            </a:r>
            <a:r>
              <a:rPr lang="en-US" sz="1800" b="0" dirty="0" err="1">
                <a:solidFill>
                  <a:schemeClr val="tx1"/>
                </a:solidFill>
              </a:rPr>
              <a:t>micropenis</a:t>
            </a:r>
            <a:r>
              <a:rPr lang="en-US" sz="1800" b="0" dirty="0">
                <a:solidFill>
                  <a:schemeClr val="tx1"/>
                </a:solidFill>
              </a:rPr>
              <a:t> and cryptorchidism.</a:t>
            </a:r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232610" y="791551"/>
            <a:ext cx="4384792" cy="841800"/>
          </a:xfrm>
        </p:spPr>
        <p:txBody>
          <a:bodyPr/>
          <a:lstStyle/>
          <a:p>
            <a:r>
              <a:rPr lang="en-US" sz="16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Chief complain </a:t>
            </a:r>
          </a:p>
        </p:txBody>
      </p:sp>
    </p:spTree>
    <p:extLst>
      <p:ext uri="{BB962C8B-B14F-4D97-AF65-F5344CB8AC3E}">
        <p14:creationId xmlns:p14="http://schemas.microsoft.com/office/powerpoint/2010/main" val="190676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8F752-E5C3-084C-90F1-17854579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50" y="1593124"/>
            <a:ext cx="4740899" cy="19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7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232610" y="791551"/>
            <a:ext cx="4384792" cy="841800"/>
          </a:xfrm>
        </p:spPr>
        <p:txBody>
          <a:bodyPr/>
          <a:lstStyle/>
          <a:p>
            <a:r>
              <a:rPr lang="en-US" sz="16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History of Presenting illness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489285" y="1701439"/>
            <a:ext cx="66768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Atkinson Hyperlegible"/>
                <a:sym typeface="Atkinson Hyperlegible"/>
              </a:rPr>
              <a:t>Full-term male, delivered via NVD at local Hospital 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Atkinson Hyperlegible"/>
                <a:sym typeface="Atkinson Hyperlegible"/>
              </a:rPr>
              <a:t>Antenatal care was adequate with no reported complications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Atkinson Hyperlegible"/>
                <a:sym typeface="Atkinson Hyperlegible"/>
              </a:rPr>
              <a:t>No history of neonatal jaundice or neonatal hypoglycemia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Atkinson Hyperlegible"/>
                <a:sym typeface="Atkinson Hyperlegible"/>
              </a:rPr>
              <a:t>abnormal genitalia were noted however, </a:t>
            </a:r>
          </a:p>
          <a:p>
            <a:r>
              <a:rPr lang="en-US" sz="1800" dirty="0">
                <a:solidFill>
                  <a:schemeClr val="tx1"/>
                </a:solidFill>
                <a:latin typeface="Atkinson Hyperlegible"/>
                <a:sym typeface="Atkinson Hyperlegible"/>
              </a:rPr>
              <a:t>      the patient was discharged home without further </a:t>
            </a:r>
            <a:r>
              <a:rPr lang="en-US" sz="1800" dirty="0">
                <a:solidFill>
                  <a:schemeClr val="tx1"/>
                </a:solidFill>
                <a:latin typeface="Atkinson Hyperlegible"/>
              </a:rPr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110871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232610" y="791551"/>
            <a:ext cx="4384792" cy="841800"/>
          </a:xfrm>
        </p:spPr>
        <p:txBody>
          <a:bodyPr/>
          <a:lstStyle/>
          <a:p>
            <a:r>
              <a:rPr lang="en-US" sz="16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History of Presenting illness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506624" y="1701439"/>
            <a:ext cx="8130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At 4 months of age, the family became concerned about son </a:t>
            </a:r>
            <a:r>
              <a:rPr lang="en-US" sz="1600" dirty="0">
                <a:solidFill>
                  <a:schemeClr val="tx1"/>
                </a:solidFill>
                <a:latin typeface="Atkinson Hyperlegible"/>
                <a:sym typeface="Atkinson Hyperlegible"/>
              </a:rPr>
              <a:t>abnormal genitalia</a:t>
            </a:r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 and </a:t>
            </a:r>
          </a:p>
          <a:p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sought medical advice at the same hospital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The patient was referred to pediatric endocrinology but was lost to follow-up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Re-presented at 1 year of age First documented SPL was 1.25 cm</a:t>
            </a:r>
          </a:p>
          <a:p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(as reported by the father) with Bilateral undescended testes noted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No history of adrenal crisis </a:t>
            </a:r>
          </a:p>
        </p:txBody>
      </p:sp>
    </p:spTree>
    <p:extLst>
      <p:ext uri="{BB962C8B-B14F-4D97-AF65-F5344CB8AC3E}">
        <p14:creationId xmlns:p14="http://schemas.microsoft.com/office/powerpoint/2010/main" val="175098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232610" y="791551"/>
            <a:ext cx="4384792" cy="841800"/>
          </a:xfrm>
        </p:spPr>
        <p:txBody>
          <a:bodyPr/>
          <a:lstStyle/>
          <a:p>
            <a:r>
              <a:rPr lang="en-US" sz="16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Cont. 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505326" y="1741544"/>
            <a:ext cx="74194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  <a:sym typeface="Atkinson Hyperlegible"/>
              </a:rPr>
              <a:t>Developmental History:</a:t>
            </a:r>
            <a:r>
              <a:rPr lang="en-US" b="1" u="sng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Appropriate to his age</a:t>
            </a:r>
          </a:p>
          <a:p>
            <a:pPr marL="186262"/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Nutritional history</a:t>
            </a:r>
            <a:r>
              <a:rPr lang="en-US" b="1" u="sng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Sharing family food</a:t>
            </a:r>
          </a:p>
          <a:p>
            <a:endParaRPr lang="en-US" sz="1600" dirty="0">
              <a:solidFill>
                <a:schemeClr val="tx1"/>
              </a:solidFill>
              <a:latin typeface="Atkinson Hyperlegib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Family history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u="sng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Parents are non-consanguineous.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Negative for CAH , DSD, or primary amenorrhea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Positive for infertility on the maternal side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He has a 5-month-old brother with a similar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tkinson Hyperlegible"/>
            </a:endParaRPr>
          </a:p>
          <a:p>
            <a:r>
              <a:rPr lang="en-US" sz="1600" dirty="0">
                <a:solidFill>
                  <a:schemeClr val="tx1"/>
                </a:solidFill>
                <a:latin typeface="Atkinson Hyperlegible"/>
              </a:rPr>
              <a:t> </a:t>
            </a:r>
            <a:endParaRPr lang="en-US" dirty="0">
              <a:solidFill>
                <a:schemeClr val="tx1"/>
              </a:solidFill>
              <a:latin typeface="Atkinson Hyperlegible"/>
            </a:endParaRPr>
          </a:p>
          <a:p>
            <a:endParaRPr lang="en-US" sz="1600" dirty="0">
              <a:solidFill>
                <a:schemeClr val="tx1"/>
              </a:solidFill>
              <a:latin typeface="Atkinson Hyperlegible"/>
            </a:endParaRPr>
          </a:p>
          <a:p>
            <a:endParaRPr lang="en-US" sz="1600" dirty="0">
              <a:solidFill>
                <a:schemeClr val="tx1"/>
              </a:solidFill>
              <a:latin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156498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328863" y="1076826"/>
            <a:ext cx="4384792" cy="841800"/>
          </a:xfrm>
        </p:spPr>
        <p:txBody>
          <a:bodyPr/>
          <a:lstStyle/>
          <a:p>
            <a:r>
              <a:rPr lang="en-US" sz="16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Systematic Review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481264" y="2078429"/>
            <a:ext cx="6522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Systemic examination was unremarkable, including CNS, CVS, respiratory,</a:t>
            </a:r>
          </a:p>
          <a:p>
            <a:r>
              <a:rPr lang="en-US" dirty="0">
                <a:solidFill>
                  <a:schemeClr val="tx1"/>
                </a:solidFill>
              </a:rPr>
              <a:t>gastrointestinal and renal systems.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4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336884" y="599296"/>
            <a:ext cx="4384792" cy="841800"/>
          </a:xfrm>
        </p:spPr>
        <p:txBody>
          <a:bodyPr/>
          <a:lstStyle/>
          <a:p>
            <a:r>
              <a:rPr lang="en-US" sz="16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Physical Examination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393033" y="1516955"/>
            <a:ext cx="7130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6262"/>
            <a:r>
              <a:rPr lang="en-US" b="1" dirty="0">
                <a:solidFill>
                  <a:schemeClr val="tx1"/>
                </a:solidFill>
              </a:rPr>
              <a:t>Vital Signs: </a:t>
            </a:r>
            <a:r>
              <a:rPr lang="en-US" dirty="0">
                <a:solidFill>
                  <a:schemeClr val="tx1"/>
                </a:solidFill>
              </a:rPr>
              <a:t>within normal limits include BP </a:t>
            </a:r>
            <a:endParaRPr lang="en-US" b="1" dirty="0">
              <a:solidFill>
                <a:schemeClr val="tx1"/>
              </a:solidFill>
            </a:endParaRPr>
          </a:p>
          <a:p>
            <a:pPr marL="186262"/>
            <a:endParaRPr lang="en-US" b="1" dirty="0">
              <a:solidFill>
                <a:schemeClr val="tx1"/>
              </a:solidFill>
            </a:endParaRPr>
          </a:p>
          <a:p>
            <a:pPr marL="186262"/>
            <a:endParaRPr lang="en-US" b="1" dirty="0">
              <a:solidFill>
                <a:schemeClr val="tx1"/>
              </a:solidFill>
            </a:endParaRPr>
          </a:p>
          <a:p>
            <a:pPr marL="186262"/>
            <a:r>
              <a:rPr lang="en-US" b="1" dirty="0">
                <a:solidFill>
                  <a:schemeClr val="tx1"/>
                </a:solidFill>
              </a:rPr>
              <a:t>Growth parameter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Weight WHO : 10 kg at 30th percentile for 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Height WHO : 77 cm at 30th percentile for age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9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24D7-9D18-3448-A15C-551B853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" y="1906067"/>
            <a:ext cx="8526024" cy="2160607"/>
          </a:xfrm>
        </p:spPr>
        <p:txBody>
          <a:bodyPr/>
          <a:lstStyle/>
          <a:p>
            <a:br>
              <a:rPr lang="en-US" sz="54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3F7C7-4E5D-F54A-B3C2-9694A530E74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-336884" y="599296"/>
            <a:ext cx="4384792" cy="841800"/>
          </a:xfrm>
        </p:spPr>
        <p:txBody>
          <a:bodyPr/>
          <a:lstStyle/>
          <a:p>
            <a:r>
              <a:rPr lang="en-US" sz="1600" u="sng" kern="1200" dirty="0">
                <a:solidFill>
                  <a:schemeClr val="accent3">
                    <a:lumMod val="50000"/>
                  </a:schemeClr>
                </a:solidFill>
                <a:latin typeface="Academy Engraved LET Plain" panose="02000000000000000000" pitchFamily="2" charset="0"/>
                <a:ea typeface="+mj-ea"/>
                <a:cs typeface="+mj-cs"/>
              </a:rPr>
              <a:t>Physical Examination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7AA62-EAB3-D846-9603-EC045F752B2B}"/>
              </a:ext>
            </a:extLst>
          </p:cNvPr>
          <p:cNvSpPr txBox="1"/>
          <p:nvPr/>
        </p:nvSpPr>
        <p:spPr>
          <a:xfrm>
            <a:off x="393033" y="1516955"/>
            <a:ext cx="71307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252" indent="-38099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General Appearance: </a:t>
            </a:r>
            <a:r>
              <a:rPr lang="en-US" dirty="0">
                <a:solidFill>
                  <a:schemeClr val="tx1"/>
                </a:solidFill>
              </a:rPr>
              <a:t>Well-nourished, adequately hydrated, normal Body belt </a:t>
            </a:r>
          </a:p>
          <a:p>
            <a:pPr marL="567252" indent="-38099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567252" indent="-38099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No Dysmorphic Features, No Midline defect , No hyperpigmentation </a:t>
            </a:r>
          </a:p>
          <a:p>
            <a:pPr marL="567252" indent="-38099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567252" indent="-38099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CVS:</a:t>
            </a:r>
            <a:r>
              <a:rPr lang="en-US" dirty="0">
                <a:solidFill>
                  <a:schemeClr val="tx1"/>
                </a:solidFill>
              </a:rPr>
              <a:t> Normal first and second heart sounds, no murmurs</a:t>
            </a:r>
            <a:endParaRPr lang="en-US" b="1" dirty="0">
              <a:solidFill>
                <a:schemeClr val="tx1"/>
              </a:solidFill>
            </a:endParaRPr>
          </a:p>
          <a:p>
            <a:pPr marL="567252" indent="-38099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RS:</a:t>
            </a:r>
            <a:r>
              <a:rPr lang="en-US" dirty="0">
                <a:solidFill>
                  <a:schemeClr val="tx1"/>
                </a:solidFill>
              </a:rPr>
              <a:t> EBAE, no added sounds</a:t>
            </a:r>
          </a:p>
          <a:p>
            <a:pPr marL="567252" indent="-38099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GI : </a:t>
            </a:r>
            <a:r>
              <a:rPr lang="en-US" dirty="0">
                <a:solidFill>
                  <a:schemeClr val="tx1"/>
                </a:solidFill>
              </a:rPr>
              <a:t>Abdomen soft, lax, non-tender, No organomegaly</a:t>
            </a:r>
          </a:p>
          <a:p>
            <a:pPr marL="567252" indent="-38099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CNS: </a:t>
            </a:r>
            <a:r>
              <a:rPr lang="en-US" dirty="0">
                <a:solidFill>
                  <a:schemeClr val="tx1"/>
                </a:solidFill>
              </a:rPr>
              <a:t>normal tone , power and reflex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67210"/>
      </p:ext>
    </p:extLst>
  </p:cSld>
  <p:clrMapOvr>
    <a:masterClrMapping/>
  </p:clrMapOvr>
</p:sld>
</file>

<file path=ppt/theme/theme1.xml><?xml version="1.0" encoding="utf-8"?>
<a:theme xmlns:a="http://schemas.openxmlformats.org/drawingml/2006/main" name="Epithelial Tissue Regeneration Breakthrough by Slidesgo">
  <a:themeElements>
    <a:clrScheme name="Simple Light">
      <a:dk1>
        <a:srgbClr val="433B69"/>
      </a:dk1>
      <a:lt1>
        <a:srgbClr val="FAF8FA"/>
      </a:lt1>
      <a:dk2>
        <a:srgbClr val="E6DDE0"/>
      </a:dk2>
      <a:lt2>
        <a:srgbClr val="F1DBE2"/>
      </a:lt2>
      <a:accent1>
        <a:srgbClr val="CE8EA0"/>
      </a:accent1>
      <a:accent2>
        <a:srgbClr val="B3638B"/>
      </a:accent2>
      <a:accent3>
        <a:srgbClr val="DBCAE7"/>
      </a:accent3>
      <a:accent4>
        <a:srgbClr val="B695BF"/>
      </a:accent4>
      <a:accent5>
        <a:srgbClr val="8F7DB9"/>
      </a:accent5>
      <a:accent6>
        <a:srgbClr val="726EAE"/>
      </a:accent6>
      <a:hlink>
        <a:srgbClr val="433B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1239</Words>
  <Application>Microsoft Macintosh PowerPoint</Application>
  <PresentationFormat>On-screen Show (16:9)</PresentationFormat>
  <Paragraphs>213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Figtree</vt:lpstr>
      <vt:lpstr>Academy Engraved LET Plain</vt:lpstr>
      <vt:lpstr>Atkinson Hyperlegible</vt:lpstr>
      <vt:lpstr>Raleway</vt:lpstr>
      <vt:lpstr>Wingdings</vt:lpstr>
      <vt:lpstr>Arial</vt:lpstr>
      <vt:lpstr>Epithelial Tissue Regeneration Breakthrough by Slidesgo</vt:lpstr>
      <vt:lpstr>Hypogonadotropic Hypogonadism: Implications of Pathogenic Variants</vt:lpstr>
      <vt:lpstr>Case Presentation </vt:lpstr>
      <vt:lpstr>A 14-month-old boy was referred to KFSHRC for further evaluation and management of micropenis and cryptorchidism.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Management Approach </vt:lpstr>
      <vt:lpstr>Management Guideline </vt:lpstr>
      <vt:lpstr>Management Guideline </vt:lpstr>
      <vt:lpstr>Management Guideline </vt:lpstr>
      <vt:lpstr>Management Guideline </vt:lpstr>
      <vt:lpstr>Management Guideline </vt:lpstr>
      <vt:lpstr>Management Guideline </vt:lpstr>
      <vt:lpstr>Management Guideline </vt:lpstr>
      <vt:lpstr>Management Guideline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Hypogonadotropic Hypogonadism: Implications of Pathogenic Variants</dc:title>
  <cp:lastModifiedBy>zahra abdullah al_rubeh</cp:lastModifiedBy>
  <cp:revision>18</cp:revision>
  <dcterms:modified xsi:type="dcterms:W3CDTF">2026-04-22T05:27:44Z</dcterms:modified>
</cp:coreProperties>
</file>