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7"/>
  </p:notesMasterIdLst>
  <p:sldIdLst>
    <p:sldId id="256" r:id="rId2"/>
    <p:sldId id="257" r:id="rId3"/>
    <p:sldId id="258" r:id="rId4"/>
    <p:sldId id="260" r:id="rId5"/>
    <p:sldId id="261" r:id="rId6"/>
    <p:sldId id="262" r:id="rId7"/>
    <p:sldId id="265" r:id="rId8"/>
    <p:sldId id="266" r:id="rId9"/>
    <p:sldId id="267" r:id="rId10"/>
    <p:sldId id="295" r:id="rId11"/>
    <p:sldId id="302" r:id="rId12"/>
    <p:sldId id="272" r:id="rId13"/>
    <p:sldId id="275" r:id="rId14"/>
    <p:sldId id="296" r:id="rId15"/>
    <p:sldId id="297" r:id="rId16"/>
    <p:sldId id="286" r:id="rId17"/>
    <p:sldId id="287" r:id="rId18"/>
    <p:sldId id="294" r:id="rId19"/>
    <p:sldId id="301" r:id="rId20"/>
    <p:sldId id="298" r:id="rId21"/>
    <p:sldId id="288" r:id="rId22"/>
    <p:sldId id="299" r:id="rId23"/>
    <p:sldId id="300" r:id="rId24"/>
    <p:sldId id="290" r:id="rId25"/>
    <p:sldId id="293" r:id="rId26"/>
  </p:sldIdLst>
  <p:sldSz cx="18288000" cy="10287000"/>
  <p:notesSz cx="6858000" cy="9144000"/>
  <p:embeddedFontLst>
    <p:embeddedFont>
      <p:font typeface="Calibri" panose="020F0502020204030204" pitchFamily="34" charset="0"/>
      <p:regular r:id="rId28"/>
      <p:bold r:id="rId29"/>
      <p:italic r:id="rId30"/>
      <p:boldItalic r:id="rId31"/>
    </p:embeddedFont>
    <p:embeddedFont>
      <p:font typeface="Cambria" panose="02040503050406030204" pitchFamily="18" charset="0"/>
      <p:regular r:id="rId32"/>
      <p:bold r:id="rId33"/>
      <p:italic r:id="rId34"/>
      <p:boldItalic r:id="rId35"/>
    </p:embeddedFont>
    <p:embeddedFont>
      <p:font typeface="Cambria Math" panose="02040503050406030204" pitchFamily="18" charset="0"/>
      <p:regular r:id="rId36"/>
    </p:embeddedFont>
    <p:embeddedFont>
      <p:font typeface="Helvetica" panose="020B0604020202020204" pitchFamily="34" charset="0"/>
      <p:regular r:id="rId37"/>
      <p:bold r:id="rId38"/>
      <p:italic r:id="rId39"/>
      <p:boldItalic r:id="rId40"/>
    </p:embeddedFont>
    <p:embeddedFont>
      <p:font typeface="Open Sans" panose="020B0606030504020204" pitchFamily="34" charset="0"/>
      <p:regular r:id="rId41"/>
    </p:embeddedFont>
    <p:embeddedFont>
      <p:font typeface="Tufuli Arabic Bold" panose="020B0604020202020204" charset="-78"/>
      <p:regular r:id="rId42"/>
      <p:bold r:id="rId43"/>
    </p:embeddedFont>
    <p:embeddedFont>
      <p:font typeface="Verdana" panose="020B060403050404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BA00"/>
    <a:srgbClr val="E3AA00"/>
    <a:srgbClr val="CD9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59251" autoAdjust="0"/>
  </p:normalViewPr>
  <p:slideViewPr>
    <p:cSldViewPr>
      <p:cViewPr varScale="1">
        <p:scale>
          <a:sx n="45" d="100"/>
          <a:sy n="45" d="100"/>
        </p:scale>
        <p:origin x="1662" y="4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9.xml"/><Relationship Id="rId41"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23.04.2026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an 11 years old boy, known case of hyperthyroidism on carbmaezol. </a:t>
            </a:r>
          </a:p>
          <a:p>
            <a:endParaRPr lang="en-US"/>
          </a:p>
          <a:p>
            <a:r>
              <a:rPr lang="en-US"/>
              <a:t>Brought to ER with tonic posturing of upper limp with altered level of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dirty="0"/>
              <a:t>This bring us to thyroid storm pathophysiology: </a:t>
            </a:r>
          </a:p>
          <a:p>
            <a:endParaRPr lang="en-US" b="1" dirty="0"/>
          </a:p>
          <a:p>
            <a:r>
              <a:rPr lang="en-US" b="1" dirty="0"/>
              <a:t>A review of the literature indicates that it remains incompletely understood</a:t>
            </a:r>
            <a:endParaRPr lang="en-US" b="0" i="0" dirty="0">
              <a:effectLst/>
              <a:latin typeface="UICTFontTextStyleBody"/>
            </a:endParaRPr>
          </a:p>
          <a:p>
            <a:endParaRPr lang="en-US" b="0" i="0" dirty="0">
              <a:effectLst/>
              <a:latin typeface="UICTFontTextStyleBod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UICTFontTextStyleBody"/>
              </a:rPr>
              <a:t>But it is still not related to the: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UICTFontTextStyleBody"/>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effectLst/>
                <a:latin typeface="UICTFontTextStyleBody"/>
              </a:rPr>
              <a:t>The severity of thyroid hormone elevation alone.</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0" i="0" dirty="0">
              <a:effectLst/>
              <a:latin typeface="UICTFontTextStyleBody"/>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effectLst/>
                <a:latin typeface="UICTFontTextStyleBody"/>
              </a:rPr>
              <a:t>Some patients with very high hormone levels remain compensated, whereas others with more modest hormone levels develop a crisis.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0" i="0" dirty="0">
              <a:effectLst/>
              <a:latin typeface="UICTFontTextStyleBody"/>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dirty="0">
                <a:effectLst/>
                <a:latin typeface="Verdana" panose="020B0604030504040204" pitchFamily="34" charset="0"/>
                <a:ea typeface="Verdana" panose="020B0604030504040204" pitchFamily="34" charset="0"/>
                <a:cs typeface="Verdana" panose="020B0604030504040204" pitchFamily="34" charset="0"/>
              </a:rPr>
              <a:t>Several hypotheses have been postulated for the storm, which are as follows:</a:t>
            </a:r>
            <a:endParaRPr lang="en-US" sz="1200" b="0" i="0" dirty="0">
              <a:effectLst/>
              <a:latin typeface="UICTFontTextStyleBody"/>
              <a:ea typeface="Verdana" panose="020B0604030504040204" pitchFamily="34" charset="0"/>
              <a:cs typeface="Verdana" panose="020B060403050404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0" i="0" dirty="0">
              <a:effectLst/>
              <a:latin typeface="UICTFontTextStyleBody"/>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effectLst/>
                <a:latin typeface="UICTFontTextStyleBody"/>
              </a:rPr>
              <a:t>Is it associated with Concomitant precipitating factors? Yes frequently but not always identifiable.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0" i="0" dirty="0">
              <a:effectLst/>
              <a:latin typeface="UICTFontTextStyleBody"/>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effectLst/>
                <a:latin typeface="UICTFontTextStyleBody"/>
              </a:rPr>
              <a:t>Increased tissue responsiveness and </a:t>
            </a:r>
            <a:r>
              <a:rPr lang="el-GR" b="0" i="0" dirty="0">
                <a:effectLst/>
                <a:latin typeface="UICTFontTextStyleBody"/>
              </a:rPr>
              <a:t>β-</a:t>
            </a:r>
            <a:r>
              <a:rPr lang="en-US" b="0" i="0" dirty="0">
                <a:effectLst/>
                <a:latin typeface="UICTFontTextStyleBody"/>
              </a:rPr>
              <a:t>adrenergic receptor activity play key roles, explaining the clinical efficacy of beta-blockers.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0" i="0" dirty="0">
              <a:effectLst/>
              <a:latin typeface="UICTFontTextStyleBody"/>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0" i="0" dirty="0">
                <a:effectLst/>
                <a:latin typeface="UICTFontTextStyleBody"/>
              </a:rPr>
              <a:t> The mechanisms underlying why only a subset of thyrotoxic patients progress to thyroid storm despite comparable hormone levels remain incompletely understood (13).</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b="0" i="0" dirty="0">
              <a:effectLst/>
              <a:latin typeface="UICTFontTextStyleBod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UICTFontTextStyleBody"/>
              </a:rPr>
              <a:t>We still not sure about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UICTFontTextStyleBod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UICTFontTextStyleBody"/>
              </a:rPr>
              <a:t>But we are sure of the high mortality!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UICTFontTextStyleBod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UICTFontTextStyleBody"/>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UICTFontTextStyleBod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UICTFontTextStyleBody"/>
              </a:rPr>
              <a:t>Acute increase in T4 or T3 hormones is seen after </a:t>
            </a:r>
            <a:r>
              <a:rPr lang="en-US" b="0" i="0" dirty="0" err="1">
                <a:effectLst/>
                <a:latin typeface="UICTFontTextStyleBody"/>
              </a:rPr>
              <a:t>radioiodine</a:t>
            </a:r>
            <a:r>
              <a:rPr lang="en-US" b="0" i="0" dirty="0">
                <a:effectLst/>
                <a:latin typeface="UICTFontTextStyleBody"/>
              </a:rPr>
              <a:t> therapy, thyroidectomy, discontinuation of antithyroid drugs, and administration of iodinated contrast agents or iodine [18]. Rapid improvements in clinical condition after reduction in T4 or T3 concentration after peritoneal dialysis or plasmapheresis support this theory [19].</a:t>
            </a:r>
            <a:endParaRPr lang="en-US" dirty="0">
              <a:effectLst/>
              <a:latin typeface=".AppleSystemUIFont"/>
            </a:endParaRP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UICTFontTextStyleBody"/>
              </a:rPr>
              <a:t>Dramatic improvement in symptoms following beta blocker administration supports this hypothesis [24].</a:t>
            </a:r>
            <a:endParaRPr lang="en-US" dirty="0">
              <a:effectLst/>
              <a:latin typeface=".AppleSystemUIFont"/>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UICTFontTextStyleBody"/>
              </a:rPr>
              <a:t>In patients with condition of hypoxemia, </a:t>
            </a:r>
            <a:r>
              <a:rPr lang="en-US" b="0" i="0" dirty="0" err="1">
                <a:effectLst/>
                <a:latin typeface="UICTFontTextStyleBody"/>
              </a:rPr>
              <a:t>ketoacidosis</a:t>
            </a:r>
            <a:r>
              <a:rPr lang="en-US" b="0" i="0" dirty="0">
                <a:effectLst/>
                <a:latin typeface="UICTFontTextStyleBody"/>
              </a:rPr>
              <a:t>, lactic acidosis, and infection, there is augmentation of cellular response to thyroid hormone [25]. There is uncoupling of oxidative phosphorylation leading to generation of ATP, which results in excess utilization of substrate, increased oxygen consumption, thermogenesis, and hyperthermia [26]. Excess heat is dissipated by increased sweating and cutaneous vasodilation, the most common symptoms of thyroid storm.</a:t>
            </a:r>
            <a:endParaRPr lang="en-US" dirty="0">
              <a:effectLst/>
              <a:latin typeface=".AppleSystemUIFont"/>
            </a:endParaRPr>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9FF5E-7777-8205-066C-7216A5E111F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9BB35-437D-83F0-ADB8-3412F172FBE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1F02B2D-3B07-D29C-A0DE-0CA6C99E0B5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55B084D-3E32-B165-BE09-672FE598CCA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112735AB-4B4D-DD70-95F8-DBF01B0C473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dirty="0"/>
              <a:t>Neurological relapse despite improvement of thyroid status</a:t>
            </a:r>
          </a:p>
          <a:p>
            <a:r>
              <a:rPr lang="en-US" dirty="0"/>
              <a:t>Differential expanded to include:</a:t>
            </a:r>
          </a:p>
          <a:p>
            <a:r>
              <a:rPr lang="en-US" dirty="0"/>
              <a:t>Autoimmune encephalitis</a:t>
            </a:r>
          </a:p>
          <a:p>
            <a:endParaRPr lang="en-US" dirty="0"/>
          </a:p>
          <a:p>
            <a:r>
              <a:rPr lang="en-US" dirty="0"/>
              <a:t>Neurology recommendations:</a:t>
            </a:r>
          </a:p>
          <a:p>
            <a:r>
              <a:rPr lang="en-US" dirty="0"/>
              <a:t>Escalation of antiseizure therapy</a:t>
            </a:r>
          </a:p>
          <a:p>
            <a:r>
              <a:rPr lang="en-US" dirty="0"/>
              <a:t>Further EEG monitoring</a:t>
            </a:r>
          </a:p>
          <a:p>
            <a:r>
              <a:rPr lang="en-US" dirty="0"/>
              <a:t>Autoimmune encephalitis workup</a:t>
            </a:r>
          </a:p>
          <a:p>
            <a:endParaRPr lang="en-US" dirty="0"/>
          </a:p>
        </p:txBody>
      </p:sp>
      <p:sp>
        <p:nvSpPr>
          <p:cNvPr id="6" name="Footer Placeholder 5">
            <a:extLst>
              <a:ext uri="{FF2B5EF4-FFF2-40B4-BE49-F238E27FC236}">
                <a16:creationId xmlns:a16="http://schemas.microsoft.com/office/drawing/2014/main" id="{4910339E-0EC7-CCCF-8F56-0512EF6BFC9D}"/>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43B9B13-09F9-A426-32AE-BC118492A08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33091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9FF5E-7777-8205-066C-7216A5E111F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39BB35-437D-83F0-ADB8-3412F172FBE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1F02B2D-3B07-D29C-A0DE-0CA6C99E0B5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55B084D-3E32-B165-BE09-672FE598CCA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112735AB-4B4D-DD70-95F8-DBF01B0C473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dirty="0"/>
              <a:t>Neurological relapse despite improvement of thyroid status</a:t>
            </a:r>
          </a:p>
          <a:p>
            <a:r>
              <a:rPr lang="en-US" dirty="0"/>
              <a:t>Differential expanded to include:</a:t>
            </a:r>
          </a:p>
          <a:p>
            <a:r>
              <a:rPr lang="en-US" dirty="0"/>
              <a:t>Autoimmune encephalitis</a:t>
            </a:r>
          </a:p>
          <a:p>
            <a:endParaRPr lang="en-US" dirty="0"/>
          </a:p>
          <a:p>
            <a:r>
              <a:rPr lang="en-US" dirty="0"/>
              <a:t>Neurology recommendations:</a:t>
            </a:r>
          </a:p>
          <a:p>
            <a:r>
              <a:rPr lang="en-US" dirty="0"/>
              <a:t>Escalation of antiseizure therapy</a:t>
            </a:r>
          </a:p>
          <a:p>
            <a:r>
              <a:rPr lang="en-US" dirty="0"/>
              <a:t>Further EEG monitoring</a:t>
            </a:r>
          </a:p>
          <a:p>
            <a:r>
              <a:rPr lang="en-US" dirty="0"/>
              <a:t>Autoimmune encephalitis workup</a:t>
            </a:r>
          </a:p>
          <a:p>
            <a:endParaRPr lang="en-US" dirty="0"/>
          </a:p>
        </p:txBody>
      </p:sp>
      <p:sp>
        <p:nvSpPr>
          <p:cNvPr id="6" name="Footer Placeholder 5">
            <a:extLst>
              <a:ext uri="{FF2B5EF4-FFF2-40B4-BE49-F238E27FC236}">
                <a16:creationId xmlns:a16="http://schemas.microsoft.com/office/drawing/2014/main" id="{4910339E-0EC7-CCCF-8F56-0512EF6BFC9D}"/>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43B9B13-09F9-A426-32AE-BC118492A08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733091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Was it a thyroid storm from the start? Or we are dealing with two things </a:t>
            </a:r>
          </a:p>
        </p:txBody>
      </p:sp>
      <p:sp>
        <p:nvSpPr>
          <p:cNvPr id="4" name="Slide Number Placeholder 3"/>
          <p:cNvSpPr>
            <a:spLocks noGrp="1"/>
          </p:cNvSpPr>
          <p:nvPr>
            <p:ph type="sldNum" sz="quarter" idx="5"/>
          </p:nvPr>
        </p:nvSpPr>
        <p:spPr/>
        <p:txBody>
          <a:bodyPr/>
          <a:lstStyle/>
          <a:p>
            <a:fld id="{871B2431-D351-4C6E-A3CF-9DFAC0E3E050}" type="slidenum">
              <a:rPr lang="cs-CZ" smtClean="0"/>
              <a:t>20</a:t>
            </a:fld>
            <a:endParaRPr lang="cs-CZ"/>
          </a:p>
        </p:txBody>
      </p:sp>
    </p:spTree>
    <p:extLst>
      <p:ext uri="{BB962C8B-B14F-4D97-AF65-F5344CB8AC3E}">
        <p14:creationId xmlns:p14="http://schemas.microsoft.com/office/powerpoint/2010/main" val="683399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UICTFontTextStyleBody"/>
              </a:rPr>
              <a:t>When we talk about autoimmune </a:t>
            </a:r>
            <a:r>
              <a:rPr lang="en-US" b="0" i="0" dirty="0" err="1">
                <a:effectLst/>
                <a:latin typeface="UICTFontTextStyleBody"/>
              </a:rPr>
              <a:t>encphalitis</a:t>
            </a:r>
            <a:r>
              <a:rPr lang="en-US" b="0" i="0" dirty="0">
                <a:effectLst/>
                <a:latin typeface="UICTFontTextStyleBody"/>
              </a:rPr>
              <a:t> in a </a:t>
            </a:r>
            <a:r>
              <a:rPr lang="en-US" b="0" i="0" dirty="0" err="1">
                <a:effectLst/>
                <a:latin typeface="UICTFontTextStyleBody"/>
              </a:rPr>
              <a:t>backgroun</a:t>
            </a:r>
            <a:r>
              <a:rPr lang="en-US" b="0" i="0" dirty="0">
                <a:effectLst/>
                <a:latin typeface="UICTFontTextStyleBody"/>
              </a:rPr>
              <a:t> of autoimmune thyroid disease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UICTFontTextStyleBody"/>
              </a:rPr>
              <a:t>Were mainly talking about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UICTFontTextStyleBod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effectLst/>
                <a:latin typeface="UICTFontTextStyleBody"/>
              </a:rPr>
              <a:t>Contraversial</a:t>
            </a:r>
            <a:r>
              <a:rPr lang="en-US" b="0" i="0" dirty="0">
                <a:effectLst/>
                <a:latin typeface="UICTFontTextStyleBody"/>
              </a:rPr>
              <a:t> entity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UICTFontTextStyleBody"/>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effectLst/>
              <a:latin typeface="UICTFontTextStyleBod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UICTFontTextStyleBody"/>
              </a:rPr>
              <a:t>Hashimoto's encephalopathy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AppleSystemUIFon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UICTFontTextStyleBody"/>
              </a:rPr>
              <a:t>Encephalopathy associated with autoimmune thyroid disease(EAATD) </a:t>
            </a:r>
            <a:endParaRPr lang="en-US" dirty="0">
              <a:effectLst/>
              <a:latin typeface=".AppleSystemUIFont"/>
            </a:endParaRPr>
          </a:p>
          <a:p>
            <a:endParaRPr lang="en-US" dirty="0"/>
          </a:p>
          <a:p>
            <a:r>
              <a:rPr lang="en-US" dirty="0"/>
              <a:t>An entity that has been known by several names. With a lot of confusion and </a:t>
            </a:r>
            <a:r>
              <a:rPr lang="en-US" dirty="0" err="1"/>
              <a:t>countraversies</a:t>
            </a:r>
            <a:r>
              <a:rPr lang="en-US" dirty="0"/>
              <a:t>  around it.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457200" indent="-457200">
              <a:buFontTx/>
              <a:buChar char="-"/>
            </a:pPr>
            <a:endParaRPr lang="en-US" sz="12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buFontTx/>
              <a:buChar char="-"/>
            </a:pPr>
            <a:r>
              <a:rPr lang="en-US" sz="1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Although this condition's </a:t>
            </a:r>
            <a:r>
              <a:rPr lang="en-US" sz="12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pathophysiological</a:t>
            </a:r>
            <a:r>
              <a:rPr lang="en-US" sz="1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mechanism has not been clarified, most cases of SREAT have been reported as </a:t>
            </a:r>
            <a:r>
              <a:rPr lang="en-US" sz="12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showing</a:t>
            </a:r>
            <a:r>
              <a:rPr lang="en-US" sz="1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good response to corticosteroid administration.</a:t>
            </a:r>
          </a:p>
          <a:p>
            <a:pPr marL="457200" indent="-457200">
              <a:buFontTx/>
              <a:buChar char="-"/>
            </a:pPr>
            <a:endParaRPr lang="en-US" sz="1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a:p>
            <a:pPr marL="457200" indent="-457200">
              <a:buFontTx/>
              <a:buChar char="-"/>
            </a:pPr>
            <a:endParaRPr lang="en-US" sz="1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a:p>
            <a:pPr marL="457200" indent="-457200">
              <a:buFontTx/>
              <a:buChar char="-"/>
            </a:pPr>
            <a:r>
              <a:rPr lang="en-US" sz="1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Encephalopathy in context of positive </a:t>
            </a:r>
            <a:r>
              <a:rPr lang="en-US" sz="1200" b="0" i="0" dirty="0" err="1">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antithyroidal</a:t>
            </a:r>
            <a:r>
              <a:rPr lang="en-US" sz="1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antibodies </a:t>
            </a:r>
          </a:p>
          <a:p>
            <a:pPr marL="457200" indent="-457200">
              <a:buFontTx/>
              <a:buChar char="-"/>
            </a:pPr>
            <a:r>
              <a:rPr lang="en-US" sz="1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It had non specific neurological manifestation </a:t>
            </a:r>
          </a:p>
          <a:p>
            <a:pPr marL="457200" indent="-457200">
              <a:buFontTx/>
              <a:buChar char="-"/>
            </a:pPr>
            <a:endParaRPr lang="en-US" b="0" i="0" u="none" strike="noStrike" dirty="0">
              <a:solidFill>
                <a:srgbClr val="1B1B1B"/>
              </a:solidFill>
              <a:effectLst/>
              <a:latin typeface="Cambria" panose="02040503050406030204" pitchFamily="18" charset="0"/>
            </a:endParaRPr>
          </a:p>
          <a:p>
            <a:pPr marL="457200" indent="-457200">
              <a:buFontTx/>
              <a:buChar char="-"/>
            </a:pPr>
            <a:endParaRPr lang="en-US" b="0" i="0" u="none" strike="noStrike" dirty="0">
              <a:solidFill>
                <a:srgbClr val="1B1B1B"/>
              </a:solidFill>
              <a:effectLst/>
              <a:latin typeface="Cambria" panose="02040503050406030204" pitchFamily="18" charset="0"/>
            </a:endParaRPr>
          </a:p>
          <a:p>
            <a:pPr marL="457200" indent="-457200">
              <a:buFontTx/>
              <a:buChar char="-"/>
            </a:pPr>
            <a:r>
              <a:rPr lang="en-US" b="0" i="0" u="none" strike="noStrike" dirty="0">
                <a:solidFill>
                  <a:srgbClr val="1B1B1B"/>
                </a:solidFill>
                <a:effectLst/>
                <a:latin typeface="Cambria" panose="02040503050406030204" pitchFamily="18" charset="0"/>
              </a:rPr>
              <a:t>The </a:t>
            </a:r>
            <a:r>
              <a:rPr lang="en-US" b="0" i="0" u="none" strike="noStrike" dirty="0" err="1">
                <a:solidFill>
                  <a:srgbClr val="1B1B1B"/>
                </a:solidFill>
                <a:effectLst/>
                <a:latin typeface="Cambria" panose="02040503050406030204" pitchFamily="18" charset="0"/>
              </a:rPr>
              <a:t>reamined</a:t>
            </a:r>
            <a:r>
              <a:rPr lang="en-US" b="0" i="0" u="none" strike="noStrike" dirty="0">
                <a:solidFill>
                  <a:srgbClr val="1B1B1B"/>
                </a:solidFill>
                <a:effectLst/>
                <a:latin typeface="Cambria" panose="02040503050406030204" pitchFamily="18" charset="0"/>
              </a:rPr>
              <a:t> question</a:t>
            </a:r>
          </a:p>
          <a:p>
            <a:pPr marL="457200" indent="-457200">
              <a:buFontTx/>
              <a:buChar char="-"/>
            </a:pPr>
            <a:r>
              <a:rPr lang="en-US" b="0" i="0" u="none" strike="noStrike" dirty="0">
                <a:solidFill>
                  <a:srgbClr val="1B1B1B"/>
                </a:solidFill>
                <a:effectLst/>
                <a:latin typeface="Cambria" panose="02040503050406030204" pitchFamily="18" charset="0"/>
              </a:rPr>
              <a:t>The anti-TPO may serve as a marker of autoimmunity rather than a disease-specific or pathogenic antibody. </a:t>
            </a:r>
          </a:p>
          <a:p>
            <a:pPr marL="457200" indent="-457200">
              <a:buFontTx/>
              <a:buChar char="-"/>
            </a:pPr>
            <a:endParaRPr lang="en-US" b="0" i="0" u="none" strike="noStrike" dirty="0">
              <a:solidFill>
                <a:srgbClr val="1B1B1B"/>
              </a:solidFill>
              <a:effectLst/>
              <a:latin typeface="Cambria" panose="02040503050406030204" pitchFamily="18" charset="0"/>
            </a:endParaRPr>
          </a:p>
          <a:p>
            <a:pPr marL="457200" indent="-457200">
              <a:buFontTx/>
              <a:buChar char="-"/>
            </a:pPr>
            <a:r>
              <a:rPr lang="en-US" b="0" i="0" u="none" strike="noStrike" dirty="0">
                <a:solidFill>
                  <a:srgbClr val="1B1B1B"/>
                </a:solidFill>
                <a:effectLst/>
                <a:latin typeface="Cambria" panose="02040503050406030204" pitchFamily="18" charset="0"/>
              </a:rPr>
              <a:t>Anti-TPO positive in 10-20% of normal population. </a:t>
            </a:r>
          </a:p>
          <a:p>
            <a:pPr marL="457200" indent="-457200">
              <a:buFontTx/>
              <a:buChar char="-"/>
            </a:pPr>
            <a:endParaRPr lang="en-US" b="0" i="0" u="none" strike="noStrike" dirty="0">
              <a:solidFill>
                <a:srgbClr val="1B1B1B"/>
              </a:solidFill>
              <a:effectLst/>
              <a:latin typeface="Cambria" panose="02040503050406030204" pitchFamily="18" charset="0"/>
            </a:endParaRPr>
          </a:p>
          <a:p>
            <a:r>
              <a:rPr lang="en-US" b="0" i="0" u="none" strike="noStrike" dirty="0">
                <a:solidFill>
                  <a:srgbClr val="1B1B1B"/>
                </a:solidFill>
                <a:effectLst/>
                <a:latin typeface="Cambria" panose="02040503050406030204" pitchFamily="18" charset="0"/>
              </a:rPr>
              <a:t>However, the presence of anti-TPO antibodies or additional nonspecific thyroid antibodies should prompt clinicians to consider SREAT in patients with suggestive signs and symptoms.</a:t>
            </a:r>
          </a:p>
          <a:p>
            <a:endParaRPr lang="en-US" dirty="0"/>
          </a:p>
          <a:p>
            <a:r>
              <a:rPr lang="en-US" b="0" i="0" dirty="0">
                <a:solidFill>
                  <a:srgbClr val="000000"/>
                </a:solidFill>
                <a:effectLst/>
                <a:latin typeface="Helvetica" pitchFamily="2" charset="0"/>
              </a:rPr>
              <a:t>elevated protein may be the only cerebrospinal </a:t>
            </a:r>
            <a:r>
              <a:rPr lang="en-US" b="0" i="0" dirty="0" err="1">
                <a:solidFill>
                  <a:srgbClr val="000000"/>
                </a:solidFill>
                <a:effectLst/>
                <a:latin typeface="Helvetica" pitchFamily="2" charset="0"/>
              </a:rPr>
              <a:t>uid</a:t>
            </a:r>
            <a:r>
              <a:rPr lang="en-US" b="0" i="0" dirty="0">
                <a:solidFill>
                  <a:srgbClr val="000000"/>
                </a:solidFill>
                <a:effectLst/>
                <a:latin typeface="Helvetica" pitchFamily="2" charset="0"/>
              </a:rPr>
              <a:t> </a:t>
            </a:r>
            <a:r>
              <a:rPr lang="en-US" b="0" i="0" dirty="0" err="1">
                <a:solidFill>
                  <a:srgbClr val="000000"/>
                </a:solidFill>
                <a:effectLst/>
                <a:latin typeface="Helvetica" pitchFamily="2" charset="0"/>
              </a:rPr>
              <a:t>abnor</a:t>
            </a:r>
            <a:r>
              <a:rPr lang="en-US" b="0" i="0" dirty="0">
                <a:solidFill>
                  <a:srgbClr val="000000"/>
                </a:solidFill>
                <a:effectLst/>
                <a:latin typeface="Helvetica" pitchFamily="2" charset="0"/>
              </a:rPr>
              <a:t>-</a:t>
            </a:r>
            <a:endParaRPr lang="en-US" dirty="0">
              <a:solidFill>
                <a:srgbClr val="000000"/>
              </a:solidFill>
              <a:effectLst/>
              <a:latin typeface="Helvetica" pitchFamily="2" charset="0"/>
            </a:endParaRPr>
          </a:p>
          <a:p>
            <a:r>
              <a:rPr lang="en-US" b="0" i="0" dirty="0" err="1">
                <a:solidFill>
                  <a:srgbClr val="000000"/>
                </a:solidFill>
                <a:effectLst/>
                <a:latin typeface="Helvetica" pitchFamily="2" charset="0"/>
              </a:rPr>
              <a:t>mality</a:t>
            </a:r>
            <a:r>
              <a:rPr lang="en-US" b="0" i="0" dirty="0">
                <a:solidFill>
                  <a:srgbClr val="000000"/>
                </a:solidFill>
                <a:effectLst/>
                <a:latin typeface="Helvetica" pitchFamily="2" charset="0"/>
              </a:rPr>
              <a:t> in patients with steroid-responsive encephalopathy with</a:t>
            </a:r>
            <a:endParaRPr lang="en-US" dirty="0">
              <a:solidFill>
                <a:srgbClr val="000000"/>
              </a:solidFill>
              <a:effectLst/>
              <a:latin typeface="Helvetica" pitchFamily="2" charset="0"/>
            </a:endParaRPr>
          </a:p>
          <a:p>
            <a:r>
              <a:rPr lang="en-US" b="0" i="0" dirty="0">
                <a:solidFill>
                  <a:srgbClr val="000000"/>
                </a:solidFill>
                <a:effectLst/>
                <a:latin typeface="Helvetica" pitchFamily="2" charset="0"/>
              </a:rPr>
              <a:t>autoimmune thyroiditis </a:t>
            </a:r>
            <a:r>
              <a:rPr lang="en-US" b="0" i="0" dirty="0">
                <a:solidFill>
                  <a:srgbClr val="000066"/>
                </a:solidFill>
                <a:effectLst/>
                <a:latin typeface="Helvetica" pitchFamily="2" charset="0"/>
              </a:rPr>
              <a:t>[2]</a:t>
            </a:r>
            <a:r>
              <a:rPr lang="en-US" b="0" i="0" dirty="0">
                <a:solidFill>
                  <a:srgbClr val="000000"/>
                </a:solidFill>
                <a:effectLst/>
                <a:latin typeface="Helvetica" pitchFamily="2" charset="0"/>
              </a:rPr>
              <a:t>. An elevated immunoglobulin-G index,</a:t>
            </a:r>
            <a:endParaRPr lang="en-US" dirty="0">
              <a:solidFill>
                <a:srgbClr val="000000"/>
              </a:solidFill>
              <a:effectLst/>
              <a:latin typeface="Helvetica" pitchFamily="2" charset="0"/>
            </a:endParaRPr>
          </a:p>
          <a:p>
            <a:r>
              <a:rPr lang="en-US" b="0" i="0" dirty="0" err="1">
                <a:solidFill>
                  <a:srgbClr val="000000"/>
                </a:solidFill>
                <a:effectLst/>
                <a:latin typeface="Helvetica" pitchFamily="2" charset="0"/>
              </a:rPr>
              <a:t>oligoclonal</a:t>
            </a:r>
            <a:r>
              <a:rPr lang="en-US" b="0" i="0" dirty="0">
                <a:solidFill>
                  <a:srgbClr val="000000"/>
                </a:solidFill>
                <a:effectLst/>
                <a:latin typeface="Helvetica" pitchFamily="2" charset="0"/>
              </a:rPr>
              <a:t> bands, </a:t>
            </a:r>
            <a:r>
              <a:rPr lang="en-US" b="0" i="0" dirty="0" err="1">
                <a:solidFill>
                  <a:srgbClr val="000000"/>
                </a:solidFill>
                <a:effectLst/>
                <a:latin typeface="Helvetica" pitchFamily="2" charset="0"/>
              </a:rPr>
              <a:t>anti-thyroperoxidase</a:t>
            </a:r>
            <a:r>
              <a:rPr lang="en-US" b="0" i="0" dirty="0">
                <a:solidFill>
                  <a:srgbClr val="000000"/>
                </a:solidFill>
                <a:effectLst/>
                <a:latin typeface="Helvetica" pitchFamily="2" charset="0"/>
              </a:rPr>
              <a:t> antibodies, and anti-</a:t>
            </a:r>
            <a:endParaRPr lang="en-US" dirty="0">
              <a:solidFill>
                <a:srgbClr val="000000"/>
              </a:solidFill>
              <a:effectLst/>
              <a:latin typeface="Helvetica" pitchFamily="2" charset="0"/>
            </a:endParaRPr>
          </a:p>
          <a:p>
            <a:r>
              <a:rPr lang="en-US" b="0" i="0" dirty="0">
                <a:solidFill>
                  <a:srgbClr val="000000"/>
                </a:solidFill>
                <a:effectLst/>
                <a:latin typeface="Helvetica" pitchFamily="2" charset="0"/>
              </a:rPr>
              <a:t>thyroglobulin antibodies are observed inconsistently in </a:t>
            </a:r>
            <a:r>
              <a:rPr lang="en-US" b="0" i="0" dirty="0" err="1">
                <a:solidFill>
                  <a:srgbClr val="000000"/>
                </a:solidFill>
                <a:effectLst/>
                <a:latin typeface="Helvetica" pitchFamily="2" charset="0"/>
              </a:rPr>
              <a:t>cerebro</a:t>
            </a:r>
            <a:r>
              <a:rPr lang="en-US" b="0" i="0" dirty="0">
                <a:solidFill>
                  <a:srgbClr val="000000"/>
                </a:solidFill>
                <a:effectLst/>
                <a:latin typeface="Helvetica" pitchFamily="2" charset="0"/>
              </a:rPr>
              <a:t>-</a:t>
            </a:r>
            <a:endParaRPr lang="en-US" dirty="0">
              <a:solidFill>
                <a:srgbClr val="000000"/>
              </a:solidFill>
              <a:effectLst/>
              <a:latin typeface="Helvetica" pitchFamily="2" charset="0"/>
            </a:endParaRPr>
          </a:p>
          <a:p>
            <a:r>
              <a:rPr lang="en-US" b="0" i="0" dirty="0">
                <a:solidFill>
                  <a:srgbClr val="000000"/>
                </a:solidFill>
                <a:effectLst/>
                <a:latin typeface="Helvetica" pitchFamily="2" charset="0"/>
              </a:rPr>
              <a:t>spinal </a:t>
            </a:r>
            <a:r>
              <a:rPr lang="en-US" b="0" i="0" dirty="0" err="1">
                <a:solidFill>
                  <a:srgbClr val="000000"/>
                </a:solidFill>
                <a:effectLst/>
                <a:latin typeface="Helvetica" pitchFamily="2" charset="0"/>
              </a:rPr>
              <a:t>uid</a:t>
            </a:r>
            <a:r>
              <a:rPr lang="en-US" b="0" i="0" dirty="0">
                <a:solidFill>
                  <a:srgbClr val="000000"/>
                </a:solidFill>
                <a:effectLst/>
                <a:latin typeface="Helvetica" pitchFamily="2" charset="0"/>
              </a:rPr>
              <a:t>. </a:t>
            </a:r>
            <a:r>
              <a:rPr lang="en-US" b="0" i="0" dirty="0" err="1">
                <a:solidFill>
                  <a:srgbClr val="000000"/>
                </a:solidFill>
                <a:effectLst/>
                <a:latin typeface="Helvetica" pitchFamily="2" charset="0"/>
              </a:rPr>
              <a:t>Pleocytosis</a:t>
            </a:r>
            <a:r>
              <a:rPr lang="en-US" b="0" i="0" dirty="0">
                <a:solidFill>
                  <a:srgbClr val="000000"/>
                </a:solidFill>
                <a:effectLst/>
                <a:latin typeface="Helvetica" pitchFamily="2" charset="0"/>
              </a:rPr>
              <a:t> was described in some patients.</a:t>
            </a:r>
            <a:endParaRPr lang="en-US" dirty="0">
              <a:solidFill>
                <a:srgbClr val="000000"/>
              </a:solidFill>
              <a:effectLst/>
              <a:latin typeface="Helvetica" pitchFamily="2" charset="0"/>
            </a:endParaRPr>
          </a:p>
          <a:p>
            <a:r>
              <a:rPr lang="en-US" b="0" i="0" dirty="0" err="1">
                <a:solidFill>
                  <a:srgbClr val="000000"/>
                </a:solidFill>
                <a:effectLst/>
                <a:latin typeface="Helvetica" pitchFamily="2" charset="0"/>
              </a:rPr>
              <a:t>Nonspeci</a:t>
            </a:r>
            <a:r>
              <a:rPr lang="en-US" b="0" i="0" dirty="0">
                <a:solidFill>
                  <a:srgbClr val="000000"/>
                </a:solidFill>
                <a:effectLst/>
                <a:latin typeface="Helvetica" pitchFamily="2" charset="0"/>
              </a:rPr>
              <a:t> c brain abnormalities on magnetic resonance imaging</a:t>
            </a:r>
            <a:endParaRPr lang="en-US" dirty="0">
              <a:solidFill>
                <a:srgbClr val="000000"/>
              </a:solidFill>
              <a:effectLst/>
              <a:latin typeface="Helvetica" pitchFamily="2" charset="0"/>
            </a:endParaRPr>
          </a:p>
          <a:p>
            <a:r>
              <a:rPr lang="en-US" b="0" i="0" dirty="0">
                <a:solidFill>
                  <a:srgbClr val="000000"/>
                </a:solidFill>
                <a:effectLst/>
                <a:latin typeface="Helvetica" pitchFamily="2" charset="0"/>
              </a:rPr>
              <a:t>and computed tomography were reported. Single photon emission</a:t>
            </a:r>
            <a:endParaRPr lang="en-US" dirty="0">
              <a:solidFill>
                <a:srgbClr val="000000"/>
              </a:solidFill>
              <a:effectLst/>
              <a:latin typeface="Helvetica" pitchFamily="2" charset="0"/>
            </a:endParaRPr>
          </a:p>
          <a:p>
            <a:r>
              <a:rPr lang="en-US" b="0" i="0" dirty="0">
                <a:solidFill>
                  <a:srgbClr val="000000"/>
                </a:solidFill>
                <a:effectLst/>
                <a:latin typeface="Helvetica" pitchFamily="2" charset="0"/>
              </a:rPr>
              <a:t>computed tomography studies may indicate </a:t>
            </a:r>
            <a:r>
              <a:rPr lang="en-US" b="0" i="0" dirty="0" err="1">
                <a:solidFill>
                  <a:srgbClr val="000000"/>
                </a:solidFill>
                <a:effectLst/>
                <a:latin typeface="Helvetica" pitchFamily="2" charset="0"/>
              </a:rPr>
              <a:t>nonspeci</a:t>
            </a:r>
            <a:r>
              <a:rPr lang="en-US" b="0" i="0" dirty="0">
                <a:solidFill>
                  <a:srgbClr val="000000"/>
                </a:solidFill>
                <a:effectLst/>
                <a:latin typeface="Helvetica" pitchFamily="2" charset="0"/>
              </a:rPr>
              <a:t> c patterns of</a:t>
            </a:r>
            <a:endParaRPr lang="en-US" dirty="0">
              <a:solidFill>
                <a:srgbClr val="000000"/>
              </a:solidFill>
              <a:effectLst/>
              <a:latin typeface="Helvetica" pitchFamily="2" charset="0"/>
            </a:endParaRPr>
          </a:p>
          <a:p>
            <a:r>
              <a:rPr lang="en-US" b="0" i="0" dirty="0">
                <a:solidFill>
                  <a:srgbClr val="000000"/>
                </a:solidFill>
                <a:effectLst/>
                <a:latin typeface="Helvetica" pitchFamily="2" charset="0"/>
              </a:rPr>
              <a:t>reduced cerebral blood ow in parts of the brain </a:t>
            </a:r>
            <a:r>
              <a:rPr lang="en-US" b="0" i="0" dirty="0">
                <a:solidFill>
                  <a:srgbClr val="000066"/>
                </a:solidFill>
                <a:effectLst/>
                <a:latin typeface="Helvetica" pitchFamily="2" charset="0"/>
              </a:rPr>
              <a:t>[2]</a:t>
            </a:r>
            <a:r>
              <a:rPr lang="en-US" b="0" i="0" dirty="0">
                <a:solidFill>
                  <a:srgbClr val="000000"/>
                </a:solidFill>
                <a:effectLst/>
                <a:latin typeface="Helvetica" pitchFamily="2" charset="0"/>
              </a:rPr>
              <a:t>.</a:t>
            </a:r>
            <a:endParaRPr lang="en-US" dirty="0">
              <a:solidFill>
                <a:srgbClr val="000000"/>
              </a:solidFill>
              <a:effectLst/>
              <a:latin typeface="Helvetica" pitchFamily="2" charset="0"/>
            </a:endParaRPr>
          </a:p>
          <a:p>
            <a:br>
              <a:rPr lang="en-US" dirty="0"/>
            </a:b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457200" indent="-457200">
              <a:buFontTx/>
              <a:buChar char="-"/>
            </a:pPr>
            <a:endParaRPr lang="en-US" sz="12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buFontTx/>
              <a:buChar char="-"/>
            </a:pPr>
            <a:r>
              <a:rPr lang="en-US" sz="1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Although this condition's </a:t>
            </a:r>
            <a:r>
              <a:rPr lang="en-US" sz="12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pathophysiological</a:t>
            </a:r>
            <a:r>
              <a:rPr lang="en-US" sz="1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mechanism has not been clarified, most cases of SREAT have been reported as </a:t>
            </a:r>
            <a:r>
              <a:rPr lang="en-US" sz="12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showing</a:t>
            </a:r>
            <a:r>
              <a:rPr lang="en-US" sz="1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good response to corticosteroid administration.</a:t>
            </a:r>
          </a:p>
          <a:p>
            <a:pPr marL="457200" indent="-457200">
              <a:buFontTx/>
              <a:buChar char="-"/>
            </a:pPr>
            <a:endParaRPr lang="en-US" sz="1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a:p>
            <a:pPr marL="457200" indent="-457200">
              <a:buFontTx/>
              <a:buChar char="-"/>
            </a:pPr>
            <a:endParaRPr lang="en-US" sz="1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a:p>
            <a:pPr marL="457200" indent="-457200">
              <a:buFontTx/>
              <a:buChar char="-"/>
            </a:pPr>
            <a:r>
              <a:rPr lang="en-US" sz="1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Encephalopathy in context of positive </a:t>
            </a:r>
            <a:r>
              <a:rPr lang="en-US" sz="1200" b="0" i="0" dirty="0" err="1">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antithyroidal</a:t>
            </a:r>
            <a:r>
              <a:rPr lang="en-US" sz="1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antibodies </a:t>
            </a:r>
          </a:p>
          <a:p>
            <a:pPr marL="457200" indent="-457200">
              <a:buFontTx/>
              <a:buChar char="-"/>
            </a:pPr>
            <a:r>
              <a:rPr lang="en-US" sz="1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It had non specific neurological manifestation </a:t>
            </a:r>
          </a:p>
          <a:p>
            <a:pPr marL="457200" indent="-457200">
              <a:buFontTx/>
              <a:buChar char="-"/>
            </a:pPr>
            <a:endParaRPr lang="en-US" b="0" i="0" u="none" strike="noStrike" dirty="0">
              <a:solidFill>
                <a:srgbClr val="1B1B1B"/>
              </a:solidFill>
              <a:effectLst/>
              <a:latin typeface="Cambria" panose="02040503050406030204" pitchFamily="18" charset="0"/>
            </a:endParaRPr>
          </a:p>
          <a:p>
            <a:pPr marL="457200" indent="-457200">
              <a:buFontTx/>
              <a:buChar char="-"/>
            </a:pPr>
            <a:endParaRPr lang="en-US" b="0" i="0" u="none" strike="noStrike" dirty="0">
              <a:solidFill>
                <a:srgbClr val="1B1B1B"/>
              </a:solidFill>
              <a:effectLst/>
              <a:latin typeface="Cambria" panose="02040503050406030204" pitchFamily="18" charset="0"/>
            </a:endParaRPr>
          </a:p>
          <a:p>
            <a:pPr marL="457200" indent="-457200">
              <a:buFontTx/>
              <a:buChar char="-"/>
            </a:pPr>
            <a:r>
              <a:rPr lang="en-US" b="0" i="0" u="none" strike="noStrike" dirty="0">
                <a:solidFill>
                  <a:srgbClr val="1B1B1B"/>
                </a:solidFill>
                <a:effectLst/>
                <a:latin typeface="Cambria" panose="02040503050406030204" pitchFamily="18" charset="0"/>
              </a:rPr>
              <a:t>The </a:t>
            </a:r>
            <a:r>
              <a:rPr lang="en-US" b="0" i="0" u="none" strike="noStrike" dirty="0" err="1">
                <a:solidFill>
                  <a:srgbClr val="1B1B1B"/>
                </a:solidFill>
                <a:effectLst/>
                <a:latin typeface="Cambria" panose="02040503050406030204" pitchFamily="18" charset="0"/>
              </a:rPr>
              <a:t>reamined</a:t>
            </a:r>
            <a:r>
              <a:rPr lang="en-US" b="0" i="0" u="none" strike="noStrike" dirty="0">
                <a:solidFill>
                  <a:srgbClr val="1B1B1B"/>
                </a:solidFill>
                <a:effectLst/>
                <a:latin typeface="Cambria" panose="02040503050406030204" pitchFamily="18" charset="0"/>
              </a:rPr>
              <a:t> question</a:t>
            </a:r>
          </a:p>
          <a:p>
            <a:pPr marL="457200" indent="-457200">
              <a:buFontTx/>
              <a:buChar char="-"/>
            </a:pPr>
            <a:r>
              <a:rPr lang="en-US" b="0" i="0" u="none" strike="noStrike" dirty="0">
                <a:solidFill>
                  <a:srgbClr val="1B1B1B"/>
                </a:solidFill>
                <a:effectLst/>
                <a:latin typeface="Cambria" panose="02040503050406030204" pitchFamily="18" charset="0"/>
              </a:rPr>
              <a:t>The anti-TPO may serve as a marker of autoimmunity rather than a disease-specific or pathogenic antibody. </a:t>
            </a:r>
          </a:p>
          <a:p>
            <a:pPr marL="457200" indent="-457200">
              <a:buFontTx/>
              <a:buChar char="-"/>
            </a:pPr>
            <a:endParaRPr lang="en-US" b="0" i="0" u="none" strike="noStrike" dirty="0">
              <a:solidFill>
                <a:srgbClr val="1B1B1B"/>
              </a:solidFill>
              <a:effectLst/>
              <a:latin typeface="Cambria" panose="02040503050406030204" pitchFamily="18" charset="0"/>
            </a:endParaRPr>
          </a:p>
          <a:p>
            <a:pPr marL="457200" indent="-457200">
              <a:buFontTx/>
              <a:buChar char="-"/>
            </a:pPr>
            <a:r>
              <a:rPr lang="en-US" b="0" i="0" u="none" strike="noStrike" dirty="0">
                <a:solidFill>
                  <a:srgbClr val="1B1B1B"/>
                </a:solidFill>
                <a:effectLst/>
                <a:latin typeface="Cambria" panose="02040503050406030204" pitchFamily="18" charset="0"/>
              </a:rPr>
              <a:t>Anti-TPO positive in 10-20% of normal population. </a:t>
            </a:r>
          </a:p>
          <a:p>
            <a:pPr marL="457200" indent="-457200">
              <a:buFontTx/>
              <a:buChar char="-"/>
            </a:pPr>
            <a:endParaRPr lang="en-US" b="0" i="0" u="none" strike="noStrike" dirty="0">
              <a:solidFill>
                <a:srgbClr val="1B1B1B"/>
              </a:solidFill>
              <a:effectLst/>
              <a:latin typeface="Cambria" panose="02040503050406030204" pitchFamily="18" charset="0"/>
            </a:endParaRPr>
          </a:p>
          <a:p>
            <a:r>
              <a:rPr lang="en-US" b="0" i="0" u="none" strike="noStrike" dirty="0">
                <a:solidFill>
                  <a:srgbClr val="1B1B1B"/>
                </a:solidFill>
                <a:effectLst/>
                <a:latin typeface="Cambria" panose="02040503050406030204" pitchFamily="18" charset="0"/>
              </a:rPr>
              <a:t>However, the presence of anti-TPO antibodies or additional nonspecific thyroid antibodies should prompt clinicians to consider SREAT in patients with suggestive signs and symptoms.</a:t>
            </a:r>
          </a:p>
          <a:p>
            <a:endParaRPr lang="en-US" dirty="0"/>
          </a:p>
          <a:p>
            <a:r>
              <a:rPr lang="en-US" b="0" i="0" dirty="0">
                <a:solidFill>
                  <a:srgbClr val="000000"/>
                </a:solidFill>
                <a:effectLst/>
                <a:latin typeface="Helvetica" pitchFamily="2" charset="0"/>
              </a:rPr>
              <a:t>elevated protein may be the only cerebrospinal </a:t>
            </a:r>
            <a:r>
              <a:rPr lang="en-US" b="0" i="0" dirty="0" err="1">
                <a:solidFill>
                  <a:srgbClr val="000000"/>
                </a:solidFill>
                <a:effectLst/>
                <a:latin typeface="Helvetica" pitchFamily="2" charset="0"/>
              </a:rPr>
              <a:t>uid</a:t>
            </a:r>
            <a:r>
              <a:rPr lang="en-US" b="0" i="0" dirty="0">
                <a:solidFill>
                  <a:srgbClr val="000000"/>
                </a:solidFill>
                <a:effectLst/>
                <a:latin typeface="Helvetica" pitchFamily="2" charset="0"/>
              </a:rPr>
              <a:t> </a:t>
            </a:r>
            <a:r>
              <a:rPr lang="en-US" b="0" i="0" dirty="0" err="1">
                <a:solidFill>
                  <a:srgbClr val="000000"/>
                </a:solidFill>
                <a:effectLst/>
                <a:latin typeface="Helvetica" pitchFamily="2" charset="0"/>
              </a:rPr>
              <a:t>abnor</a:t>
            </a:r>
            <a:r>
              <a:rPr lang="en-US" b="0" i="0" dirty="0">
                <a:solidFill>
                  <a:srgbClr val="000000"/>
                </a:solidFill>
                <a:effectLst/>
                <a:latin typeface="Helvetica" pitchFamily="2" charset="0"/>
              </a:rPr>
              <a:t>-</a:t>
            </a:r>
            <a:endParaRPr lang="en-US" dirty="0">
              <a:solidFill>
                <a:srgbClr val="000000"/>
              </a:solidFill>
              <a:effectLst/>
              <a:latin typeface="Helvetica" pitchFamily="2" charset="0"/>
            </a:endParaRPr>
          </a:p>
          <a:p>
            <a:r>
              <a:rPr lang="en-US" b="0" i="0" dirty="0" err="1">
                <a:solidFill>
                  <a:srgbClr val="000000"/>
                </a:solidFill>
                <a:effectLst/>
                <a:latin typeface="Helvetica" pitchFamily="2" charset="0"/>
              </a:rPr>
              <a:t>mality</a:t>
            </a:r>
            <a:r>
              <a:rPr lang="en-US" b="0" i="0" dirty="0">
                <a:solidFill>
                  <a:srgbClr val="000000"/>
                </a:solidFill>
                <a:effectLst/>
                <a:latin typeface="Helvetica" pitchFamily="2" charset="0"/>
              </a:rPr>
              <a:t> in patients with steroid-responsive encephalopathy with</a:t>
            </a:r>
            <a:endParaRPr lang="en-US" dirty="0">
              <a:solidFill>
                <a:srgbClr val="000000"/>
              </a:solidFill>
              <a:effectLst/>
              <a:latin typeface="Helvetica" pitchFamily="2" charset="0"/>
            </a:endParaRPr>
          </a:p>
          <a:p>
            <a:r>
              <a:rPr lang="en-US" b="0" i="0" dirty="0">
                <a:solidFill>
                  <a:srgbClr val="000000"/>
                </a:solidFill>
                <a:effectLst/>
                <a:latin typeface="Helvetica" pitchFamily="2" charset="0"/>
              </a:rPr>
              <a:t>autoimmune thyroiditis </a:t>
            </a:r>
            <a:r>
              <a:rPr lang="en-US" b="0" i="0" dirty="0">
                <a:solidFill>
                  <a:srgbClr val="000066"/>
                </a:solidFill>
                <a:effectLst/>
                <a:latin typeface="Helvetica" pitchFamily="2" charset="0"/>
              </a:rPr>
              <a:t>[2]</a:t>
            </a:r>
            <a:r>
              <a:rPr lang="en-US" b="0" i="0" dirty="0">
                <a:solidFill>
                  <a:srgbClr val="000000"/>
                </a:solidFill>
                <a:effectLst/>
                <a:latin typeface="Helvetica" pitchFamily="2" charset="0"/>
              </a:rPr>
              <a:t>. An elevated immunoglobulin-G index,</a:t>
            </a:r>
            <a:endParaRPr lang="en-US" dirty="0">
              <a:solidFill>
                <a:srgbClr val="000000"/>
              </a:solidFill>
              <a:effectLst/>
              <a:latin typeface="Helvetica" pitchFamily="2" charset="0"/>
            </a:endParaRPr>
          </a:p>
          <a:p>
            <a:r>
              <a:rPr lang="en-US" b="0" i="0" dirty="0" err="1">
                <a:solidFill>
                  <a:srgbClr val="000000"/>
                </a:solidFill>
                <a:effectLst/>
                <a:latin typeface="Helvetica" pitchFamily="2" charset="0"/>
              </a:rPr>
              <a:t>oligoclonal</a:t>
            </a:r>
            <a:r>
              <a:rPr lang="en-US" b="0" i="0" dirty="0">
                <a:solidFill>
                  <a:srgbClr val="000000"/>
                </a:solidFill>
                <a:effectLst/>
                <a:latin typeface="Helvetica" pitchFamily="2" charset="0"/>
              </a:rPr>
              <a:t> bands, </a:t>
            </a:r>
            <a:r>
              <a:rPr lang="en-US" b="0" i="0" dirty="0" err="1">
                <a:solidFill>
                  <a:srgbClr val="000000"/>
                </a:solidFill>
                <a:effectLst/>
                <a:latin typeface="Helvetica" pitchFamily="2" charset="0"/>
              </a:rPr>
              <a:t>anti-thyroperoxidase</a:t>
            </a:r>
            <a:r>
              <a:rPr lang="en-US" b="0" i="0" dirty="0">
                <a:solidFill>
                  <a:srgbClr val="000000"/>
                </a:solidFill>
                <a:effectLst/>
                <a:latin typeface="Helvetica" pitchFamily="2" charset="0"/>
              </a:rPr>
              <a:t> antibodies, and anti-</a:t>
            </a:r>
            <a:endParaRPr lang="en-US" dirty="0">
              <a:solidFill>
                <a:srgbClr val="000000"/>
              </a:solidFill>
              <a:effectLst/>
              <a:latin typeface="Helvetica" pitchFamily="2" charset="0"/>
            </a:endParaRPr>
          </a:p>
          <a:p>
            <a:r>
              <a:rPr lang="en-US" b="0" i="0" dirty="0">
                <a:solidFill>
                  <a:srgbClr val="000000"/>
                </a:solidFill>
                <a:effectLst/>
                <a:latin typeface="Helvetica" pitchFamily="2" charset="0"/>
              </a:rPr>
              <a:t>thyroglobulin antibodies are observed inconsistently in </a:t>
            </a:r>
            <a:r>
              <a:rPr lang="en-US" b="0" i="0" dirty="0" err="1">
                <a:solidFill>
                  <a:srgbClr val="000000"/>
                </a:solidFill>
                <a:effectLst/>
                <a:latin typeface="Helvetica" pitchFamily="2" charset="0"/>
              </a:rPr>
              <a:t>cerebro</a:t>
            </a:r>
            <a:r>
              <a:rPr lang="en-US" b="0" i="0" dirty="0">
                <a:solidFill>
                  <a:srgbClr val="000000"/>
                </a:solidFill>
                <a:effectLst/>
                <a:latin typeface="Helvetica" pitchFamily="2" charset="0"/>
              </a:rPr>
              <a:t>-</a:t>
            </a:r>
            <a:endParaRPr lang="en-US" dirty="0">
              <a:solidFill>
                <a:srgbClr val="000000"/>
              </a:solidFill>
              <a:effectLst/>
              <a:latin typeface="Helvetica" pitchFamily="2" charset="0"/>
            </a:endParaRPr>
          </a:p>
          <a:p>
            <a:r>
              <a:rPr lang="en-US" b="0" i="0" dirty="0">
                <a:solidFill>
                  <a:srgbClr val="000000"/>
                </a:solidFill>
                <a:effectLst/>
                <a:latin typeface="Helvetica" pitchFamily="2" charset="0"/>
              </a:rPr>
              <a:t>spinal </a:t>
            </a:r>
            <a:r>
              <a:rPr lang="en-US" b="0" i="0" dirty="0" err="1">
                <a:solidFill>
                  <a:srgbClr val="000000"/>
                </a:solidFill>
                <a:effectLst/>
                <a:latin typeface="Helvetica" pitchFamily="2" charset="0"/>
              </a:rPr>
              <a:t>uid</a:t>
            </a:r>
            <a:r>
              <a:rPr lang="en-US" b="0" i="0" dirty="0">
                <a:solidFill>
                  <a:srgbClr val="000000"/>
                </a:solidFill>
                <a:effectLst/>
                <a:latin typeface="Helvetica" pitchFamily="2" charset="0"/>
              </a:rPr>
              <a:t>. </a:t>
            </a:r>
            <a:r>
              <a:rPr lang="en-US" b="0" i="0" dirty="0" err="1">
                <a:solidFill>
                  <a:srgbClr val="000000"/>
                </a:solidFill>
                <a:effectLst/>
                <a:latin typeface="Helvetica" pitchFamily="2" charset="0"/>
              </a:rPr>
              <a:t>Pleocytosis</a:t>
            </a:r>
            <a:r>
              <a:rPr lang="en-US" b="0" i="0" dirty="0">
                <a:solidFill>
                  <a:srgbClr val="000000"/>
                </a:solidFill>
                <a:effectLst/>
                <a:latin typeface="Helvetica" pitchFamily="2" charset="0"/>
              </a:rPr>
              <a:t> was described in some patients.</a:t>
            </a:r>
            <a:endParaRPr lang="en-US" dirty="0">
              <a:solidFill>
                <a:srgbClr val="000000"/>
              </a:solidFill>
              <a:effectLst/>
              <a:latin typeface="Helvetica" pitchFamily="2" charset="0"/>
            </a:endParaRPr>
          </a:p>
          <a:p>
            <a:r>
              <a:rPr lang="en-US" b="0" i="0" dirty="0" err="1">
                <a:solidFill>
                  <a:srgbClr val="000000"/>
                </a:solidFill>
                <a:effectLst/>
                <a:latin typeface="Helvetica" pitchFamily="2" charset="0"/>
              </a:rPr>
              <a:t>Nonspeci</a:t>
            </a:r>
            <a:r>
              <a:rPr lang="en-US" b="0" i="0" dirty="0">
                <a:solidFill>
                  <a:srgbClr val="000000"/>
                </a:solidFill>
                <a:effectLst/>
                <a:latin typeface="Helvetica" pitchFamily="2" charset="0"/>
              </a:rPr>
              <a:t> c brain abnormalities on magnetic resonance imaging</a:t>
            </a:r>
            <a:endParaRPr lang="en-US" dirty="0">
              <a:solidFill>
                <a:srgbClr val="000000"/>
              </a:solidFill>
              <a:effectLst/>
              <a:latin typeface="Helvetica" pitchFamily="2" charset="0"/>
            </a:endParaRPr>
          </a:p>
          <a:p>
            <a:r>
              <a:rPr lang="en-US" b="0" i="0" dirty="0">
                <a:solidFill>
                  <a:srgbClr val="000000"/>
                </a:solidFill>
                <a:effectLst/>
                <a:latin typeface="Helvetica" pitchFamily="2" charset="0"/>
              </a:rPr>
              <a:t>and computed tomography were reported. Single photon emission</a:t>
            </a:r>
            <a:endParaRPr lang="en-US" dirty="0">
              <a:solidFill>
                <a:srgbClr val="000000"/>
              </a:solidFill>
              <a:effectLst/>
              <a:latin typeface="Helvetica" pitchFamily="2" charset="0"/>
            </a:endParaRPr>
          </a:p>
          <a:p>
            <a:r>
              <a:rPr lang="en-US" b="0" i="0" dirty="0">
                <a:solidFill>
                  <a:srgbClr val="000000"/>
                </a:solidFill>
                <a:effectLst/>
                <a:latin typeface="Helvetica" pitchFamily="2" charset="0"/>
              </a:rPr>
              <a:t>computed tomography studies may indicate </a:t>
            </a:r>
            <a:r>
              <a:rPr lang="en-US" b="0" i="0" dirty="0" err="1">
                <a:solidFill>
                  <a:srgbClr val="000000"/>
                </a:solidFill>
                <a:effectLst/>
                <a:latin typeface="Helvetica" pitchFamily="2" charset="0"/>
              </a:rPr>
              <a:t>nonspeci</a:t>
            </a:r>
            <a:r>
              <a:rPr lang="en-US" b="0" i="0" dirty="0">
                <a:solidFill>
                  <a:srgbClr val="000000"/>
                </a:solidFill>
                <a:effectLst/>
                <a:latin typeface="Helvetica" pitchFamily="2" charset="0"/>
              </a:rPr>
              <a:t> c patterns of</a:t>
            </a:r>
            <a:endParaRPr lang="en-US" dirty="0">
              <a:solidFill>
                <a:srgbClr val="000000"/>
              </a:solidFill>
              <a:effectLst/>
              <a:latin typeface="Helvetica" pitchFamily="2" charset="0"/>
            </a:endParaRPr>
          </a:p>
          <a:p>
            <a:r>
              <a:rPr lang="en-US" b="0" i="0" dirty="0">
                <a:solidFill>
                  <a:srgbClr val="000000"/>
                </a:solidFill>
                <a:effectLst/>
                <a:latin typeface="Helvetica" pitchFamily="2" charset="0"/>
              </a:rPr>
              <a:t>reduced cerebral blood ow in parts of the brain </a:t>
            </a:r>
            <a:r>
              <a:rPr lang="en-US" b="0" i="0" dirty="0">
                <a:solidFill>
                  <a:srgbClr val="000066"/>
                </a:solidFill>
                <a:effectLst/>
                <a:latin typeface="Helvetica" pitchFamily="2" charset="0"/>
              </a:rPr>
              <a:t>[2]</a:t>
            </a:r>
            <a:r>
              <a:rPr lang="en-US" b="0" i="0" dirty="0">
                <a:solidFill>
                  <a:srgbClr val="000000"/>
                </a:solidFill>
                <a:effectLst/>
                <a:latin typeface="Helvetica" pitchFamily="2" charset="0"/>
              </a:rPr>
              <a:t>.</a:t>
            </a:r>
            <a:endParaRPr lang="en-US" dirty="0">
              <a:solidFill>
                <a:srgbClr val="000000"/>
              </a:solidFill>
              <a:effectLst/>
              <a:latin typeface="Helvetica" pitchFamily="2" charset="0"/>
            </a:endParaRPr>
          </a:p>
          <a:p>
            <a:br>
              <a:rPr lang="en-US" dirty="0"/>
            </a:b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This case highlight </a:t>
            </a:r>
          </a:p>
          <a:p>
            <a:endParaRPr lang="en-US" dirty="0"/>
          </a:p>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he patient was in his usual state of health until the day of presentation when he developed sudden loss of consciousness associated with generalized tonic movements involving both upper and lower limbs, accompanied by upward rolling of the eyes, tongue biting, and urinary incontinence.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r>
              <a:rPr lang="en-US" dirty="0"/>
              <a:t>According to the mother, over the past year the dose and frequency of </a:t>
            </a:r>
            <a:r>
              <a:rPr lang="en-US" dirty="0" err="1"/>
              <a:t>carbimazole</a:t>
            </a:r>
            <a:r>
              <a:rPr lang="en-US" dirty="0"/>
              <a:t> were gradually reduced in the context of frequent laboratory monitoring demonstrating near-normalization of thyroid function. Over the preceding two months, </a:t>
            </a:r>
            <a:r>
              <a:rPr lang="en-US" dirty="0" err="1"/>
              <a:t>carbimazole</a:t>
            </a:r>
            <a:r>
              <a:rPr lang="en-US" dirty="0"/>
              <a:t> was administered only twice weekly, with reported frequent missed doses. During this period, the patient experienced a relapse of hyperthyroid symptoms, including increased sweating, intermittent palpitations, unintentional weight loss, and poor concentration.</a:t>
            </a:r>
          </a:p>
          <a:p>
            <a:r>
              <a:rPr lang="en-US" dirty="0"/>
              <a:t>The mother also noted the development of exophthalmos and a mild increase in goiter size.</a:t>
            </a:r>
          </a:p>
          <a:p>
            <a:endParaRPr lang="en-US" dirty="0"/>
          </a:p>
          <a:p>
            <a:r>
              <a:rPr lang="en-US" dirty="0" err="1"/>
              <a:t>Noticable</a:t>
            </a:r>
            <a:r>
              <a:rPr lang="en-US" dirty="0"/>
              <a:t> starting </a:t>
            </a:r>
            <a:r>
              <a:rPr lang="en-US" dirty="0" err="1"/>
              <a:t>expresion</a:t>
            </a:r>
            <a:endParaRPr lang="en-US" dirty="0"/>
          </a:p>
          <a:p>
            <a:r>
              <a:rPr lang="en-US" dirty="0"/>
              <a:t>By mother </a:t>
            </a:r>
          </a:p>
          <a:p>
            <a:endParaRPr lang="en-US" dirty="0"/>
          </a:p>
          <a:p>
            <a:pPr marL="342900" indent="-342900">
              <a:lnSpc>
                <a:spcPts val="2800"/>
              </a:lnSpc>
              <a:buFont typeface="Arial" panose="020B0604020202020204" pitchFamily="34" charset="0"/>
              <a:buChar char="•"/>
            </a:pPr>
            <a:endParaRPr lang="en-US" sz="1200" b="1" dirty="0">
              <a:latin typeface="Verdana" panose="020B0604030504040204" pitchFamily="34" charset="0"/>
              <a:ea typeface="Verdana" panose="020B0604030504040204" pitchFamily="34" charset="0"/>
              <a:cs typeface="Verdana" panose="020B0604030504040204" pitchFamily="34" charset="0"/>
              <a:sym typeface="Poppins"/>
            </a:endParaRPr>
          </a:p>
          <a:p>
            <a:pPr marL="342900" indent="-342900">
              <a:lnSpc>
                <a:spcPts val="3499"/>
              </a:lnSpc>
              <a:buFont typeface="Arial" panose="020B0604020202020204" pitchFamily="34" charset="0"/>
              <a:buChar char="•"/>
            </a:pPr>
            <a:r>
              <a:rPr lang="en-US" sz="1200" b="1" dirty="0">
                <a:latin typeface="Verdana" panose="020B0604030504040204" pitchFamily="34" charset="0"/>
                <a:ea typeface="Verdana" panose="020B0604030504040204" pitchFamily="34" charset="0"/>
                <a:cs typeface="Verdana" panose="020B0604030504040204" pitchFamily="34" charset="0"/>
                <a:sym typeface="Poppins"/>
              </a:rPr>
              <a:t>Over the past year,</a:t>
            </a:r>
            <a:r>
              <a:rPr lang="en-US" sz="1200" dirty="0">
                <a:latin typeface="Verdana" panose="020B0604030504040204" pitchFamily="34" charset="0"/>
                <a:ea typeface="Verdana" panose="020B0604030504040204" pitchFamily="34" charset="0"/>
                <a:cs typeface="Verdana" panose="020B0604030504040204" pitchFamily="34" charset="0"/>
                <a:sym typeface="Poppins"/>
              </a:rPr>
              <a:t> thyroid function tests were measured  regularly and the </a:t>
            </a:r>
            <a:r>
              <a:rPr lang="en-US" sz="1200" dirty="0" err="1">
                <a:latin typeface="Verdana" panose="020B0604030504040204" pitchFamily="34" charset="0"/>
                <a:ea typeface="Verdana" panose="020B0604030504040204" pitchFamily="34" charset="0"/>
                <a:cs typeface="Verdana" panose="020B0604030504040204" pitchFamily="34" charset="0"/>
                <a:sym typeface="Poppins"/>
              </a:rPr>
              <a:t>carbimazole</a:t>
            </a:r>
            <a:r>
              <a:rPr lang="en-US" sz="1200" dirty="0">
                <a:latin typeface="Verdana" panose="020B0604030504040204" pitchFamily="34" charset="0"/>
                <a:ea typeface="Verdana" panose="020B0604030504040204" pitchFamily="34" charset="0"/>
                <a:cs typeface="Verdana" panose="020B0604030504040204" pitchFamily="34" charset="0"/>
                <a:sym typeface="Poppins"/>
              </a:rPr>
              <a:t> dose and frequency were adjusted accordingly.</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marL="600332" lvl="1" indent="-300166" algn="l">
              <a:lnSpc>
                <a:spcPts val="3892"/>
              </a:lnSpc>
              <a:buFont typeface="Arial"/>
              <a:buChar char="•"/>
            </a:pPr>
            <a:r>
              <a:rPr lang="en-US" sz="1200"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rPr>
              <a:t>Cough, chest pain or shortness of breath</a:t>
            </a:r>
          </a:p>
          <a:p>
            <a:pPr marL="600332" lvl="1" indent="-300166" algn="l">
              <a:lnSpc>
                <a:spcPts val="3892"/>
              </a:lnSpc>
              <a:buFont typeface="Arial"/>
              <a:buChar char="•"/>
            </a:pPr>
            <a:r>
              <a:rPr lang="en-US" sz="1200"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rPr>
              <a:t>Vomiting, abdominal pain or change in bowel habits </a:t>
            </a:r>
          </a:p>
          <a:p>
            <a:pPr marL="600332" lvl="1" indent="-300166" algn="l">
              <a:lnSpc>
                <a:spcPts val="3892"/>
              </a:lnSpc>
              <a:buFont typeface="Arial"/>
              <a:buChar char="•"/>
            </a:pPr>
            <a:r>
              <a:rPr lang="en-US" sz="1200"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rPr>
              <a:t>Changes in urine color, amount or odor </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The blood pressure persisted even after he required intubation and sedated. </a:t>
            </a:r>
          </a:p>
          <a:p>
            <a:endParaRPr lang="en-US" dirty="0"/>
          </a:p>
          <a:p>
            <a:r>
              <a:rPr lang="en-US" dirty="0"/>
              <a:t>He spiked fever 38.5 C (not shown here) </a:t>
            </a:r>
            <a:endParaRPr lang="en-SA" dirty="0"/>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2027462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Pediatric reports emphasize that thyroid storm may be mistaken for febrile seizure, and persistent tachycardia plus thyrotoxic signs are the biggest bedside clues.</a:t>
            </a:r>
          </a:p>
          <a:p>
            <a:endParaRPr lang="en-US" dirty="0"/>
          </a:p>
          <a:p>
            <a:endParaRPr lang="en-US" dirty="0"/>
          </a:p>
          <a:p>
            <a:pPr algn="l"/>
            <a:r>
              <a:rPr lang="en-US" dirty="0"/>
              <a:t>seizure is accompanied by persistent:</a:t>
            </a:r>
          </a:p>
          <a:p>
            <a:pPr algn="l"/>
            <a:r>
              <a:rPr lang="en-US" dirty="0"/>
              <a:t>•	Marked tachycardia out of proportion to fever.</a:t>
            </a:r>
          </a:p>
          <a:p>
            <a:pPr algn="l"/>
            <a:r>
              <a:rPr lang="en-US" dirty="0"/>
              <a:t>•	Wide pulse pressure.</a:t>
            </a:r>
          </a:p>
          <a:p>
            <a:pPr algn="l"/>
            <a:r>
              <a:rPr lang="en-US" dirty="0"/>
              <a:t>•	Hyperthermia.</a:t>
            </a:r>
          </a:p>
          <a:p>
            <a:pPr algn="l"/>
            <a:r>
              <a:rPr lang="en-US" dirty="0"/>
              <a:t>•	Irritability, delirium, agitation, or altered mental status.</a:t>
            </a:r>
          </a:p>
          <a:p>
            <a:pPr algn="l"/>
            <a:r>
              <a:rPr lang="en-US" dirty="0"/>
              <a:t>•	Goiter, tremor, weight loss, exophthalmos, diarrhea, vomiting, or heart failure signs.</a:t>
            </a:r>
            <a:endParaRPr lang="en-SA" dirty="0"/>
          </a:p>
          <a:p>
            <a:endParaRPr lang="en-SA" dirty="0"/>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683399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To remove thyroid antibodies to the other slide of DDX that included autoimmune encephalitis </a:t>
            </a:r>
            <a:endParaRPr lang="en-SA" dirty="0"/>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3499569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err="1"/>
              <a:t>Electolytes</a:t>
            </a:r>
            <a:r>
              <a:rPr lang="en-US" dirty="0"/>
              <a:t> and toxin ingestion was ruled out by initial investigations. </a:t>
            </a:r>
          </a:p>
          <a:p>
            <a:endParaRPr lang="en-US" dirty="0"/>
          </a:p>
          <a:p>
            <a:r>
              <a:rPr lang="en-US" dirty="0"/>
              <a:t>CNS infection was still in picture till </a:t>
            </a:r>
            <a:r>
              <a:rPr lang="en-US" dirty="0" err="1"/>
              <a:t>culturs</a:t>
            </a:r>
            <a:r>
              <a:rPr lang="en-US" dirty="0"/>
              <a:t> is out </a:t>
            </a:r>
          </a:p>
          <a:p>
            <a:endParaRPr lang="en-US" dirty="0"/>
          </a:p>
          <a:p>
            <a:r>
              <a:rPr lang="en-US" dirty="0"/>
              <a:t>With the presence of suppressed TSH and markedly high T3 and T4 </a:t>
            </a:r>
          </a:p>
          <a:p>
            <a:endParaRPr lang="en-US" dirty="0"/>
          </a:p>
          <a:p>
            <a:r>
              <a:rPr lang="en-US" dirty="0"/>
              <a:t>Thyroid storm was highly suspected. </a:t>
            </a:r>
          </a:p>
          <a:p>
            <a:endParaRPr lang="en-US" dirty="0"/>
          </a:p>
          <a:p>
            <a:r>
              <a:rPr lang="en-US" dirty="0"/>
              <a:t>What happened in the emergency room.</a:t>
            </a:r>
          </a:p>
          <a:p>
            <a:endParaRPr lang="en-US" dirty="0"/>
          </a:p>
          <a:p>
            <a:r>
              <a:rPr lang="en-US" dirty="0"/>
              <a:t>Thyroid storm management was started by endocrine team. </a:t>
            </a:r>
          </a:p>
          <a:p>
            <a:endParaRPr lang="en-US" dirty="0"/>
          </a:p>
          <a:p>
            <a:r>
              <a:rPr lang="en-US" dirty="0" err="1"/>
              <a:t>Lugols</a:t>
            </a:r>
            <a:r>
              <a:rPr lang="en-US" dirty="0"/>
              <a:t> solution was not available at that time in the hospital. </a:t>
            </a:r>
          </a:p>
          <a:p>
            <a:endParaRPr lang="en-US" dirty="0"/>
          </a:p>
          <a:p>
            <a:r>
              <a:rPr lang="en-US" dirty="0"/>
              <a:t>———————————-</a:t>
            </a:r>
          </a:p>
          <a:p>
            <a:endParaRPr lang="en-US" dirty="0"/>
          </a:p>
          <a:p>
            <a:endParaRPr lang="en-US" dirty="0"/>
          </a:p>
          <a:p>
            <a:r>
              <a:rPr lang="en-US" dirty="0"/>
              <a:t>Day 0 – Emergency Department</a:t>
            </a:r>
          </a:p>
          <a:p>
            <a:r>
              <a:rPr lang="en-US" dirty="0"/>
              <a:t>11-year-old boy, known Graves disease on </a:t>
            </a:r>
            <a:r>
              <a:rPr lang="en-US" dirty="0" err="1"/>
              <a:t>carbimazole</a:t>
            </a:r>
            <a:r>
              <a:rPr lang="en-US" dirty="0"/>
              <a:t> with poor adherence</a:t>
            </a:r>
          </a:p>
          <a:p>
            <a:r>
              <a:rPr lang="en-US" dirty="0"/>
              <a:t>Presented with acute generalized tonic seizure with eye rolling and urinary incontinence</a:t>
            </a:r>
          </a:p>
          <a:p>
            <a:r>
              <a:rPr lang="en-US" dirty="0"/>
              <a:t>Followed by persistent altered level of consciousness (GCS 9–11/15)</a:t>
            </a:r>
          </a:p>
          <a:p>
            <a:r>
              <a:rPr lang="en-US" dirty="0"/>
              <a:t>Vitals: tachycardia, hypertension with wide pulse pressure, agitation</a:t>
            </a:r>
          </a:p>
          <a:p>
            <a:r>
              <a:rPr lang="en-US" dirty="0"/>
              <a:t>Initial labs:</a:t>
            </a:r>
          </a:p>
          <a:p>
            <a:r>
              <a:rPr lang="en-US" dirty="0"/>
              <a:t>TSH &lt;0.01</a:t>
            </a:r>
          </a:p>
          <a:p>
            <a:r>
              <a:rPr lang="en-US" dirty="0"/>
              <a:t>Markedly elevated Free T4 and Free T3</a:t>
            </a:r>
          </a:p>
          <a:p>
            <a:r>
              <a:rPr lang="en-US" dirty="0"/>
              <a:t>Brain CT: no acute intracranial pathology</a:t>
            </a:r>
          </a:p>
          <a:p>
            <a:r>
              <a:rPr lang="en-US" dirty="0"/>
              <a:t>Impression: thyroid storm with CNS involvement vs CNS infection</a:t>
            </a:r>
          </a:p>
          <a:p>
            <a:r>
              <a:rPr lang="en-US" dirty="0"/>
              <a:t>Admitted to PICU</a:t>
            </a:r>
          </a:p>
          <a:p>
            <a:endParaRPr lang="en-US" dirty="0"/>
          </a:p>
          <a:p>
            <a:r>
              <a:rPr lang="en-US" dirty="0"/>
              <a:t>Day 1 – PICU Management</a:t>
            </a:r>
          </a:p>
          <a:p>
            <a:r>
              <a:rPr lang="en-US" dirty="0"/>
              <a:t>patient was agitated with fluctuating GCS → intubated to protect hime and prepare him for MRI. </a:t>
            </a:r>
          </a:p>
          <a:p>
            <a:r>
              <a:rPr lang="en-US" dirty="0"/>
              <a:t>Endocrine , neurology &amp; endocrine were involved. </a:t>
            </a:r>
          </a:p>
          <a:p>
            <a:endParaRPr lang="en-US" dirty="0"/>
          </a:p>
          <a:p>
            <a:r>
              <a:rPr lang="en-US" dirty="0"/>
              <a:t>Started on thyroid storm management:</a:t>
            </a:r>
          </a:p>
          <a:p>
            <a:r>
              <a:rPr lang="en-US" dirty="0" err="1"/>
              <a:t>Methimazole</a:t>
            </a:r>
            <a:endParaRPr lang="en-US" dirty="0"/>
          </a:p>
          <a:p>
            <a:r>
              <a:rPr lang="en-US" dirty="0"/>
              <a:t>IV hydrocortisone (stress dose)</a:t>
            </a:r>
          </a:p>
          <a:p>
            <a:r>
              <a:rPr lang="en-US" dirty="0" err="1"/>
              <a:t>Esmolol</a:t>
            </a:r>
            <a:r>
              <a:rPr lang="en-US" dirty="0"/>
              <a:t> infusion</a:t>
            </a:r>
          </a:p>
          <a:p>
            <a:r>
              <a:rPr lang="en-US" dirty="0"/>
              <a:t>Empiric meningitic-dose antibiotics ± acyclovir</a:t>
            </a:r>
          </a:p>
          <a:p>
            <a:r>
              <a:rPr lang="en-US" dirty="0"/>
              <a:t>Brain MRI: unremarkable</a:t>
            </a:r>
          </a:p>
          <a:p>
            <a:r>
              <a:rPr lang="en-US" dirty="0"/>
              <a:t>EEG: diffuse slowing, no </a:t>
            </a:r>
            <a:r>
              <a:rPr lang="en-US" dirty="0" err="1"/>
              <a:t>epileptiform</a:t>
            </a:r>
            <a:r>
              <a:rPr lang="en-US" dirty="0"/>
              <a:t> activity</a:t>
            </a:r>
          </a:p>
          <a:p>
            <a:r>
              <a:rPr lang="en-US" dirty="0"/>
              <a:t>Lumbar puncture: CSF unremarkable</a:t>
            </a:r>
          </a:p>
          <a:p>
            <a:endParaRPr lang="en-US" dirty="0"/>
          </a:p>
          <a:p>
            <a:r>
              <a:rPr lang="en-US" dirty="0"/>
              <a:t>Day 2 – Improvement</a:t>
            </a:r>
          </a:p>
          <a:p>
            <a:r>
              <a:rPr lang="en-US" dirty="0"/>
              <a:t>Hemodynamics normalized</a:t>
            </a:r>
          </a:p>
          <a:p>
            <a:r>
              <a:rPr lang="en-US" dirty="0"/>
              <a:t>No further seizures</a:t>
            </a:r>
          </a:p>
          <a:p>
            <a:r>
              <a:rPr lang="en-US" dirty="0" err="1"/>
              <a:t>Extubated</a:t>
            </a:r>
            <a:r>
              <a:rPr lang="en-US" dirty="0"/>
              <a:t> successfully</a:t>
            </a:r>
          </a:p>
          <a:p>
            <a:r>
              <a:rPr lang="en-US" dirty="0" err="1"/>
              <a:t>Esmolol</a:t>
            </a:r>
            <a:r>
              <a:rPr lang="en-US" dirty="0"/>
              <a:t> discontinued → switched to oral propranolol</a:t>
            </a:r>
          </a:p>
          <a:p>
            <a:r>
              <a:rPr lang="en-US" dirty="0"/>
              <a:t>Mental status improving toward baseline</a:t>
            </a:r>
          </a:p>
          <a:p>
            <a:r>
              <a:rPr lang="en-US" dirty="0"/>
              <a:t>Infectious workup remained negative</a:t>
            </a:r>
          </a:p>
          <a:p>
            <a:r>
              <a:rPr lang="en-US" dirty="0"/>
              <a:t>Antibiotics de-escalated</a:t>
            </a:r>
          </a:p>
          <a:p>
            <a:endParaRPr lang="en-US" dirty="0"/>
          </a:p>
          <a:p>
            <a:r>
              <a:rPr lang="en-US" dirty="0"/>
              <a:t>Day 3 – Step-Down Care</a:t>
            </a:r>
          </a:p>
          <a:p>
            <a:r>
              <a:rPr lang="en-US" dirty="0"/>
              <a:t>Transferred from PICU to HDU/ward</a:t>
            </a:r>
          </a:p>
          <a:p>
            <a:r>
              <a:rPr lang="en-US" dirty="0"/>
              <a:t>Continued on </a:t>
            </a:r>
            <a:r>
              <a:rPr lang="en-US" dirty="0" err="1"/>
              <a:t>methimazole</a:t>
            </a:r>
            <a:r>
              <a:rPr lang="en-US" dirty="0"/>
              <a:t> and propranolol</a:t>
            </a:r>
          </a:p>
          <a:p>
            <a:r>
              <a:rPr lang="en-US" dirty="0"/>
              <a:t>Hydrocortisone tapered</a:t>
            </a:r>
          </a:p>
          <a:p>
            <a:r>
              <a:rPr lang="en-US" dirty="0"/>
              <a:t>Thyroid antibodies returned markedly positive</a:t>
            </a:r>
          </a:p>
          <a:p>
            <a:endParaRPr lang="en-US" dirty="0"/>
          </a:p>
          <a:p>
            <a:r>
              <a:rPr lang="en-US" dirty="0"/>
              <a:t>Remained:</a:t>
            </a:r>
          </a:p>
          <a:p>
            <a:r>
              <a:rPr lang="en-US" dirty="0"/>
              <a:t>Afebrile</a:t>
            </a:r>
          </a:p>
          <a:p>
            <a:r>
              <a:rPr lang="en-US" dirty="0"/>
              <a:t>Hemodynamically stable</a:t>
            </a:r>
          </a:p>
          <a:p>
            <a:r>
              <a:rPr lang="en-US" dirty="0"/>
              <a:t>Seizure-free</a:t>
            </a:r>
          </a:p>
          <a:p>
            <a:r>
              <a:rPr lang="en-US" dirty="0"/>
              <a:t>Neurologically appropriate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"Everything pointed toward thyroid storm… and he improved &amp; WE THOUGHT WE WERE DONE.</a:t>
            </a:r>
          </a:p>
          <a:p>
            <a:endParaRPr lang="en-US" dirty="0"/>
          </a:p>
          <a:p>
            <a:r>
              <a:rPr lang="en-US" dirty="0"/>
              <a:t>Day 4 – New Neurological Event (Key Turning Point)</a:t>
            </a:r>
          </a:p>
          <a:p>
            <a:r>
              <a:rPr lang="en-US" dirty="0"/>
              <a:t>Developed recurrent prolonged seizures</a:t>
            </a:r>
          </a:p>
          <a:p>
            <a:r>
              <a:rPr lang="en-US" dirty="0"/>
              <a:t>Associated with:</a:t>
            </a:r>
          </a:p>
          <a:p>
            <a:r>
              <a:rPr lang="en-US" dirty="0"/>
              <a:t>Drop in GCS</a:t>
            </a:r>
          </a:p>
          <a:p>
            <a:r>
              <a:rPr lang="en-US" dirty="0"/>
              <a:t>Dilated pupils during events</a:t>
            </a:r>
          </a:p>
          <a:p>
            <a:r>
              <a:rPr lang="en-US" dirty="0"/>
              <a:t>Occurred despite clinical stabilization</a:t>
            </a:r>
          </a:p>
          <a:p>
            <a:r>
              <a:rPr lang="en-US" dirty="0"/>
              <a:t>No features of active thyrotoxicosis:</a:t>
            </a:r>
          </a:p>
          <a:p>
            <a:r>
              <a:rPr lang="en-US" dirty="0"/>
              <a:t>No fever</a:t>
            </a:r>
          </a:p>
          <a:p>
            <a:r>
              <a:rPr lang="en-US" dirty="0"/>
              <a:t>No tachycardia or hypertension</a:t>
            </a:r>
          </a:p>
          <a:p>
            <a:r>
              <a:rPr lang="en-US" dirty="0"/>
              <a:t>No agitation</a:t>
            </a:r>
          </a:p>
          <a:p>
            <a:endParaRPr lang="en-US" dirty="0"/>
          </a:p>
          <a:p>
            <a:r>
              <a:rPr lang="en-US" dirty="0"/>
              <a:t>Repeat TFTs not consistent with thyroid storm</a:t>
            </a:r>
          </a:p>
          <a:p>
            <a:endParaRPr lang="en-US" dirty="0"/>
          </a:p>
          <a:p>
            <a:r>
              <a:rPr lang="en-US" dirty="0"/>
              <a:t>Current Assessment:</a:t>
            </a:r>
          </a:p>
          <a:p>
            <a:r>
              <a:rPr lang="en-US" dirty="0"/>
              <a:t>Neurological relapse despite improvement of thyroid status</a:t>
            </a:r>
          </a:p>
          <a:p>
            <a:r>
              <a:rPr lang="en-US" dirty="0"/>
              <a:t>Thyroid-related encephalopathy now less likely</a:t>
            </a:r>
          </a:p>
          <a:p>
            <a:r>
              <a:rPr lang="en-US" dirty="0"/>
              <a:t>Differential expanded to include:</a:t>
            </a:r>
          </a:p>
          <a:p>
            <a:r>
              <a:rPr lang="en-US" dirty="0"/>
              <a:t>Autoimmune encephalitis</a:t>
            </a:r>
          </a:p>
          <a:p>
            <a:r>
              <a:rPr lang="en-US" dirty="0"/>
              <a:t>EAAT (less likely)</a:t>
            </a:r>
          </a:p>
          <a:p>
            <a:r>
              <a:rPr lang="en-US" dirty="0"/>
              <a:t>PRES (less likely)</a:t>
            </a:r>
          </a:p>
          <a:p>
            <a:endParaRPr lang="en-US" dirty="0"/>
          </a:p>
          <a:p>
            <a:r>
              <a:rPr lang="en-US" dirty="0"/>
              <a:t>Neurology recommendations:</a:t>
            </a:r>
          </a:p>
          <a:p>
            <a:r>
              <a:rPr lang="en-US" dirty="0"/>
              <a:t>Escalation of </a:t>
            </a:r>
            <a:r>
              <a:rPr lang="en-US" dirty="0" err="1"/>
              <a:t>antiseizure</a:t>
            </a:r>
            <a:r>
              <a:rPr lang="en-US" dirty="0"/>
              <a:t> therapy</a:t>
            </a:r>
          </a:p>
          <a:p>
            <a:r>
              <a:rPr lang="en-US" dirty="0"/>
              <a:t>Further EEG monitoring</a:t>
            </a:r>
          </a:p>
          <a:p>
            <a:r>
              <a:rPr lang="en-US" dirty="0"/>
              <a:t>Autoimmune encephalitis workup</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683399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We paused a little </a:t>
            </a:r>
          </a:p>
          <a:p>
            <a:r>
              <a:rPr lang="en-US" dirty="0"/>
              <a:t>And we took a second look at the diagnosis </a:t>
            </a:r>
          </a:p>
          <a:p>
            <a:endParaRPr lang="en-US" dirty="0"/>
          </a:p>
          <a:p>
            <a:r>
              <a:rPr lang="en-US" dirty="0"/>
              <a:t>We had some questions in mind: </a:t>
            </a:r>
          </a:p>
          <a:p>
            <a:endParaRPr lang="en-US" dirty="0"/>
          </a:p>
          <a:p>
            <a:r>
              <a:rPr lang="en-US" dirty="0"/>
              <a:t>Is it thyroid storm or we are missing the hint? </a:t>
            </a:r>
          </a:p>
          <a:p>
            <a:endParaRPr lang="en-US" dirty="0"/>
          </a:p>
          <a:p>
            <a:r>
              <a:rPr lang="en-US" dirty="0"/>
              <a:t>Why he came with thyroid storm only now and not at his initially diagnosis.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Why today and not 4 days ago when he had the relapse of his symptoms. </a:t>
            </a:r>
          </a:p>
          <a:p>
            <a:endParaRPr lang="en-US" dirty="0"/>
          </a:p>
          <a:p>
            <a:r>
              <a:rPr lang="en-US" dirty="0"/>
              <a:t> We asked the family to bring his previous thyroid function readings </a:t>
            </a:r>
          </a:p>
          <a:p>
            <a:endParaRPr lang="en-US" dirty="0"/>
          </a:p>
          <a:p>
            <a:r>
              <a:rPr lang="en-US" dirty="0"/>
              <a:t>You can see higher reading at time of diagnosis and a another one couple of days prior to his presentation to our ER. </a:t>
            </a:r>
          </a:p>
          <a:p>
            <a:endParaRPr lang="en-US" dirty="0"/>
          </a:p>
          <a:p>
            <a:r>
              <a:rPr lang="en-US" dirty="0"/>
              <a:t>faster raise in his readings. Than the one he presented with.</a:t>
            </a:r>
          </a:p>
          <a:p>
            <a:endParaRPr lang="en-US" dirty="0"/>
          </a:p>
          <a:p>
            <a:endParaRPr lang="en-US" dirty="0"/>
          </a:p>
          <a:p>
            <a:endParaRPr lang="en-US" dirty="0"/>
          </a:p>
          <a:p>
            <a:endParaRPr lang="en-US" dirty="0"/>
          </a:p>
          <a:p>
            <a:endParaRPr lang="en-SA" dirty="0"/>
          </a:p>
        </p:txBody>
      </p:sp>
      <p:sp>
        <p:nvSpPr>
          <p:cNvPr id="4" name="Slide Number Placehold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3744246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AEF8566-6546-17F9-C18A-13FBCED8C2D3}"/>
              </a:ext>
            </a:extLst>
          </p:cNvPr>
          <p:cNvPicPr>
            <a:picLocks noChangeAspect="1"/>
          </p:cNvPicPr>
          <p:nvPr/>
        </p:nvPicPr>
        <p:blipFill>
          <a:blip r:embed="rId2">
            <a:extLst>
              <a:ext uri="{28A0092B-C50C-407E-A947-70E740481C1C}">
                <a14:useLocalDpi xmlns:a14="http://schemas.microsoft.com/office/drawing/2010/main" val="0"/>
              </a:ext>
            </a:extLst>
          </a:blip>
          <a:srcRect l="21112" t="475" r="40420"/>
          <a:stretch>
            <a:fillRect/>
          </a:stretch>
        </p:blipFill>
        <p:spPr>
          <a:xfrm>
            <a:off x="10998717" y="0"/>
            <a:ext cx="7289283" cy="10287000"/>
          </a:xfrm>
          <a:prstGeom prst="rect">
            <a:avLst/>
          </a:prstGeom>
        </p:spPr>
      </p:pic>
      <p:sp>
        <p:nvSpPr>
          <p:cNvPr id="6" name="TextBox 6"/>
          <p:cNvSpPr txBox="1"/>
          <p:nvPr/>
        </p:nvSpPr>
        <p:spPr>
          <a:xfrm>
            <a:off x="1953073" y="2636897"/>
            <a:ext cx="9805542" cy="2062103"/>
          </a:xfrm>
          <a:prstGeom prst="rect">
            <a:avLst/>
          </a:prstGeom>
        </p:spPr>
        <p:txBody>
          <a:bodyPr wrap="square" lIns="0" tIns="0" rIns="0" bIns="0" rtlCol="0" anchor="t">
            <a:spAutoFit/>
          </a:bodyPr>
          <a:lstStyle/>
          <a:p>
            <a:pPr algn="ctr"/>
            <a:r>
              <a:rPr lang="en-US" sz="67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Tufuli Arabic Bold"/>
              </a:rPr>
              <a:t>A Stormy Course of Thyroidal illness </a:t>
            </a:r>
          </a:p>
        </p:txBody>
      </p:sp>
      <p:grpSp>
        <p:nvGrpSpPr>
          <p:cNvPr id="9" name="Group 9"/>
          <p:cNvGrpSpPr/>
          <p:nvPr/>
        </p:nvGrpSpPr>
        <p:grpSpPr>
          <a:xfrm>
            <a:off x="2703414" y="4952306"/>
            <a:ext cx="8432093" cy="4826431"/>
            <a:chOff x="0" y="-57150"/>
            <a:chExt cx="1928786" cy="671281"/>
          </a:xfrm>
        </p:grpSpPr>
        <p:sp>
          <p:nvSpPr>
            <p:cNvPr id="10" name="Freeform 10"/>
            <p:cNvSpPr/>
            <p:nvPr/>
          </p:nvSpPr>
          <p:spPr>
            <a:xfrm>
              <a:off x="0" y="0"/>
              <a:ext cx="1928786" cy="614131"/>
            </a:xfrm>
            <a:custGeom>
              <a:avLst/>
              <a:gdLst/>
              <a:ahLst/>
              <a:cxnLst/>
              <a:rect l="l" t="t" r="r" b="b"/>
              <a:pathLst>
                <a:path w="1928786" h="614131">
                  <a:moveTo>
                    <a:pt x="105715" y="0"/>
                  </a:moveTo>
                  <a:lnTo>
                    <a:pt x="1823071" y="0"/>
                  </a:lnTo>
                  <a:cubicBezTo>
                    <a:pt x="1881456" y="0"/>
                    <a:pt x="1928786" y="47330"/>
                    <a:pt x="1928786" y="105715"/>
                  </a:cubicBezTo>
                  <a:lnTo>
                    <a:pt x="1928786" y="508415"/>
                  </a:lnTo>
                  <a:cubicBezTo>
                    <a:pt x="1928786" y="566800"/>
                    <a:pt x="1881456" y="614131"/>
                    <a:pt x="1823071" y="614131"/>
                  </a:cubicBezTo>
                  <a:lnTo>
                    <a:pt x="105715" y="614131"/>
                  </a:lnTo>
                  <a:cubicBezTo>
                    <a:pt x="47330" y="614131"/>
                    <a:pt x="0" y="566800"/>
                    <a:pt x="0" y="508415"/>
                  </a:cubicBezTo>
                  <a:lnTo>
                    <a:pt x="0" y="105715"/>
                  </a:lnTo>
                  <a:cubicBezTo>
                    <a:pt x="0" y="47330"/>
                    <a:pt x="47330" y="0"/>
                    <a:pt x="105715" y="0"/>
                  </a:cubicBezTo>
                  <a:close/>
                </a:path>
              </a:pathLst>
            </a:custGeom>
            <a:solidFill>
              <a:srgbClr val="000000">
                <a:alpha val="0"/>
              </a:srgbClr>
            </a:solidFill>
            <a:ln w="38100" cap="rnd">
              <a:solidFill>
                <a:srgbClr val="1B2A41"/>
              </a:solidFill>
              <a:prstDash val="solid"/>
              <a:round/>
            </a:ln>
          </p:spPr>
          <p:txBody>
            <a:bodyPr/>
            <a:lstStyle/>
            <a:p>
              <a:endParaRPr lang="en-SA"/>
            </a:p>
          </p:txBody>
        </p:sp>
        <p:sp>
          <p:nvSpPr>
            <p:cNvPr id="11" name="TextBox 11"/>
            <p:cNvSpPr txBox="1"/>
            <p:nvPr/>
          </p:nvSpPr>
          <p:spPr>
            <a:xfrm>
              <a:off x="0" y="-57150"/>
              <a:ext cx="1928786" cy="671281"/>
            </a:xfrm>
            <a:prstGeom prst="rect">
              <a:avLst/>
            </a:prstGeom>
          </p:spPr>
          <p:txBody>
            <a:bodyPr lIns="50800" tIns="50800" rIns="50800" bIns="50800" rtlCol="0" anchor="ctr"/>
            <a:lstStyle/>
            <a:p>
              <a:pPr algn="ctr">
                <a:lnSpc>
                  <a:spcPts val="2659"/>
                </a:lnSpc>
                <a:spcBef>
                  <a:spcPct val="0"/>
                </a:spcBef>
              </a:pPr>
              <a:endParaRPr/>
            </a:p>
          </p:txBody>
        </p:sp>
      </p:grpSp>
      <p:sp>
        <p:nvSpPr>
          <p:cNvPr id="12" name="TextBox 12"/>
          <p:cNvSpPr txBox="1"/>
          <p:nvPr/>
        </p:nvSpPr>
        <p:spPr>
          <a:xfrm>
            <a:off x="2596205" y="5334694"/>
            <a:ext cx="8668143" cy="4370427"/>
          </a:xfrm>
          <a:prstGeom prst="rect">
            <a:avLst/>
          </a:prstGeom>
        </p:spPr>
        <p:txBody>
          <a:bodyPr wrap="square" lIns="0" tIns="0" rIns="0" bIns="0" rtlCol="0" anchor="t">
            <a:spAutoFit/>
          </a:bodyPr>
          <a:lstStyle/>
          <a:p>
            <a:pPr algn="ctr">
              <a:lnSpc>
                <a:spcPct val="150000"/>
              </a:lnSpc>
            </a:pPr>
            <a:r>
              <a:rPr lang="en-US" sz="2400" b="1" u="sng"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rPr>
              <a:t>Presented By:</a:t>
            </a:r>
          </a:p>
          <a:p>
            <a:pPr algn="ctr"/>
            <a:r>
              <a:rPr lang="en-US" sz="28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rPr>
              <a:t>Dr. Reema Alswaid</a:t>
            </a:r>
            <a:endParaRPr lang="ar-SA" sz="28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endParaRPr>
          </a:p>
          <a:p>
            <a:pPr algn="ctr"/>
            <a:r>
              <a:rPr lang="en-US" sz="2400"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rPr>
              <a:t>Pediatric Endocrine Fellow</a:t>
            </a:r>
          </a:p>
          <a:p>
            <a:pPr algn="ctr"/>
            <a:r>
              <a:rPr lang="en-US" sz="2400"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rPr>
              <a:t>King Abdullah Specialized Children Hospital, Riyadh</a:t>
            </a:r>
          </a:p>
          <a:p>
            <a:pPr algn="ctr"/>
            <a:r>
              <a:rPr lang="en-US" sz="2400"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rPr>
              <a:t>Ministry of National Guard Health Affairs</a:t>
            </a:r>
          </a:p>
          <a:p>
            <a:pPr algn="ctr"/>
            <a:endParaRPr lang="en-US" sz="2400"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endParaRPr>
          </a:p>
          <a:p>
            <a:pPr algn="ctr"/>
            <a:r>
              <a:rPr lang="en-US" sz="2400" b="1" u="sng"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rPr>
              <a:t> Supervised by:</a:t>
            </a:r>
          </a:p>
          <a:p>
            <a:pPr algn="ctr"/>
            <a:r>
              <a:rPr lang="en-US" sz="28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rPr>
              <a:t>Dr. Mohsen Alatawi</a:t>
            </a:r>
          </a:p>
          <a:p>
            <a:pPr algn="ctr"/>
            <a:r>
              <a:rPr lang="en-US" sz="2400"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rPr>
              <a:t>Pediatric Endocrine Consultant</a:t>
            </a:r>
          </a:p>
          <a:p>
            <a:pPr algn="ctr"/>
            <a:r>
              <a:rPr lang="en-US" sz="2400"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rPr>
              <a:t>King Abdullah Specialized Children Hospital, Riyadh </a:t>
            </a:r>
          </a:p>
          <a:p>
            <a:pPr algn="ctr"/>
            <a:r>
              <a:rPr lang="en-US" sz="2400"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rPr>
              <a:t>Ministry of National Guard Health Affairs</a:t>
            </a:r>
          </a:p>
        </p:txBody>
      </p:sp>
      <p:pic>
        <p:nvPicPr>
          <p:cNvPr id="2" name="Picture 1">
            <a:extLst>
              <a:ext uri="{FF2B5EF4-FFF2-40B4-BE49-F238E27FC236}">
                <a16:creationId xmlns:a16="http://schemas.microsoft.com/office/drawing/2014/main" id="{D44AE468-B255-45D5-E1A3-1B3AD2E9BC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101" y="315485"/>
            <a:ext cx="1992961" cy="1992961"/>
          </a:xfrm>
          <a:prstGeom prst="rect">
            <a:avLst/>
          </a:prstGeom>
        </p:spPr>
      </p:pic>
      <p:pic>
        <p:nvPicPr>
          <p:cNvPr id="3" name="Picture 2">
            <a:extLst>
              <a:ext uri="{FF2B5EF4-FFF2-40B4-BE49-F238E27FC236}">
                <a16:creationId xmlns:a16="http://schemas.microsoft.com/office/drawing/2014/main" id="{DC5F145A-3956-F743-A9C9-A32E1ADCCD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3414" y="460779"/>
            <a:ext cx="3845666" cy="15601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DD4098-434B-25B3-F987-C2C73705A43B}"/>
              </a:ext>
            </a:extLst>
          </p:cNvPr>
          <p:cNvSpPr txBox="1"/>
          <p:nvPr/>
        </p:nvSpPr>
        <p:spPr>
          <a:xfrm>
            <a:off x="6636628" y="1345036"/>
            <a:ext cx="10205411" cy="2015936"/>
          </a:xfrm>
          <a:prstGeom prst="rect">
            <a:avLst/>
          </a:prstGeom>
          <a:noFill/>
        </p:spPr>
        <p:txBody>
          <a:bodyPr wrap="square" rtlCol="0">
            <a:spAutoFit/>
          </a:bodyPr>
          <a:lstStyle/>
          <a:p>
            <a:pPr algn="l"/>
            <a:r>
              <a:rPr lang="en-US" sz="2500" b="1" dirty="0">
                <a:solidFill>
                  <a:srgbClr val="FF0000"/>
                </a:solidFill>
                <a:latin typeface="Verdana" panose="020B0604030504040204" pitchFamily="34" charset="0"/>
                <a:ea typeface="Verdana" panose="020B0604030504040204" pitchFamily="34" charset="0"/>
                <a:cs typeface="Verdana" panose="020B0604030504040204" pitchFamily="34" charset="0"/>
              </a:rPr>
              <a:t>Should Not Delay Standard Emergency Stabilization:</a:t>
            </a:r>
          </a:p>
          <a:p>
            <a:pPr marL="285750" indent="-285750" algn="l">
              <a:buFont typeface="Arial" panose="020B0604020202020204" pitchFamily="34" charset="0"/>
              <a:buChar char="•"/>
            </a:pPr>
            <a:r>
              <a:rPr lang="en-US" sz="2500" b="1" dirty="0">
                <a:latin typeface="Verdana" panose="020B0604030504040204" pitchFamily="34" charset="0"/>
                <a:ea typeface="Verdana" panose="020B0604030504040204" pitchFamily="34" charset="0"/>
                <a:cs typeface="Verdana" panose="020B0604030504040204" pitchFamily="34" charset="0"/>
              </a:rPr>
              <a:t>Hypoglycemia</a:t>
            </a:r>
            <a:r>
              <a:rPr lang="en-US" sz="2500" dirty="0">
                <a:latin typeface="Verdana" panose="020B0604030504040204" pitchFamily="34" charset="0"/>
                <a:ea typeface="Verdana" panose="020B0604030504040204" pitchFamily="34" charset="0"/>
                <a:cs typeface="Verdana" panose="020B0604030504040204" pitchFamily="34" charset="0"/>
              </a:rPr>
              <a:t> and </a:t>
            </a:r>
            <a:r>
              <a:rPr lang="en-US" sz="2500" b="1" dirty="0">
                <a:latin typeface="Verdana" panose="020B0604030504040204" pitchFamily="34" charset="0"/>
                <a:ea typeface="Verdana" panose="020B0604030504040204" pitchFamily="34" charset="0"/>
                <a:cs typeface="Verdana" panose="020B0604030504040204" pitchFamily="34" charset="0"/>
              </a:rPr>
              <a:t>electrolyte</a:t>
            </a:r>
            <a:r>
              <a:rPr lang="en-US" sz="2500" dirty="0">
                <a:latin typeface="Verdana" panose="020B0604030504040204" pitchFamily="34" charset="0"/>
                <a:ea typeface="Verdana" panose="020B0604030504040204" pitchFamily="34" charset="0"/>
                <a:cs typeface="Verdana" panose="020B0604030504040204" pitchFamily="34" charset="0"/>
              </a:rPr>
              <a:t> disturbance</a:t>
            </a:r>
          </a:p>
          <a:p>
            <a:pPr marL="285750" indent="-285750" algn="l">
              <a:buFont typeface="Arial" panose="020B0604020202020204" pitchFamily="34" charset="0"/>
              <a:buChar char="•"/>
            </a:pPr>
            <a:r>
              <a:rPr lang="en-US" sz="2500" b="1" dirty="0">
                <a:latin typeface="Verdana" panose="020B0604030504040204" pitchFamily="34" charset="0"/>
                <a:ea typeface="Verdana" panose="020B0604030504040204" pitchFamily="34" charset="0"/>
                <a:cs typeface="Verdana" panose="020B0604030504040204" pitchFamily="34" charset="0"/>
              </a:rPr>
              <a:t>Toxin</a:t>
            </a:r>
            <a:r>
              <a:rPr lang="en-US" sz="2500" dirty="0">
                <a:latin typeface="Verdana" panose="020B0604030504040204" pitchFamily="34" charset="0"/>
                <a:ea typeface="Verdana" panose="020B0604030504040204" pitchFamily="34" charset="0"/>
                <a:cs typeface="Verdana" panose="020B0604030504040204" pitchFamily="34" charset="0"/>
              </a:rPr>
              <a:t> ingestion was considered </a:t>
            </a:r>
          </a:p>
          <a:p>
            <a:pPr marL="285750" indent="-285750" algn="l">
              <a:buFont typeface="Arial" panose="020B0604020202020204" pitchFamily="34" charset="0"/>
              <a:buChar char="•"/>
            </a:pPr>
            <a:r>
              <a:rPr lang="en-US" sz="2500" b="1" dirty="0">
                <a:latin typeface="Verdana" panose="020B0604030504040204" pitchFamily="34" charset="0"/>
                <a:ea typeface="Verdana" panose="020B0604030504040204" pitchFamily="34" charset="0"/>
                <a:cs typeface="Verdana" panose="020B0604030504040204" pitchFamily="34" charset="0"/>
              </a:rPr>
              <a:t>Infectious</a:t>
            </a:r>
            <a:r>
              <a:rPr lang="en-US" sz="2500" dirty="0">
                <a:latin typeface="Verdana" panose="020B0604030504040204" pitchFamily="34" charset="0"/>
                <a:ea typeface="Verdana" panose="020B0604030504040204" pitchFamily="34" charset="0"/>
                <a:cs typeface="Verdana" panose="020B0604030504040204" pitchFamily="34" charset="0"/>
              </a:rPr>
              <a:t> encephalitis/meningitis </a:t>
            </a:r>
          </a:p>
          <a:p>
            <a:pPr algn="l"/>
            <a:endParaRPr lang="en-SA" sz="25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F0D92ED5-E7BC-0F31-5A16-1C873F429679}"/>
              </a:ext>
            </a:extLst>
          </p:cNvPr>
          <p:cNvSpPr txBox="1"/>
          <p:nvPr/>
        </p:nvSpPr>
        <p:spPr>
          <a:xfrm>
            <a:off x="6636628" y="3271766"/>
            <a:ext cx="8313531" cy="461665"/>
          </a:xfrm>
          <a:prstGeom prst="rect">
            <a:avLst/>
          </a:prstGeom>
          <a:noFill/>
        </p:spPr>
        <p:txBody>
          <a:bodyPr wrap="square" rtlCol="0">
            <a:spAutoFit/>
          </a:bodyPr>
          <a:lstStyle/>
          <a:p>
            <a:pPr algn="l"/>
            <a:endParaRPr lang="en-SA" sz="2400" b="1" dirty="0"/>
          </a:p>
        </p:txBody>
      </p:sp>
      <p:sp>
        <p:nvSpPr>
          <p:cNvPr id="6" name="Rectangle: Rounded Corners 5">
            <a:extLst>
              <a:ext uri="{FF2B5EF4-FFF2-40B4-BE49-F238E27FC236}">
                <a16:creationId xmlns:a16="http://schemas.microsoft.com/office/drawing/2014/main" id="{84A3CC16-46D3-CF9A-2654-6A3EC4053F2C}"/>
              </a:ext>
            </a:extLst>
          </p:cNvPr>
          <p:cNvSpPr/>
          <p:nvPr/>
        </p:nvSpPr>
        <p:spPr>
          <a:xfrm>
            <a:off x="1445961" y="622484"/>
            <a:ext cx="3873313" cy="1477328"/>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Verdana" panose="020B0604030504040204" pitchFamily="34" charset="0"/>
                <a:ea typeface="Verdana" panose="020B0604030504040204" pitchFamily="34" charset="0"/>
                <a:cs typeface="Verdana" panose="020B0604030504040204" pitchFamily="34" charset="0"/>
              </a:rPr>
              <a:t>New Onset seizure</a:t>
            </a:r>
          </a:p>
          <a:p>
            <a:pPr algn="ctr"/>
            <a:r>
              <a:rPr lang="en-US" sz="2000" b="1" dirty="0">
                <a:solidFill>
                  <a:srgbClr val="FFFF00"/>
                </a:solidFill>
                <a:latin typeface="Verdana" panose="020B0604030504040204" pitchFamily="34" charset="0"/>
                <a:ea typeface="Verdana" panose="020B0604030504040204" pitchFamily="34" charset="0"/>
                <a:cs typeface="Verdana" panose="020B0604030504040204" pitchFamily="34" charset="0"/>
              </a:rPr>
              <a:t>+</a:t>
            </a:r>
          </a:p>
          <a:p>
            <a:pPr algn="ctr"/>
            <a:r>
              <a:rPr lang="en-US" sz="2000" b="1" dirty="0">
                <a:solidFill>
                  <a:srgbClr val="FFFF00"/>
                </a:solidFill>
                <a:latin typeface="Verdana" panose="020B0604030504040204" pitchFamily="34" charset="0"/>
                <a:ea typeface="Verdana" panose="020B0604030504040204" pitchFamily="34" charset="0"/>
                <a:cs typeface="Verdana" panose="020B0604030504040204" pitchFamily="34" charset="0"/>
              </a:rPr>
              <a:t>Change in sensorium</a:t>
            </a:r>
            <a:endParaRPr lang="en-SA" sz="20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Rounded Corners 7">
            <a:extLst>
              <a:ext uri="{FF2B5EF4-FFF2-40B4-BE49-F238E27FC236}">
                <a16:creationId xmlns:a16="http://schemas.microsoft.com/office/drawing/2014/main" id="{EF143660-D7AD-D9BE-B7B2-9109452CCBD3}"/>
              </a:ext>
            </a:extLst>
          </p:cNvPr>
          <p:cNvSpPr/>
          <p:nvPr/>
        </p:nvSpPr>
        <p:spPr>
          <a:xfrm>
            <a:off x="1445961" y="2276060"/>
            <a:ext cx="3873314" cy="1457371"/>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Hypertension with wide pulse pressure</a:t>
            </a:r>
            <a:endParaRPr lang="en-SA"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Rounded Corners 9">
            <a:extLst>
              <a:ext uri="{FF2B5EF4-FFF2-40B4-BE49-F238E27FC236}">
                <a16:creationId xmlns:a16="http://schemas.microsoft.com/office/drawing/2014/main" id="{56CE7897-5B2F-7719-DF49-6F500F57CE50}"/>
              </a:ext>
            </a:extLst>
          </p:cNvPr>
          <p:cNvSpPr/>
          <p:nvPr/>
        </p:nvSpPr>
        <p:spPr>
          <a:xfrm>
            <a:off x="1409150" y="6982790"/>
            <a:ext cx="3910126" cy="3103587"/>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Verdana" panose="020B0604030504040204" pitchFamily="34" charset="0"/>
                <a:ea typeface="Verdana" panose="020B0604030504040204" pitchFamily="34" charset="0"/>
                <a:cs typeface="Verdana" panose="020B0604030504040204" pitchFamily="34" charset="0"/>
              </a:rPr>
              <a:t>History of Graves disease with recent change in his medication doses</a:t>
            </a:r>
          </a:p>
          <a:p>
            <a:pPr algn="ctr"/>
            <a:r>
              <a:rPr lang="en-US" sz="2000" b="1" dirty="0">
                <a:solidFill>
                  <a:srgbClr val="FFFF00"/>
                </a:solidFill>
                <a:latin typeface="Verdana" panose="020B0604030504040204" pitchFamily="34" charset="0"/>
                <a:ea typeface="Verdana" panose="020B0604030504040204" pitchFamily="34" charset="0"/>
                <a:cs typeface="Verdana" panose="020B0604030504040204" pitchFamily="34" charset="0"/>
              </a:rPr>
              <a:t>+</a:t>
            </a:r>
          </a:p>
          <a:p>
            <a:pPr algn="ctr"/>
            <a:endParaRPr lang="en-US" sz="20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pPr algn="ctr"/>
            <a:r>
              <a:rPr lang="en-US" sz="2000" b="1" dirty="0">
                <a:solidFill>
                  <a:srgbClr val="FFFF00"/>
                </a:solidFill>
                <a:latin typeface="Verdana" panose="020B0604030504040204" pitchFamily="34" charset="0"/>
                <a:ea typeface="Verdana" panose="020B0604030504040204" pitchFamily="34" charset="0"/>
                <a:cs typeface="Verdana" panose="020B0604030504040204" pitchFamily="34" charset="0"/>
              </a:rPr>
              <a:t>Recurrence of hyperthyroidism symptoms</a:t>
            </a:r>
          </a:p>
        </p:txBody>
      </p:sp>
      <p:sp>
        <p:nvSpPr>
          <p:cNvPr id="12" name="Rectangle: Rounded Corners 11">
            <a:extLst>
              <a:ext uri="{FF2B5EF4-FFF2-40B4-BE49-F238E27FC236}">
                <a16:creationId xmlns:a16="http://schemas.microsoft.com/office/drawing/2014/main" id="{677D5B2A-3102-2990-29AB-671821E0CDE5}"/>
              </a:ext>
            </a:extLst>
          </p:cNvPr>
          <p:cNvSpPr/>
          <p:nvPr/>
        </p:nvSpPr>
        <p:spPr>
          <a:xfrm>
            <a:off x="1409150" y="3872211"/>
            <a:ext cx="3910125" cy="1375648"/>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Verdana" panose="020B0604030504040204" pitchFamily="34" charset="0"/>
                <a:ea typeface="Verdana" panose="020B0604030504040204" pitchFamily="34" charset="0"/>
                <a:cs typeface="Verdana" panose="020B0604030504040204" pitchFamily="34" charset="0"/>
              </a:rPr>
              <a:t>Persistent Tachycardia</a:t>
            </a:r>
            <a:endParaRPr lang="en-SA" sz="20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14" name="Rectangle: Rounded Corners 13">
            <a:extLst>
              <a:ext uri="{FF2B5EF4-FFF2-40B4-BE49-F238E27FC236}">
                <a16:creationId xmlns:a16="http://schemas.microsoft.com/office/drawing/2014/main" id="{6F8559B5-5E01-7690-F438-3168E4988836}"/>
              </a:ext>
            </a:extLst>
          </p:cNvPr>
          <p:cNvSpPr/>
          <p:nvPr/>
        </p:nvSpPr>
        <p:spPr>
          <a:xfrm>
            <a:off x="1409150" y="5386639"/>
            <a:ext cx="3910125" cy="1457371"/>
          </a:xfrm>
          <a:prstGeom prst="round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Fever</a:t>
            </a:r>
            <a:endParaRPr lang="en-SA"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7" name="Explosion: 14 Points 16">
            <a:extLst>
              <a:ext uri="{FF2B5EF4-FFF2-40B4-BE49-F238E27FC236}">
                <a16:creationId xmlns:a16="http://schemas.microsoft.com/office/drawing/2014/main" id="{6627B800-2355-FE6D-454E-FC85CDEF6435}"/>
              </a:ext>
            </a:extLst>
          </p:cNvPr>
          <p:cNvSpPr/>
          <p:nvPr/>
        </p:nvSpPr>
        <p:spPr>
          <a:xfrm>
            <a:off x="7411630" y="4288252"/>
            <a:ext cx="6170038" cy="3332804"/>
          </a:xfrm>
          <a:prstGeom prst="irregularSeal2">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Verdana" panose="020B0604030504040204" pitchFamily="34" charset="0"/>
                <a:ea typeface="Verdana" panose="020B0604030504040204" pitchFamily="34" charset="0"/>
                <a:cs typeface="Verdana" panose="020B0604030504040204" pitchFamily="34" charset="0"/>
              </a:rPr>
              <a:t>Thyroid Storm  </a:t>
            </a:r>
            <a:endParaRPr lang="en-SA" sz="32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3266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P spid="10" grpId="0" animBg="1"/>
      <p:bldP spid="12" grpId="0" animBg="1"/>
      <p:bldP spid="14"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2A09A1-014C-3D19-1626-C5EC15745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6164" y="372260"/>
            <a:ext cx="10097408" cy="954248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BFC82E4-E00E-72D9-A483-1D92B9E91EBF}"/>
                  </a:ext>
                </a:extLst>
              </p:cNvPr>
              <p:cNvSpPr txBox="1"/>
              <p:nvPr/>
            </p:nvSpPr>
            <p:spPr>
              <a:xfrm>
                <a:off x="4614331" y="2094090"/>
                <a:ext cx="2212912" cy="2354491"/>
              </a:xfrm>
              <a:prstGeom prst="rect">
                <a:avLst/>
              </a:prstGeom>
              <a:noFill/>
            </p:spPr>
            <p:txBody>
              <a:bodyPr wrap="square" rtlCol="0">
                <a:spAutoFit/>
              </a:bodyPr>
              <a:lstStyle/>
              <a:p>
                <a:pPr algn="l"/>
                <a:r>
                  <a:rPr lang="en-US" sz="2100" b="1" dirty="0">
                    <a:solidFill>
                      <a:schemeClr val="accent1">
                        <a:lumMod val="75000"/>
                      </a:schemeClr>
                    </a:solidFill>
                    <a:latin typeface="+mj-lt"/>
                  </a:rPr>
                  <a:t>&lt; 37.2 </a:t>
                </a:r>
                <a:r>
                  <a:rPr lang="en-US" sz="2100" b="1" i="0" u="none" strike="noStrike" dirty="0">
                    <a:solidFill>
                      <a:schemeClr val="accent1">
                        <a:lumMod val="75000"/>
                      </a:schemeClr>
                    </a:solidFill>
                    <a:effectLst/>
                    <a:latin typeface="+mj-lt"/>
                  </a:rPr>
                  <a:t>°C</a:t>
                </a:r>
                <a:endParaRPr lang="en-US" sz="2100" b="1" dirty="0">
                  <a:solidFill>
                    <a:schemeClr val="accent1">
                      <a:lumMod val="75000"/>
                    </a:schemeClr>
                  </a:solidFill>
                  <a:latin typeface="+mj-lt"/>
                </a:endParaRPr>
              </a:p>
              <a:p>
                <a:pPr algn="l"/>
                <a:r>
                  <a:rPr lang="en-US" sz="2100" b="1" dirty="0">
                    <a:solidFill>
                      <a:schemeClr val="accent1">
                        <a:lumMod val="75000"/>
                      </a:schemeClr>
                    </a:solidFill>
                    <a:latin typeface="+mj-lt"/>
                  </a:rPr>
                  <a:t>37.2 – 37.7 </a:t>
                </a:r>
                <a:r>
                  <a:rPr lang="en-US" sz="2100" b="1" i="0" u="none" strike="noStrike" dirty="0">
                    <a:solidFill>
                      <a:schemeClr val="accent1">
                        <a:lumMod val="75000"/>
                      </a:schemeClr>
                    </a:solidFill>
                    <a:effectLst/>
                    <a:latin typeface="+mj-lt"/>
                  </a:rPr>
                  <a:t>°C</a:t>
                </a:r>
                <a:r>
                  <a:rPr lang="en-US" sz="2100" b="1" dirty="0">
                    <a:solidFill>
                      <a:schemeClr val="accent1">
                        <a:lumMod val="75000"/>
                      </a:schemeClr>
                    </a:solidFill>
                    <a:latin typeface="+mj-lt"/>
                  </a:rPr>
                  <a:t> </a:t>
                </a:r>
              </a:p>
              <a:p>
                <a:pPr algn="l"/>
                <a:r>
                  <a:rPr lang="en-US" sz="2100" b="1" dirty="0">
                    <a:solidFill>
                      <a:schemeClr val="accent1">
                        <a:lumMod val="75000"/>
                      </a:schemeClr>
                    </a:solidFill>
                    <a:latin typeface="+mj-lt"/>
                  </a:rPr>
                  <a:t>37.8 – 38.2  </a:t>
                </a:r>
                <a:r>
                  <a:rPr lang="en-US" sz="2100" b="1" i="0" u="none" strike="noStrike" dirty="0">
                    <a:solidFill>
                      <a:schemeClr val="accent1">
                        <a:lumMod val="75000"/>
                      </a:schemeClr>
                    </a:solidFill>
                    <a:effectLst/>
                    <a:latin typeface="+mj-lt"/>
                  </a:rPr>
                  <a:t>°C</a:t>
                </a:r>
                <a:endParaRPr lang="en-US" sz="2100" b="1" dirty="0">
                  <a:solidFill>
                    <a:schemeClr val="accent1">
                      <a:lumMod val="75000"/>
                    </a:schemeClr>
                  </a:solidFill>
                  <a:latin typeface="+mj-lt"/>
                </a:endParaRPr>
              </a:p>
              <a:p>
                <a:pPr algn="l"/>
                <a:r>
                  <a:rPr lang="en-US" sz="2100" b="1" dirty="0">
                    <a:solidFill>
                      <a:schemeClr val="accent1">
                        <a:lumMod val="75000"/>
                      </a:schemeClr>
                    </a:solidFill>
                    <a:latin typeface="+mj-lt"/>
                  </a:rPr>
                  <a:t>38.3 – 38.8  </a:t>
                </a:r>
                <a:r>
                  <a:rPr lang="en-US" sz="2100" b="1" i="0" u="none" strike="noStrike" dirty="0">
                    <a:solidFill>
                      <a:schemeClr val="accent1">
                        <a:lumMod val="75000"/>
                      </a:schemeClr>
                    </a:solidFill>
                    <a:effectLst/>
                    <a:latin typeface="+mj-lt"/>
                  </a:rPr>
                  <a:t>°C</a:t>
                </a:r>
                <a:endParaRPr lang="en-US" sz="2100" b="1" dirty="0">
                  <a:solidFill>
                    <a:schemeClr val="accent1">
                      <a:lumMod val="75000"/>
                    </a:schemeClr>
                  </a:solidFill>
                  <a:latin typeface="+mj-lt"/>
                </a:endParaRPr>
              </a:p>
              <a:p>
                <a:pPr algn="l"/>
                <a:r>
                  <a:rPr lang="en-US" sz="2100" b="1" dirty="0">
                    <a:solidFill>
                      <a:schemeClr val="accent1">
                        <a:lumMod val="75000"/>
                      </a:schemeClr>
                    </a:solidFill>
                    <a:latin typeface="+mj-lt"/>
                  </a:rPr>
                  <a:t>38.9 – 39.2  </a:t>
                </a:r>
                <a:r>
                  <a:rPr lang="en-US" sz="2100" b="1" i="0" u="none" strike="noStrike" dirty="0">
                    <a:solidFill>
                      <a:schemeClr val="accent1">
                        <a:lumMod val="75000"/>
                      </a:schemeClr>
                    </a:solidFill>
                    <a:effectLst/>
                    <a:latin typeface="+mj-lt"/>
                  </a:rPr>
                  <a:t>°C</a:t>
                </a:r>
                <a:endParaRPr lang="en-US" sz="2100" b="1" dirty="0">
                  <a:solidFill>
                    <a:schemeClr val="accent1">
                      <a:lumMod val="75000"/>
                    </a:schemeClr>
                  </a:solidFill>
                  <a:latin typeface="+mj-lt"/>
                </a:endParaRPr>
              </a:p>
              <a:p>
                <a:pPr algn="l"/>
                <a:r>
                  <a:rPr lang="en-US" sz="2100" b="1" dirty="0">
                    <a:solidFill>
                      <a:schemeClr val="accent1">
                        <a:lumMod val="75000"/>
                      </a:schemeClr>
                    </a:solidFill>
                    <a:latin typeface="+mj-lt"/>
                  </a:rPr>
                  <a:t>39.3– 39.9 </a:t>
                </a:r>
                <a:r>
                  <a:rPr lang="en-US" sz="2100" b="1" i="0" u="none" strike="noStrike" dirty="0">
                    <a:solidFill>
                      <a:schemeClr val="accent1">
                        <a:lumMod val="75000"/>
                      </a:schemeClr>
                    </a:solidFill>
                    <a:effectLst/>
                    <a:latin typeface="+mj-lt"/>
                  </a:rPr>
                  <a:t>°C</a:t>
                </a:r>
                <a:endParaRPr lang="en-US" sz="2100" b="1" dirty="0">
                  <a:solidFill>
                    <a:schemeClr val="accent1">
                      <a:lumMod val="75000"/>
                    </a:schemeClr>
                  </a:solidFill>
                  <a:latin typeface="+mj-lt"/>
                </a:endParaRPr>
              </a:p>
              <a:p>
                <a:r>
                  <a:rPr lang="en-SA" sz="2100" b="1" i="0" u="none" strike="noStrike" dirty="0">
                    <a:solidFill>
                      <a:schemeClr val="accent1">
                        <a:lumMod val="75000"/>
                      </a:schemeClr>
                    </a:solidFill>
                    <a:effectLst/>
                    <a:latin typeface="+mj-lt"/>
                  </a:rPr>
                  <a:t> </a:t>
                </a:r>
                <a14:m>
                  <m:oMath xmlns:m="http://schemas.openxmlformats.org/officeDocument/2006/math">
                    <m:r>
                      <a:rPr lang="en-SA" sz="2100" b="1" smtClean="0">
                        <a:solidFill>
                          <a:schemeClr val="accent1">
                            <a:lumMod val="75000"/>
                          </a:schemeClr>
                        </a:solidFill>
                        <a:latin typeface="Cambria Math" panose="02040503050406030204" pitchFamily="18" charset="0"/>
                      </a:rPr>
                      <m:t>≥</m:t>
                    </m:r>
                    <m:r>
                      <a:rPr lang="en-US" sz="2100" b="1" dirty="0" smtClean="0">
                        <a:solidFill>
                          <a:schemeClr val="accent1">
                            <a:lumMod val="75000"/>
                          </a:schemeClr>
                        </a:solidFill>
                        <a:latin typeface="Cambria Math" panose="02040503050406030204" pitchFamily="18" charset="0"/>
                      </a:rPr>
                      <m:t> </m:t>
                    </m:r>
                    <m:r>
                      <a:rPr lang="en-US" sz="2100" b="1" i="1" dirty="0">
                        <a:solidFill>
                          <a:schemeClr val="accent1">
                            <a:lumMod val="75000"/>
                          </a:schemeClr>
                        </a:solidFill>
                        <a:latin typeface="Cambria Math" panose="02040503050406030204" pitchFamily="18" charset="0"/>
                      </a:rPr>
                      <m:t>𝟒𝟎</m:t>
                    </m:r>
                    <m:r>
                      <a:rPr lang="en-US" sz="2100" b="1" dirty="0">
                        <a:solidFill>
                          <a:schemeClr val="accent1">
                            <a:lumMod val="75000"/>
                          </a:schemeClr>
                        </a:solidFill>
                        <a:latin typeface="Cambria Math" panose="02040503050406030204" pitchFamily="18" charset="0"/>
                      </a:rPr>
                      <m:t> </m:t>
                    </m:r>
                  </m:oMath>
                </a14:m>
                <a:r>
                  <a:rPr lang="en-US" sz="2100" b="1" i="0" u="none" strike="noStrike" dirty="0">
                    <a:solidFill>
                      <a:schemeClr val="accent1">
                        <a:lumMod val="75000"/>
                      </a:schemeClr>
                    </a:solidFill>
                    <a:effectLst/>
                    <a:latin typeface="+mj-lt"/>
                  </a:rPr>
                  <a:t>°C</a:t>
                </a:r>
                <a:endParaRPr lang="en-SA" sz="2100" b="1" i="0" u="none" strike="noStrike" dirty="0">
                  <a:solidFill>
                    <a:schemeClr val="accent1">
                      <a:lumMod val="75000"/>
                    </a:schemeClr>
                  </a:solidFill>
                  <a:effectLst/>
                  <a:latin typeface="+mj-lt"/>
                </a:endParaRPr>
              </a:p>
            </p:txBody>
          </p:sp>
        </mc:Choice>
        <mc:Fallback xmlns="">
          <p:sp>
            <p:nvSpPr>
              <p:cNvPr id="3" name="TextBox 2">
                <a:extLst>
                  <a:ext uri="{FF2B5EF4-FFF2-40B4-BE49-F238E27FC236}">
                    <a16:creationId xmlns:a16="http://schemas.microsoft.com/office/drawing/2014/main" id="{3BFC82E4-E00E-72D9-A483-1D92B9E91EBF}"/>
                  </a:ext>
                </a:extLst>
              </p:cNvPr>
              <p:cNvSpPr txBox="1">
                <a:spLocks noRot="1" noChangeAspect="1" noMove="1" noResize="1" noEditPoints="1" noAdjustHandles="1" noChangeArrowheads="1" noChangeShapeType="1" noTextEdit="1"/>
              </p:cNvSpPr>
              <p:nvPr/>
            </p:nvSpPr>
            <p:spPr>
              <a:xfrm>
                <a:off x="4614331" y="2094090"/>
                <a:ext cx="2212912" cy="2354491"/>
              </a:xfrm>
              <a:prstGeom prst="rect">
                <a:avLst/>
              </a:prstGeom>
              <a:blipFill>
                <a:blip r:embed="rId3"/>
                <a:stretch>
                  <a:fillRect l="-3429" t="-2151" b="-4301"/>
                </a:stretch>
              </a:blipFill>
            </p:spPr>
            <p:txBody>
              <a:bodyPr/>
              <a:lstStyle/>
              <a:p>
                <a:r>
                  <a:rPr lang="en-SA">
                    <a:noFill/>
                  </a:rPr>
                  <a:t> </a:t>
                </a:r>
              </a:p>
            </p:txBody>
          </p:sp>
        </mc:Fallback>
      </mc:AlternateContent>
      <p:pic>
        <p:nvPicPr>
          <p:cNvPr id="4" name="Picture 3">
            <a:extLst>
              <a:ext uri="{FF2B5EF4-FFF2-40B4-BE49-F238E27FC236}">
                <a16:creationId xmlns:a16="http://schemas.microsoft.com/office/drawing/2014/main" id="{1FC182AB-B521-B66E-674C-3FF173EF1D30}"/>
              </a:ext>
            </a:extLst>
          </p:cNvPr>
          <p:cNvPicPr>
            <a:picLocks noChangeAspect="1"/>
          </p:cNvPicPr>
          <p:nvPr/>
        </p:nvPicPr>
        <p:blipFill>
          <a:blip r:embed="rId4"/>
          <a:stretch>
            <a:fillRect/>
          </a:stretch>
        </p:blipFill>
        <p:spPr>
          <a:xfrm>
            <a:off x="9140864" y="5142716"/>
            <a:ext cx="0" cy="0"/>
          </a:xfrm>
          <a:prstGeom prst="rect">
            <a:avLst/>
          </a:prstGeom>
        </p:spPr>
      </p:pic>
      <p:sp>
        <p:nvSpPr>
          <p:cNvPr id="8" name="Oval 7">
            <a:extLst>
              <a:ext uri="{FF2B5EF4-FFF2-40B4-BE49-F238E27FC236}">
                <a16:creationId xmlns:a16="http://schemas.microsoft.com/office/drawing/2014/main" id="{A0724C05-E5EC-698C-942B-631A13E93034}"/>
              </a:ext>
            </a:extLst>
          </p:cNvPr>
          <p:cNvSpPr/>
          <p:nvPr/>
        </p:nvSpPr>
        <p:spPr>
          <a:xfrm>
            <a:off x="3056164" y="3008047"/>
            <a:ext cx="4725569" cy="5265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sp>
        <p:nvSpPr>
          <p:cNvPr id="11" name="Oval 10">
            <a:extLst>
              <a:ext uri="{FF2B5EF4-FFF2-40B4-BE49-F238E27FC236}">
                <a16:creationId xmlns:a16="http://schemas.microsoft.com/office/drawing/2014/main" id="{052DB0C9-56EB-613D-7956-0FB9D846CE3A}"/>
              </a:ext>
            </a:extLst>
          </p:cNvPr>
          <p:cNvSpPr/>
          <p:nvPr/>
        </p:nvSpPr>
        <p:spPr>
          <a:xfrm>
            <a:off x="8428003" y="3806545"/>
            <a:ext cx="4725569" cy="5265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A"/>
          </a:p>
        </p:txBody>
      </p:sp>
      <p:sp>
        <p:nvSpPr>
          <p:cNvPr id="14" name="Oval 13">
            <a:extLst>
              <a:ext uri="{FF2B5EF4-FFF2-40B4-BE49-F238E27FC236}">
                <a16:creationId xmlns:a16="http://schemas.microsoft.com/office/drawing/2014/main" id="{B76B2507-BB01-07BF-6500-66560C6D8D80}"/>
              </a:ext>
            </a:extLst>
          </p:cNvPr>
          <p:cNvSpPr/>
          <p:nvPr/>
        </p:nvSpPr>
        <p:spPr>
          <a:xfrm>
            <a:off x="3056164" y="6428420"/>
            <a:ext cx="4725569" cy="5265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A"/>
          </a:p>
        </p:txBody>
      </p:sp>
      <p:sp>
        <p:nvSpPr>
          <p:cNvPr id="16" name="Oval 15">
            <a:extLst>
              <a:ext uri="{FF2B5EF4-FFF2-40B4-BE49-F238E27FC236}">
                <a16:creationId xmlns:a16="http://schemas.microsoft.com/office/drawing/2014/main" id="{058FC5D3-487A-4C30-D1A6-A3608391DB56}"/>
              </a:ext>
            </a:extLst>
          </p:cNvPr>
          <p:cNvSpPr/>
          <p:nvPr/>
        </p:nvSpPr>
        <p:spPr>
          <a:xfrm>
            <a:off x="8232885" y="7504118"/>
            <a:ext cx="4725569" cy="52657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A"/>
          </a:p>
        </p:txBody>
      </p:sp>
      <p:sp>
        <p:nvSpPr>
          <p:cNvPr id="17" name="TextBox 16">
            <a:extLst>
              <a:ext uri="{FF2B5EF4-FFF2-40B4-BE49-F238E27FC236}">
                <a16:creationId xmlns:a16="http://schemas.microsoft.com/office/drawing/2014/main" id="{0E7A2BD6-0E39-E7C5-382B-0E92AFDFE70B}"/>
              </a:ext>
            </a:extLst>
          </p:cNvPr>
          <p:cNvSpPr txBox="1"/>
          <p:nvPr/>
        </p:nvSpPr>
        <p:spPr>
          <a:xfrm>
            <a:off x="13176293" y="8809312"/>
            <a:ext cx="1546184" cy="461665"/>
          </a:xfrm>
          <a:prstGeom prst="rect">
            <a:avLst/>
          </a:prstGeom>
          <a:noFill/>
        </p:spPr>
        <p:txBody>
          <a:bodyPr wrap="square" rtlCol="0">
            <a:spAutoFit/>
          </a:bodyPr>
          <a:lstStyle/>
          <a:p>
            <a:pPr algn="l"/>
            <a:r>
              <a:rPr lang="en-US" sz="2400" b="1" dirty="0">
                <a:solidFill>
                  <a:srgbClr val="FF0000"/>
                </a:solidFill>
              </a:rPr>
              <a:t>Total 75</a:t>
            </a:r>
            <a:endParaRPr lang="en-SA" sz="2400" b="1" dirty="0">
              <a:solidFill>
                <a:srgbClr val="FF0000"/>
              </a:solidFill>
            </a:endParaRPr>
          </a:p>
        </p:txBody>
      </p:sp>
      <p:sp>
        <p:nvSpPr>
          <p:cNvPr id="19" name="Oval 18">
            <a:extLst>
              <a:ext uri="{FF2B5EF4-FFF2-40B4-BE49-F238E27FC236}">
                <a16:creationId xmlns:a16="http://schemas.microsoft.com/office/drawing/2014/main" id="{7391B628-3B7D-4BE0-ADF7-0BF2611A2173}"/>
              </a:ext>
            </a:extLst>
          </p:cNvPr>
          <p:cNvSpPr/>
          <p:nvPr/>
        </p:nvSpPr>
        <p:spPr>
          <a:xfrm>
            <a:off x="9694786" y="8709428"/>
            <a:ext cx="2801471" cy="69672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A"/>
          </a:p>
        </p:txBody>
      </p:sp>
    </p:spTree>
    <p:extLst>
      <p:ext uri="{BB962C8B-B14F-4D97-AF65-F5344CB8AC3E}">
        <p14:creationId xmlns:p14="http://schemas.microsoft.com/office/powerpoint/2010/main" val="169197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6" grpId="0" animBg="1"/>
      <p:bldP spid="17"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3552484" y="592455"/>
            <a:ext cx="9959690" cy="782265"/>
          </a:xfrm>
          <a:prstGeom prst="rect">
            <a:avLst/>
          </a:prstGeom>
        </p:spPr>
        <p:txBody>
          <a:bodyPr lIns="0" tIns="0" rIns="0" bIns="0" rtlCol="0" anchor="t">
            <a:spAutoFit/>
          </a:bodyPr>
          <a:lstStyle/>
          <a:p>
            <a:pPr algn="ctr">
              <a:lnSpc>
                <a:spcPts val="6105"/>
              </a:lnSpc>
            </a:pPr>
            <a:r>
              <a:rPr lang="en-US" sz="55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Tufuli Arabic Bold"/>
              </a:rPr>
              <a:t>Investigations</a:t>
            </a:r>
          </a:p>
        </p:txBody>
      </p:sp>
      <p:sp>
        <p:nvSpPr>
          <p:cNvPr id="9" name="TextBox 9"/>
          <p:cNvSpPr txBox="1"/>
          <p:nvPr/>
        </p:nvSpPr>
        <p:spPr>
          <a:xfrm>
            <a:off x="2472914" y="2352840"/>
            <a:ext cx="14555609" cy="7036478"/>
          </a:xfrm>
          <a:prstGeom prst="rect">
            <a:avLst/>
          </a:prstGeom>
        </p:spPr>
        <p:txBody>
          <a:bodyPr wrap="square" lIns="0" tIns="0" rIns="0" bIns="0" rtlCol="0" anchor="t">
            <a:spAutoFit/>
          </a:bodyPr>
          <a:lstStyle/>
          <a:p>
            <a:pPr marL="342900" indent="-342900">
              <a:lnSpc>
                <a:spcPts val="7000"/>
              </a:lnSpc>
              <a:buFont typeface="Arial" panose="020B0604020202020204" pitchFamily="34" charset="0"/>
              <a:buChar char="•"/>
            </a:pPr>
            <a:r>
              <a:rPr lang="en-US" sz="2500" b="1" u="sng"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CBC</a:t>
            </a:r>
            <a:r>
              <a:rPr lang="en-US" sz="25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 </a:t>
            </a:r>
            <a:r>
              <a:rPr lang="en-US" sz="2500" b="1" dirty="0">
                <a:solidFill>
                  <a:srgbClr val="0070C0"/>
                </a:solidFill>
                <a:latin typeface="Verdana" panose="020B0604030504040204" pitchFamily="34" charset="0"/>
                <a:ea typeface="Verdana" panose="020B0604030504040204" pitchFamily="34" charset="0"/>
                <a:cs typeface="Verdana" panose="020B0604030504040204" pitchFamily="34" charset="0"/>
                <a:sym typeface="Canva Sans Bold"/>
              </a:rPr>
              <a:t>WBC 9.7, Platelet 353, </a:t>
            </a:r>
            <a:r>
              <a:rPr lang="en-US" sz="2500" b="1" dirty="0" err="1">
                <a:solidFill>
                  <a:srgbClr val="0070C0"/>
                </a:solidFill>
                <a:latin typeface="Verdana" panose="020B0604030504040204" pitchFamily="34" charset="0"/>
                <a:ea typeface="Verdana" panose="020B0604030504040204" pitchFamily="34" charset="0"/>
                <a:cs typeface="Verdana" panose="020B0604030504040204" pitchFamily="34" charset="0"/>
                <a:sym typeface="Canva Sans Bold"/>
              </a:rPr>
              <a:t>Hgb</a:t>
            </a:r>
            <a:r>
              <a:rPr lang="en-US" sz="2500" b="1" dirty="0">
                <a:solidFill>
                  <a:srgbClr val="0070C0"/>
                </a:solidFill>
                <a:latin typeface="Verdana" panose="020B0604030504040204" pitchFamily="34" charset="0"/>
                <a:ea typeface="Verdana" panose="020B0604030504040204" pitchFamily="34" charset="0"/>
                <a:cs typeface="Verdana" panose="020B0604030504040204" pitchFamily="34" charset="0"/>
                <a:sym typeface="Canva Sans Bold"/>
              </a:rPr>
              <a:t> 144 </a:t>
            </a:r>
            <a:r>
              <a:rPr lang="en-US" sz="25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 </a:t>
            </a:r>
          </a:p>
          <a:p>
            <a:pPr marL="342900" indent="-342900">
              <a:lnSpc>
                <a:spcPts val="7000"/>
              </a:lnSpc>
              <a:buFont typeface="Arial" panose="020B0604020202020204" pitchFamily="34" charset="0"/>
              <a:buChar char="•"/>
            </a:pPr>
            <a:r>
              <a:rPr lang="en-US" sz="2500" b="1" u="sng"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Electrolytes &amp; Renal profile &amp; Liver enzymes</a:t>
            </a:r>
            <a:r>
              <a:rPr lang="en-US" sz="25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 </a:t>
            </a:r>
            <a:r>
              <a:rPr lang="en-US" sz="2500" b="1" dirty="0">
                <a:solidFill>
                  <a:srgbClr val="0070C0"/>
                </a:solidFill>
                <a:latin typeface="Verdana" panose="020B0604030504040204" pitchFamily="34" charset="0"/>
                <a:ea typeface="Verdana" panose="020B0604030504040204" pitchFamily="34" charset="0"/>
                <a:cs typeface="Verdana" panose="020B0604030504040204" pitchFamily="34" charset="0"/>
                <a:sym typeface="Canva Sans Bold"/>
              </a:rPr>
              <a:t>Normal</a:t>
            </a:r>
          </a:p>
          <a:p>
            <a:pPr marL="342900" indent="-342900">
              <a:lnSpc>
                <a:spcPts val="7000"/>
              </a:lnSpc>
              <a:buFont typeface="Arial" panose="020B0604020202020204" pitchFamily="34" charset="0"/>
              <a:buChar char="•"/>
            </a:pPr>
            <a:r>
              <a:rPr lang="en-US" sz="2500" b="1" u="sng"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Inflammatory Markers</a:t>
            </a:r>
            <a:r>
              <a:rPr lang="en-US" sz="25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  </a:t>
            </a:r>
            <a:r>
              <a:rPr lang="en-US" sz="2500" b="1" dirty="0">
                <a:solidFill>
                  <a:srgbClr val="0070C0"/>
                </a:solidFill>
                <a:latin typeface="Verdana" panose="020B0604030504040204" pitchFamily="34" charset="0"/>
                <a:ea typeface="Verdana" panose="020B0604030504040204" pitchFamily="34" charset="0"/>
                <a:cs typeface="Verdana" panose="020B0604030504040204" pitchFamily="34" charset="0"/>
                <a:sym typeface="Canva Sans Bold"/>
              </a:rPr>
              <a:t>ESR 4 , CRP &lt; 5 (unremarkable)</a:t>
            </a:r>
          </a:p>
          <a:p>
            <a:pPr marL="342900" indent="-342900">
              <a:lnSpc>
                <a:spcPts val="7000"/>
              </a:lnSpc>
              <a:buFont typeface="Arial" panose="020B0604020202020204" pitchFamily="34" charset="0"/>
              <a:buChar char="•"/>
            </a:pPr>
            <a:r>
              <a:rPr lang="en-US" sz="2500" b="1" u="sng"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Toxicology Screen</a:t>
            </a:r>
            <a:r>
              <a:rPr lang="en-US" sz="25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 </a:t>
            </a:r>
            <a:r>
              <a:rPr lang="en-US" sz="2500" b="1" dirty="0">
                <a:solidFill>
                  <a:srgbClr val="0070C0"/>
                </a:solidFill>
                <a:latin typeface="Verdana" panose="020B0604030504040204" pitchFamily="34" charset="0"/>
                <a:ea typeface="Verdana" panose="020B0604030504040204" pitchFamily="34" charset="0"/>
                <a:cs typeface="Verdana" panose="020B0604030504040204" pitchFamily="34" charset="0"/>
                <a:sym typeface="Canva Sans Bold"/>
              </a:rPr>
              <a:t>Negative</a:t>
            </a:r>
            <a:r>
              <a:rPr lang="en-US" sz="25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 </a:t>
            </a:r>
          </a:p>
          <a:p>
            <a:pPr marL="342900" indent="-342900">
              <a:lnSpc>
                <a:spcPts val="7000"/>
              </a:lnSpc>
              <a:buFont typeface="Arial" panose="020B0604020202020204" pitchFamily="34" charset="0"/>
              <a:buChar char="•"/>
            </a:pPr>
            <a:r>
              <a:rPr lang="en-US" sz="2500" b="1" u="sng"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CSF Analysis</a:t>
            </a:r>
            <a:r>
              <a:rPr lang="en-US" sz="25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 </a:t>
            </a:r>
            <a:r>
              <a:rPr lang="en-US" sz="2500" b="1" dirty="0">
                <a:solidFill>
                  <a:srgbClr val="0070C0"/>
                </a:solidFill>
                <a:latin typeface="Verdana" panose="020B0604030504040204" pitchFamily="34" charset="0"/>
                <a:ea typeface="Verdana" panose="020B0604030504040204" pitchFamily="34" charset="0"/>
                <a:cs typeface="Verdana" panose="020B0604030504040204" pitchFamily="34" charset="0"/>
                <a:sym typeface="Canva Sans Bold"/>
              </a:rPr>
              <a:t>TNC &lt; 1.00, RBC 16, Protein 0.20, Glucose 4.50  (unremarkable) </a:t>
            </a:r>
            <a:r>
              <a:rPr lang="en-US" sz="25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 </a:t>
            </a:r>
          </a:p>
          <a:p>
            <a:pPr marL="342900" indent="-342900">
              <a:lnSpc>
                <a:spcPts val="7000"/>
              </a:lnSpc>
              <a:buFont typeface="Arial" panose="020B0604020202020204" pitchFamily="34" charset="0"/>
              <a:buChar char="•"/>
            </a:pPr>
            <a:r>
              <a:rPr lang="en-US" sz="2500" b="1" u="sng"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Brain CT:</a:t>
            </a:r>
            <a:r>
              <a:rPr lang="en-US" sz="25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 </a:t>
            </a:r>
            <a:r>
              <a:rPr lang="en-US" sz="2500" b="1" dirty="0">
                <a:solidFill>
                  <a:srgbClr val="0070C0"/>
                </a:solidFill>
                <a:latin typeface="Verdana" panose="020B0604030504040204" pitchFamily="34" charset="0"/>
                <a:ea typeface="Verdana" panose="020B0604030504040204" pitchFamily="34" charset="0"/>
                <a:cs typeface="Verdana" panose="020B0604030504040204" pitchFamily="34" charset="0"/>
                <a:sym typeface="Canva Sans Bold"/>
              </a:rPr>
              <a:t>Normal</a:t>
            </a:r>
            <a:r>
              <a:rPr lang="en-US" sz="25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 </a:t>
            </a:r>
          </a:p>
          <a:p>
            <a:pPr marL="342900" indent="-342900">
              <a:lnSpc>
                <a:spcPts val="7000"/>
              </a:lnSpc>
              <a:buFont typeface="Arial" panose="020B0604020202020204" pitchFamily="34" charset="0"/>
              <a:buChar char="•"/>
            </a:pPr>
            <a:endParaRPr lang="en-US" sz="25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endParaRPr>
          </a:p>
          <a:p>
            <a:pPr marL="342900" indent="-342900">
              <a:lnSpc>
                <a:spcPts val="7000"/>
              </a:lnSpc>
              <a:buFont typeface="Arial" panose="020B0604020202020204" pitchFamily="34" charset="0"/>
              <a:buChar char="•"/>
            </a:pPr>
            <a:endParaRPr lang="en-US" sz="25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919965" y="756863"/>
            <a:ext cx="16447173" cy="782265"/>
          </a:xfrm>
          <a:prstGeom prst="rect">
            <a:avLst/>
          </a:prstGeom>
        </p:spPr>
        <p:txBody>
          <a:bodyPr wrap="square" lIns="0" tIns="0" rIns="0" bIns="0" rtlCol="0" anchor="t">
            <a:spAutoFit/>
          </a:bodyPr>
          <a:lstStyle/>
          <a:p>
            <a:pPr algn="ctr">
              <a:lnSpc>
                <a:spcPts val="6105"/>
              </a:lnSpc>
            </a:pPr>
            <a:r>
              <a:rPr lang="en-US" sz="55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Tufuli Arabic Bold"/>
              </a:rPr>
              <a:t>Investigations</a:t>
            </a:r>
          </a:p>
        </p:txBody>
      </p:sp>
      <p:sp>
        <p:nvSpPr>
          <p:cNvPr id="6" name="TextBox 6"/>
          <p:cNvSpPr txBox="1"/>
          <p:nvPr/>
        </p:nvSpPr>
        <p:spPr>
          <a:xfrm>
            <a:off x="643919" y="1686838"/>
            <a:ext cx="16999263" cy="779572"/>
          </a:xfrm>
          <a:prstGeom prst="rect">
            <a:avLst/>
          </a:prstGeom>
        </p:spPr>
        <p:txBody>
          <a:bodyPr wrap="square" lIns="0" tIns="0" rIns="0" bIns="0" rtlCol="0" anchor="t">
            <a:spAutoFit/>
          </a:bodyPr>
          <a:lstStyle/>
          <a:p>
            <a:pPr algn="ctr">
              <a:lnSpc>
                <a:spcPts val="7000"/>
              </a:lnSpc>
            </a:pPr>
            <a:r>
              <a:rPr lang="en-US" sz="4000" b="1" u="sng"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Thyroid function test</a:t>
            </a:r>
          </a:p>
        </p:txBody>
      </p:sp>
      <p:graphicFrame>
        <p:nvGraphicFramePr>
          <p:cNvPr id="7" name="Table 7"/>
          <p:cNvGraphicFramePr>
            <a:graphicFrameLocks noGrp="1"/>
          </p:cNvGraphicFramePr>
          <p:nvPr>
            <p:extLst>
              <p:ext uri="{D42A27DB-BD31-4B8C-83A1-F6EECF244321}">
                <p14:modId xmlns:p14="http://schemas.microsoft.com/office/powerpoint/2010/main" val="869815885"/>
              </p:ext>
            </p:extLst>
          </p:nvPr>
        </p:nvGraphicFramePr>
        <p:xfrm>
          <a:off x="2761971" y="3749010"/>
          <a:ext cx="12910369" cy="5353050"/>
        </p:xfrm>
        <a:graphic>
          <a:graphicData uri="http://schemas.openxmlformats.org/drawingml/2006/table">
            <a:tbl>
              <a:tblPr firstCol="1" bandCol="1">
                <a:tableStyleId>{BC89EF96-8CEA-46FF-86C4-4CE0E7609802}</a:tableStyleId>
              </a:tblPr>
              <a:tblGrid>
                <a:gridCol w="5261170">
                  <a:extLst>
                    <a:ext uri="{9D8B030D-6E8A-4147-A177-3AD203B41FA5}">
                      <a16:colId xmlns:a16="http://schemas.microsoft.com/office/drawing/2014/main" val="20000"/>
                    </a:ext>
                  </a:extLst>
                </a:gridCol>
                <a:gridCol w="7649199">
                  <a:extLst>
                    <a:ext uri="{9D8B030D-6E8A-4147-A177-3AD203B41FA5}">
                      <a16:colId xmlns:a16="http://schemas.microsoft.com/office/drawing/2014/main" val="20001"/>
                    </a:ext>
                  </a:extLst>
                </a:gridCol>
              </a:tblGrid>
              <a:tr h="1784350">
                <a:tc>
                  <a:txBody>
                    <a:bodyPr/>
                    <a:lstStyle/>
                    <a:p>
                      <a:pPr algn="ctr">
                        <a:lnSpc>
                          <a:spcPts val="4759"/>
                        </a:lnSpc>
                        <a:defRPr/>
                      </a:pPr>
                      <a:r>
                        <a:rPr lang="en-US" sz="2900">
                          <a:latin typeface="Verdana" panose="020B0604030504040204" pitchFamily="34" charset="0"/>
                          <a:ea typeface="Verdana" panose="020B0604030504040204" pitchFamily="34" charset="0"/>
                          <a:cs typeface="Verdana" panose="020B0604030504040204" pitchFamily="34" charset="0"/>
                          <a:sym typeface="Poppins Bold Italics"/>
                        </a:rPr>
                        <a:t>TSH</a:t>
                      </a:r>
                      <a:endParaRPr lang="en-US" sz="2900">
                        <a:latin typeface="Verdana" panose="020B0604030504040204" pitchFamily="34" charset="0"/>
                        <a:ea typeface="Verdana" panose="020B0604030504040204" pitchFamily="34" charset="0"/>
                        <a:cs typeface="Verdana" panose="020B0604030504040204" pitchFamily="34" charset="0"/>
                      </a:endParaRPr>
                    </a:p>
                  </a:txBody>
                  <a:tcPr marL="190500" marR="190500" marT="190500" marB="190500" anchor="ctr"/>
                </a:tc>
                <a:tc>
                  <a:txBody>
                    <a:bodyPr/>
                    <a:lstStyle/>
                    <a:p>
                      <a:pPr algn="ctr">
                        <a:lnSpc>
                          <a:spcPts val="4480"/>
                        </a:lnSpc>
                        <a:defRPr/>
                      </a:pPr>
                      <a:r>
                        <a:rPr lang="en-US" sz="2900" b="1" dirty="0">
                          <a:latin typeface="Verdana" panose="020B0604030504040204" pitchFamily="34" charset="0"/>
                          <a:ea typeface="Verdana" panose="020B0604030504040204" pitchFamily="34" charset="0"/>
                          <a:cs typeface="Verdana" panose="020B0604030504040204" pitchFamily="34" charset="0"/>
                          <a:sym typeface="Poppins Bold Italics"/>
                        </a:rPr>
                        <a:t>&lt;0.01</a:t>
                      </a:r>
                      <a:r>
                        <a:rPr lang="en-US" sz="2900" dirty="0">
                          <a:latin typeface="Verdana" panose="020B0604030504040204" pitchFamily="34" charset="0"/>
                          <a:ea typeface="Verdana" panose="020B0604030504040204" pitchFamily="34" charset="0"/>
                          <a:cs typeface="Verdana" panose="020B0604030504040204" pitchFamily="34" charset="0"/>
                          <a:sym typeface="Poppins Bold Italics"/>
                        </a:rPr>
                        <a:t> mlU/L </a:t>
                      </a:r>
                      <a:r>
                        <a:rPr lang="en-US" sz="2900" dirty="0">
                          <a:latin typeface="Verdana" panose="020B0604030504040204" pitchFamily="34" charset="0"/>
                          <a:ea typeface="Verdana" panose="020B0604030504040204" pitchFamily="34" charset="0"/>
                          <a:cs typeface="Verdana" panose="020B0604030504040204" pitchFamily="34" charset="0"/>
                          <a:sym typeface="Poppins Italics"/>
                        </a:rPr>
                        <a:t>(0.35-4.49 mlU/L) </a:t>
                      </a:r>
                      <a:endParaRPr lang="en-US" sz="2900" dirty="0">
                        <a:latin typeface="Verdana" panose="020B0604030504040204" pitchFamily="34" charset="0"/>
                        <a:ea typeface="Verdana" panose="020B0604030504040204" pitchFamily="34" charset="0"/>
                        <a:cs typeface="Verdana" panose="020B0604030504040204" pitchFamily="34" charset="0"/>
                      </a:endParaRPr>
                    </a:p>
                  </a:txBody>
                  <a:tcPr marL="190500" marR="190500" marT="190500" marB="190500" anchor="ctr"/>
                </a:tc>
                <a:extLst>
                  <a:ext uri="{0D108BD9-81ED-4DB2-BD59-A6C34878D82A}">
                    <a16:rowId xmlns:a16="http://schemas.microsoft.com/office/drawing/2014/main" val="10000"/>
                  </a:ext>
                </a:extLst>
              </a:tr>
              <a:tr h="1784350">
                <a:tc>
                  <a:txBody>
                    <a:bodyPr/>
                    <a:lstStyle/>
                    <a:p>
                      <a:pPr algn="ctr">
                        <a:lnSpc>
                          <a:spcPts val="4759"/>
                        </a:lnSpc>
                        <a:defRPr/>
                      </a:pPr>
                      <a:r>
                        <a:rPr lang="en-US" sz="2900" dirty="0">
                          <a:latin typeface="Verdana" panose="020B0604030504040204" pitchFamily="34" charset="0"/>
                          <a:ea typeface="Verdana" panose="020B0604030504040204" pitchFamily="34" charset="0"/>
                          <a:cs typeface="Verdana" panose="020B0604030504040204" pitchFamily="34" charset="0"/>
                          <a:sym typeface="Poppins Bold Italics"/>
                        </a:rPr>
                        <a:t>Free T4 </a:t>
                      </a:r>
                      <a:endParaRPr lang="en-US" sz="2900" dirty="0">
                        <a:latin typeface="Verdana" panose="020B0604030504040204" pitchFamily="34" charset="0"/>
                        <a:ea typeface="Verdana" panose="020B0604030504040204" pitchFamily="34" charset="0"/>
                        <a:cs typeface="Verdana" panose="020B0604030504040204" pitchFamily="34" charset="0"/>
                      </a:endParaRPr>
                    </a:p>
                  </a:txBody>
                  <a:tcPr marL="190500" marR="190500" marT="190500" marB="190500" anchor="ctr"/>
                </a:tc>
                <a:tc>
                  <a:txBody>
                    <a:bodyPr/>
                    <a:lstStyle/>
                    <a:p>
                      <a:pPr algn="ctr">
                        <a:lnSpc>
                          <a:spcPts val="4480"/>
                        </a:lnSpc>
                        <a:defRPr/>
                      </a:pPr>
                      <a:r>
                        <a:rPr lang="en-US" sz="2900" b="1" dirty="0">
                          <a:latin typeface="Verdana" panose="020B0604030504040204" pitchFamily="34" charset="0"/>
                          <a:ea typeface="Verdana" panose="020B0604030504040204" pitchFamily="34" charset="0"/>
                          <a:cs typeface="Verdana" panose="020B0604030504040204" pitchFamily="34" charset="0"/>
                          <a:sym typeface="Poppins Bold Italics"/>
                        </a:rPr>
                        <a:t>26.67</a:t>
                      </a:r>
                      <a:r>
                        <a:rPr lang="en-US" sz="2900" dirty="0">
                          <a:latin typeface="Verdana" panose="020B0604030504040204" pitchFamily="34" charset="0"/>
                          <a:ea typeface="Verdana" panose="020B0604030504040204" pitchFamily="34" charset="0"/>
                          <a:cs typeface="Verdana" panose="020B0604030504040204" pitchFamily="34" charset="0"/>
                          <a:sym typeface="Poppins Bold Italics"/>
                        </a:rPr>
                        <a:t> </a:t>
                      </a:r>
                      <a:r>
                        <a:rPr lang="en-US" sz="2900" dirty="0" err="1">
                          <a:latin typeface="Verdana" panose="020B0604030504040204" pitchFamily="34" charset="0"/>
                          <a:ea typeface="Verdana" panose="020B0604030504040204" pitchFamily="34" charset="0"/>
                          <a:cs typeface="Verdana" panose="020B0604030504040204" pitchFamily="34" charset="0"/>
                          <a:sym typeface="Poppins Bold Italics"/>
                        </a:rPr>
                        <a:t>pmol</a:t>
                      </a:r>
                      <a:r>
                        <a:rPr lang="en-US" sz="2900" dirty="0">
                          <a:latin typeface="Verdana" panose="020B0604030504040204" pitchFamily="34" charset="0"/>
                          <a:ea typeface="Verdana" panose="020B0604030504040204" pitchFamily="34" charset="0"/>
                          <a:cs typeface="Verdana" panose="020B0604030504040204" pitchFamily="34" charset="0"/>
                          <a:sym typeface="Poppins Bold Italics"/>
                        </a:rPr>
                        <a:t>/L </a:t>
                      </a:r>
                      <a:r>
                        <a:rPr lang="en-US" sz="2900" dirty="0">
                          <a:latin typeface="Verdana" panose="020B0604030504040204" pitchFamily="34" charset="0"/>
                          <a:ea typeface="Verdana" panose="020B0604030504040204" pitchFamily="34" charset="0"/>
                          <a:cs typeface="Verdana" panose="020B0604030504040204" pitchFamily="34" charset="0"/>
                          <a:sym typeface="Poppins Italics"/>
                        </a:rPr>
                        <a:t>(9.00-19.00 </a:t>
                      </a:r>
                      <a:r>
                        <a:rPr lang="en-US" sz="2900" dirty="0" err="1">
                          <a:latin typeface="Verdana" panose="020B0604030504040204" pitchFamily="34" charset="0"/>
                          <a:ea typeface="Verdana" panose="020B0604030504040204" pitchFamily="34" charset="0"/>
                          <a:cs typeface="Verdana" panose="020B0604030504040204" pitchFamily="34" charset="0"/>
                          <a:sym typeface="Poppins Italics"/>
                        </a:rPr>
                        <a:t>pmol</a:t>
                      </a:r>
                      <a:r>
                        <a:rPr lang="en-US" sz="2900" dirty="0">
                          <a:latin typeface="Verdana" panose="020B0604030504040204" pitchFamily="34" charset="0"/>
                          <a:ea typeface="Verdana" panose="020B0604030504040204" pitchFamily="34" charset="0"/>
                          <a:cs typeface="Verdana" panose="020B0604030504040204" pitchFamily="34" charset="0"/>
                          <a:sym typeface="Poppins Italics"/>
                        </a:rPr>
                        <a:t>/L) </a:t>
                      </a:r>
                      <a:endParaRPr lang="en-US" sz="2900" dirty="0">
                        <a:latin typeface="Verdana" panose="020B0604030504040204" pitchFamily="34" charset="0"/>
                        <a:ea typeface="Verdana" panose="020B0604030504040204" pitchFamily="34" charset="0"/>
                        <a:cs typeface="Verdana" panose="020B0604030504040204" pitchFamily="34" charset="0"/>
                      </a:endParaRPr>
                    </a:p>
                  </a:txBody>
                  <a:tcPr marL="190500" marR="190500" marT="190500" marB="190500" anchor="ctr"/>
                </a:tc>
                <a:extLst>
                  <a:ext uri="{0D108BD9-81ED-4DB2-BD59-A6C34878D82A}">
                    <a16:rowId xmlns:a16="http://schemas.microsoft.com/office/drawing/2014/main" val="10001"/>
                  </a:ext>
                </a:extLst>
              </a:tr>
              <a:tr h="1784350">
                <a:tc>
                  <a:txBody>
                    <a:bodyPr/>
                    <a:lstStyle/>
                    <a:p>
                      <a:pPr algn="ctr">
                        <a:lnSpc>
                          <a:spcPts val="4759"/>
                        </a:lnSpc>
                        <a:defRPr/>
                      </a:pPr>
                      <a:r>
                        <a:rPr lang="en-US" sz="2900">
                          <a:latin typeface="Verdana" panose="020B0604030504040204" pitchFamily="34" charset="0"/>
                          <a:ea typeface="Verdana" panose="020B0604030504040204" pitchFamily="34" charset="0"/>
                          <a:cs typeface="Verdana" panose="020B0604030504040204" pitchFamily="34" charset="0"/>
                          <a:sym typeface="Poppins Bold Italics"/>
                        </a:rPr>
                        <a:t>Free T3</a:t>
                      </a:r>
                      <a:endParaRPr lang="en-US" sz="2900">
                        <a:latin typeface="Verdana" panose="020B0604030504040204" pitchFamily="34" charset="0"/>
                        <a:ea typeface="Verdana" panose="020B0604030504040204" pitchFamily="34" charset="0"/>
                        <a:cs typeface="Verdana" panose="020B0604030504040204" pitchFamily="34" charset="0"/>
                      </a:endParaRPr>
                    </a:p>
                  </a:txBody>
                  <a:tcPr marL="190500" marR="190500" marT="190500" marB="190500" anchor="ctr"/>
                </a:tc>
                <a:tc>
                  <a:txBody>
                    <a:bodyPr/>
                    <a:lstStyle/>
                    <a:p>
                      <a:pPr algn="ctr">
                        <a:lnSpc>
                          <a:spcPts val="4480"/>
                        </a:lnSpc>
                        <a:defRPr/>
                      </a:pPr>
                      <a:r>
                        <a:rPr lang="en-US" sz="2900" b="1" dirty="0">
                          <a:latin typeface="Verdana" panose="020B0604030504040204" pitchFamily="34" charset="0"/>
                          <a:ea typeface="Verdana" panose="020B0604030504040204" pitchFamily="34" charset="0"/>
                          <a:cs typeface="Verdana" panose="020B0604030504040204" pitchFamily="34" charset="0"/>
                          <a:sym typeface="Poppins Bold Italics"/>
                        </a:rPr>
                        <a:t>13.44</a:t>
                      </a:r>
                      <a:r>
                        <a:rPr lang="en-US" sz="2900" dirty="0">
                          <a:latin typeface="Verdana" panose="020B0604030504040204" pitchFamily="34" charset="0"/>
                          <a:ea typeface="Verdana" panose="020B0604030504040204" pitchFamily="34" charset="0"/>
                          <a:cs typeface="Verdana" panose="020B0604030504040204" pitchFamily="34" charset="0"/>
                          <a:sym typeface="Poppins Bold Italics"/>
                        </a:rPr>
                        <a:t> </a:t>
                      </a:r>
                      <a:r>
                        <a:rPr lang="en-US" sz="2900" dirty="0" err="1">
                          <a:latin typeface="Verdana" panose="020B0604030504040204" pitchFamily="34" charset="0"/>
                          <a:ea typeface="Verdana" panose="020B0604030504040204" pitchFamily="34" charset="0"/>
                          <a:cs typeface="Verdana" panose="020B0604030504040204" pitchFamily="34" charset="0"/>
                          <a:sym typeface="Poppins Bold Italics"/>
                        </a:rPr>
                        <a:t>pmol</a:t>
                      </a:r>
                      <a:r>
                        <a:rPr lang="en-US" sz="2900" dirty="0">
                          <a:latin typeface="Verdana" panose="020B0604030504040204" pitchFamily="34" charset="0"/>
                          <a:ea typeface="Verdana" panose="020B0604030504040204" pitchFamily="34" charset="0"/>
                          <a:cs typeface="Verdana" panose="020B0604030504040204" pitchFamily="34" charset="0"/>
                          <a:sym typeface="Poppins Bold Italics"/>
                        </a:rPr>
                        <a:t>/L </a:t>
                      </a:r>
                      <a:r>
                        <a:rPr lang="en-US" sz="2900" dirty="0">
                          <a:latin typeface="Verdana" panose="020B0604030504040204" pitchFamily="34" charset="0"/>
                          <a:ea typeface="Verdana" panose="020B0604030504040204" pitchFamily="34" charset="0"/>
                          <a:cs typeface="Verdana" panose="020B0604030504040204" pitchFamily="34" charset="0"/>
                          <a:sym typeface="Poppins Italics"/>
                        </a:rPr>
                        <a:t>(2.90-4.90 </a:t>
                      </a:r>
                      <a:r>
                        <a:rPr lang="en-US" sz="2900" dirty="0" err="1">
                          <a:latin typeface="Verdana" panose="020B0604030504040204" pitchFamily="34" charset="0"/>
                          <a:ea typeface="Verdana" panose="020B0604030504040204" pitchFamily="34" charset="0"/>
                          <a:cs typeface="Verdana" panose="020B0604030504040204" pitchFamily="34" charset="0"/>
                          <a:sym typeface="Poppins Italics"/>
                        </a:rPr>
                        <a:t>pmol</a:t>
                      </a:r>
                      <a:r>
                        <a:rPr lang="en-US" sz="2900" dirty="0">
                          <a:latin typeface="Verdana" panose="020B0604030504040204" pitchFamily="34" charset="0"/>
                          <a:ea typeface="Verdana" panose="020B0604030504040204" pitchFamily="34" charset="0"/>
                          <a:cs typeface="Verdana" panose="020B0604030504040204" pitchFamily="34" charset="0"/>
                          <a:sym typeface="Poppins Italics"/>
                        </a:rPr>
                        <a:t>/L) </a:t>
                      </a:r>
                      <a:endParaRPr lang="en-US" sz="2900" dirty="0">
                        <a:latin typeface="Verdana" panose="020B0604030504040204" pitchFamily="34" charset="0"/>
                        <a:ea typeface="Verdana" panose="020B0604030504040204" pitchFamily="34" charset="0"/>
                        <a:cs typeface="Verdana" panose="020B0604030504040204" pitchFamily="34" charset="0"/>
                      </a:endParaRPr>
                    </a:p>
                  </a:txBody>
                  <a:tcPr marL="190500" marR="190500" marT="190500" marB="19050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DD4098-434B-25B3-F987-C2C73705A43B}"/>
              </a:ext>
            </a:extLst>
          </p:cNvPr>
          <p:cNvSpPr txBox="1"/>
          <p:nvPr/>
        </p:nvSpPr>
        <p:spPr>
          <a:xfrm>
            <a:off x="5179829" y="1050152"/>
            <a:ext cx="10205411" cy="1323439"/>
          </a:xfrm>
          <a:prstGeom prst="rect">
            <a:avLst/>
          </a:prstGeom>
          <a:noFill/>
        </p:spPr>
        <p:txBody>
          <a:bodyPr wrap="square" rtlCol="0">
            <a:spAutoFit/>
          </a:bodyPr>
          <a:lstStyle/>
          <a:p>
            <a:pPr algn="l"/>
            <a:r>
              <a:rPr lang="en-US" sz="2000" b="1" dirty="0">
                <a:solidFill>
                  <a:srgbClr val="FF0000"/>
                </a:solidFill>
                <a:latin typeface="Verdana" panose="020B0604030504040204" pitchFamily="34" charset="0"/>
                <a:ea typeface="Verdana" panose="020B0604030504040204" pitchFamily="34" charset="0"/>
                <a:cs typeface="Verdana" panose="020B0604030504040204" pitchFamily="34" charset="0"/>
              </a:rPr>
              <a:t>Should Not Delay Standard Emergency Stabilization:</a:t>
            </a:r>
          </a:p>
          <a:p>
            <a:pPr marL="285750" indent="-285750" algn="l">
              <a:buFont typeface="Arial" panose="020B0604020202020204" pitchFamily="34" charset="0"/>
              <a:buChar char="•"/>
            </a:pPr>
            <a:r>
              <a:rPr lang="en-US" sz="2000" b="1" strike="sngStrike" dirty="0">
                <a:latin typeface="Verdana" panose="020B0604030504040204" pitchFamily="34" charset="0"/>
                <a:ea typeface="Verdana" panose="020B0604030504040204" pitchFamily="34" charset="0"/>
                <a:cs typeface="Verdana" panose="020B0604030504040204" pitchFamily="34" charset="0"/>
              </a:rPr>
              <a:t>Hypoglycemia</a:t>
            </a:r>
            <a:r>
              <a:rPr lang="en-US" sz="2000" strike="sngStrike" dirty="0">
                <a:latin typeface="Verdana" panose="020B0604030504040204" pitchFamily="34" charset="0"/>
                <a:ea typeface="Verdana" panose="020B0604030504040204" pitchFamily="34" charset="0"/>
                <a:cs typeface="Verdana" panose="020B0604030504040204" pitchFamily="34" charset="0"/>
              </a:rPr>
              <a:t> and </a:t>
            </a:r>
            <a:r>
              <a:rPr lang="en-US" sz="2000" b="1" strike="sngStrike" dirty="0">
                <a:latin typeface="Verdana" panose="020B0604030504040204" pitchFamily="34" charset="0"/>
                <a:ea typeface="Verdana" panose="020B0604030504040204" pitchFamily="34" charset="0"/>
                <a:cs typeface="Verdana" panose="020B0604030504040204" pitchFamily="34" charset="0"/>
              </a:rPr>
              <a:t>electrolyte</a:t>
            </a:r>
            <a:r>
              <a:rPr lang="en-US" sz="2000" strike="sngStrike" dirty="0">
                <a:latin typeface="Verdana" panose="020B0604030504040204" pitchFamily="34" charset="0"/>
                <a:ea typeface="Verdana" panose="020B0604030504040204" pitchFamily="34" charset="0"/>
                <a:cs typeface="Verdana" panose="020B0604030504040204" pitchFamily="34" charset="0"/>
              </a:rPr>
              <a:t> disturbance (rule out using rapid testing)</a:t>
            </a:r>
          </a:p>
          <a:p>
            <a:pPr marL="285750" indent="-285750" algn="l">
              <a:buFont typeface="Arial" panose="020B0604020202020204" pitchFamily="34" charset="0"/>
              <a:buChar char="•"/>
            </a:pPr>
            <a:r>
              <a:rPr lang="en-US" sz="2000" b="1" strike="sngStrike" dirty="0">
                <a:latin typeface="Verdana" panose="020B0604030504040204" pitchFamily="34" charset="0"/>
                <a:ea typeface="Verdana" panose="020B0604030504040204" pitchFamily="34" charset="0"/>
                <a:cs typeface="Verdana" panose="020B0604030504040204" pitchFamily="34" charset="0"/>
              </a:rPr>
              <a:t>Toxin</a:t>
            </a:r>
            <a:r>
              <a:rPr lang="en-US" sz="2000" strike="sngStrike" dirty="0">
                <a:latin typeface="Verdana" panose="020B0604030504040204" pitchFamily="34" charset="0"/>
                <a:ea typeface="Verdana" panose="020B0604030504040204" pitchFamily="34" charset="0"/>
                <a:cs typeface="Verdana" panose="020B0604030504040204" pitchFamily="34" charset="0"/>
              </a:rPr>
              <a:t> ingestion was considered </a:t>
            </a:r>
          </a:p>
          <a:p>
            <a:pPr marL="285750" indent="-285750" algn="l">
              <a:buFont typeface="Arial" panose="020B0604020202020204" pitchFamily="34" charset="0"/>
              <a:buChar char="•"/>
            </a:pPr>
            <a:r>
              <a:rPr lang="en-US" sz="2000" b="1" dirty="0">
                <a:latin typeface="Verdana" panose="020B0604030504040204" pitchFamily="34" charset="0"/>
                <a:ea typeface="Verdana" panose="020B0604030504040204" pitchFamily="34" charset="0"/>
                <a:cs typeface="Verdana" panose="020B0604030504040204" pitchFamily="34" charset="0"/>
              </a:rPr>
              <a:t>Infectious</a:t>
            </a:r>
            <a:r>
              <a:rPr lang="en-US" sz="2000" dirty="0">
                <a:latin typeface="Verdana" panose="020B0604030504040204" pitchFamily="34" charset="0"/>
                <a:ea typeface="Verdana" panose="020B0604030504040204" pitchFamily="34" charset="0"/>
                <a:cs typeface="Verdana" panose="020B0604030504040204" pitchFamily="34" charset="0"/>
              </a:rPr>
              <a:t> encephalitis/meningitis </a:t>
            </a:r>
          </a:p>
        </p:txBody>
      </p:sp>
      <p:sp>
        <p:nvSpPr>
          <p:cNvPr id="17" name="Explosion: 14 Points 16">
            <a:extLst>
              <a:ext uri="{FF2B5EF4-FFF2-40B4-BE49-F238E27FC236}">
                <a16:creationId xmlns:a16="http://schemas.microsoft.com/office/drawing/2014/main" id="{6627B800-2355-FE6D-454E-FC85CDEF6435}"/>
              </a:ext>
            </a:extLst>
          </p:cNvPr>
          <p:cNvSpPr/>
          <p:nvPr/>
        </p:nvSpPr>
        <p:spPr>
          <a:xfrm rot="20999483">
            <a:off x="4631602" y="3771519"/>
            <a:ext cx="4970496" cy="2608837"/>
          </a:xfrm>
          <a:prstGeom prst="irregularSeal2">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Verdana" panose="020B0604030504040204" pitchFamily="34" charset="0"/>
                <a:ea typeface="Verdana" panose="020B0604030504040204" pitchFamily="34" charset="0"/>
                <a:cs typeface="Verdana" panose="020B0604030504040204" pitchFamily="34" charset="0"/>
              </a:rPr>
              <a:t>Thyroid Storm  </a:t>
            </a:r>
            <a:endParaRPr lang="en-SA"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7">
            <a:extLst>
              <a:ext uri="{FF2B5EF4-FFF2-40B4-BE49-F238E27FC236}">
                <a16:creationId xmlns:a16="http://schemas.microsoft.com/office/drawing/2014/main" id="{7902C0E9-FC25-ECF1-745A-8A5532D00997}"/>
              </a:ext>
            </a:extLst>
          </p:cNvPr>
          <p:cNvSpPr txBox="1"/>
          <p:nvPr/>
        </p:nvSpPr>
        <p:spPr>
          <a:xfrm>
            <a:off x="9386957" y="2540635"/>
            <a:ext cx="8956261" cy="8125301"/>
          </a:xfrm>
          <a:prstGeom prst="rect">
            <a:avLst/>
          </a:prstGeom>
        </p:spPr>
        <p:txBody>
          <a:bodyPr wrap="square" lIns="0" tIns="0" rIns="0" bIns="0" rtlCol="0" anchor="t">
            <a:spAutoFit/>
          </a:bodyPr>
          <a:lstStyle/>
          <a:p>
            <a:pPr marL="276859" indent="-367030">
              <a:buFont typeface="Arial"/>
              <a:buChar char="•"/>
            </a:pPr>
            <a:r>
              <a:rPr lang="en-US" sz="2200" b="1" u="sng"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sym typeface="Canva Sans"/>
              </a:rPr>
              <a:t>In Emergency Room:</a:t>
            </a:r>
          </a:p>
          <a:p>
            <a:pPr marL="734059" lvl="1" indent="-367030">
              <a:buFont typeface="Arial"/>
              <a:buChar char="•"/>
            </a:pPr>
            <a:r>
              <a:rPr lang="en-US" sz="22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a:rPr>
              <a:t>He required intubation due to fluctuating GCS and agitation.</a:t>
            </a:r>
          </a:p>
          <a:p>
            <a:pPr marL="734059" lvl="1" indent="-367030">
              <a:buFont typeface="Arial"/>
              <a:buChar char="•"/>
            </a:pPr>
            <a:endParaRPr lang="en-US" sz="22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a:endParaRPr>
          </a:p>
          <a:p>
            <a:pPr marL="734059" lvl="1" indent="-367030" algn="l">
              <a:buFont typeface="Arial"/>
              <a:buChar char="•"/>
            </a:pPr>
            <a:r>
              <a:rPr lang="en-US" sz="22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Started thyroid storm management:</a:t>
            </a:r>
          </a:p>
          <a:p>
            <a:pPr marL="734059" lvl="1" indent="-367030" algn="l">
              <a:buAutoNum type="arabicPeriod"/>
            </a:pPr>
            <a:r>
              <a:rPr lang="en-US" sz="2200" dirty="0" err="1">
                <a:solidFill>
                  <a:srgbClr val="1B2A41"/>
                </a:solidFill>
                <a:latin typeface="Verdana" panose="020B0604030504040204" pitchFamily="34" charset="0"/>
                <a:ea typeface="Verdana" panose="020B0604030504040204" pitchFamily="34" charset="0"/>
                <a:cs typeface="Verdana" panose="020B0604030504040204" pitchFamily="34" charset="0"/>
                <a:sym typeface="Canva Sans"/>
              </a:rPr>
              <a:t>Methimazole</a:t>
            </a:r>
            <a:r>
              <a:rPr lang="en-US" sz="2200"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a:rPr>
              <a:t> (15 mg once daily) </a:t>
            </a:r>
          </a:p>
          <a:p>
            <a:pPr marL="734059" lvl="1" indent="-367030" algn="l">
              <a:buAutoNum type="arabicPeriod"/>
            </a:pPr>
            <a:r>
              <a:rPr lang="en-US" sz="2200"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a:rPr>
              <a:t>IV hydrocortisone (100 mg/m2/day) </a:t>
            </a:r>
          </a:p>
          <a:p>
            <a:pPr marL="734059" lvl="1" indent="-367030" algn="l">
              <a:buAutoNum type="arabicPeriod"/>
            </a:pPr>
            <a:r>
              <a:rPr lang="en-US" sz="2200" dirty="0" err="1">
                <a:solidFill>
                  <a:srgbClr val="1B2A41"/>
                </a:solidFill>
                <a:latin typeface="Verdana" panose="020B0604030504040204" pitchFamily="34" charset="0"/>
                <a:ea typeface="Verdana" panose="020B0604030504040204" pitchFamily="34" charset="0"/>
                <a:cs typeface="Verdana" panose="020B0604030504040204" pitchFamily="34" charset="0"/>
                <a:sym typeface="Canva Sans"/>
              </a:rPr>
              <a:t>Esmolol</a:t>
            </a:r>
            <a:r>
              <a:rPr lang="en-US" sz="2200"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a:rPr>
              <a:t> infusion </a:t>
            </a:r>
          </a:p>
          <a:p>
            <a:pPr marL="276859" indent="-367030">
              <a:buAutoNum type="arabicPeriod"/>
            </a:pPr>
            <a:endParaRPr lang="en-US" sz="2200"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a:endParaRPr>
          </a:p>
          <a:p>
            <a:pPr marL="734059" lvl="1" indent="-367030">
              <a:buFont typeface="Arial"/>
              <a:buChar char="•"/>
            </a:pPr>
            <a:r>
              <a:rPr lang="en-US" sz="22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a:rPr>
              <a:t>Empiric antibiotics  </a:t>
            </a:r>
          </a:p>
          <a:p>
            <a:pPr marL="734059" lvl="1" indent="-367030">
              <a:buFont typeface="Arial"/>
              <a:buChar char="•"/>
            </a:pPr>
            <a:r>
              <a:rPr lang="en-US" sz="22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a:rPr>
              <a:t>PICU Admission </a:t>
            </a:r>
          </a:p>
          <a:p>
            <a:pPr marL="734059" lvl="1" indent="-367030" algn="l">
              <a:buFont typeface="Arial"/>
              <a:buChar char="•"/>
            </a:pPr>
            <a:endParaRPr lang="en-US" sz="22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a:endParaRPr>
          </a:p>
          <a:p>
            <a:pPr marL="276859" indent="-367030">
              <a:buFont typeface="Arial"/>
              <a:buChar char="•"/>
            </a:pPr>
            <a:r>
              <a:rPr lang="en-US" sz="2200" b="1" u="sng"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sym typeface="Canva Sans"/>
              </a:rPr>
              <a:t>At Third Day of Admission</a:t>
            </a:r>
            <a:r>
              <a:rPr lang="en-US" sz="2200"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sym typeface="Canva Sans"/>
              </a:rPr>
              <a:t>:</a:t>
            </a:r>
          </a:p>
          <a:p>
            <a:pPr marL="734059" lvl="1" indent="-367030">
              <a:buFont typeface="Arial"/>
              <a:buChar char="•"/>
            </a:pPr>
            <a:r>
              <a:rPr lang="en-US" sz="22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a:rPr>
              <a:t>Baseline consciousness</a:t>
            </a:r>
          </a:p>
          <a:p>
            <a:pPr marL="734059" lvl="1" indent="-367030">
              <a:buFont typeface="Arial"/>
              <a:buChar char="•"/>
            </a:pPr>
            <a:r>
              <a:rPr lang="en-US" sz="22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a:rPr>
              <a:t>No Seizure</a:t>
            </a:r>
          </a:p>
          <a:p>
            <a:pPr marL="734059" lvl="1" indent="-367030">
              <a:buFont typeface="Arial"/>
              <a:buChar char="•"/>
            </a:pPr>
            <a:r>
              <a:rPr lang="en-US" sz="22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a:rPr>
              <a:t>Remained Afebrile </a:t>
            </a:r>
          </a:p>
          <a:p>
            <a:pPr marL="734059" lvl="1" indent="-367030">
              <a:buFont typeface="Arial"/>
              <a:buChar char="•"/>
            </a:pPr>
            <a:r>
              <a:rPr lang="en-US" sz="22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a:rPr>
              <a:t>Switched to oral Propranolol</a:t>
            </a:r>
          </a:p>
          <a:p>
            <a:pPr marL="734059" lvl="1" indent="-367030">
              <a:buFont typeface="Arial"/>
              <a:buChar char="•"/>
            </a:pPr>
            <a:r>
              <a:rPr lang="en-US" sz="22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sym typeface="Canva Sans"/>
              </a:rPr>
              <a:t>Negative infectious workup</a:t>
            </a:r>
          </a:p>
          <a:p>
            <a:pPr marL="734059" lvl="1" indent="-367030">
              <a:buFont typeface="Arial"/>
              <a:buChar char="•"/>
            </a:pPr>
            <a:r>
              <a:rPr lang="en-US" sz="2200" b="1" dirty="0">
                <a:solidFill>
                  <a:schemeClr val="accent2">
                    <a:lumMod val="75000"/>
                  </a:schemeClr>
                </a:solidFill>
                <a:latin typeface="Verdana" panose="020B0604030504040204" pitchFamily="34" charset="0"/>
                <a:ea typeface="Verdana" panose="020B0604030504040204" pitchFamily="34" charset="0"/>
                <a:cs typeface="Verdana" panose="020B0604030504040204" pitchFamily="34" charset="0"/>
                <a:sym typeface="Canva Sans"/>
              </a:rPr>
              <a:t>Negative Brain MRI , EEG</a:t>
            </a:r>
          </a:p>
          <a:p>
            <a:pPr marL="734059" lvl="1" indent="-367030">
              <a:buFont typeface="Arial"/>
              <a:buChar char="•"/>
            </a:pPr>
            <a:r>
              <a:rPr lang="en-US" sz="22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a:rPr>
              <a:t>Transferred from PICU to High dependency unit</a:t>
            </a:r>
          </a:p>
          <a:p>
            <a:pPr marL="734059" lvl="1" indent="-367030">
              <a:buFont typeface="Arial"/>
              <a:buChar char="•"/>
            </a:pPr>
            <a:r>
              <a:rPr lang="en-US" sz="22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a:rPr>
              <a:t>Started Weaning steroid </a:t>
            </a:r>
          </a:p>
          <a:p>
            <a:pPr marL="734059" lvl="1" indent="-367030">
              <a:buFont typeface="Arial"/>
              <a:buChar char="•"/>
            </a:pPr>
            <a:endParaRPr lang="en-US" sz="22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a:endParaRPr>
          </a:p>
          <a:p>
            <a:pPr algn="l"/>
            <a:endParaRPr lang="en-US" sz="2200"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a:endParaRPr>
          </a:p>
          <a:p>
            <a:pPr algn="l"/>
            <a:endParaRPr lang="en-US" sz="2200"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a:endParaRPr>
          </a:p>
        </p:txBody>
      </p:sp>
      <p:sp>
        <p:nvSpPr>
          <p:cNvPr id="20" name="Rectangle: Rounded Corners 19">
            <a:extLst>
              <a:ext uri="{FF2B5EF4-FFF2-40B4-BE49-F238E27FC236}">
                <a16:creationId xmlns:a16="http://schemas.microsoft.com/office/drawing/2014/main" id="{6080980D-30CD-2074-BEDF-717DE873DA05}"/>
              </a:ext>
            </a:extLst>
          </p:cNvPr>
          <p:cNvSpPr/>
          <p:nvPr/>
        </p:nvSpPr>
        <p:spPr>
          <a:xfrm>
            <a:off x="654512" y="622484"/>
            <a:ext cx="3552048" cy="1354794"/>
          </a:xfrm>
          <a:prstGeom prst="round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Verdana" panose="020B0604030504040204" pitchFamily="34" charset="0"/>
                <a:ea typeface="Verdana" panose="020B0604030504040204" pitchFamily="34" charset="0"/>
                <a:cs typeface="Verdana" panose="020B0604030504040204" pitchFamily="34" charset="0"/>
              </a:rPr>
              <a:t>New Onset seizure</a:t>
            </a:r>
          </a:p>
          <a:p>
            <a:pPr algn="ctr"/>
            <a:r>
              <a:rPr lang="en-US" sz="2000" b="1" dirty="0">
                <a:solidFill>
                  <a:srgbClr val="FFFF00"/>
                </a:solidFill>
                <a:latin typeface="Verdana" panose="020B0604030504040204" pitchFamily="34" charset="0"/>
                <a:ea typeface="Verdana" panose="020B0604030504040204" pitchFamily="34" charset="0"/>
                <a:cs typeface="Verdana" panose="020B0604030504040204" pitchFamily="34" charset="0"/>
              </a:rPr>
              <a:t>+</a:t>
            </a:r>
          </a:p>
          <a:p>
            <a:pPr algn="ctr"/>
            <a:r>
              <a:rPr lang="en-US" sz="2000" b="1" dirty="0">
                <a:solidFill>
                  <a:srgbClr val="FFFF00"/>
                </a:solidFill>
                <a:latin typeface="Verdana" panose="020B0604030504040204" pitchFamily="34" charset="0"/>
                <a:ea typeface="Verdana" panose="020B0604030504040204" pitchFamily="34" charset="0"/>
                <a:cs typeface="Verdana" panose="020B0604030504040204" pitchFamily="34" charset="0"/>
              </a:rPr>
              <a:t>Change in sensorium</a:t>
            </a:r>
            <a:endParaRPr lang="en-SA" sz="20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Rectangle: Rounded Corners 21">
            <a:extLst>
              <a:ext uri="{FF2B5EF4-FFF2-40B4-BE49-F238E27FC236}">
                <a16:creationId xmlns:a16="http://schemas.microsoft.com/office/drawing/2014/main" id="{C6FC3407-572F-7810-3DE6-59327E154F48}"/>
              </a:ext>
            </a:extLst>
          </p:cNvPr>
          <p:cNvSpPr/>
          <p:nvPr/>
        </p:nvSpPr>
        <p:spPr>
          <a:xfrm>
            <a:off x="617700" y="5878440"/>
            <a:ext cx="3585808" cy="2809095"/>
          </a:xfrm>
          <a:prstGeom prst="roundRect">
            <a:avLst>
              <a:gd name="adj" fmla="val 5072"/>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Verdana" panose="020B0604030504040204" pitchFamily="34" charset="0"/>
                <a:ea typeface="Verdana" panose="020B0604030504040204" pitchFamily="34" charset="0"/>
                <a:cs typeface="Verdana" panose="020B0604030504040204" pitchFamily="34" charset="0"/>
              </a:rPr>
              <a:t>History of Graves disease with recent change in his medication doses</a:t>
            </a:r>
          </a:p>
          <a:p>
            <a:pPr algn="ctr"/>
            <a:r>
              <a:rPr lang="en-US" sz="2000" b="1" dirty="0">
                <a:solidFill>
                  <a:srgbClr val="FFFF00"/>
                </a:solidFill>
                <a:latin typeface="Verdana" panose="020B0604030504040204" pitchFamily="34" charset="0"/>
                <a:ea typeface="Verdana" panose="020B0604030504040204" pitchFamily="34" charset="0"/>
                <a:cs typeface="Verdana" panose="020B0604030504040204" pitchFamily="34" charset="0"/>
              </a:rPr>
              <a:t>+</a:t>
            </a:r>
          </a:p>
          <a:p>
            <a:pPr algn="ctr"/>
            <a:endParaRPr lang="en-US" sz="20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pPr algn="ctr"/>
            <a:r>
              <a:rPr lang="en-US" sz="2000" b="1" dirty="0">
                <a:solidFill>
                  <a:srgbClr val="FFFF00"/>
                </a:solidFill>
                <a:latin typeface="Verdana" panose="020B0604030504040204" pitchFamily="34" charset="0"/>
                <a:ea typeface="Verdana" panose="020B0604030504040204" pitchFamily="34" charset="0"/>
                <a:cs typeface="Verdana" panose="020B0604030504040204" pitchFamily="34" charset="0"/>
              </a:rPr>
              <a:t>Symptoms suggestive of hyperthyroidism</a:t>
            </a:r>
            <a:endParaRPr lang="ar-SA" sz="2000" b="1" dirty="0">
              <a:solidFill>
                <a:srgbClr val="FFFF00"/>
              </a:solidFill>
              <a:latin typeface="Verdana" panose="020B0604030504040204" pitchFamily="34" charset="0"/>
              <a:ea typeface="Verdana" panose="020B0604030504040204" pitchFamily="34" charset="0"/>
            </a:endParaRPr>
          </a:p>
          <a:p>
            <a:pPr algn="ctr"/>
            <a:endParaRPr lang="en-US" sz="20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Rectangle: Rounded Corners 23">
            <a:extLst>
              <a:ext uri="{FF2B5EF4-FFF2-40B4-BE49-F238E27FC236}">
                <a16:creationId xmlns:a16="http://schemas.microsoft.com/office/drawing/2014/main" id="{28228CBF-9080-FAAD-571A-8F1D42BA1CE4}"/>
              </a:ext>
            </a:extLst>
          </p:cNvPr>
          <p:cNvSpPr/>
          <p:nvPr/>
        </p:nvSpPr>
        <p:spPr>
          <a:xfrm>
            <a:off x="617700" y="3522497"/>
            <a:ext cx="3585807" cy="1261547"/>
          </a:xfrm>
          <a:prstGeom prst="round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Verdana" panose="020B0604030504040204" pitchFamily="34" charset="0"/>
                <a:ea typeface="Verdana" panose="020B0604030504040204" pitchFamily="34" charset="0"/>
                <a:cs typeface="Verdana" panose="020B0604030504040204" pitchFamily="34" charset="0"/>
              </a:rPr>
              <a:t>Persistent Tachycardia</a:t>
            </a:r>
            <a:endParaRPr lang="en-SA" sz="20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Rectangle: Rounded Corners 25">
            <a:extLst>
              <a:ext uri="{FF2B5EF4-FFF2-40B4-BE49-F238E27FC236}">
                <a16:creationId xmlns:a16="http://schemas.microsoft.com/office/drawing/2014/main" id="{0A100C9B-91F5-F96B-9F10-A5A8D502F497}"/>
              </a:ext>
            </a:extLst>
          </p:cNvPr>
          <p:cNvSpPr/>
          <p:nvPr/>
        </p:nvSpPr>
        <p:spPr>
          <a:xfrm>
            <a:off x="617700" y="4908088"/>
            <a:ext cx="3585807" cy="834520"/>
          </a:xfrm>
          <a:prstGeom prst="round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Fever</a:t>
            </a:r>
            <a:endParaRPr lang="en-SA" sz="2000" b="1" dirty="0">
              <a:latin typeface="Verdana" panose="020B0604030504040204" pitchFamily="34" charset="0"/>
              <a:ea typeface="Verdana" panose="020B0604030504040204" pitchFamily="34" charset="0"/>
              <a:cs typeface="Verdana" panose="020B0604030504040204" pitchFamily="34" charset="0"/>
            </a:endParaRPr>
          </a:p>
        </p:txBody>
      </p:sp>
      <p:sp>
        <p:nvSpPr>
          <p:cNvPr id="28" name="Rectangle: Rounded Corners 27">
            <a:extLst>
              <a:ext uri="{FF2B5EF4-FFF2-40B4-BE49-F238E27FC236}">
                <a16:creationId xmlns:a16="http://schemas.microsoft.com/office/drawing/2014/main" id="{7E12EBE2-EB62-4BAD-AC32-8E6F4931FE93}"/>
              </a:ext>
            </a:extLst>
          </p:cNvPr>
          <p:cNvSpPr/>
          <p:nvPr/>
        </p:nvSpPr>
        <p:spPr>
          <a:xfrm>
            <a:off x="617700" y="8786558"/>
            <a:ext cx="3585807" cy="1115760"/>
          </a:xfrm>
          <a:prstGeom prst="roundRect">
            <a:avLst>
              <a:gd name="adj" fmla="val 8078"/>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Suppressed TSH</a:t>
            </a:r>
          </a:p>
          <a:p>
            <a:pPr algn="ctr"/>
            <a:r>
              <a:rPr lang="en-US" sz="2000" b="1" dirty="0">
                <a:latin typeface="Verdana" panose="020B0604030504040204" pitchFamily="34" charset="0"/>
                <a:ea typeface="Verdana" panose="020B0604030504040204" pitchFamily="34" charset="0"/>
                <a:cs typeface="Verdana" panose="020B0604030504040204" pitchFamily="34" charset="0"/>
              </a:rPr>
              <a:t>Markedly high T3 &amp; T4</a:t>
            </a:r>
          </a:p>
        </p:txBody>
      </p:sp>
      <p:sp>
        <p:nvSpPr>
          <p:cNvPr id="30" name="Rectangle: Rounded Corners 29">
            <a:extLst>
              <a:ext uri="{FF2B5EF4-FFF2-40B4-BE49-F238E27FC236}">
                <a16:creationId xmlns:a16="http://schemas.microsoft.com/office/drawing/2014/main" id="{808BA365-2DA9-E58B-381A-757D1C1D9689}"/>
              </a:ext>
            </a:extLst>
          </p:cNvPr>
          <p:cNvSpPr/>
          <p:nvPr/>
        </p:nvSpPr>
        <p:spPr>
          <a:xfrm>
            <a:off x="654511" y="2073595"/>
            <a:ext cx="3552049" cy="1336492"/>
          </a:xfrm>
          <a:prstGeom prst="round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Hypertension with wide pulse pressure</a:t>
            </a:r>
            <a:endParaRPr lang="en-SA"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29948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xEl>
                                              <p:pRg st="11" end="1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xEl>
                                              <p:pRg st="13" end="13"/>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
                                            <p:txEl>
                                              <p:pRg st="14" end="14"/>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
                                            <p:txEl>
                                              <p:pRg st="15" end="15"/>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xEl>
                                              <p:pRg st="16" end="16"/>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6">
                                            <p:txEl>
                                              <p:pRg st="17" end="17"/>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6">
                                            <p:txEl>
                                              <p:pRg st="18" end="18"/>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6">
                                            <p:txEl>
                                              <p:pRg st="19" end="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uiExpand="1" build="p"/>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2153479" y="623382"/>
            <a:ext cx="13325796" cy="782265"/>
          </a:xfrm>
          <a:prstGeom prst="rect">
            <a:avLst/>
          </a:prstGeom>
        </p:spPr>
        <p:txBody>
          <a:bodyPr wrap="square" lIns="0" tIns="0" rIns="0" bIns="0" rtlCol="0" anchor="t">
            <a:spAutoFit/>
          </a:bodyPr>
          <a:lstStyle/>
          <a:p>
            <a:pPr algn="ctr">
              <a:lnSpc>
                <a:spcPts val="6105"/>
              </a:lnSpc>
            </a:pPr>
            <a:r>
              <a:rPr lang="en-US" sz="55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Tufuli Arabic Bold"/>
              </a:rPr>
              <a:t>A Second Look at The Diagnosis!</a:t>
            </a:r>
          </a:p>
        </p:txBody>
      </p:sp>
      <p:sp>
        <p:nvSpPr>
          <p:cNvPr id="5" name="Freeform 6">
            <a:extLst>
              <a:ext uri="{FF2B5EF4-FFF2-40B4-BE49-F238E27FC236}">
                <a16:creationId xmlns:a16="http://schemas.microsoft.com/office/drawing/2014/main" id="{0DCD9060-311C-825C-E68D-AF7B6C74661D}"/>
              </a:ext>
            </a:extLst>
          </p:cNvPr>
          <p:cNvSpPr/>
          <p:nvPr/>
        </p:nvSpPr>
        <p:spPr>
          <a:xfrm>
            <a:off x="1378086" y="2578334"/>
            <a:ext cx="14969787" cy="7085284"/>
          </a:xfrm>
          <a:custGeom>
            <a:avLst/>
            <a:gdLst/>
            <a:ahLst/>
            <a:cxnLst/>
            <a:rect l="l" t="t" r="r" b="b"/>
            <a:pathLst>
              <a:path w="9554968" h="5697150">
                <a:moveTo>
                  <a:pt x="0" y="0"/>
                </a:moveTo>
                <a:lnTo>
                  <a:pt x="9554968" y="0"/>
                </a:lnTo>
                <a:lnTo>
                  <a:pt x="9554968" y="5697150"/>
                </a:lnTo>
                <a:lnTo>
                  <a:pt x="0" y="5697150"/>
                </a:lnTo>
                <a:lnTo>
                  <a:pt x="0" y="0"/>
                </a:lnTo>
                <a:close/>
              </a:path>
            </a:pathLst>
          </a:custGeom>
          <a:blipFill>
            <a:blip r:embed="rId3"/>
            <a:stretch>
              <a:fillRect/>
            </a:stretch>
          </a:blipFill>
        </p:spPr>
        <p:txBody>
          <a:bodyPr/>
          <a:lstStyle/>
          <a:p>
            <a:endParaRPr lang="en-SA"/>
          </a:p>
        </p:txBody>
      </p:sp>
      <p:sp>
        <p:nvSpPr>
          <p:cNvPr id="2" name="Arrow: Right 1">
            <a:extLst>
              <a:ext uri="{FF2B5EF4-FFF2-40B4-BE49-F238E27FC236}">
                <a16:creationId xmlns:a16="http://schemas.microsoft.com/office/drawing/2014/main" id="{9248CE3F-0E6E-CFF2-1B36-ABFA9F555054}"/>
              </a:ext>
            </a:extLst>
          </p:cNvPr>
          <p:cNvSpPr/>
          <p:nvPr/>
        </p:nvSpPr>
        <p:spPr>
          <a:xfrm rot="3336954">
            <a:off x="1680364" y="1965796"/>
            <a:ext cx="1172085" cy="695891"/>
          </a:xfrm>
          <a:prstGeom prst="rightArrow">
            <a:avLst>
              <a:gd name="adj1" fmla="val 42579"/>
              <a:gd name="adj2" fmla="val 110865"/>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sp>
        <p:nvSpPr>
          <p:cNvPr id="7" name="Arrow: Right 6">
            <a:extLst>
              <a:ext uri="{FF2B5EF4-FFF2-40B4-BE49-F238E27FC236}">
                <a16:creationId xmlns:a16="http://schemas.microsoft.com/office/drawing/2014/main" id="{481CFA64-507C-0BFB-5CAB-9673E3258DD8}"/>
              </a:ext>
            </a:extLst>
          </p:cNvPr>
          <p:cNvSpPr/>
          <p:nvPr/>
        </p:nvSpPr>
        <p:spPr>
          <a:xfrm rot="8524899">
            <a:off x="15964893" y="4116414"/>
            <a:ext cx="1172085" cy="695891"/>
          </a:xfrm>
          <a:prstGeom prst="rightArrow">
            <a:avLst>
              <a:gd name="adj1" fmla="val 42579"/>
              <a:gd name="adj2" fmla="val 85387"/>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spTree>
    <p:extLst>
      <p:ext uri="{BB962C8B-B14F-4D97-AF65-F5344CB8AC3E}">
        <p14:creationId xmlns:p14="http://schemas.microsoft.com/office/powerpoint/2010/main" val="85861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993913" y="1009650"/>
            <a:ext cx="16896521" cy="782265"/>
          </a:xfrm>
          <a:prstGeom prst="rect">
            <a:avLst/>
          </a:prstGeom>
        </p:spPr>
        <p:txBody>
          <a:bodyPr wrap="square" lIns="0" tIns="0" rIns="0" bIns="0" rtlCol="0" anchor="t">
            <a:spAutoFit/>
          </a:bodyPr>
          <a:lstStyle/>
          <a:p>
            <a:pPr algn="ctr">
              <a:lnSpc>
                <a:spcPts val="6105"/>
              </a:lnSpc>
            </a:pPr>
            <a:r>
              <a:rPr lang="en-US" sz="55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Tufuli Arabic Bold"/>
              </a:rPr>
              <a:t>Thyroid Storm</a:t>
            </a:r>
          </a:p>
        </p:txBody>
      </p:sp>
      <p:sp>
        <p:nvSpPr>
          <p:cNvPr id="9" name="TextBox 9">
            <a:extLst>
              <a:ext uri="{FF2B5EF4-FFF2-40B4-BE49-F238E27FC236}">
                <a16:creationId xmlns:a16="http://schemas.microsoft.com/office/drawing/2014/main" id="{A2A4E2FD-8DDA-447B-0438-1293FEB688F1}"/>
              </a:ext>
            </a:extLst>
          </p:cNvPr>
          <p:cNvSpPr txBox="1"/>
          <p:nvPr/>
        </p:nvSpPr>
        <p:spPr>
          <a:xfrm>
            <a:off x="618788" y="2352840"/>
            <a:ext cx="17050424" cy="6971139"/>
          </a:xfrm>
          <a:prstGeom prst="rect">
            <a:avLst/>
          </a:prstGeom>
        </p:spPr>
        <p:txBody>
          <a:bodyPr wrap="square" lIns="0" tIns="0" rIns="0" bIns="0" rtlCol="0" anchor="t">
            <a:spAutoFit/>
          </a:bodyPr>
          <a:lstStyle/>
          <a:p>
            <a:endParaRPr lang="en-US" sz="28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a:p>
            <a:r>
              <a:rPr lang="en-US" sz="28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Exact </a:t>
            </a:r>
            <a:r>
              <a:rPr lang="en-US" sz="28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pathophysiology</a:t>
            </a:r>
            <a:r>
              <a:rPr lang="en-US" sz="28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of thyroid storm is poorly understood. </a:t>
            </a:r>
          </a:p>
          <a:p>
            <a:endParaRPr lang="en-US" sz="28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a:p>
            <a:endPar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en-US" sz="28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Acute</a:t>
            </a:r>
            <a:r>
              <a:rPr lang="en-US" sz="280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increase in </a:t>
            </a:r>
            <a:r>
              <a:rPr lang="en-US" sz="28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release</a:t>
            </a:r>
            <a:r>
              <a:rPr lang="en-US" sz="280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of T4 or T3 from</a:t>
            </a:r>
            <a:r>
              <a:rPr lang="en-US" sz="28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thyroid gland</a:t>
            </a:r>
          </a:p>
          <a:p>
            <a:pPr marL="457200" indent="-457200">
              <a:buFont typeface="+mj-lt"/>
              <a:buAutoNum type="arabicPeriod"/>
            </a:pPr>
            <a:endParaRPr lang="en-US" sz="2800" b="1"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en-US" sz="28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Acute illness</a:t>
            </a:r>
            <a:r>
              <a:rPr lang="en-US" sz="280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causes </a:t>
            </a:r>
            <a:r>
              <a:rPr lang="en-US" sz="28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decrease</a:t>
            </a:r>
            <a:r>
              <a:rPr lang="en-US" sz="280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in </a:t>
            </a:r>
            <a:r>
              <a:rPr lang="en-US" sz="28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protein</a:t>
            </a:r>
            <a:r>
              <a:rPr lang="en-US" sz="280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a:t>
            </a:r>
            <a:r>
              <a:rPr lang="en-US" sz="28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binding</a:t>
            </a:r>
            <a:r>
              <a:rPr lang="en-US" sz="280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of T4 and T3</a:t>
            </a:r>
          </a:p>
          <a:p>
            <a:pPr marL="457200" indent="-457200">
              <a:buFont typeface="+mj-lt"/>
              <a:buAutoNum type="arabicPeriod"/>
            </a:pPr>
            <a:endParaRPr lang="en-US" sz="280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en-US" sz="280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Role of </a:t>
            </a:r>
            <a:r>
              <a:rPr lang="en-US" sz="28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sympathetic</a:t>
            </a:r>
            <a:r>
              <a:rPr lang="en-US" sz="280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nervous system </a:t>
            </a:r>
            <a:r>
              <a:rPr lang="en-US" sz="28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activation</a:t>
            </a:r>
          </a:p>
          <a:p>
            <a:pPr marL="457200" indent="-457200">
              <a:buFont typeface="+mj-lt"/>
              <a:buAutoNum type="arabicPeriod"/>
            </a:pPr>
            <a:endParaRPr lang="en-US" sz="28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a:p>
            <a:pPr marL="457200" indent="-457200">
              <a:buFont typeface="+mj-lt"/>
              <a:buAutoNum type="arabicPeriod"/>
            </a:pPr>
            <a:r>
              <a:rPr lang="en-US" sz="28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Augmentation</a:t>
            </a:r>
            <a:r>
              <a:rPr lang="en-US" sz="280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of </a:t>
            </a:r>
            <a:r>
              <a:rPr lang="en-US" sz="28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cellular responses</a:t>
            </a:r>
            <a:r>
              <a:rPr lang="en-US" sz="280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to thyroid hormone</a:t>
            </a:r>
            <a:endParaRPr lang="en-US" sz="280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a:p>
            <a:endParaRPr lang="en-US" sz="2800" dirty="0">
              <a:effectLst/>
              <a:latin typeface="Verdana" panose="020B0604030504040204" pitchFamily="34" charset="0"/>
              <a:ea typeface="Verdana" panose="020B0604030504040204" pitchFamily="34" charset="0"/>
              <a:cs typeface="Verdana" panose="020B0604030504040204" pitchFamily="34" charset="0"/>
            </a:endParaRPr>
          </a:p>
          <a:p>
            <a:endParaRPr lang="en-US" sz="2800" dirty="0">
              <a:effectLst/>
              <a:latin typeface="Verdana" panose="020B0604030504040204" pitchFamily="34" charset="0"/>
              <a:ea typeface="Verdana" panose="020B0604030504040204" pitchFamily="34" charset="0"/>
              <a:cs typeface="Verdana" panose="020B0604030504040204" pitchFamily="34" charset="0"/>
            </a:endParaRPr>
          </a:p>
          <a:p>
            <a:pPr algn="ctr"/>
            <a:r>
              <a:rPr lang="en-US" sz="2900" b="1" i="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The mortality rate of thyroid storm is </a:t>
            </a:r>
            <a:r>
              <a:rPr lang="en-US" sz="3300" b="1" i="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10% </a:t>
            </a:r>
            <a:r>
              <a:rPr lang="en-US" sz="2900" b="1" i="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lang="en-US" sz="3300" b="1" i="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30%</a:t>
            </a:r>
            <a:r>
              <a:rPr lang="en-US" sz="2900" b="1" i="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 </a:t>
            </a:r>
            <a:r>
              <a:rPr lang="en-US" sz="2900" b="1" i="0" baseline="30000" dirty="0">
                <a:solidFill>
                  <a:srgbClr val="C00000"/>
                </a:solidFill>
                <a:effectLst/>
                <a:latin typeface="Verdana" panose="020B0604030504040204" pitchFamily="34" charset="0"/>
                <a:ea typeface="Verdana" panose="020B0604030504040204" pitchFamily="34" charset="0"/>
                <a:cs typeface="Verdana" panose="020B0604030504040204" pitchFamily="34" charset="0"/>
              </a:rPr>
              <a:t>1</a:t>
            </a:r>
            <a:endParaRPr lang="en-US" sz="2900" b="1" baseline="30000" dirty="0">
              <a:solidFill>
                <a:srgbClr val="C00000"/>
              </a:solidFill>
              <a:effectLst/>
              <a:latin typeface="Verdana" panose="020B0604030504040204" pitchFamily="34" charset="0"/>
              <a:ea typeface="Verdana" panose="020B0604030504040204" pitchFamily="34" charset="0"/>
              <a:cs typeface="Verdana" panose="020B0604030504040204" pitchFamily="34" charset="0"/>
            </a:endParaRPr>
          </a:p>
          <a:p>
            <a:endParaRPr lang="en-US" sz="2800" dirty="0">
              <a:latin typeface="Verdana" panose="020B0604030504040204" pitchFamily="34" charset="0"/>
              <a:ea typeface="Verdana" panose="020B0604030504040204" pitchFamily="34" charset="0"/>
              <a:cs typeface="Verdana" panose="020B0604030504040204" pitchFamily="34" charset="0"/>
            </a:endParaRPr>
          </a:p>
          <a:p>
            <a:endParaRPr lang="en-US" sz="28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a:extLst>
              <a:ext uri="{FF2B5EF4-FFF2-40B4-BE49-F238E27FC236}">
                <a16:creationId xmlns:a16="http://schemas.microsoft.com/office/drawing/2014/main" id="{834AB924-B58E-5504-17B8-2A35BABF4954}"/>
              </a:ext>
            </a:extLst>
          </p:cNvPr>
          <p:cNvSpPr txBox="1"/>
          <p:nvPr/>
        </p:nvSpPr>
        <p:spPr>
          <a:xfrm>
            <a:off x="618787" y="9539126"/>
            <a:ext cx="17050425" cy="430887"/>
          </a:xfrm>
          <a:prstGeom prst="rect">
            <a:avLst/>
          </a:prstGeom>
          <a:noFill/>
        </p:spPr>
        <p:txBody>
          <a:bodyPr wrap="square" rtlCol="0">
            <a:spAutoFit/>
          </a:bodyPr>
          <a:lstStyle/>
          <a:p>
            <a:pPr algn="l"/>
            <a:r>
              <a:rPr lang="en-US" sz="2200" dirty="0">
                <a:solidFill>
                  <a:srgbClr val="494949"/>
                </a:solidFill>
                <a:latin typeface="Open Sans" panose="020B0606030504020204" pitchFamily="34" charset="0"/>
              </a:rPr>
              <a:t>1. </a:t>
            </a:r>
            <a:r>
              <a:rPr lang="en-US" sz="2200" b="0" i="0" u="none" strike="noStrike" dirty="0" err="1">
                <a:solidFill>
                  <a:srgbClr val="494949"/>
                </a:solidFill>
                <a:effectLst/>
                <a:latin typeface="Open Sans" panose="020B0606030504020204" pitchFamily="34" charset="0"/>
              </a:rPr>
              <a:t>Abisad</a:t>
            </a:r>
            <a:r>
              <a:rPr lang="en-US" sz="2200" b="0" i="0" u="none" strike="noStrike" dirty="0">
                <a:solidFill>
                  <a:srgbClr val="494949"/>
                </a:solidFill>
                <a:effectLst/>
                <a:latin typeface="Open Sans" panose="020B0606030504020204" pitchFamily="34" charset="0"/>
              </a:rPr>
              <a:t> DA et al. Thyroid storm in pediatrics: a systematic review. Journal of Pediatric Endocrinology &amp; Metabolism : JPEM. 2023.</a:t>
            </a:r>
            <a:endParaRPr lang="en-SA" sz="2200" dirty="0"/>
          </a:p>
        </p:txBody>
      </p:sp>
      <p:sp>
        <p:nvSpPr>
          <p:cNvPr id="2" name="Rectangle 1">
            <a:extLst>
              <a:ext uri="{FF2B5EF4-FFF2-40B4-BE49-F238E27FC236}">
                <a16:creationId xmlns:a16="http://schemas.microsoft.com/office/drawing/2014/main" id="{1CF3BE15-A81C-8C5D-10F7-9EAA7FF20F61}"/>
              </a:ext>
            </a:extLst>
          </p:cNvPr>
          <p:cNvSpPr/>
          <p:nvPr/>
        </p:nvSpPr>
        <p:spPr>
          <a:xfrm>
            <a:off x="13906770" y="2352840"/>
            <a:ext cx="3762442" cy="5044197"/>
          </a:xfrm>
          <a:prstGeom prst="rect">
            <a:avLst/>
          </a:prstGeom>
          <a:solidFill>
            <a:schemeClr val="tx1">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900" b="1" dirty="0">
                <a:solidFill>
                  <a:srgbClr val="C00000"/>
                </a:solidFill>
                <a:latin typeface="Verdana" panose="020B0604030504040204" pitchFamily="34" charset="0"/>
                <a:ea typeface="Verdana" panose="020B0604030504040204" pitchFamily="34" charset="0"/>
                <a:cs typeface="Verdana" panose="020B0604030504040204" pitchFamily="34" charset="0"/>
              </a:rPr>
              <a:t>Not </a:t>
            </a:r>
          </a:p>
          <a:p>
            <a:pPr algn="ctr"/>
            <a:r>
              <a:rPr lang="en-US" sz="2900" dirty="0">
                <a:solidFill>
                  <a:srgbClr val="C00000"/>
                </a:solidFill>
                <a:latin typeface="Verdana" panose="020B0604030504040204" pitchFamily="34" charset="0"/>
                <a:ea typeface="Verdana" panose="020B0604030504040204" pitchFamily="34" charset="0"/>
                <a:cs typeface="Verdana" panose="020B0604030504040204" pitchFamily="34" charset="0"/>
              </a:rPr>
              <a:t>associated </a:t>
            </a:r>
          </a:p>
          <a:p>
            <a:pPr algn="ctr"/>
            <a:r>
              <a:rPr lang="en-US" sz="2900" dirty="0">
                <a:solidFill>
                  <a:srgbClr val="C00000"/>
                </a:solidFill>
                <a:latin typeface="Verdana" panose="020B0604030504040204" pitchFamily="34" charset="0"/>
                <a:ea typeface="Verdana" panose="020B0604030504040204" pitchFamily="34" charset="0"/>
                <a:cs typeface="Verdana" panose="020B0604030504040204" pitchFamily="34" charset="0"/>
              </a:rPr>
              <a:t>with</a:t>
            </a:r>
          </a:p>
          <a:p>
            <a:pPr algn="ctr"/>
            <a:endParaRPr lang="en-US" sz="2900" b="1" dirty="0">
              <a:solidFill>
                <a:srgbClr val="C00000"/>
              </a:solidFill>
              <a:latin typeface="Verdana" panose="020B0604030504040204" pitchFamily="34" charset="0"/>
              <a:ea typeface="Verdana" panose="020B0604030504040204" pitchFamily="34" charset="0"/>
              <a:cs typeface="Verdana" panose="020B0604030504040204" pitchFamily="34" charset="0"/>
            </a:endParaRPr>
          </a:p>
          <a:p>
            <a:pPr algn="ctr"/>
            <a:r>
              <a:rPr lang="en-US" sz="2900" b="1" dirty="0">
                <a:solidFill>
                  <a:srgbClr val="C00000"/>
                </a:solidFill>
                <a:latin typeface="Verdana" panose="020B0604030504040204" pitchFamily="34" charset="0"/>
                <a:ea typeface="Verdana" panose="020B0604030504040204" pitchFamily="34" charset="0"/>
                <a:cs typeface="Verdana" panose="020B0604030504040204" pitchFamily="34" charset="0"/>
              </a:rPr>
              <a:t>Severity of </a:t>
            </a:r>
            <a:r>
              <a:rPr lang="en-US" sz="2900" dirty="0">
                <a:solidFill>
                  <a:srgbClr val="C00000"/>
                </a:solidFill>
                <a:latin typeface="Verdana" panose="020B0604030504040204" pitchFamily="34" charset="0"/>
                <a:ea typeface="Verdana" panose="020B0604030504040204" pitchFamily="34" charset="0"/>
                <a:cs typeface="Verdana" panose="020B0604030504040204" pitchFamily="34" charset="0"/>
              </a:rPr>
              <a:t>thyroid hormone</a:t>
            </a:r>
            <a:r>
              <a:rPr lang="en-US" sz="2900" b="1" dirty="0">
                <a:solidFill>
                  <a:srgbClr val="C00000"/>
                </a:solidFill>
                <a:latin typeface="Verdana" panose="020B0604030504040204" pitchFamily="34" charset="0"/>
                <a:ea typeface="Verdana" panose="020B0604030504040204" pitchFamily="34" charset="0"/>
                <a:cs typeface="Verdana" panose="020B0604030504040204" pitchFamily="34" charset="0"/>
              </a:rPr>
              <a:t> elevation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361038" y="1772987"/>
            <a:ext cx="17926961" cy="4734951"/>
          </a:xfrm>
          <a:prstGeom prst="rect">
            <a:avLst/>
          </a:prstGeom>
        </p:spPr>
        <p:txBody>
          <a:bodyPr wrap="square" lIns="0" tIns="0" rIns="0" bIns="0" rtlCol="0" anchor="t">
            <a:spAutoFit/>
          </a:bodyPr>
          <a:lstStyle/>
          <a:p>
            <a:pPr marL="731017" lvl="1" indent="-365508" algn="l">
              <a:lnSpc>
                <a:spcPts val="4740"/>
              </a:lnSpc>
              <a:buFont typeface="Arial"/>
              <a:buChar char="•"/>
            </a:pPr>
            <a:r>
              <a:rPr lang="en-US" sz="2800" b="1" u="sng"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sym typeface="Canva Sans Bold"/>
              </a:rPr>
              <a:t>After 3 days of clinical stability: </a:t>
            </a:r>
          </a:p>
          <a:p>
            <a:pPr marL="1188217" lvl="2" indent="-365508">
              <a:lnSpc>
                <a:spcPts val="4740"/>
              </a:lnSpc>
              <a:buFont typeface="Arial"/>
              <a:buChar char="•"/>
            </a:pPr>
            <a:r>
              <a:rPr lang="en-US" sz="28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Developed recurrent seizure episodes. </a:t>
            </a:r>
          </a:p>
          <a:p>
            <a:pPr marL="1188217" lvl="2" indent="-365508">
              <a:lnSpc>
                <a:spcPts val="4740"/>
              </a:lnSpc>
              <a:buFont typeface="Arial"/>
              <a:buChar char="•"/>
            </a:pPr>
            <a:r>
              <a:rPr lang="en-US" sz="28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Drop in his GCS.</a:t>
            </a:r>
            <a:endParaRPr lang="en-US" sz="2800"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a:endParaRPr>
          </a:p>
          <a:p>
            <a:pPr marL="1188217" lvl="2" indent="-365508">
              <a:lnSpc>
                <a:spcPts val="4740"/>
              </a:lnSpc>
              <a:buFont typeface="Arial"/>
              <a:buChar char="•"/>
            </a:pPr>
            <a:r>
              <a:rPr lang="en-US" sz="2800" b="1" dirty="0">
                <a:solidFill>
                  <a:srgbClr val="C00000"/>
                </a:solidFill>
                <a:latin typeface="Verdana" panose="020B0604030504040204" pitchFamily="34" charset="0"/>
                <a:ea typeface="Verdana" panose="020B0604030504040204" pitchFamily="34" charset="0"/>
                <a:cs typeface="Verdana" panose="020B0604030504040204" pitchFamily="34" charset="0"/>
                <a:sym typeface="Canva Sans Bold"/>
              </a:rPr>
              <a:t>No</a:t>
            </a:r>
            <a:r>
              <a:rPr lang="en-US" sz="28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 signs of active thyrotoxicosis:</a:t>
            </a:r>
            <a:endParaRPr lang="en-US" sz="2800"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a:endParaRPr>
          </a:p>
          <a:p>
            <a:pPr marL="1645417" lvl="3" indent="-365508">
              <a:lnSpc>
                <a:spcPts val="4740"/>
              </a:lnSpc>
              <a:buFont typeface="Arial"/>
              <a:buChar char="•"/>
            </a:pPr>
            <a:r>
              <a:rPr lang="en-US" sz="2800"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a:rPr>
              <a:t>No tachycardia or hypertension</a:t>
            </a:r>
          </a:p>
          <a:p>
            <a:pPr marL="1188217" lvl="2" indent="-365508">
              <a:lnSpc>
                <a:spcPts val="4740"/>
              </a:lnSpc>
              <a:buFont typeface="Arial"/>
              <a:buChar char="•"/>
            </a:pPr>
            <a:r>
              <a:rPr lang="en-US" sz="28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No Fever </a:t>
            </a:r>
          </a:p>
          <a:p>
            <a:pPr marL="1188217" lvl="2" indent="-365508">
              <a:lnSpc>
                <a:spcPts val="4740"/>
              </a:lnSpc>
              <a:buFont typeface="Arial"/>
              <a:buChar char="•"/>
            </a:pPr>
            <a:r>
              <a:rPr lang="en-US" sz="28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Repeated thyroid function </a:t>
            </a:r>
            <a:r>
              <a:rPr lang="en-US" sz="2800"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test showed </a:t>
            </a:r>
            <a:r>
              <a:rPr lang="en-US" sz="28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improvement </a:t>
            </a:r>
            <a:r>
              <a:rPr lang="en-US" sz="2800"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of fT4 and fT3</a:t>
            </a:r>
          </a:p>
          <a:p>
            <a:pPr algn="l">
              <a:lnSpc>
                <a:spcPts val="4740"/>
              </a:lnSpc>
            </a:pPr>
            <a:endParaRPr lang="en-US" sz="2400"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a:endParaRPr>
          </a:p>
        </p:txBody>
      </p:sp>
      <p:sp>
        <p:nvSpPr>
          <p:cNvPr id="9" name="TextBox 7">
            <a:extLst>
              <a:ext uri="{FF2B5EF4-FFF2-40B4-BE49-F238E27FC236}">
                <a16:creationId xmlns:a16="http://schemas.microsoft.com/office/drawing/2014/main" id="{5A0DCBE8-E4E7-8F33-C55D-01908097D778}"/>
              </a:ext>
            </a:extLst>
          </p:cNvPr>
          <p:cNvSpPr txBox="1"/>
          <p:nvPr/>
        </p:nvSpPr>
        <p:spPr>
          <a:xfrm>
            <a:off x="4164155" y="658374"/>
            <a:ext cx="9959690" cy="798295"/>
          </a:xfrm>
          <a:prstGeom prst="rect">
            <a:avLst/>
          </a:prstGeom>
        </p:spPr>
        <p:txBody>
          <a:bodyPr lIns="0" tIns="0" rIns="0" bIns="0" rtlCol="0" anchor="t">
            <a:spAutoFit/>
          </a:bodyPr>
          <a:lstStyle/>
          <a:p>
            <a:pPr algn="ctr">
              <a:lnSpc>
                <a:spcPts val="6105"/>
              </a:lnSpc>
            </a:pPr>
            <a:r>
              <a:rPr lang="en-US" sz="55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Tufuli Arabic Bold"/>
              </a:rPr>
              <a:t>The Unexpected Turn</a:t>
            </a:r>
          </a:p>
        </p:txBody>
      </p:sp>
      <p:sp>
        <p:nvSpPr>
          <p:cNvPr id="3" name="TextBox 7">
            <a:extLst>
              <a:ext uri="{FF2B5EF4-FFF2-40B4-BE49-F238E27FC236}">
                <a16:creationId xmlns:a16="http://schemas.microsoft.com/office/drawing/2014/main" id="{821AF750-790E-B797-3F92-0CCD5227F8B2}"/>
              </a:ext>
            </a:extLst>
          </p:cNvPr>
          <p:cNvSpPr txBox="1"/>
          <p:nvPr/>
        </p:nvSpPr>
        <p:spPr>
          <a:xfrm>
            <a:off x="717113" y="6515692"/>
            <a:ext cx="17209850" cy="3529492"/>
          </a:xfrm>
          <a:prstGeom prst="rect">
            <a:avLst/>
          </a:prstGeom>
        </p:spPr>
        <p:txBody>
          <a:bodyPr wrap="square" lIns="0" tIns="0" rIns="0" bIns="0" rtlCol="0" anchor="t">
            <a:spAutoFit/>
          </a:bodyPr>
          <a:lstStyle/>
          <a:p>
            <a:pPr marL="273817" indent="-365508">
              <a:lnSpc>
                <a:spcPts val="4740"/>
              </a:lnSpc>
              <a:buFont typeface="Arial"/>
              <a:buChar char="•"/>
            </a:pPr>
            <a:r>
              <a:rPr lang="en-US" sz="2800" b="1" u="sng"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At that stage, he was:</a:t>
            </a:r>
          </a:p>
          <a:p>
            <a:pPr marL="1188217" lvl="2" indent="-365508">
              <a:lnSpc>
                <a:spcPts val="4740"/>
              </a:lnSpc>
              <a:buFont typeface="Arial"/>
              <a:buChar char="•"/>
            </a:pPr>
            <a:r>
              <a:rPr lang="en-US" sz="28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Weaned off Hydrocortisone (for 1 day)</a:t>
            </a:r>
          </a:p>
          <a:p>
            <a:pPr marL="1188217" lvl="2" indent="-365508">
              <a:lnSpc>
                <a:spcPts val="4740"/>
              </a:lnSpc>
              <a:buFont typeface="Arial"/>
              <a:buChar char="•"/>
            </a:pPr>
            <a:r>
              <a:rPr lang="en-US" sz="2800" b="1" dirty="0" err="1">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Methimazole</a:t>
            </a:r>
            <a:r>
              <a:rPr lang="en-US" sz="28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 (15 mg OD)  </a:t>
            </a:r>
          </a:p>
          <a:p>
            <a:pPr marL="1188217" lvl="2" indent="-365508">
              <a:lnSpc>
                <a:spcPts val="4740"/>
              </a:lnSpc>
              <a:buFont typeface="Arial"/>
              <a:buChar char="•"/>
            </a:pPr>
            <a:r>
              <a:rPr lang="en-US" sz="28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Propranolol (Dose )</a:t>
            </a:r>
          </a:p>
          <a:p>
            <a:pPr marL="1188217" lvl="2" indent="-365508">
              <a:lnSpc>
                <a:spcPts val="4740"/>
              </a:lnSpc>
              <a:buFont typeface="Arial"/>
              <a:buChar char="•"/>
            </a:pPr>
            <a:r>
              <a:rPr lang="en-US" sz="28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Thyroid antibodies results came out </a:t>
            </a:r>
            <a:endParaRPr lang="en-US" sz="2400"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a:endParaRPr>
          </a:p>
          <a:p>
            <a:pPr algn="l">
              <a:lnSpc>
                <a:spcPts val="4740"/>
              </a:lnSpc>
            </a:pPr>
            <a:endParaRPr lang="en-US" sz="2400"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1" end="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A7DFF-300F-063C-41AB-D12DAE94E047}"/>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08AA75F9-A16F-9CED-977D-CECE5483A87A}"/>
              </a:ext>
            </a:extLst>
          </p:cNvPr>
          <p:cNvPicPr>
            <a:picLocks noChangeAspect="1"/>
          </p:cNvPicPr>
          <p:nvPr/>
        </p:nvPicPr>
        <p:blipFill>
          <a:blip r:embed="rId3"/>
          <a:stretch>
            <a:fillRect/>
          </a:stretch>
        </p:blipFill>
        <p:spPr>
          <a:xfrm>
            <a:off x="717824" y="2500507"/>
            <a:ext cx="17233424" cy="2856542"/>
          </a:xfrm>
          <a:prstGeom prst="rect">
            <a:avLst/>
          </a:prstGeom>
        </p:spPr>
      </p:pic>
      <p:pic>
        <p:nvPicPr>
          <p:cNvPr id="9" name="Picture 8">
            <a:extLst>
              <a:ext uri="{FF2B5EF4-FFF2-40B4-BE49-F238E27FC236}">
                <a16:creationId xmlns:a16="http://schemas.microsoft.com/office/drawing/2014/main" id="{77080087-7526-0C82-FC16-E2BBBBC7845F}"/>
              </a:ext>
            </a:extLst>
          </p:cNvPr>
          <p:cNvPicPr>
            <a:picLocks noChangeAspect="1"/>
          </p:cNvPicPr>
          <p:nvPr/>
        </p:nvPicPr>
        <p:blipFill>
          <a:blip r:embed="rId4"/>
          <a:stretch>
            <a:fillRect/>
          </a:stretch>
        </p:blipFill>
        <p:spPr>
          <a:xfrm>
            <a:off x="717824" y="5524460"/>
            <a:ext cx="17233424" cy="2854156"/>
          </a:xfrm>
          <a:prstGeom prst="rect">
            <a:avLst/>
          </a:prstGeom>
        </p:spPr>
      </p:pic>
      <p:sp>
        <p:nvSpPr>
          <p:cNvPr id="10" name="TextBox 9">
            <a:extLst>
              <a:ext uri="{FF2B5EF4-FFF2-40B4-BE49-F238E27FC236}">
                <a16:creationId xmlns:a16="http://schemas.microsoft.com/office/drawing/2014/main" id="{F17AA211-2CBB-556A-AC6C-3EA59FE4DB69}"/>
              </a:ext>
            </a:extLst>
          </p:cNvPr>
          <p:cNvSpPr txBox="1"/>
          <p:nvPr/>
        </p:nvSpPr>
        <p:spPr>
          <a:xfrm>
            <a:off x="6777318" y="3675529"/>
            <a:ext cx="184731" cy="369332"/>
          </a:xfrm>
          <a:prstGeom prst="rect">
            <a:avLst/>
          </a:prstGeom>
          <a:noFill/>
        </p:spPr>
        <p:txBody>
          <a:bodyPr wrap="none" rtlCol="0">
            <a:spAutoFit/>
          </a:bodyPr>
          <a:lstStyle/>
          <a:p>
            <a:endParaRPr lang="en-SA" dirty="0"/>
          </a:p>
        </p:txBody>
      </p:sp>
      <p:cxnSp>
        <p:nvCxnSpPr>
          <p:cNvPr id="7" name="Straight Arrow Connector 6">
            <a:extLst>
              <a:ext uri="{FF2B5EF4-FFF2-40B4-BE49-F238E27FC236}">
                <a16:creationId xmlns:a16="http://schemas.microsoft.com/office/drawing/2014/main" id="{4893160E-123F-37CE-8F5F-8D5B6A94AD25}"/>
              </a:ext>
            </a:extLst>
          </p:cNvPr>
          <p:cNvCxnSpPr>
            <a:cxnSpLocks/>
          </p:cNvCxnSpPr>
          <p:nvPr/>
        </p:nvCxnSpPr>
        <p:spPr>
          <a:xfrm flipH="1">
            <a:off x="2795503" y="3111124"/>
            <a:ext cx="9258225" cy="76650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893EAD8-154D-36AA-0E6B-922372C924C0}"/>
              </a:ext>
            </a:extLst>
          </p:cNvPr>
          <p:cNvCxnSpPr>
            <a:cxnSpLocks/>
          </p:cNvCxnSpPr>
          <p:nvPr/>
        </p:nvCxnSpPr>
        <p:spPr>
          <a:xfrm flipH="1">
            <a:off x="2660237" y="6400887"/>
            <a:ext cx="9062972" cy="693077"/>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7">
            <a:extLst>
              <a:ext uri="{FF2B5EF4-FFF2-40B4-BE49-F238E27FC236}">
                <a16:creationId xmlns:a16="http://schemas.microsoft.com/office/drawing/2014/main" id="{B1EE7032-11AB-18AF-5E96-E225EE62D985}"/>
              </a:ext>
            </a:extLst>
          </p:cNvPr>
          <p:cNvSpPr txBox="1"/>
          <p:nvPr/>
        </p:nvSpPr>
        <p:spPr>
          <a:xfrm>
            <a:off x="4164155" y="658374"/>
            <a:ext cx="9959690" cy="798295"/>
          </a:xfrm>
          <a:prstGeom prst="rect">
            <a:avLst/>
          </a:prstGeom>
        </p:spPr>
        <p:txBody>
          <a:bodyPr lIns="0" tIns="0" rIns="0" bIns="0" rtlCol="0" anchor="t">
            <a:spAutoFit/>
          </a:bodyPr>
          <a:lstStyle/>
          <a:p>
            <a:pPr algn="ctr">
              <a:lnSpc>
                <a:spcPts val="6105"/>
              </a:lnSpc>
            </a:pPr>
            <a:r>
              <a:rPr lang="en-US" sz="55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Tufuli Arabic Bold"/>
              </a:rPr>
              <a:t>The Unexpected Turn</a:t>
            </a:r>
          </a:p>
        </p:txBody>
      </p:sp>
    </p:spTree>
    <p:extLst>
      <p:ext uri="{BB962C8B-B14F-4D97-AF65-F5344CB8AC3E}">
        <p14:creationId xmlns:p14="http://schemas.microsoft.com/office/powerpoint/2010/main" val="104907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A7DFF-300F-063C-41AB-D12DAE94E047}"/>
            </a:ext>
          </a:extLst>
        </p:cNvPr>
        <p:cNvGrpSpPr/>
        <p:nvPr/>
      </p:nvGrpSpPr>
      <p:grpSpPr>
        <a:xfrm>
          <a:off x="0" y="0"/>
          <a:ext cx="0" cy="0"/>
          <a:chOff x="0" y="0"/>
          <a:chExt cx="0" cy="0"/>
        </a:xfrm>
      </p:grpSpPr>
      <p:sp>
        <p:nvSpPr>
          <p:cNvPr id="10" name="TextBox 9">
            <a:extLst>
              <a:ext uri="{FF2B5EF4-FFF2-40B4-BE49-F238E27FC236}">
                <a16:creationId xmlns:a16="http://schemas.microsoft.com/office/drawing/2014/main" id="{F17AA211-2CBB-556A-AC6C-3EA59FE4DB69}"/>
              </a:ext>
            </a:extLst>
          </p:cNvPr>
          <p:cNvSpPr txBox="1"/>
          <p:nvPr/>
        </p:nvSpPr>
        <p:spPr>
          <a:xfrm>
            <a:off x="6777318" y="3675529"/>
            <a:ext cx="184731" cy="369332"/>
          </a:xfrm>
          <a:prstGeom prst="rect">
            <a:avLst/>
          </a:prstGeom>
          <a:noFill/>
        </p:spPr>
        <p:txBody>
          <a:bodyPr wrap="none" rtlCol="0">
            <a:spAutoFit/>
          </a:bodyPr>
          <a:lstStyle/>
          <a:p>
            <a:endParaRPr lang="en-SA" dirty="0"/>
          </a:p>
        </p:txBody>
      </p:sp>
      <p:sp>
        <p:nvSpPr>
          <p:cNvPr id="19" name="TextBox 7">
            <a:extLst>
              <a:ext uri="{FF2B5EF4-FFF2-40B4-BE49-F238E27FC236}">
                <a16:creationId xmlns:a16="http://schemas.microsoft.com/office/drawing/2014/main" id="{B1EE7032-11AB-18AF-5E96-E225EE62D985}"/>
              </a:ext>
            </a:extLst>
          </p:cNvPr>
          <p:cNvSpPr txBox="1"/>
          <p:nvPr/>
        </p:nvSpPr>
        <p:spPr>
          <a:xfrm>
            <a:off x="4164155" y="658374"/>
            <a:ext cx="9959690" cy="1501886"/>
          </a:xfrm>
          <a:prstGeom prst="rect">
            <a:avLst/>
          </a:prstGeom>
        </p:spPr>
        <p:txBody>
          <a:bodyPr lIns="0" tIns="0" rIns="0" bIns="0" rtlCol="0" anchor="t">
            <a:spAutoFit/>
          </a:bodyPr>
          <a:lstStyle/>
          <a:p>
            <a:pPr algn="ctr">
              <a:lnSpc>
                <a:spcPts val="6105"/>
              </a:lnSpc>
            </a:pPr>
            <a:r>
              <a:rPr lang="en-US" sz="55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Tufuli Arabic Bold"/>
              </a:rPr>
              <a:t>The Unexpected Turn</a:t>
            </a:r>
          </a:p>
          <a:p>
            <a:pPr algn="ctr">
              <a:lnSpc>
                <a:spcPts val="6105"/>
              </a:lnSpc>
            </a:pPr>
            <a:r>
              <a:rPr lang="en-US" sz="4800" b="1" u="sng" dirty="0">
                <a:solidFill>
                  <a:srgbClr val="1B2A41"/>
                </a:solidFill>
                <a:latin typeface="Verdana" panose="020B0604030504040204" pitchFamily="34" charset="0"/>
                <a:ea typeface="Verdana" panose="020B0604030504040204" pitchFamily="34" charset="0"/>
                <a:cs typeface="Verdana" panose="020B0604030504040204" pitchFamily="34" charset="0"/>
                <a:sym typeface="Tufuli Arabic Bold"/>
              </a:rPr>
              <a:t>Thyroid Antibodies</a:t>
            </a:r>
          </a:p>
        </p:txBody>
      </p:sp>
      <p:graphicFrame>
        <p:nvGraphicFramePr>
          <p:cNvPr id="3" name="Table 2">
            <a:extLst>
              <a:ext uri="{FF2B5EF4-FFF2-40B4-BE49-F238E27FC236}">
                <a16:creationId xmlns:a16="http://schemas.microsoft.com/office/drawing/2014/main" id="{F277DE5B-5032-9FED-0462-EC0953CB7313}"/>
              </a:ext>
            </a:extLst>
          </p:cNvPr>
          <p:cNvGraphicFramePr/>
          <p:nvPr>
            <p:extLst>
              <p:ext uri="{D42A27DB-BD31-4B8C-83A1-F6EECF244321}">
                <p14:modId xmlns:p14="http://schemas.microsoft.com/office/powerpoint/2010/main" val="3336098381"/>
              </p:ext>
            </p:extLst>
          </p:nvPr>
        </p:nvGraphicFramePr>
        <p:xfrm>
          <a:off x="1783405" y="2783191"/>
          <a:ext cx="15537234" cy="5755532"/>
        </p:xfrm>
        <a:graphic>
          <a:graphicData uri="http://schemas.openxmlformats.org/drawingml/2006/table">
            <a:tbl>
              <a:tblPr firstCol="1" bandCol="1">
                <a:tableStyleId>{BC89EF96-8CEA-46FF-86C4-4CE0E7609802}</a:tableStyleId>
              </a:tblPr>
              <a:tblGrid>
                <a:gridCol w="7022195">
                  <a:extLst>
                    <a:ext uri="{9D8B030D-6E8A-4147-A177-3AD203B41FA5}">
                      <a16:colId xmlns:a16="http://schemas.microsoft.com/office/drawing/2014/main" val="20000"/>
                    </a:ext>
                  </a:extLst>
                </a:gridCol>
                <a:gridCol w="8515039">
                  <a:extLst>
                    <a:ext uri="{9D8B030D-6E8A-4147-A177-3AD203B41FA5}">
                      <a16:colId xmlns:a16="http://schemas.microsoft.com/office/drawing/2014/main" val="20001"/>
                    </a:ext>
                  </a:extLst>
                </a:gridCol>
              </a:tblGrid>
              <a:tr h="1912154">
                <a:tc>
                  <a:txBody>
                    <a:bodyPr/>
                    <a:lstStyle/>
                    <a:p>
                      <a:pPr algn="ctr">
                        <a:lnSpc>
                          <a:spcPts val="4872"/>
                        </a:lnSpc>
                        <a:defRPr/>
                      </a:pPr>
                      <a:r>
                        <a:rPr lang="en-US" sz="2900" dirty="0">
                          <a:latin typeface="Verdana" panose="020B0604030504040204" pitchFamily="34" charset="0"/>
                          <a:ea typeface="Verdana" panose="020B0604030504040204" pitchFamily="34" charset="0"/>
                          <a:cs typeface="Verdana" panose="020B0604030504040204" pitchFamily="34" charset="0"/>
                          <a:sym typeface="Poppins Bold Italics"/>
                        </a:rPr>
                        <a:t>Thyroglobulin Ab</a:t>
                      </a:r>
                      <a:endParaRPr lang="en-US" sz="2900" dirty="0">
                        <a:latin typeface="Verdana" panose="020B0604030504040204" pitchFamily="34" charset="0"/>
                        <a:ea typeface="Verdana" panose="020B0604030504040204" pitchFamily="34" charset="0"/>
                        <a:cs typeface="Verdana" panose="020B0604030504040204" pitchFamily="34" charset="0"/>
                      </a:endParaRPr>
                    </a:p>
                  </a:txBody>
                  <a:tcPr marL="195004" marR="195004" marT="195004" marB="195004" anchor="ctr"/>
                </a:tc>
                <a:tc>
                  <a:txBody>
                    <a:bodyPr/>
                    <a:lstStyle/>
                    <a:p>
                      <a:pPr algn="ctr">
                        <a:lnSpc>
                          <a:spcPts val="4585"/>
                        </a:lnSpc>
                        <a:defRPr/>
                      </a:pPr>
                      <a:r>
                        <a:rPr lang="en-US" sz="2900" b="1" dirty="0">
                          <a:latin typeface="Verdana" panose="020B0604030504040204" pitchFamily="34" charset="0"/>
                          <a:ea typeface="Verdana" panose="020B0604030504040204" pitchFamily="34" charset="0"/>
                          <a:cs typeface="Verdana" panose="020B0604030504040204" pitchFamily="34" charset="0"/>
                          <a:sym typeface="Poppins Bold Italics"/>
                        </a:rPr>
                        <a:t>1087</a:t>
                      </a:r>
                      <a:r>
                        <a:rPr lang="en-US" sz="2900" dirty="0">
                          <a:latin typeface="Verdana" panose="020B0604030504040204" pitchFamily="34" charset="0"/>
                          <a:ea typeface="Verdana" panose="020B0604030504040204" pitchFamily="34" charset="0"/>
                          <a:cs typeface="Verdana" panose="020B0604030504040204" pitchFamily="34" charset="0"/>
                          <a:sym typeface="Poppins Bold Italics"/>
                        </a:rPr>
                        <a:t> IU/mL </a:t>
                      </a:r>
                      <a:r>
                        <a:rPr lang="en-US" sz="2900" dirty="0">
                          <a:latin typeface="Verdana" panose="020B0604030504040204" pitchFamily="34" charset="0"/>
                          <a:ea typeface="Verdana" panose="020B0604030504040204" pitchFamily="34" charset="0"/>
                          <a:cs typeface="Verdana" panose="020B0604030504040204" pitchFamily="34" charset="0"/>
                          <a:sym typeface="Poppins Italics"/>
                        </a:rPr>
                        <a:t>(5-100 IU/mL)</a:t>
                      </a:r>
                      <a:endParaRPr lang="en-US" sz="2900" dirty="0">
                        <a:latin typeface="Verdana" panose="020B0604030504040204" pitchFamily="34" charset="0"/>
                        <a:ea typeface="Verdana" panose="020B0604030504040204" pitchFamily="34" charset="0"/>
                        <a:cs typeface="Verdana" panose="020B0604030504040204" pitchFamily="34" charset="0"/>
                      </a:endParaRPr>
                    </a:p>
                  </a:txBody>
                  <a:tcPr marL="195004" marR="195004" marT="195004" marB="195004" anchor="ctr"/>
                </a:tc>
                <a:extLst>
                  <a:ext uri="{0D108BD9-81ED-4DB2-BD59-A6C34878D82A}">
                    <a16:rowId xmlns:a16="http://schemas.microsoft.com/office/drawing/2014/main" val="10000"/>
                  </a:ext>
                </a:extLst>
              </a:tr>
              <a:tr h="2543756">
                <a:tc>
                  <a:txBody>
                    <a:bodyPr/>
                    <a:lstStyle/>
                    <a:p>
                      <a:pPr algn="ctr">
                        <a:lnSpc>
                          <a:spcPts val="4872"/>
                        </a:lnSpc>
                        <a:defRPr/>
                      </a:pPr>
                      <a:r>
                        <a:rPr lang="en-US" sz="2900" dirty="0">
                          <a:latin typeface="Verdana" panose="020B0604030504040204" pitchFamily="34" charset="0"/>
                          <a:ea typeface="Verdana" panose="020B0604030504040204" pitchFamily="34" charset="0"/>
                          <a:cs typeface="Verdana" panose="020B0604030504040204" pitchFamily="34" charset="0"/>
                          <a:sym typeface="Poppins Bold Italics"/>
                        </a:rPr>
                        <a:t>Thyroid peroxidase (TPO) Ab</a:t>
                      </a:r>
                      <a:endParaRPr lang="en-US" sz="2900" dirty="0">
                        <a:latin typeface="Verdana" panose="020B0604030504040204" pitchFamily="34" charset="0"/>
                        <a:ea typeface="Verdana" panose="020B0604030504040204" pitchFamily="34" charset="0"/>
                        <a:cs typeface="Verdana" panose="020B0604030504040204" pitchFamily="34" charset="0"/>
                      </a:endParaRPr>
                    </a:p>
                  </a:txBody>
                  <a:tcPr marL="195004" marR="195004" marT="195004" marB="195004" anchor="ctr"/>
                </a:tc>
                <a:tc>
                  <a:txBody>
                    <a:bodyPr/>
                    <a:lstStyle/>
                    <a:p>
                      <a:pPr algn="ctr">
                        <a:lnSpc>
                          <a:spcPts val="4585"/>
                        </a:lnSpc>
                        <a:defRPr/>
                      </a:pPr>
                      <a:r>
                        <a:rPr lang="en-US" sz="2900" b="1" dirty="0">
                          <a:latin typeface="Verdana" panose="020B0604030504040204" pitchFamily="34" charset="0"/>
                          <a:ea typeface="Verdana" panose="020B0604030504040204" pitchFamily="34" charset="0"/>
                          <a:cs typeface="Verdana" panose="020B0604030504040204" pitchFamily="34" charset="0"/>
                          <a:sym typeface="Poppins Bold Italics"/>
                        </a:rPr>
                        <a:t>1339</a:t>
                      </a:r>
                      <a:r>
                        <a:rPr lang="en-US" sz="2900" dirty="0">
                          <a:latin typeface="Verdana" panose="020B0604030504040204" pitchFamily="34" charset="0"/>
                          <a:ea typeface="Verdana" panose="020B0604030504040204" pitchFamily="34" charset="0"/>
                          <a:cs typeface="Verdana" panose="020B0604030504040204" pitchFamily="34" charset="0"/>
                          <a:sym typeface="Poppins Bold Italics"/>
                        </a:rPr>
                        <a:t> IU/mL </a:t>
                      </a:r>
                      <a:r>
                        <a:rPr lang="en-US" sz="2900" dirty="0">
                          <a:latin typeface="Verdana" panose="020B0604030504040204" pitchFamily="34" charset="0"/>
                          <a:ea typeface="Verdana" panose="020B0604030504040204" pitchFamily="34" charset="0"/>
                          <a:cs typeface="Verdana" panose="020B0604030504040204" pitchFamily="34" charset="0"/>
                          <a:sym typeface="Poppins Italics"/>
                        </a:rPr>
                        <a:t>(1-16 IU/mL)</a:t>
                      </a:r>
                      <a:endParaRPr lang="en-US" sz="2900" i="1"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Italics"/>
                      </a:endParaRPr>
                    </a:p>
                  </a:txBody>
                  <a:tcPr marL="195004" marR="195004" marT="195004" marB="195004" anchor="ctr"/>
                </a:tc>
                <a:extLst>
                  <a:ext uri="{0D108BD9-81ED-4DB2-BD59-A6C34878D82A}">
                    <a16:rowId xmlns:a16="http://schemas.microsoft.com/office/drawing/2014/main" val="10001"/>
                  </a:ext>
                </a:extLst>
              </a:tr>
              <a:tr h="1299622">
                <a:tc>
                  <a:txBody>
                    <a:bodyPr/>
                    <a:lstStyle/>
                    <a:p>
                      <a:pPr algn="ctr">
                        <a:lnSpc>
                          <a:spcPts val="4872"/>
                        </a:lnSpc>
                        <a:defRPr/>
                      </a:pPr>
                      <a:r>
                        <a:rPr lang="en-US" sz="2900" dirty="0">
                          <a:latin typeface="Verdana" panose="020B0604030504040204" pitchFamily="34" charset="0"/>
                          <a:ea typeface="Verdana" panose="020B0604030504040204" pitchFamily="34" charset="0"/>
                          <a:cs typeface="Verdana" panose="020B0604030504040204" pitchFamily="34" charset="0"/>
                          <a:sym typeface="Poppins Bold Italics"/>
                        </a:rPr>
                        <a:t>Anti- TSH Receptor Ab</a:t>
                      </a:r>
                      <a:endParaRPr lang="en-US" sz="2900" dirty="0">
                        <a:latin typeface="Verdana" panose="020B0604030504040204" pitchFamily="34" charset="0"/>
                        <a:ea typeface="Verdana" panose="020B0604030504040204" pitchFamily="34" charset="0"/>
                        <a:cs typeface="Verdana" panose="020B0604030504040204" pitchFamily="34" charset="0"/>
                      </a:endParaRPr>
                    </a:p>
                  </a:txBody>
                  <a:tcPr marL="195004" marR="195004" marT="195004" marB="195004" anchor="ctr"/>
                </a:tc>
                <a:tc>
                  <a:txBody>
                    <a:bodyPr/>
                    <a:lstStyle/>
                    <a:p>
                      <a:pPr algn="ctr">
                        <a:lnSpc>
                          <a:spcPts val="4585"/>
                        </a:lnSpc>
                        <a:defRPr/>
                      </a:pPr>
                      <a:r>
                        <a:rPr lang="en-US" sz="2900" b="1" dirty="0">
                          <a:latin typeface="Verdana" panose="020B0604030504040204" pitchFamily="34" charset="0"/>
                          <a:ea typeface="Verdana" panose="020B0604030504040204" pitchFamily="34" charset="0"/>
                          <a:cs typeface="Verdana" panose="020B0604030504040204" pitchFamily="34" charset="0"/>
                          <a:sym typeface="Poppins Bold Italics"/>
                        </a:rPr>
                        <a:t>9.8</a:t>
                      </a:r>
                      <a:r>
                        <a:rPr lang="en-US" sz="2900" dirty="0">
                          <a:latin typeface="Verdana" panose="020B0604030504040204" pitchFamily="34" charset="0"/>
                          <a:ea typeface="Verdana" panose="020B0604030504040204" pitchFamily="34" charset="0"/>
                          <a:cs typeface="Verdana" panose="020B0604030504040204" pitchFamily="34" charset="0"/>
                          <a:sym typeface="Poppins Bold Italics"/>
                        </a:rPr>
                        <a:t>  IU/L (~1.75 IU/L)</a:t>
                      </a:r>
                      <a:endParaRPr lang="en-US" sz="2900" b="0" i="1" dirty="0">
                        <a:latin typeface="Verdana" panose="020B0604030504040204" pitchFamily="34" charset="0"/>
                        <a:ea typeface="Verdana" panose="020B0604030504040204" pitchFamily="34" charset="0"/>
                        <a:cs typeface="Verdana" panose="020B0604030504040204" pitchFamily="34" charset="0"/>
                      </a:endParaRPr>
                    </a:p>
                  </a:txBody>
                  <a:tcPr marL="195004" marR="195004" marT="195004" marB="195004"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10518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464266" y="1014021"/>
            <a:ext cx="7359467" cy="886781"/>
          </a:xfrm>
          <a:prstGeom prst="rect">
            <a:avLst/>
          </a:prstGeom>
        </p:spPr>
        <p:txBody>
          <a:bodyPr lIns="0" tIns="0" rIns="0" bIns="0" rtlCol="0" anchor="t">
            <a:spAutoFit/>
          </a:bodyPr>
          <a:lstStyle/>
          <a:p>
            <a:pPr algn="ctr">
              <a:lnSpc>
                <a:spcPts val="7699"/>
              </a:lnSpc>
            </a:pPr>
            <a:r>
              <a:rPr lang="en-US" sz="5499" b="1" dirty="0">
                <a:solidFill>
                  <a:srgbClr val="1B2A41"/>
                </a:solidFill>
                <a:latin typeface="Verdana" panose="020B0604030504040204" pitchFamily="34" charset="0"/>
                <a:ea typeface="Verdana" panose="020B0604030504040204" pitchFamily="34" charset="0"/>
                <a:cs typeface="Verdana" panose="020B0604030504040204" pitchFamily="34" charset="0"/>
                <a:sym typeface="Tufuli Arabic Bold"/>
              </a:rPr>
              <a:t>Case Presentation</a:t>
            </a:r>
          </a:p>
        </p:txBody>
      </p:sp>
      <p:sp>
        <p:nvSpPr>
          <p:cNvPr id="6" name="TextBox 6"/>
          <p:cNvSpPr txBox="1"/>
          <p:nvPr/>
        </p:nvSpPr>
        <p:spPr>
          <a:xfrm>
            <a:off x="1638418" y="4095905"/>
            <a:ext cx="15011162" cy="2095189"/>
          </a:xfrm>
          <a:prstGeom prst="rect">
            <a:avLst/>
          </a:prstGeom>
        </p:spPr>
        <p:txBody>
          <a:bodyPr wrap="square" lIns="0" tIns="0" rIns="0" bIns="0" rtlCol="0" anchor="t">
            <a:spAutoFit/>
          </a:bodyPr>
          <a:lstStyle/>
          <a:p>
            <a:pPr algn="ctr">
              <a:lnSpc>
                <a:spcPts val="5740"/>
              </a:lnSpc>
            </a:pPr>
            <a:r>
              <a:rPr lang="en-US" sz="3600"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rPr>
              <a:t>This an 11 years old boy, who was brought to the emergency department with an </a:t>
            </a:r>
            <a:r>
              <a:rPr lang="en-US" sz="36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Bold"/>
              </a:rPr>
              <a:t>acute episode of abnormal movement and altered level of consciousness.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84A3CC16-46D3-CF9A-2654-6A3EC4053F2C}"/>
              </a:ext>
            </a:extLst>
          </p:cNvPr>
          <p:cNvSpPr/>
          <p:nvPr/>
        </p:nvSpPr>
        <p:spPr>
          <a:xfrm>
            <a:off x="654512" y="622484"/>
            <a:ext cx="3552048" cy="1354794"/>
          </a:xfrm>
          <a:prstGeom prst="round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New Onset seizure</a:t>
            </a:r>
          </a:p>
          <a:p>
            <a:pPr algn="ctr"/>
            <a:r>
              <a:rPr lang="en-US" sz="2000" b="1" dirty="0">
                <a:latin typeface="Verdana" panose="020B0604030504040204" pitchFamily="34" charset="0"/>
                <a:ea typeface="Verdana" panose="020B0604030504040204" pitchFamily="34" charset="0"/>
                <a:cs typeface="Verdana" panose="020B0604030504040204" pitchFamily="34" charset="0"/>
              </a:rPr>
              <a:t>+</a:t>
            </a:r>
          </a:p>
          <a:p>
            <a:pPr algn="ctr"/>
            <a:r>
              <a:rPr lang="en-US" sz="2000" b="1" dirty="0">
                <a:latin typeface="Verdana" panose="020B0604030504040204" pitchFamily="34" charset="0"/>
                <a:ea typeface="Verdana" panose="020B0604030504040204" pitchFamily="34" charset="0"/>
                <a:cs typeface="Verdana" panose="020B0604030504040204" pitchFamily="34" charset="0"/>
              </a:rPr>
              <a:t>Change in sensorium</a:t>
            </a:r>
            <a:endParaRPr lang="en-SA" sz="20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Rectangle: Rounded Corners 7">
            <a:extLst>
              <a:ext uri="{FF2B5EF4-FFF2-40B4-BE49-F238E27FC236}">
                <a16:creationId xmlns:a16="http://schemas.microsoft.com/office/drawing/2014/main" id="{EF143660-D7AD-D9BE-B7B2-9109452CCBD3}"/>
              </a:ext>
            </a:extLst>
          </p:cNvPr>
          <p:cNvSpPr/>
          <p:nvPr/>
        </p:nvSpPr>
        <p:spPr>
          <a:xfrm>
            <a:off x="654511" y="2073595"/>
            <a:ext cx="3552049" cy="1336492"/>
          </a:xfrm>
          <a:prstGeom prst="round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Hypertension with wide pulse pressure</a:t>
            </a:r>
            <a:endParaRPr lang="en-SA"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Rounded Corners 9">
            <a:extLst>
              <a:ext uri="{FF2B5EF4-FFF2-40B4-BE49-F238E27FC236}">
                <a16:creationId xmlns:a16="http://schemas.microsoft.com/office/drawing/2014/main" id="{56CE7897-5B2F-7719-DF49-6F500F57CE50}"/>
              </a:ext>
            </a:extLst>
          </p:cNvPr>
          <p:cNvSpPr/>
          <p:nvPr/>
        </p:nvSpPr>
        <p:spPr>
          <a:xfrm>
            <a:off x="617700" y="5815783"/>
            <a:ext cx="3585808" cy="2866609"/>
          </a:xfrm>
          <a:prstGeom prst="roundRect">
            <a:avLst>
              <a:gd name="adj" fmla="val 2805"/>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History of Graves disease with recent change in his medication doses</a:t>
            </a:r>
          </a:p>
          <a:p>
            <a:pPr algn="ctr"/>
            <a:r>
              <a:rPr lang="en-US" sz="2000" b="1" dirty="0">
                <a:latin typeface="Verdana" panose="020B0604030504040204" pitchFamily="34" charset="0"/>
                <a:ea typeface="Verdana" panose="020B0604030504040204" pitchFamily="34" charset="0"/>
                <a:cs typeface="Verdana" panose="020B0604030504040204" pitchFamily="34" charset="0"/>
              </a:rPr>
              <a:t>+</a:t>
            </a:r>
          </a:p>
          <a:p>
            <a:pPr algn="ctr"/>
            <a:endParaRPr lang="en-US" sz="2000" b="1" dirty="0">
              <a:latin typeface="Verdana" panose="020B0604030504040204" pitchFamily="34" charset="0"/>
              <a:ea typeface="Verdana" panose="020B0604030504040204" pitchFamily="34" charset="0"/>
              <a:cs typeface="Verdana" panose="020B0604030504040204" pitchFamily="34" charset="0"/>
            </a:endParaRPr>
          </a:p>
          <a:p>
            <a:pPr algn="ctr"/>
            <a:r>
              <a:rPr lang="en-US" sz="2000" b="1" dirty="0">
                <a:latin typeface="Verdana" panose="020B0604030504040204" pitchFamily="34" charset="0"/>
                <a:ea typeface="Verdana" panose="020B0604030504040204" pitchFamily="34" charset="0"/>
                <a:cs typeface="Verdana" panose="020B0604030504040204" pitchFamily="34" charset="0"/>
              </a:rPr>
              <a:t>Symptoms suggestive of hyperthyroidism</a:t>
            </a:r>
          </a:p>
        </p:txBody>
      </p:sp>
      <p:sp>
        <p:nvSpPr>
          <p:cNvPr id="12" name="Rectangle: Rounded Corners 11">
            <a:extLst>
              <a:ext uri="{FF2B5EF4-FFF2-40B4-BE49-F238E27FC236}">
                <a16:creationId xmlns:a16="http://schemas.microsoft.com/office/drawing/2014/main" id="{677D5B2A-3102-2990-29AB-671821E0CDE5}"/>
              </a:ext>
            </a:extLst>
          </p:cNvPr>
          <p:cNvSpPr/>
          <p:nvPr/>
        </p:nvSpPr>
        <p:spPr>
          <a:xfrm>
            <a:off x="617700" y="3522497"/>
            <a:ext cx="3585807" cy="1261547"/>
          </a:xfrm>
          <a:prstGeom prst="round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Persistent Tachycardia</a:t>
            </a:r>
            <a:endParaRPr lang="en-SA"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4" name="Rectangle: Rounded Corners 13">
            <a:extLst>
              <a:ext uri="{FF2B5EF4-FFF2-40B4-BE49-F238E27FC236}">
                <a16:creationId xmlns:a16="http://schemas.microsoft.com/office/drawing/2014/main" id="{6F8559B5-5E01-7690-F438-3168E4988836}"/>
              </a:ext>
            </a:extLst>
          </p:cNvPr>
          <p:cNvSpPr/>
          <p:nvPr/>
        </p:nvSpPr>
        <p:spPr>
          <a:xfrm>
            <a:off x="617700" y="4863837"/>
            <a:ext cx="3585807" cy="834520"/>
          </a:xfrm>
          <a:prstGeom prst="round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Fever</a:t>
            </a:r>
            <a:endParaRPr lang="en-SA"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7" name="Explosion: 14 Points 16">
            <a:extLst>
              <a:ext uri="{FF2B5EF4-FFF2-40B4-BE49-F238E27FC236}">
                <a16:creationId xmlns:a16="http://schemas.microsoft.com/office/drawing/2014/main" id="{6627B800-2355-FE6D-454E-FC85CDEF6435}"/>
              </a:ext>
            </a:extLst>
          </p:cNvPr>
          <p:cNvSpPr/>
          <p:nvPr/>
        </p:nvSpPr>
        <p:spPr>
          <a:xfrm rot="20999483">
            <a:off x="4300300" y="2460597"/>
            <a:ext cx="4970496" cy="2608837"/>
          </a:xfrm>
          <a:prstGeom prst="irregularSeal2">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Verdana" panose="020B0604030504040204" pitchFamily="34" charset="0"/>
                <a:ea typeface="Verdana" panose="020B0604030504040204" pitchFamily="34" charset="0"/>
                <a:cs typeface="Verdana" panose="020B0604030504040204" pitchFamily="34" charset="0"/>
              </a:rPr>
              <a:t>Thyroid Storm  </a:t>
            </a:r>
            <a:endParaRPr lang="en-SA" sz="3200" b="1" dirty="0">
              <a:latin typeface="Verdana" panose="020B0604030504040204" pitchFamily="34" charset="0"/>
              <a:ea typeface="Verdana" panose="020B0604030504040204" pitchFamily="34" charset="0"/>
              <a:cs typeface="Verdana" panose="020B0604030504040204" pitchFamily="34" charset="0"/>
            </a:endParaRPr>
          </a:p>
        </p:txBody>
      </p:sp>
      <p:sp>
        <p:nvSpPr>
          <p:cNvPr id="13" name="Rectangle: Rounded Corners 12">
            <a:extLst>
              <a:ext uri="{FF2B5EF4-FFF2-40B4-BE49-F238E27FC236}">
                <a16:creationId xmlns:a16="http://schemas.microsoft.com/office/drawing/2014/main" id="{91286E04-2ABE-3B40-E0F8-73B47A4C9543}"/>
              </a:ext>
            </a:extLst>
          </p:cNvPr>
          <p:cNvSpPr/>
          <p:nvPr/>
        </p:nvSpPr>
        <p:spPr>
          <a:xfrm>
            <a:off x="589670" y="8790477"/>
            <a:ext cx="3613837" cy="1261547"/>
          </a:xfrm>
          <a:prstGeom prst="roundRect">
            <a:avLst>
              <a:gd name="adj" fmla="val 6587"/>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Suppressed TSH</a:t>
            </a:r>
          </a:p>
          <a:p>
            <a:pPr algn="ctr"/>
            <a:r>
              <a:rPr lang="en-US" sz="2000" b="1" dirty="0">
                <a:latin typeface="Verdana" panose="020B0604030504040204" pitchFamily="34" charset="0"/>
                <a:ea typeface="Verdana" panose="020B0604030504040204" pitchFamily="34" charset="0"/>
                <a:cs typeface="Verdana" panose="020B0604030504040204" pitchFamily="34" charset="0"/>
              </a:rPr>
              <a:t>Markedly high T3 &amp; T4</a:t>
            </a:r>
          </a:p>
        </p:txBody>
      </p:sp>
      <p:sp>
        <p:nvSpPr>
          <p:cNvPr id="9" name="Rectangle: Rounded Corners 8">
            <a:extLst>
              <a:ext uri="{FF2B5EF4-FFF2-40B4-BE49-F238E27FC236}">
                <a16:creationId xmlns:a16="http://schemas.microsoft.com/office/drawing/2014/main" id="{9B78CBF0-7C81-4645-5267-383287EA2C1C}"/>
              </a:ext>
            </a:extLst>
          </p:cNvPr>
          <p:cNvSpPr/>
          <p:nvPr/>
        </p:nvSpPr>
        <p:spPr>
          <a:xfrm>
            <a:off x="9788941" y="1879233"/>
            <a:ext cx="3552048" cy="1354794"/>
          </a:xfrm>
          <a:prstGeom prst="round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Recurrent seizure</a:t>
            </a:r>
          </a:p>
          <a:p>
            <a:pPr algn="ctr"/>
            <a:r>
              <a:rPr lang="en-US" sz="2000" b="1" dirty="0">
                <a:latin typeface="Verdana" panose="020B0604030504040204" pitchFamily="34" charset="0"/>
                <a:ea typeface="Verdana" panose="020B0604030504040204" pitchFamily="34" charset="0"/>
                <a:cs typeface="Verdana" panose="020B0604030504040204" pitchFamily="34" charset="0"/>
              </a:rPr>
              <a:t>+</a:t>
            </a:r>
          </a:p>
          <a:p>
            <a:pPr algn="ctr"/>
            <a:r>
              <a:rPr lang="en-US" sz="2000" b="1" dirty="0">
                <a:latin typeface="Verdana" panose="020B0604030504040204" pitchFamily="34" charset="0"/>
                <a:ea typeface="Verdana" panose="020B0604030504040204" pitchFamily="34" charset="0"/>
                <a:cs typeface="Verdana" panose="020B0604030504040204" pitchFamily="34" charset="0"/>
              </a:rPr>
              <a:t>Change in sensorium</a:t>
            </a:r>
            <a:endParaRPr lang="en-SA" sz="2000" b="1" dirty="0">
              <a:latin typeface="Verdana" panose="020B0604030504040204" pitchFamily="34" charset="0"/>
              <a:ea typeface="Verdana" panose="020B0604030504040204" pitchFamily="34" charset="0"/>
              <a:cs typeface="Verdana" panose="020B0604030504040204" pitchFamily="34" charset="0"/>
            </a:endParaRPr>
          </a:p>
        </p:txBody>
      </p:sp>
      <p:sp>
        <p:nvSpPr>
          <p:cNvPr id="15" name="Rectangle: Rounded Corners 14">
            <a:extLst>
              <a:ext uri="{FF2B5EF4-FFF2-40B4-BE49-F238E27FC236}">
                <a16:creationId xmlns:a16="http://schemas.microsoft.com/office/drawing/2014/main" id="{1BC05373-FB6E-CA8F-DD4E-9E1B293083B3}"/>
              </a:ext>
            </a:extLst>
          </p:cNvPr>
          <p:cNvSpPr/>
          <p:nvPr/>
        </p:nvSpPr>
        <p:spPr>
          <a:xfrm>
            <a:off x="9804294" y="3344463"/>
            <a:ext cx="3552049" cy="874214"/>
          </a:xfrm>
          <a:prstGeom prst="round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Verdana" panose="020B0604030504040204" pitchFamily="34" charset="0"/>
                <a:ea typeface="Verdana" panose="020B0604030504040204" pitchFamily="34" charset="0"/>
                <a:cs typeface="Verdana" panose="020B0604030504040204" pitchFamily="34" charset="0"/>
              </a:rPr>
              <a:t>No Hypertension</a:t>
            </a:r>
            <a:endParaRPr lang="en-SA" sz="20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19" name="Rectangle: Rounded Corners 18">
            <a:extLst>
              <a:ext uri="{FF2B5EF4-FFF2-40B4-BE49-F238E27FC236}">
                <a16:creationId xmlns:a16="http://schemas.microsoft.com/office/drawing/2014/main" id="{F03C55AA-018A-8A1D-E885-6A578C6893ED}"/>
              </a:ext>
            </a:extLst>
          </p:cNvPr>
          <p:cNvSpPr/>
          <p:nvPr/>
        </p:nvSpPr>
        <p:spPr>
          <a:xfrm>
            <a:off x="9791042" y="4325122"/>
            <a:ext cx="3552049" cy="932677"/>
          </a:xfrm>
          <a:prstGeom prst="round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No Tachycardia</a:t>
            </a:r>
            <a:endParaRPr lang="en-SA" sz="2000" b="1" dirty="0">
              <a:latin typeface="Verdana" panose="020B0604030504040204" pitchFamily="34" charset="0"/>
              <a:ea typeface="Verdana" panose="020B0604030504040204" pitchFamily="34" charset="0"/>
              <a:cs typeface="Verdana" panose="020B0604030504040204" pitchFamily="34" charset="0"/>
            </a:endParaRPr>
          </a:p>
        </p:txBody>
      </p:sp>
      <p:sp>
        <p:nvSpPr>
          <p:cNvPr id="21" name="Rectangle: Rounded Corners 20">
            <a:extLst>
              <a:ext uri="{FF2B5EF4-FFF2-40B4-BE49-F238E27FC236}">
                <a16:creationId xmlns:a16="http://schemas.microsoft.com/office/drawing/2014/main" id="{0E169F9B-4991-E8BF-D669-544564586C6E}"/>
              </a:ext>
            </a:extLst>
          </p:cNvPr>
          <p:cNvSpPr/>
          <p:nvPr/>
        </p:nvSpPr>
        <p:spPr>
          <a:xfrm>
            <a:off x="9759386" y="5342595"/>
            <a:ext cx="3552049" cy="932677"/>
          </a:xfrm>
          <a:prstGeom prst="round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Verdana" panose="020B0604030504040204" pitchFamily="34" charset="0"/>
                <a:ea typeface="Verdana" panose="020B0604030504040204" pitchFamily="34" charset="0"/>
                <a:cs typeface="Verdana" panose="020B0604030504040204" pitchFamily="34" charset="0"/>
              </a:rPr>
              <a:t>No Fever</a:t>
            </a:r>
            <a:endParaRPr lang="en-SA" sz="20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Rectangle: Rounded Corners 22">
            <a:extLst>
              <a:ext uri="{FF2B5EF4-FFF2-40B4-BE49-F238E27FC236}">
                <a16:creationId xmlns:a16="http://schemas.microsoft.com/office/drawing/2014/main" id="{23E11A66-91AE-853A-3637-4C135F5A4E7F}"/>
              </a:ext>
            </a:extLst>
          </p:cNvPr>
          <p:cNvSpPr/>
          <p:nvPr/>
        </p:nvSpPr>
        <p:spPr>
          <a:xfrm>
            <a:off x="9746132" y="6360066"/>
            <a:ext cx="3585808" cy="1646456"/>
          </a:xfrm>
          <a:prstGeom prst="roundRect">
            <a:avLst>
              <a:gd name="adj" fmla="val 5179"/>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Verdana" panose="020B0604030504040204" pitchFamily="34" charset="0"/>
                <a:ea typeface="Verdana" panose="020B0604030504040204" pitchFamily="34" charset="0"/>
                <a:cs typeface="Verdana" panose="020B0604030504040204" pitchFamily="34" charset="0"/>
              </a:rPr>
              <a:t>Improving thyroid function test</a:t>
            </a:r>
            <a:endParaRPr lang="en-SA" sz="2000" b="1" dirty="0">
              <a:latin typeface="Verdana" panose="020B0604030504040204" pitchFamily="34" charset="0"/>
              <a:ea typeface="Verdana" panose="020B0604030504040204" pitchFamily="34" charset="0"/>
              <a:cs typeface="Verdana" panose="020B0604030504040204" pitchFamily="34" charset="0"/>
            </a:endParaRPr>
          </a:p>
        </p:txBody>
      </p:sp>
      <p:sp>
        <p:nvSpPr>
          <p:cNvPr id="27" name="Explosion: 8 Points 26">
            <a:extLst>
              <a:ext uri="{FF2B5EF4-FFF2-40B4-BE49-F238E27FC236}">
                <a16:creationId xmlns:a16="http://schemas.microsoft.com/office/drawing/2014/main" id="{3704ED92-A32A-4958-4616-990340008ABA}"/>
              </a:ext>
            </a:extLst>
          </p:cNvPr>
          <p:cNvSpPr/>
          <p:nvPr/>
        </p:nvSpPr>
        <p:spPr>
          <a:xfrm rot="20320366">
            <a:off x="13364391" y="2977635"/>
            <a:ext cx="4785710" cy="3392199"/>
          </a:xfrm>
          <a:prstGeom prst="irregularSeal1">
            <a:avLst/>
          </a:prstGeom>
          <a:solidFill>
            <a:srgbClr val="F8BA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700" b="1" dirty="0">
                <a:latin typeface="Verdana" panose="020B0604030504040204" pitchFamily="34" charset="0"/>
                <a:ea typeface="Verdana" panose="020B0604030504040204" pitchFamily="34" charset="0"/>
                <a:cs typeface="Verdana" panose="020B0604030504040204" pitchFamily="34" charset="0"/>
              </a:rPr>
              <a:t>Autoimmune Encephalitis  </a:t>
            </a:r>
            <a:endParaRPr lang="en-SA" sz="2700" b="1" dirty="0">
              <a:latin typeface="Verdana" panose="020B0604030504040204" pitchFamily="34" charset="0"/>
              <a:ea typeface="Verdana" panose="020B0604030504040204" pitchFamily="34" charset="0"/>
              <a:cs typeface="Verdana" panose="020B0604030504040204" pitchFamily="34" charset="0"/>
            </a:endParaRPr>
          </a:p>
        </p:txBody>
      </p:sp>
      <p:sp>
        <p:nvSpPr>
          <p:cNvPr id="29" name="TextBox 7">
            <a:extLst>
              <a:ext uri="{FF2B5EF4-FFF2-40B4-BE49-F238E27FC236}">
                <a16:creationId xmlns:a16="http://schemas.microsoft.com/office/drawing/2014/main" id="{37DACA28-FEB8-D35E-D816-E2C86385E8E5}"/>
              </a:ext>
            </a:extLst>
          </p:cNvPr>
          <p:cNvSpPr txBox="1"/>
          <p:nvPr/>
        </p:nvSpPr>
        <p:spPr>
          <a:xfrm>
            <a:off x="4712245" y="572881"/>
            <a:ext cx="12094990" cy="782265"/>
          </a:xfrm>
          <a:prstGeom prst="rect">
            <a:avLst/>
          </a:prstGeom>
        </p:spPr>
        <p:txBody>
          <a:bodyPr wrap="square" lIns="0" tIns="0" rIns="0" bIns="0" rtlCol="0" anchor="t">
            <a:spAutoFit/>
          </a:bodyPr>
          <a:lstStyle/>
          <a:p>
            <a:pPr algn="ctr">
              <a:lnSpc>
                <a:spcPts val="6105"/>
              </a:lnSpc>
            </a:pPr>
            <a:r>
              <a:rPr lang="en-US" sz="55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Tufuli Arabic Bold"/>
              </a:rPr>
              <a:t>Rethinking The Diagnosis</a:t>
            </a:r>
          </a:p>
        </p:txBody>
      </p:sp>
      <p:sp>
        <p:nvSpPr>
          <p:cNvPr id="3" name="Rectangle: Rounded Corners 2">
            <a:extLst>
              <a:ext uri="{FF2B5EF4-FFF2-40B4-BE49-F238E27FC236}">
                <a16:creationId xmlns:a16="http://schemas.microsoft.com/office/drawing/2014/main" id="{BF8F3109-EA70-AA63-47C4-A0D4F251F110}"/>
              </a:ext>
            </a:extLst>
          </p:cNvPr>
          <p:cNvSpPr/>
          <p:nvPr/>
        </p:nvSpPr>
        <p:spPr>
          <a:xfrm>
            <a:off x="9742505" y="8103270"/>
            <a:ext cx="3613837" cy="1759492"/>
          </a:xfrm>
          <a:prstGeom prst="roundRect">
            <a:avLst>
              <a:gd name="adj" fmla="val 5917"/>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00"/>
                </a:solidFill>
                <a:latin typeface="Verdana" panose="020B0604030504040204" pitchFamily="34" charset="0"/>
                <a:ea typeface="Verdana" panose="020B0604030504040204" pitchFamily="34" charset="0"/>
                <a:cs typeface="Verdana" panose="020B0604030504040204" pitchFamily="34" charset="0"/>
              </a:rPr>
              <a:t>Background of autoimmune disease</a:t>
            </a:r>
            <a:endParaRPr lang="en-SA" sz="20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8996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19" grpId="0" animBg="1"/>
      <p:bldP spid="21" grpId="0" animBg="1"/>
      <p:bldP spid="23" grpId="0" animBg="1"/>
      <p:bldP spid="27"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7">
            <a:extLst>
              <a:ext uri="{FF2B5EF4-FFF2-40B4-BE49-F238E27FC236}">
                <a16:creationId xmlns:a16="http://schemas.microsoft.com/office/drawing/2014/main" id="{081D5E80-D77B-FE2C-1A6B-B6290662C17E}"/>
              </a:ext>
            </a:extLst>
          </p:cNvPr>
          <p:cNvSpPr txBox="1"/>
          <p:nvPr/>
        </p:nvSpPr>
        <p:spPr>
          <a:xfrm>
            <a:off x="2596920" y="955608"/>
            <a:ext cx="14123845" cy="1564531"/>
          </a:xfrm>
          <a:prstGeom prst="rect">
            <a:avLst/>
          </a:prstGeom>
        </p:spPr>
        <p:txBody>
          <a:bodyPr wrap="square" lIns="0" tIns="0" rIns="0" bIns="0" rtlCol="0" anchor="t">
            <a:spAutoFit/>
          </a:bodyPr>
          <a:lstStyle/>
          <a:p>
            <a:pPr algn="ctr">
              <a:lnSpc>
                <a:spcPts val="6105"/>
              </a:lnSpc>
            </a:pPr>
            <a:r>
              <a:rPr lang="en-US" sz="51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Tufuli Arabic Bold"/>
              </a:rPr>
              <a:t>Steroid –Responsive Encephalopathy with Autoimmune Thyroiditis (SREAT)</a:t>
            </a:r>
          </a:p>
        </p:txBody>
      </p:sp>
      <p:sp>
        <p:nvSpPr>
          <p:cNvPr id="2" name="TextBox 1">
            <a:extLst>
              <a:ext uri="{FF2B5EF4-FFF2-40B4-BE49-F238E27FC236}">
                <a16:creationId xmlns:a16="http://schemas.microsoft.com/office/drawing/2014/main" id="{8AE3C6BA-9F15-C3C4-3A74-146A0066208F}"/>
              </a:ext>
            </a:extLst>
          </p:cNvPr>
          <p:cNvSpPr txBox="1"/>
          <p:nvPr/>
        </p:nvSpPr>
        <p:spPr>
          <a:xfrm>
            <a:off x="8232302" y="4233153"/>
            <a:ext cx="1828800" cy="1828800"/>
          </a:xfrm>
          <a:prstGeom prst="rect">
            <a:avLst/>
          </a:prstGeom>
          <a:noFill/>
        </p:spPr>
        <p:txBody>
          <a:bodyPr wrap="square" rtlCol="0">
            <a:spAutoFit/>
          </a:bodyPr>
          <a:lstStyle/>
          <a:p>
            <a:pPr algn="l"/>
            <a:endParaRPr lang="en-SA" dirty="0"/>
          </a:p>
        </p:txBody>
      </p:sp>
      <p:sp>
        <p:nvSpPr>
          <p:cNvPr id="3" name="TextBox 2">
            <a:extLst>
              <a:ext uri="{FF2B5EF4-FFF2-40B4-BE49-F238E27FC236}">
                <a16:creationId xmlns:a16="http://schemas.microsoft.com/office/drawing/2014/main" id="{EF58D406-714D-DA3C-911D-6EED2AFCE8A2}"/>
              </a:ext>
            </a:extLst>
          </p:cNvPr>
          <p:cNvSpPr txBox="1"/>
          <p:nvPr/>
        </p:nvSpPr>
        <p:spPr>
          <a:xfrm>
            <a:off x="1411322" y="4233153"/>
            <a:ext cx="104394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rgbClr val="0070C0"/>
                </a:solidFill>
                <a:effectLst/>
                <a:latin typeface="Verdana" panose="020B0604030504040204" pitchFamily="34" charset="0"/>
                <a:ea typeface="Verdana" panose="020B0604030504040204" pitchFamily="34" charset="0"/>
                <a:cs typeface="Verdana" panose="020B0604030504040204" pitchFamily="34" charset="0"/>
              </a:rPr>
              <a:t>Hashimoto's encephalopathy</a:t>
            </a:r>
            <a:endParaRPr lang="en-US" sz="32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153C58CF-CE86-D807-0969-AE177751605B}"/>
              </a:ext>
            </a:extLst>
          </p:cNvPr>
          <p:cNvSpPr txBox="1"/>
          <p:nvPr/>
        </p:nvSpPr>
        <p:spPr>
          <a:xfrm>
            <a:off x="3924300" y="5733123"/>
            <a:ext cx="104394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i="0" dirty="0">
                <a:solidFill>
                  <a:srgbClr val="0070C0"/>
                </a:solidFill>
                <a:effectLst/>
                <a:latin typeface="Verdana" panose="020B0604030504040204" pitchFamily="34" charset="0"/>
                <a:ea typeface="Verdana" panose="020B0604030504040204" pitchFamily="34" charset="0"/>
                <a:cs typeface="Verdana" panose="020B0604030504040204" pitchFamily="34" charset="0"/>
              </a:rPr>
              <a:t>Encephalopathy associated with autoimmune thyroid disease(EAATD) </a:t>
            </a:r>
            <a:endParaRPr lang="en-US" sz="3200" b="1" dirty="0">
              <a:solidFill>
                <a:srgbClr val="0070C0"/>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D88E196B-9B7D-A046-C00C-BF36D374C157}"/>
              </a:ext>
            </a:extLst>
          </p:cNvPr>
          <p:cNvSpPr txBox="1"/>
          <p:nvPr/>
        </p:nvSpPr>
        <p:spPr>
          <a:xfrm>
            <a:off x="6631022" y="7774967"/>
            <a:ext cx="104394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0070C0"/>
                </a:solidFill>
                <a:latin typeface="Verdana" panose="020B0604030504040204" pitchFamily="34" charset="0"/>
                <a:ea typeface="Verdana" panose="020B0604030504040204" pitchFamily="34" charset="0"/>
                <a:cs typeface="Verdana" panose="020B0604030504040204" pitchFamily="34" charset="0"/>
              </a:rPr>
              <a:t>N</a:t>
            </a:r>
            <a:r>
              <a:rPr lang="en-US" sz="3200" b="1" i="0" dirty="0" err="1">
                <a:solidFill>
                  <a:srgbClr val="0070C0"/>
                </a:solidFill>
                <a:effectLst/>
                <a:latin typeface="Verdana" panose="020B0604030504040204" pitchFamily="34" charset="0"/>
                <a:ea typeface="Verdana" panose="020B0604030504040204" pitchFamily="34" charset="0"/>
                <a:cs typeface="Verdana" panose="020B0604030504040204" pitchFamily="34" charset="0"/>
              </a:rPr>
              <a:t>onvasculitic</a:t>
            </a:r>
            <a:r>
              <a:rPr lang="en-US" sz="3200" b="1" i="0" dirty="0">
                <a:solidFill>
                  <a:srgbClr val="0070C0"/>
                </a:solidFill>
                <a:effectLst/>
                <a:latin typeface="Verdana" panose="020B0604030504040204" pitchFamily="34" charset="0"/>
                <a:ea typeface="Verdana" panose="020B0604030504040204" pitchFamily="34" charset="0"/>
                <a:cs typeface="Verdana" panose="020B0604030504040204" pitchFamily="34" charset="0"/>
              </a:rPr>
              <a:t> autoimmune inflammatory meningoencephalitis” (NAIM)</a:t>
            </a:r>
            <a:endParaRPr lang="en-US" sz="3200" b="1" dirty="0">
              <a:solidFill>
                <a:srgbClr val="0070C0"/>
              </a:solidFill>
              <a:effectLst/>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C664E355-3C01-2382-88C3-974D2B1826C2}"/>
              </a:ext>
            </a:extLst>
          </p:cNvPr>
          <p:cNvSpPr txBox="1"/>
          <p:nvPr/>
        </p:nvSpPr>
        <p:spPr>
          <a:xfrm>
            <a:off x="891703" y="3135814"/>
            <a:ext cx="16807233" cy="6463308"/>
          </a:xfrm>
          <a:prstGeom prst="rect">
            <a:avLst/>
          </a:prstGeom>
        </p:spPr>
        <p:txBody>
          <a:bodyPr wrap="square" lIns="0" tIns="0" rIns="0" bIns="0" rtlCol="0" anchor="t">
            <a:spAutoFit/>
          </a:bodyPr>
          <a:lstStyle/>
          <a:p>
            <a:pPr marL="457200" indent="-457200">
              <a:buFontTx/>
              <a:buChar char="-"/>
            </a:pPr>
            <a:r>
              <a:rPr lang="en-US" sz="2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Pathogenesis is not well understood; </a:t>
            </a: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autoimmune mechanism is suspected.</a:t>
            </a:r>
            <a:endParaRPr lang="en-US" sz="2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buFontTx/>
              <a:buChar char="-"/>
            </a:pPr>
            <a:endPar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buFontTx/>
              <a:buChar char="-"/>
            </a:pP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a:t>
            </a:r>
            <a:r>
              <a:rPr lang="en-US" sz="28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ntithyroid antibody-positive encephalopathy developing nonspecific </a:t>
            </a:r>
            <a:r>
              <a:rPr lang="en-US" sz="28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neurological</a:t>
            </a:r>
            <a:r>
              <a:rPr lang="en-US" sz="28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manifestation. </a:t>
            </a:r>
          </a:p>
          <a:p>
            <a:pPr marL="457200" indent="-457200">
              <a:buFontTx/>
              <a:buChar char="-"/>
            </a:pPr>
            <a:endParaRPr lang="en-US" sz="28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a:p>
            <a:pPr marL="457200" indent="-457200">
              <a:buFontTx/>
              <a:buChar char="-"/>
            </a:pP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Most present with sub-acute manifestation, and </a:t>
            </a:r>
            <a:r>
              <a:rPr lang="en-US" sz="2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rarely</a:t>
            </a: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with </a:t>
            </a:r>
            <a:r>
              <a:rPr lang="en-US" sz="2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acute</a:t>
            </a: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onset. </a:t>
            </a:r>
          </a:p>
          <a:p>
            <a:pPr marL="457200" indent="-457200">
              <a:buFontTx/>
              <a:buChar char="-"/>
            </a:pPr>
            <a:endParaRPr lang="en-US" sz="28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a:p>
            <a:pPr marL="457200" indent="-457200">
              <a:buFontTx/>
              <a:buChar char="-"/>
            </a:pPr>
            <a:r>
              <a:rPr lang="en-US" sz="28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In most cases, the</a:t>
            </a:r>
            <a:r>
              <a:rPr lang="en-US" sz="28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thyroid function &amp; serum antibody titer </a:t>
            </a:r>
            <a:r>
              <a:rPr lang="en-US" sz="28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is </a:t>
            </a:r>
            <a:r>
              <a:rPr lang="en-US" sz="28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not</a:t>
            </a:r>
            <a:r>
              <a:rPr lang="en-US" sz="28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correlated with disease </a:t>
            </a:r>
            <a:r>
              <a:rPr lang="en-US" sz="28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severity</a:t>
            </a:r>
            <a:r>
              <a:rPr lang="en-US" sz="28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a:t>
            </a:r>
          </a:p>
          <a:p>
            <a:pPr marL="457200" indent="-457200">
              <a:buFontTx/>
              <a:buChar char="-"/>
            </a:pPr>
            <a:endPar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buFontTx/>
              <a:buChar char="-"/>
            </a:pP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Anti-TPO; </a:t>
            </a:r>
            <a:r>
              <a:rPr lang="en-US" sz="2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marker</a:t>
            </a: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of autoimmunity or </a:t>
            </a:r>
            <a:r>
              <a:rPr lang="en-US" sz="2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pathogenic</a:t>
            </a: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antibody?</a:t>
            </a:r>
          </a:p>
          <a:p>
            <a:pPr marL="457200" indent="-457200">
              <a:buFontTx/>
              <a:buChar char="-"/>
            </a:pPr>
            <a:endPar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buFontTx/>
              <a:buChar char="-"/>
            </a:pPr>
            <a:r>
              <a:rPr lang="en-US" sz="28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a:t>
            </a: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Mo</a:t>
            </a:r>
            <a:r>
              <a:rPr lang="en-US" sz="28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st cases have been reported </a:t>
            </a:r>
            <a:r>
              <a:rPr lang="en-US" sz="28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good</a:t>
            </a:r>
            <a:r>
              <a:rPr lang="en-US" sz="28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response to </a:t>
            </a:r>
            <a:r>
              <a:rPr lang="en-US" sz="28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corticosteroid</a:t>
            </a:r>
            <a:r>
              <a:rPr lang="en-US" sz="28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a:t>
            </a:r>
          </a:p>
          <a:p>
            <a:pPr marL="457200" indent="-457200">
              <a:buFontTx/>
              <a:buChar char="-"/>
            </a:pPr>
            <a:endParaRPr lang="en-US" sz="28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a:p>
            <a:pPr marL="457200" indent="-457200">
              <a:buFontTx/>
              <a:buChar char="-"/>
            </a:pPr>
            <a:endParaRPr lang="en-US" sz="280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13" name="TextBox 7">
            <a:extLst>
              <a:ext uri="{FF2B5EF4-FFF2-40B4-BE49-F238E27FC236}">
                <a16:creationId xmlns:a16="http://schemas.microsoft.com/office/drawing/2014/main" id="{081D5E80-D77B-FE2C-1A6B-B6290662C17E}"/>
              </a:ext>
            </a:extLst>
          </p:cNvPr>
          <p:cNvSpPr txBox="1"/>
          <p:nvPr/>
        </p:nvSpPr>
        <p:spPr>
          <a:xfrm>
            <a:off x="2596920" y="955608"/>
            <a:ext cx="14123845" cy="1564531"/>
          </a:xfrm>
          <a:prstGeom prst="rect">
            <a:avLst/>
          </a:prstGeom>
        </p:spPr>
        <p:txBody>
          <a:bodyPr wrap="square" lIns="0" tIns="0" rIns="0" bIns="0" rtlCol="0" anchor="t">
            <a:spAutoFit/>
          </a:bodyPr>
          <a:lstStyle/>
          <a:p>
            <a:pPr algn="ctr">
              <a:lnSpc>
                <a:spcPts val="6105"/>
              </a:lnSpc>
            </a:pPr>
            <a:r>
              <a:rPr lang="en-US" sz="51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Tufuli Arabic Bold"/>
              </a:rPr>
              <a:t>Steroid –Responsive Encephalopathy with Autoimmune Thyroiditis (SREAT)</a:t>
            </a:r>
          </a:p>
        </p:txBody>
      </p:sp>
      <p:sp>
        <p:nvSpPr>
          <p:cNvPr id="2" name="TextBox 1">
            <a:extLst>
              <a:ext uri="{FF2B5EF4-FFF2-40B4-BE49-F238E27FC236}">
                <a16:creationId xmlns:a16="http://schemas.microsoft.com/office/drawing/2014/main" id="{64E1FBFE-9D77-F30E-2E27-E45DABA25699}"/>
              </a:ext>
            </a:extLst>
          </p:cNvPr>
          <p:cNvSpPr txBox="1"/>
          <p:nvPr/>
        </p:nvSpPr>
        <p:spPr>
          <a:xfrm>
            <a:off x="232382" y="9331392"/>
            <a:ext cx="18023192" cy="769441"/>
          </a:xfrm>
          <a:prstGeom prst="rect">
            <a:avLst/>
          </a:prstGeom>
          <a:noFill/>
        </p:spPr>
        <p:txBody>
          <a:bodyPr wrap="square" rtlCol="0">
            <a:spAutoFit/>
          </a:bodyPr>
          <a:lstStyle/>
          <a:p>
            <a:pPr algn="l"/>
            <a:r>
              <a:rPr lang="en-US" sz="2200" b="0" i="0" u="none" strike="noStrike" dirty="0" err="1">
                <a:solidFill>
                  <a:schemeClr val="tx1">
                    <a:lumMod val="50000"/>
                    <a:lumOff val="50000"/>
                  </a:schemeClr>
                </a:solidFill>
                <a:effectLst/>
                <a:latin typeface="Verdana" panose="020B0604030504040204" pitchFamily="34" charset="0"/>
                <a:ea typeface="Verdana" panose="020B0604030504040204" pitchFamily="34" charset="0"/>
                <a:cs typeface="Verdana" panose="020B0604030504040204" pitchFamily="34" charset="0"/>
              </a:rPr>
              <a:t>Falb</a:t>
            </a:r>
            <a:r>
              <a:rPr lang="en-US" sz="2200" b="0" i="0" u="none" strike="noStrike" dirty="0">
                <a:solidFill>
                  <a:schemeClr val="tx1">
                    <a:lumMod val="50000"/>
                    <a:lumOff val="50000"/>
                  </a:schemeClr>
                </a:solidFill>
                <a:effectLst/>
                <a:latin typeface="Verdana" panose="020B0604030504040204" pitchFamily="34" charset="0"/>
                <a:ea typeface="Verdana" panose="020B0604030504040204" pitchFamily="34" charset="0"/>
                <a:cs typeface="Verdana" panose="020B0604030504040204" pitchFamily="34" charset="0"/>
              </a:rPr>
              <a:t>, Vladimir et al. “Autoimmune Encephalopathy Associated With Anti-thyroid Antibodies: A Case Report.” </a:t>
            </a:r>
            <a:r>
              <a:rPr lang="en-US" sz="2200" b="0" i="1" u="none" strike="noStrike" dirty="0" err="1">
                <a:solidFill>
                  <a:schemeClr val="tx1">
                    <a:lumMod val="50000"/>
                    <a:lumOff val="50000"/>
                  </a:schemeClr>
                </a:solidFill>
                <a:effectLst/>
                <a:latin typeface="Verdana" panose="020B0604030504040204" pitchFamily="34" charset="0"/>
                <a:ea typeface="Verdana" panose="020B0604030504040204" pitchFamily="34" charset="0"/>
                <a:cs typeface="Verdana" panose="020B0604030504040204" pitchFamily="34" charset="0"/>
              </a:rPr>
              <a:t>Cureus</a:t>
            </a:r>
            <a:r>
              <a:rPr lang="en-US" sz="2200" b="0" i="0" u="none" strike="noStrike" dirty="0">
                <a:solidFill>
                  <a:schemeClr val="tx1">
                    <a:lumMod val="50000"/>
                    <a:lumOff val="50000"/>
                  </a:schemeClr>
                </a:solidFill>
                <a:effectLst/>
                <a:latin typeface="Verdana" panose="020B0604030504040204" pitchFamily="34" charset="0"/>
                <a:ea typeface="Verdana" panose="020B0604030504040204" pitchFamily="34" charset="0"/>
                <a:cs typeface="Verdana" panose="020B0604030504040204" pitchFamily="34" charset="0"/>
              </a:rPr>
              <a:t>  2022</a:t>
            </a:r>
          </a:p>
          <a:p>
            <a:pPr algn="l"/>
            <a:r>
              <a:rPr lang="en-US" sz="22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Shah SD et al. Steroid-responsive encephalopathy and autoimmune thyroiditis in a young boy. </a:t>
            </a:r>
            <a:r>
              <a:rPr lang="en-US" sz="22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Pediatr</a:t>
            </a:r>
            <a:r>
              <a:rPr lang="en-US" sz="22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a:t>
            </a:r>
            <a:r>
              <a:rPr lang="en-US" sz="22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Neurol</a:t>
            </a:r>
            <a:r>
              <a:rPr lang="en-US" sz="22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 2011</a:t>
            </a:r>
            <a:endParaRPr lang="en-SA" sz="22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19686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9">
            <a:extLst>
              <a:ext uri="{FF2B5EF4-FFF2-40B4-BE49-F238E27FC236}">
                <a16:creationId xmlns:a16="http://schemas.microsoft.com/office/drawing/2014/main" id="{C664E355-3C01-2382-88C3-974D2B1826C2}"/>
              </a:ext>
            </a:extLst>
          </p:cNvPr>
          <p:cNvSpPr txBox="1"/>
          <p:nvPr/>
        </p:nvSpPr>
        <p:spPr>
          <a:xfrm>
            <a:off x="891703" y="3135814"/>
            <a:ext cx="16807233" cy="5729838"/>
          </a:xfrm>
          <a:prstGeom prst="rect">
            <a:avLst/>
          </a:prstGeom>
        </p:spPr>
        <p:txBody>
          <a:bodyPr wrap="square" lIns="0" tIns="0" rIns="0" bIns="0" rtlCol="0" anchor="t">
            <a:spAutoFit/>
          </a:bodyPr>
          <a:lstStyle/>
          <a:p>
            <a:pPr marL="457200" indent="-457200">
              <a:lnSpc>
                <a:spcPct val="150000"/>
              </a:lnSpc>
              <a:buFontTx/>
              <a:buChar char="-"/>
            </a:pP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Received </a:t>
            </a:r>
            <a:r>
              <a:rPr lang="en-US" sz="2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pulse steroid </a:t>
            </a: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of IV Methylprednisolone for 5 days.</a:t>
            </a:r>
          </a:p>
          <a:p>
            <a:pPr marL="457200" indent="-457200">
              <a:lnSpc>
                <a:spcPct val="150000"/>
              </a:lnSpc>
              <a:buFontTx/>
              <a:buChar char="-"/>
            </a:pPr>
            <a:r>
              <a:rPr lang="en-US" sz="2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CSF autoimmune</a:t>
            </a: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panel could not be sent. </a:t>
            </a:r>
          </a:p>
          <a:p>
            <a:pPr marL="457200" indent="-457200">
              <a:lnSpc>
                <a:spcPct val="150000"/>
              </a:lnSpc>
              <a:buFontTx/>
              <a:buChar char="-"/>
            </a:pP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Discharged home on </a:t>
            </a:r>
            <a:r>
              <a:rPr lang="en-US" sz="2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oral prednisolone </a:t>
            </a: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with neurology team follow up,</a:t>
            </a:r>
            <a:r>
              <a:rPr lang="en-US" sz="2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for management of</a:t>
            </a:r>
            <a:r>
              <a:rPr lang="en-US" sz="2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autoimmune encephalopathy. </a:t>
            </a:r>
          </a:p>
          <a:p>
            <a:pPr marL="457200" indent="-457200">
              <a:lnSpc>
                <a:spcPct val="150000"/>
              </a:lnSpc>
              <a:buFontTx/>
              <a:buChar char="-"/>
            </a:pP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Prednisolone was </a:t>
            </a:r>
            <a:r>
              <a:rPr lang="en-US" sz="2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weaned</a:t>
            </a: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gradually over 3 weeks after hospital discharge. </a:t>
            </a:r>
          </a:p>
          <a:p>
            <a:pPr marL="457200" indent="-457200">
              <a:lnSpc>
                <a:spcPct val="150000"/>
              </a:lnSpc>
              <a:buFontTx/>
              <a:buChar char="-"/>
            </a:pP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He was back to his </a:t>
            </a:r>
            <a:r>
              <a:rPr lang="en-US" sz="2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baseline cognition</a:t>
            </a: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and remained </a:t>
            </a:r>
            <a:r>
              <a:rPr lang="en-US" sz="2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seizure free</a:t>
            </a: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since starting pulse steroid. </a:t>
            </a:r>
          </a:p>
          <a:p>
            <a:pPr marL="457200" indent="-457200">
              <a:lnSpc>
                <a:spcPct val="150000"/>
              </a:lnSpc>
              <a:buFontTx/>
              <a:buChar char="-"/>
            </a:pPr>
            <a:r>
              <a:rPr lang="en-US" sz="2800" dirty="0" err="1">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Methimazole</a:t>
            </a: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and propranolol dose was adjusted during clinic follow up. </a:t>
            </a:r>
          </a:p>
          <a:p>
            <a:pPr marL="457200" indent="-457200">
              <a:lnSpc>
                <a:spcPct val="150000"/>
              </a:lnSpc>
              <a:buFontTx/>
              <a:buChar char="-"/>
            </a:pPr>
            <a:endPar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7">
            <a:extLst>
              <a:ext uri="{FF2B5EF4-FFF2-40B4-BE49-F238E27FC236}">
                <a16:creationId xmlns:a16="http://schemas.microsoft.com/office/drawing/2014/main" id="{081D5E80-D77B-FE2C-1A6B-B6290662C17E}"/>
              </a:ext>
            </a:extLst>
          </p:cNvPr>
          <p:cNvSpPr txBox="1"/>
          <p:nvPr/>
        </p:nvSpPr>
        <p:spPr>
          <a:xfrm>
            <a:off x="2596920" y="955608"/>
            <a:ext cx="14123845" cy="782265"/>
          </a:xfrm>
          <a:prstGeom prst="rect">
            <a:avLst/>
          </a:prstGeom>
        </p:spPr>
        <p:txBody>
          <a:bodyPr wrap="square" lIns="0" tIns="0" rIns="0" bIns="0" rtlCol="0" anchor="t">
            <a:spAutoFit/>
          </a:bodyPr>
          <a:lstStyle/>
          <a:p>
            <a:pPr algn="ctr">
              <a:lnSpc>
                <a:spcPts val="6105"/>
              </a:lnSpc>
            </a:pPr>
            <a:r>
              <a:rPr lang="en-US" sz="51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Tufuli Arabic Bold"/>
              </a:rPr>
              <a:t>Case Updates</a:t>
            </a:r>
          </a:p>
        </p:txBody>
      </p:sp>
    </p:spTree>
    <p:extLst>
      <p:ext uri="{BB962C8B-B14F-4D97-AF65-F5344CB8AC3E}">
        <p14:creationId xmlns:p14="http://schemas.microsoft.com/office/powerpoint/2010/main" val="5729566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3464518" y="986913"/>
            <a:ext cx="10888069" cy="798232"/>
          </a:xfrm>
          <a:prstGeom prst="rect">
            <a:avLst/>
          </a:prstGeom>
        </p:spPr>
        <p:txBody>
          <a:bodyPr lIns="0" tIns="0" rIns="0" bIns="0" rtlCol="0" anchor="t">
            <a:spAutoFit/>
          </a:bodyPr>
          <a:lstStyle/>
          <a:p>
            <a:pPr algn="ctr">
              <a:lnSpc>
                <a:spcPts val="6104"/>
              </a:lnSpc>
            </a:pPr>
            <a:r>
              <a:rPr lang="en-US" sz="5499" b="1" dirty="0">
                <a:solidFill>
                  <a:srgbClr val="1B2A41"/>
                </a:solidFill>
                <a:latin typeface="Verdana" panose="020B0604030504040204" pitchFamily="34" charset="0"/>
                <a:ea typeface="Verdana" panose="020B0604030504040204" pitchFamily="34" charset="0"/>
                <a:cs typeface="Verdana" panose="020B0604030504040204" pitchFamily="34" charset="0"/>
                <a:sym typeface="Tufuli Arabic Bold"/>
              </a:rPr>
              <a:t>Take Home Messages</a:t>
            </a:r>
          </a:p>
        </p:txBody>
      </p:sp>
      <p:sp>
        <p:nvSpPr>
          <p:cNvPr id="6" name="TextBox 6"/>
          <p:cNvSpPr txBox="1"/>
          <p:nvPr/>
        </p:nvSpPr>
        <p:spPr>
          <a:xfrm>
            <a:off x="891702" y="2892400"/>
            <a:ext cx="17050426" cy="5416868"/>
          </a:xfrm>
          <a:prstGeom prst="rect">
            <a:avLst/>
          </a:prstGeom>
        </p:spPr>
        <p:txBody>
          <a:bodyPr wrap="square" lIns="0" tIns="0" rIns="0" bIns="0" rtlCol="0" anchor="t">
            <a:spAutoFit/>
          </a:bodyPr>
          <a:lstStyle/>
          <a:p>
            <a:pPr marL="457200" indent="-457200">
              <a:buFont typeface="Arial" panose="020B0604020202020204" pitchFamily="34" charset="0"/>
              <a:buChar char="•"/>
            </a:pPr>
            <a:r>
              <a:rPr lang="en-US" sz="3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In the absence of confirmatory testing, both conditions demand a </a:t>
            </a:r>
            <a:r>
              <a:rPr lang="en-US" sz="32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high index of suspicion</a:t>
            </a:r>
            <a:r>
              <a:rPr lang="en-US" sz="32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3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Given the risk of </a:t>
            </a:r>
            <a:r>
              <a:rPr lang="en-US" sz="32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severe outcomes</a:t>
            </a:r>
            <a:r>
              <a:rPr lang="en-US" sz="3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and </a:t>
            </a:r>
            <a:r>
              <a:rPr lang="en-US" sz="32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safety of initial treatment,</a:t>
            </a:r>
            <a:r>
              <a:rPr lang="en-US" sz="3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early empiric management is justified.</a:t>
            </a:r>
          </a:p>
          <a:p>
            <a:pPr marL="457200" indent="-457200">
              <a:buFont typeface="Arial" panose="020B0604020202020204" pitchFamily="34" charset="0"/>
              <a:buChar char="•"/>
            </a:pPr>
            <a:endParaRPr lang="en-US" sz="3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US" sz="32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T</a:t>
            </a:r>
            <a:r>
              <a:rPr lang="en-US" sz="3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he importance of considering autoimmune encephalopathy in all patients with signs of </a:t>
            </a:r>
            <a:r>
              <a:rPr lang="en-US" sz="32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encephalopathy</a:t>
            </a:r>
            <a:r>
              <a:rPr lang="en-US" sz="3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and </a:t>
            </a:r>
            <a:r>
              <a:rPr lang="en-US" sz="32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autoimmune</a:t>
            </a:r>
            <a:r>
              <a:rPr lang="en-US" sz="3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thyroid disease. </a:t>
            </a:r>
          </a:p>
          <a:p>
            <a:pPr marL="457200" indent="-457200">
              <a:buFont typeface="Arial" panose="020B0604020202020204" pitchFamily="34" charset="0"/>
              <a:buChar char="•"/>
            </a:pPr>
            <a:endParaRPr lang="en-US" sz="32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US" sz="32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Thyroid storm </a:t>
            </a:r>
            <a:r>
              <a:rPr lang="en-US" sz="3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are almost always </a:t>
            </a:r>
            <a:r>
              <a:rPr lang="en-US" sz="32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fatal</a:t>
            </a:r>
            <a:r>
              <a:rPr lang="en-US" sz="3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without proper treatment</a:t>
            </a:r>
            <a:r>
              <a:rPr lang="en-US" sz="32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U</a:t>
            </a:r>
            <a:r>
              <a:rPr lang="en-US" sz="3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nderstanding the typical and atypical clinical features of this disease help </a:t>
            </a:r>
            <a:r>
              <a:rPr lang="en-US" sz="32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in </a:t>
            </a:r>
            <a:r>
              <a:rPr lang="en-US" sz="3200" b="1"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suspecting</a:t>
            </a:r>
            <a:r>
              <a:rPr lang="en-US" sz="3200" b="0" i="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rPr>
              <a:t> thyroid storm early. </a:t>
            </a:r>
            <a:endParaRPr lang="en-US" sz="320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endParaRPr lang="en-US" sz="3200" dirty="0">
              <a:solidFill>
                <a:schemeClr val="tx2">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C84776-ED44-C87D-C827-5860AF79F5F1}"/>
              </a:ext>
            </a:extLst>
          </p:cNvPr>
          <p:cNvPicPr>
            <a:picLocks noChangeAspect="1"/>
          </p:cNvPicPr>
          <p:nvPr/>
        </p:nvPicPr>
        <p:blipFill>
          <a:blip r:embed="rId2">
            <a:extLst>
              <a:ext uri="{28A0092B-C50C-407E-A947-70E740481C1C}">
                <a14:useLocalDpi xmlns:a14="http://schemas.microsoft.com/office/drawing/2010/main" val="0"/>
              </a:ext>
            </a:extLst>
          </a:blip>
          <a:srcRect l="21113" r="43579"/>
          <a:stretch>
            <a:fillRect/>
          </a:stretch>
        </p:blipFill>
        <p:spPr>
          <a:xfrm flipH="1">
            <a:off x="-29886" y="-26429"/>
            <a:ext cx="7008100" cy="10336115"/>
          </a:xfrm>
          <a:prstGeom prst="rect">
            <a:avLst/>
          </a:prstGeom>
        </p:spPr>
      </p:pic>
      <p:sp>
        <p:nvSpPr>
          <p:cNvPr id="2" name="Freeform 2"/>
          <p:cNvSpPr/>
          <p:nvPr/>
        </p:nvSpPr>
        <p:spPr>
          <a:xfrm rot="894018">
            <a:off x="15071047" y="5799768"/>
            <a:ext cx="2557601" cy="4114800"/>
          </a:xfrm>
          <a:custGeom>
            <a:avLst/>
            <a:gdLst/>
            <a:ahLst/>
            <a:cxnLst/>
            <a:rect l="l" t="t" r="r" b="b"/>
            <a:pathLst>
              <a:path w="2557601" h="4114800">
                <a:moveTo>
                  <a:pt x="0" y="0"/>
                </a:moveTo>
                <a:lnTo>
                  <a:pt x="2557600" y="0"/>
                </a:lnTo>
                <a:lnTo>
                  <a:pt x="25576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SA"/>
          </a:p>
        </p:txBody>
      </p:sp>
      <p:sp>
        <p:nvSpPr>
          <p:cNvPr id="6" name="TextBox 6"/>
          <p:cNvSpPr txBox="1"/>
          <p:nvPr/>
        </p:nvSpPr>
        <p:spPr>
          <a:xfrm>
            <a:off x="5668746" y="3290887"/>
            <a:ext cx="7356912" cy="3686175"/>
          </a:xfrm>
          <a:prstGeom prst="rect">
            <a:avLst/>
          </a:prstGeom>
        </p:spPr>
        <p:txBody>
          <a:bodyPr lIns="0" tIns="0" rIns="0" bIns="0" rtlCol="0" anchor="t">
            <a:spAutoFit/>
          </a:bodyPr>
          <a:lstStyle/>
          <a:p>
            <a:pPr algn="ctr">
              <a:lnSpc>
                <a:spcPts val="13875"/>
              </a:lnSpc>
            </a:pPr>
            <a:r>
              <a:rPr lang="en-US" sz="12500" b="1" dirty="0">
                <a:solidFill>
                  <a:srgbClr val="1B2A41"/>
                </a:solidFill>
                <a:latin typeface="Tufuli Arabic Bold"/>
                <a:ea typeface="Tufuli Arabic Bold"/>
                <a:cs typeface="Tufuli Arabic Bold"/>
                <a:sym typeface="Tufuli Arabic Bold"/>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381983" y="950102"/>
            <a:ext cx="13524033" cy="782265"/>
          </a:xfrm>
          <a:prstGeom prst="rect">
            <a:avLst/>
          </a:prstGeom>
        </p:spPr>
        <p:txBody>
          <a:bodyPr wrap="square" lIns="0" tIns="0" rIns="0" bIns="0" rtlCol="0" anchor="t">
            <a:spAutoFit/>
          </a:bodyPr>
          <a:lstStyle/>
          <a:p>
            <a:pPr algn="ctr">
              <a:lnSpc>
                <a:spcPts val="6104"/>
              </a:lnSpc>
            </a:pPr>
            <a:r>
              <a:rPr lang="en-US" sz="5499" b="1" dirty="0">
                <a:solidFill>
                  <a:srgbClr val="1B2A41"/>
                </a:solidFill>
                <a:latin typeface="Verdana" panose="020B0604030504040204" pitchFamily="34" charset="0"/>
                <a:ea typeface="Verdana" panose="020B0604030504040204" pitchFamily="34" charset="0"/>
                <a:cs typeface="Verdana" panose="020B0604030504040204" pitchFamily="34" charset="0"/>
                <a:sym typeface="Tufuli Arabic Bold"/>
              </a:rPr>
              <a:t>History of Presenting Illness </a:t>
            </a:r>
          </a:p>
        </p:txBody>
      </p:sp>
      <p:sp>
        <p:nvSpPr>
          <p:cNvPr id="6" name="TextBox 6"/>
          <p:cNvSpPr txBox="1"/>
          <p:nvPr/>
        </p:nvSpPr>
        <p:spPr>
          <a:xfrm>
            <a:off x="1030725" y="3215488"/>
            <a:ext cx="16491594" cy="5170646"/>
          </a:xfrm>
          <a:prstGeom prst="rect">
            <a:avLst/>
          </a:prstGeom>
        </p:spPr>
        <p:txBody>
          <a:bodyPr wrap="square" lIns="0" tIns="0" rIns="0" bIns="0" rtlCol="0" anchor="t">
            <a:spAutoFit/>
          </a:bodyPr>
          <a:lstStyle/>
          <a:p>
            <a:pPr marL="342900" indent="-342900">
              <a:buFont typeface="Arial" panose="020B0604020202020204" pitchFamily="34" charset="0"/>
              <a:buChar char="•"/>
            </a:pPr>
            <a:endParaRPr lang="en-US" sz="2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Event</a:t>
            </a: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tonic upper limb posturing, for 1 minute, upward eye deviation, tongue biting and urinary incontinence, resolving spontaneously.</a:t>
            </a:r>
          </a:p>
          <a:p>
            <a:pPr marL="457200" indent="-457200">
              <a:buFont typeface="Arial" panose="020B0604020202020204" pitchFamily="34" charset="0"/>
              <a:buChar char="•"/>
            </a:pPr>
            <a:endPar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US" sz="2800" dirty="0" err="1">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Post-ictal</a:t>
            </a: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US" sz="2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confusion</a:t>
            </a: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and </a:t>
            </a:r>
            <a:r>
              <a:rPr lang="en-US" sz="2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agitation</a:t>
            </a: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persisted until hospital arrival.</a:t>
            </a:r>
          </a:p>
          <a:p>
            <a:pPr marL="457200" indent="-457200">
              <a:buFont typeface="Arial" panose="020B0604020202020204" pitchFamily="34" charset="0"/>
              <a:buChar char="•"/>
            </a:pPr>
            <a:endPar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On arrival, he remained agitated and did not return to baseline, with </a:t>
            </a:r>
            <a:r>
              <a:rPr lang="en-US" sz="2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fluctuating</a:t>
            </a: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consciousness.</a:t>
            </a:r>
          </a:p>
          <a:p>
            <a:pPr marL="457200" indent="-457200">
              <a:buFont typeface="Arial" panose="020B0604020202020204" pitchFamily="34" charset="0"/>
              <a:buChar char="•"/>
            </a:pPr>
            <a:endPar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He developed </a:t>
            </a:r>
            <a:r>
              <a:rPr lang="en-US" sz="2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three</a:t>
            </a: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additional </a:t>
            </a:r>
            <a:r>
              <a:rPr lang="en-US" sz="28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seizures</a:t>
            </a: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of similar semiology, requiring repeated </a:t>
            </a:r>
            <a:r>
              <a:rPr lang="en-US" sz="2800" b="1" dirty="0" err="1">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midazolam</a:t>
            </a:r>
            <a:r>
              <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rPr>
              <a:t> for control.</a:t>
            </a:r>
          </a:p>
          <a:p>
            <a:pPr marL="457200" indent="-457200">
              <a:buFont typeface="Arial" panose="020B0604020202020204" pitchFamily="34" charset="0"/>
              <a:buChar char="•"/>
            </a:pPr>
            <a:endParaRPr lang="en-US" sz="28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0EEDF2-E3D6-269A-9B24-40E852F4AAED}"/>
              </a:ext>
            </a:extLst>
          </p:cNvPr>
          <p:cNvSpPr/>
          <p:nvPr/>
        </p:nvSpPr>
        <p:spPr>
          <a:xfrm>
            <a:off x="496957" y="2352010"/>
            <a:ext cx="8356231" cy="714538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sp>
        <p:nvSpPr>
          <p:cNvPr id="5" name="TextBox 5"/>
          <p:cNvSpPr txBox="1"/>
          <p:nvPr/>
        </p:nvSpPr>
        <p:spPr>
          <a:xfrm>
            <a:off x="3464518" y="986913"/>
            <a:ext cx="11131279" cy="802484"/>
          </a:xfrm>
          <a:prstGeom prst="rect">
            <a:avLst/>
          </a:prstGeom>
        </p:spPr>
        <p:txBody>
          <a:bodyPr wrap="square" lIns="0" tIns="0" rIns="0" bIns="0" rtlCol="0" anchor="t">
            <a:spAutoFit/>
          </a:bodyPr>
          <a:lstStyle/>
          <a:p>
            <a:pPr algn="ctr">
              <a:lnSpc>
                <a:spcPts val="6104"/>
              </a:lnSpc>
            </a:pPr>
            <a:r>
              <a:rPr lang="en-US" sz="5499" b="1" dirty="0">
                <a:solidFill>
                  <a:srgbClr val="1B2A41"/>
                </a:solidFill>
                <a:latin typeface="Verdana" panose="020B0604030504040204" pitchFamily="34" charset="0"/>
                <a:ea typeface="Verdana" panose="020B0604030504040204" pitchFamily="34" charset="0"/>
                <a:cs typeface="Verdana" panose="020B0604030504040204" pitchFamily="34" charset="0"/>
                <a:sym typeface="Tufuli Arabic Bold"/>
              </a:rPr>
              <a:t>Related History</a:t>
            </a:r>
          </a:p>
        </p:txBody>
      </p:sp>
      <p:sp>
        <p:nvSpPr>
          <p:cNvPr id="6" name="TextBox 6"/>
          <p:cNvSpPr txBox="1"/>
          <p:nvPr/>
        </p:nvSpPr>
        <p:spPr>
          <a:xfrm>
            <a:off x="773045" y="2352010"/>
            <a:ext cx="7748840" cy="6504666"/>
          </a:xfrm>
          <a:prstGeom prst="rect">
            <a:avLst/>
          </a:prstGeom>
        </p:spPr>
        <p:txBody>
          <a:bodyPr wrap="square" lIns="0" tIns="0" rIns="0" bIns="0" numCol="1" rtlCol="0" anchor="t">
            <a:spAutoFit/>
          </a:bodyPr>
          <a:lstStyle/>
          <a:p>
            <a:pPr marL="342900" indent="-342900">
              <a:lnSpc>
                <a:spcPts val="2800"/>
              </a:lnSpc>
              <a:buFont typeface="Arial" panose="020B0604020202020204" pitchFamily="34" charset="0"/>
              <a:buChar char="•"/>
            </a:pPr>
            <a:endPar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endParaRPr>
          </a:p>
          <a:p>
            <a:pPr marL="342900" indent="-342900">
              <a:lnSpc>
                <a:spcPts val="2800"/>
              </a:lnSpc>
              <a:buFont typeface="Arial" panose="020B0604020202020204" pitchFamily="34" charset="0"/>
              <a:buChar char="•"/>
            </a:pPr>
            <a:endPar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endParaRPr>
          </a:p>
          <a:p>
            <a:pPr marL="342900" indent="-342900">
              <a:lnSpc>
                <a:spcPts val="2800"/>
              </a:lnSpc>
              <a:buFont typeface="Arial" panose="020B0604020202020204" pitchFamily="34" charset="0"/>
              <a:buChar char="•"/>
            </a:pPr>
            <a:endPar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endParaRPr>
          </a:p>
          <a:p>
            <a:pPr marL="342900" indent="-342900">
              <a:lnSpc>
                <a:spcPts val="2800"/>
              </a:lnSpc>
              <a:buFont typeface="Arial" panose="020B0604020202020204" pitchFamily="34" charset="0"/>
              <a:buChar char="•"/>
            </a:pP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Diagnosed with hyperthyroidism </a:t>
            </a:r>
            <a:r>
              <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2 years ago</a:t>
            </a: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 in Jordan and following regularly with endocrinologist. </a:t>
            </a:r>
          </a:p>
          <a:p>
            <a:pPr marL="342900" indent="-342900">
              <a:lnSpc>
                <a:spcPts val="2800"/>
              </a:lnSpc>
              <a:buFont typeface="Arial" panose="020B0604020202020204" pitchFamily="34" charset="0"/>
              <a:buChar char="•"/>
            </a:pPr>
            <a:endPar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endParaRPr>
          </a:p>
          <a:p>
            <a:pPr marL="342900" indent="-342900">
              <a:lnSpc>
                <a:spcPts val="2800"/>
              </a:lnSpc>
              <a:buFont typeface="Arial" panose="020B0604020202020204" pitchFamily="34" charset="0"/>
              <a:buChar char="•"/>
            </a:pPr>
            <a:r>
              <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Graves</a:t>
            </a: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 disease with positive </a:t>
            </a:r>
            <a:r>
              <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TRAbs</a:t>
            </a: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 &amp; </a:t>
            </a:r>
            <a:r>
              <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thyroid</a:t>
            </a: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 </a:t>
            </a:r>
            <a:r>
              <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US</a:t>
            </a: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 showing thyroiditis with no nodules.</a:t>
            </a:r>
          </a:p>
          <a:p>
            <a:pPr marL="342900" indent="-342900">
              <a:lnSpc>
                <a:spcPts val="2800"/>
              </a:lnSpc>
              <a:buFont typeface="Arial" panose="020B0604020202020204" pitchFamily="34" charset="0"/>
              <a:buChar char="•"/>
            </a:pPr>
            <a:endPar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endParaRPr>
          </a:p>
          <a:p>
            <a:pPr marL="342900" indent="-342900">
              <a:lnSpc>
                <a:spcPts val="2800"/>
              </a:lnSpc>
              <a:buFont typeface="Arial" panose="020B0604020202020204" pitchFamily="34" charset="0"/>
              <a:buChar char="•"/>
            </a:pP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The disease was </a:t>
            </a:r>
            <a:r>
              <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controlled</a:t>
            </a: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 after initial diagnosis with </a:t>
            </a:r>
            <a:r>
              <a:rPr lang="en-US" sz="2400" b="1" dirty="0" err="1">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carbimazole</a:t>
            </a:r>
            <a:r>
              <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a:t>
            </a: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  </a:t>
            </a:r>
          </a:p>
          <a:p>
            <a:pPr marL="342900" indent="-342900">
              <a:lnSpc>
                <a:spcPts val="3499"/>
              </a:lnSpc>
              <a:buFont typeface="Arial" panose="020B0604020202020204" pitchFamily="34" charset="0"/>
              <a:buChar char="•"/>
            </a:pPr>
            <a:endPar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endParaRPr>
          </a:p>
          <a:p>
            <a:pPr marL="342900" indent="-342900" algn="l">
              <a:lnSpc>
                <a:spcPts val="3499"/>
              </a:lnSpc>
              <a:buFont typeface="Arial" panose="020B0604020202020204" pitchFamily="34" charset="0"/>
              <a:buChar char="•"/>
            </a:pPr>
            <a:r>
              <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Bold"/>
              </a:rPr>
              <a:t>Over the past 2 months</a:t>
            </a: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 </a:t>
            </a:r>
            <a:r>
              <a:rPr lang="en-US" sz="2400" dirty="0" err="1">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carbimazole</a:t>
            </a: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 (5 mg)  frequency weaned to </a:t>
            </a:r>
            <a:r>
              <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Bold"/>
              </a:rPr>
              <a:t>only twice per week </a:t>
            </a: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with frequent missing doses. </a:t>
            </a:r>
          </a:p>
          <a:p>
            <a:pPr marL="342900" indent="-342900" algn="l">
              <a:lnSpc>
                <a:spcPts val="3499"/>
              </a:lnSpc>
              <a:buFont typeface="Arial" panose="020B0604020202020204" pitchFamily="34" charset="0"/>
              <a:buChar char="•"/>
            </a:pPr>
            <a:endPar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endParaRPr>
          </a:p>
        </p:txBody>
      </p:sp>
      <p:sp>
        <p:nvSpPr>
          <p:cNvPr id="8" name="Rectangle 7">
            <a:extLst>
              <a:ext uri="{FF2B5EF4-FFF2-40B4-BE49-F238E27FC236}">
                <a16:creationId xmlns:a16="http://schemas.microsoft.com/office/drawing/2014/main" id="{E1FEEF85-BA8B-838B-CFBF-45D2ED901129}"/>
              </a:ext>
            </a:extLst>
          </p:cNvPr>
          <p:cNvSpPr/>
          <p:nvPr/>
        </p:nvSpPr>
        <p:spPr>
          <a:xfrm>
            <a:off x="8996387" y="2352010"/>
            <a:ext cx="8356231" cy="714538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sp>
        <p:nvSpPr>
          <p:cNvPr id="3" name="TextBox 6">
            <a:extLst>
              <a:ext uri="{FF2B5EF4-FFF2-40B4-BE49-F238E27FC236}">
                <a16:creationId xmlns:a16="http://schemas.microsoft.com/office/drawing/2014/main" id="{B04A699A-F0BD-5916-BA85-5F370686A1B2}"/>
              </a:ext>
            </a:extLst>
          </p:cNvPr>
          <p:cNvSpPr txBox="1"/>
          <p:nvPr/>
        </p:nvSpPr>
        <p:spPr>
          <a:xfrm>
            <a:off x="9300083" y="2590534"/>
            <a:ext cx="7748840" cy="6235361"/>
          </a:xfrm>
          <a:prstGeom prst="rect">
            <a:avLst/>
          </a:prstGeom>
        </p:spPr>
        <p:txBody>
          <a:bodyPr wrap="square" lIns="0" tIns="0" rIns="0" bIns="0" numCol="1" rtlCol="0" anchor="t">
            <a:spAutoFit/>
          </a:bodyPr>
          <a:lstStyle/>
          <a:p>
            <a:pPr marL="342900" indent="-342900" algn="l">
              <a:lnSpc>
                <a:spcPts val="3499"/>
              </a:lnSpc>
              <a:buFont typeface="Arial" panose="020B0604020202020204" pitchFamily="34" charset="0"/>
              <a:buChar char="•"/>
            </a:pPr>
            <a:endPar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endParaRPr>
          </a:p>
          <a:p>
            <a:pPr marL="342900" indent="-342900" algn="l">
              <a:lnSpc>
                <a:spcPts val="3499"/>
              </a:lnSpc>
              <a:buFont typeface="Arial" panose="020B0604020202020204" pitchFamily="34" charset="0"/>
              <a:buChar char="•"/>
            </a:pP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He started to experience a </a:t>
            </a:r>
            <a:r>
              <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Bold"/>
              </a:rPr>
              <a:t>relapse of </a:t>
            </a: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Bold"/>
              </a:rPr>
              <a:t>hyperthyroid </a:t>
            </a:r>
            <a:r>
              <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Bold"/>
              </a:rPr>
              <a:t>symptoms</a:t>
            </a: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a:t>
            </a:r>
          </a:p>
          <a:p>
            <a:pPr marL="800100" lvl="1" indent="-342900">
              <a:lnSpc>
                <a:spcPts val="3499"/>
              </a:lnSpc>
              <a:buFont typeface="Arial" panose="020B0604020202020204" pitchFamily="34" charset="0"/>
              <a:buChar char="•"/>
            </a:pP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Sweating,</a:t>
            </a:r>
            <a:r>
              <a:rPr lang="ar-SA"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 </a:t>
            </a: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palpitations, weight loss, and poor concentration </a:t>
            </a:r>
          </a:p>
          <a:p>
            <a:pPr marL="800100" lvl="1" indent="-342900">
              <a:lnSpc>
                <a:spcPts val="3499"/>
              </a:lnSpc>
              <a:buFont typeface="Arial" panose="020B0604020202020204" pitchFamily="34" charset="0"/>
              <a:buChar char="•"/>
            </a:pPr>
            <a:r>
              <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Bold"/>
              </a:rPr>
              <a:t> Starting</a:t>
            </a: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Bold"/>
              </a:rPr>
              <a:t> expression</a:t>
            </a: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 and increase in </a:t>
            </a:r>
            <a:r>
              <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goiter</a:t>
            </a: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 size. </a:t>
            </a:r>
          </a:p>
          <a:p>
            <a:pPr marL="800100" lvl="1" indent="-342900">
              <a:lnSpc>
                <a:spcPts val="3499"/>
              </a:lnSpc>
              <a:buFont typeface="Arial" panose="020B0604020202020204" pitchFamily="34" charset="0"/>
              <a:buChar char="•"/>
            </a:pPr>
            <a:endPar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Bold"/>
            </a:endParaRPr>
          </a:p>
          <a:p>
            <a:pPr marL="342900" indent="-342900" algn="l">
              <a:lnSpc>
                <a:spcPts val="3499"/>
              </a:lnSpc>
              <a:buFont typeface="Arial" panose="020B0604020202020204" pitchFamily="34" charset="0"/>
              <a:buChar char="•"/>
            </a:pP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Thyroid function was repeated and showed </a:t>
            </a:r>
            <a:r>
              <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biochemical hyperthyroidism</a:t>
            </a: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a:t>
            </a:r>
            <a:endPar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endParaRPr>
          </a:p>
          <a:p>
            <a:pPr marL="342900" indent="-342900" algn="l">
              <a:lnSpc>
                <a:spcPts val="3499"/>
              </a:lnSpc>
              <a:buFont typeface="Arial" panose="020B0604020202020204" pitchFamily="34" charset="0"/>
              <a:buChar char="•"/>
            </a:pPr>
            <a:endPar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endParaRPr>
          </a:p>
          <a:p>
            <a:pPr marL="342900" indent="-342900" algn="l">
              <a:lnSpc>
                <a:spcPts val="3499"/>
              </a:lnSpc>
              <a:buFont typeface="Arial" panose="020B0604020202020204" pitchFamily="34" charset="0"/>
              <a:buChar char="•"/>
            </a:pP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He r</a:t>
            </a: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Bold"/>
              </a:rPr>
              <a:t>eturned back to take </a:t>
            </a:r>
            <a:r>
              <a:rPr lang="en-US" sz="2400" b="1" dirty="0" err="1">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Bold"/>
              </a:rPr>
              <a:t>carbamizole</a:t>
            </a: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Bold"/>
              </a:rPr>
              <a:t> once </a:t>
            </a:r>
            <a:r>
              <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Bold"/>
              </a:rPr>
              <a:t>daily</a:t>
            </a: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Bold"/>
              </a:rPr>
              <a:t> for the </a:t>
            </a:r>
            <a:r>
              <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Bold"/>
              </a:rPr>
              <a:t>last 4 days</a:t>
            </a: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 before presenting to 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2149114" y="684485"/>
            <a:ext cx="13511303" cy="782265"/>
          </a:xfrm>
          <a:prstGeom prst="rect">
            <a:avLst/>
          </a:prstGeom>
        </p:spPr>
        <p:txBody>
          <a:bodyPr lIns="0" tIns="0" rIns="0" bIns="0" rtlCol="0" anchor="t">
            <a:spAutoFit/>
          </a:bodyPr>
          <a:lstStyle/>
          <a:p>
            <a:pPr algn="ctr">
              <a:lnSpc>
                <a:spcPts val="6105"/>
              </a:lnSpc>
            </a:pPr>
            <a:r>
              <a:rPr lang="en-US" sz="55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Tufuli Arabic Bold"/>
              </a:rPr>
              <a:t>Negative History</a:t>
            </a:r>
          </a:p>
        </p:txBody>
      </p:sp>
      <p:sp>
        <p:nvSpPr>
          <p:cNvPr id="7" name="TextBox 7"/>
          <p:cNvSpPr txBox="1"/>
          <p:nvPr/>
        </p:nvSpPr>
        <p:spPr>
          <a:xfrm>
            <a:off x="2439304" y="2009263"/>
            <a:ext cx="14369962" cy="6573274"/>
          </a:xfrm>
          <a:prstGeom prst="rect">
            <a:avLst/>
          </a:prstGeom>
        </p:spPr>
        <p:txBody>
          <a:bodyPr lIns="0" tIns="0" rIns="0" bIns="0" rtlCol="0" anchor="t">
            <a:spAutoFit/>
          </a:bodyPr>
          <a:lstStyle/>
          <a:p>
            <a:pPr algn="l">
              <a:lnSpc>
                <a:spcPct val="150000"/>
              </a:lnSpc>
            </a:pPr>
            <a:endParaRPr sz="2400" dirty="0">
              <a:latin typeface="Verdana" panose="020B0604030504040204" pitchFamily="34" charset="0"/>
              <a:ea typeface="Verdana" panose="020B0604030504040204" pitchFamily="34" charset="0"/>
              <a:cs typeface="Verdana" panose="020B0604030504040204" pitchFamily="34" charset="0"/>
            </a:endParaRPr>
          </a:p>
          <a:p>
            <a:pPr marL="600332" lvl="1" indent="-300166" algn="l">
              <a:lnSpc>
                <a:spcPct val="150000"/>
              </a:lnSpc>
              <a:buFont typeface="Arial"/>
              <a:buChar char="•"/>
            </a:pPr>
            <a:r>
              <a:rPr lang="en-US" sz="2400"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rPr>
              <a:t>Fever</a:t>
            </a:r>
          </a:p>
          <a:p>
            <a:pPr marL="600332" lvl="1" indent="-300166" algn="l">
              <a:lnSpc>
                <a:spcPct val="150000"/>
              </a:lnSpc>
              <a:buFont typeface="Arial"/>
              <a:buChar char="•"/>
            </a:pPr>
            <a:r>
              <a:rPr lang="en-US" sz="2400"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rPr>
              <a:t>Neck stiffness, photophobia or </a:t>
            </a:r>
            <a:r>
              <a:rPr lang="en-US" sz="2400" dirty="0" err="1">
                <a:solidFill>
                  <a:srgbClr val="1B2A41"/>
                </a:solidFill>
                <a:latin typeface="Verdana" panose="020B0604030504040204" pitchFamily="34" charset="0"/>
                <a:ea typeface="Verdana" panose="020B0604030504040204" pitchFamily="34" charset="0"/>
                <a:cs typeface="Verdana" panose="020B0604030504040204" pitchFamily="34" charset="0"/>
                <a:sym typeface="Poppins"/>
              </a:rPr>
              <a:t>phonophobia</a:t>
            </a:r>
            <a:endParaRPr lang="en-US" sz="2400"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endParaRPr>
          </a:p>
          <a:p>
            <a:pPr marL="600332" lvl="1" indent="-300166" algn="l">
              <a:lnSpc>
                <a:spcPct val="150000"/>
              </a:lnSpc>
              <a:buFont typeface="Arial"/>
              <a:buChar char="•"/>
            </a:pPr>
            <a:r>
              <a:rPr lang="en-US" sz="2400"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rPr>
              <a:t>Limb weakness, numbness or gait disturbance </a:t>
            </a:r>
          </a:p>
          <a:p>
            <a:pPr marL="600332" lvl="1" indent="-300166" algn="l">
              <a:lnSpc>
                <a:spcPct val="150000"/>
              </a:lnSpc>
              <a:buFont typeface="Arial"/>
              <a:buChar char="•"/>
            </a:pPr>
            <a:r>
              <a:rPr lang="en-US" sz="2400"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rPr>
              <a:t>Visual disturbances or speech difficulties</a:t>
            </a:r>
          </a:p>
          <a:p>
            <a:pPr marL="600332" lvl="1" indent="-300166" algn="l">
              <a:lnSpc>
                <a:spcPct val="150000"/>
              </a:lnSpc>
              <a:buFont typeface="Arial"/>
              <a:buChar char="•"/>
            </a:pPr>
            <a:r>
              <a:rPr lang="en-US" sz="2400"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rPr>
              <a:t>Skin rashes</a:t>
            </a:r>
          </a:p>
          <a:p>
            <a:pPr marL="600332" lvl="1" indent="-300166" algn="l">
              <a:lnSpc>
                <a:spcPct val="150000"/>
              </a:lnSpc>
              <a:buFont typeface="Arial"/>
              <a:buChar char="•"/>
            </a:pPr>
            <a:r>
              <a:rPr lang="en-US" sz="2400"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rPr>
              <a:t>Toxin or drug exposure </a:t>
            </a:r>
          </a:p>
          <a:p>
            <a:pPr marL="600332" lvl="1" indent="-300166" algn="l">
              <a:lnSpc>
                <a:spcPct val="150000"/>
              </a:lnSpc>
              <a:buFont typeface="Arial"/>
              <a:buChar char="•"/>
            </a:pPr>
            <a:r>
              <a:rPr lang="en-US" sz="2400"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rPr>
              <a:t>Head trauma or recent history of infections</a:t>
            </a:r>
          </a:p>
          <a:p>
            <a:pPr marL="600332" lvl="1" indent="-300166" algn="l">
              <a:lnSpc>
                <a:spcPct val="150000"/>
              </a:lnSpc>
              <a:buFont typeface="Arial"/>
              <a:buChar char="•"/>
            </a:pPr>
            <a:r>
              <a:rPr lang="en-US" sz="2400"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rPr>
              <a:t>No history of contact to sick patients  </a:t>
            </a:r>
          </a:p>
          <a:p>
            <a:pPr marL="600332" lvl="1" indent="-300166" algn="l">
              <a:lnSpc>
                <a:spcPct val="150000"/>
              </a:lnSpc>
              <a:buFont typeface="Arial"/>
              <a:buChar char="•"/>
            </a:pPr>
            <a:r>
              <a:rPr lang="en-US" sz="2400"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rPr>
              <a:t>Similar episodes before </a:t>
            </a:r>
          </a:p>
          <a:p>
            <a:pPr algn="l">
              <a:lnSpc>
                <a:spcPct val="150000"/>
              </a:lnSpc>
            </a:pPr>
            <a:endParaRPr lang="en-US" sz="2400"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endParaRPr>
          </a:p>
          <a:p>
            <a:pPr algn="l">
              <a:lnSpc>
                <a:spcPct val="150000"/>
              </a:lnSpc>
            </a:pPr>
            <a:r>
              <a:rPr lang="en-US" sz="2400"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2388349" y="1009650"/>
            <a:ext cx="13511303" cy="782265"/>
          </a:xfrm>
          <a:prstGeom prst="rect">
            <a:avLst/>
          </a:prstGeom>
        </p:spPr>
        <p:txBody>
          <a:bodyPr lIns="0" tIns="0" rIns="0" bIns="0" rtlCol="0" anchor="t">
            <a:spAutoFit/>
          </a:bodyPr>
          <a:lstStyle/>
          <a:p>
            <a:pPr algn="ctr">
              <a:lnSpc>
                <a:spcPts val="6105"/>
              </a:lnSpc>
            </a:pPr>
            <a:r>
              <a:rPr lang="en-US" sz="55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Tufuli Arabic Bold"/>
              </a:rPr>
              <a:t>Detailed History </a:t>
            </a:r>
          </a:p>
        </p:txBody>
      </p:sp>
      <p:sp>
        <p:nvSpPr>
          <p:cNvPr id="7" name="Rectangle 6">
            <a:extLst>
              <a:ext uri="{FF2B5EF4-FFF2-40B4-BE49-F238E27FC236}">
                <a16:creationId xmlns:a16="http://schemas.microsoft.com/office/drawing/2014/main" id="{A0FA9944-551D-15A9-6C2A-A111282B45BE}"/>
              </a:ext>
            </a:extLst>
          </p:cNvPr>
          <p:cNvSpPr/>
          <p:nvPr/>
        </p:nvSpPr>
        <p:spPr>
          <a:xfrm>
            <a:off x="496957" y="2352010"/>
            <a:ext cx="8356231" cy="714538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sp>
        <p:nvSpPr>
          <p:cNvPr id="10" name="TextBox 6">
            <a:extLst>
              <a:ext uri="{FF2B5EF4-FFF2-40B4-BE49-F238E27FC236}">
                <a16:creationId xmlns:a16="http://schemas.microsoft.com/office/drawing/2014/main" id="{0E70A7EC-8E00-8704-7284-C56F93091DEA}"/>
              </a:ext>
            </a:extLst>
          </p:cNvPr>
          <p:cNvSpPr txBox="1"/>
          <p:nvPr/>
        </p:nvSpPr>
        <p:spPr>
          <a:xfrm>
            <a:off x="773045" y="2352010"/>
            <a:ext cx="7748840" cy="3249287"/>
          </a:xfrm>
          <a:prstGeom prst="rect">
            <a:avLst/>
          </a:prstGeom>
        </p:spPr>
        <p:txBody>
          <a:bodyPr wrap="square" lIns="0" tIns="0" rIns="0" bIns="0" numCol="1" rtlCol="0" anchor="t">
            <a:spAutoFit/>
          </a:bodyPr>
          <a:lstStyle/>
          <a:p>
            <a:pPr algn="ctr">
              <a:lnSpc>
                <a:spcPct val="150000"/>
              </a:lnSpc>
            </a:pPr>
            <a:endPar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Bold"/>
            </a:endParaRPr>
          </a:p>
          <a:p>
            <a:pPr algn="ctr">
              <a:lnSpc>
                <a:spcPct val="150000"/>
              </a:lnSpc>
            </a:pPr>
            <a:endPar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Bold"/>
            </a:endParaRPr>
          </a:p>
          <a:p>
            <a:pPr algn="ctr">
              <a:lnSpc>
                <a:spcPct val="150000"/>
              </a:lnSpc>
            </a:pPr>
            <a:r>
              <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Bold"/>
              </a:rPr>
              <a:t>Developmental: </a:t>
            </a:r>
          </a:p>
          <a:p>
            <a:pPr algn="ctr">
              <a:lnSpc>
                <a:spcPct val="150000"/>
              </a:lnSpc>
            </a:pPr>
            <a:endPar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Bold"/>
            </a:endParaRPr>
          </a:p>
          <a:p>
            <a:pPr algn="ctr">
              <a:lnSpc>
                <a:spcPct val="150000"/>
              </a:lnSpc>
            </a:pP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Attends school in 6th grade with good school performance, as he is the first on his class.</a:t>
            </a:r>
          </a:p>
        </p:txBody>
      </p:sp>
      <p:sp>
        <p:nvSpPr>
          <p:cNvPr id="12" name="Rectangle 11">
            <a:extLst>
              <a:ext uri="{FF2B5EF4-FFF2-40B4-BE49-F238E27FC236}">
                <a16:creationId xmlns:a16="http://schemas.microsoft.com/office/drawing/2014/main" id="{A877A99F-0710-B24E-CBD6-0B6C8B0A778A}"/>
              </a:ext>
            </a:extLst>
          </p:cNvPr>
          <p:cNvSpPr/>
          <p:nvPr/>
        </p:nvSpPr>
        <p:spPr>
          <a:xfrm>
            <a:off x="9158724" y="2335696"/>
            <a:ext cx="8897363" cy="714538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a:p>
        </p:txBody>
      </p:sp>
      <p:sp>
        <p:nvSpPr>
          <p:cNvPr id="14" name="TextBox 6">
            <a:extLst>
              <a:ext uri="{FF2B5EF4-FFF2-40B4-BE49-F238E27FC236}">
                <a16:creationId xmlns:a16="http://schemas.microsoft.com/office/drawing/2014/main" id="{1B29D8A7-F351-5FA6-0313-9E2B761C8AD3}"/>
              </a:ext>
            </a:extLst>
          </p:cNvPr>
          <p:cNvSpPr txBox="1"/>
          <p:nvPr/>
        </p:nvSpPr>
        <p:spPr>
          <a:xfrm>
            <a:off x="9129277" y="2335696"/>
            <a:ext cx="8926810" cy="6019277"/>
          </a:xfrm>
          <a:prstGeom prst="rect">
            <a:avLst/>
          </a:prstGeom>
        </p:spPr>
        <p:txBody>
          <a:bodyPr wrap="square" lIns="0" tIns="0" rIns="0" bIns="0" numCol="1" rtlCol="0" anchor="t">
            <a:spAutoFit/>
          </a:bodyPr>
          <a:lstStyle/>
          <a:p>
            <a:pPr lvl="1" algn="ctr">
              <a:lnSpc>
                <a:spcPct val="150000"/>
              </a:lnSpc>
            </a:pPr>
            <a:endPar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Bold"/>
            </a:endParaRPr>
          </a:p>
          <a:p>
            <a:pPr lvl="1" algn="ctr">
              <a:lnSpc>
                <a:spcPct val="150000"/>
              </a:lnSpc>
            </a:pPr>
            <a:r>
              <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Bold"/>
              </a:rPr>
              <a:t>Family history: </a:t>
            </a:r>
          </a:p>
          <a:p>
            <a:pPr lvl="1" algn="ctr">
              <a:lnSpc>
                <a:spcPct val="150000"/>
              </a:lnSpc>
            </a:pPr>
            <a:endPar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Bold"/>
            </a:endParaRPr>
          </a:p>
          <a:p>
            <a:pPr marL="910592" lvl="2" indent="-226696">
              <a:lnSpc>
                <a:spcPct val="150000"/>
              </a:lnSpc>
              <a:buFont typeface="Arial"/>
              <a:buChar char="•"/>
            </a:pP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Negative history of consanguinity.</a:t>
            </a:r>
          </a:p>
          <a:p>
            <a:pPr marL="910592" lvl="2" indent="-226696">
              <a:lnSpc>
                <a:spcPct val="150000"/>
              </a:lnSpc>
              <a:buFont typeface="Arial"/>
              <a:buChar char="•"/>
            </a:pP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Father with Primary HTN and </a:t>
            </a:r>
            <a:r>
              <a:rPr lang="en-US" sz="2400" dirty="0" err="1">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dyslipidemia</a:t>
            </a: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a:t>
            </a:r>
          </a:p>
          <a:p>
            <a:pPr marL="910592" lvl="2" indent="-226696">
              <a:lnSpc>
                <a:spcPct val="150000"/>
              </a:lnSpc>
              <a:buFont typeface="Arial"/>
              <a:buChar char="•"/>
            </a:pP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Mother and 4 siblings all are healthy.</a:t>
            </a:r>
          </a:p>
          <a:p>
            <a:pPr marL="910592" lvl="2" indent="-226696">
              <a:lnSpc>
                <a:spcPct val="150000"/>
              </a:lnSpc>
              <a:buFont typeface="Arial"/>
              <a:buChar char="•"/>
            </a:pP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Positive </a:t>
            </a:r>
            <a:r>
              <a:rPr lang="en-US" sz="2400" b="1"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Bold"/>
              </a:rPr>
              <a:t>family history of hyperthyroidism (paternal aunt and a cousin).</a:t>
            </a:r>
            <a:endPar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endParaRPr>
          </a:p>
          <a:p>
            <a:pPr marL="910592" lvl="2" indent="-226696">
              <a:lnSpc>
                <a:spcPct val="150000"/>
              </a:lnSpc>
              <a:buFont typeface="Arial"/>
              <a:buChar char="•"/>
            </a:pPr>
            <a:r>
              <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rPr>
              <a:t>No known  family history  of epilepsy or other autoimmune diseases.</a:t>
            </a:r>
          </a:p>
          <a:p>
            <a:pPr lvl="1">
              <a:lnSpc>
                <a:spcPct val="150000"/>
              </a:lnSpc>
            </a:pPr>
            <a:endParaRPr lang="en-US" sz="2400" dirty="0">
              <a:solidFill>
                <a:schemeClr val="tx2">
                  <a:lumMod val="50000"/>
                </a:schemeClr>
              </a:solidFill>
              <a:latin typeface="Verdana" panose="020B0604030504040204" pitchFamily="34" charset="0"/>
              <a:ea typeface="Verdana" panose="020B0604030504040204" pitchFamily="34" charset="0"/>
              <a:cs typeface="Verdana" panose="020B0604030504040204" pitchFamily="34" charset="0"/>
              <a:sym typeface="Poppi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762552" y="1880295"/>
            <a:ext cx="13425839" cy="3141886"/>
          </a:xfrm>
          <a:prstGeom prst="rect">
            <a:avLst/>
          </a:prstGeom>
        </p:spPr>
        <p:txBody>
          <a:bodyPr lIns="0" tIns="0" rIns="0" bIns="0" rtlCol="0" anchor="t">
            <a:spAutoFit/>
          </a:bodyPr>
          <a:lstStyle/>
          <a:p>
            <a:pPr algn="l">
              <a:lnSpc>
                <a:spcPts val="4199"/>
              </a:lnSpc>
            </a:pPr>
            <a:endParaRPr lang="en-US" sz="2700" b="1" u="sng"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Bold Italics"/>
            </a:endParaRPr>
          </a:p>
          <a:p>
            <a:pPr algn="l">
              <a:lnSpc>
                <a:spcPts val="4199"/>
              </a:lnSpc>
            </a:pPr>
            <a:r>
              <a:rPr lang="en-US" sz="2700" b="1" u="sng"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Bold Italics"/>
              </a:rPr>
              <a:t>General appearance</a:t>
            </a:r>
            <a:r>
              <a:rPr lang="en-US" sz="2700" b="1" i="1" u="sng"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Bold Italics"/>
              </a:rPr>
              <a:t>:</a:t>
            </a:r>
            <a:r>
              <a:rPr lang="en-US" sz="2700"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a:rPr>
              <a:t> looks unwell, disoriented, and agitated.</a:t>
            </a:r>
          </a:p>
          <a:p>
            <a:pPr algn="l">
              <a:lnSpc>
                <a:spcPts val="4199"/>
              </a:lnSpc>
            </a:pPr>
            <a:r>
              <a:rPr lang="en-US" sz="2700" b="1" u="sng" dirty="0" err="1">
                <a:solidFill>
                  <a:srgbClr val="1B2A41"/>
                </a:solidFill>
                <a:latin typeface="Verdana" panose="020B0604030504040204" pitchFamily="34" charset="0"/>
                <a:ea typeface="Verdana" panose="020B0604030504040204" pitchFamily="34" charset="0"/>
                <a:cs typeface="Verdana" panose="020B0604030504040204" pitchFamily="34" charset="0"/>
                <a:sym typeface="Poppins Bold"/>
              </a:rPr>
              <a:t>Glucocheck</a:t>
            </a:r>
            <a:r>
              <a:rPr lang="en-US" sz="27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Bold"/>
              </a:rPr>
              <a:t>: 4.9 </a:t>
            </a:r>
            <a:r>
              <a:rPr lang="en-US" sz="2700" b="1" dirty="0" err="1">
                <a:solidFill>
                  <a:srgbClr val="1B2A41"/>
                </a:solidFill>
                <a:latin typeface="Verdana" panose="020B0604030504040204" pitchFamily="34" charset="0"/>
                <a:ea typeface="Verdana" panose="020B0604030504040204" pitchFamily="34" charset="0"/>
                <a:cs typeface="Verdana" panose="020B0604030504040204" pitchFamily="34" charset="0"/>
                <a:sym typeface="Poppins Bold"/>
              </a:rPr>
              <a:t>mmol</a:t>
            </a:r>
            <a:r>
              <a:rPr lang="en-US" sz="27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Bold"/>
              </a:rPr>
              <a:t>/l</a:t>
            </a:r>
          </a:p>
          <a:p>
            <a:pPr>
              <a:lnSpc>
                <a:spcPts val="4199"/>
              </a:lnSpc>
            </a:pPr>
            <a:r>
              <a:rPr lang="en-US" sz="2700" b="1" u="sng" dirty="0">
                <a:solidFill>
                  <a:srgbClr val="1B2A41"/>
                </a:solidFill>
                <a:latin typeface="Verdana" panose="020B0604030504040204" pitchFamily="34" charset="0"/>
                <a:ea typeface="Verdana" panose="020B0604030504040204" pitchFamily="34" charset="0"/>
                <a:cs typeface="Verdana" panose="020B0604030504040204" pitchFamily="34" charset="0"/>
                <a:sym typeface="Canva Sans Bold"/>
              </a:rPr>
              <a:t>Vital signs:</a:t>
            </a:r>
          </a:p>
          <a:p>
            <a:pPr algn="l">
              <a:lnSpc>
                <a:spcPts val="4199"/>
              </a:lnSpc>
            </a:pPr>
            <a:endParaRPr lang="en-US" sz="27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Bold"/>
            </a:endParaRPr>
          </a:p>
          <a:p>
            <a:pPr algn="ctr">
              <a:lnSpc>
                <a:spcPts val="3499"/>
              </a:lnSpc>
            </a:pPr>
            <a:endParaRPr lang="en-US" sz="27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Bold"/>
            </a:endParaRPr>
          </a:p>
        </p:txBody>
      </p:sp>
      <p:sp>
        <p:nvSpPr>
          <p:cNvPr id="6" name="TextBox 6"/>
          <p:cNvSpPr txBox="1"/>
          <p:nvPr/>
        </p:nvSpPr>
        <p:spPr>
          <a:xfrm>
            <a:off x="2388349" y="1009650"/>
            <a:ext cx="13511303" cy="782265"/>
          </a:xfrm>
          <a:prstGeom prst="rect">
            <a:avLst/>
          </a:prstGeom>
        </p:spPr>
        <p:txBody>
          <a:bodyPr lIns="0" tIns="0" rIns="0" bIns="0" rtlCol="0" anchor="t">
            <a:spAutoFit/>
          </a:bodyPr>
          <a:lstStyle/>
          <a:p>
            <a:pPr algn="ctr">
              <a:lnSpc>
                <a:spcPts val="6105"/>
              </a:lnSpc>
            </a:pPr>
            <a:r>
              <a:rPr lang="en-US" sz="55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Tufuli Arabic Bold"/>
              </a:rPr>
              <a:t>Physical Examination </a:t>
            </a:r>
          </a:p>
        </p:txBody>
      </p:sp>
      <p:pic>
        <p:nvPicPr>
          <p:cNvPr id="16" name="Picture 15">
            <a:extLst>
              <a:ext uri="{FF2B5EF4-FFF2-40B4-BE49-F238E27FC236}">
                <a16:creationId xmlns:a16="http://schemas.microsoft.com/office/drawing/2014/main" id="{CE02429D-65BD-0C45-6A98-747C86F060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734" y="4386755"/>
            <a:ext cx="16901859" cy="5431039"/>
          </a:xfrm>
          <a:prstGeom prst="rect">
            <a:avLst/>
          </a:prstGeom>
        </p:spPr>
      </p:pic>
      <p:sp>
        <p:nvSpPr>
          <p:cNvPr id="18" name="Rectangle 17">
            <a:extLst>
              <a:ext uri="{FF2B5EF4-FFF2-40B4-BE49-F238E27FC236}">
                <a16:creationId xmlns:a16="http://schemas.microsoft.com/office/drawing/2014/main" id="{B9E3690E-3A20-3D5E-D3C9-8FAAEE22B7AE}"/>
              </a:ext>
            </a:extLst>
          </p:cNvPr>
          <p:cNvSpPr/>
          <p:nvPr/>
        </p:nvSpPr>
        <p:spPr>
          <a:xfrm>
            <a:off x="859734" y="5606934"/>
            <a:ext cx="16901859" cy="10266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dirty="0"/>
          </a:p>
        </p:txBody>
      </p:sp>
      <p:sp>
        <p:nvSpPr>
          <p:cNvPr id="21" name="Rectangle 20">
            <a:extLst>
              <a:ext uri="{FF2B5EF4-FFF2-40B4-BE49-F238E27FC236}">
                <a16:creationId xmlns:a16="http://schemas.microsoft.com/office/drawing/2014/main" id="{1CAA3350-780C-C000-90D0-D3EBC943A0FC}"/>
              </a:ext>
            </a:extLst>
          </p:cNvPr>
          <p:cNvSpPr/>
          <p:nvPr/>
        </p:nvSpPr>
        <p:spPr>
          <a:xfrm>
            <a:off x="859733" y="6970381"/>
            <a:ext cx="16901859" cy="54491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SA" dirty="0"/>
          </a:p>
        </p:txBody>
      </p:sp>
      <p:sp>
        <p:nvSpPr>
          <p:cNvPr id="2" name="TextBox 1">
            <a:extLst>
              <a:ext uri="{FF2B5EF4-FFF2-40B4-BE49-F238E27FC236}">
                <a16:creationId xmlns:a16="http://schemas.microsoft.com/office/drawing/2014/main" id="{FC079A7A-B0AE-7D1D-E8E0-1F8D0C169C0A}"/>
              </a:ext>
            </a:extLst>
          </p:cNvPr>
          <p:cNvSpPr txBox="1"/>
          <p:nvPr/>
        </p:nvSpPr>
        <p:spPr>
          <a:xfrm>
            <a:off x="13969086" y="3258153"/>
            <a:ext cx="3861132" cy="923330"/>
          </a:xfrm>
          <a:prstGeom prst="rect">
            <a:avLst/>
          </a:prstGeom>
          <a:noFill/>
        </p:spPr>
        <p:txBody>
          <a:bodyPr wrap="square" rtlCol="0">
            <a:spAutoFit/>
          </a:bodyPr>
          <a:lstStyle/>
          <a:p>
            <a:pPr algn="ctr"/>
            <a:r>
              <a:rPr lang="en-US" sz="2700" b="1" dirty="0">
                <a:solidFill>
                  <a:srgbClr val="C00000"/>
                </a:solidFill>
              </a:rPr>
              <a:t>Fever 38.5 C </a:t>
            </a:r>
          </a:p>
          <a:p>
            <a:pPr algn="ctr"/>
            <a:r>
              <a:rPr lang="en-US" sz="2700" b="1" dirty="0">
                <a:solidFill>
                  <a:srgbClr val="C00000"/>
                </a:solidFill>
              </a:rPr>
              <a:t>After couple of hours</a:t>
            </a:r>
            <a:endParaRPr lang="en-SA" sz="27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8172377" y="2075938"/>
            <a:ext cx="7466294" cy="7660394"/>
          </a:xfrm>
          <a:custGeom>
            <a:avLst/>
            <a:gdLst/>
            <a:ahLst/>
            <a:cxnLst/>
            <a:rect l="l" t="t" r="r" b="b"/>
            <a:pathLst>
              <a:path w="7466294" h="7660394">
                <a:moveTo>
                  <a:pt x="0" y="0"/>
                </a:moveTo>
                <a:lnTo>
                  <a:pt x="7466294" y="0"/>
                </a:lnTo>
                <a:lnTo>
                  <a:pt x="7466294" y="7660394"/>
                </a:lnTo>
                <a:lnTo>
                  <a:pt x="0" y="7660394"/>
                </a:lnTo>
                <a:lnTo>
                  <a:pt x="0" y="0"/>
                </a:lnTo>
                <a:close/>
              </a:path>
            </a:pathLst>
          </a:custGeom>
          <a:blipFill>
            <a:blip r:embed="rId2"/>
            <a:stretch>
              <a:fillRect l="-2120" t="-10807" r="-2120"/>
            </a:stretch>
          </a:blipFill>
        </p:spPr>
        <p:txBody>
          <a:bodyPr/>
          <a:lstStyle/>
          <a:p>
            <a:endParaRPr lang="en-SA"/>
          </a:p>
        </p:txBody>
      </p:sp>
      <p:sp>
        <p:nvSpPr>
          <p:cNvPr id="6" name="TextBox 6"/>
          <p:cNvSpPr txBox="1"/>
          <p:nvPr/>
        </p:nvSpPr>
        <p:spPr>
          <a:xfrm>
            <a:off x="448908" y="3474586"/>
            <a:ext cx="7466294" cy="3173048"/>
          </a:xfrm>
          <a:prstGeom prst="rect">
            <a:avLst/>
          </a:prstGeom>
        </p:spPr>
        <p:txBody>
          <a:bodyPr wrap="square" lIns="0" tIns="0" rIns="0" bIns="0" rtlCol="0" anchor="t">
            <a:spAutoFit/>
          </a:bodyPr>
          <a:lstStyle/>
          <a:p>
            <a:pPr algn="just">
              <a:lnSpc>
                <a:spcPts val="4059"/>
              </a:lnSpc>
            </a:pPr>
            <a:r>
              <a:rPr lang="en-US" sz="2899" b="1" i="1" u="sng"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Bold Italics"/>
              </a:rPr>
              <a:t>Growth parameters: </a:t>
            </a:r>
          </a:p>
          <a:p>
            <a:pPr algn="just">
              <a:lnSpc>
                <a:spcPts val="3499"/>
              </a:lnSpc>
            </a:pPr>
            <a:endParaRPr lang="en-US" sz="2899" b="1" i="1" u="sng"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Bold Italics"/>
            </a:endParaRPr>
          </a:p>
          <a:p>
            <a:pPr algn="just">
              <a:lnSpc>
                <a:spcPts val="3499"/>
              </a:lnSpc>
            </a:pPr>
            <a:r>
              <a:rPr lang="en-US" sz="2499" b="1" i="1" u="sng"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Bold Italics"/>
              </a:rPr>
              <a:t>Height</a:t>
            </a:r>
            <a:r>
              <a:rPr lang="en-US" sz="2499" b="1" i="1"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Bold Italics"/>
              </a:rPr>
              <a:t>: 145cm (25th - 50th </a:t>
            </a:r>
            <a:r>
              <a:rPr lang="en-US" sz="2499" b="1" i="1" dirty="0" err="1">
                <a:solidFill>
                  <a:srgbClr val="1B2A41"/>
                </a:solidFill>
                <a:latin typeface="Verdana" panose="020B0604030504040204" pitchFamily="34" charset="0"/>
                <a:ea typeface="Verdana" panose="020B0604030504040204" pitchFamily="34" charset="0"/>
                <a:cs typeface="Verdana" panose="020B0604030504040204" pitchFamily="34" charset="0"/>
                <a:sym typeface="Poppins Bold Italics"/>
              </a:rPr>
              <a:t>centile</a:t>
            </a:r>
            <a:r>
              <a:rPr lang="en-US" sz="2499" b="1" i="1"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Bold Italics"/>
              </a:rPr>
              <a:t>)</a:t>
            </a:r>
          </a:p>
          <a:p>
            <a:pPr algn="just">
              <a:lnSpc>
                <a:spcPts val="3499"/>
              </a:lnSpc>
            </a:pPr>
            <a:endParaRPr lang="en-US" sz="2499" b="1" i="1"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Bold Italics"/>
            </a:endParaRPr>
          </a:p>
          <a:p>
            <a:pPr algn="just">
              <a:lnSpc>
                <a:spcPts val="3499"/>
              </a:lnSpc>
            </a:pPr>
            <a:r>
              <a:rPr lang="en-US" sz="2499" b="1" i="1" u="sng"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Bold Italics"/>
              </a:rPr>
              <a:t>weight</a:t>
            </a:r>
            <a:r>
              <a:rPr lang="en-US" sz="2499" b="1" i="1"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Bold Italics"/>
              </a:rPr>
              <a:t>: 35kg (10th - 25th </a:t>
            </a:r>
            <a:r>
              <a:rPr lang="en-US" sz="2499" b="1" i="1" dirty="0" err="1">
                <a:solidFill>
                  <a:srgbClr val="1B2A41"/>
                </a:solidFill>
                <a:latin typeface="Verdana" panose="020B0604030504040204" pitchFamily="34" charset="0"/>
                <a:ea typeface="Verdana" panose="020B0604030504040204" pitchFamily="34" charset="0"/>
                <a:cs typeface="Verdana" panose="020B0604030504040204" pitchFamily="34" charset="0"/>
                <a:sym typeface="Poppins Bold Italics"/>
              </a:rPr>
              <a:t>centile</a:t>
            </a:r>
            <a:r>
              <a:rPr lang="en-US" sz="2499" b="1" i="1"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Bold Italics"/>
              </a:rPr>
              <a:t>)</a:t>
            </a:r>
          </a:p>
          <a:p>
            <a:pPr algn="just">
              <a:lnSpc>
                <a:spcPts val="3499"/>
              </a:lnSpc>
            </a:pPr>
            <a:endParaRPr lang="en-US" sz="2499" b="1" i="1"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Bold Italics"/>
            </a:endParaRPr>
          </a:p>
          <a:p>
            <a:pPr algn="just">
              <a:lnSpc>
                <a:spcPts val="3499"/>
              </a:lnSpc>
            </a:pPr>
            <a:r>
              <a:rPr lang="en-US" sz="2499" b="1" i="1" u="sng"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Bold Italics"/>
              </a:rPr>
              <a:t>BMI</a:t>
            </a:r>
            <a:r>
              <a:rPr lang="en-US" sz="2499" b="1" i="1"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Bold Italics"/>
              </a:rPr>
              <a:t>: 16.6kg/m (5th - 10th </a:t>
            </a:r>
            <a:r>
              <a:rPr lang="en-US" sz="2499" b="1" i="1" dirty="0" err="1">
                <a:solidFill>
                  <a:srgbClr val="1B2A41"/>
                </a:solidFill>
                <a:latin typeface="Verdana" panose="020B0604030504040204" pitchFamily="34" charset="0"/>
                <a:ea typeface="Verdana" panose="020B0604030504040204" pitchFamily="34" charset="0"/>
                <a:cs typeface="Verdana" panose="020B0604030504040204" pitchFamily="34" charset="0"/>
                <a:sym typeface="Poppins Bold Italics"/>
              </a:rPr>
              <a:t>centile</a:t>
            </a:r>
            <a:r>
              <a:rPr lang="en-US" sz="2499" b="1" i="1" dirty="0">
                <a:solidFill>
                  <a:srgbClr val="1B2A41"/>
                </a:solidFill>
                <a:latin typeface="Verdana" panose="020B0604030504040204" pitchFamily="34" charset="0"/>
                <a:ea typeface="Verdana" panose="020B0604030504040204" pitchFamily="34" charset="0"/>
                <a:cs typeface="Verdana" panose="020B0604030504040204" pitchFamily="34" charset="0"/>
                <a:sym typeface="Poppins Bold Italics"/>
              </a:rPr>
              <a:t>)</a:t>
            </a:r>
          </a:p>
        </p:txBody>
      </p:sp>
      <p:sp>
        <p:nvSpPr>
          <p:cNvPr id="7" name="TextBox 7"/>
          <p:cNvSpPr txBox="1"/>
          <p:nvPr/>
        </p:nvSpPr>
        <p:spPr>
          <a:xfrm>
            <a:off x="2388349" y="1009650"/>
            <a:ext cx="13511303" cy="782265"/>
          </a:xfrm>
          <a:prstGeom prst="rect">
            <a:avLst/>
          </a:prstGeom>
        </p:spPr>
        <p:txBody>
          <a:bodyPr lIns="0" tIns="0" rIns="0" bIns="0" rtlCol="0" anchor="t">
            <a:spAutoFit/>
          </a:bodyPr>
          <a:lstStyle/>
          <a:p>
            <a:pPr algn="ctr">
              <a:lnSpc>
                <a:spcPts val="6105"/>
              </a:lnSpc>
            </a:pPr>
            <a:r>
              <a:rPr lang="en-US" sz="55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Tufuli Arabic Bold"/>
              </a:rPr>
              <a:t>Physical Examination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539632" y="2478724"/>
            <a:ext cx="11881837" cy="6524478"/>
          </a:xfrm>
          <a:prstGeom prst="rect">
            <a:avLst/>
          </a:prstGeom>
        </p:spPr>
        <p:txBody>
          <a:bodyPr lIns="0" tIns="0" rIns="0" bIns="0" rtlCol="0" anchor="t">
            <a:spAutoFit/>
          </a:bodyPr>
          <a:lstStyle/>
          <a:p>
            <a:pPr algn="l">
              <a:lnSpc>
                <a:spcPts val="3223"/>
              </a:lnSpc>
            </a:pPr>
            <a:r>
              <a:rPr lang="en-US" sz="2302" b="1" u="sng" dirty="0">
                <a:solidFill>
                  <a:srgbClr val="000000"/>
                </a:solidFill>
                <a:latin typeface="Verdana" panose="020B0604030504040204" pitchFamily="34" charset="0"/>
                <a:ea typeface="Verdana" panose="020B0604030504040204" pitchFamily="34" charset="0"/>
                <a:cs typeface="Verdana" panose="020B0604030504040204" pitchFamily="34" charset="0"/>
                <a:sym typeface="Arimo Bold"/>
              </a:rPr>
              <a:t>CNS: </a:t>
            </a:r>
          </a:p>
          <a:p>
            <a:pPr marL="497111" lvl="1" indent="-248556" algn="l">
              <a:lnSpc>
                <a:spcPts val="3223"/>
              </a:lnSpc>
              <a:buFont typeface="Arial"/>
              <a:buChar char="•"/>
            </a:pPr>
            <a:r>
              <a:rPr lang="en-US" sz="2302" dirty="0">
                <a:solidFill>
                  <a:srgbClr val="000000"/>
                </a:solidFill>
                <a:latin typeface="Verdana" panose="020B0604030504040204" pitchFamily="34" charset="0"/>
                <a:ea typeface="Verdana" panose="020B0604030504040204" pitchFamily="34" charset="0"/>
                <a:cs typeface="Verdana" panose="020B0604030504040204" pitchFamily="34" charset="0"/>
                <a:sym typeface="Arimo"/>
              </a:rPr>
              <a:t>Disoriented, agitated and irritable</a:t>
            </a:r>
          </a:p>
          <a:p>
            <a:pPr marL="497111" lvl="1" indent="-248556" algn="l">
              <a:lnSpc>
                <a:spcPts val="3223"/>
              </a:lnSpc>
              <a:buFont typeface="Arial"/>
              <a:buChar char="•"/>
            </a:pPr>
            <a:r>
              <a:rPr lang="en-US" sz="2302" dirty="0">
                <a:solidFill>
                  <a:srgbClr val="000000"/>
                </a:solidFill>
                <a:latin typeface="Verdana" panose="020B0604030504040204" pitchFamily="34" charset="0"/>
                <a:ea typeface="Verdana" panose="020B0604030504040204" pitchFamily="34" charset="0"/>
                <a:cs typeface="Verdana" panose="020B0604030504040204" pitchFamily="34" charset="0"/>
                <a:sym typeface="Arimo"/>
              </a:rPr>
              <a:t>GCS 11/15</a:t>
            </a:r>
          </a:p>
          <a:p>
            <a:pPr marL="497111" lvl="1" indent="-248556" algn="l">
              <a:lnSpc>
                <a:spcPts val="3223"/>
              </a:lnSpc>
              <a:buFont typeface="Arial"/>
              <a:buChar char="•"/>
            </a:pPr>
            <a:r>
              <a:rPr lang="en-US" sz="2302" dirty="0">
                <a:solidFill>
                  <a:srgbClr val="000000"/>
                </a:solidFill>
                <a:latin typeface="Verdana" panose="020B0604030504040204" pitchFamily="34" charset="0"/>
                <a:ea typeface="Verdana" panose="020B0604030504040204" pitchFamily="34" charset="0"/>
                <a:cs typeface="Verdana" panose="020B0604030504040204" pitchFamily="34" charset="0"/>
                <a:sym typeface="Arimo"/>
              </a:rPr>
              <a:t>Pupils were equal and reactive bilaterally  </a:t>
            </a:r>
          </a:p>
          <a:p>
            <a:pPr marL="497111" lvl="1" indent="-248556" algn="l">
              <a:lnSpc>
                <a:spcPts val="3223"/>
              </a:lnSpc>
              <a:buFont typeface="Arial"/>
              <a:buChar char="•"/>
            </a:pPr>
            <a:r>
              <a:rPr lang="en-US" sz="2302" dirty="0">
                <a:solidFill>
                  <a:srgbClr val="000000"/>
                </a:solidFill>
                <a:latin typeface="Verdana" panose="020B0604030504040204" pitchFamily="34" charset="0"/>
                <a:ea typeface="Verdana" panose="020B0604030504040204" pitchFamily="34" charset="0"/>
                <a:cs typeface="Verdana" panose="020B0604030504040204" pitchFamily="34" charset="0"/>
                <a:sym typeface="Arimo"/>
              </a:rPr>
              <a:t>Not able to complete the neurological exam due to severe agitation, however patient was moving his limps with </a:t>
            </a:r>
            <a:r>
              <a:rPr lang="en-US" sz="2302" b="1" dirty="0">
                <a:solidFill>
                  <a:srgbClr val="000000"/>
                </a:solidFill>
                <a:latin typeface="Verdana" panose="020B0604030504040204" pitchFamily="34" charset="0"/>
                <a:ea typeface="Verdana" panose="020B0604030504040204" pitchFamily="34" charset="0"/>
                <a:cs typeface="Verdana" panose="020B0604030504040204" pitchFamily="34" charset="0"/>
                <a:sym typeface="Arimo"/>
              </a:rPr>
              <a:t>no noted weakness,</a:t>
            </a:r>
            <a:r>
              <a:rPr lang="en-US" sz="2302" dirty="0">
                <a:solidFill>
                  <a:srgbClr val="000000"/>
                </a:solidFill>
                <a:latin typeface="Verdana" panose="020B0604030504040204" pitchFamily="34" charset="0"/>
                <a:ea typeface="Verdana" panose="020B0604030504040204" pitchFamily="34" charset="0"/>
                <a:cs typeface="Verdana" panose="020B0604030504040204" pitchFamily="34" charset="0"/>
                <a:sym typeface="Arimo"/>
              </a:rPr>
              <a:t> DTR +2. </a:t>
            </a:r>
          </a:p>
          <a:p>
            <a:pPr algn="l">
              <a:lnSpc>
                <a:spcPts val="3223"/>
              </a:lnSpc>
            </a:pPr>
            <a:endParaRPr lang="en-US" sz="2302" dirty="0">
              <a:solidFill>
                <a:srgbClr val="000000"/>
              </a:solidFill>
              <a:latin typeface="Verdana" panose="020B0604030504040204" pitchFamily="34" charset="0"/>
              <a:ea typeface="Verdana" panose="020B0604030504040204" pitchFamily="34" charset="0"/>
              <a:cs typeface="Verdana" panose="020B0604030504040204" pitchFamily="34" charset="0"/>
              <a:sym typeface="Arimo"/>
            </a:endParaRPr>
          </a:p>
          <a:p>
            <a:pPr algn="l">
              <a:lnSpc>
                <a:spcPts val="3223"/>
              </a:lnSpc>
            </a:pPr>
            <a:endParaRPr lang="en-US" sz="2302" dirty="0">
              <a:solidFill>
                <a:srgbClr val="000000"/>
              </a:solidFill>
              <a:latin typeface="Verdana" panose="020B0604030504040204" pitchFamily="34" charset="0"/>
              <a:ea typeface="Verdana" panose="020B0604030504040204" pitchFamily="34" charset="0"/>
              <a:cs typeface="Verdana" panose="020B0604030504040204" pitchFamily="34" charset="0"/>
              <a:sym typeface="Arimo"/>
            </a:endParaRPr>
          </a:p>
          <a:p>
            <a:pPr algn="l">
              <a:lnSpc>
                <a:spcPts val="3223"/>
              </a:lnSpc>
            </a:pPr>
            <a:r>
              <a:rPr lang="en-US" sz="2302" b="1" u="sng" dirty="0">
                <a:solidFill>
                  <a:srgbClr val="000000"/>
                </a:solidFill>
                <a:latin typeface="Verdana" panose="020B0604030504040204" pitchFamily="34" charset="0"/>
                <a:ea typeface="Verdana" panose="020B0604030504040204" pitchFamily="34" charset="0"/>
                <a:cs typeface="Verdana" panose="020B0604030504040204" pitchFamily="34" charset="0"/>
                <a:sym typeface="Arimo Bold"/>
              </a:rPr>
              <a:t>Thyroid examination: </a:t>
            </a:r>
          </a:p>
          <a:p>
            <a:pPr marL="497111" lvl="1" indent="-248556" algn="l">
              <a:lnSpc>
                <a:spcPts val="3223"/>
              </a:lnSpc>
              <a:buFont typeface="Arial"/>
              <a:buChar char="•"/>
            </a:pPr>
            <a:r>
              <a:rPr lang="en-US" sz="2302" b="1" dirty="0">
                <a:solidFill>
                  <a:srgbClr val="000000"/>
                </a:solidFill>
                <a:latin typeface="Verdana" panose="020B0604030504040204" pitchFamily="34" charset="0"/>
                <a:ea typeface="Verdana" panose="020B0604030504040204" pitchFamily="34" charset="0"/>
                <a:cs typeface="Verdana" panose="020B0604030504040204" pitchFamily="34" charset="0"/>
                <a:sym typeface="Arimo Bold"/>
              </a:rPr>
              <a:t>Mild, diffuse, non-tender goiter</a:t>
            </a:r>
            <a:endParaRPr lang="en-US" sz="2302" b="1" dirty="0">
              <a:solidFill>
                <a:srgbClr val="000000"/>
              </a:solidFill>
              <a:latin typeface="Verdana" panose="020B0604030504040204" pitchFamily="34" charset="0"/>
              <a:ea typeface="Verdana" panose="020B0604030504040204" pitchFamily="34" charset="0"/>
              <a:cs typeface="Verdana" panose="020B0604030504040204" pitchFamily="34" charset="0"/>
              <a:sym typeface="Arimo"/>
            </a:endParaRPr>
          </a:p>
          <a:p>
            <a:pPr marL="497111" lvl="1" indent="-248556" algn="l">
              <a:lnSpc>
                <a:spcPts val="3223"/>
              </a:lnSpc>
              <a:buFont typeface="Arial"/>
              <a:buChar char="•"/>
            </a:pPr>
            <a:r>
              <a:rPr lang="en-US" sz="2302" dirty="0">
                <a:solidFill>
                  <a:srgbClr val="000000"/>
                </a:solidFill>
                <a:latin typeface="Verdana" panose="020B0604030504040204" pitchFamily="34" charset="0"/>
                <a:ea typeface="Verdana" panose="020B0604030504040204" pitchFamily="34" charset="0"/>
                <a:cs typeface="Verdana" panose="020B0604030504040204" pitchFamily="34" charset="0"/>
                <a:sym typeface="Arimo"/>
              </a:rPr>
              <a:t>No palpable nodules and no local warmth or bruit. </a:t>
            </a:r>
          </a:p>
          <a:p>
            <a:pPr marL="497111" lvl="1" indent="-248556" algn="l">
              <a:lnSpc>
                <a:spcPts val="3223"/>
              </a:lnSpc>
              <a:buFont typeface="Arial"/>
              <a:buChar char="•"/>
            </a:pPr>
            <a:r>
              <a:rPr lang="en-US" sz="2302" dirty="0">
                <a:solidFill>
                  <a:srgbClr val="000000"/>
                </a:solidFill>
                <a:latin typeface="Verdana" panose="020B0604030504040204" pitchFamily="34" charset="0"/>
                <a:ea typeface="Verdana" panose="020B0604030504040204" pitchFamily="34" charset="0"/>
                <a:cs typeface="Verdana" panose="020B0604030504040204" pitchFamily="34" charset="0"/>
                <a:sym typeface="Arimo"/>
              </a:rPr>
              <a:t>No signs of cervical lymphadenopathy. </a:t>
            </a:r>
          </a:p>
          <a:p>
            <a:pPr marL="497111" lvl="1" indent="-248556" algn="l">
              <a:lnSpc>
                <a:spcPts val="3223"/>
              </a:lnSpc>
              <a:buFont typeface="Arial"/>
              <a:buChar char="•"/>
            </a:pPr>
            <a:r>
              <a:rPr lang="en-US" sz="2302" dirty="0">
                <a:solidFill>
                  <a:srgbClr val="000000"/>
                </a:solidFill>
                <a:latin typeface="Verdana" panose="020B0604030504040204" pitchFamily="34" charset="0"/>
                <a:ea typeface="Verdana" panose="020B0604030504040204" pitchFamily="34" charset="0"/>
                <a:cs typeface="Verdana" panose="020B0604030504040204" pitchFamily="34" charset="0"/>
                <a:sym typeface="Arimo"/>
              </a:rPr>
              <a:t>Mild </a:t>
            </a:r>
            <a:r>
              <a:rPr lang="en-US" sz="2302" b="1" dirty="0">
                <a:solidFill>
                  <a:srgbClr val="000000"/>
                </a:solidFill>
                <a:latin typeface="Verdana" panose="020B0604030504040204" pitchFamily="34" charset="0"/>
                <a:ea typeface="Verdana" panose="020B0604030504040204" pitchFamily="34" charset="0"/>
                <a:cs typeface="Verdana" panose="020B0604030504040204" pitchFamily="34" charset="0"/>
                <a:sym typeface="Arimo Bold"/>
              </a:rPr>
              <a:t>exophthalmos</a:t>
            </a:r>
            <a:r>
              <a:rPr lang="en-US" sz="2302" b="1" dirty="0">
                <a:solidFill>
                  <a:srgbClr val="000000"/>
                </a:solidFill>
                <a:latin typeface="Verdana" panose="020B0604030504040204" pitchFamily="34" charset="0"/>
                <a:ea typeface="Verdana" panose="020B0604030504040204" pitchFamily="34" charset="0"/>
                <a:cs typeface="Verdana" panose="020B0604030504040204" pitchFamily="34" charset="0"/>
                <a:sym typeface="Arimo"/>
              </a:rPr>
              <a:t>.</a:t>
            </a:r>
            <a:endParaRPr lang="en-US" sz="2302" b="1" dirty="0">
              <a:solidFill>
                <a:srgbClr val="000000"/>
              </a:solidFill>
              <a:latin typeface="Verdana" panose="020B0604030504040204" pitchFamily="34" charset="0"/>
              <a:ea typeface="Verdana" panose="020B0604030504040204" pitchFamily="34" charset="0"/>
              <a:cs typeface="Verdana" panose="020B0604030504040204" pitchFamily="34" charset="0"/>
              <a:sym typeface="Arimo Bold"/>
            </a:endParaRPr>
          </a:p>
          <a:p>
            <a:pPr marL="39911" indent="-248556">
              <a:lnSpc>
                <a:spcPts val="3223"/>
              </a:lnSpc>
              <a:buFont typeface="Arial"/>
              <a:buChar char="•"/>
            </a:pPr>
            <a:endParaRPr lang="en-US" sz="2302" b="1" dirty="0">
              <a:solidFill>
                <a:srgbClr val="000000"/>
              </a:solidFill>
              <a:latin typeface="Verdana" panose="020B0604030504040204" pitchFamily="34" charset="0"/>
              <a:ea typeface="Verdana" panose="020B0604030504040204" pitchFamily="34" charset="0"/>
              <a:cs typeface="Verdana" panose="020B0604030504040204" pitchFamily="34" charset="0"/>
              <a:sym typeface="Arimo Bold"/>
            </a:endParaRPr>
          </a:p>
          <a:p>
            <a:pPr>
              <a:lnSpc>
                <a:spcPts val="3223"/>
              </a:lnSpc>
            </a:pPr>
            <a:r>
              <a:rPr lang="en-US" sz="2302" b="1" u="sng" dirty="0">
                <a:solidFill>
                  <a:srgbClr val="000000"/>
                </a:solidFill>
                <a:latin typeface="Verdana" panose="020B0604030504040204" pitchFamily="34" charset="0"/>
                <a:ea typeface="Verdana" panose="020B0604030504040204" pitchFamily="34" charset="0"/>
                <a:cs typeface="Verdana" panose="020B0604030504040204" pitchFamily="34" charset="0"/>
                <a:sym typeface="Arimo Bold"/>
              </a:rPr>
              <a:t>CVS, Respiratory and Skin examination was unremarkable. </a:t>
            </a:r>
          </a:p>
          <a:p>
            <a:pPr algn="l">
              <a:lnSpc>
                <a:spcPts val="3223"/>
              </a:lnSpc>
            </a:pPr>
            <a:endParaRPr lang="en-US" sz="2302" b="1" dirty="0">
              <a:solidFill>
                <a:srgbClr val="000000"/>
              </a:solidFill>
              <a:latin typeface="Verdana" panose="020B0604030504040204" pitchFamily="34" charset="0"/>
              <a:ea typeface="Verdana" panose="020B0604030504040204" pitchFamily="34" charset="0"/>
              <a:cs typeface="Verdana" panose="020B0604030504040204" pitchFamily="34" charset="0"/>
              <a:sym typeface="Arimo Bold"/>
            </a:endParaRPr>
          </a:p>
        </p:txBody>
      </p:sp>
      <p:sp>
        <p:nvSpPr>
          <p:cNvPr id="6" name="Freeform 6"/>
          <p:cNvSpPr/>
          <p:nvPr/>
        </p:nvSpPr>
        <p:spPr>
          <a:xfrm>
            <a:off x="12648480" y="322841"/>
            <a:ext cx="5099888" cy="4820659"/>
          </a:xfrm>
          <a:custGeom>
            <a:avLst/>
            <a:gdLst/>
            <a:ahLst/>
            <a:cxnLst/>
            <a:rect l="l" t="t" r="r" b="b"/>
            <a:pathLst>
              <a:path w="5099888" h="4820659">
                <a:moveTo>
                  <a:pt x="0" y="0"/>
                </a:moveTo>
                <a:lnTo>
                  <a:pt x="5099889" y="0"/>
                </a:lnTo>
                <a:lnTo>
                  <a:pt x="5099889" y="4820659"/>
                </a:lnTo>
                <a:lnTo>
                  <a:pt x="0" y="4820659"/>
                </a:lnTo>
                <a:lnTo>
                  <a:pt x="0" y="0"/>
                </a:lnTo>
                <a:close/>
              </a:path>
            </a:pathLst>
          </a:custGeom>
          <a:blipFill>
            <a:blip r:embed="rId2"/>
            <a:stretch>
              <a:fillRect l="-19249" r="-36849" b="-23855"/>
            </a:stretch>
          </a:blipFill>
        </p:spPr>
        <p:txBody>
          <a:bodyPr/>
          <a:lstStyle/>
          <a:p>
            <a:endParaRPr lang="en-SA"/>
          </a:p>
        </p:txBody>
      </p:sp>
      <p:sp>
        <p:nvSpPr>
          <p:cNvPr id="7" name="Freeform 7"/>
          <p:cNvSpPr/>
          <p:nvPr/>
        </p:nvSpPr>
        <p:spPr>
          <a:xfrm>
            <a:off x="12844848" y="5326096"/>
            <a:ext cx="5116196" cy="4960904"/>
          </a:xfrm>
          <a:custGeom>
            <a:avLst/>
            <a:gdLst/>
            <a:ahLst/>
            <a:cxnLst/>
            <a:rect l="l" t="t" r="r" b="b"/>
            <a:pathLst>
              <a:path w="5116196" h="4960904">
                <a:moveTo>
                  <a:pt x="0" y="0"/>
                </a:moveTo>
                <a:lnTo>
                  <a:pt x="5116196" y="0"/>
                </a:lnTo>
                <a:lnTo>
                  <a:pt x="5116196" y="4960904"/>
                </a:lnTo>
                <a:lnTo>
                  <a:pt x="0" y="4960904"/>
                </a:lnTo>
                <a:lnTo>
                  <a:pt x="0" y="0"/>
                </a:lnTo>
                <a:close/>
              </a:path>
            </a:pathLst>
          </a:custGeom>
          <a:blipFill>
            <a:blip r:embed="rId3"/>
            <a:stretch>
              <a:fillRect l="-24900" r="-30701" b="-20354"/>
            </a:stretch>
          </a:blipFill>
        </p:spPr>
        <p:txBody>
          <a:bodyPr/>
          <a:lstStyle/>
          <a:p>
            <a:endParaRPr lang="en-SA"/>
          </a:p>
        </p:txBody>
      </p:sp>
      <p:sp>
        <p:nvSpPr>
          <p:cNvPr id="8" name="TextBox 8"/>
          <p:cNvSpPr txBox="1"/>
          <p:nvPr/>
        </p:nvSpPr>
        <p:spPr>
          <a:xfrm>
            <a:off x="1028700" y="1009650"/>
            <a:ext cx="13511303" cy="782265"/>
          </a:xfrm>
          <a:prstGeom prst="rect">
            <a:avLst/>
          </a:prstGeom>
        </p:spPr>
        <p:txBody>
          <a:bodyPr lIns="0" tIns="0" rIns="0" bIns="0" rtlCol="0" anchor="t">
            <a:spAutoFit/>
          </a:bodyPr>
          <a:lstStyle/>
          <a:p>
            <a:pPr algn="ctr">
              <a:lnSpc>
                <a:spcPts val="6105"/>
              </a:lnSpc>
            </a:pPr>
            <a:r>
              <a:rPr lang="en-US" sz="5500" b="1" dirty="0">
                <a:solidFill>
                  <a:srgbClr val="1B2A41"/>
                </a:solidFill>
                <a:latin typeface="Verdana" panose="020B0604030504040204" pitchFamily="34" charset="0"/>
                <a:ea typeface="Verdana" panose="020B0604030504040204" pitchFamily="34" charset="0"/>
                <a:cs typeface="Verdana" panose="020B0604030504040204" pitchFamily="34" charset="0"/>
                <a:sym typeface="Tufuli Arabic Bold"/>
              </a:rPr>
              <a:t>Physical examination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3105</Words>
  <Application>Microsoft Office PowerPoint</Application>
  <PresentationFormat>Custom</PresentationFormat>
  <Paragraphs>556</Paragraphs>
  <Slides>25</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Arial</vt:lpstr>
      <vt:lpstr>Tufuli Arabic Bold</vt:lpstr>
      <vt:lpstr>Open Sans</vt:lpstr>
      <vt:lpstr>Cambria Math</vt:lpstr>
      <vt:lpstr>Helvetica</vt:lpstr>
      <vt:lpstr>UICTFontTextStyleBody</vt:lpstr>
      <vt:lpstr>Verdana</vt:lpstr>
      <vt:lpstr>Calibri</vt:lpstr>
      <vt:lpstr>Cambria</vt:lpstr>
      <vt:lpstr>.AppleSystemUIFont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Purple and Yellow Playful Science The Endocrine System: Hormones &amp; Balance Presentation</dc:title>
  <dc:creator>KNS_CL713</dc:creator>
  <cp:lastModifiedBy>KNS_CL713</cp:lastModifiedBy>
  <cp:revision>11</cp:revision>
  <dcterms:created xsi:type="dcterms:W3CDTF">2006-08-16T00:00:00Z</dcterms:created>
  <dcterms:modified xsi:type="dcterms:W3CDTF">2026-04-23T12:48:29Z</dcterms:modified>
  <dc:identifier>DAG8EDldjlI</dc:identifier>
</cp:coreProperties>
</file>