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p:restoredTop sz="76581"/>
  </p:normalViewPr>
  <p:slideViewPr>
    <p:cSldViewPr snapToGrid="0" snapToObjects="1">
      <p:cViewPr varScale="1">
        <p:scale>
          <a:sx n="97" d="100"/>
          <a:sy n="97" d="100"/>
        </p:scale>
        <p:origin x="143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9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by naming the case and setting the clinical tension. This looked at first like common adolescent hyperandrogenism, but the combination of normal BMI, marked hyperinsulinemia, amenorrhea, and virilization pushed the evaluation toward a receptoropathy. Keep the introduction short and let the next slides build the diagnostic story.
</a:t>
            </a:r>
          </a:p>
          <a:p>
            <a:r>
              <a:rPr lang="en-US" dirty="0"/>
              <a:t>Today </a:t>
            </a:r>
            <a:r>
              <a:rPr lang="en-US" dirty="0" err="1"/>
              <a:t>im</a:t>
            </a:r>
            <a:r>
              <a:rPr lang="en-US" dirty="0"/>
              <a:t> presenting an unusual case of patient presenting with typically metabolic disease related symptoms like acanthosis nigricans and masculinization over the span of a years with a normal body habitus</a:t>
            </a:r>
          </a:p>
          <a:p>
            <a:r>
              <a:rPr lang="en-US" dirty="0"/>
              <a:t>
[Sources]
- Uploaded case presentation: page 1
- Uploaded case presentation: Type A Insulin Resistance Case Presentation.pdf
- DNA sequence image: Wikimedia Commons, File:DNA_sequence.jpg https://commons.wikimedia.org/wiki/File:DNA_sequence.jpg</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briefly step back from the individual patient and define the disorder. Keep it practical: what is it, when does it tend to present, and what clues should make clinicians think about it. This slide turns the case into a reusable diagnostic pattern for the audience.
----------</a:t>
            </a:r>
          </a:p>
          <a:p>
            <a:endParaRPr lang="en-US" dirty="0"/>
          </a:p>
          <a:p>
            <a:r>
              <a:rPr lang="en-US" dirty="0"/>
              <a:t>Moving onto the disorder</a:t>
            </a:r>
          </a:p>
          <a:p>
            <a:r>
              <a:rPr lang="en-US" dirty="0"/>
              <a:t>What is type a insulin resistance?</a:t>
            </a:r>
          </a:p>
          <a:p>
            <a:r>
              <a:rPr lang="en-US" dirty="0"/>
              <a:t>A disorder characterized by severe insulin resistance due to defects in insulin receptor signaling</a:t>
            </a:r>
          </a:p>
          <a:p>
            <a:r>
              <a:rPr lang="en-US" dirty="0"/>
              <a:t>Often linked to mutations of the INSR gene</a:t>
            </a:r>
          </a:p>
          <a:p>
            <a:endParaRPr lang="en-US" dirty="0"/>
          </a:p>
          <a:p>
            <a:r>
              <a:rPr lang="en-US" dirty="0"/>
              <a:t>Patient often presents around puberty as many symptoms mimic those of polycystic ovarian syndrome</a:t>
            </a:r>
          </a:p>
          <a:p>
            <a:r>
              <a:rPr lang="en-US" dirty="0"/>
              <a:t>The phenotype is variable, but more often than not patients presents with marked acanthosis nigricans and other dermatological manifestations such as skin tags</a:t>
            </a:r>
          </a:p>
          <a:p>
            <a:endParaRPr lang="en-US" dirty="0"/>
          </a:p>
          <a:p>
            <a:r>
              <a:rPr lang="en-US" dirty="0"/>
              <a:t>Many also report hirsutism and acral hypertrophy, with noticeable voice changes</a:t>
            </a:r>
          </a:p>
          <a:p>
            <a:r>
              <a:rPr lang="en-US" dirty="0"/>
              <a:t>A few reported cases described dental anomalies and protrusion of the eyeballs</a:t>
            </a:r>
          </a:p>
          <a:p>
            <a:endParaRPr lang="en-US" dirty="0"/>
          </a:p>
          <a:p>
            <a:r>
              <a:rPr lang="en-US" dirty="0"/>
              <a:t>These symptoms presents often in endocrine clinics but findings of acanthosis Nigerians in the context of this patient with a normal BMI as well as delayed menarche in comparison to family members was a red flags</a:t>
            </a:r>
          </a:p>
          <a:p>
            <a:r>
              <a:rPr lang="en-US" dirty="0"/>
              <a:t>
[Sources]
- Uploaded case presentation: pages 15-18
- Mesika A, Klar A, Falik Zaccai TC. INSR-Related Severe Insulin Resistance Syndrome. GeneReviews®. Updated 2024. https://www.ncbi.nlm.nih.gov/books/NBK476444/
- Hacıhamdioğlu B, Baş EG, Delil K. Homozygous Mutation in the Insulin Receptor Gene Associated with Mild Type A Insulin Resistance Syndrome: A Case Report. J Clin Res Pediatr Endocrinol. 2021. https://jcrpe.org/articles/homozygous-mutation-in-the-insulin-receptor-gene-associated-with-mild-type-a-insulin-resistance-syndrome-a-case-report/jcrpe.galenos.2020.2019.0213</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this slide in very simple physiology. The receptor defect weakens the metabolic insulin signal, so the body compensates by making much more insulin. That high insulin level then helps explain the skin findings, ovarian androgen excess, soft-tissue change, and later metabolic risk.</a:t>
            </a:r>
          </a:p>
          <a:p>
            <a:r>
              <a:rPr lang="en-US" dirty="0"/>
              <a:t>----------------------</a:t>
            </a:r>
          </a:p>
          <a:p>
            <a:r>
              <a:rPr lang="en-US" dirty="0"/>
              <a:t>Going back to the physiology of insulin receptors function, signs of hyperinsulinemia often mimic those of adiposity </a:t>
            </a:r>
          </a:p>
          <a:p>
            <a:endParaRPr lang="en-US" dirty="0"/>
          </a:p>
          <a:p>
            <a:r>
              <a:rPr lang="en-US" dirty="0"/>
              <a:t>In this disorder, the receptor defect weakens the body’s response to a rise in insulin in compensatory mechanisms, cause a release of more insulin than needed</a:t>
            </a:r>
          </a:p>
          <a:p>
            <a:endParaRPr lang="en-US" dirty="0"/>
          </a:p>
          <a:p>
            <a:r>
              <a:rPr lang="en-US" dirty="0"/>
              <a:t>High insulin then drives:”</a:t>
            </a:r>
          </a:p>
          <a:p>
            <a:r>
              <a:rPr lang="en-US" dirty="0"/>
              <a:t> “Skin changes → acanthosis” </a:t>
            </a:r>
          </a:p>
          <a:p>
            <a:r>
              <a:rPr lang="en-US" dirty="0"/>
              <a:t>“Ovarian androgen production → hyperandrogenism” </a:t>
            </a:r>
          </a:p>
          <a:p>
            <a:r>
              <a:rPr lang="en-US" dirty="0"/>
              <a:t>“Soft tissue growth → </a:t>
            </a:r>
            <a:r>
              <a:rPr lang="en-US" dirty="0" err="1"/>
              <a:t>pseudoacromegaly</a:t>
            </a:r>
            <a:r>
              <a:rPr lang="en-US" dirty="0"/>
              <a:t>” </a:t>
            </a:r>
          </a:p>
          <a:p>
            <a:endParaRPr lang="en-US" dirty="0"/>
          </a:p>
          <a:p>
            <a:r>
              <a:rPr lang="en-US" dirty="0"/>
              <a:t>and finally on a biochemical level this in manifestations such as pre-diabetes/diabetes risk similar to those present in adiposity but without obesity </a:t>
            </a:r>
          </a:p>
          <a:p>
            <a:r>
              <a:rPr lang="en-US" dirty="0"/>
              <a:t>
[Sources]
- Mesika A, Klar A, Falik Zaccai TC. INSR-Related Severe Insulin Resistance Syndrome. GeneReviews®. Updated 2024. https://www.ncbi.nlm.nih.gov/books/NBK476444/</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sound balanced and honest. The literature supports the diagnosis and offers treatment examples, but the evidence base is still limited. The key takeaway is that management is individualized because most of the evidence comes from case reports, small series, and expert reviews.
</a:t>
            </a:r>
          </a:p>
          <a:p>
            <a:r>
              <a:rPr lang="en-US" dirty="0"/>
              <a:t>-------------</a:t>
            </a:r>
          </a:p>
          <a:p>
            <a:r>
              <a:rPr lang="en-US" dirty="0"/>
              <a:t>As  there are no systemic reviews or meta-analyses of clinical trials studying the clinical course and management of INSR mutations it’s difficult to describe a management plan</a:t>
            </a:r>
          </a:p>
          <a:p>
            <a:r>
              <a:rPr lang="en-US" dirty="0"/>
              <a:t>A few case, reports and series published help guide diagnosis and management, such as the following</a:t>
            </a:r>
          </a:p>
          <a:p>
            <a:r>
              <a:rPr lang="en-US" dirty="0"/>
              <a:t>	1.	Published in 2021 a case report describes an adolescent female type A insulin resistance, with a prediabetic HBA 1C, marked hirsutism with a </a:t>
            </a:r>
            <a:r>
              <a:rPr lang="en-US" b="1" dirty="0"/>
              <a:t>Modified Ferriman-</a:t>
            </a:r>
            <a:r>
              <a:rPr lang="en-US" b="1" dirty="0" err="1"/>
              <a:t>Gallwe</a:t>
            </a:r>
            <a:r>
              <a:rPr lang="en-US" b="1" dirty="0"/>
              <a:t> </a:t>
            </a:r>
            <a:r>
              <a:rPr lang="en-US" dirty="0"/>
              <a:t>score of 30.. the novel elements of this paper is the homozygous inheritance pattern as most identified mutations were heterozygous.</a:t>
            </a:r>
          </a:p>
          <a:p>
            <a:r>
              <a:rPr lang="en-US" dirty="0"/>
              <a:t>	2.	Second is a case report following a  patient with an identified INSR heterozygous mutation that was treated with a combination of pioglitazone and flutamide over the course of five years. Evidently the use of flutamide helps decrease some of the masculinization both clinically and lab wise with the decrease in serum testosterone and the start of menstruation nine months after the initiation of treatment</a:t>
            </a:r>
          </a:p>
          <a:p>
            <a:r>
              <a:rPr lang="en-US" dirty="0"/>
              <a:t>	3.	the third case Is a  retrospective case study of primary insulin resistance with ovarian hyperandrogenism. The focus of the study lied in using GNRH analogue for the management of hyperandrogenism and showed great improvement in serum testosterone and free testosterone in patients with insulin resistance without lipodystrophy</a:t>
            </a:r>
          </a:p>
          <a:p>
            <a:r>
              <a:rPr lang="en-US" dirty="0"/>
              <a:t>	4.	finally a study published in gene review describes the pathogenesis, clinical course and suggested management plans of other related genetic insulin resistance disorders like Donahue syndrome and Rabson-</a:t>
            </a:r>
            <a:r>
              <a:rPr lang="en-US" dirty="0" err="1"/>
              <a:t>mendenhall</a:t>
            </a:r>
            <a:r>
              <a:rPr lang="en-US" dirty="0"/>
              <a:t> syndrome. Due to similarities in the pathogenesis it’s a helpful guide to constructing a case by case management plan depending on patient’s needs and response to therapy </a:t>
            </a:r>
          </a:p>
          <a:p>
            <a:endParaRPr lang="en-US" dirty="0"/>
          </a:p>
          <a:p>
            <a:r>
              <a:rPr lang="en-US" dirty="0"/>
              <a:t>
[Sources]
- Hacıhamdioğlu B, Baş EG, Delil K. Homozygous Mutation in the Insulin Receptor Gene Associated with Mild Type A Insulin Resistance Syndrome: A Case Report. J Clin Res Pediatr Endocrinol. 2021. https://jcrpe.org/articles/homozygous-mutation-in-the-insulin-receptor-gene-associated-with-mild-type-a-insulin-resistance-syndrome-a-case-report/jcrpe.galenos.2020.2019.0213
- Chen YH, Chen QQ, Wang CL. Treatment and Five-Year Follow-Up of Type A Insulin Resistance Syndrome: A Case Report. World J Clin Cases. 2022. https://pmc.ncbi.nlm.nih.gov/articles/PMC8968608/
- Huang-Doran I, et al. Ovarian Hyperandrogenism and Response to Gonadotropin-Releasing Hormone Analogues in Primary Severe Insulin Resistance. J Clin Endocrinol Metab. 2021. https://academic.oup.com/jcem/article/106/8/2367/6253797
- Mesika A, Klar A, Falik Zaccai TC. INSR-Related Severe Insulin Resistance Syndrome. GeneReviews®. Updated 2024. https://www.ncbi.nlm.nih.gov/books/NBK476444/</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management as four linked problems rather than one generic treatment list. This structure sounds more mature and helps the audience see that metabolic control, androgen burden, reproductive protection, counseling, and surveillance all have to move together.
</a:t>
            </a:r>
          </a:p>
          <a:p>
            <a:r>
              <a:rPr lang="en-US" dirty="0"/>
              <a:t>--------</a:t>
            </a:r>
          </a:p>
          <a:p>
            <a:r>
              <a:rPr lang="en-US" dirty="0"/>
              <a:t>The goal of therapy is to create a management framework that targets both the patient's current clinical </a:t>
            </a:r>
            <a:r>
              <a:rPr lang="en-US" dirty="0" err="1"/>
              <a:t>manifistations</a:t>
            </a:r>
            <a:r>
              <a:rPr lang="en-US" dirty="0"/>
              <a:t> as well as prevention of deterioration and complications </a:t>
            </a:r>
          </a:p>
          <a:p>
            <a:endParaRPr lang="en-US" dirty="0"/>
          </a:p>
          <a:p>
            <a:r>
              <a:rPr lang="en-US" dirty="0"/>
              <a:t>Insulin sensitizers such as metformin can help achieve normoglycemia and reduce the insulin burden as first line therapy </a:t>
            </a:r>
          </a:p>
          <a:p>
            <a:r>
              <a:rPr lang="en-US" dirty="0"/>
              <a:t>Reducing hyperandrogenism is essential for both reproductive protection and and cosmetic management. Inducing or regulating cycles, using oral contraceptives or antiandrogens can I help protect the endometrium and decrease free serum testosterone preserving </a:t>
            </a:r>
            <a:r>
              <a:rPr lang="en-US" dirty="0" err="1"/>
              <a:t>feritily</a:t>
            </a:r>
            <a:r>
              <a:rPr lang="en-US" dirty="0"/>
              <a:t> for future family planning </a:t>
            </a:r>
          </a:p>
          <a:p>
            <a:r>
              <a:rPr lang="en-US" dirty="0"/>
              <a:t>Laser hair  removal therapy in conjunction with anti-androgens can improve the manifestations of hirsutism reducing psychological stress</a:t>
            </a:r>
          </a:p>
          <a:p>
            <a:endParaRPr lang="en-US" dirty="0"/>
          </a:p>
          <a:p>
            <a:r>
              <a:rPr lang="en-US" dirty="0"/>
              <a:t>Future planning is necessary and genetic counseling can help with recurrence and risk reduction when appropriate</a:t>
            </a:r>
          </a:p>
          <a:p>
            <a:endParaRPr lang="en-US" dirty="0"/>
          </a:p>
          <a:p>
            <a:r>
              <a:rPr lang="en-US" dirty="0"/>
              <a:t>Follow up is essential to monitor both the progression of the disease and help prevent diabetes related complications</a:t>
            </a:r>
          </a:p>
          <a:p>
            <a:endParaRPr lang="en-US" dirty="0"/>
          </a:p>
          <a:p>
            <a:r>
              <a:rPr lang="en-US" dirty="0"/>
              <a:t>
[Sources]
- Uploaded case presentation: pages 21-25
- Semple RK, Williams RM, Dunger DB. What Is the Best Management Strategy for Patients With Severe Insulin Resistance? Clin Endocrinol (Oxf). 2010. https://pubmed.ncbi.nlm.nih.gov/20455892/
- Mesika A, Klar A, Falik Zaccai TC. INSR-Related Severe Insulin Resistance Syndrome. GeneReviews®. Updated 2024. https://www.ncbi.nlm.nih.gov/books/NBK476444/</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brings the management framework back to the actual patient. Keep the explanation concrete: what was done, what improved early, and what still needed work. The important point is that metabolic improvement was strong, but androgen control remained incomplete.
------------------</a:t>
            </a:r>
          </a:p>
          <a:p>
            <a:endParaRPr lang="en-US" dirty="0"/>
          </a:p>
          <a:p>
            <a:r>
              <a:rPr lang="en-US" dirty="0"/>
              <a:t>In our patient, the previously mentioned management to framework was applied</a:t>
            </a:r>
          </a:p>
          <a:p>
            <a:r>
              <a:rPr lang="en-US" dirty="0"/>
              <a:t>The patient was started on metformin with a favorable response in HbA1C levels</a:t>
            </a:r>
          </a:p>
          <a:p>
            <a:endParaRPr lang="en-US" dirty="0"/>
          </a:p>
          <a:p>
            <a:r>
              <a:rPr lang="en-US" dirty="0"/>
              <a:t>Spironolactone was also used for androgen control and with concurrent laser therapy. The hirsutism markedly improved, although testosterone levels were still elevated.</a:t>
            </a:r>
          </a:p>
          <a:p>
            <a:endParaRPr lang="en-US" dirty="0"/>
          </a:p>
          <a:p>
            <a:r>
              <a:rPr lang="en-US" dirty="0"/>
              <a:t>Menstrual induction using medroxyprogesterone was started and is currently in progress. Future family planning is critical to keep in mind early and </a:t>
            </a:r>
            <a:r>
              <a:rPr lang="en-US" dirty="0" err="1"/>
              <a:t>throught</a:t>
            </a:r>
            <a:r>
              <a:rPr lang="en-US" dirty="0"/>
              <a:t> the disease course</a:t>
            </a:r>
          </a:p>
          <a:p>
            <a:r>
              <a:rPr lang="en-US" dirty="0"/>
              <a:t>
[Sources]
- Uploaded case presentation: pages 21-25</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where you show outcome honestly. The metabolic response was clearly strong, but the biochemical androgen response was not. Say that clearly. It makes the presentation more credible and sets up the discussion about why metabolic and androgen endpoints should be reported separately.
</a:t>
            </a:r>
          </a:p>
          <a:p>
            <a:r>
              <a:rPr lang="en-US" dirty="0"/>
              <a:t>------</a:t>
            </a:r>
          </a:p>
          <a:p>
            <a:r>
              <a:rPr lang="en-US" dirty="0"/>
              <a:t>Follow up was crucial to monitor disease outcomes using this framework</a:t>
            </a:r>
          </a:p>
          <a:p>
            <a:r>
              <a:rPr lang="en-US" dirty="0"/>
              <a:t>Her HbA1C improved from 6.5 to 5.8</a:t>
            </a:r>
          </a:p>
          <a:p>
            <a:r>
              <a:rPr lang="en-US" dirty="0"/>
              <a:t>So did insulin levels which went from 488 to 56.8 </a:t>
            </a:r>
          </a:p>
          <a:p>
            <a:r>
              <a:rPr lang="en-US" dirty="0"/>
              <a:t>C peptide levels also went down from 8.95 to 2.62</a:t>
            </a:r>
          </a:p>
          <a:p>
            <a:r>
              <a:rPr lang="en-US" dirty="0"/>
              <a:t>Her response to insulin sensitizers was prosing, however, there was minimal biochemical improvement in androgenic response</a:t>
            </a:r>
          </a:p>
          <a:p>
            <a:r>
              <a:rPr lang="en-US" dirty="0"/>
              <a:t>Total testosterone levels upon presentation and follow up for nearly identical despite clinical improvement </a:t>
            </a:r>
          </a:p>
          <a:p>
            <a:r>
              <a:rPr lang="en-US" dirty="0"/>
              <a:t>
[Sources]
- Uploaded case presentation: pages 21-25</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discussion slide to sound thoughtful rather than repetitive. These are the six points you want the audience to remember after the case details fade. The most important ones are the mismatch with BMI, the danger of premature PCOS labeling, and the need to separate metabolic and androgen outcomes.</a:t>
            </a:r>
          </a:p>
          <a:p>
            <a:r>
              <a:rPr lang="en-US" dirty="0"/>
              <a:t>------------</a:t>
            </a:r>
          </a:p>
          <a:p>
            <a:endParaRPr lang="en-US" dirty="0"/>
          </a:p>
          <a:p>
            <a:r>
              <a:rPr lang="en-US" dirty="0"/>
              <a:t>This case highlights several important clinical lessons.</a:t>
            </a:r>
          </a:p>
          <a:p>
            <a:pPr marL="228600" indent="-228600">
              <a:buAutoNum type="arabicParenR"/>
            </a:pPr>
            <a:r>
              <a:rPr lang="en-US" dirty="0"/>
              <a:t>First, </a:t>
            </a:r>
            <a:r>
              <a:rPr lang="en-US" b="1" dirty="0"/>
              <a:t>normal BMI does not exclude severe insulin resistance</a:t>
            </a:r>
            <a:r>
              <a:rPr lang="en-US" dirty="0"/>
              <a:t> — particularly in cases of receptor defects.</a:t>
            </a:r>
          </a:p>
          <a:p>
            <a:pPr marL="228600" indent="-228600">
              <a:buAutoNum type="arabicParenR"/>
            </a:pPr>
            <a:r>
              <a:rPr lang="en-US" dirty="0"/>
              <a:t>Second, this should not be prematurely labeled as </a:t>
            </a:r>
            <a:r>
              <a:rPr lang="en-US" b="1" dirty="0"/>
              <a:t>routine PCOS</a:t>
            </a:r>
            <a:r>
              <a:rPr lang="en-US" dirty="0"/>
              <a:t>.” “The severity of hyperinsulinemia was disproportionate to typical PCOS</a:t>
            </a:r>
          </a:p>
          <a:p>
            <a:pPr marL="228600" indent="-228600">
              <a:buAutoNum type="arabicParenR"/>
            </a:pPr>
            <a:r>
              <a:rPr lang="en-US" dirty="0"/>
              <a:t>Third, </a:t>
            </a:r>
            <a:r>
              <a:rPr lang="en-US" b="1" dirty="0" err="1"/>
              <a:t>acromegaloid</a:t>
            </a:r>
            <a:r>
              <a:rPr lang="en-US" b="1" dirty="0"/>
              <a:t> features</a:t>
            </a:r>
            <a:r>
              <a:rPr lang="en-US" dirty="0"/>
              <a:t> in this context are misleading — this was </a:t>
            </a:r>
            <a:r>
              <a:rPr lang="en-US" dirty="0" err="1"/>
              <a:t>pseudoacromegaly</a:t>
            </a:r>
            <a:r>
              <a:rPr lang="en-US" dirty="0"/>
              <a:t>, not true acromegaly as it was appropriately using </a:t>
            </a:r>
            <a:r>
              <a:rPr lang="en-US" b="1" dirty="0"/>
              <a:t>IGF-1 and MRI</a:t>
            </a:r>
            <a:r>
              <a:rPr lang="en-US" dirty="0"/>
              <a:t>, not random GH levels.</a:t>
            </a:r>
          </a:p>
          <a:p>
            <a:pPr marL="228600" indent="-228600">
              <a:buAutoNum type="arabicParenR"/>
            </a:pPr>
            <a:r>
              <a:rPr lang="en-US" b="1" dirty="0"/>
              <a:t>Type B insulin resistance is autoimmune</a:t>
            </a:r>
            <a:r>
              <a:rPr lang="en-US" dirty="0"/>
              <a:t>, and anti-insulin antibodies are not the key diagnostic test.</a:t>
            </a:r>
          </a:p>
          <a:p>
            <a:pPr marL="228600" indent="-228600">
              <a:buAutoNum type="arabicParenR"/>
            </a:pPr>
            <a:r>
              <a:rPr lang="en-US" dirty="0"/>
              <a:t>Finally, always separating the metabolic and androgen outcomes is essential as they don’t always improve at the same rate even with appropriate management </a:t>
            </a:r>
          </a:p>
          <a:p>
            <a:r>
              <a:rPr lang="en-US" dirty="0"/>
              <a:t>
[Sources]
- Mesika A, Klar A, Falik Zaccai TC. INSR-Related Severe Insulin Resistance Syndrome. GeneReviews®. Updated 2024. https://www.ncbi.nlm.nih.gov/books/NBK476444/
- Giustina A, et al. Consensus on criteria for acromegaly diagnosis and remission. Pituitary. 2024;27:7-22. https://pmc.ncbi.nlm.nih.gov/articles/PMC10837217/
- Jialal I, et al. Syndromes of autoantibodies to the insulin receptor. StatPearls/NCBI Bookshelf. 2022. https://pmc.ncbi.nlm.nih.gov/articles/PMC9884337/
- Uploaded case presentation: pages 21-25</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shows that the case does not end with diagnosis or the first therapeutic response. Follow-up must remain structured across metabolic, androgen, reproductive, genetic, and psychosocial domains. That is especially important in rare disorders where long-term data are limited.
</a:t>
            </a:r>
          </a:p>
          <a:p>
            <a:r>
              <a:rPr lang="en-US" b="0" dirty="0"/>
              <a:t>---------</a:t>
            </a:r>
          </a:p>
          <a:p>
            <a:endParaRPr lang="en-US" b="0" dirty="0"/>
          </a:p>
          <a:p>
            <a:r>
              <a:rPr lang="en-US" b="0" dirty="0"/>
              <a:t>Management doesn’t stop at diagnosis — this condition requires long-term follow-up</a:t>
            </a:r>
          </a:p>
          <a:p>
            <a:r>
              <a:rPr lang="en-US" b="0" dirty="0"/>
              <a:t>we monitor progression to diabetes using labs such as HbA1c, glucose profile, insulin levels </a:t>
            </a:r>
          </a:p>
          <a:p>
            <a:r>
              <a:rPr lang="en-US" b="0" dirty="0"/>
              <a:t>reproductive health is a mainstay: achieving  a physiological menstrual pattern, reducing hirsutism, and decreasing androgen biochemical </a:t>
            </a:r>
            <a:r>
              <a:rPr lang="en-US" b="0" dirty="0" err="1"/>
              <a:t>leevls</a:t>
            </a:r>
            <a:r>
              <a:rPr lang="en-US" b="0" dirty="0"/>
              <a:t> levels can make a big difference especially when it comes to  endometrial protection and future fertility counseling</a:t>
            </a:r>
          </a:p>
          <a:p>
            <a:endParaRPr lang="en-US" b="0" dirty="0"/>
          </a:p>
          <a:p>
            <a:r>
              <a:rPr lang="en-US" b="0" dirty="0"/>
              <a:t>As this is a multidisciplinary, lifelong condition family counseling and genetic testing should be offered when available as well as psychosocial support, to improve quality of life</a:t>
            </a:r>
          </a:p>
          <a:p>
            <a:endParaRPr lang="en-US" b="0" dirty="0"/>
          </a:p>
          <a:p>
            <a:endParaRPr lang="en-US" b="0" dirty="0"/>
          </a:p>
          <a:p>
            <a:r>
              <a:rPr lang="en-US" b="0" dirty="0"/>
              <a:t>----------------</a:t>
            </a:r>
          </a:p>
          <a:p>
            <a:r>
              <a:rPr lang="en-US" b="0" dirty="0"/>
              <a:t>
- Mesika A, Klar A, Falik Zaccai TC. INSR-Related Severe Insulin Resistance Syndrome. GeneReviews®. Updated 2024. https://www.ncbi.nlm.nih.gov/books/NBK476444/
- Semple RK, Williams RM, Dunger DB. What Is the Best Management Strategy for Patients With Severe Insulin Resistance? Clin Endocrinol (Oxf). 2010. https://pubmed.ncbi.nlm.nih.gov/20455892/</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with the diagnostic pattern, not just the mutation name. The audience should leave remembering that normal BMI does not protect against severe insulin resistance when the defect is at the receptor level. Also reinforce that clinical improvement and biochemical androgen control are not always the same thing.
</a:t>
            </a:r>
          </a:p>
          <a:p>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there’s one message from this case, it’s this:” “In a normal-weight pubertal girl with severe acanthosis, hyperandrogenism, and marked hyperinsulinemia — think beyond the common, beyond PCOS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presence of </a:t>
            </a:r>
            <a:r>
              <a:rPr lang="en-US" dirty="0" err="1"/>
              <a:t>acromegaloid</a:t>
            </a:r>
            <a:r>
              <a:rPr lang="en-US" dirty="0"/>
              <a:t> features should raise suspicion for severe insulin resistance syndromes.” “An INSR mutation can unify the entire phenotype.” To be patient with progress as even with treatment, and adequate metabolic control, androgenic clinical response may be faster than the biochemic response </a:t>
            </a:r>
            <a:br>
              <a:rPr lang="en-US" dirty="0"/>
            </a:br>
            <a:r>
              <a:rPr lang="en-US" dirty="0"/>
              <a:t>→ Recognizing the pattern early prevents delayed diagnosis and complications</a:t>
            </a:r>
          </a:p>
          <a:p>
            <a:endParaRPr lang="en-US" dirty="0"/>
          </a:p>
          <a:p>
            <a:r>
              <a:rPr lang="en-US" dirty="0"/>
              <a:t>-------------</a:t>
            </a:r>
          </a:p>
          <a:p>
            <a:r>
              <a:rPr lang="en-US" dirty="0"/>
              <a:t>
[Sources]
- Mesika A, Klar A, Falik Zaccai TC. INSR-Related Severe Insulin Resistance Syndrome. GeneReviews®. Updated 2024. https://www.ncbi.nlm.nih.gov/books/NBK476444/
- Uploaded case presentation: pages 21-25</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cleanly and pause for questions. If discussion becomes detailed, the appendix slides can be used as backup for raw numbers and references.
[Sources]
- Uploaded case presentation: Type A Insulin Resistance Case Presentation.pdf</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tell the audience why the case matters clinically. The message is that the diagnosis was not difficult because the signs were rare; it was difficult because the first signs looked common. Emphasize the mismatch between normal body habitus and the degree of endogenous insulin resistance.
---------</a:t>
            </a:r>
          </a:p>
          <a:p>
            <a:r>
              <a:rPr lang="en-US" dirty="0"/>
              <a:t>The goal with presenting this case is to highlight the importance of considering other differentials even when the patients present with common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patient has reported symptoms such as </a:t>
            </a:r>
            <a:r>
              <a:rPr lang="en-US" sz="1200" dirty="0">
                <a:solidFill>
                  <a:srgbClr val="6A7078"/>
                </a:solidFill>
                <a:latin typeface="Calibri" pitchFamily="34" charset="0"/>
                <a:cs typeface="Calibri" pitchFamily="34" charset="-120"/>
              </a:rPr>
              <a:t>a</a:t>
            </a:r>
            <a:r>
              <a:rPr lang="en-US" sz="1200" dirty="0">
                <a:solidFill>
                  <a:srgbClr val="6A7078"/>
                </a:solidFill>
                <a:latin typeface="Calibri" pitchFamily="34" charset="0"/>
                <a:ea typeface="Calibri" pitchFamily="34" charset="-122"/>
                <a:cs typeface="Calibri" pitchFamily="34" charset="-120"/>
              </a:rPr>
              <a:t>canthosis nigricans, hirsutism, and amenorrhea. Upon presentation, the patient had marked peripheral acromegaly despite the otherwise </a:t>
            </a:r>
            <a:r>
              <a:rPr lang="en-US" sz="1200" dirty="0">
                <a:solidFill>
                  <a:srgbClr val="6A7078"/>
                </a:solidFill>
                <a:latin typeface="Calibri" pitchFamily="34" charset="0"/>
                <a:cs typeface="Calibri" pitchFamily="34" charset="-120"/>
              </a:rPr>
              <a:t>normal body habitus of 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A7078"/>
                </a:solidFill>
                <a:latin typeface="Calibri" pitchFamily="34" charset="0"/>
                <a:cs typeface="Calibri" pitchFamily="34" charset="-120"/>
              </a:rPr>
              <a:t>Laboratory evaluation revealed hyperinsulinism and conservative </a:t>
            </a:r>
            <a:r>
              <a:rPr lang="en-US" sz="1200" dirty="0" err="1">
                <a:solidFill>
                  <a:srgbClr val="6A7078"/>
                </a:solidFill>
                <a:latin typeface="Calibri" pitchFamily="34" charset="0"/>
                <a:cs typeface="Calibri" pitchFamily="34" charset="-120"/>
              </a:rPr>
              <a:t>dysglycemia</a:t>
            </a:r>
            <a:r>
              <a:rPr lang="en-US" sz="1200" dirty="0">
                <a:solidFill>
                  <a:srgbClr val="6A7078"/>
                </a:solidFill>
                <a:latin typeface="Calibri" pitchFamily="34" charset="0"/>
                <a:cs typeface="Calibri" pitchFamily="34" charset="-120"/>
              </a:rPr>
              <a:t> relative to the rise in insulin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A7078"/>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A7078"/>
                </a:solidFill>
                <a:latin typeface="Calibri" pitchFamily="34" charset="0"/>
                <a:cs typeface="Calibri" pitchFamily="34" charset="-120"/>
              </a:rPr>
              <a:t>in a normal-weight adolescent with severe insulin resistance features, its helpful to think beyond routine causes.</a:t>
            </a:r>
          </a:p>
          <a:p>
            <a:r>
              <a:rPr lang="en-US" sz="1200" dirty="0">
                <a:solidFill>
                  <a:srgbClr val="6A7078"/>
                </a:solidFill>
                <a:latin typeface="Calibri" pitchFamily="34" charset="0"/>
                <a:ea typeface="Calibri" pitchFamily="34" charset="-122"/>
                <a:cs typeface="Calibri" pitchFamily="34" charset="-120"/>
              </a:rPr>
              <a:t>Pigeonholing the differential diagnosis and labeling this presentation as PCOS can be a pitfall, but t</a:t>
            </a:r>
            <a:r>
              <a:rPr lang="en-US" sz="1200" dirty="0">
                <a:solidFill>
                  <a:srgbClr val="6A7078"/>
                </a:solidFill>
                <a:latin typeface="Calibri" pitchFamily="34" charset="0"/>
                <a:cs typeface="Calibri" pitchFamily="34" charset="-120"/>
              </a:rPr>
              <a:t>his clinical picture of dysmetabolism despite a normal body habitus raised concern for insulin </a:t>
            </a:r>
            <a:r>
              <a:rPr lang="en-US" sz="1200" dirty="0" err="1">
                <a:solidFill>
                  <a:srgbClr val="6A7078"/>
                </a:solidFill>
                <a:latin typeface="Calibri" pitchFamily="34" charset="0"/>
                <a:cs typeface="Calibri" pitchFamily="34" charset="-120"/>
              </a:rPr>
              <a:t>receptoropathy</a:t>
            </a:r>
            <a:r>
              <a:rPr lang="en-US" sz="1200" dirty="0">
                <a:solidFill>
                  <a:srgbClr val="6A7078"/>
                </a:solidFill>
                <a:latin typeface="Calibri" pitchFamily="34" charset="0"/>
                <a:cs typeface="Calibri" pitchFamily="34" charset="-120"/>
              </a:rPr>
              <a:t> </a:t>
            </a:r>
            <a:endParaRPr lang="en-US" dirty="0"/>
          </a:p>
          <a:p>
            <a:r>
              <a:rPr lang="en-US" dirty="0"/>
              <a:t>
[Sources]
- Uploaded case presentation: Type A Insulin Resistance Case Presentation.pdf
- Mesika A, Klar A, Falik Zaccai TC. INSR-Related Severe Insulin Resistance Syndrome. GeneReviews®. Updated 2024. https://www.ncbi.nlm.nih.gov/books/NBK476444/</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backup slide for questions about the raw numbers at presentation. It is not necessary to present routinely unless someone asks for details that were intentionally simplified in the main deck.
[Sources]
- Uploaded case presentation: pages 11-13</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backup slide. It can be used if someone asks for the raw follow-up values or wants to see exactly which biochemical parameters changed and which did not.
[Sources]
- Uploaded case presentation: pages 21-25</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mainly a backup reference list. The main literature message has already been covered in the body of the talk.
[Sources]
- Mesika A, Klar A, Falik Zaccai TC. INSR-Related Severe Insulin Resistance Syndrome. GeneReviews®. Updated 2024. https://www.ncbi.nlm.nih.gov/books/NBK476444/
- Hacıhamdioğlu B, Baş EG, Delil K. Homozygous Mutation in the Insulin Receptor Gene Associated with Mild Type A Insulin Resistance Syndrome: A Case Report. J Clin Res Pediatr Endocrinol. 2021. https://jcrpe.org/articles/homozygous-mutation-in-the-insulin-receptor-gene-associated-with-mild-type-a-insulin-resistance-syndrome-a-case-report/jcrpe.galenos.2020.2019.0213
- Huang-Doran I, et al. Ovarian Hyperandrogenism and Response to Gonadotropin-Releasing Hormone Analogues in Primary Severe Insulin Resistance. J Clin Endocrinol Metab. 2021. https://academic.oup.com/jcem/article/106/8/2367/6253797
- Chen YH, Chen QQ, Wang CL. Treatment and Five-Year Follow-Up of Type A Insulin Resistance Syndrome: A Case Report. World J Clin Cases. 2022. https://pmc.ncbi.nlm.nih.gov/articles/PMC8968608/
- Semple RK, Williams RM, Dunger DB. What Is the Best Management Strategy for Patients With Severe Insulin Resistance? Clin Endocrinol (Oxf). 2010. https://pubmed.ncbi.nlm.nih.gov/20455892/
- Giustina A, et al. Consensus on criteria for acromegaly diagnosis and remission. Pituitary. 2024;27:7-22. https://pmc.ncbi.nlm.nih.gov/articles/PMC10837217/
- Jialal I, et al. Syndromes of autoantibodies to the insulin receptor. StatPearls/NCBI Bookshelf. 2022. https://pmc.ncbi.nlm.nih.gov/articles/PMC9884337/</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history as a progression from common dermatologic complaints to a broader endocrine phenotype. Do not read every bullet. The main point is that the symptoms worsened over time and became hard to explain by routine adolescent hyperandrogenism alone. Mention the family history briefly because the delayed menarche relative to female relatives becomes important later.
----------</a:t>
            </a:r>
          </a:p>
          <a:p>
            <a:r>
              <a:rPr lang="en-US" dirty="0"/>
              <a:t>Starting with the patient’s history: a 12 year old previously healthy female presented to a dermatology clinic due to reoccurring skin tags for 2 years for laser ablation therapy. Upon further evaluation, the patient had acanthosis nigricans, hirsutism on the face and voice changes. The patient reports that all of the following symptoms have been worsening over the past 2 years. </a:t>
            </a:r>
          </a:p>
          <a:p>
            <a:r>
              <a:rPr lang="en-US" dirty="0"/>
              <a:t>The patient also reports delayed menarche with a fam </a:t>
            </a:r>
            <a:r>
              <a:rPr lang="en-US" dirty="0" err="1"/>
              <a:t>hx</a:t>
            </a:r>
            <a:r>
              <a:rPr lang="en-US" dirty="0"/>
              <a:t> of menstruation at the age of 10-11 in mother and siblings </a:t>
            </a:r>
          </a:p>
          <a:p>
            <a:endParaRPr lang="en-US" dirty="0"/>
          </a:p>
          <a:p>
            <a:endParaRPr lang="en-US" dirty="0"/>
          </a:p>
          <a:p>
            <a:endParaRPr lang="en-US" dirty="0"/>
          </a:p>
          <a:p>
            <a:r>
              <a:rPr lang="en-US" dirty="0"/>
              <a:t>
[Sources]
- Uploaded case presentation: pages 4-7
- Representative acanthosis nigricans image: Open-i / PMC3005665 https://openi.nlm.nih.gov/detailedresult.php?img=PMC3005665_JCRPE-2-39-g2&amp;req=4
- Representative hirsutism image: Wikimedia Commons / PMC4103002 https://commons.wikimedia.org/wiki/File:PMC4103002_ircmj-16-9410-g001.png
- Representative skin tags image: Wikimedia Commons, File:NeckAcrochordons.jpg https://commons.wikimedia.org/wiki/File:NeckAcrochordons.jpg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examination slide to emphasize the mismatch the audience should notice immediately: normal BMI, but severe cutaneous and androgen-related findings. The exam was not dramatic because of obesity or syndromic appearance. It was dramatic because the phenotype was too severe for the body habitus.</a:t>
            </a:r>
          </a:p>
          <a:p>
            <a:r>
              <a:rPr lang="en-US" dirty="0"/>
              <a:t>------</a:t>
            </a:r>
          </a:p>
          <a:p>
            <a:r>
              <a:rPr lang="en-US" dirty="0"/>
              <a:t>Notably on exam: the patient has severe AN on the posterior of the neck and extensor surfaces of the skin</a:t>
            </a:r>
          </a:p>
          <a:p>
            <a:r>
              <a:rPr lang="en-US" dirty="0"/>
              <a:t>She also had acral enlargement of the peripheries, with tanner stage 5</a:t>
            </a:r>
          </a:p>
          <a:p>
            <a:r>
              <a:rPr lang="en-US" dirty="0"/>
              <a:t>Examination of the patient was remarkable for an otherwise normal body habitus, with a BMI of 19.3 despite prominent AN insulin resistance features noted previously </a:t>
            </a:r>
          </a:p>
          <a:p>
            <a:r>
              <a:rPr lang="en-US" dirty="0"/>
              <a:t>
[Sources]
- Uploaded case presentation: pages 8-9</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read this slide as a list of isolated values. Explain the pattern: very high endogenous insulin, significant hyperandrogenism, and only modest dysglycemia in a normal-weight adolescent. The supporting studies help show what the workup excluded, but the message is the biology, not the spreadsheet.
-----------</a:t>
            </a:r>
          </a:p>
          <a:p>
            <a:r>
              <a:rPr lang="en-US" dirty="0"/>
              <a:t>Investigation including labs show hyperinsulinemia and a moderately elevated HbA1C of 6.5%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Androgen workup was also done shows high testosterone and Dihydrotestosterone with a chromosomal analysis of genotypically normal female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Ruling out 
[Sources]
- Uploaded case presentation: pages 11-13</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reasoning slide. Walk through the differential in a disciplined way and show why routine PCOS was not enough. The audience should hear that acromegaly and tumor were taken seriously, but the pattern increasingly favored severe insulin resistance at the receptor level.
</a:t>
            </a:r>
          </a:p>
          <a:p>
            <a:r>
              <a:rPr lang="en-US" dirty="0"/>
              <a:t>The differential considered for this case include </a:t>
            </a:r>
          </a:p>
          <a:p>
            <a:r>
              <a:rPr lang="en-US" dirty="0"/>
              <a:t>- PCOS: the patient matched the features phenotypically, but hyperinsulinemia and normal BMI are unusual in cases of polycystic ovarian syndrome </a:t>
            </a:r>
          </a:p>
          <a:p>
            <a:pPr marL="171450" indent="-171450">
              <a:buFontTx/>
              <a:buChar char="-"/>
            </a:pPr>
            <a:r>
              <a:rPr lang="en-US" dirty="0"/>
              <a:t>Acromegaly and the voice hoarseness but normal lab values of IGF-1 and normal pituitary MRI rules out pituitary tumors </a:t>
            </a:r>
          </a:p>
          <a:p>
            <a:pPr marL="171450" indent="-171450">
              <a:buFontTx/>
              <a:buChar char="-"/>
            </a:pPr>
            <a:r>
              <a:rPr lang="en-US" dirty="0"/>
              <a:t>Ruling out androgen secreting tumors is vital given the presence of obvious masculinization, but a normal abdominal and pelvic CT were </a:t>
            </a:r>
            <a:r>
              <a:rPr lang="en-US" dirty="0" err="1"/>
              <a:t>unremrakble</a:t>
            </a:r>
            <a:endParaRPr lang="en-US" dirty="0"/>
          </a:p>
          <a:p>
            <a:pPr marL="171450" indent="-171450">
              <a:buFontTx/>
              <a:buChar char="-"/>
            </a:pPr>
            <a:r>
              <a:rPr lang="en-US" dirty="0"/>
              <a:t>Nonclassical congenital adrenal hyperplasia was considered but the patient had a normal </a:t>
            </a:r>
            <a:r>
              <a:rPr lang="en-US" sz="1200" dirty="0">
                <a:solidFill>
                  <a:srgbClr val="16181A"/>
                </a:solidFill>
                <a:latin typeface="Calibri" pitchFamily="34" charset="0"/>
                <a:ea typeface="Calibri" pitchFamily="34" charset="-122"/>
                <a:cs typeface="Calibri" pitchFamily="34" charset="-120"/>
              </a:rPr>
              <a:t>17-hydroxyprogesterone upon lab workup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16181A"/>
                </a:solidFill>
                <a:latin typeface="Calibri" pitchFamily="34" charset="0"/>
                <a:ea typeface="Calibri" pitchFamily="34" charset="-122"/>
                <a:cs typeface="Calibri" pitchFamily="34" charset="-120"/>
              </a:rPr>
              <a:t>Autoimmune receptor-mediated insulin resistance such a type b insulin resistance was considered but lower on the differential due to anti-insulin antibody was 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 diagnosis of genetic insulin </a:t>
            </a:r>
            <a:r>
              <a:rPr lang="en-US" sz="1200" dirty="0" err="1"/>
              <a:t>receptoropathy</a:t>
            </a:r>
            <a:r>
              <a:rPr lang="en-US" sz="1200" dirty="0"/>
              <a:t> was considered so a whole exome sequencing was sent </a:t>
            </a:r>
          </a:p>
          <a:p>
            <a:pPr marL="171450" indent="-171450">
              <a:buFontTx/>
              <a:buChar char="-"/>
            </a:pPr>
            <a:endParaRPr lang="en-US" sz="1200" dirty="0">
              <a:solidFill>
                <a:srgbClr val="16181A"/>
              </a:solidFill>
              <a:latin typeface="Calibri" pitchFamily="34" charset="0"/>
              <a:ea typeface="Calibri" pitchFamily="34" charset="-122"/>
              <a:cs typeface="Calibri" pitchFamily="34" charset="-120"/>
            </a:endParaRPr>
          </a:p>
          <a:p>
            <a:pPr marL="171450" indent="-171450">
              <a:buFontTx/>
              <a:buChar char="-"/>
            </a:pPr>
            <a:endParaRPr lang="en-US" sz="1200" dirty="0">
              <a:solidFill>
                <a:srgbClr val="16181A"/>
              </a:solidFill>
              <a:latin typeface="Calibri" pitchFamily="34" charset="0"/>
              <a:ea typeface="Calibri" pitchFamily="34" charset="-122"/>
              <a:cs typeface="Calibri" pitchFamily="34" charset="-120"/>
            </a:endParaRPr>
          </a:p>
          <a:p>
            <a:pPr marL="171450" indent="-171450">
              <a:buFontTx/>
              <a:buChar char="-"/>
            </a:pPr>
            <a:endParaRPr lang="en-US" dirty="0"/>
          </a:p>
          <a:p>
            <a:pPr marL="171450" indent="-171450">
              <a:buFontTx/>
              <a:buChar char="-"/>
            </a:pPr>
            <a:endParaRPr lang="en-US" dirty="0"/>
          </a:p>
          <a:p>
            <a:endParaRPr lang="en-US" dirty="0"/>
          </a:p>
          <a:p>
            <a:r>
              <a:rPr lang="en-US" dirty="0"/>
              <a:t>
[Sources]
- Uploaded case presentation: pages 11-13
- Uploaded case presentation: pages 15-18
- Mesika A, Klar A, Falik Zaccai TC. INSR-Related Severe Insulin Resistance Syndrome. GeneReviews®. Updated 2024. https://www.ncbi.nlm.nih.gov/books/NBK476444/
- Giustina A, et al. Consensus on criteria for acromegaly diagnosis and remission. Pituitary. 2024;27:7-22. https://pmc.ncbi.nlm.nih.gov/articles/PMC10837217/
- Jialal I, et al. Syndromes of autoantibodies to the insulin receptor. StatPearls/NCBI Bookshelf. 2022. https://pmc.ncbi.nlm.nih.gov/articles/PMC9884337/</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audience that the structural work-up was appropriate and negative. The MRI matters because acromegaloid features raised concern for pituitary disease, and the CT matters because virilization raised concern for adrenal pathology. These images help the audience see that the common structural alternatives were actively excluded.
</a:t>
            </a:r>
          </a:p>
          <a:p>
            <a:r>
              <a:rPr lang="en-US" dirty="0"/>
              <a:t>The patient’s late onset presentation of masculinization and hyperinsulinemia raised serious concern for </a:t>
            </a:r>
            <a:r>
              <a:rPr lang="en-US" dirty="0" err="1"/>
              <a:t>maligannacy</a:t>
            </a:r>
            <a:r>
              <a:rPr lang="en-US" dirty="0"/>
              <a:t> so a pituitary MRI and abdominal and pelvic CT were done to rule out any tumors of the pituitary and adrenal glands </a:t>
            </a:r>
          </a:p>
          <a:p>
            <a:r>
              <a:rPr lang="en-US" dirty="0"/>
              <a:t>Imaging was unremarkable for both </a:t>
            </a:r>
          </a:p>
          <a:p>
            <a:endParaRPr lang="en-US" dirty="0"/>
          </a:p>
          <a:p>
            <a:r>
              <a:rPr lang="en-US" dirty="0"/>
              <a:t>
[Sources]
- Uploaded case presentation: pages 11-13</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reveal slide. Pause briefly after showing the sequencing result, then name the final diagnosis clearly. After that, connect the genotype back to the phenotype so the audience understands why the diagnosis makes clinical sense, not just genetic sense.</a:t>
            </a:r>
          </a:p>
          <a:p>
            <a:endParaRPr lang="en-US" dirty="0"/>
          </a:p>
          <a:p>
            <a:r>
              <a:rPr lang="en-US" dirty="0"/>
              <a:t>-------------------</a:t>
            </a:r>
          </a:p>
          <a:p>
            <a:endParaRPr lang="en-US" dirty="0"/>
          </a:p>
          <a:p>
            <a:r>
              <a:rPr lang="en-US" dirty="0"/>
              <a:t>Results of the WES showed a pathogenic variant in the </a:t>
            </a:r>
            <a:r>
              <a:rPr lang="en-US" dirty="0" err="1"/>
              <a:t>iNSR</a:t>
            </a:r>
            <a:r>
              <a:rPr lang="en-US" dirty="0"/>
              <a:t> gene: </a:t>
            </a:r>
          </a:p>
          <a:p>
            <a:endParaRPr lang="en-US" dirty="0"/>
          </a:p>
          <a:p>
            <a:r>
              <a:rPr lang="en-US" dirty="0"/>
              <a:t>With the clinical picture, our patient had severe insulin resistance clinical features, hyperinsulinemia, mild </a:t>
            </a:r>
            <a:r>
              <a:rPr lang="en-US" dirty="0" err="1"/>
              <a:t>dysglycemia</a:t>
            </a:r>
            <a:r>
              <a:rPr lang="en-US" dirty="0"/>
              <a:t>, </a:t>
            </a:r>
            <a:r>
              <a:rPr lang="en-US" dirty="0" err="1"/>
              <a:t>hypyertestosteronemia</a:t>
            </a:r>
            <a:r>
              <a:rPr lang="en-US" dirty="0"/>
              <a:t>, and a normal BMI which can be explained due to a defect in the insulin receptor function </a:t>
            </a:r>
          </a:p>
          <a:p>
            <a:r>
              <a:rPr lang="en-US" dirty="0"/>
              <a:t>
[Sources]
- Uploaded case presentation: pages 15-18
- Mesika A, Klar A, Falik Zaccai TC. INSR-Related Severe Insulin Resistance Syndrome. GeneReviews®. Updated 2024. https://www.ncbi.nlm.nih.gov/books/NBK476444/
- DNA sequence image: Wikimedia Commons, File:DNA_sequence.jpg https://commons.wikimedia.org/wiki/File:DNA_sequence.jpg</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diagnosis is known, this slide lets you summarize the case without spoiling the mystery too early. Walk from first presentation to follow-up in a straight line. The purpose is to help the audience see the overall arc and remember the sequence of clues.
</a:t>
            </a:r>
          </a:p>
          <a:p>
            <a:r>
              <a:rPr lang="en-US" dirty="0"/>
              <a:t>-----------</a:t>
            </a:r>
          </a:p>
          <a:p>
            <a:endParaRPr lang="en-US" dirty="0"/>
          </a:p>
          <a:p>
            <a:r>
              <a:rPr lang="en-US" dirty="0"/>
              <a:t>Looking back, the progression becomes clear</a:t>
            </a:r>
          </a:p>
          <a:p>
            <a:r>
              <a:rPr lang="en-US" dirty="0"/>
              <a:t>To summarize the case this patient had presented with a year long history of progressive of acanthosis nigricans hirsutism and recurrent still skin tags </a:t>
            </a:r>
          </a:p>
          <a:p>
            <a:r>
              <a:rPr lang="en-US" dirty="0"/>
              <a:t>A closer look at the history revealed delete menarche progressive deepening of the voice and peripheral acromegaly with no changes in BMI</a:t>
            </a:r>
          </a:p>
          <a:p>
            <a:r>
              <a:rPr lang="en-US" dirty="0"/>
              <a:t>Investigations including Investigations including </a:t>
            </a:r>
            <a:r>
              <a:rPr lang="en-US" dirty="0" err="1"/>
              <a:t>labwork</a:t>
            </a:r>
            <a:r>
              <a:rPr lang="en-US" dirty="0"/>
              <a:t> and imaging showed  </a:t>
            </a:r>
            <a:r>
              <a:rPr lang="en-US" dirty="0" err="1"/>
              <a:t>hyperinsulinaemia</a:t>
            </a:r>
            <a:r>
              <a:rPr lang="en-US" dirty="0"/>
              <a:t>, bio chemical hyperandrogenism, and imaging helped rule out pituitary and adrenal malignancies</a:t>
            </a:r>
          </a:p>
          <a:p>
            <a:r>
              <a:rPr lang="en-US" dirty="0"/>
              <a:t>Finally a genetic study performed showed a mutation in the INRS gene providing the definitive diagnosis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p:bg>
      <p:bgPr>
        <a:solidFill>
          <a:srgbClr val="F8F7F4"/>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130"/>
        </a:solidFill>
        <a:effectLst/>
      </p:bgPr>
    </p:bg>
    <p:spTree>
      <p:nvGrpSpPr>
        <p:cNvPr id="1" name=""/>
        <p:cNvGrpSpPr/>
        <p:nvPr/>
      </p:nvGrpSpPr>
      <p:grpSpPr>
        <a:xfrm>
          <a:off x="0" y="0"/>
          <a:ext cx="0" cy="0"/>
          <a:chOff x="0" y="0"/>
          <a:chExt cx="0" cy="0"/>
        </a:xfrm>
      </p:grpSpPr>
      <p:pic>
        <p:nvPicPr>
          <p:cNvPr id="2" name="Image 0" descr="/mnt/data/insr_work/dna_sequence.jpg"/>
          <p:cNvPicPr>
            <a:picLocks noChangeAspect="1"/>
          </p:cNvPicPr>
          <p:nvPr/>
        </p:nvPicPr>
        <p:blipFill>
          <a:blip r:embed="rId3"/>
          <a:srcRect l="24000" r="37288"/>
          <a:stretch/>
        </p:blipFill>
        <p:spPr>
          <a:xfrm>
            <a:off x="8211312" y="0"/>
            <a:ext cx="3980383" cy="6858000"/>
          </a:xfrm>
          <a:prstGeom prst="rect">
            <a:avLst/>
          </a:prstGeom>
        </p:spPr>
      </p:pic>
      <p:sp>
        <p:nvSpPr>
          <p:cNvPr id="3" name="Shape 0"/>
          <p:cNvSpPr/>
          <p:nvPr/>
        </p:nvSpPr>
        <p:spPr>
          <a:xfrm>
            <a:off x="786384" y="841248"/>
            <a:ext cx="82296" cy="1901952"/>
          </a:xfrm>
          <a:prstGeom prst="rect">
            <a:avLst/>
          </a:prstGeom>
          <a:solidFill>
            <a:srgbClr val="D54A42"/>
          </a:solidFill>
          <a:ln w="12700">
            <a:solidFill>
              <a:srgbClr val="D54A42"/>
            </a:solidFill>
            <a:prstDash val="solid"/>
          </a:ln>
        </p:spPr>
        <p:txBody>
          <a:bodyPr/>
          <a:lstStyle/>
          <a:p>
            <a:endParaRPr lang="en-US"/>
          </a:p>
        </p:txBody>
      </p:sp>
      <p:sp>
        <p:nvSpPr>
          <p:cNvPr id="4" name="Text 1"/>
          <p:cNvSpPr/>
          <p:nvPr/>
        </p:nvSpPr>
        <p:spPr>
          <a:xfrm>
            <a:off x="1024128" y="804672"/>
            <a:ext cx="6583680" cy="1417320"/>
          </a:xfrm>
          <a:prstGeom prst="rect">
            <a:avLst/>
          </a:prstGeom>
          <a:noFill/>
          <a:ln/>
        </p:spPr>
        <p:txBody>
          <a:bodyPr wrap="square" lIns="0" tIns="0" rIns="0" bIns="0"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INSR Mutation:</a:t>
            </a:r>
            <a:endParaRPr lang="en-US" sz="3000" dirty="0"/>
          </a:p>
          <a:p>
            <a:pPr marL="0" indent="0">
              <a:buNone/>
            </a:pPr>
            <a:r>
              <a:rPr lang="en-US" sz="3000" b="1" dirty="0">
                <a:solidFill>
                  <a:srgbClr val="FFFFFF"/>
                </a:solidFill>
                <a:latin typeface="Calibri" pitchFamily="34" charset="0"/>
                <a:ea typeface="Calibri" pitchFamily="34" charset="-122"/>
                <a:cs typeface="Calibri" pitchFamily="34" charset="-120"/>
              </a:rPr>
              <a:t>When Common Signs Point to a Rare Diagnosis</a:t>
            </a:r>
            <a:endParaRPr lang="en-US" sz="3000" dirty="0"/>
          </a:p>
        </p:txBody>
      </p:sp>
      <p:sp>
        <p:nvSpPr>
          <p:cNvPr id="5" name="Text 2"/>
          <p:cNvSpPr/>
          <p:nvPr/>
        </p:nvSpPr>
        <p:spPr>
          <a:xfrm>
            <a:off x="1042416" y="2487168"/>
            <a:ext cx="6263640" cy="420624"/>
          </a:xfrm>
          <a:prstGeom prst="rect">
            <a:avLst/>
          </a:prstGeom>
          <a:noFill/>
          <a:ln/>
        </p:spPr>
        <p:txBody>
          <a:bodyPr wrap="square" lIns="0" tIns="0" rIns="0" bIns="0" rtlCol="0" anchor="ctr"/>
          <a:lstStyle/>
          <a:p>
            <a:pPr marL="0" indent="0">
              <a:buNone/>
            </a:pPr>
            <a:r>
              <a:rPr lang="en-US" sz="1650" dirty="0">
                <a:solidFill>
                  <a:srgbClr val="E5E1DA"/>
                </a:solidFill>
                <a:latin typeface="Calibri" pitchFamily="34" charset="0"/>
                <a:ea typeface="Calibri" pitchFamily="34" charset="-122"/>
                <a:cs typeface="Calibri" pitchFamily="34" charset="-120"/>
              </a:rPr>
              <a:t>Severe hyperinsulinemic hyperandrogenism revealing an INSR receptoropathy</a:t>
            </a:r>
            <a:endParaRPr lang="en-US" sz="1650" dirty="0"/>
          </a:p>
        </p:txBody>
      </p:sp>
      <p:sp>
        <p:nvSpPr>
          <p:cNvPr id="6" name="Text 3"/>
          <p:cNvSpPr/>
          <p:nvPr/>
        </p:nvSpPr>
        <p:spPr>
          <a:xfrm>
            <a:off x="1042416" y="3218688"/>
            <a:ext cx="6400800" cy="219456"/>
          </a:xfrm>
          <a:prstGeom prst="rect">
            <a:avLst/>
          </a:prstGeom>
          <a:noFill/>
          <a:ln/>
        </p:spPr>
        <p:txBody>
          <a:bodyPr wrap="square" lIns="0" tIns="0" rIns="0" bIns="0" rtlCol="0" anchor="ctr"/>
          <a:lstStyle/>
          <a:p>
            <a:pPr marL="0" indent="0">
              <a:buNone/>
            </a:pPr>
            <a:r>
              <a:rPr lang="en-US" sz="1380" b="1" dirty="0">
                <a:solidFill>
                  <a:srgbClr val="F0B7AF"/>
                </a:solidFill>
                <a:latin typeface="Calibri" pitchFamily="34" charset="0"/>
                <a:ea typeface="Calibri" pitchFamily="34" charset="-122"/>
                <a:cs typeface="Calibri" pitchFamily="34" charset="-120"/>
              </a:rPr>
              <a:t>Normal BMI • Marked hyperinsulinemia • Amenorrhea • Virilization</a:t>
            </a:r>
            <a:endParaRPr lang="en-US" sz="1380" dirty="0"/>
          </a:p>
        </p:txBody>
      </p:sp>
      <p:sp>
        <p:nvSpPr>
          <p:cNvPr id="7" name="Shape 4"/>
          <p:cNvSpPr/>
          <p:nvPr/>
        </p:nvSpPr>
        <p:spPr>
          <a:xfrm>
            <a:off x="1042416" y="3593592"/>
            <a:ext cx="1325880" cy="0"/>
          </a:xfrm>
          <a:prstGeom prst="line">
            <a:avLst/>
          </a:prstGeom>
          <a:noFill/>
          <a:ln w="15240">
            <a:solidFill>
              <a:srgbClr val="B46B64"/>
            </a:solidFill>
            <a:prstDash val="solid"/>
          </a:ln>
        </p:spPr>
        <p:txBody>
          <a:bodyPr/>
          <a:lstStyle/>
          <a:p>
            <a:endParaRPr lang="en-US"/>
          </a:p>
        </p:txBody>
      </p:sp>
      <p:sp>
        <p:nvSpPr>
          <p:cNvPr id="8" name="Text 5"/>
          <p:cNvSpPr/>
          <p:nvPr/>
        </p:nvSpPr>
        <p:spPr>
          <a:xfrm>
            <a:off x="1024128" y="3845052"/>
            <a:ext cx="1280160" cy="164592"/>
          </a:xfrm>
          <a:prstGeom prst="rect">
            <a:avLst/>
          </a:prstGeom>
          <a:noFill/>
          <a:ln/>
        </p:spPr>
        <p:txBody>
          <a:bodyPr wrap="square" lIns="0" tIns="0" rIns="0" bIns="0" rtlCol="0" anchor="ctr"/>
          <a:lstStyle/>
          <a:p>
            <a:pPr marL="0" indent="0">
              <a:buNone/>
            </a:pPr>
            <a:r>
              <a:rPr lang="en-US" sz="1140" b="1" dirty="0">
                <a:solidFill>
                  <a:srgbClr val="F0B7AF"/>
                </a:solidFill>
                <a:latin typeface="Calibri" pitchFamily="34" charset="0"/>
                <a:ea typeface="Calibri" pitchFamily="34" charset="-122"/>
                <a:cs typeface="Calibri" pitchFamily="34" charset="-120"/>
              </a:rPr>
              <a:t>Presented by</a:t>
            </a:r>
            <a:endParaRPr lang="en-US" sz="1140" dirty="0"/>
          </a:p>
        </p:txBody>
      </p:sp>
      <p:sp>
        <p:nvSpPr>
          <p:cNvPr id="9" name="Text 6"/>
          <p:cNvSpPr/>
          <p:nvPr/>
        </p:nvSpPr>
        <p:spPr>
          <a:xfrm>
            <a:off x="1024128" y="4046220"/>
            <a:ext cx="3063240" cy="201168"/>
          </a:xfrm>
          <a:prstGeom prst="rect">
            <a:avLst/>
          </a:prstGeom>
          <a:noFill/>
          <a:ln/>
        </p:spPr>
        <p:txBody>
          <a:bodyPr wrap="square" lIns="0" tIns="0" rIns="0" bIns="0" rtlCol="0" anchor="ctr"/>
          <a:lstStyle/>
          <a:p>
            <a:pPr marL="0" indent="0">
              <a:buNone/>
            </a:pPr>
            <a:r>
              <a:rPr lang="en-US" sz="1420" dirty="0">
                <a:solidFill>
                  <a:srgbClr val="FFFFFF"/>
                </a:solidFill>
                <a:latin typeface="Calibri" pitchFamily="34" charset="0"/>
                <a:ea typeface="Calibri" pitchFamily="34" charset="-122"/>
                <a:cs typeface="Calibri" pitchFamily="34" charset="-120"/>
              </a:rPr>
              <a:t>Jude AlGhanbar, PGY2, Pediatrics, SFH</a:t>
            </a:r>
            <a:endParaRPr lang="en-US" sz="1420" dirty="0"/>
          </a:p>
        </p:txBody>
      </p:sp>
      <p:sp>
        <p:nvSpPr>
          <p:cNvPr id="10" name="Text 7"/>
          <p:cNvSpPr/>
          <p:nvPr/>
        </p:nvSpPr>
        <p:spPr>
          <a:xfrm>
            <a:off x="1024128" y="4978908"/>
            <a:ext cx="1737360" cy="164592"/>
          </a:xfrm>
          <a:prstGeom prst="rect">
            <a:avLst/>
          </a:prstGeom>
          <a:noFill/>
          <a:ln/>
        </p:spPr>
        <p:txBody>
          <a:bodyPr wrap="square" lIns="0" tIns="0" rIns="0" bIns="0" rtlCol="0" anchor="ctr"/>
          <a:lstStyle/>
          <a:p>
            <a:pPr marL="0" indent="0">
              <a:buNone/>
            </a:pPr>
            <a:r>
              <a:rPr lang="en-US" sz="1120" b="1" dirty="0">
                <a:solidFill>
                  <a:srgbClr val="F0B7AF"/>
                </a:solidFill>
                <a:latin typeface="Calibri" pitchFamily="34" charset="0"/>
                <a:ea typeface="Calibri" pitchFamily="34" charset="-122"/>
                <a:cs typeface="Calibri" pitchFamily="34" charset="-120"/>
              </a:rPr>
              <a:t>Under the guidance of</a:t>
            </a:r>
            <a:endParaRPr lang="en-US" sz="1120" dirty="0"/>
          </a:p>
        </p:txBody>
      </p:sp>
      <p:sp>
        <p:nvSpPr>
          <p:cNvPr id="11" name="Text 8"/>
          <p:cNvSpPr/>
          <p:nvPr/>
        </p:nvSpPr>
        <p:spPr>
          <a:xfrm>
            <a:off x="1024128" y="5000045"/>
            <a:ext cx="5312664" cy="1810512"/>
          </a:xfrm>
          <a:prstGeom prst="rect">
            <a:avLst/>
          </a:prstGeom>
          <a:noFill/>
          <a:ln/>
        </p:spPr>
        <p:txBody>
          <a:bodyPr wrap="square" lIns="0" tIns="0" rIns="0" bIns="0" rtlCol="0" anchor="ctr"/>
          <a:lstStyle/>
          <a:p>
            <a:r>
              <a:rPr lang="en-US" sz="1300" dirty="0">
                <a:solidFill>
                  <a:schemeClr val="bg1"/>
                </a:solidFill>
              </a:rPr>
              <a:t>Nourah </a:t>
            </a:r>
            <a:r>
              <a:rPr lang="en-US" sz="1300" dirty="0" err="1">
                <a:solidFill>
                  <a:schemeClr val="bg1"/>
                </a:solidFill>
              </a:rPr>
              <a:t>Almutlaq</a:t>
            </a:r>
            <a:r>
              <a:rPr lang="en-US" sz="1300" dirty="0">
                <a:solidFill>
                  <a:schemeClr val="bg1"/>
                </a:solidFill>
              </a:rPr>
              <a:t>, Program Director, Pediatric Endocrinology Fellowship, and Consultant Pediatric Endocrinologist &amp; Pediatric Bone Specialist. </a:t>
            </a:r>
          </a:p>
          <a:p>
            <a:r>
              <a:rPr lang="en-US" sz="1300" dirty="0">
                <a:solidFill>
                  <a:schemeClr val="bg1"/>
                </a:solidFill>
              </a:rPr>
              <a:t>Faisal Alshareef, Division chief of pediatric and Pediatric Consultant. </a:t>
            </a:r>
          </a:p>
          <a:p>
            <a:r>
              <a:rPr lang="en-US" sz="1300" dirty="0">
                <a:solidFill>
                  <a:schemeClr val="bg1"/>
                </a:solidFill>
              </a:rPr>
              <a:t>Abdallah </a:t>
            </a:r>
            <a:r>
              <a:rPr lang="en-US" sz="1300" dirty="0" err="1">
                <a:solidFill>
                  <a:schemeClr val="bg1"/>
                </a:solidFill>
              </a:rPr>
              <a:t>Alfaris</a:t>
            </a:r>
            <a:r>
              <a:rPr lang="en-US" sz="1300" dirty="0">
                <a:solidFill>
                  <a:schemeClr val="bg1"/>
                </a:solidFill>
              </a:rPr>
              <a:t>, Pediatric Endocrinologist </a:t>
            </a:r>
          </a:p>
          <a:p>
            <a:r>
              <a:rPr lang="en-US" sz="1300" dirty="0">
                <a:solidFill>
                  <a:schemeClr val="bg1"/>
                </a:solidFill>
              </a:rPr>
              <a:t>Faisal </a:t>
            </a:r>
            <a:r>
              <a:rPr lang="en-US" sz="1300" dirty="0" err="1">
                <a:solidFill>
                  <a:schemeClr val="bg1"/>
                </a:solidFill>
              </a:rPr>
              <a:t>Alwady</a:t>
            </a:r>
            <a:r>
              <a:rPr lang="en-US" sz="1300" dirty="0">
                <a:solidFill>
                  <a:schemeClr val="bg1"/>
                </a:solidFill>
              </a:rPr>
              <a:t>, Pediatric Endocrinologist. </a:t>
            </a:r>
          </a:p>
          <a:p>
            <a:endParaRPr lang="en-US" sz="1300" dirty="0">
              <a:solidFill>
                <a:schemeClr val="bg1"/>
              </a:solidFill>
            </a:endParaRPr>
          </a:p>
          <a:p>
            <a:r>
              <a:rPr lang="en-US" sz="1300" dirty="0">
                <a:solidFill>
                  <a:schemeClr val="bg1"/>
                </a:solidFill>
              </a:rPr>
              <a:t>Security Forces Hospital, Ministry of Interior, </a:t>
            </a:r>
            <a:r>
              <a:rPr lang="en-US" sz="1300" dirty="0" err="1">
                <a:solidFill>
                  <a:schemeClr val="bg1"/>
                </a:solidFill>
              </a:rPr>
              <a:t>Riyadh,KSA</a:t>
            </a:r>
            <a:endParaRPr lang="en-US" sz="13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163630"/>
            <a:ext cx="8507770" cy="256994"/>
          </a:xfrm>
          <a:prstGeom prst="rect">
            <a:avLst/>
          </a:prstGeom>
          <a:noFill/>
          <a:ln/>
        </p:spPr>
        <p:txBody>
          <a:bodyPr wrap="square" lIns="0" tIns="0" rIns="0" bIns="0" rtlCol="0" anchor="ctr"/>
          <a:lstStyle/>
          <a:p>
            <a:pPr marL="0" indent="0">
              <a:buNone/>
            </a:pPr>
            <a:r>
              <a:rPr lang="en-US" sz="2000" b="1" dirty="0">
                <a:solidFill>
                  <a:srgbClr val="D54A42"/>
                </a:solidFill>
                <a:latin typeface="Calibri" pitchFamily="34" charset="0"/>
                <a:ea typeface="Calibri" pitchFamily="34" charset="-122"/>
                <a:cs typeface="Calibri" pitchFamily="34" charset="-120"/>
              </a:rPr>
              <a:t>TYPE A INSULIN RESISTANCE</a:t>
            </a:r>
            <a:endParaRPr lang="en-US" sz="200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694944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Phenotype in context</a:t>
            </a:r>
            <a:endParaRPr lang="en-US" sz="2750" dirty="0"/>
          </a:p>
        </p:txBody>
      </p:sp>
      <p:sp>
        <p:nvSpPr>
          <p:cNvPr id="5" name="Shape 3"/>
          <p:cNvSpPr/>
          <p:nvPr/>
        </p:nvSpPr>
        <p:spPr>
          <a:xfrm>
            <a:off x="3977640" y="1627632"/>
            <a:ext cx="0" cy="4526280"/>
          </a:xfrm>
          <a:prstGeom prst="line">
            <a:avLst/>
          </a:prstGeom>
          <a:noFill/>
          <a:ln w="12700">
            <a:solidFill>
              <a:srgbClr val="D9D3CD"/>
            </a:solidFill>
            <a:prstDash val="solid"/>
          </a:ln>
        </p:spPr>
        <p:txBody>
          <a:bodyPr/>
          <a:lstStyle/>
          <a:p>
            <a:endParaRPr lang="en-US"/>
          </a:p>
        </p:txBody>
      </p:sp>
      <p:sp>
        <p:nvSpPr>
          <p:cNvPr id="6" name="Shape 4"/>
          <p:cNvSpPr/>
          <p:nvPr/>
        </p:nvSpPr>
        <p:spPr>
          <a:xfrm>
            <a:off x="7699248" y="1627632"/>
            <a:ext cx="0" cy="4526280"/>
          </a:xfrm>
          <a:prstGeom prst="line">
            <a:avLst/>
          </a:prstGeom>
          <a:noFill/>
          <a:ln w="12700">
            <a:solidFill>
              <a:srgbClr val="D9D3CD"/>
            </a:solidFill>
            <a:prstDash val="solid"/>
          </a:ln>
        </p:spPr>
        <p:txBody>
          <a:bodyPr/>
          <a:lstStyle/>
          <a:p>
            <a:endParaRPr lang="en-US"/>
          </a:p>
        </p:txBody>
      </p:sp>
      <p:sp>
        <p:nvSpPr>
          <p:cNvPr id="7" name="Text 5"/>
          <p:cNvSpPr/>
          <p:nvPr/>
        </p:nvSpPr>
        <p:spPr>
          <a:xfrm>
            <a:off x="749808" y="1609344"/>
            <a:ext cx="1828800" cy="182880"/>
          </a:xfrm>
          <a:prstGeom prst="rect">
            <a:avLst/>
          </a:prstGeom>
          <a:noFill/>
          <a:ln/>
        </p:spPr>
        <p:txBody>
          <a:bodyPr wrap="square" lIns="0" tIns="0" rIns="0" bIns="0" rtlCol="0" anchor="ctr"/>
          <a:lstStyle/>
          <a:p>
            <a:pPr marL="0" indent="0">
              <a:buNone/>
            </a:pPr>
            <a:r>
              <a:rPr lang="en-US" sz="1240" b="1" dirty="0">
                <a:solidFill>
                  <a:srgbClr val="D54A42"/>
                </a:solidFill>
                <a:latin typeface="Calibri" pitchFamily="34" charset="0"/>
                <a:ea typeface="Calibri" pitchFamily="34" charset="-122"/>
                <a:cs typeface="Calibri" pitchFamily="34" charset="-120"/>
              </a:rPr>
              <a:t>Overview</a:t>
            </a:r>
            <a:endParaRPr lang="en-US" sz="1240" dirty="0"/>
          </a:p>
        </p:txBody>
      </p:sp>
      <p:sp>
        <p:nvSpPr>
          <p:cNvPr id="8" name="Text 6"/>
          <p:cNvSpPr/>
          <p:nvPr/>
        </p:nvSpPr>
        <p:spPr>
          <a:xfrm>
            <a:off x="749808" y="1874520"/>
            <a:ext cx="2971800" cy="2926080"/>
          </a:xfrm>
          <a:prstGeom prst="rect">
            <a:avLst/>
          </a:prstGeom>
          <a:noFill/>
          <a:ln/>
        </p:spPr>
        <p:txBody>
          <a:bodyPr wrap="square" lIns="0" tIns="0" rIns="0" bIns="0" rtlCol="0" anchor="ctr"/>
          <a:lstStyle/>
          <a:p>
            <a:pPr marL="177800" indent="-177800">
              <a:buSzPct val="100000"/>
              <a:buChar char="•"/>
            </a:pPr>
            <a:r>
              <a:rPr lang="en-US" sz="1360" dirty="0">
                <a:solidFill>
                  <a:srgbClr val="16181A"/>
                </a:solidFill>
                <a:latin typeface="Calibri" pitchFamily="34" charset="0"/>
                <a:ea typeface="Calibri" pitchFamily="34" charset="-122"/>
                <a:cs typeface="Calibri" pitchFamily="34" charset="-120"/>
              </a:rPr>
              <a:t>Severe insulin resistance caused by defects in insulin receptor signaling</a:t>
            </a:r>
            <a:endParaRPr lang="en-US" sz="1360" dirty="0"/>
          </a:p>
          <a:p>
            <a:pPr marL="177800" indent="-177800">
              <a:buSzPct val="100000"/>
              <a:buChar char="•"/>
            </a:pPr>
            <a:r>
              <a:rPr lang="en-US" sz="1360" dirty="0">
                <a:solidFill>
                  <a:srgbClr val="16181A"/>
                </a:solidFill>
                <a:latin typeface="Calibri" pitchFamily="34" charset="0"/>
                <a:ea typeface="Calibri" pitchFamily="34" charset="-122"/>
                <a:cs typeface="Calibri" pitchFamily="34" charset="-120"/>
              </a:rPr>
              <a:t>Usually becomes clinically apparent around puberty</a:t>
            </a:r>
            <a:endParaRPr lang="en-US" sz="1360" dirty="0"/>
          </a:p>
          <a:p>
            <a:pPr marL="177800" indent="-177800">
              <a:buSzPct val="100000"/>
              <a:buChar char="•"/>
            </a:pPr>
            <a:r>
              <a:rPr lang="en-US" sz="1360" dirty="0">
                <a:solidFill>
                  <a:srgbClr val="16181A"/>
                </a:solidFill>
                <a:latin typeface="Calibri" pitchFamily="34" charset="0"/>
                <a:ea typeface="Calibri" pitchFamily="34" charset="-122"/>
                <a:cs typeface="Calibri" pitchFamily="34" charset="-120"/>
              </a:rPr>
              <a:t>Often resembles polycystic ovary syndrome</a:t>
            </a:r>
            <a:endParaRPr lang="en-US" sz="1360" dirty="0"/>
          </a:p>
          <a:p>
            <a:pPr marL="177800" indent="-177800">
              <a:buSzPct val="100000"/>
              <a:buChar char="•"/>
            </a:pPr>
            <a:r>
              <a:rPr lang="en-US" sz="1360" dirty="0">
                <a:solidFill>
                  <a:srgbClr val="16181A"/>
                </a:solidFill>
                <a:latin typeface="Calibri" pitchFamily="34" charset="0"/>
                <a:ea typeface="Calibri" pitchFamily="34" charset="-122"/>
                <a:cs typeface="Calibri" pitchFamily="34" charset="-120"/>
              </a:rPr>
              <a:t>Caused by heterozygous, homozygous, or compound heterozygous INSR mutation</a:t>
            </a:r>
            <a:endParaRPr lang="en-US" sz="1360" dirty="0"/>
          </a:p>
          <a:p>
            <a:pPr marL="177800" indent="-177800">
              <a:buSzPct val="100000"/>
              <a:buChar char="•"/>
            </a:pPr>
            <a:r>
              <a:rPr lang="en-US" sz="1360" dirty="0">
                <a:solidFill>
                  <a:srgbClr val="16181A"/>
                </a:solidFill>
                <a:latin typeface="Calibri" pitchFamily="34" charset="0"/>
                <a:ea typeface="Calibri" pitchFamily="34" charset="-122"/>
                <a:cs typeface="Calibri" pitchFamily="34" charset="-120"/>
              </a:rPr>
              <a:t>Few reports describe treatment and long-term follow-up</a:t>
            </a:r>
            <a:endParaRPr lang="en-US" sz="1360" dirty="0"/>
          </a:p>
        </p:txBody>
      </p:sp>
      <p:sp>
        <p:nvSpPr>
          <p:cNvPr id="9" name="Text 7"/>
          <p:cNvSpPr/>
          <p:nvPr/>
        </p:nvSpPr>
        <p:spPr>
          <a:xfrm>
            <a:off x="4160520" y="1609344"/>
            <a:ext cx="1920240" cy="182880"/>
          </a:xfrm>
          <a:prstGeom prst="rect">
            <a:avLst/>
          </a:prstGeom>
          <a:noFill/>
          <a:ln/>
        </p:spPr>
        <p:txBody>
          <a:bodyPr wrap="square" lIns="0" tIns="0" rIns="0" bIns="0" rtlCol="0" anchor="ctr"/>
          <a:lstStyle/>
          <a:p>
            <a:pPr marL="0" indent="0">
              <a:buNone/>
            </a:pPr>
            <a:r>
              <a:rPr lang="en-US" sz="1240" b="1" dirty="0">
                <a:solidFill>
                  <a:srgbClr val="D54A42"/>
                </a:solidFill>
                <a:latin typeface="Calibri" pitchFamily="34" charset="0"/>
                <a:ea typeface="Calibri" pitchFamily="34" charset="-122"/>
                <a:cs typeface="Calibri" pitchFamily="34" charset="-120"/>
              </a:rPr>
              <a:t>Variable phenotype</a:t>
            </a:r>
            <a:endParaRPr lang="en-US" sz="1240" dirty="0"/>
          </a:p>
        </p:txBody>
      </p:sp>
      <p:sp>
        <p:nvSpPr>
          <p:cNvPr id="10" name="Text 8"/>
          <p:cNvSpPr/>
          <p:nvPr/>
        </p:nvSpPr>
        <p:spPr>
          <a:xfrm>
            <a:off x="4160520" y="1874520"/>
            <a:ext cx="2971800" cy="2743200"/>
          </a:xfrm>
          <a:prstGeom prst="rect">
            <a:avLst/>
          </a:prstGeom>
          <a:noFill/>
          <a:ln/>
        </p:spPr>
        <p:txBody>
          <a:bodyPr wrap="square" lIns="0" tIns="0" rIns="0" bIns="0" rtlCol="0" anchor="ctr"/>
          <a:lstStyle/>
          <a:p>
            <a:pPr marL="177800" indent="-177800">
              <a:buSzPct val="100000"/>
              <a:buChar char="•"/>
            </a:pPr>
            <a:r>
              <a:rPr lang="en-US" sz="1380" dirty="0">
                <a:solidFill>
                  <a:srgbClr val="16181A"/>
                </a:solidFill>
                <a:latin typeface="Calibri" pitchFamily="34" charset="0"/>
                <a:ea typeface="Calibri" pitchFamily="34" charset="-122"/>
                <a:cs typeface="Calibri" pitchFamily="34" charset="-120"/>
              </a:rPr>
              <a:t>Acanthosis nigricans, hirsutism, skin tags</a:t>
            </a:r>
            <a:endParaRPr lang="en-US" sz="1380" dirty="0"/>
          </a:p>
          <a:p>
            <a:pPr marL="177800" indent="-177800">
              <a:buSzPct val="100000"/>
              <a:buChar char="•"/>
            </a:pPr>
            <a:r>
              <a:rPr lang="en-US" sz="1380" dirty="0">
                <a:solidFill>
                  <a:srgbClr val="16181A"/>
                </a:solidFill>
                <a:latin typeface="Calibri" pitchFamily="34" charset="0"/>
                <a:ea typeface="Calibri" pitchFamily="34" charset="-122"/>
                <a:cs typeface="Calibri" pitchFamily="34" charset="-120"/>
              </a:rPr>
              <a:t>Acral hypertrophy and voice change</a:t>
            </a:r>
            <a:endParaRPr lang="en-US" sz="1380" dirty="0"/>
          </a:p>
          <a:p>
            <a:pPr marL="177800" indent="-177800">
              <a:buSzPct val="100000"/>
              <a:buChar char="•"/>
            </a:pPr>
            <a:r>
              <a:rPr lang="en-US" sz="1380" dirty="0">
                <a:solidFill>
                  <a:srgbClr val="16181A"/>
                </a:solidFill>
                <a:latin typeface="Calibri" pitchFamily="34" charset="0"/>
                <a:ea typeface="Calibri" pitchFamily="34" charset="-122"/>
                <a:cs typeface="Calibri" pitchFamily="34" charset="-120"/>
              </a:rPr>
              <a:t>PCOS-like presentation</a:t>
            </a:r>
            <a:endParaRPr lang="en-US" sz="1380" dirty="0"/>
          </a:p>
          <a:p>
            <a:pPr marL="177800" indent="-177800">
              <a:buSzPct val="100000"/>
              <a:buChar char="•"/>
            </a:pPr>
            <a:r>
              <a:rPr lang="en-US" sz="1380" dirty="0">
                <a:solidFill>
                  <a:srgbClr val="16181A"/>
                </a:solidFill>
                <a:latin typeface="Calibri" pitchFamily="34" charset="0"/>
                <a:ea typeface="Calibri" pitchFamily="34" charset="-122"/>
                <a:cs typeface="Calibri" pitchFamily="34" charset="-120"/>
              </a:rPr>
              <a:t>Dental anomalies and protrusion of the eyeballs can be reported</a:t>
            </a:r>
            <a:endParaRPr lang="en-US" sz="1380" dirty="0"/>
          </a:p>
        </p:txBody>
      </p:sp>
      <p:sp>
        <p:nvSpPr>
          <p:cNvPr id="11" name="Text 9"/>
          <p:cNvSpPr/>
          <p:nvPr/>
        </p:nvSpPr>
        <p:spPr>
          <a:xfrm>
            <a:off x="7882128" y="1609344"/>
            <a:ext cx="1920240" cy="182880"/>
          </a:xfrm>
          <a:prstGeom prst="rect">
            <a:avLst/>
          </a:prstGeom>
          <a:noFill/>
          <a:ln/>
        </p:spPr>
        <p:txBody>
          <a:bodyPr wrap="square" lIns="0" tIns="0" rIns="0" bIns="0" rtlCol="0" anchor="ctr"/>
          <a:lstStyle/>
          <a:p>
            <a:pPr marL="0" indent="0">
              <a:buNone/>
            </a:pPr>
            <a:r>
              <a:rPr lang="en-US" sz="1240" b="1" dirty="0">
                <a:solidFill>
                  <a:srgbClr val="D54A42"/>
                </a:solidFill>
                <a:latin typeface="Calibri" pitchFamily="34" charset="0"/>
                <a:ea typeface="Calibri" pitchFamily="34" charset="-122"/>
                <a:cs typeface="Calibri" pitchFamily="34" charset="-120"/>
              </a:rPr>
              <a:t>Clinical red flags</a:t>
            </a:r>
            <a:endParaRPr lang="en-US" sz="1240" dirty="0"/>
          </a:p>
        </p:txBody>
      </p:sp>
      <p:sp>
        <p:nvSpPr>
          <p:cNvPr id="12" name="Text 10"/>
          <p:cNvSpPr/>
          <p:nvPr/>
        </p:nvSpPr>
        <p:spPr>
          <a:xfrm>
            <a:off x="7882128" y="1874520"/>
            <a:ext cx="3017520" cy="2011680"/>
          </a:xfrm>
          <a:prstGeom prst="rect">
            <a:avLst/>
          </a:prstGeom>
          <a:noFill/>
          <a:ln/>
        </p:spPr>
        <p:txBody>
          <a:bodyPr wrap="square" lIns="0" tIns="0" rIns="0" bIns="0" rtlCol="0" anchor="ctr"/>
          <a:lstStyle/>
          <a:p>
            <a:pPr marL="177800" indent="-177800">
              <a:buSzPct val="100000"/>
              <a:buChar char="•"/>
            </a:pPr>
            <a:r>
              <a:rPr lang="en-US" sz="1410" dirty="0">
                <a:solidFill>
                  <a:srgbClr val="16181A"/>
                </a:solidFill>
                <a:latin typeface="Calibri" pitchFamily="34" charset="0"/>
                <a:ea typeface="Calibri" pitchFamily="34" charset="-122"/>
                <a:cs typeface="Calibri" pitchFamily="34" charset="-120"/>
              </a:rPr>
              <a:t>Acanthosis nigricans without obesity</a:t>
            </a:r>
            <a:endParaRPr lang="en-US" sz="1410" dirty="0"/>
          </a:p>
          <a:p>
            <a:pPr marL="177800" indent="-177800">
              <a:buSzPct val="100000"/>
              <a:buChar char="•"/>
            </a:pPr>
            <a:r>
              <a:rPr lang="en-US" sz="1410" dirty="0">
                <a:solidFill>
                  <a:srgbClr val="16181A"/>
                </a:solidFill>
                <a:latin typeface="Calibri" pitchFamily="34" charset="0"/>
                <a:ea typeface="Calibri" pitchFamily="34" charset="-122"/>
                <a:cs typeface="Calibri" pitchFamily="34" charset="-120"/>
              </a:rPr>
              <a:t>Delayed menarche compared with family members</a:t>
            </a:r>
            <a:endParaRPr lang="en-US" sz="1410" dirty="0"/>
          </a:p>
          <a:p>
            <a:pPr marL="177800" indent="-177800">
              <a:buSzPct val="100000"/>
              <a:buChar char="•"/>
            </a:pPr>
            <a:r>
              <a:rPr lang="en-US" sz="1410" dirty="0">
                <a:solidFill>
                  <a:srgbClr val="16181A"/>
                </a:solidFill>
                <a:latin typeface="Calibri" pitchFamily="34" charset="0"/>
                <a:ea typeface="Calibri" pitchFamily="34" charset="-122"/>
                <a:cs typeface="Calibri" pitchFamily="34" charset="-120"/>
              </a:rPr>
              <a:t>Severe hirsutism with a normal female phenotype</a:t>
            </a:r>
            <a:endParaRPr lang="en-US" sz="1410" dirty="0"/>
          </a:p>
        </p:txBody>
      </p:sp>
      <p:sp>
        <p:nvSpPr>
          <p:cNvPr id="14" name="Text 11"/>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10</a:t>
            </a:r>
            <a:endParaRPr lang="en-US" sz="9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PATHOPHYSIOLOGY</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77240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How one receptor defect explains the phenotype</a:t>
            </a:r>
            <a:endParaRPr lang="en-US" sz="2750" dirty="0"/>
          </a:p>
        </p:txBody>
      </p:sp>
      <p:sp>
        <p:nvSpPr>
          <p:cNvPr id="5" name="Shape 3"/>
          <p:cNvSpPr/>
          <p:nvPr/>
        </p:nvSpPr>
        <p:spPr>
          <a:xfrm>
            <a:off x="5586984" y="2898648"/>
            <a:ext cx="0" cy="384048"/>
          </a:xfrm>
          <a:prstGeom prst="line">
            <a:avLst/>
          </a:prstGeom>
          <a:noFill/>
          <a:ln w="17780">
            <a:solidFill>
              <a:srgbClr val="D9D3CD"/>
            </a:solidFill>
            <a:prstDash val="solid"/>
          </a:ln>
        </p:spPr>
        <p:txBody>
          <a:bodyPr/>
          <a:lstStyle/>
          <a:p>
            <a:endParaRPr lang="en-US"/>
          </a:p>
        </p:txBody>
      </p:sp>
      <p:sp>
        <p:nvSpPr>
          <p:cNvPr id="6" name="Shape 4"/>
          <p:cNvSpPr/>
          <p:nvPr/>
        </p:nvSpPr>
        <p:spPr>
          <a:xfrm>
            <a:off x="2034540" y="3282696"/>
            <a:ext cx="8092440" cy="0"/>
          </a:xfrm>
          <a:prstGeom prst="line">
            <a:avLst/>
          </a:prstGeom>
          <a:noFill/>
          <a:ln w="17780">
            <a:solidFill>
              <a:srgbClr val="D9D3CD"/>
            </a:solidFill>
            <a:prstDash val="solid"/>
          </a:ln>
        </p:spPr>
        <p:txBody>
          <a:bodyPr/>
          <a:lstStyle/>
          <a:p>
            <a:endParaRPr lang="en-US"/>
          </a:p>
        </p:txBody>
      </p:sp>
      <p:sp>
        <p:nvSpPr>
          <p:cNvPr id="7" name="Shape 5"/>
          <p:cNvSpPr/>
          <p:nvPr/>
        </p:nvSpPr>
        <p:spPr>
          <a:xfrm>
            <a:off x="2034540" y="3282696"/>
            <a:ext cx="0" cy="512064"/>
          </a:xfrm>
          <a:prstGeom prst="line">
            <a:avLst/>
          </a:prstGeom>
          <a:noFill/>
          <a:ln w="15240">
            <a:solidFill>
              <a:srgbClr val="D9D3CD"/>
            </a:solidFill>
            <a:prstDash val="solid"/>
          </a:ln>
        </p:spPr>
        <p:txBody>
          <a:bodyPr/>
          <a:lstStyle/>
          <a:p>
            <a:endParaRPr lang="en-US"/>
          </a:p>
        </p:txBody>
      </p:sp>
      <p:sp>
        <p:nvSpPr>
          <p:cNvPr id="8" name="Shape 6"/>
          <p:cNvSpPr/>
          <p:nvPr/>
        </p:nvSpPr>
        <p:spPr>
          <a:xfrm>
            <a:off x="4732020" y="3282696"/>
            <a:ext cx="0" cy="512064"/>
          </a:xfrm>
          <a:prstGeom prst="line">
            <a:avLst/>
          </a:prstGeom>
          <a:noFill/>
          <a:ln w="15240">
            <a:solidFill>
              <a:srgbClr val="D9D3CD"/>
            </a:solidFill>
            <a:prstDash val="solid"/>
          </a:ln>
        </p:spPr>
        <p:txBody>
          <a:bodyPr/>
          <a:lstStyle/>
          <a:p>
            <a:endParaRPr lang="en-US"/>
          </a:p>
        </p:txBody>
      </p:sp>
      <p:sp>
        <p:nvSpPr>
          <p:cNvPr id="9" name="Shape 7"/>
          <p:cNvSpPr/>
          <p:nvPr/>
        </p:nvSpPr>
        <p:spPr>
          <a:xfrm>
            <a:off x="7429500" y="3282696"/>
            <a:ext cx="0" cy="512064"/>
          </a:xfrm>
          <a:prstGeom prst="line">
            <a:avLst/>
          </a:prstGeom>
          <a:noFill/>
          <a:ln w="15240">
            <a:solidFill>
              <a:srgbClr val="D9D3CD"/>
            </a:solidFill>
            <a:prstDash val="solid"/>
          </a:ln>
        </p:spPr>
        <p:txBody>
          <a:bodyPr/>
          <a:lstStyle/>
          <a:p>
            <a:endParaRPr lang="en-US"/>
          </a:p>
        </p:txBody>
      </p:sp>
      <p:sp>
        <p:nvSpPr>
          <p:cNvPr id="10" name="Shape 8"/>
          <p:cNvSpPr/>
          <p:nvPr/>
        </p:nvSpPr>
        <p:spPr>
          <a:xfrm>
            <a:off x="10126980" y="3282696"/>
            <a:ext cx="0" cy="512064"/>
          </a:xfrm>
          <a:prstGeom prst="line">
            <a:avLst/>
          </a:prstGeom>
          <a:noFill/>
          <a:ln w="15240">
            <a:solidFill>
              <a:srgbClr val="D9D3CD"/>
            </a:solidFill>
            <a:prstDash val="solid"/>
          </a:ln>
        </p:spPr>
        <p:txBody>
          <a:bodyPr/>
          <a:lstStyle/>
          <a:p>
            <a:endParaRPr lang="en-US"/>
          </a:p>
        </p:txBody>
      </p:sp>
      <p:sp>
        <p:nvSpPr>
          <p:cNvPr id="11" name="Shape 9"/>
          <p:cNvSpPr/>
          <p:nvPr/>
        </p:nvSpPr>
        <p:spPr>
          <a:xfrm>
            <a:off x="868680" y="1874520"/>
            <a:ext cx="2560320" cy="1024128"/>
          </a:xfrm>
          <a:prstGeom prst="roundRect">
            <a:avLst>
              <a:gd name="adj" fmla="val 7143"/>
            </a:avLst>
          </a:prstGeom>
          <a:solidFill>
            <a:srgbClr val="FFF0EE"/>
          </a:solidFill>
          <a:ln w="12700">
            <a:solidFill>
              <a:srgbClr val="F2C9C4"/>
            </a:solidFill>
            <a:prstDash val="solid"/>
          </a:ln>
        </p:spPr>
        <p:txBody>
          <a:bodyPr/>
          <a:lstStyle/>
          <a:p>
            <a:endParaRPr lang="en-US"/>
          </a:p>
        </p:txBody>
      </p:sp>
      <p:sp>
        <p:nvSpPr>
          <p:cNvPr id="12" name="Text 10"/>
          <p:cNvSpPr/>
          <p:nvPr/>
        </p:nvSpPr>
        <p:spPr>
          <a:xfrm>
            <a:off x="1078992" y="2103120"/>
            <a:ext cx="2148840" cy="502920"/>
          </a:xfrm>
          <a:prstGeom prst="rect">
            <a:avLst/>
          </a:prstGeom>
          <a:noFill/>
          <a:ln/>
        </p:spPr>
        <p:txBody>
          <a:bodyPr wrap="square" lIns="0" tIns="0" rIns="0" bIns="0" rtlCol="0" anchor="ctr"/>
          <a:lstStyle/>
          <a:p>
            <a:pPr marL="0" indent="0" algn="ctr">
              <a:buNone/>
            </a:pPr>
            <a:r>
              <a:rPr lang="en-US" sz="1710" b="1" dirty="0">
                <a:solidFill>
                  <a:srgbClr val="16181A"/>
                </a:solidFill>
                <a:latin typeface="Calibri" pitchFamily="34" charset="0"/>
                <a:ea typeface="Calibri" pitchFamily="34" charset="-122"/>
                <a:cs typeface="Calibri" pitchFamily="34" charset="-120"/>
              </a:rPr>
              <a:t>INSR dysfunction</a:t>
            </a:r>
            <a:endParaRPr lang="en-US" sz="1710" dirty="0"/>
          </a:p>
          <a:p>
            <a:pPr marL="0" indent="0" algn="ctr">
              <a:buNone/>
            </a:pPr>
            <a:r>
              <a:rPr lang="en-US" sz="1710" b="1" dirty="0">
                <a:solidFill>
                  <a:srgbClr val="16181A"/>
                </a:solidFill>
                <a:latin typeface="Calibri" pitchFamily="34" charset="0"/>
                <a:ea typeface="Calibri" pitchFamily="34" charset="-122"/>
                <a:cs typeface="Calibri" pitchFamily="34" charset="-120"/>
              </a:rPr>
              <a:t>Impaired metabolic insulin signaling</a:t>
            </a:r>
            <a:endParaRPr lang="en-US" sz="1710" dirty="0"/>
          </a:p>
        </p:txBody>
      </p:sp>
      <p:sp>
        <p:nvSpPr>
          <p:cNvPr id="13" name="Shape 11"/>
          <p:cNvSpPr/>
          <p:nvPr/>
        </p:nvSpPr>
        <p:spPr>
          <a:xfrm>
            <a:off x="4297680" y="1874520"/>
            <a:ext cx="2578608" cy="1024128"/>
          </a:xfrm>
          <a:prstGeom prst="roundRect">
            <a:avLst/>
          </a:prstGeom>
          <a:solidFill>
            <a:srgbClr val="16181A"/>
          </a:solidFill>
          <a:ln w="12700">
            <a:solidFill>
              <a:srgbClr val="16181A"/>
            </a:solidFill>
            <a:prstDash val="solid"/>
          </a:ln>
        </p:spPr>
        <p:txBody>
          <a:bodyPr/>
          <a:lstStyle/>
          <a:p>
            <a:endParaRPr lang="en-US"/>
          </a:p>
        </p:txBody>
      </p:sp>
      <p:sp>
        <p:nvSpPr>
          <p:cNvPr id="14" name="Text 12"/>
          <p:cNvSpPr/>
          <p:nvPr/>
        </p:nvSpPr>
        <p:spPr>
          <a:xfrm>
            <a:off x="4535424" y="2231136"/>
            <a:ext cx="2103120" cy="256032"/>
          </a:xfrm>
          <a:prstGeom prst="rect">
            <a:avLst/>
          </a:prstGeom>
          <a:noFill/>
          <a:ln/>
        </p:spPr>
        <p:txBody>
          <a:bodyPr wrap="square" lIns="0" tIns="0" rIns="0" bIns="0" rtlCol="0" anchor="ctr"/>
          <a:lstStyle/>
          <a:p>
            <a:pPr marL="0" indent="0" algn="ctr">
              <a:buNone/>
            </a:pPr>
            <a:r>
              <a:rPr lang="en-US" sz="1820" b="1" dirty="0">
                <a:solidFill>
                  <a:srgbClr val="FFFFFF"/>
                </a:solidFill>
                <a:latin typeface="Calibri" pitchFamily="34" charset="0"/>
                <a:ea typeface="Calibri" pitchFamily="34" charset="-122"/>
                <a:cs typeface="Calibri" pitchFamily="34" charset="-120"/>
              </a:rPr>
              <a:t>Compensatory hyperinsulinemia</a:t>
            </a:r>
            <a:endParaRPr lang="en-US" sz="1820" dirty="0"/>
          </a:p>
        </p:txBody>
      </p:sp>
      <p:sp>
        <p:nvSpPr>
          <p:cNvPr id="15" name="Shape 13"/>
          <p:cNvSpPr/>
          <p:nvPr/>
        </p:nvSpPr>
        <p:spPr>
          <a:xfrm>
            <a:off x="960120" y="3886200"/>
            <a:ext cx="2148840" cy="1143000"/>
          </a:xfrm>
          <a:prstGeom prst="roundRect">
            <a:avLst/>
          </a:prstGeom>
          <a:solidFill>
            <a:srgbClr val="FFFFFF"/>
          </a:solidFill>
          <a:ln w="12700">
            <a:solidFill>
              <a:srgbClr val="D9D3CD"/>
            </a:solidFill>
            <a:prstDash val="solid"/>
          </a:ln>
        </p:spPr>
        <p:txBody>
          <a:bodyPr/>
          <a:lstStyle/>
          <a:p>
            <a:endParaRPr lang="en-US"/>
          </a:p>
        </p:txBody>
      </p:sp>
      <p:sp>
        <p:nvSpPr>
          <p:cNvPr id="16" name="Text 14"/>
          <p:cNvSpPr/>
          <p:nvPr/>
        </p:nvSpPr>
        <p:spPr>
          <a:xfrm>
            <a:off x="1106424" y="4032504"/>
            <a:ext cx="173736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Skin</a:t>
            </a:r>
            <a:endParaRPr lang="en-US" sz="1220" dirty="0"/>
          </a:p>
        </p:txBody>
      </p:sp>
      <p:sp>
        <p:nvSpPr>
          <p:cNvPr id="17" name="Text 15"/>
          <p:cNvSpPr/>
          <p:nvPr/>
        </p:nvSpPr>
        <p:spPr>
          <a:xfrm>
            <a:off x="1106424" y="4270248"/>
            <a:ext cx="1828800" cy="502920"/>
          </a:xfrm>
          <a:prstGeom prst="rect">
            <a:avLst/>
          </a:prstGeom>
          <a:noFill/>
          <a:ln/>
        </p:spPr>
        <p:txBody>
          <a:bodyPr wrap="square" lIns="0" tIns="0" rIns="0" bIns="0" rtlCol="0" anchor="ctr"/>
          <a:lstStyle/>
          <a:p>
            <a:pPr marL="0" indent="0">
              <a:buNone/>
            </a:pPr>
            <a:r>
              <a:rPr lang="en-US" sz="1660" b="1" dirty="0">
                <a:solidFill>
                  <a:srgbClr val="16181A"/>
                </a:solidFill>
                <a:latin typeface="Calibri" pitchFamily="34" charset="0"/>
                <a:ea typeface="Calibri" pitchFamily="34" charset="-122"/>
                <a:cs typeface="Calibri" pitchFamily="34" charset="-120"/>
              </a:rPr>
              <a:t>Acanthosis nigricans</a:t>
            </a:r>
            <a:endParaRPr lang="en-US" sz="1660" dirty="0"/>
          </a:p>
          <a:p>
            <a:pPr marL="0" indent="0">
              <a:buNone/>
            </a:pPr>
            <a:r>
              <a:rPr lang="en-US" sz="1660" b="1" dirty="0">
                <a:solidFill>
                  <a:srgbClr val="16181A"/>
                </a:solidFill>
                <a:latin typeface="Calibri" pitchFamily="34" charset="0"/>
                <a:ea typeface="Calibri" pitchFamily="34" charset="-122"/>
                <a:cs typeface="Calibri" pitchFamily="34" charset="-120"/>
              </a:rPr>
              <a:t>Skin tags</a:t>
            </a:r>
            <a:endParaRPr lang="en-US" sz="1660" dirty="0"/>
          </a:p>
        </p:txBody>
      </p:sp>
      <p:sp>
        <p:nvSpPr>
          <p:cNvPr id="18" name="Shape 16"/>
          <p:cNvSpPr/>
          <p:nvPr/>
        </p:nvSpPr>
        <p:spPr>
          <a:xfrm>
            <a:off x="3657600" y="3886200"/>
            <a:ext cx="2148840" cy="1143000"/>
          </a:xfrm>
          <a:prstGeom prst="roundRect">
            <a:avLst/>
          </a:prstGeom>
          <a:solidFill>
            <a:srgbClr val="FFFFFF"/>
          </a:solidFill>
          <a:ln w="12700">
            <a:solidFill>
              <a:srgbClr val="D9D3CD"/>
            </a:solidFill>
            <a:prstDash val="solid"/>
          </a:ln>
        </p:spPr>
        <p:txBody>
          <a:bodyPr/>
          <a:lstStyle/>
          <a:p>
            <a:endParaRPr lang="en-US"/>
          </a:p>
        </p:txBody>
      </p:sp>
      <p:sp>
        <p:nvSpPr>
          <p:cNvPr id="19" name="Text 17"/>
          <p:cNvSpPr/>
          <p:nvPr/>
        </p:nvSpPr>
        <p:spPr>
          <a:xfrm>
            <a:off x="3803904" y="4032504"/>
            <a:ext cx="173736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Ovary</a:t>
            </a:r>
            <a:endParaRPr lang="en-US" sz="1220" dirty="0"/>
          </a:p>
        </p:txBody>
      </p:sp>
      <p:sp>
        <p:nvSpPr>
          <p:cNvPr id="20" name="Text 18"/>
          <p:cNvSpPr/>
          <p:nvPr/>
        </p:nvSpPr>
        <p:spPr>
          <a:xfrm>
            <a:off x="3803904" y="4270248"/>
            <a:ext cx="1828800" cy="502920"/>
          </a:xfrm>
          <a:prstGeom prst="rect">
            <a:avLst/>
          </a:prstGeom>
          <a:noFill/>
          <a:ln/>
        </p:spPr>
        <p:txBody>
          <a:bodyPr wrap="square" lIns="0" tIns="0" rIns="0" bIns="0" rtlCol="0" anchor="ctr"/>
          <a:lstStyle/>
          <a:p>
            <a:pPr marL="0" indent="0">
              <a:buNone/>
            </a:pPr>
            <a:r>
              <a:rPr lang="en-US" sz="1660" b="1" dirty="0">
                <a:solidFill>
                  <a:srgbClr val="16181A"/>
                </a:solidFill>
                <a:latin typeface="Calibri" pitchFamily="34" charset="0"/>
                <a:ea typeface="Calibri" pitchFamily="34" charset="-122"/>
                <a:cs typeface="Calibri" pitchFamily="34" charset="-120"/>
              </a:rPr>
              <a:t>Hyperandrogenism</a:t>
            </a:r>
            <a:endParaRPr lang="en-US" sz="1660" dirty="0"/>
          </a:p>
          <a:p>
            <a:pPr marL="0" indent="0">
              <a:buNone/>
            </a:pPr>
            <a:r>
              <a:rPr lang="en-US" sz="1660" b="1" dirty="0">
                <a:solidFill>
                  <a:srgbClr val="16181A"/>
                </a:solidFill>
                <a:latin typeface="Calibri" pitchFamily="34" charset="0"/>
                <a:ea typeface="Calibri" pitchFamily="34" charset="-122"/>
                <a:cs typeface="Calibri" pitchFamily="34" charset="-120"/>
              </a:rPr>
              <a:t>Amenorrhea</a:t>
            </a:r>
            <a:endParaRPr lang="en-US" sz="1660" dirty="0"/>
          </a:p>
        </p:txBody>
      </p:sp>
      <p:sp>
        <p:nvSpPr>
          <p:cNvPr id="21" name="Shape 19"/>
          <p:cNvSpPr/>
          <p:nvPr/>
        </p:nvSpPr>
        <p:spPr>
          <a:xfrm>
            <a:off x="6355080" y="3886200"/>
            <a:ext cx="2148840" cy="1143000"/>
          </a:xfrm>
          <a:prstGeom prst="roundRect">
            <a:avLst/>
          </a:prstGeom>
          <a:solidFill>
            <a:srgbClr val="FFFFFF"/>
          </a:solidFill>
          <a:ln w="12700">
            <a:solidFill>
              <a:srgbClr val="D9D3CD"/>
            </a:solidFill>
            <a:prstDash val="solid"/>
          </a:ln>
        </p:spPr>
        <p:txBody>
          <a:bodyPr/>
          <a:lstStyle/>
          <a:p>
            <a:endParaRPr lang="en-US"/>
          </a:p>
        </p:txBody>
      </p:sp>
      <p:sp>
        <p:nvSpPr>
          <p:cNvPr id="22" name="Text 20"/>
          <p:cNvSpPr/>
          <p:nvPr/>
        </p:nvSpPr>
        <p:spPr>
          <a:xfrm>
            <a:off x="6501384" y="4032504"/>
            <a:ext cx="173736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Soft tissue</a:t>
            </a:r>
            <a:endParaRPr lang="en-US" sz="1220" dirty="0"/>
          </a:p>
        </p:txBody>
      </p:sp>
      <p:sp>
        <p:nvSpPr>
          <p:cNvPr id="23" name="Text 21"/>
          <p:cNvSpPr/>
          <p:nvPr/>
        </p:nvSpPr>
        <p:spPr>
          <a:xfrm>
            <a:off x="6501384" y="4270248"/>
            <a:ext cx="1828800" cy="502920"/>
          </a:xfrm>
          <a:prstGeom prst="rect">
            <a:avLst/>
          </a:prstGeom>
          <a:noFill/>
          <a:ln/>
        </p:spPr>
        <p:txBody>
          <a:bodyPr wrap="square" lIns="0" tIns="0" rIns="0" bIns="0" rtlCol="0" anchor="ctr"/>
          <a:lstStyle/>
          <a:p>
            <a:pPr marL="0" indent="0">
              <a:buNone/>
            </a:pPr>
            <a:r>
              <a:rPr lang="en-US" sz="1660" b="1" dirty="0">
                <a:solidFill>
                  <a:srgbClr val="16181A"/>
                </a:solidFill>
                <a:latin typeface="Calibri" pitchFamily="34" charset="0"/>
                <a:ea typeface="Calibri" pitchFamily="34" charset="-122"/>
                <a:cs typeface="Calibri" pitchFamily="34" charset="-120"/>
              </a:rPr>
              <a:t>Acromegaloid</a:t>
            </a:r>
            <a:endParaRPr lang="en-US" sz="1660" dirty="0"/>
          </a:p>
          <a:p>
            <a:pPr marL="0" indent="0">
              <a:buNone/>
            </a:pPr>
            <a:r>
              <a:rPr lang="en-US" sz="1660" b="1" dirty="0">
                <a:solidFill>
                  <a:srgbClr val="16181A"/>
                </a:solidFill>
                <a:latin typeface="Calibri" pitchFamily="34" charset="0"/>
                <a:ea typeface="Calibri" pitchFamily="34" charset="-122"/>
                <a:cs typeface="Calibri" pitchFamily="34" charset="-120"/>
              </a:rPr>
              <a:t>change</a:t>
            </a:r>
            <a:endParaRPr lang="en-US" sz="1660" dirty="0"/>
          </a:p>
        </p:txBody>
      </p:sp>
      <p:sp>
        <p:nvSpPr>
          <p:cNvPr id="24" name="Shape 22"/>
          <p:cNvSpPr/>
          <p:nvPr/>
        </p:nvSpPr>
        <p:spPr>
          <a:xfrm>
            <a:off x="9052560" y="3886200"/>
            <a:ext cx="2148840" cy="1143000"/>
          </a:xfrm>
          <a:prstGeom prst="roundRect">
            <a:avLst/>
          </a:prstGeom>
          <a:solidFill>
            <a:srgbClr val="FFFFFF"/>
          </a:solidFill>
          <a:ln w="12700">
            <a:solidFill>
              <a:srgbClr val="D9D3CD"/>
            </a:solidFill>
            <a:prstDash val="solid"/>
          </a:ln>
        </p:spPr>
        <p:txBody>
          <a:bodyPr/>
          <a:lstStyle/>
          <a:p>
            <a:endParaRPr lang="en-US"/>
          </a:p>
        </p:txBody>
      </p:sp>
      <p:sp>
        <p:nvSpPr>
          <p:cNvPr id="25" name="Text 23"/>
          <p:cNvSpPr/>
          <p:nvPr/>
        </p:nvSpPr>
        <p:spPr>
          <a:xfrm>
            <a:off x="9198864" y="4032504"/>
            <a:ext cx="173736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Glucose homeostasis</a:t>
            </a:r>
            <a:endParaRPr lang="en-US" sz="1220" dirty="0"/>
          </a:p>
        </p:txBody>
      </p:sp>
      <p:sp>
        <p:nvSpPr>
          <p:cNvPr id="26" name="Text 24"/>
          <p:cNvSpPr/>
          <p:nvPr/>
        </p:nvSpPr>
        <p:spPr>
          <a:xfrm>
            <a:off x="9198864" y="4270248"/>
            <a:ext cx="1828800" cy="502920"/>
          </a:xfrm>
          <a:prstGeom prst="rect">
            <a:avLst/>
          </a:prstGeom>
          <a:noFill/>
          <a:ln/>
        </p:spPr>
        <p:txBody>
          <a:bodyPr wrap="square" lIns="0" tIns="0" rIns="0" bIns="0" rtlCol="0" anchor="ctr"/>
          <a:lstStyle/>
          <a:p>
            <a:pPr marL="0" indent="0">
              <a:buNone/>
            </a:pPr>
            <a:r>
              <a:rPr lang="en-US" sz="1660" b="1" dirty="0">
                <a:solidFill>
                  <a:srgbClr val="16181A"/>
                </a:solidFill>
                <a:latin typeface="Calibri" pitchFamily="34" charset="0"/>
                <a:ea typeface="Calibri" pitchFamily="34" charset="-122"/>
                <a:cs typeface="Calibri" pitchFamily="34" charset="-120"/>
              </a:rPr>
              <a:t>Prediabetes /</a:t>
            </a:r>
            <a:endParaRPr lang="en-US" sz="1660" dirty="0"/>
          </a:p>
          <a:p>
            <a:pPr marL="0" indent="0">
              <a:buNone/>
            </a:pPr>
            <a:r>
              <a:rPr lang="en-US" sz="1660" b="1" dirty="0">
                <a:solidFill>
                  <a:srgbClr val="16181A"/>
                </a:solidFill>
                <a:latin typeface="Calibri" pitchFamily="34" charset="0"/>
                <a:ea typeface="Calibri" pitchFamily="34" charset="-122"/>
                <a:cs typeface="Calibri" pitchFamily="34" charset="-120"/>
              </a:rPr>
              <a:t>diabetes risk</a:t>
            </a:r>
            <a:endParaRPr lang="en-US" sz="1660" dirty="0"/>
          </a:p>
        </p:txBody>
      </p:sp>
      <p:sp>
        <p:nvSpPr>
          <p:cNvPr id="27" name="Text 25"/>
          <p:cNvSpPr/>
          <p:nvPr/>
        </p:nvSpPr>
        <p:spPr>
          <a:xfrm>
            <a:off x="749808" y="5797296"/>
            <a:ext cx="10698480" cy="228600"/>
          </a:xfrm>
          <a:prstGeom prst="rect">
            <a:avLst/>
          </a:prstGeom>
          <a:noFill/>
          <a:ln/>
        </p:spPr>
        <p:txBody>
          <a:bodyPr wrap="square" lIns="0" tIns="0" rIns="0" bIns="0" rtlCol="0" anchor="ctr"/>
          <a:lstStyle/>
          <a:p>
            <a:pPr marL="0" indent="0">
              <a:buNone/>
            </a:pPr>
            <a:r>
              <a:rPr lang="en-US" sz="1340" i="1" dirty="0">
                <a:solidFill>
                  <a:srgbClr val="6A7078"/>
                </a:solidFill>
                <a:latin typeface="Calibri" pitchFamily="34" charset="0"/>
                <a:ea typeface="Calibri" pitchFamily="34" charset="-122"/>
                <a:cs typeface="Calibri" pitchFamily="34" charset="-120"/>
              </a:rPr>
              <a:t>The phenotype is driven less by adiposity and more by receptor failure plus compensatory hyperinsulinemia.</a:t>
            </a:r>
            <a:endParaRPr lang="en-US" sz="1340" dirty="0"/>
          </a:p>
        </p:txBody>
      </p:sp>
      <p:sp>
        <p:nvSpPr>
          <p:cNvPr id="29" name="Text 26"/>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11</a:t>
            </a:r>
            <a:endParaRPr lang="en-US" sz="9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LITERATURE SYNTHESIS</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58952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Selected evidence relevant to this case</a:t>
            </a:r>
            <a:endParaRPr lang="en-US" sz="2750" dirty="0"/>
          </a:p>
        </p:txBody>
      </p:sp>
      <p:sp>
        <p:nvSpPr>
          <p:cNvPr id="5" name="Shape 3"/>
          <p:cNvSpPr/>
          <p:nvPr/>
        </p:nvSpPr>
        <p:spPr>
          <a:xfrm>
            <a:off x="749808" y="1572768"/>
            <a:ext cx="1965960" cy="384048"/>
          </a:xfrm>
          <a:prstGeom prst="rect">
            <a:avLst/>
          </a:prstGeom>
          <a:solidFill>
            <a:srgbClr val="16181A"/>
          </a:solidFill>
          <a:ln w="12700">
            <a:solidFill>
              <a:srgbClr val="16181A"/>
            </a:solidFill>
            <a:prstDash val="solid"/>
          </a:ln>
        </p:spPr>
        <p:txBody>
          <a:bodyPr/>
          <a:lstStyle/>
          <a:p>
            <a:endParaRPr lang="en-US"/>
          </a:p>
        </p:txBody>
      </p:sp>
      <p:sp>
        <p:nvSpPr>
          <p:cNvPr id="6" name="Text 4"/>
          <p:cNvSpPr/>
          <p:nvPr/>
        </p:nvSpPr>
        <p:spPr>
          <a:xfrm>
            <a:off x="822960" y="1645920"/>
            <a:ext cx="1819656" cy="201168"/>
          </a:xfrm>
          <a:prstGeom prst="rect">
            <a:avLst/>
          </a:prstGeom>
          <a:noFill/>
          <a:ln/>
        </p:spPr>
        <p:txBody>
          <a:bodyPr wrap="square" lIns="0" tIns="0" rIns="0" bIns="0" rtlCol="0" anchor="ctr"/>
          <a:lstStyle/>
          <a:p>
            <a:pPr marL="0" indent="0">
              <a:buNone/>
            </a:pPr>
            <a:r>
              <a:rPr lang="en-US" sz="1280" b="1" dirty="0">
                <a:solidFill>
                  <a:srgbClr val="FFFFFF"/>
                </a:solidFill>
                <a:latin typeface="Calibri" pitchFamily="34" charset="0"/>
                <a:ea typeface="Calibri" pitchFamily="34" charset="-122"/>
                <a:cs typeface="Calibri" pitchFamily="34" charset="-120"/>
              </a:rPr>
              <a:t>Study</a:t>
            </a:r>
            <a:endParaRPr lang="en-US" sz="1280" dirty="0"/>
          </a:p>
        </p:txBody>
      </p:sp>
      <p:sp>
        <p:nvSpPr>
          <p:cNvPr id="7" name="Shape 5"/>
          <p:cNvSpPr/>
          <p:nvPr/>
        </p:nvSpPr>
        <p:spPr>
          <a:xfrm>
            <a:off x="2715768" y="1572768"/>
            <a:ext cx="2834640" cy="384048"/>
          </a:xfrm>
          <a:prstGeom prst="rect">
            <a:avLst/>
          </a:prstGeom>
          <a:solidFill>
            <a:srgbClr val="16181A"/>
          </a:solidFill>
          <a:ln w="12700">
            <a:solidFill>
              <a:srgbClr val="16181A"/>
            </a:solidFill>
            <a:prstDash val="solid"/>
          </a:ln>
        </p:spPr>
        <p:txBody>
          <a:bodyPr/>
          <a:lstStyle/>
          <a:p>
            <a:endParaRPr lang="en-US"/>
          </a:p>
        </p:txBody>
      </p:sp>
      <p:sp>
        <p:nvSpPr>
          <p:cNvPr id="8" name="Text 6"/>
          <p:cNvSpPr/>
          <p:nvPr/>
        </p:nvSpPr>
        <p:spPr>
          <a:xfrm>
            <a:off x="2788920" y="1645920"/>
            <a:ext cx="2688336" cy="201168"/>
          </a:xfrm>
          <a:prstGeom prst="rect">
            <a:avLst/>
          </a:prstGeom>
          <a:noFill/>
          <a:ln/>
        </p:spPr>
        <p:txBody>
          <a:bodyPr wrap="square" lIns="0" tIns="0" rIns="0" bIns="0" rtlCol="0" anchor="ctr"/>
          <a:lstStyle/>
          <a:p>
            <a:pPr marL="0" indent="0">
              <a:buNone/>
            </a:pPr>
            <a:r>
              <a:rPr lang="en-US" sz="1280" b="1" dirty="0">
                <a:solidFill>
                  <a:srgbClr val="FFFFFF"/>
                </a:solidFill>
                <a:latin typeface="Calibri" pitchFamily="34" charset="0"/>
                <a:ea typeface="Calibri" pitchFamily="34" charset="-122"/>
                <a:cs typeface="Calibri" pitchFamily="34" charset="-120"/>
              </a:rPr>
              <a:t>Phenotype / genetics</a:t>
            </a:r>
            <a:endParaRPr lang="en-US" sz="1280" dirty="0"/>
          </a:p>
        </p:txBody>
      </p:sp>
      <p:sp>
        <p:nvSpPr>
          <p:cNvPr id="9" name="Shape 7"/>
          <p:cNvSpPr/>
          <p:nvPr/>
        </p:nvSpPr>
        <p:spPr>
          <a:xfrm>
            <a:off x="5550408" y="1572768"/>
            <a:ext cx="2148840" cy="384048"/>
          </a:xfrm>
          <a:prstGeom prst="rect">
            <a:avLst/>
          </a:prstGeom>
          <a:solidFill>
            <a:srgbClr val="16181A"/>
          </a:solidFill>
          <a:ln w="12700">
            <a:solidFill>
              <a:srgbClr val="16181A"/>
            </a:solidFill>
            <a:prstDash val="solid"/>
          </a:ln>
        </p:spPr>
        <p:txBody>
          <a:bodyPr/>
          <a:lstStyle/>
          <a:p>
            <a:endParaRPr lang="en-US"/>
          </a:p>
        </p:txBody>
      </p:sp>
      <p:sp>
        <p:nvSpPr>
          <p:cNvPr id="10" name="Text 8"/>
          <p:cNvSpPr/>
          <p:nvPr/>
        </p:nvSpPr>
        <p:spPr>
          <a:xfrm>
            <a:off x="5623560" y="1645920"/>
            <a:ext cx="2002536" cy="201168"/>
          </a:xfrm>
          <a:prstGeom prst="rect">
            <a:avLst/>
          </a:prstGeom>
          <a:noFill/>
          <a:ln/>
        </p:spPr>
        <p:txBody>
          <a:bodyPr wrap="square" lIns="0" tIns="0" rIns="0" bIns="0" rtlCol="0" anchor="ctr"/>
          <a:lstStyle/>
          <a:p>
            <a:pPr marL="0" indent="0">
              <a:buNone/>
            </a:pPr>
            <a:r>
              <a:rPr lang="en-US" sz="1280" b="1" dirty="0">
                <a:solidFill>
                  <a:srgbClr val="FFFFFF"/>
                </a:solidFill>
                <a:latin typeface="Calibri" pitchFamily="34" charset="0"/>
                <a:ea typeface="Calibri" pitchFamily="34" charset="-122"/>
                <a:cs typeface="Calibri" pitchFamily="34" charset="-120"/>
              </a:rPr>
              <a:t>Treatment focus</a:t>
            </a:r>
            <a:endParaRPr lang="en-US" sz="1280" dirty="0"/>
          </a:p>
        </p:txBody>
      </p:sp>
      <p:sp>
        <p:nvSpPr>
          <p:cNvPr id="11" name="Shape 9"/>
          <p:cNvSpPr/>
          <p:nvPr/>
        </p:nvSpPr>
        <p:spPr>
          <a:xfrm>
            <a:off x="7699248" y="1572768"/>
            <a:ext cx="4251960" cy="384048"/>
          </a:xfrm>
          <a:prstGeom prst="rect">
            <a:avLst/>
          </a:prstGeom>
          <a:solidFill>
            <a:srgbClr val="16181A"/>
          </a:solidFill>
          <a:ln w="12700">
            <a:solidFill>
              <a:srgbClr val="16181A"/>
            </a:solidFill>
            <a:prstDash val="solid"/>
          </a:ln>
        </p:spPr>
        <p:txBody>
          <a:bodyPr/>
          <a:lstStyle/>
          <a:p>
            <a:endParaRPr lang="en-US"/>
          </a:p>
        </p:txBody>
      </p:sp>
      <p:sp>
        <p:nvSpPr>
          <p:cNvPr id="12" name="Text 10"/>
          <p:cNvSpPr/>
          <p:nvPr/>
        </p:nvSpPr>
        <p:spPr>
          <a:xfrm>
            <a:off x="7772400" y="1645920"/>
            <a:ext cx="4105656" cy="201168"/>
          </a:xfrm>
          <a:prstGeom prst="rect">
            <a:avLst/>
          </a:prstGeom>
          <a:noFill/>
          <a:ln/>
        </p:spPr>
        <p:txBody>
          <a:bodyPr wrap="square" lIns="0" tIns="0" rIns="0" bIns="0" rtlCol="0" anchor="ctr"/>
          <a:lstStyle/>
          <a:p>
            <a:pPr marL="0" indent="0">
              <a:buNone/>
            </a:pPr>
            <a:r>
              <a:rPr lang="en-US" sz="1280" b="1" dirty="0">
                <a:solidFill>
                  <a:srgbClr val="FFFFFF"/>
                </a:solidFill>
                <a:latin typeface="Calibri" pitchFamily="34" charset="0"/>
                <a:ea typeface="Calibri" pitchFamily="34" charset="-122"/>
                <a:cs typeface="Calibri" pitchFamily="34" charset="-120"/>
              </a:rPr>
              <a:t>Main relevance to this case</a:t>
            </a:r>
            <a:endParaRPr lang="en-US" sz="1280" dirty="0"/>
          </a:p>
        </p:txBody>
      </p:sp>
      <p:sp>
        <p:nvSpPr>
          <p:cNvPr id="13" name="Shape 11"/>
          <p:cNvSpPr/>
          <p:nvPr/>
        </p:nvSpPr>
        <p:spPr>
          <a:xfrm>
            <a:off x="749808" y="1956816"/>
            <a:ext cx="1965960" cy="749808"/>
          </a:xfrm>
          <a:prstGeom prst="rect">
            <a:avLst/>
          </a:prstGeom>
          <a:solidFill>
            <a:srgbClr val="FFFFFF"/>
          </a:solidFill>
          <a:ln w="7620">
            <a:solidFill>
              <a:srgbClr val="D9D3CD"/>
            </a:solidFill>
            <a:prstDash val="solid"/>
          </a:ln>
        </p:spPr>
        <p:txBody>
          <a:bodyPr/>
          <a:lstStyle/>
          <a:p>
            <a:endParaRPr lang="en-US"/>
          </a:p>
        </p:txBody>
      </p:sp>
      <p:sp>
        <p:nvSpPr>
          <p:cNvPr id="14" name="Text 12"/>
          <p:cNvSpPr/>
          <p:nvPr/>
        </p:nvSpPr>
        <p:spPr>
          <a:xfrm>
            <a:off x="822960" y="2011680"/>
            <a:ext cx="1819656" cy="640080"/>
          </a:xfrm>
          <a:prstGeom prst="rect">
            <a:avLst/>
          </a:prstGeom>
          <a:noFill/>
          <a:ln/>
        </p:spPr>
        <p:txBody>
          <a:bodyPr wrap="square" lIns="0" tIns="0" rIns="0" bIns="0" rtlCol="0" anchor="ctr"/>
          <a:lstStyle/>
          <a:p>
            <a:pPr marL="0" indent="0">
              <a:buNone/>
            </a:pPr>
            <a:r>
              <a:rPr lang="en-US" sz="1250" b="1" dirty="0">
                <a:solidFill>
                  <a:srgbClr val="16181A"/>
                </a:solidFill>
                <a:latin typeface="Calibri" pitchFamily="34" charset="0"/>
                <a:ea typeface="Calibri" pitchFamily="34" charset="-122"/>
                <a:cs typeface="Calibri" pitchFamily="34" charset="-120"/>
              </a:rPr>
              <a:t>Hacıhamdioğlu et al., 2021</a:t>
            </a:r>
            <a:endParaRPr lang="en-US" sz="1250" dirty="0"/>
          </a:p>
        </p:txBody>
      </p:sp>
      <p:sp>
        <p:nvSpPr>
          <p:cNvPr id="15" name="Shape 13"/>
          <p:cNvSpPr/>
          <p:nvPr/>
        </p:nvSpPr>
        <p:spPr>
          <a:xfrm>
            <a:off x="2715768" y="1956816"/>
            <a:ext cx="2834640" cy="749808"/>
          </a:xfrm>
          <a:prstGeom prst="rect">
            <a:avLst/>
          </a:prstGeom>
          <a:solidFill>
            <a:srgbClr val="FFFFFF"/>
          </a:solidFill>
          <a:ln w="7620">
            <a:solidFill>
              <a:srgbClr val="D9D3CD"/>
            </a:solidFill>
            <a:prstDash val="solid"/>
          </a:ln>
        </p:spPr>
        <p:txBody>
          <a:bodyPr/>
          <a:lstStyle/>
          <a:p>
            <a:endParaRPr lang="en-US"/>
          </a:p>
        </p:txBody>
      </p:sp>
      <p:sp>
        <p:nvSpPr>
          <p:cNvPr id="16" name="Text 14"/>
          <p:cNvSpPr/>
          <p:nvPr/>
        </p:nvSpPr>
        <p:spPr>
          <a:xfrm>
            <a:off x="2788920" y="2011680"/>
            <a:ext cx="26883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Adolescent girl with mild Type A insulin resistance caused by a homozygous INSR variant</a:t>
            </a:r>
            <a:endParaRPr lang="en-US" sz="1250" dirty="0"/>
          </a:p>
        </p:txBody>
      </p:sp>
      <p:sp>
        <p:nvSpPr>
          <p:cNvPr id="17" name="Shape 15"/>
          <p:cNvSpPr/>
          <p:nvPr/>
        </p:nvSpPr>
        <p:spPr>
          <a:xfrm>
            <a:off x="5550408" y="1956816"/>
            <a:ext cx="2148840" cy="749808"/>
          </a:xfrm>
          <a:prstGeom prst="rect">
            <a:avLst/>
          </a:prstGeom>
          <a:solidFill>
            <a:srgbClr val="FFFFFF"/>
          </a:solidFill>
          <a:ln w="7620">
            <a:solidFill>
              <a:srgbClr val="D9D3CD"/>
            </a:solidFill>
            <a:prstDash val="solid"/>
          </a:ln>
        </p:spPr>
        <p:txBody>
          <a:bodyPr/>
          <a:lstStyle/>
          <a:p>
            <a:endParaRPr lang="en-US"/>
          </a:p>
        </p:txBody>
      </p:sp>
      <p:sp>
        <p:nvSpPr>
          <p:cNvPr id="18" name="Text 16"/>
          <p:cNvSpPr/>
          <p:nvPr/>
        </p:nvSpPr>
        <p:spPr>
          <a:xfrm>
            <a:off x="5623560" y="2011680"/>
            <a:ext cx="20025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Metformin and lifestyle; later OCP with cyproterone; insulin added when glycemia worsened</a:t>
            </a:r>
            <a:endParaRPr lang="en-US" sz="1250" dirty="0"/>
          </a:p>
        </p:txBody>
      </p:sp>
      <p:sp>
        <p:nvSpPr>
          <p:cNvPr id="19" name="Shape 17"/>
          <p:cNvSpPr/>
          <p:nvPr/>
        </p:nvSpPr>
        <p:spPr>
          <a:xfrm>
            <a:off x="7699248" y="1956816"/>
            <a:ext cx="4251960" cy="749808"/>
          </a:xfrm>
          <a:prstGeom prst="rect">
            <a:avLst/>
          </a:prstGeom>
          <a:solidFill>
            <a:srgbClr val="FFFFFF"/>
          </a:solidFill>
          <a:ln w="7620">
            <a:solidFill>
              <a:srgbClr val="D9D3CD"/>
            </a:solidFill>
            <a:prstDash val="solid"/>
          </a:ln>
        </p:spPr>
        <p:txBody>
          <a:bodyPr/>
          <a:lstStyle/>
          <a:p>
            <a:endParaRPr lang="en-US"/>
          </a:p>
        </p:txBody>
      </p:sp>
      <p:sp>
        <p:nvSpPr>
          <p:cNvPr id="20" name="Text 18"/>
          <p:cNvSpPr/>
          <p:nvPr/>
        </p:nvSpPr>
        <p:spPr>
          <a:xfrm>
            <a:off x="7772400" y="2011680"/>
            <a:ext cx="410565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Shows that homozygous INSR variants can present with a relatively mild pubertal phenotype</a:t>
            </a:r>
            <a:endParaRPr lang="en-US" sz="1250" dirty="0"/>
          </a:p>
        </p:txBody>
      </p:sp>
      <p:sp>
        <p:nvSpPr>
          <p:cNvPr id="21" name="Shape 19"/>
          <p:cNvSpPr/>
          <p:nvPr/>
        </p:nvSpPr>
        <p:spPr>
          <a:xfrm>
            <a:off x="749808" y="2706624"/>
            <a:ext cx="1965960" cy="749808"/>
          </a:xfrm>
          <a:prstGeom prst="rect">
            <a:avLst/>
          </a:prstGeom>
          <a:solidFill>
            <a:srgbClr val="FBF9F7"/>
          </a:solidFill>
          <a:ln w="7620">
            <a:solidFill>
              <a:srgbClr val="D9D3CD"/>
            </a:solidFill>
            <a:prstDash val="solid"/>
          </a:ln>
        </p:spPr>
        <p:txBody>
          <a:bodyPr/>
          <a:lstStyle/>
          <a:p>
            <a:endParaRPr lang="en-US"/>
          </a:p>
        </p:txBody>
      </p:sp>
      <p:sp>
        <p:nvSpPr>
          <p:cNvPr id="22" name="Text 20"/>
          <p:cNvSpPr/>
          <p:nvPr/>
        </p:nvSpPr>
        <p:spPr>
          <a:xfrm>
            <a:off x="822960" y="2761488"/>
            <a:ext cx="1819656" cy="640080"/>
          </a:xfrm>
          <a:prstGeom prst="rect">
            <a:avLst/>
          </a:prstGeom>
          <a:noFill/>
          <a:ln/>
        </p:spPr>
        <p:txBody>
          <a:bodyPr wrap="square" lIns="0" tIns="0" rIns="0" bIns="0" rtlCol="0" anchor="ctr"/>
          <a:lstStyle/>
          <a:p>
            <a:pPr marL="0" indent="0">
              <a:buNone/>
            </a:pPr>
            <a:r>
              <a:rPr lang="en-US" sz="1250" b="1" dirty="0">
                <a:solidFill>
                  <a:srgbClr val="16181A"/>
                </a:solidFill>
                <a:latin typeface="Calibri" pitchFamily="34" charset="0"/>
                <a:ea typeface="Calibri" pitchFamily="34" charset="-122"/>
                <a:cs typeface="Calibri" pitchFamily="34" charset="-120"/>
              </a:rPr>
              <a:t>Chen et al., 2022</a:t>
            </a:r>
            <a:endParaRPr lang="en-US" sz="1250" dirty="0"/>
          </a:p>
        </p:txBody>
      </p:sp>
      <p:sp>
        <p:nvSpPr>
          <p:cNvPr id="23" name="Shape 21"/>
          <p:cNvSpPr/>
          <p:nvPr/>
        </p:nvSpPr>
        <p:spPr>
          <a:xfrm>
            <a:off x="2715768" y="2706624"/>
            <a:ext cx="2834640" cy="749808"/>
          </a:xfrm>
          <a:prstGeom prst="rect">
            <a:avLst/>
          </a:prstGeom>
          <a:solidFill>
            <a:srgbClr val="FBF9F7"/>
          </a:solidFill>
          <a:ln w="7620">
            <a:solidFill>
              <a:srgbClr val="D9D3CD"/>
            </a:solidFill>
            <a:prstDash val="solid"/>
          </a:ln>
        </p:spPr>
        <p:txBody>
          <a:bodyPr/>
          <a:lstStyle/>
          <a:p>
            <a:endParaRPr lang="en-US"/>
          </a:p>
        </p:txBody>
      </p:sp>
      <p:sp>
        <p:nvSpPr>
          <p:cNvPr id="24" name="Text 22"/>
          <p:cNvSpPr/>
          <p:nvPr/>
        </p:nvSpPr>
        <p:spPr>
          <a:xfrm>
            <a:off x="2788920" y="2761488"/>
            <a:ext cx="26883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Type A insulin resistance with 5-year follow-up</a:t>
            </a:r>
            <a:endParaRPr lang="en-US" sz="1250" dirty="0"/>
          </a:p>
        </p:txBody>
      </p:sp>
      <p:sp>
        <p:nvSpPr>
          <p:cNvPr id="25" name="Shape 23"/>
          <p:cNvSpPr/>
          <p:nvPr/>
        </p:nvSpPr>
        <p:spPr>
          <a:xfrm>
            <a:off x="5550408" y="2706624"/>
            <a:ext cx="2148840" cy="749808"/>
          </a:xfrm>
          <a:prstGeom prst="rect">
            <a:avLst/>
          </a:prstGeom>
          <a:solidFill>
            <a:srgbClr val="FBF9F7"/>
          </a:solidFill>
          <a:ln w="7620">
            <a:solidFill>
              <a:srgbClr val="D9D3CD"/>
            </a:solidFill>
            <a:prstDash val="solid"/>
          </a:ln>
        </p:spPr>
        <p:txBody>
          <a:bodyPr/>
          <a:lstStyle/>
          <a:p>
            <a:endParaRPr lang="en-US"/>
          </a:p>
        </p:txBody>
      </p:sp>
      <p:sp>
        <p:nvSpPr>
          <p:cNvPr id="26" name="Text 24"/>
          <p:cNvSpPr/>
          <p:nvPr/>
        </p:nvSpPr>
        <p:spPr>
          <a:xfrm>
            <a:off x="5623560" y="2761488"/>
            <a:ext cx="20025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Pioglitazone and flutamide</a:t>
            </a:r>
            <a:endParaRPr lang="en-US" sz="1250" dirty="0"/>
          </a:p>
        </p:txBody>
      </p:sp>
      <p:sp>
        <p:nvSpPr>
          <p:cNvPr id="27" name="Shape 25"/>
          <p:cNvSpPr/>
          <p:nvPr/>
        </p:nvSpPr>
        <p:spPr>
          <a:xfrm>
            <a:off x="7699248" y="2706624"/>
            <a:ext cx="4251960" cy="749808"/>
          </a:xfrm>
          <a:prstGeom prst="rect">
            <a:avLst/>
          </a:prstGeom>
          <a:solidFill>
            <a:srgbClr val="FBF9F7"/>
          </a:solidFill>
          <a:ln w="7620">
            <a:solidFill>
              <a:srgbClr val="D9D3CD"/>
            </a:solidFill>
            <a:prstDash val="solid"/>
          </a:ln>
        </p:spPr>
        <p:txBody>
          <a:bodyPr/>
          <a:lstStyle/>
          <a:p>
            <a:endParaRPr lang="en-US"/>
          </a:p>
        </p:txBody>
      </p:sp>
      <p:sp>
        <p:nvSpPr>
          <p:cNvPr id="28" name="Text 26"/>
          <p:cNvSpPr/>
          <p:nvPr/>
        </p:nvSpPr>
        <p:spPr>
          <a:xfrm>
            <a:off x="7772400" y="2761488"/>
            <a:ext cx="410565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Reported metabolic improvement and reduced masculinization</a:t>
            </a:r>
            <a:endParaRPr lang="en-US" sz="1250" dirty="0"/>
          </a:p>
        </p:txBody>
      </p:sp>
      <p:sp>
        <p:nvSpPr>
          <p:cNvPr id="29" name="Shape 27"/>
          <p:cNvSpPr/>
          <p:nvPr/>
        </p:nvSpPr>
        <p:spPr>
          <a:xfrm>
            <a:off x="749808" y="3456432"/>
            <a:ext cx="1965960" cy="749808"/>
          </a:xfrm>
          <a:prstGeom prst="rect">
            <a:avLst/>
          </a:prstGeom>
          <a:solidFill>
            <a:srgbClr val="FFFFFF"/>
          </a:solidFill>
          <a:ln w="7620">
            <a:solidFill>
              <a:srgbClr val="D9D3CD"/>
            </a:solidFill>
            <a:prstDash val="solid"/>
          </a:ln>
        </p:spPr>
        <p:txBody>
          <a:bodyPr/>
          <a:lstStyle/>
          <a:p>
            <a:endParaRPr lang="en-US"/>
          </a:p>
        </p:txBody>
      </p:sp>
      <p:sp>
        <p:nvSpPr>
          <p:cNvPr id="30" name="Text 28"/>
          <p:cNvSpPr/>
          <p:nvPr/>
        </p:nvSpPr>
        <p:spPr>
          <a:xfrm>
            <a:off x="822960" y="3511296"/>
            <a:ext cx="1819656" cy="640080"/>
          </a:xfrm>
          <a:prstGeom prst="rect">
            <a:avLst/>
          </a:prstGeom>
          <a:noFill/>
          <a:ln/>
        </p:spPr>
        <p:txBody>
          <a:bodyPr wrap="square" lIns="0" tIns="0" rIns="0" bIns="0" rtlCol="0" anchor="ctr"/>
          <a:lstStyle/>
          <a:p>
            <a:pPr marL="0" indent="0">
              <a:buNone/>
            </a:pPr>
            <a:r>
              <a:rPr lang="en-US" sz="1250" b="1" dirty="0">
                <a:solidFill>
                  <a:srgbClr val="16181A"/>
                </a:solidFill>
                <a:latin typeface="Calibri" pitchFamily="34" charset="0"/>
                <a:ea typeface="Calibri" pitchFamily="34" charset="-122"/>
                <a:cs typeface="Calibri" pitchFamily="34" charset="-120"/>
              </a:rPr>
              <a:t>Huang-Doran et al., 2021</a:t>
            </a:r>
            <a:endParaRPr lang="en-US" sz="1250" dirty="0"/>
          </a:p>
        </p:txBody>
      </p:sp>
      <p:sp>
        <p:nvSpPr>
          <p:cNvPr id="31" name="Shape 29"/>
          <p:cNvSpPr/>
          <p:nvPr/>
        </p:nvSpPr>
        <p:spPr>
          <a:xfrm>
            <a:off x="2715768" y="3456432"/>
            <a:ext cx="2834640" cy="749808"/>
          </a:xfrm>
          <a:prstGeom prst="rect">
            <a:avLst/>
          </a:prstGeom>
          <a:solidFill>
            <a:srgbClr val="FFFFFF"/>
          </a:solidFill>
          <a:ln w="7620">
            <a:solidFill>
              <a:srgbClr val="D9D3CD"/>
            </a:solidFill>
            <a:prstDash val="solid"/>
          </a:ln>
        </p:spPr>
        <p:txBody>
          <a:bodyPr/>
          <a:lstStyle/>
          <a:p>
            <a:endParaRPr lang="en-US"/>
          </a:p>
        </p:txBody>
      </p:sp>
      <p:sp>
        <p:nvSpPr>
          <p:cNvPr id="32" name="Text 30"/>
          <p:cNvSpPr/>
          <p:nvPr/>
        </p:nvSpPr>
        <p:spPr>
          <a:xfrm>
            <a:off x="2788920" y="3511296"/>
            <a:ext cx="26883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Primary severe insulin resistance with ovarian hyperandrogenism</a:t>
            </a:r>
            <a:endParaRPr lang="en-US" sz="1250" dirty="0"/>
          </a:p>
        </p:txBody>
      </p:sp>
      <p:sp>
        <p:nvSpPr>
          <p:cNvPr id="33" name="Shape 31"/>
          <p:cNvSpPr/>
          <p:nvPr/>
        </p:nvSpPr>
        <p:spPr>
          <a:xfrm>
            <a:off x="5550408" y="3456432"/>
            <a:ext cx="2148840" cy="749808"/>
          </a:xfrm>
          <a:prstGeom prst="rect">
            <a:avLst/>
          </a:prstGeom>
          <a:solidFill>
            <a:srgbClr val="FFFFFF"/>
          </a:solidFill>
          <a:ln w="7620">
            <a:solidFill>
              <a:srgbClr val="D9D3CD"/>
            </a:solidFill>
            <a:prstDash val="solid"/>
          </a:ln>
        </p:spPr>
        <p:txBody>
          <a:bodyPr/>
          <a:lstStyle/>
          <a:p>
            <a:endParaRPr lang="en-US"/>
          </a:p>
        </p:txBody>
      </p:sp>
      <p:sp>
        <p:nvSpPr>
          <p:cNvPr id="34" name="Text 32"/>
          <p:cNvSpPr/>
          <p:nvPr/>
        </p:nvSpPr>
        <p:spPr>
          <a:xfrm>
            <a:off x="5623560" y="3511296"/>
            <a:ext cx="20025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GnRH analogue in selected refractory cases</a:t>
            </a:r>
            <a:endParaRPr lang="en-US" sz="1250" dirty="0"/>
          </a:p>
        </p:txBody>
      </p:sp>
      <p:sp>
        <p:nvSpPr>
          <p:cNvPr id="35" name="Shape 33"/>
          <p:cNvSpPr/>
          <p:nvPr/>
        </p:nvSpPr>
        <p:spPr>
          <a:xfrm>
            <a:off x="7699248" y="3456432"/>
            <a:ext cx="4251960" cy="749808"/>
          </a:xfrm>
          <a:prstGeom prst="rect">
            <a:avLst/>
          </a:prstGeom>
          <a:solidFill>
            <a:srgbClr val="FFFFFF"/>
          </a:solidFill>
          <a:ln w="7620">
            <a:solidFill>
              <a:srgbClr val="D9D3CD"/>
            </a:solidFill>
            <a:prstDash val="solid"/>
          </a:ln>
        </p:spPr>
        <p:txBody>
          <a:bodyPr/>
          <a:lstStyle/>
          <a:p>
            <a:endParaRPr lang="en-US"/>
          </a:p>
        </p:txBody>
      </p:sp>
      <p:sp>
        <p:nvSpPr>
          <p:cNvPr id="36" name="Text 34"/>
          <p:cNvSpPr/>
          <p:nvPr/>
        </p:nvSpPr>
        <p:spPr>
          <a:xfrm>
            <a:off x="7772400" y="3511296"/>
            <a:ext cx="410565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Supports gonadotropin dependence of ovarian hyperandrogenism in severe insulin resistance</a:t>
            </a:r>
            <a:endParaRPr lang="en-US" sz="1250" dirty="0"/>
          </a:p>
        </p:txBody>
      </p:sp>
      <p:sp>
        <p:nvSpPr>
          <p:cNvPr id="37" name="Shape 35"/>
          <p:cNvSpPr/>
          <p:nvPr/>
        </p:nvSpPr>
        <p:spPr>
          <a:xfrm>
            <a:off x="749808" y="4206240"/>
            <a:ext cx="1965960" cy="749808"/>
          </a:xfrm>
          <a:prstGeom prst="rect">
            <a:avLst/>
          </a:prstGeom>
          <a:solidFill>
            <a:srgbClr val="FBF9F7"/>
          </a:solidFill>
          <a:ln w="7620">
            <a:solidFill>
              <a:srgbClr val="D9D3CD"/>
            </a:solidFill>
            <a:prstDash val="solid"/>
          </a:ln>
        </p:spPr>
        <p:txBody>
          <a:bodyPr/>
          <a:lstStyle/>
          <a:p>
            <a:endParaRPr lang="en-US"/>
          </a:p>
        </p:txBody>
      </p:sp>
      <p:sp>
        <p:nvSpPr>
          <p:cNvPr id="38" name="Text 36"/>
          <p:cNvSpPr/>
          <p:nvPr/>
        </p:nvSpPr>
        <p:spPr>
          <a:xfrm>
            <a:off x="822960" y="4261104"/>
            <a:ext cx="1819656" cy="640080"/>
          </a:xfrm>
          <a:prstGeom prst="rect">
            <a:avLst/>
          </a:prstGeom>
          <a:noFill/>
          <a:ln/>
        </p:spPr>
        <p:txBody>
          <a:bodyPr wrap="square" lIns="0" tIns="0" rIns="0" bIns="0" rtlCol="0" anchor="ctr"/>
          <a:lstStyle/>
          <a:p>
            <a:pPr marL="0" indent="0">
              <a:buNone/>
            </a:pPr>
            <a:r>
              <a:rPr lang="en-US" sz="1250" b="1" dirty="0">
                <a:solidFill>
                  <a:srgbClr val="16181A"/>
                </a:solidFill>
                <a:latin typeface="Calibri" pitchFamily="34" charset="0"/>
                <a:ea typeface="Calibri" pitchFamily="34" charset="-122"/>
                <a:cs typeface="Calibri" pitchFamily="34" charset="-120"/>
              </a:rPr>
              <a:t>GeneReviews, 2024</a:t>
            </a:r>
            <a:endParaRPr lang="en-US" sz="1250" dirty="0"/>
          </a:p>
        </p:txBody>
      </p:sp>
      <p:sp>
        <p:nvSpPr>
          <p:cNvPr id="39" name="Shape 37"/>
          <p:cNvSpPr/>
          <p:nvPr/>
        </p:nvSpPr>
        <p:spPr>
          <a:xfrm>
            <a:off x="2715768" y="4206240"/>
            <a:ext cx="2834640" cy="749808"/>
          </a:xfrm>
          <a:prstGeom prst="rect">
            <a:avLst/>
          </a:prstGeom>
          <a:solidFill>
            <a:srgbClr val="FBF9F7"/>
          </a:solidFill>
          <a:ln w="7620">
            <a:solidFill>
              <a:srgbClr val="D9D3CD"/>
            </a:solidFill>
            <a:prstDash val="solid"/>
          </a:ln>
        </p:spPr>
        <p:txBody>
          <a:bodyPr/>
          <a:lstStyle/>
          <a:p>
            <a:endParaRPr lang="en-US"/>
          </a:p>
        </p:txBody>
      </p:sp>
      <p:sp>
        <p:nvSpPr>
          <p:cNvPr id="40" name="Text 38"/>
          <p:cNvSpPr/>
          <p:nvPr/>
        </p:nvSpPr>
        <p:spPr>
          <a:xfrm>
            <a:off x="2788920" y="4261104"/>
            <a:ext cx="26883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INSR-related severe insulin resistance spectrum</a:t>
            </a:r>
            <a:endParaRPr lang="en-US" sz="1250" dirty="0"/>
          </a:p>
        </p:txBody>
      </p:sp>
      <p:sp>
        <p:nvSpPr>
          <p:cNvPr id="41" name="Shape 39"/>
          <p:cNvSpPr/>
          <p:nvPr/>
        </p:nvSpPr>
        <p:spPr>
          <a:xfrm>
            <a:off x="5550408" y="4206240"/>
            <a:ext cx="2148840" cy="749808"/>
          </a:xfrm>
          <a:prstGeom prst="rect">
            <a:avLst/>
          </a:prstGeom>
          <a:solidFill>
            <a:srgbClr val="FBF9F7"/>
          </a:solidFill>
          <a:ln w="7620">
            <a:solidFill>
              <a:srgbClr val="D9D3CD"/>
            </a:solidFill>
            <a:prstDash val="solid"/>
          </a:ln>
        </p:spPr>
        <p:txBody>
          <a:bodyPr/>
          <a:lstStyle/>
          <a:p>
            <a:endParaRPr lang="en-US"/>
          </a:p>
        </p:txBody>
      </p:sp>
      <p:sp>
        <p:nvSpPr>
          <p:cNvPr id="42" name="Text 40"/>
          <p:cNvSpPr/>
          <p:nvPr/>
        </p:nvSpPr>
        <p:spPr>
          <a:xfrm>
            <a:off x="5623560" y="4261104"/>
            <a:ext cx="200253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Multidisciplinary evaluation and surveillance</a:t>
            </a:r>
            <a:endParaRPr lang="en-US" sz="1250" dirty="0"/>
          </a:p>
        </p:txBody>
      </p:sp>
      <p:sp>
        <p:nvSpPr>
          <p:cNvPr id="43" name="Shape 41"/>
          <p:cNvSpPr/>
          <p:nvPr/>
        </p:nvSpPr>
        <p:spPr>
          <a:xfrm>
            <a:off x="7699248" y="4206240"/>
            <a:ext cx="4251960" cy="749808"/>
          </a:xfrm>
          <a:prstGeom prst="rect">
            <a:avLst/>
          </a:prstGeom>
          <a:solidFill>
            <a:srgbClr val="FBF9F7"/>
          </a:solidFill>
          <a:ln w="7620">
            <a:solidFill>
              <a:srgbClr val="D9D3CD"/>
            </a:solidFill>
            <a:prstDash val="solid"/>
          </a:ln>
        </p:spPr>
        <p:txBody>
          <a:bodyPr/>
          <a:lstStyle/>
          <a:p>
            <a:endParaRPr lang="en-US"/>
          </a:p>
        </p:txBody>
      </p:sp>
      <p:sp>
        <p:nvSpPr>
          <p:cNvPr id="44" name="Text 42"/>
          <p:cNvSpPr/>
          <p:nvPr/>
        </p:nvSpPr>
        <p:spPr>
          <a:xfrm>
            <a:off x="7772400" y="4261104"/>
            <a:ext cx="4105656" cy="640080"/>
          </a:xfrm>
          <a:prstGeom prst="rect">
            <a:avLst/>
          </a:prstGeom>
          <a:noFill/>
          <a:ln/>
        </p:spPr>
        <p:txBody>
          <a:bodyPr wrap="square" lIns="0" tIns="0" rIns="0" bIns="0" rtlCol="0" anchor="ctr"/>
          <a:lstStyle/>
          <a:p>
            <a:pPr marL="0" indent="0">
              <a:buNone/>
            </a:pPr>
            <a:r>
              <a:rPr lang="en-US" sz="1250" dirty="0">
                <a:solidFill>
                  <a:srgbClr val="16181A"/>
                </a:solidFill>
                <a:latin typeface="Calibri" pitchFamily="34" charset="0"/>
                <a:ea typeface="Calibri" pitchFamily="34" charset="-122"/>
                <a:cs typeface="Calibri" pitchFamily="34" charset="-120"/>
              </a:rPr>
              <a:t>Highlights that management is individualized and the evidence base is limited</a:t>
            </a:r>
            <a:endParaRPr lang="en-US" sz="1250" dirty="0"/>
          </a:p>
        </p:txBody>
      </p:sp>
      <p:sp>
        <p:nvSpPr>
          <p:cNvPr id="45" name="Shape 43"/>
          <p:cNvSpPr/>
          <p:nvPr/>
        </p:nvSpPr>
        <p:spPr>
          <a:xfrm>
            <a:off x="749808" y="5468112"/>
            <a:ext cx="10469880" cy="502920"/>
          </a:xfrm>
          <a:prstGeom prst="rect">
            <a:avLst/>
          </a:prstGeom>
          <a:solidFill>
            <a:srgbClr val="F3EEEA"/>
          </a:solidFill>
          <a:ln w="12700">
            <a:solidFill>
              <a:srgbClr val="F3EEEA"/>
            </a:solidFill>
            <a:prstDash val="solid"/>
          </a:ln>
        </p:spPr>
        <p:txBody>
          <a:bodyPr/>
          <a:lstStyle/>
          <a:p>
            <a:endParaRPr lang="en-US"/>
          </a:p>
        </p:txBody>
      </p:sp>
      <p:sp>
        <p:nvSpPr>
          <p:cNvPr id="46" name="Text 44"/>
          <p:cNvSpPr/>
          <p:nvPr/>
        </p:nvSpPr>
        <p:spPr>
          <a:xfrm>
            <a:off x="932688" y="5614416"/>
            <a:ext cx="9966960" cy="164592"/>
          </a:xfrm>
          <a:prstGeom prst="rect">
            <a:avLst/>
          </a:prstGeom>
          <a:noFill/>
          <a:ln/>
        </p:spPr>
        <p:txBody>
          <a:bodyPr wrap="square" lIns="0" tIns="0" rIns="0" bIns="0" rtlCol="0" anchor="ctr"/>
          <a:lstStyle/>
          <a:p>
            <a:pPr marL="0" indent="0" algn="ctr">
              <a:buNone/>
            </a:pPr>
            <a:r>
              <a:rPr lang="en-US" sz="1350" b="1" dirty="0">
                <a:solidFill>
                  <a:srgbClr val="16181A"/>
                </a:solidFill>
                <a:latin typeface="Calibri" pitchFamily="34" charset="0"/>
                <a:ea typeface="Calibri" pitchFamily="34" charset="-122"/>
                <a:cs typeface="Calibri" pitchFamily="34" charset="-120"/>
              </a:rPr>
              <a:t>Overall evidence base: case reports, small series, and expert opinion rather than controlled trials.</a:t>
            </a:r>
            <a:endParaRPr lang="en-US" sz="1350" dirty="0"/>
          </a:p>
        </p:txBody>
      </p:sp>
      <p:sp>
        <p:nvSpPr>
          <p:cNvPr id="48" name="Text 45"/>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12</a:t>
            </a:r>
            <a:endParaRPr lang="en-US" sz="9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MANAGEMENT FRAMEWORK</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13232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Problem-based approach</a:t>
            </a:r>
            <a:endParaRPr lang="en-US" sz="2750" dirty="0"/>
          </a:p>
        </p:txBody>
      </p:sp>
      <p:sp>
        <p:nvSpPr>
          <p:cNvPr id="5" name="Shape 3"/>
          <p:cNvSpPr/>
          <p:nvPr/>
        </p:nvSpPr>
        <p:spPr>
          <a:xfrm>
            <a:off x="3401568" y="1627632"/>
            <a:ext cx="0" cy="4526280"/>
          </a:xfrm>
          <a:prstGeom prst="line">
            <a:avLst/>
          </a:prstGeom>
          <a:noFill/>
          <a:ln w="12700">
            <a:solidFill>
              <a:srgbClr val="D9D3CD"/>
            </a:solidFill>
            <a:prstDash val="solid"/>
          </a:ln>
        </p:spPr>
        <p:txBody>
          <a:bodyPr/>
          <a:lstStyle/>
          <a:p>
            <a:endParaRPr lang="en-US"/>
          </a:p>
        </p:txBody>
      </p:sp>
      <p:sp>
        <p:nvSpPr>
          <p:cNvPr id="6" name="Shape 4"/>
          <p:cNvSpPr/>
          <p:nvPr/>
        </p:nvSpPr>
        <p:spPr>
          <a:xfrm>
            <a:off x="6217920" y="1627632"/>
            <a:ext cx="0" cy="4526280"/>
          </a:xfrm>
          <a:prstGeom prst="line">
            <a:avLst/>
          </a:prstGeom>
          <a:noFill/>
          <a:ln w="12700">
            <a:solidFill>
              <a:srgbClr val="D9D3CD"/>
            </a:solidFill>
            <a:prstDash val="solid"/>
          </a:ln>
        </p:spPr>
        <p:txBody>
          <a:bodyPr/>
          <a:lstStyle/>
          <a:p>
            <a:endParaRPr lang="en-US"/>
          </a:p>
        </p:txBody>
      </p:sp>
      <p:sp>
        <p:nvSpPr>
          <p:cNvPr id="7" name="Shape 5"/>
          <p:cNvSpPr/>
          <p:nvPr/>
        </p:nvSpPr>
        <p:spPr>
          <a:xfrm>
            <a:off x="9034272" y="1627632"/>
            <a:ext cx="0" cy="4526280"/>
          </a:xfrm>
          <a:prstGeom prst="line">
            <a:avLst/>
          </a:prstGeom>
          <a:noFill/>
          <a:ln w="12700">
            <a:solidFill>
              <a:srgbClr val="D9D3CD"/>
            </a:solidFill>
            <a:prstDash val="solid"/>
          </a:ln>
        </p:spPr>
        <p:txBody>
          <a:bodyPr/>
          <a:lstStyle/>
          <a:p>
            <a:endParaRPr lang="en-US"/>
          </a:p>
        </p:txBody>
      </p:sp>
      <p:sp>
        <p:nvSpPr>
          <p:cNvPr id="8" name="Text 6"/>
          <p:cNvSpPr/>
          <p:nvPr/>
        </p:nvSpPr>
        <p:spPr>
          <a:xfrm>
            <a:off x="749808" y="1682496"/>
            <a:ext cx="365760" cy="256032"/>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1</a:t>
            </a:r>
            <a:endParaRPr lang="en-US" sz="2300" dirty="0"/>
          </a:p>
        </p:txBody>
      </p:sp>
      <p:sp>
        <p:nvSpPr>
          <p:cNvPr id="9" name="Text 7"/>
          <p:cNvSpPr/>
          <p:nvPr/>
        </p:nvSpPr>
        <p:spPr>
          <a:xfrm>
            <a:off x="1170432" y="1664208"/>
            <a:ext cx="2066544" cy="566928"/>
          </a:xfrm>
          <a:prstGeom prst="rect">
            <a:avLst/>
          </a:prstGeom>
          <a:noFill/>
          <a:ln/>
        </p:spPr>
        <p:txBody>
          <a:bodyPr wrap="square" lIns="0" tIns="0" rIns="0" bIns="0" rtlCol="0" anchor="ctr"/>
          <a:lstStyle/>
          <a:p>
            <a:pPr marL="0" indent="0">
              <a:buNone/>
            </a:pPr>
            <a:r>
              <a:rPr lang="en-US" sz="1640" b="1" dirty="0">
                <a:solidFill>
                  <a:srgbClr val="16181A"/>
                </a:solidFill>
                <a:latin typeface="Calibri" pitchFamily="34" charset="0"/>
                <a:ea typeface="Calibri" pitchFamily="34" charset="-122"/>
                <a:cs typeface="Calibri" pitchFamily="34" charset="-120"/>
              </a:rPr>
              <a:t>Glycemia and insulin resistance</a:t>
            </a:r>
            <a:endParaRPr lang="en-US" sz="1640" dirty="0"/>
          </a:p>
        </p:txBody>
      </p:sp>
      <p:sp>
        <p:nvSpPr>
          <p:cNvPr id="10" name="Text 8"/>
          <p:cNvSpPr/>
          <p:nvPr/>
        </p:nvSpPr>
        <p:spPr>
          <a:xfrm>
            <a:off x="749808" y="2395728"/>
            <a:ext cx="2487168" cy="3291840"/>
          </a:xfrm>
          <a:prstGeom prst="rect">
            <a:avLst/>
          </a:prstGeom>
          <a:noFill/>
          <a:ln/>
        </p:spPr>
        <p:txBody>
          <a:bodyPr wrap="square" lIns="0" tIns="0" rIns="0" bIns="0" rtlCol="0" anchor="ctr"/>
          <a:lstStyle/>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Metformin as a first insulin-sensitizing strategy</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Consider thiazolidinedione if response is incomplete</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Aim to reduce insulin burden and delay progression of dysglycemia</a:t>
            </a:r>
            <a:endParaRPr lang="en-US" sz="1340" dirty="0"/>
          </a:p>
        </p:txBody>
      </p:sp>
      <p:sp>
        <p:nvSpPr>
          <p:cNvPr id="11" name="Text 9"/>
          <p:cNvSpPr/>
          <p:nvPr/>
        </p:nvSpPr>
        <p:spPr>
          <a:xfrm>
            <a:off x="3566160" y="1682496"/>
            <a:ext cx="365760" cy="256032"/>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2</a:t>
            </a:r>
            <a:endParaRPr lang="en-US" sz="2300" dirty="0"/>
          </a:p>
        </p:txBody>
      </p:sp>
      <p:sp>
        <p:nvSpPr>
          <p:cNvPr id="12" name="Text 10"/>
          <p:cNvSpPr/>
          <p:nvPr/>
        </p:nvSpPr>
        <p:spPr>
          <a:xfrm>
            <a:off x="3986784" y="1664208"/>
            <a:ext cx="2066544" cy="566928"/>
          </a:xfrm>
          <a:prstGeom prst="rect">
            <a:avLst/>
          </a:prstGeom>
          <a:noFill/>
          <a:ln/>
        </p:spPr>
        <p:txBody>
          <a:bodyPr wrap="square" lIns="0" tIns="0" rIns="0" bIns="0" rtlCol="0" anchor="ctr"/>
          <a:lstStyle/>
          <a:p>
            <a:pPr marL="0" indent="0">
              <a:buNone/>
            </a:pPr>
            <a:r>
              <a:rPr lang="en-US" sz="1640" b="1" dirty="0">
                <a:solidFill>
                  <a:srgbClr val="16181A"/>
                </a:solidFill>
                <a:latin typeface="Calibri" pitchFamily="34" charset="0"/>
                <a:ea typeface="Calibri" pitchFamily="34" charset="-122"/>
                <a:cs typeface="Calibri" pitchFamily="34" charset="-120"/>
              </a:rPr>
              <a:t>Hyperandrogenism and reproductive protection</a:t>
            </a:r>
            <a:endParaRPr lang="en-US" sz="1640" dirty="0"/>
          </a:p>
        </p:txBody>
      </p:sp>
      <p:sp>
        <p:nvSpPr>
          <p:cNvPr id="13" name="Text 11"/>
          <p:cNvSpPr/>
          <p:nvPr/>
        </p:nvSpPr>
        <p:spPr>
          <a:xfrm>
            <a:off x="3566160" y="2395728"/>
            <a:ext cx="2487168" cy="3291840"/>
          </a:xfrm>
          <a:prstGeom prst="rect">
            <a:avLst/>
          </a:prstGeom>
          <a:noFill/>
          <a:ln/>
        </p:spPr>
        <p:txBody>
          <a:bodyPr wrap="square" lIns="0" tIns="0" rIns="0" bIns="0" rtlCol="0" anchor="ctr"/>
          <a:lstStyle/>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Induce or regulate cycles</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Protect the endometrium</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Use OCP or antiandrogen strategies when appropriate</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Laser is an adjunct, not definitive endocrine treatment</a:t>
            </a:r>
            <a:endParaRPr lang="en-US" sz="1340" dirty="0"/>
          </a:p>
        </p:txBody>
      </p:sp>
      <p:sp>
        <p:nvSpPr>
          <p:cNvPr id="14" name="Text 12"/>
          <p:cNvSpPr/>
          <p:nvPr/>
        </p:nvSpPr>
        <p:spPr>
          <a:xfrm>
            <a:off x="6382512" y="1682496"/>
            <a:ext cx="365760" cy="256032"/>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3</a:t>
            </a:r>
            <a:endParaRPr lang="en-US" sz="2300" dirty="0"/>
          </a:p>
        </p:txBody>
      </p:sp>
      <p:sp>
        <p:nvSpPr>
          <p:cNvPr id="15" name="Text 13"/>
          <p:cNvSpPr/>
          <p:nvPr/>
        </p:nvSpPr>
        <p:spPr>
          <a:xfrm>
            <a:off x="6803136" y="1664208"/>
            <a:ext cx="2066544" cy="566928"/>
          </a:xfrm>
          <a:prstGeom prst="rect">
            <a:avLst/>
          </a:prstGeom>
          <a:noFill/>
          <a:ln/>
        </p:spPr>
        <p:txBody>
          <a:bodyPr wrap="square" lIns="0" tIns="0" rIns="0" bIns="0" rtlCol="0" anchor="ctr"/>
          <a:lstStyle/>
          <a:p>
            <a:pPr marL="0" indent="0">
              <a:buNone/>
            </a:pPr>
            <a:r>
              <a:rPr lang="en-US" sz="1640" b="1" dirty="0">
                <a:solidFill>
                  <a:srgbClr val="16181A"/>
                </a:solidFill>
                <a:latin typeface="Calibri" pitchFamily="34" charset="0"/>
                <a:ea typeface="Calibri" pitchFamily="34" charset="-122"/>
                <a:cs typeface="Calibri" pitchFamily="34" charset="-120"/>
              </a:rPr>
              <a:t>Genetics and family</a:t>
            </a:r>
            <a:endParaRPr lang="en-US" sz="1640" dirty="0"/>
          </a:p>
        </p:txBody>
      </p:sp>
      <p:sp>
        <p:nvSpPr>
          <p:cNvPr id="16" name="Text 14"/>
          <p:cNvSpPr/>
          <p:nvPr/>
        </p:nvSpPr>
        <p:spPr>
          <a:xfrm>
            <a:off x="6382512" y="2395728"/>
            <a:ext cx="2487168" cy="3291840"/>
          </a:xfrm>
          <a:prstGeom prst="rect">
            <a:avLst/>
          </a:prstGeom>
          <a:noFill/>
          <a:ln/>
        </p:spPr>
        <p:txBody>
          <a:bodyPr wrap="square" lIns="0" tIns="0" rIns="0" bIns="0" rtlCol="0" anchor="ctr"/>
          <a:lstStyle/>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Genetic counseling and recurrence-risk discussion</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Consider family testing when available</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Address future reproductive counseling early</a:t>
            </a:r>
            <a:endParaRPr lang="en-US" sz="1340" dirty="0"/>
          </a:p>
        </p:txBody>
      </p:sp>
      <p:sp>
        <p:nvSpPr>
          <p:cNvPr id="17" name="Text 15"/>
          <p:cNvSpPr/>
          <p:nvPr/>
        </p:nvSpPr>
        <p:spPr>
          <a:xfrm>
            <a:off x="9198864" y="1682496"/>
            <a:ext cx="365760" cy="256032"/>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4</a:t>
            </a:r>
            <a:endParaRPr lang="en-US" sz="2300" dirty="0"/>
          </a:p>
        </p:txBody>
      </p:sp>
      <p:sp>
        <p:nvSpPr>
          <p:cNvPr id="18" name="Text 16"/>
          <p:cNvSpPr/>
          <p:nvPr/>
        </p:nvSpPr>
        <p:spPr>
          <a:xfrm>
            <a:off x="9619488" y="1664208"/>
            <a:ext cx="2066544" cy="566928"/>
          </a:xfrm>
          <a:prstGeom prst="rect">
            <a:avLst/>
          </a:prstGeom>
          <a:noFill/>
          <a:ln/>
        </p:spPr>
        <p:txBody>
          <a:bodyPr wrap="square" lIns="0" tIns="0" rIns="0" bIns="0" rtlCol="0" anchor="ctr"/>
          <a:lstStyle/>
          <a:p>
            <a:pPr marL="0" indent="0">
              <a:buNone/>
            </a:pPr>
            <a:r>
              <a:rPr lang="en-US" sz="1640" b="1" dirty="0">
                <a:solidFill>
                  <a:srgbClr val="16181A"/>
                </a:solidFill>
                <a:latin typeface="Calibri" pitchFamily="34" charset="0"/>
                <a:ea typeface="Calibri" pitchFamily="34" charset="-122"/>
                <a:cs typeface="Calibri" pitchFamily="34" charset="-120"/>
              </a:rPr>
              <a:t>Surveillance</a:t>
            </a:r>
            <a:endParaRPr lang="en-US" sz="1640" dirty="0"/>
          </a:p>
        </p:txBody>
      </p:sp>
      <p:sp>
        <p:nvSpPr>
          <p:cNvPr id="19" name="Text 17"/>
          <p:cNvSpPr/>
          <p:nvPr/>
        </p:nvSpPr>
        <p:spPr>
          <a:xfrm>
            <a:off x="9198864" y="2395728"/>
            <a:ext cx="2487168" cy="3291840"/>
          </a:xfrm>
          <a:prstGeom prst="rect">
            <a:avLst/>
          </a:prstGeom>
          <a:noFill/>
          <a:ln/>
        </p:spPr>
        <p:txBody>
          <a:bodyPr wrap="square" lIns="0" tIns="0" rIns="0" bIns="0" rtlCol="0" anchor="ctr"/>
          <a:lstStyle/>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Follow HbA1c, glucose profile, insulin, and C-peptide</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Track clinical and biochemical hyperandrogenism separately</a:t>
            </a:r>
            <a:endParaRPr lang="en-US" sz="1340" dirty="0"/>
          </a:p>
          <a:p>
            <a:pPr marL="152400" indent="-152400">
              <a:buSzPct val="100000"/>
              <a:buChar char="•"/>
            </a:pPr>
            <a:r>
              <a:rPr lang="en-US" sz="1340" dirty="0">
                <a:solidFill>
                  <a:srgbClr val="16181A"/>
                </a:solidFill>
                <a:latin typeface="Calibri" pitchFamily="34" charset="0"/>
                <a:ea typeface="Calibri" pitchFamily="34" charset="-122"/>
                <a:cs typeface="Calibri" pitchFamily="34" charset="-120"/>
              </a:rPr>
              <a:t>Monitor ovarian, endometrial, and diabetes-related complications</a:t>
            </a:r>
            <a:endParaRPr lang="en-US" sz="1340" dirty="0"/>
          </a:p>
        </p:txBody>
      </p:sp>
      <p:sp>
        <p:nvSpPr>
          <p:cNvPr id="21" name="Text 18"/>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13</a:t>
            </a:r>
            <a:endParaRPr lang="en-US"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MANAGEMENT IN OUR PATIENT</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13232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Case-specific application</a:t>
            </a:r>
            <a:endParaRPr lang="en-US" sz="2750" dirty="0"/>
          </a:p>
        </p:txBody>
      </p:sp>
      <p:sp>
        <p:nvSpPr>
          <p:cNvPr id="5" name="Shape 3"/>
          <p:cNvSpPr/>
          <p:nvPr/>
        </p:nvSpPr>
        <p:spPr>
          <a:xfrm>
            <a:off x="3840480" y="1645920"/>
            <a:ext cx="0" cy="4480560"/>
          </a:xfrm>
          <a:prstGeom prst="line">
            <a:avLst/>
          </a:prstGeom>
          <a:noFill/>
          <a:ln w="12700">
            <a:solidFill>
              <a:srgbClr val="D9D3CD"/>
            </a:solidFill>
            <a:prstDash val="solid"/>
          </a:ln>
        </p:spPr>
        <p:txBody>
          <a:bodyPr/>
          <a:lstStyle/>
          <a:p>
            <a:endParaRPr lang="en-US"/>
          </a:p>
        </p:txBody>
      </p:sp>
      <p:sp>
        <p:nvSpPr>
          <p:cNvPr id="6" name="Shape 4"/>
          <p:cNvSpPr/>
          <p:nvPr/>
        </p:nvSpPr>
        <p:spPr>
          <a:xfrm>
            <a:off x="7223760" y="1645920"/>
            <a:ext cx="0" cy="4480560"/>
          </a:xfrm>
          <a:prstGeom prst="line">
            <a:avLst/>
          </a:prstGeom>
          <a:noFill/>
          <a:ln w="12700">
            <a:solidFill>
              <a:srgbClr val="D9D3CD"/>
            </a:solidFill>
            <a:prstDash val="solid"/>
          </a:ln>
        </p:spPr>
        <p:txBody>
          <a:bodyPr/>
          <a:lstStyle/>
          <a:p>
            <a:endParaRPr lang="en-US"/>
          </a:p>
        </p:txBody>
      </p:sp>
      <p:sp>
        <p:nvSpPr>
          <p:cNvPr id="7" name="Text 5"/>
          <p:cNvSpPr/>
          <p:nvPr/>
        </p:nvSpPr>
        <p:spPr>
          <a:xfrm>
            <a:off x="749808" y="1664208"/>
            <a:ext cx="283464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Implemented</a:t>
            </a:r>
            <a:endParaRPr lang="en-US" sz="1300" dirty="0"/>
          </a:p>
        </p:txBody>
      </p:sp>
      <p:sp>
        <p:nvSpPr>
          <p:cNvPr id="8" name="Text 6"/>
          <p:cNvSpPr/>
          <p:nvPr/>
        </p:nvSpPr>
        <p:spPr>
          <a:xfrm>
            <a:off x="749808" y="1965960"/>
            <a:ext cx="2834640" cy="3291840"/>
          </a:xfrm>
          <a:prstGeom prst="rect">
            <a:avLst/>
          </a:prstGeom>
          <a:noFill/>
          <a:ln/>
        </p:spPr>
        <p:txBody>
          <a:bodyPr wrap="square" lIns="0" tIns="0" rIns="0" bIns="0" rtlCol="0" anchor="ctr"/>
          <a:lstStyle/>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Metformin</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Menstrual induction or cycle-management strategy in progress</a:t>
            </a:r>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Spironolactone </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Cosmetic treatment of hirsutism, including laser</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Routine endocrine follow-up and counseling</a:t>
            </a:r>
            <a:endParaRPr lang="en-US" sz="1440" dirty="0"/>
          </a:p>
        </p:txBody>
      </p:sp>
      <p:sp>
        <p:nvSpPr>
          <p:cNvPr id="9" name="Text 7"/>
          <p:cNvSpPr/>
          <p:nvPr/>
        </p:nvSpPr>
        <p:spPr>
          <a:xfrm>
            <a:off x="4133088" y="1664208"/>
            <a:ext cx="283464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Early response</a:t>
            </a:r>
            <a:endParaRPr lang="en-US" sz="1300" dirty="0"/>
          </a:p>
        </p:txBody>
      </p:sp>
      <p:sp>
        <p:nvSpPr>
          <p:cNvPr id="10" name="Text 8"/>
          <p:cNvSpPr/>
          <p:nvPr/>
        </p:nvSpPr>
        <p:spPr>
          <a:xfrm>
            <a:off x="4133088" y="1965960"/>
            <a:ext cx="2834640" cy="3291840"/>
          </a:xfrm>
          <a:prstGeom prst="rect">
            <a:avLst/>
          </a:prstGeom>
          <a:noFill/>
          <a:ln/>
        </p:spPr>
        <p:txBody>
          <a:bodyPr wrap="square" lIns="0" tIns="0" rIns="0" bIns="0" rtlCol="0" anchor="ctr"/>
          <a:lstStyle/>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HbA1c improved</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Insulin and C-peptide fell markedly</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Hirsutism improved clinically after Spironolactone </a:t>
            </a:r>
            <a:endParaRPr lang="en-US" sz="1440" dirty="0"/>
          </a:p>
        </p:txBody>
      </p:sp>
      <p:sp>
        <p:nvSpPr>
          <p:cNvPr id="11" name="Text 9"/>
          <p:cNvSpPr/>
          <p:nvPr/>
        </p:nvSpPr>
        <p:spPr>
          <a:xfrm>
            <a:off x="7516368" y="1664208"/>
            <a:ext cx="283464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Ongoing issues</a:t>
            </a:r>
            <a:endParaRPr lang="en-US" sz="1300" dirty="0"/>
          </a:p>
        </p:txBody>
      </p:sp>
      <p:sp>
        <p:nvSpPr>
          <p:cNvPr id="12" name="Text 10"/>
          <p:cNvSpPr/>
          <p:nvPr/>
        </p:nvSpPr>
        <p:spPr>
          <a:xfrm>
            <a:off x="7516368" y="1965960"/>
            <a:ext cx="2834640" cy="3291840"/>
          </a:xfrm>
          <a:prstGeom prst="rect">
            <a:avLst/>
          </a:prstGeom>
          <a:noFill/>
          <a:ln/>
        </p:spPr>
        <p:txBody>
          <a:bodyPr wrap="square" lIns="0" tIns="0" rIns="0" bIns="0" rtlCol="0" anchor="ctr"/>
          <a:lstStyle/>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Total testosterone remained elevated</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Reproductive and endometrial management still required</a:t>
            </a:r>
            <a:endParaRPr lang="en-US" sz="1440" dirty="0"/>
          </a:p>
          <a:p>
            <a:pPr marL="152400" indent="-152400">
              <a:buSzPct val="100000"/>
              <a:buChar char="•"/>
            </a:pPr>
            <a:r>
              <a:rPr lang="en-US" sz="1440" dirty="0">
                <a:solidFill>
                  <a:srgbClr val="16181A"/>
                </a:solidFill>
                <a:latin typeface="Calibri" pitchFamily="34" charset="0"/>
                <a:ea typeface="Calibri" pitchFamily="34" charset="-122"/>
                <a:cs typeface="Calibri" pitchFamily="34" charset="-120"/>
              </a:rPr>
              <a:t>Continued monitoring needed for dysglycemia and phenotype progression</a:t>
            </a:r>
            <a:endParaRPr lang="en-US" sz="1440" dirty="0"/>
          </a:p>
        </p:txBody>
      </p:sp>
      <p:sp>
        <p:nvSpPr>
          <p:cNvPr id="13" name="Shape 11"/>
          <p:cNvSpPr/>
          <p:nvPr/>
        </p:nvSpPr>
        <p:spPr>
          <a:xfrm>
            <a:off x="749808" y="5532120"/>
            <a:ext cx="10469880" cy="438912"/>
          </a:xfrm>
          <a:prstGeom prst="rect">
            <a:avLst/>
          </a:prstGeom>
          <a:solidFill>
            <a:srgbClr val="F3EEEA"/>
          </a:solidFill>
          <a:ln w="12700">
            <a:solidFill>
              <a:srgbClr val="F3EEEA"/>
            </a:solidFill>
            <a:prstDash val="solid"/>
          </a:ln>
        </p:spPr>
        <p:txBody>
          <a:bodyPr/>
          <a:lstStyle/>
          <a:p>
            <a:endParaRPr lang="en-US"/>
          </a:p>
        </p:txBody>
      </p:sp>
      <p:sp>
        <p:nvSpPr>
          <p:cNvPr id="14" name="Text 12"/>
          <p:cNvSpPr/>
          <p:nvPr/>
        </p:nvSpPr>
        <p:spPr>
          <a:xfrm>
            <a:off x="914400" y="5660136"/>
            <a:ext cx="10104120" cy="164592"/>
          </a:xfrm>
          <a:prstGeom prst="rect">
            <a:avLst/>
          </a:prstGeom>
          <a:noFill/>
          <a:ln/>
        </p:spPr>
        <p:txBody>
          <a:bodyPr wrap="square" lIns="0" tIns="0" rIns="0" bIns="0" rtlCol="0" anchor="ctr"/>
          <a:lstStyle/>
          <a:p>
            <a:pPr marL="0" indent="0" algn="ctr">
              <a:buNone/>
            </a:pPr>
            <a:r>
              <a:rPr lang="en-US" sz="1350" b="1" dirty="0">
                <a:solidFill>
                  <a:srgbClr val="16181A"/>
                </a:solidFill>
                <a:latin typeface="Calibri" pitchFamily="34" charset="0"/>
                <a:ea typeface="Calibri" pitchFamily="34" charset="-122"/>
                <a:cs typeface="Calibri" pitchFamily="34" charset="-120"/>
              </a:rPr>
              <a:t>Management addressed metabolic control and androgen-related morbidity in parallel.</a:t>
            </a:r>
            <a:endParaRPr lang="en-US" sz="1350" dirty="0"/>
          </a:p>
        </p:txBody>
      </p:sp>
      <p:sp>
        <p:nvSpPr>
          <p:cNvPr id="16" name="Text 13"/>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14</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RESPONSE TO THERAPY</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658368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Follow-up outcomes</a:t>
            </a:r>
            <a:endParaRPr lang="en-US" sz="2750" dirty="0"/>
          </a:p>
        </p:txBody>
      </p:sp>
      <p:sp>
        <p:nvSpPr>
          <p:cNvPr id="5" name="Text 3"/>
          <p:cNvSpPr/>
          <p:nvPr/>
        </p:nvSpPr>
        <p:spPr>
          <a:xfrm>
            <a:off x="749808" y="1426464"/>
            <a:ext cx="164592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Parameter</a:t>
            </a:r>
            <a:endParaRPr lang="en-US" sz="1220" dirty="0"/>
          </a:p>
        </p:txBody>
      </p:sp>
      <p:sp>
        <p:nvSpPr>
          <p:cNvPr id="6" name="Text 4"/>
          <p:cNvSpPr/>
          <p:nvPr/>
        </p:nvSpPr>
        <p:spPr>
          <a:xfrm>
            <a:off x="2697480" y="1426464"/>
            <a:ext cx="1325880" cy="164592"/>
          </a:xfrm>
          <a:prstGeom prst="rect">
            <a:avLst/>
          </a:prstGeom>
          <a:noFill/>
          <a:ln/>
        </p:spPr>
        <p:txBody>
          <a:bodyPr wrap="square" lIns="0" tIns="0" rIns="0" bIns="0" rtlCol="0" anchor="ctr"/>
          <a:lstStyle/>
          <a:p>
            <a:pPr marL="0" indent="0" algn="ctr">
              <a:buNone/>
            </a:pPr>
            <a:r>
              <a:rPr lang="en-US" sz="1220" b="1" dirty="0">
                <a:solidFill>
                  <a:srgbClr val="D54A42"/>
                </a:solidFill>
                <a:latin typeface="Calibri" pitchFamily="34" charset="0"/>
                <a:ea typeface="Calibri" pitchFamily="34" charset="-122"/>
                <a:cs typeface="Calibri" pitchFamily="34" charset="-120"/>
              </a:rPr>
              <a:t>Presentation</a:t>
            </a:r>
            <a:endParaRPr lang="en-US" sz="1220" dirty="0"/>
          </a:p>
        </p:txBody>
      </p:sp>
      <p:sp>
        <p:nvSpPr>
          <p:cNvPr id="7" name="Text 5"/>
          <p:cNvSpPr/>
          <p:nvPr/>
        </p:nvSpPr>
        <p:spPr>
          <a:xfrm>
            <a:off x="5138928" y="1426464"/>
            <a:ext cx="1325880" cy="164592"/>
          </a:xfrm>
          <a:prstGeom prst="rect">
            <a:avLst/>
          </a:prstGeom>
          <a:noFill/>
          <a:ln/>
        </p:spPr>
        <p:txBody>
          <a:bodyPr wrap="square" lIns="0" tIns="0" rIns="0" bIns="0" rtlCol="0" anchor="ctr"/>
          <a:lstStyle/>
          <a:p>
            <a:pPr marL="0" indent="0" algn="ctr">
              <a:buNone/>
            </a:pPr>
            <a:r>
              <a:rPr lang="en-US" sz="1220" b="1" dirty="0">
                <a:solidFill>
                  <a:srgbClr val="D54A42"/>
                </a:solidFill>
                <a:latin typeface="Calibri" pitchFamily="34" charset="0"/>
                <a:ea typeface="Calibri" pitchFamily="34" charset="-122"/>
                <a:cs typeface="Calibri" pitchFamily="34" charset="-120"/>
              </a:rPr>
              <a:t>Follow-up</a:t>
            </a:r>
            <a:endParaRPr lang="en-US" sz="1220" dirty="0"/>
          </a:p>
        </p:txBody>
      </p:sp>
      <p:sp>
        <p:nvSpPr>
          <p:cNvPr id="8" name="Text 6"/>
          <p:cNvSpPr/>
          <p:nvPr/>
        </p:nvSpPr>
        <p:spPr>
          <a:xfrm>
            <a:off x="7333488" y="1426464"/>
            <a:ext cx="1828800" cy="164592"/>
          </a:xfrm>
          <a:prstGeom prst="rect">
            <a:avLst/>
          </a:prstGeom>
          <a:noFill/>
          <a:ln/>
        </p:spPr>
        <p:txBody>
          <a:bodyPr wrap="square" lIns="0" tIns="0" rIns="0" bIns="0" rtlCol="0" anchor="ctr"/>
          <a:lstStyle/>
          <a:p>
            <a:pPr marL="0" indent="0">
              <a:buNone/>
            </a:pPr>
            <a:r>
              <a:rPr lang="en-US" sz="1220" b="1" dirty="0">
                <a:solidFill>
                  <a:srgbClr val="D54A42"/>
                </a:solidFill>
                <a:latin typeface="Calibri" pitchFamily="34" charset="0"/>
                <a:ea typeface="Calibri" pitchFamily="34" charset="-122"/>
                <a:cs typeface="Calibri" pitchFamily="34" charset="-120"/>
              </a:rPr>
              <a:t>Interpretation</a:t>
            </a:r>
            <a:endParaRPr lang="en-US" sz="1220" dirty="0"/>
          </a:p>
        </p:txBody>
      </p:sp>
      <p:sp>
        <p:nvSpPr>
          <p:cNvPr id="9" name="Shape 7"/>
          <p:cNvSpPr/>
          <p:nvPr/>
        </p:nvSpPr>
        <p:spPr>
          <a:xfrm>
            <a:off x="749808" y="1700784"/>
            <a:ext cx="10469880" cy="804672"/>
          </a:xfrm>
          <a:prstGeom prst="roundRect">
            <a:avLst>
              <a:gd name="adj" fmla="val 3409"/>
            </a:avLst>
          </a:prstGeom>
          <a:solidFill>
            <a:srgbClr val="FFFFFF"/>
          </a:solidFill>
          <a:ln w="7620">
            <a:solidFill>
              <a:srgbClr val="E7E1DB"/>
            </a:solidFill>
            <a:prstDash val="solid"/>
          </a:ln>
        </p:spPr>
        <p:txBody>
          <a:bodyPr/>
          <a:lstStyle/>
          <a:p>
            <a:endParaRPr lang="en-US"/>
          </a:p>
        </p:txBody>
      </p:sp>
      <p:sp>
        <p:nvSpPr>
          <p:cNvPr id="10" name="Text 8"/>
          <p:cNvSpPr/>
          <p:nvPr/>
        </p:nvSpPr>
        <p:spPr>
          <a:xfrm>
            <a:off x="932688" y="1938528"/>
            <a:ext cx="1783080" cy="164592"/>
          </a:xfrm>
          <a:prstGeom prst="rect">
            <a:avLst/>
          </a:prstGeom>
          <a:noFill/>
          <a:ln/>
        </p:spPr>
        <p:txBody>
          <a:bodyPr wrap="square" lIns="0" tIns="0" rIns="0" bIns="0" rtlCol="0" anchor="ctr"/>
          <a:lstStyle/>
          <a:p>
            <a:pPr marL="0" indent="0">
              <a:buNone/>
            </a:pPr>
            <a:r>
              <a:rPr lang="en-US" sz="1380" b="1" dirty="0">
                <a:solidFill>
                  <a:srgbClr val="16181A"/>
                </a:solidFill>
                <a:latin typeface="Calibri" pitchFamily="34" charset="0"/>
                <a:ea typeface="Calibri" pitchFamily="34" charset="-122"/>
                <a:cs typeface="Calibri" pitchFamily="34" charset="-120"/>
              </a:rPr>
              <a:t>HbA1c (%)</a:t>
            </a:r>
            <a:endParaRPr lang="en-US" sz="1380" dirty="0"/>
          </a:p>
        </p:txBody>
      </p:sp>
      <p:sp>
        <p:nvSpPr>
          <p:cNvPr id="11" name="Text 9"/>
          <p:cNvSpPr/>
          <p:nvPr/>
        </p:nvSpPr>
        <p:spPr>
          <a:xfrm>
            <a:off x="2761488" y="1819656"/>
            <a:ext cx="1188720" cy="256032"/>
          </a:xfrm>
          <a:prstGeom prst="rect">
            <a:avLst/>
          </a:prstGeom>
          <a:noFill/>
          <a:ln/>
        </p:spPr>
        <p:txBody>
          <a:bodyPr wrap="square" lIns="0" tIns="0" rIns="0" bIns="0" rtlCol="0" anchor="ctr"/>
          <a:lstStyle/>
          <a:p>
            <a:pPr marL="0" indent="0" algn="ctr">
              <a:buNone/>
            </a:pPr>
            <a:r>
              <a:rPr lang="en-US" sz="2400" b="1" dirty="0">
                <a:solidFill>
                  <a:srgbClr val="16181A"/>
                </a:solidFill>
                <a:latin typeface="Calibri" pitchFamily="34" charset="0"/>
                <a:ea typeface="Calibri" pitchFamily="34" charset="-122"/>
                <a:cs typeface="Calibri" pitchFamily="34" charset="-120"/>
              </a:rPr>
              <a:t>6.5</a:t>
            </a:r>
            <a:endParaRPr lang="en-US" sz="2400" dirty="0"/>
          </a:p>
        </p:txBody>
      </p:sp>
      <p:sp>
        <p:nvSpPr>
          <p:cNvPr id="12" name="Text 10"/>
          <p:cNvSpPr/>
          <p:nvPr/>
        </p:nvSpPr>
        <p:spPr>
          <a:xfrm>
            <a:off x="2761488" y="2103120"/>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presentation</a:t>
            </a:r>
            <a:endParaRPr lang="en-US" sz="960" dirty="0"/>
          </a:p>
        </p:txBody>
      </p:sp>
      <p:sp>
        <p:nvSpPr>
          <p:cNvPr id="13" name="Shape 11"/>
          <p:cNvSpPr/>
          <p:nvPr/>
        </p:nvSpPr>
        <p:spPr>
          <a:xfrm>
            <a:off x="4133088" y="1975104"/>
            <a:ext cx="768096" cy="0"/>
          </a:xfrm>
          <a:prstGeom prst="line">
            <a:avLst/>
          </a:prstGeom>
          <a:noFill/>
          <a:ln w="25400">
            <a:solidFill>
              <a:srgbClr val="2E7D5B"/>
            </a:solidFill>
            <a:prstDash val="solid"/>
            <a:tailEnd type="triangle"/>
          </a:ln>
        </p:spPr>
        <p:txBody>
          <a:bodyPr/>
          <a:lstStyle/>
          <a:p>
            <a:endParaRPr lang="en-US"/>
          </a:p>
        </p:txBody>
      </p:sp>
      <p:sp>
        <p:nvSpPr>
          <p:cNvPr id="14" name="Text 12"/>
          <p:cNvSpPr/>
          <p:nvPr/>
        </p:nvSpPr>
        <p:spPr>
          <a:xfrm>
            <a:off x="5212080" y="1819656"/>
            <a:ext cx="1188720" cy="256032"/>
          </a:xfrm>
          <a:prstGeom prst="rect">
            <a:avLst/>
          </a:prstGeom>
          <a:noFill/>
          <a:ln/>
        </p:spPr>
        <p:txBody>
          <a:bodyPr wrap="square" lIns="0" tIns="0" rIns="0" bIns="0" rtlCol="0" anchor="ctr"/>
          <a:lstStyle/>
          <a:p>
            <a:pPr marL="0" indent="0" algn="ctr">
              <a:buNone/>
            </a:pPr>
            <a:r>
              <a:rPr lang="en-US" sz="2400" b="1" dirty="0">
                <a:solidFill>
                  <a:srgbClr val="2E7D5B"/>
                </a:solidFill>
                <a:latin typeface="Calibri" pitchFamily="34" charset="0"/>
                <a:ea typeface="Calibri" pitchFamily="34" charset="-122"/>
                <a:cs typeface="Calibri" pitchFamily="34" charset="-120"/>
              </a:rPr>
              <a:t>5.8</a:t>
            </a:r>
            <a:endParaRPr lang="en-US" sz="2400" dirty="0"/>
          </a:p>
        </p:txBody>
      </p:sp>
      <p:sp>
        <p:nvSpPr>
          <p:cNvPr id="15" name="Text 13"/>
          <p:cNvSpPr/>
          <p:nvPr/>
        </p:nvSpPr>
        <p:spPr>
          <a:xfrm>
            <a:off x="5212080" y="2103120"/>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follow-up</a:t>
            </a:r>
            <a:endParaRPr lang="en-US" sz="960" dirty="0"/>
          </a:p>
        </p:txBody>
      </p:sp>
      <p:sp>
        <p:nvSpPr>
          <p:cNvPr id="16" name="Text 14"/>
          <p:cNvSpPr/>
          <p:nvPr/>
        </p:nvSpPr>
        <p:spPr>
          <a:xfrm>
            <a:off x="7333488" y="1929384"/>
            <a:ext cx="3611880" cy="164592"/>
          </a:xfrm>
          <a:prstGeom prst="rect">
            <a:avLst/>
          </a:prstGeom>
          <a:noFill/>
          <a:ln/>
        </p:spPr>
        <p:txBody>
          <a:bodyPr wrap="square" lIns="0" tIns="0" rIns="0" bIns="0" rtlCol="0" anchor="ctr"/>
          <a:lstStyle/>
          <a:p>
            <a:pPr marL="0" indent="0">
              <a:buNone/>
            </a:pPr>
            <a:r>
              <a:rPr lang="en-US" sz="1500" b="1" dirty="0">
                <a:solidFill>
                  <a:srgbClr val="16181A"/>
                </a:solidFill>
                <a:latin typeface="Calibri" pitchFamily="34" charset="0"/>
                <a:ea typeface="Calibri" pitchFamily="34" charset="-122"/>
                <a:cs typeface="Calibri" pitchFamily="34" charset="-120"/>
              </a:rPr>
              <a:t>Improved glycemia</a:t>
            </a:r>
            <a:endParaRPr lang="en-US" sz="1500" dirty="0"/>
          </a:p>
        </p:txBody>
      </p:sp>
      <p:sp>
        <p:nvSpPr>
          <p:cNvPr id="17" name="Shape 15"/>
          <p:cNvSpPr/>
          <p:nvPr/>
        </p:nvSpPr>
        <p:spPr>
          <a:xfrm>
            <a:off x="749808" y="2642616"/>
            <a:ext cx="10469880" cy="804672"/>
          </a:xfrm>
          <a:prstGeom prst="roundRect">
            <a:avLst>
              <a:gd name="adj" fmla="val 3409"/>
            </a:avLst>
          </a:prstGeom>
          <a:solidFill>
            <a:srgbClr val="FBF9F7"/>
          </a:solidFill>
          <a:ln w="7620">
            <a:solidFill>
              <a:srgbClr val="E7E1DB"/>
            </a:solidFill>
            <a:prstDash val="solid"/>
          </a:ln>
        </p:spPr>
        <p:txBody>
          <a:bodyPr/>
          <a:lstStyle/>
          <a:p>
            <a:endParaRPr lang="en-US"/>
          </a:p>
        </p:txBody>
      </p:sp>
      <p:sp>
        <p:nvSpPr>
          <p:cNvPr id="18" name="Text 16"/>
          <p:cNvSpPr/>
          <p:nvPr/>
        </p:nvSpPr>
        <p:spPr>
          <a:xfrm>
            <a:off x="932688" y="2880360"/>
            <a:ext cx="1783080" cy="164592"/>
          </a:xfrm>
          <a:prstGeom prst="rect">
            <a:avLst/>
          </a:prstGeom>
          <a:noFill/>
          <a:ln/>
        </p:spPr>
        <p:txBody>
          <a:bodyPr wrap="square" lIns="0" tIns="0" rIns="0" bIns="0" rtlCol="0" anchor="ctr"/>
          <a:lstStyle/>
          <a:p>
            <a:pPr marL="0" indent="0">
              <a:buNone/>
            </a:pPr>
            <a:r>
              <a:rPr lang="en-US" sz="1380" b="1" dirty="0">
                <a:solidFill>
                  <a:srgbClr val="16181A"/>
                </a:solidFill>
                <a:latin typeface="Calibri" pitchFamily="34" charset="0"/>
                <a:ea typeface="Calibri" pitchFamily="34" charset="-122"/>
                <a:cs typeface="Calibri" pitchFamily="34" charset="-120"/>
              </a:rPr>
              <a:t>Insulin</a:t>
            </a:r>
            <a:endParaRPr lang="en-US" sz="1380" dirty="0"/>
          </a:p>
        </p:txBody>
      </p:sp>
      <p:sp>
        <p:nvSpPr>
          <p:cNvPr id="19" name="Text 17"/>
          <p:cNvSpPr/>
          <p:nvPr/>
        </p:nvSpPr>
        <p:spPr>
          <a:xfrm>
            <a:off x="2761488" y="2761488"/>
            <a:ext cx="1188720" cy="256032"/>
          </a:xfrm>
          <a:prstGeom prst="rect">
            <a:avLst/>
          </a:prstGeom>
          <a:noFill/>
          <a:ln/>
        </p:spPr>
        <p:txBody>
          <a:bodyPr wrap="square" lIns="0" tIns="0" rIns="0" bIns="0" rtlCol="0" anchor="ctr"/>
          <a:lstStyle/>
          <a:p>
            <a:pPr marL="0" indent="0" algn="ctr">
              <a:buNone/>
            </a:pPr>
            <a:r>
              <a:rPr lang="en-US" sz="2400" b="1" dirty="0">
                <a:solidFill>
                  <a:srgbClr val="16181A"/>
                </a:solidFill>
                <a:latin typeface="Calibri" pitchFamily="34" charset="0"/>
                <a:ea typeface="Calibri" pitchFamily="34" charset="-122"/>
                <a:cs typeface="Calibri" pitchFamily="34" charset="-120"/>
              </a:rPr>
              <a:t>488</a:t>
            </a:r>
            <a:endParaRPr lang="en-US" sz="2400" dirty="0"/>
          </a:p>
        </p:txBody>
      </p:sp>
      <p:sp>
        <p:nvSpPr>
          <p:cNvPr id="20" name="Text 18"/>
          <p:cNvSpPr/>
          <p:nvPr/>
        </p:nvSpPr>
        <p:spPr>
          <a:xfrm>
            <a:off x="2761488" y="3044952"/>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presentation</a:t>
            </a:r>
            <a:endParaRPr lang="en-US" sz="960" dirty="0"/>
          </a:p>
        </p:txBody>
      </p:sp>
      <p:sp>
        <p:nvSpPr>
          <p:cNvPr id="21" name="Shape 19"/>
          <p:cNvSpPr/>
          <p:nvPr/>
        </p:nvSpPr>
        <p:spPr>
          <a:xfrm>
            <a:off x="4133088" y="2916936"/>
            <a:ext cx="768096" cy="0"/>
          </a:xfrm>
          <a:prstGeom prst="line">
            <a:avLst/>
          </a:prstGeom>
          <a:noFill/>
          <a:ln w="25400">
            <a:solidFill>
              <a:srgbClr val="2E7D5B"/>
            </a:solidFill>
            <a:prstDash val="solid"/>
            <a:tailEnd type="triangle"/>
          </a:ln>
        </p:spPr>
        <p:txBody>
          <a:bodyPr/>
          <a:lstStyle/>
          <a:p>
            <a:endParaRPr lang="en-US"/>
          </a:p>
        </p:txBody>
      </p:sp>
      <p:sp>
        <p:nvSpPr>
          <p:cNvPr id="22" name="Text 20"/>
          <p:cNvSpPr/>
          <p:nvPr/>
        </p:nvSpPr>
        <p:spPr>
          <a:xfrm>
            <a:off x="5212080" y="2761488"/>
            <a:ext cx="1188720" cy="256032"/>
          </a:xfrm>
          <a:prstGeom prst="rect">
            <a:avLst/>
          </a:prstGeom>
          <a:noFill/>
          <a:ln/>
        </p:spPr>
        <p:txBody>
          <a:bodyPr wrap="square" lIns="0" tIns="0" rIns="0" bIns="0" rtlCol="0" anchor="ctr"/>
          <a:lstStyle/>
          <a:p>
            <a:pPr marL="0" indent="0" algn="ctr">
              <a:buNone/>
            </a:pPr>
            <a:r>
              <a:rPr lang="en-US" sz="2400" b="1" dirty="0">
                <a:solidFill>
                  <a:srgbClr val="2E7D5B"/>
                </a:solidFill>
                <a:latin typeface="Calibri" pitchFamily="34" charset="0"/>
                <a:ea typeface="Calibri" pitchFamily="34" charset="-122"/>
                <a:cs typeface="Calibri" pitchFamily="34" charset="-120"/>
              </a:rPr>
              <a:t>56.8</a:t>
            </a:r>
            <a:endParaRPr lang="en-US" sz="2400" dirty="0"/>
          </a:p>
        </p:txBody>
      </p:sp>
      <p:sp>
        <p:nvSpPr>
          <p:cNvPr id="23" name="Text 21"/>
          <p:cNvSpPr/>
          <p:nvPr/>
        </p:nvSpPr>
        <p:spPr>
          <a:xfrm>
            <a:off x="5212080" y="3044952"/>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follow-up</a:t>
            </a:r>
            <a:endParaRPr lang="en-US" sz="960" dirty="0"/>
          </a:p>
        </p:txBody>
      </p:sp>
      <p:sp>
        <p:nvSpPr>
          <p:cNvPr id="24" name="Text 22"/>
          <p:cNvSpPr/>
          <p:nvPr/>
        </p:nvSpPr>
        <p:spPr>
          <a:xfrm>
            <a:off x="7333488" y="2871216"/>
            <a:ext cx="3611880" cy="164592"/>
          </a:xfrm>
          <a:prstGeom prst="rect">
            <a:avLst/>
          </a:prstGeom>
          <a:noFill/>
          <a:ln/>
        </p:spPr>
        <p:txBody>
          <a:bodyPr wrap="square" lIns="0" tIns="0" rIns="0" bIns="0" rtlCol="0" anchor="ctr"/>
          <a:lstStyle/>
          <a:p>
            <a:pPr marL="0" indent="0">
              <a:buNone/>
            </a:pPr>
            <a:r>
              <a:rPr lang="en-US" sz="1500" b="1" dirty="0">
                <a:solidFill>
                  <a:srgbClr val="16181A"/>
                </a:solidFill>
                <a:latin typeface="Calibri" pitchFamily="34" charset="0"/>
                <a:ea typeface="Calibri" pitchFamily="34" charset="-122"/>
                <a:cs typeface="Calibri" pitchFamily="34" charset="-120"/>
              </a:rPr>
              <a:t>Marked fall in hyperinsulinemia</a:t>
            </a:r>
            <a:endParaRPr lang="en-US" sz="1500" dirty="0"/>
          </a:p>
        </p:txBody>
      </p:sp>
      <p:sp>
        <p:nvSpPr>
          <p:cNvPr id="25" name="Shape 23"/>
          <p:cNvSpPr/>
          <p:nvPr/>
        </p:nvSpPr>
        <p:spPr>
          <a:xfrm>
            <a:off x="749808" y="3584448"/>
            <a:ext cx="10469880" cy="804672"/>
          </a:xfrm>
          <a:prstGeom prst="roundRect">
            <a:avLst>
              <a:gd name="adj" fmla="val 3409"/>
            </a:avLst>
          </a:prstGeom>
          <a:solidFill>
            <a:srgbClr val="FFFFFF"/>
          </a:solidFill>
          <a:ln w="7620">
            <a:solidFill>
              <a:srgbClr val="E7E1DB"/>
            </a:solidFill>
            <a:prstDash val="solid"/>
          </a:ln>
        </p:spPr>
        <p:txBody>
          <a:bodyPr/>
          <a:lstStyle/>
          <a:p>
            <a:endParaRPr lang="en-US"/>
          </a:p>
        </p:txBody>
      </p:sp>
      <p:sp>
        <p:nvSpPr>
          <p:cNvPr id="26" name="Text 24"/>
          <p:cNvSpPr/>
          <p:nvPr/>
        </p:nvSpPr>
        <p:spPr>
          <a:xfrm>
            <a:off x="932688" y="3822192"/>
            <a:ext cx="1783080" cy="164592"/>
          </a:xfrm>
          <a:prstGeom prst="rect">
            <a:avLst/>
          </a:prstGeom>
          <a:noFill/>
          <a:ln/>
        </p:spPr>
        <p:txBody>
          <a:bodyPr wrap="square" lIns="0" tIns="0" rIns="0" bIns="0" rtlCol="0" anchor="ctr"/>
          <a:lstStyle/>
          <a:p>
            <a:pPr marL="0" indent="0">
              <a:buNone/>
            </a:pPr>
            <a:r>
              <a:rPr lang="en-US" sz="1380" b="1" dirty="0">
                <a:solidFill>
                  <a:srgbClr val="16181A"/>
                </a:solidFill>
                <a:latin typeface="Calibri" pitchFamily="34" charset="0"/>
                <a:ea typeface="Calibri" pitchFamily="34" charset="-122"/>
                <a:cs typeface="Calibri" pitchFamily="34" charset="-120"/>
              </a:rPr>
              <a:t>C-peptide</a:t>
            </a:r>
            <a:endParaRPr lang="en-US" sz="1380" dirty="0"/>
          </a:p>
        </p:txBody>
      </p:sp>
      <p:sp>
        <p:nvSpPr>
          <p:cNvPr id="27" name="Text 25"/>
          <p:cNvSpPr/>
          <p:nvPr/>
        </p:nvSpPr>
        <p:spPr>
          <a:xfrm>
            <a:off x="2761488" y="3703320"/>
            <a:ext cx="1188720" cy="256032"/>
          </a:xfrm>
          <a:prstGeom prst="rect">
            <a:avLst/>
          </a:prstGeom>
          <a:noFill/>
          <a:ln/>
        </p:spPr>
        <p:txBody>
          <a:bodyPr wrap="square" lIns="0" tIns="0" rIns="0" bIns="0" rtlCol="0" anchor="ctr"/>
          <a:lstStyle/>
          <a:p>
            <a:pPr marL="0" indent="0" algn="ctr">
              <a:buNone/>
            </a:pPr>
            <a:r>
              <a:rPr lang="en-US" sz="2400" b="1" dirty="0">
                <a:solidFill>
                  <a:srgbClr val="16181A"/>
                </a:solidFill>
                <a:latin typeface="Calibri" pitchFamily="34" charset="0"/>
                <a:ea typeface="Calibri" pitchFamily="34" charset="-122"/>
                <a:cs typeface="Calibri" pitchFamily="34" charset="-120"/>
              </a:rPr>
              <a:t>8.95</a:t>
            </a:r>
            <a:endParaRPr lang="en-US" sz="2400" dirty="0"/>
          </a:p>
        </p:txBody>
      </p:sp>
      <p:sp>
        <p:nvSpPr>
          <p:cNvPr id="28" name="Text 26"/>
          <p:cNvSpPr/>
          <p:nvPr/>
        </p:nvSpPr>
        <p:spPr>
          <a:xfrm>
            <a:off x="2761488" y="3986784"/>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presentation</a:t>
            </a:r>
            <a:endParaRPr lang="en-US" sz="960" dirty="0"/>
          </a:p>
        </p:txBody>
      </p:sp>
      <p:sp>
        <p:nvSpPr>
          <p:cNvPr id="29" name="Shape 27"/>
          <p:cNvSpPr/>
          <p:nvPr/>
        </p:nvSpPr>
        <p:spPr>
          <a:xfrm>
            <a:off x="4133088" y="3858768"/>
            <a:ext cx="768096" cy="0"/>
          </a:xfrm>
          <a:prstGeom prst="line">
            <a:avLst/>
          </a:prstGeom>
          <a:noFill/>
          <a:ln w="25400">
            <a:solidFill>
              <a:srgbClr val="2E7D5B"/>
            </a:solidFill>
            <a:prstDash val="solid"/>
            <a:tailEnd type="triangle"/>
          </a:ln>
        </p:spPr>
        <p:txBody>
          <a:bodyPr/>
          <a:lstStyle/>
          <a:p>
            <a:endParaRPr lang="en-US"/>
          </a:p>
        </p:txBody>
      </p:sp>
      <p:sp>
        <p:nvSpPr>
          <p:cNvPr id="30" name="Text 28"/>
          <p:cNvSpPr/>
          <p:nvPr/>
        </p:nvSpPr>
        <p:spPr>
          <a:xfrm>
            <a:off x="5212080" y="3703320"/>
            <a:ext cx="1188720" cy="256032"/>
          </a:xfrm>
          <a:prstGeom prst="rect">
            <a:avLst/>
          </a:prstGeom>
          <a:noFill/>
          <a:ln/>
        </p:spPr>
        <p:txBody>
          <a:bodyPr wrap="square" lIns="0" tIns="0" rIns="0" bIns="0" rtlCol="0" anchor="ctr"/>
          <a:lstStyle/>
          <a:p>
            <a:pPr marL="0" indent="0" algn="ctr">
              <a:buNone/>
            </a:pPr>
            <a:r>
              <a:rPr lang="en-US" sz="2400" b="1" dirty="0">
                <a:solidFill>
                  <a:srgbClr val="2E7D5B"/>
                </a:solidFill>
                <a:latin typeface="Calibri" pitchFamily="34" charset="0"/>
                <a:ea typeface="Calibri" pitchFamily="34" charset="-122"/>
                <a:cs typeface="Calibri" pitchFamily="34" charset="-120"/>
              </a:rPr>
              <a:t>2.62</a:t>
            </a:r>
            <a:endParaRPr lang="en-US" sz="2400" dirty="0"/>
          </a:p>
        </p:txBody>
      </p:sp>
      <p:sp>
        <p:nvSpPr>
          <p:cNvPr id="31" name="Text 29"/>
          <p:cNvSpPr/>
          <p:nvPr/>
        </p:nvSpPr>
        <p:spPr>
          <a:xfrm>
            <a:off x="5212080" y="3986784"/>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follow-up</a:t>
            </a:r>
            <a:endParaRPr lang="en-US" sz="960" dirty="0"/>
          </a:p>
        </p:txBody>
      </p:sp>
      <p:sp>
        <p:nvSpPr>
          <p:cNvPr id="32" name="Text 30"/>
          <p:cNvSpPr/>
          <p:nvPr/>
        </p:nvSpPr>
        <p:spPr>
          <a:xfrm>
            <a:off x="7333488" y="3813048"/>
            <a:ext cx="3611880" cy="164592"/>
          </a:xfrm>
          <a:prstGeom prst="rect">
            <a:avLst/>
          </a:prstGeom>
          <a:noFill/>
          <a:ln/>
        </p:spPr>
        <p:txBody>
          <a:bodyPr wrap="square" lIns="0" tIns="0" rIns="0" bIns="0" rtlCol="0" anchor="ctr"/>
          <a:lstStyle/>
          <a:p>
            <a:pPr marL="0" indent="0">
              <a:buNone/>
            </a:pPr>
            <a:r>
              <a:rPr lang="en-US" sz="1500" b="1" dirty="0">
                <a:solidFill>
                  <a:srgbClr val="16181A"/>
                </a:solidFill>
                <a:latin typeface="Calibri" pitchFamily="34" charset="0"/>
                <a:ea typeface="Calibri" pitchFamily="34" charset="-122"/>
                <a:cs typeface="Calibri" pitchFamily="34" charset="-120"/>
              </a:rPr>
              <a:t>Improved endogenous insulin burden</a:t>
            </a:r>
            <a:endParaRPr lang="en-US" sz="1500" dirty="0"/>
          </a:p>
        </p:txBody>
      </p:sp>
      <p:sp>
        <p:nvSpPr>
          <p:cNvPr id="33" name="Shape 31"/>
          <p:cNvSpPr/>
          <p:nvPr/>
        </p:nvSpPr>
        <p:spPr>
          <a:xfrm>
            <a:off x="749808" y="4526280"/>
            <a:ext cx="10469880" cy="804672"/>
          </a:xfrm>
          <a:prstGeom prst="roundRect">
            <a:avLst>
              <a:gd name="adj" fmla="val 3409"/>
            </a:avLst>
          </a:prstGeom>
          <a:solidFill>
            <a:srgbClr val="FBF9F7"/>
          </a:solidFill>
          <a:ln w="7620">
            <a:solidFill>
              <a:srgbClr val="E7E1DB"/>
            </a:solidFill>
            <a:prstDash val="solid"/>
          </a:ln>
        </p:spPr>
        <p:txBody>
          <a:bodyPr/>
          <a:lstStyle/>
          <a:p>
            <a:endParaRPr lang="en-US"/>
          </a:p>
        </p:txBody>
      </p:sp>
      <p:sp>
        <p:nvSpPr>
          <p:cNvPr id="34" name="Text 32"/>
          <p:cNvSpPr/>
          <p:nvPr/>
        </p:nvSpPr>
        <p:spPr>
          <a:xfrm>
            <a:off x="932688" y="4764024"/>
            <a:ext cx="1783080" cy="164592"/>
          </a:xfrm>
          <a:prstGeom prst="rect">
            <a:avLst/>
          </a:prstGeom>
          <a:noFill/>
          <a:ln/>
        </p:spPr>
        <p:txBody>
          <a:bodyPr wrap="square" lIns="0" tIns="0" rIns="0" bIns="0" rtlCol="0" anchor="ctr"/>
          <a:lstStyle/>
          <a:p>
            <a:pPr marL="0" indent="0">
              <a:buNone/>
            </a:pPr>
            <a:r>
              <a:rPr lang="en-US" sz="1380" b="1" dirty="0">
                <a:solidFill>
                  <a:srgbClr val="16181A"/>
                </a:solidFill>
                <a:latin typeface="Calibri" pitchFamily="34" charset="0"/>
                <a:ea typeface="Calibri" pitchFamily="34" charset="-122"/>
                <a:cs typeface="Calibri" pitchFamily="34" charset="-120"/>
              </a:rPr>
              <a:t>Total testosterone</a:t>
            </a:r>
            <a:endParaRPr lang="en-US" sz="1380" dirty="0"/>
          </a:p>
        </p:txBody>
      </p:sp>
      <p:sp>
        <p:nvSpPr>
          <p:cNvPr id="35" name="Text 33"/>
          <p:cNvSpPr/>
          <p:nvPr/>
        </p:nvSpPr>
        <p:spPr>
          <a:xfrm>
            <a:off x="2761488" y="4645152"/>
            <a:ext cx="1188720" cy="256032"/>
          </a:xfrm>
          <a:prstGeom prst="rect">
            <a:avLst/>
          </a:prstGeom>
          <a:noFill/>
          <a:ln/>
        </p:spPr>
        <p:txBody>
          <a:bodyPr wrap="square" lIns="0" tIns="0" rIns="0" bIns="0" rtlCol="0" anchor="ctr"/>
          <a:lstStyle/>
          <a:p>
            <a:pPr marL="0" indent="0" algn="ctr">
              <a:buNone/>
            </a:pPr>
            <a:r>
              <a:rPr lang="en-US" sz="2400" b="1" dirty="0">
                <a:solidFill>
                  <a:srgbClr val="16181A"/>
                </a:solidFill>
                <a:latin typeface="Calibri" pitchFamily="34" charset="0"/>
                <a:ea typeface="Calibri" pitchFamily="34" charset="-122"/>
                <a:cs typeface="Calibri" pitchFamily="34" charset="-120"/>
              </a:rPr>
              <a:t>630</a:t>
            </a:r>
            <a:endParaRPr lang="en-US" sz="2400" dirty="0"/>
          </a:p>
        </p:txBody>
      </p:sp>
      <p:sp>
        <p:nvSpPr>
          <p:cNvPr id="36" name="Text 34"/>
          <p:cNvSpPr/>
          <p:nvPr/>
        </p:nvSpPr>
        <p:spPr>
          <a:xfrm>
            <a:off x="2761488" y="4928616"/>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presentation</a:t>
            </a:r>
            <a:endParaRPr lang="en-US" sz="960" dirty="0"/>
          </a:p>
        </p:txBody>
      </p:sp>
      <p:sp>
        <p:nvSpPr>
          <p:cNvPr id="37" name="Shape 35"/>
          <p:cNvSpPr/>
          <p:nvPr/>
        </p:nvSpPr>
        <p:spPr>
          <a:xfrm>
            <a:off x="4133088" y="4800600"/>
            <a:ext cx="768096" cy="0"/>
          </a:xfrm>
          <a:prstGeom prst="line">
            <a:avLst/>
          </a:prstGeom>
          <a:noFill/>
          <a:ln w="25400">
            <a:solidFill>
              <a:srgbClr val="D54A42"/>
            </a:solidFill>
            <a:prstDash val="solid"/>
            <a:tailEnd type="triangle"/>
          </a:ln>
        </p:spPr>
        <p:txBody>
          <a:bodyPr/>
          <a:lstStyle/>
          <a:p>
            <a:endParaRPr lang="en-US"/>
          </a:p>
        </p:txBody>
      </p:sp>
      <p:sp>
        <p:nvSpPr>
          <p:cNvPr id="38" name="Text 36"/>
          <p:cNvSpPr/>
          <p:nvPr/>
        </p:nvSpPr>
        <p:spPr>
          <a:xfrm>
            <a:off x="5212080" y="4645152"/>
            <a:ext cx="1188720" cy="256032"/>
          </a:xfrm>
          <a:prstGeom prst="rect">
            <a:avLst/>
          </a:prstGeom>
          <a:noFill/>
          <a:ln/>
        </p:spPr>
        <p:txBody>
          <a:bodyPr wrap="square" lIns="0" tIns="0" rIns="0" bIns="0" rtlCol="0" anchor="ctr"/>
          <a:lstStyle/>
          <a:p>
            <a:pPr marL="0" indent="0" algn="ctr">
              <a:buNone/>
            </a:pPr>
            <a:r>
              <a:rPr lang="en-US" sz="2400" b="1" dirty="0">
                <a:solidFill>
                  <a:srgbClr val="D54A42"/>
                </a:solidFill>
                <a:latin typeface="Calibri" pitchFamily="34" charset="0"/>
                <a:ea typeface="Calibri" pitchFamily="34" charset="-122"/>
                <a:cs typeface="Calibri" pitchFamily="34" charset="-120"/>
              </a:rPr>
              <a:t>639</a:t>
            </a:r>
            <a:endParaRPr lang="en-US" sz="2400" dirty="0"/>
          </a:p>
        </p:txBody>
      </p:sp>
      <p:sp>
        <p:nvSpPr>
          <p:cNvPr id="39" name="Text 37"/>
          <p:cNvSpPr/>
          <p:nvPr/>
        </p:nvSpPr>
        <p:spPr>
          <a:xfrm>
            <a:off x="5212080" y="4928616"/>
            <a:ext cx="1188720" cy="109728"/>
          </a:xfrm>
          <a:prstGeom prst="rect">
            <a:avLst/>
          </a:prstGeom>
          <a:noFill/>
          <a:ln/>
        </p:spPr>
        <p:txBody>
          <a:bodyPr wrap="square" lIns="0" tIns="0" rIns="0" bIns="0" rtlCol="0" anchor="ctr"/>
          <a:lstStyle/>
          <a:p>
            <a:pPr marL="0" indent="0" algn="ctr">
              <a:buNone/>
            </a:pPr>
            <a:r>
              <a:rPr lang="en-US" sz="960" dirty="0">
                <a:solidFill>
                  <a:srgbClr val="6A7078"/>
                </a:solidFill>
                <a:latin typeface="Calibri" pitchFamily="34" charset="0"/>
                <a:ea typeface="Calibri" pitchFamily="34" charset="-122"/>
                <a:cs typeface="Calibri" pitchFamily="34" charset="-120"/>
              </a:rPr>
              <a:t>follow-up</a:t>
            </a:r>
            <a:endParaRPr lang="en-US" sz="960" dirty="0"/>
          </a:p>
        </p:txBody>
      </p:sp>
      <p:sp>
        <p:nvSpPr>
          <p:cNvPr id="40" name="Text 38"/>
          <p:cNvSpPr/>
          <p:nvPr/>
        </p:nvSpPr>
        <p:spPr>
          <a:xfrm>
            <a:off x="7333488" y="4754880"/>
            <a:ext cx="3611880" cy="164592"/>
          </a:xfrm>
          <a:prstGeom prst="rect">
            <a:avLst/>
          </a:prstGeom>
          <a:noFill/>
          <a:ln/>
        </p:spPr>
        <p:txBody>
          <a:bodyPr wrap="square" lIns="0" tIns="0" rIns="0" bIns="0" rtlCol="0" anchor="ctr"/>
          <a:lstStyle/>
          <a:p>
            <a:pPr marL="0" indent="0">
              <a:buNone/>
            </a:pPr>
            <a:r>
              <a:rPr lang="en-US" sz="1500" b="1" dirty="0">
                <a:solidFill>
                  <a:srgbClr val="16181A"/>
                </a:solidFill>
                <a:latin typeface="Calibri" pitchFamily="34" charset="0"/>
                <a:ea typeface="Calibri" pitchFamily="34" charset="-122"/>
                <a:cs typeface="Calibri" pitchFamily="34" charset="-120"/>
              </a:rPr>
              <a:t>No clear biochemical improvement</a:t>
            </a:r>
            <a:endParaRPr lang="en-US" sz="1500" dirty="0"/>
          </a:p>
        </p:txBody>
      </p:sp>
      <p:sp>
        <p:nvSpPr>
          <p:cNvPr id="41" name="Shape 39"/>
          <p:cNvSpPr/>
          <p:nvPr/>
        </p:nvSpPr>
        <p:spPr>
          <a:xfrm>
            <a:off x="749808" y="5632704"/>
            <a:ext cx="10469880" cy="768096"/>
          </a:xfrm>
          <a:prstGeom prst="rect">
            <a:avLst/>
          </a:prstGeom>
          <a:solidFill>
            <a:srgbClr val="F3EEEA"/>
          </a:solidFill>
          <a:ln w="12700">
            <a:solidFill>
              <a:srgbClr val="F3EEEA"/>
            </a:solidFill>
            <a:prstDash val="solid"/>
          </a:ln>
        </p:spPr>
        <p:txBody>
          <a:bodyPr/>
          <a:lstStyle/>
          <a:p>
            <a:endParaRPr lang="en-US"/>
          </a:p>
        </p:txBody>
      </p:sp>
      <p:sp>
        <p:nvSpPr>
          <p:cNvPr id="42" name="Text 40"/>
          <p:cNvSpPr/>
          <p:nvPr/>
        </p:nvSpPr>
        <p:spPr>
          <a:xfrm>
            <a:off x="932688" y="5769864"/>
            <a:ext cx="10058400" cy="438912"/>
          </a:xfrm>
          <a:prstGeom prst="rect">
            <a:avLst/>
          </a:prstGeom>
          <a:noFill/>
          <a:ln/>
        </p:spPr>
        <p:txBody>
          <a:bodyPr wrap="square" lIns="0" tIns="0" rIns="0" bIns="0" rtlCol="0" anchor="ctr"/>
          <a:lstStyle/>
          <a:p>
            <a:pPr marL="0" indent="0" algn="ctr">
              <a:buNone/>
            </a:pPr>
            <a:r>
              <a:rPr lang="en-US" sz="1280" dirty="0">
                <a:solidFill>
                  <a:srgbClr val="16181A"/>
                </a:solidFill>
                <a:latin typeface="Calibri" pitchFamily="34" charset="0"/>
                <a:ea typeface="Calibri" pitchFamily="34" charset="-122"/>
                <a:cs typeface="Calibri" pitchFamily="34" charset="-120"/>
              </a:rPr>
              <a:t>Clinical follow-up: hirsutism improved with concurrent laser treatment. Menstruation induction was in progress, and no further clinical progression of acromegaloid features was reported during follow-up.</a:t>
            </a:r>
            <a:endParaRPr lang="en-US" sz="1280" dirty="0"/>
          </a:p>
          <a:p>
            <a:pPr marL="0" indent="0" algn="ctr">
              <a:buNone/>
            </a:pPr>
            <a:r>
              <a:rPr lang="en-US" sz="1280" dirty="0">
                <a:solidFill>
                  <a:srgbClr val="16181A"/>
                </a:solidFill>
                <a:latin typeface="Calibri" pitchFamily="34" charset="0"/>
                <a:ea typeface="Calibri" pitchFamily="34" charset="-122"/>
                <a:cs typeface="Calibri" pitchFamily="34" charset="-120"/>
              </a:rPr>
              <a:t>Overall summary: strong metabolic improvement, but incomplete biochemical androgen control.</a:t>
            </a:r>
            <a:endParaRPr lang="en-US" sz="1280" dirty="0"/>
          </a:p>
        </p:txBody>
      </p:sp>
      <p:sp>
        <p:nvSpPr>
          <p:cNvPr id="44" name="Text 41"/>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15</a:t>
            </a:r>
            <a:endParaRPr lang="en-US" sz="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DISCUSSION</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548640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Key clinical points</a:t>
            </a:r>
            <a:endParaRPr lang="en-US" sz="2750" dirty="0"/>
          </a:p>
        </p:txBody>
      </p:sp>
      <p:sp>
        <p:nvSpPr>
          <p:cNvPr id="5" name="Text 3"/>
          <p:cNvSpPr/>
          <p:nvPr/>
        </p:nvSpPr>
        <p:spPr>
          <a:xfrm>
            <a:off x="749808" y="1700784"/>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01</a:t>
            </a:r>
            <a:endParaRPr lang="en-US" sz="2200" dirty="0"/>
          </a:p>
        </p:txBody>
      </p:sp>
      <p:sp>
        <p:nvSpPr>
          <p:cNvPr id="6" name="Text 4"/>
          <p:cNvSpPr/>
          <p:nvPr/>
        </p:nvSpPr>
        <p:spPr>
          <a:xfrm>
            <a:off x="1261872" y="1737360"/>
            <a:ext cx="4434840" cy="658368"/>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Normal BMI does not exclude severe insulin resistance when the defect is receptor-level.</a:t>
            </a:r>
            <a:endParaRPr lang="en-US" sz="1520" dirty="0"/>
          </a:p>
        </p:txBody>
      </p:sp>
      <p:sp>
        <p:nvSpPr>
          <p:cNvPr id="7" name="Text 5"/>
          <p:cNvSpPr/>
          <p:nvPr/>
        </p:nvSpPr>
        <p:spPr>
          <a:xfrm>
            <a:off x="749808" y="2926080"/>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02</a:t>
            </a:r>
            <a:endParaRPr lang="en-US" sz="2200" dirty="0"/>
          </a:p>
        </p:txBody>
      </p:sp>
      <p:sp>
        <p:nvSpPr>
          <p:cNvPr id="8" name="Text 6"/>
          <p:cNvSpPr/>
          <p:nvPr/>
        </p:nvSpPr>
        <p:spPr>
          <a:xfrm>
            <a:off x="1261872" y="2962656"/>
            <a:ext cx="4434840" cy="658368"/>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This phenotype should not be labeled routine PCOS too early.</a:t>
            </a:r>
            <a:endParaRPr lang="en-US" sz="1520" dirty="0"/>
          </a:p>
        </p:txBody>
      </p:sp>
      <p:sp>
        <p:nvSpPr>
          <p:cNvPr id="9" name="Text 7"/>
          <p:cNvSpPr/>
          <p:nvPr/>
        </p:nvSpPr>
        <p:spPr>
          <a:xfrm>
            <a:off x="749808" y="4151376"/>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03</a:t>
            </a:r>
            <a:endParaRPr lang="en-US" sz="2200" dirty="0"/>
          </a:p>
        </p:txBody>
      </p:sp>
      <p:sp>
        <p:nvSpPr>
          <p:cNvPr id="10" name="Text 8"/>
          <p:cNvSpPr/>
          <p:nvPr/>
        </p:nvSpPr>
        <p:spPr>
          <a:xfrm>
            <a:off x="1261872" y="4187952"/>
            <a:ext cx="4434840" cy="658368"/>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Acromegaloid features in this context should raise pseudoacromegaly as well as pituitary disease.</a:t>
            </a:r>
            <a:endParaRPr lang="en-US" sz="1520" dirty="0"/>
          </a:p>
        </p:txBody>
      </p:sp>
      <p:sp>
        <p:nvSpPr>
          <p:cNvPr id="11" name="Text 9"/>
          <p:cNvSpPr/>
          <p:nvPr/>
        </p:nvSpPr>
        <p:spPr>
          <a:xfrm>
            <a:off x="6327648" y="1700784"/>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04</a:t>
            </a:r>
            <a:endParaRPr lang="en-US" sz="2200" dirty="0"/>
          </a:p>
        </p:txBody>
      </p:sp>
      <p:sp>
        <p:nvSpPr>
          <p:cNvPr id="12" name="Text 10"/>
          <p:cNvSpPr/>
          <p:nvPr/>
        </p:nvSpPr>
        <p:spPr>
          <a:xfrm>
            <a:off x="6839712" y="1737360"/>
            <a:ext cx="4370832" cy="713232"/>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Acromegaly was approached with IGF-1-centered reasoning and pituitary imaging, not by relying on a random GH value alone.</a:t>
            </a:r>
            <a:endParaRPr lang="en-US" sz="1520" dirty="0"/>
          </a:p>
        </p:txBody>
      </p:sp>
      <p:sp>
        <p:nvSpPr>
          <p:cNvPr id="13" name="Text 11"/>
          <p:cNvSpPr/>
          <p:nvPr/>
        </p:nvSpPr>
        <p:spPr>
          <a:xfrm>
            <a:off x="6327648" y="2926080"/>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05</a:t>
            </a:r>
            <a:endParaRPr lang="en-US" sz="2200" dirty="0"/>
          </a:p>
        </p:txBody>
      </p:sp>
      <p:sp>
        <p:nvSpPr>
          <p:cNvPr id="14" name="Text 12"/>
          <p:cNvSpPr/>
          <p:nvPr/>
        </p:nvSpPr>
        <p:spPr>
          <a:xfrm>
            <a:off x="6839712" y="2962656"/>
            <a:ext cx="4370832" cy="713232"/>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Type B insulin resistance is receptor-antibody mediated; anti-insulin antibody is not the key exclusion test.</a:t>
            </a:r>
            <a:endParaRPr lang="en-US" sz="1520" dirty="0"/>
          </a:p>
        </p:txBody>
      </p:sp>
      <p:sp>
        <p:nvSpPr>
          <p:cNvPr id="15" name="Text 13"/>
          <p:cNvSpPr/>
          <p:nvPr/>
        </p:nvSpPr>
        <p:spPr>
          <a:xfrm>
            <a:off x="6327648" y="4151376"/>
            <a:ext cx="457200" cy="274320"/>
          </a:xfrm>
          <a:prstGeom prst="rect">
            <a:avLst/>
          </a:prstGeom>
          <a:noFill/>
          <a:ln/>
        </p:spPr>
        <p:txBody>
          <a:bodyPr wrap="square" lIns="0" tIns="0" rIns="0" bIns="0" rtlCol="0" anchor="ctr"/>
          <a:lstStyle/>
          <a:p>
            <a:pPr marL="0" indent="0">
              <a:buNone/>
            </a:pPr>
            <a:r>
              <a:rPr lang="en-US" sz="2200" b="1" dirty="0">
                <a:solidFill>
                  <a:srgbClr val="F1C9C4"/>
                </a:solidFill>
                <a:latin typeface="Calibri" pitchFamily="34" charset="0"/>
                <a:ea typeface="Calibri" pitchFamily="34" charset="-122"/>
                <a:cs typeface="Calibri" pitchFamily="34" charset="-120"/>
              </a:rPr>
              <a:t>06</a:t>
            </a:r>
            <a:endParaRPr lang="en-US" sz="2200" dirty="0"/>
          </a:p>
        </p:txBody>
      </p:sp>
      <p:sp>
        <p:nvSpPr>
          <p:cNvPr id="16" name="Text 14"/>
          <p:cNvSpPr/>
          <p:nvPr/>
        </p:nvSpPr>
        <p:spPr>
          <a:xfrm>
            <a:off x="6839712" y="4187952"/>
            <a:ext cx="4370832" cy="713232"/>
          </a:xfrm>
          <a:prstGeom prst="rect">
            <a:avLst/>
          </a:prstGeom>
          <a:noFill/>
          <a:ln/>
        </p:spPr>
        <p:txBody>
          <a:bodyPr wrap="square" lIns="0" tIns="0" rIns="0" bIns="0" rtlCol="0" anchor="ctr"/>
          <a:lstStyle/>
          <a:p>
            <a:pPr marL="0" indent="0">
              <a:buNone/>
            </a:pPr>
            <a:r>
              <a:rPr lang="en-US" sz="1520" dirty="0">
                <a:solidFill>
                  <a:srgbClr val="16181A"/>
                </a:solidFill>
                <a:latin typeface="Calibri" pitchFamily="34" charset="0"/>
                <a:ea typeface="Calibri" pitchFamily="34" charset="-122"/>
                <a:cs typeface="Calibri" pitchFamily="34" charset="-120"/>
              </a:rPr>
              <a:t>Metabolic improvement and androgen control should be reported separately.</a:t>
            </a:r>
            <a:endParaRPr lang="en-US" sz="1520" dirty="0"/>
          </a:p>
        </p:txBody>
      </p:sp>
      <p:sp>
        <p:nvSpPr>
          <p:cNvPr id="17" name="Shape 15"/>
          <p:cNvSpPr/>
          <p:nvPr/>
        </p:nvSpPr>
        <p:spPr>
          <a:xfrm>
            <a:off x="749808" y="5577840"/>
            <a:ext cx="10469880" cy="420624"/>
          </a:xfrm>
          <a:prstGeom prst="rect">
            <a:avLst/>
          </a:prstGeom>
          <a:solidFill>
            <a:srgbClr val="F3EEEA"/>
          </a:solidFill>
          <a:ln w="12700">
            <a:solidFill>
              <a:srgbClr val="F3EEEA"/>
            </a:solidFill>
            <a:prstDash val="solid"/>
          </a:ln>
        </p:spPr>
        <p:txBody>
          <a:bodyPr/>
          <a:lstStyle/>
          <a:p>
            <a:endParaRPr lang="en-US"/>
          </a:p>
        </p:txBody>
      </p:sp>
      <p:sp>
        <p:nvSpPr>
          <p:cNvPr id="18" name="Text 16"/>
          <p:cNvSpPr/>
          <p:nvPr/>
        </p:nvSpPr>
        <p:spPr>
          <a:xfrm>
            <a:off x="914400" y="5696712"/>
            <a:ext cx="10104120" cy="164592"/>
          </a:xfrm>
          <a:prstGeom prst="rect">
            <a:avLst/>
          </a:prstGeom>
          <a:noFill/>
          <a:ln/>
        </p:spPr>
        <p:txBody>
          <a:bodyPr wrap="square" lIns="0" tIns="0" rIns="0" bIns="0" rtlCol="0" anchor="ctr"/>
          <a:lstStyle/>
          <a:p>
            <a:pPr marL="0" indent="0" algn="ctr">
              <a:buNone/>
            </a:pPr>
            <a:r>
              <a:rPr lang="en-US" sz="1330" b="1" dirty="0">
                <a:solidFill>
                  <a:srgbClr val="16181A"/>
                </a:solidFill>
                <a:latin typeface="Calibri" pitchFamily="34" charset="0"/>
                <a:ea typeface="Calibri" pitchFamily="34" charset="-122"/>
                <a:cs typeface="Calibri" pitchFamily="34" charset="-120"/>
              </a:rPr>
              <a:t>The diagnostic shift occurred when the severity of the biology was recognized as disproportionate to the common label.</a:t>
            </a:r>
            <a:endParaRPr lang="en-US" sz="1330" dirty="0"/>
          </a:p>
        </p:txBody>
      </p:sp>
      <p:sp>
        <p:nvSpPr>
          <p:cNvPr id="20" name="Text 17"/>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16</a:t>
            </a:r>
            <a:endParaRPr lang="en-US" sz="9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MONITORING AND LONGITUDINAL PLAN</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31520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What should be followed over time</a:t>
            </a:r>
            <a:endParaRPr lang="en-US" sz="2750" dirty="0"/>
          </a:p>
        </p:txBody>
      </p:sp>
      <p:sp>
        <p:nvSpPr>
          <p:cNvPr id="5" name="Shape 3"/>
          <p:cNvSpPr/>
          <p:nvPr/>
        </p:nvSpPr>
        <p:spPr>
          <a:xfrm>
            <a:off x="3264408" y="1645920"/>
            <a:ext cx="0" cy="4480560"/>
          </a:xfrm>
          <a:prstGeom prst="line">
            <a:avLst/>
          </a:prstGeom>
          <a:noFill/>
          <a:ln w="12700">
            <a:solidFill>
              <a:srgbClr val="D9D3CD"/>
            </a:solidFill>
            <a:prstDash val="solid"/>
          </a:ln>
        </p:spPr>
        <p:txBody>
          <a:bodyPr/>
          <a:lstStyle/>
          <a:p>
            <a:endParaRPr lang="en-US"/>
          </a:p>
        </p:txBody>
      </p:sp>
      <p:sp>
        <p:nvSpPr>
          <p:cNvPr id="6" name="Shape 4"/>
          <p:cNvSpPr/>
          <p:nvPr/>
        </p:nvSpPr>
        <p:spPr>
          <a:xfrm>
            <a:off x="6007608" y="1645920"/>
            <a:ext cx="0" cy="4480560"/>
          </a:xfrm>
          <a:prstGeom prst="line">
            <a:avLst/>
          </a:prstGeom>
          <a:noFill/>
          <a:ln w="12700">
            <a:solidFill>
              <a:srgbClr val="D9D3CD"/>
            </a:solidFill>
            <a:prstDash val="solid"/>
          </a:ln>
        </p:spPr>
        <p:txBody>
          <a:bodyPr/>
          <a:lstStyle/>
          <a:p>
            <a:endParaRPr lang="en-US"/>
          </a:p>
        </p:txBody>
      </p:sp>
      <p:sp>
        <p:nvSpPr>
          <p:cNvPr id="7" name="Shape 5"/>
          <p:cNvSpPr/>
          <p:nvPr/>
        </p:nvSpPr>
        <p:spPr>
          <a:xfrm>
            <a:off x="8750808" y="1645920"/>
            <a:ext cx="0" cy="4480560"/>
          </a:xfrm>
          <a:prstGeom prst="line">
            <a:avLst/>
          </a:prstGeom>
          <a:noFill/>
          <a:ln w="12700">
            <a:solidFill>
              <a:srgbClr val="D9D3CD"/>
            </a:solidFill>
            <a:prstDash val="solid"/>
          </a:ln>
        </p:spPr>
        <p:txBody>
          <a:bodyPr/>
          <a:lstStyle/>
          <a:p>
            <a:endParaRPr lang="en-US"/>
          </a:p>
        </p:txBody>
      </p:sp>
      <p:sp>
        <p:nvSpPr>
          <p:cNvPr id="8" name="Text 6"/>
          <p:cNvSpPr/>
          <p:nvPr/>
        </p:nvSpPr>
        <p:spPr>
          <a:xfrm>
            <a:off x="749808" y="1682496"/>
            <a:ext cx="228600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Metabolic</a:t>
            </a:r>
            <a:endParaRPr lang="en-US" sz="1300" dirty="0"/>
          </a:p>
        </p:txBody>
      </p:sp>
      <p:sp>
        <p:nvSpPr>
          <p:cNvPr id="9" name="Text 7"/>
          <p:cNvSpPr/>
          <p:nvPr/>
        </p:nvSpPr>
        <p:spPr>
          <a:xfrm>
            <a:off x="749808" y="1993392"/>
            <a:ext cx="2286000" cy="3200400"/>
          </a:xfrm>
          <a:prstGeom prst="rect">
            <a:avLst/>
          </a:prstGeom>
          <a:noFill/>
          <a:ln/>
        </p:spPr>
        <p:txBody>
          <a:bodyPr wrap="square" lIns="0" tIns="0" rIns="0" bIns="0" rtlCol="0" anchor="ctr"/>
          <a:lstStyle/>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HbA1c</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Glucose profile or CGM when needed</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Insulin and C-peptide</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Progression toward diabetes</a:t>
            </a:r>
            <a:endParaRPr lang="en-US" sz="1370" dirty="0"/>
          </a:p>
        </p:txBody>
      </p:sp>
      <p:sp>
        <p:nvSpPr>
          <p:cNvPr id="10" name="Text 8"/>
          <p:cNvSpPr/>
          <p:nvPr/>
        </p:nvSpPr>
        <p:spPr>
          <a:xfrm>
            <a:off x="3493008" y="1682496"/>
            <a:ext cx="228600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Androgen / reproductive</a:t>
            </a:r>
            <a:endParaRPr lang="en-US" sz="1300" dirty="0"/>
          </a:p>
        </p:txBody>
      </p:sp>
      <p:sp>
        <p:nvSpPr>
          <p:cNvPr id="11" name="Text 9"/>
          <p:cNvSpPr/>
          <p:nvPr/>
        </p:nvSpPr>
        <p:spPr>
          <a:xfrm>
            <a:off x="3493008" y="1993392"/>
            <a:ext cx="2286000" cy="3200400"/>
          </a:xfrm>
          <a:prstGeom prst="rect">
            <a:avLst/>
          </a:prstGeom>
          <a:noFill/>
          <a:ln/>
        </p:spPr>
        <p:txBody>
          <a:bodyPr wrap="square" lIns="0" tIns="0" rIns="0" bIns="0" rtlCol="0" anchor="ctr"/>
          <a:lstStyle/>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Menstrual pattern</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Hirsutism severity</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Testosterone / androgen profile</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Endometrial protection</a:t>
            </a:r>
            <a:endParaRPr lang="en-US" sz="1370" dirty="0"/>
          </a:p>
        </p:txBody>
      </p:sp>
      <p:sp>
        <p:nvSpPr>
          <p:cNvPr id="12" name="Text 10"/>
          <p:cNvSpPr/>
          <p:nvPr/>
        </p:nvSpPr>
        <p:spPr>
          <a:xfrm>
            <a:off x="6236208" y="1682496"/>
            <a:ext cx="228600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Genetics / family</a:t>
            </a:r>
            <a:endParaRPr lang="en-US" sz="1300" dirty="0"/>
          </a:p>
        </p:txBody>
      </p:sp>
      <p:sp>
        <p:nvSpPr>
          <p:cNvPr id="13" name="Text 11"/>
          <p:cNvSpPr/>
          <p:nvPr/>
        </p:nvSpPr>
        <p:spPr>
          <a:xfrm>
            <a:off x="6236208" y="1993392"/>
            <a:ext cx="2286000" cy="3200400"/>
          </a:xfrm>
          <a:prstGeom prst="rect">
            <a:avLst/>
          </a:prstGeom>
          <a:noFill/>
          <a:ln/>
        </p:spPr>
        <p:txBody>
          <a:bodyPr wrap="square" lIns="0" tIns="0" rIns="0" bIns="0" rtlCol="0" anchor="ctr"/>
          <a:lstStyle/>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Genetic counseling</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Segregation or family testing if available</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Future fertility and pregnancy counseling</a:t>
            </a:r>
            <a:endParaRPr lang="en-US" sz="1370" dirty="0"/>
          </a:p>
        </p:txBody>
      </p:sp>
      <p:sp>
        <p:nvSpPr>
          <p:cNvPr id="14" name="Text 12"/>
          <p:cNvSpPr/>
          <p:nvPr/>
        </p:nvSpPr>
        <p:spPr>
          <a:xfrm>
            <a:off x="8979408" y="1682496"/>
            <a:ext cx="2286000" cy="201168"/>
          </a:xfrm>
          <a:prstGeom prst="rect">
            <a:avLst/>
          </a:prstGeom>
          <a:noFill/>
          <a:ln/>
        </p:spPr>
        <p:txBody>
          <a:bodyPr wrap="square" lIns="0" tIns="0" rIns="0" bIns="0" rtlCol="0" anchor="ctr"/>
          <a:lstStyle/>
          <a:p>
            <a:pPr marL="0" indent="0">
              <a:buNone/>
            </a:pPr>
            <a:r>
              <a:rPr lang="en-US" sz="1300" b="1" dirty="0">
                <a:solidFill>
                  <a:srgbClr val="D54A42"/>
                </a:solidFill>
                <a:latin typeface="Calibri" pitchFamily="34" charset="0"/>
                <a:ea typeface="Calibri" pitchFamily="34" charset="-122"/>
                <a:cs typeface="Calibri" pitchFamily="34" charset="-120"/>
              </a:rPr>
              <a:t>Complications and support</a:t>
            </a:r>
            <a:endParaRPr lang="en-US" sz="1300" dirty="0"/>
          </a:p>
        </p:txBody>
      </p:sp>
      <p:sp>
        <p:nvSpPr>
          <p:cNvPr id="15" name="Text 13"/>
          <p:cNvSpPr/>
          <p:nvPr/>
        </p:nvSpPr>
        <p:spPr>
          <a:xfrm>
            <a:off x="8979408" y="1993392"/>
            <a:ext cx="2286000" cy="3200400"/>
          </a:xfrm>
          <a:prstGeom prst="rect">
            <a:avLst/>
          </a:prstGeom>
          <a:noFill/>
          <a:ln/>
        </p:spPr>
        <p:txBody>
          <a:bodyPr wrap="square" lIns="0" tIns="0" rIns="0" bIns="0" rtlCol="0" anchor="ctr"/>
          <a:lstStyle/>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Diabetes-related complications as indicated</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Psychosocial support</a:t>
            </a:r>
            <a:endParaRPr lang="en-US" sz="1370" dirty="0"/>
          </a:p>
          <a:p>
            <a:pPr marL="152400" indent="-152400">
              <a:buSzPct val="100000"/>
              <a:buChar char="•"/>
            </a:pPr>
            <a:r>
              <a:rPr lang="en-US" sz="1370" dirty="0">
                <a:solidFill>
                  <a:srgbClr val="16181A"/>
                </a:solidFill>
                <a:latin typeface="Calibri" pitchFamily="34" charset="0"/>
                <a:ea typeface="Calibri" pitchFamily="34" charset="-122"/>
                <a:cs typeface="Calibri" pitchFamily="34" charset="-120"/>
              </a:rPr>
              <a:t>Adherence and lifestyle reinforcement</a:t>
            </a:r>
            <a:endParaRPr lang="en-US" sz="1370" dirty="0"/>
          </a:p>
        </p:txBody>
      </p:sp>
      <p:sp>
        <p:nvSpPr>
          <p:cNvPr id="17" name="Text 14"/>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17</a:t>
            </a:r>
            <a:endParaRPr lang="en-US" sz="9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A2130"/>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F4B5AE"/>
                </a:solidFill>
                <a:latin typeface="Calibri" pitchFamily="34" charset="0"/>
                <a:ea typeface="Calibri" pitchFamily="34" charset="-122"/>
                <a:cs typeface="Calibri" pitchFamily="34" charset="-120"/>
              </a:rPr>
              <a:t>TAKE-HOME MESSAGE</a:t>
            </a:r>
            <a:endParaRPr lang="en-US" sz="1050" dirty="0"/>
          </a:p>
        </p:txBody>
      </p:sp>
      <p:sp>
        <p:nvSpPr>
          <p:cNvPr id="3" name="Text 1"/>
          <p:cNvSpPr/>
          <p:nvPr/>
        </p:nvSpPr>
        <p:spPr>
          <a:xfrm>
            <a:off x="822960" y="1078992"/>
            <a:ext cx="9509760" cy="914400"/>
          </a:xfrm>
          <a:prstGeom prst="rect">
            <a:avLst/>
          </a:prstGeom>
          <a:noFill/>
          <a:ln/>
        </p:spPr>
        <p:txBody>
          <a:bodyPr wrap="square" lIns="0" tIns="0" rIns="0" bIns="0" rtlCol="0" anchor="ctr"/>
          <a:lstStyle/>
          <a:p>
            <a:pPr marL="0" indent="0">
              <a:buNone/>
            </a:pPr>
            <a:r>
              <a:rPr lang="en-US" sz="2450" b="1" dirty="0">
                <a:solidFill>
                  <a:srgbClr val="FFFFFF"/>
                </a:solidFill>
                <a:latin typeface="Calibri" pitchFamily="34" charset="0"/>
                <a:ea typeface="Calibri" pitchFamily="34" charset="-122"/>
                <a:cs typeface="Calibri" pitchFamily="34" charset="-120"/>
              </a:rPr>
              <a:t>In a normal-weight pubertal girl with severe acanthosis nigricans, hyperandrogenism, amenorrhea, and marked endogenous hyperinsulinemia, think beyond routine PCOS.</a:t>
            </a:r>
            <a:endParaRPr lang="en-US" sz="2450" dirty="0"/>
          </a:p>
        </p:txBody>
      </p:sp>
      <p:sp>
        <p:nvSpPr>
          <p:cNvPr id="4" name="Shape 2"/>
          <p:cNvSpPr/>
          <p:nvPr/>
        </p:nvSpPr>
        <p:spPr>
          <a:xfrm>
            <a:off x="822960" y="2267712"/>
            <a:ext cx="1371600" cy="0"/>
          </a:xfrm>
          <a:prstGeom prst="line">
            <a:avLst/>
          </a:prstGeom>
          <a:noFill/>
          <a:ln w="17780">
            <a:solidFill>
              <a:srgbClr val="B46B64"/>
            </a:solidFill>
            <a:prstDash val="solid"/>
          </a:ln>
        </p:spPr>
        <p:txBody>
          <a:bodyPr/>
          <a:lstStyle/>
          <a:p>
            <a:endParaRPr lang="en-US"/>
          </a:p>
        </p:txBody>
      </p:sp>
      <p:sp>
        <p:nvSpPr>
          <p:cNvPr id="5" name="Text 3"/>
          <p:cNvSpPr/>
          <p:nvPr/>
        </p:nvSpPr>
        <p:spPr>
          <a:xfrm>
            <a:off x="914400" y="2651760"/>
            <a:ext cx="7406640" cy="1828800"/>
          </a:xfrm>
          <a:prstGeom prst="rect">
            <a:avLst/>
          </a:prstGeom>
          <a:noFill/>
          <a:ln/>
        </p:spPr>
        <p:txBody>
          <a:bodyPr wrap="square" lIns="0" tIns="0" rIns="0" bIns="0" rtlCol="0" anchor="ctr"/>
          <a:lstStyle/>
          <a:p>
            <a:pPr marL="203200" indent="-203200">
              <a:buSzPct val="100000"/>
              <a:buChar char="•"/>
            </a:pPr>
            <a:r>
              <a:rPr lang="en-US" sz="1720" dirty="0">
                <a:solidFill>
                  <a:srgbClr val="E5E1DA"/>
                </a:solidFill>
                <a:latin typeface="Calibri" pitchFamily="34" charset="0"/>
                <a:ea typeface="Calibri" pitchFamily="34" charset="-122"/>
                <a:cs typeface="Calibri" pitchFamily="34" charset="-120"/>
              </a:rPr>
              <a:t>Acromegaloid features in this setting may represent pseudoacromegaloid change related to severe insulin resistance.</a:t>
            </a:r>
            <a:endParaRPr lang="en-US" sz="1720" dirty="0"/>
          </a:p>
          <a:p>
            <a:pPr marL="203200" indent="-203200">
              <a:buSzPct val="100000"/>
              <a:buChar char="•"/>
            </a:pPr>
            <a:r>
              <a:rPr lang="en-US" sz="1720" dirty="0">
                <a:solidFill>
                  <a:srgbClr val="E5E1DA"/>
                </a:solidFill>
                <a:latin typeface="Calibri" pitchFamily="34" charset="0"/>
                <a:ea typeface="Calibri" pitchFamily="34" charset="-122"/>
                <a:cs typeface="Calibri" pitchFamily="34" charset="-120"/>
              </a:rPr>
              <a:t>An INSR mutation can unify the phenotype and guide counseling, treatment, and follow-up.</a:t>
            </a:r>
            <a:endParaRPr lang="en-US" sz="1720" dirty="0"/>
          </a:p>
          <a:p>
            <a:pPr marL="203200" indent="-203200">
              <a:buSzPct val="100000"/>
              <a:buChar char="•"/>
            </a:pPr>
            <a:r>
              <a:rPr lang="en-US" sz="1720" dirty="0">
                <a:solidFill>
                  <a:srgbClr val="E5E1DA"/>
                </a:solidFill>
                <a:latin typeface="Calibri" pitchFamily="34" charset="0"/>
                <a:ea typeface="Calibri" pitchFamily="34" charset="-122"/>
                <a:cs typeface="Calibri" pitchFamily="34" charset="-120"/>
              </a:rPr>
              <a:t>This case showed a strong metabolic response, but biochemical androgen control remained incomplete.</a:t>
            </a:r>
            <a:endParaRPr lang="en-US" sz="1720" dirty="0"/>
          </a:p>
        </p:txBody>
      </p:sp>
      <p:sp>
        <p:nvSpPr>
          <p:cNvPr id="6" name="Text 4"/>
          <p:cNvSpPr/>
          <p:nvPr/>
        </p:nvSpPr>
        <p:spPr>
          <a:xfrm>
            <a:off x="914400" y="5394960"/>
            <a:ext cx="7132320" cy="475488"/>
          </a:xfrm>
          <a:prstGeom prst="rect">
            <a:avLst/>
          </a:prstGeom>
          <a:noFill/>
          <a:ln/>
        </p:spPr>
        <p:txBody>
          <a:bodyPr wrap="square" lIns="0" tIns="0" rIns="0" bIns="0" rtlCol="0" anchor="ctr"/>
          <a:lstStyle/>
          <a:p>
            <a:pPr marL="0" indent="0">
              <a:buNone/>
            </a:pPr>
            <a:r>
              <a:rPr lang="en-US" sz="1520" b="1" dirty="0">
                <a:solidFill>
                  <a:srgbClr val="F0B7AF"/>
                </a:solidFill>
                <a:latin typeface="Calibri" pitchFamily="34" charset="0"/>
                <a:ea typeface="Calibri" pitchFamily="34" charset="-122"/>
                <a:cs typeface="Calibri" pitchFamily="34" charset="-120"/>
              </a:rPr>
              <a:t>The lesson is not just the mutation. The lesson is recognizing the pattern before overt diabetes dominates the case.</a:t>
            </a:r>
            <a:endParaRPr lang="en-US" sz="1520" dirty="0"/>
          </a:p>
        </p:txBody>
      </p:sp>
      <p:sp>
        <p:nvSpPr>
          <p:cNvPr id="8" name="Text 5"/>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C6CBD4"/>
                </a:solidFill>
                <a:latin typeface="Calibri" pitchFamily="34" charset="0"/>
                <a:ea typeface="Calibri" pitchFamily="34" charset="-122"/>
                <a:cs typeface="Calibri" pitchFamily="34" charset="-120"/>
              </a:rPr>
              <a:t>18</a:t>
            </a:r>
            <a:endParaRPr lang="en-US" sz="9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F7F4"/>
        </a:solidFill>
        <a:effectLst/>
      </p:bgPr>
    </p:bg>
    <p:spTree>
      <p:nvGrpSpPr>
        <p:cNvPr id="1" name=""/>
        <p:cNvGrpSpPr/>
        <p:nvPr/>
      </p:nvGrpSpPr>
      <p:grpSpPr>
        <a:xfrm>
          <a:off x="0" y="0"/>
          <a:ext cx="0" cy="0"/>
          <a:chOff x="0" y="0"/>
          <a:chExt cx="0" cy="0"/>
        </a:xfrm>
      </p:grpSpPr>
      <p:sp>
        <p:nvSpPr>
          <p:cNvPr id="2" name="Shape 0"/>
          <p:cNvSpPr/>
          <p:nvPr/>
        </p:nvSpPr>
        <p:spPr>
          <a:xfrm>
            <a:off x="841248" y="2212848"/>
            <a:ext cx="1188720" cy="0"/>
          </a:xfrm>
          <a:prstGeom prst="line">
            <a:avLst/>
          </a:prstGeom>
          <a:noFill/>
          <a:ln w="20320">
            <a:solidFill>
              <a:srgbClr val="D54A42"/>
            </a:solidFill>
            <a:prstDash val="solid"/>
          </a:ln>
        </p:spPr>
        <p:txBody>
          <a:bodyPr/>
          <a:lstStyle/>
          <a:p>
            <a:endParaRPr lang="en-US"/>
          </a:p>
        </p:txBody>
      </p:sp>
      <p:sp>
        <p:nvSpPr>
          <p:cNvPr id="3" name="Text 1"/>
          <p:cNvSpPr/>
          <p:nvPr/>
        </p:nvSpPr>
        <p:spPr>
          <a:xfrm>
            <a:off x="822960" y="2423160"/>
            <a:ext cx="3657600" cy="457200"/>
          </a:xfrm>
          <a:prstGeom prst="rect">
            <a:avLst/>
          </a:prstGeom>
          <a:noFill/>
          <a:ln/>
        </p:spPr>
        <p:txBody>
          <a:bodyPr wrap="square" lIns="0" tIns="0" rIns="0" bIns="0" rtlCol="0" anchor="ctr"/>
          <a:lstStyle/>
          <a:p>
            <a:pPr marL="0" indent="0">
              <a:buNone/>
            </a:pPr>
            <a:r>
              <a:rPr lang="en-US" sz="3100" b="1" dirty="0">
                <a:solidFill>
                  <a:srgbClr val="16181A"/>
                </a:solidFill>
                <a:latin typeface="Calibri" pitchFamily="34" charset="0"/>
                <a:ea typeface="Calibri" pitchFamily="34" charset="-122"/>
                <a:cs typeface="Calibri" pitchFamily="34" charset="-120"/>
              </a:rPr>
              <a:t>Thank you</a:t>
            </a:r>
            <a:endParaRPr lang="en-US" sz="3100" dirty="0"/>
          </a:p>
        </p:txBody>
      </p:sp>
      <p:sp>
        <p:nvSpPr>
          <p:cNvPr id="4" name="Text 2"/>
          <p:cNvSpPr/>
          <p:nvPr/>
        </p:nvSpPr>
        <p:spPr>
          <a:xfrm>
            <a:off x="822960" y="2971800"/>
            <a:ext cx="2011680" cy="329184"/>
          </a:xfrm>
          <a:prstGeom prst="rect">
            <a:avLst/>
          </a:prstGeom>
          <a:noFill/>
          <a:ln/>
        </p:spPr>
        <p:txBody>
          <a:bodyPr wrap="square" lIns="0" tIns="0" rIns="0" bIns="0" rtlCol="0" anchor="ctr"/>
          <a:lstStyle/>
          <a:p>
            <a:pPr marL="0" indent="0">
              <a:buNone/>
            </a:pPr>
            <a:r>
              <a:rPr lang="en-US" sz="1900" dirty="0">
                <a:solidFill>
                  <a:srgbClr val="6A7078"/>
                </a:solidFill>
                <a:latin typeface="Calibri" pitchFamily="34" charset="0"/>
                <a:ea typeface="Calibri" pitchFamily="34" charset="-122"/>
                <a:cs typeface="Calibri" pitchFamily="34" charset="-120"/>
              </a:rPr>
              <a:t>Questions?</a:t>
            </a:r>
            <a:endParaRPr lang="en-US" sz="1900" dirty="0"/>
          </a:p>
        </p:txBody>
      </p:sp>
      <p:sp>
        <p:nvSpPr>
          <p:cNvPr id="5" name="Text 3"/>
          <p:cNvSpPr/>
          <p:nvPr/>
        </p:nvSpPr>
        <p:spPr>
          <a:xfrm>
            <a:off x="841248" y="5897880"/>
            <a:ext cx="3200400" cy="164592"/>
          </a:xfrm>
          <a:prstGeom prst="rect">
            <a:avLst/>
          </a:prstGeom>
          <a:noFill/>
          <a:ln/>
        </p:spPr>
        <p:txBody>
          <a:bodyPr wrap="square" lIns="0" tIns="0" rIns="0" bIns="0" rtlCol="0" anchor="ctr"/>
          <a:lstStyle/>
          <a:p>
            <a:pPr marL="0" indent="0">
              <a:buNone/>
            </a:pPr>
            <a:r>
              <a:rPr lang="en-US" sz="1150" dirty="0">
                <a:solidFill>
                  <a:srgbClr val="6A7078"/>
                </a:solidFill>
                <a:latin typeface="Calibri" pitchFamily="34" charset="0"/>
                <a:ea typeface="Calibri" pitchFamily="34" charset="-122"/>
                <a:cs typeface="Calibri" pitchFamily="34" charset="-120"/>
              </a:rPr>
              <a:t>INSR mutation case presentation</a:t>
            </a:r>
            <a:endParaRPr lang="en-US" sz="1150" dirty="0"/>
          </a:p>
        </p:txBody>
      </p:sp>
      <p:sp>
        <p:nvSpPr>
          <p:cNvPr id="7" name="Text 4"/>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19</a:t>
            </a:r>
            <a:endParaRPr lang="en-US" sz="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CLINICAL SIGNIFICANCE</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31520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Why this case matters</a:t>
            </a:r>
            <a:endParaRPr lang="en-US" sz="2750" dirty="0"/>
          </a:p>
        </p:txBody>
      </p:sp>
      <p:sp>
        <p:nvSpPr>
          <p:cNvPr id="5" name="Text 3"/>
          <p:cNvSpPr/>
          <p:nvPr/>
        </p:nvSpPr>
        <p:spPr>
          <a:xfrm>
            <a:off x="786384" y="1554480"/>
            <a:ext cx="548640" cy="365760"/>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01</a:t>
            </a:r>
            <a:endParaRPr lang="en-US" sz="2300" dirty="0"/>
          </a:p>
        </p:txBody>
      </p:sp>
      <p:sp>
        <p:nvSpPr>
          <p:cNvPr id="6" name="Text 4"/>
          <p:cNvSpPr/>
          <p:nvPr/>
        </p:nvSpPr>
        <p:spPr>
          <a:xfrm>
            <a:off x="1389888" y="1572768"/>
            <a:ext cx="5394960" cy="219456"/>
          </a:xfrm>
          <a:prstGeom prst="rect">
            <a:avLst/>
          </a:prstGeom>
          <a:noFill/>
          <a:ln/>
        </p:spPr>
        <p:txBody>
          <a:bodyPr wrap="square" lIns="0" tIns="0" rIns="0" bIns="0" rtlCol="0" anchor="ctr"/>
          <a:lstStyle/>
          <a:p>
            <a:pPr marL="0" indent="0">
              <a:buNone/>
            </a:pPr>
            <a:r>
              <a:rPr lang="en-US" sz="1740" b="1" dirty="0">
                <a:solidFill>
                  <a:srgbClr val="16181A"/>
                </a:solidFill>
                <a:latin typeface="Calibri" pitchFamily="34" charset="0"/>
                <a:ea typeface="Calibri" pitchFamily="34" charset="-122"/>
                <a:cs typeface="Calibri" pitchFamily="34" charset="-120"/>
              </a:rPr>
              <a:t>Common presentation, uncommon mechanism</a:t>
            </a:r>
            <a:endParaRPr lang="en-US" sz="1740" dirty="0"/>
          </a:p>
        </p:txBody>
      </p:sp>
      <p:sp>
        <p:nvSpPr>
          <p:cNvPr id="7" name="Text 5"/>
          <p:cNvSpPr/>
          <p:nvPr/>
        </p:nvSpPr>
        <p:spPr>
          <a:xfrm>
            <a:off x="1389888" y="1837944"/>
            <a:ext cx="5394960" cy="411480"/>
          </a:xfrm>
          <a:prstGeom prst="rect">
            <a:avLst/>
          </a:prstGeom>
          <a:noFill/>
          <a:ln/>
        </p:spPr>
        <p:txBody>
          <a:bodyPr wrap="square" lIns="0" tIns="0" rIns="0" bIns="0" rtlCol="0" anchor="ctr"/>
          <a:lstStyle/>
          <a:p>
            <a:pPr marL="0" indent="0">
              <a:buNone/>
            </a:pPr>
            <a:r>
              <a:rPr lang="en-US" sz="1370" dirty="0">
                <a:solidFill>
                  <a:srgbClr val="6A7078"/>
                </a:solidFill>
                <a:latin typeface="Calibri" pitchFamily="34" charset="0"/>
                <a:ea typeface="Calibri" pitchFamily="34" charset="-122"/>
                <a:cs typeface="Calibri" pitchFamily="34" charset="-120"/>
              </a:rPr>
              <a:t>Acanthosis nigricans, hirsutism, and amenorrhea can be misclassified as routine PCOS or HAIR-AN.</a:t>
            </a:r>
            <a:endParaRPr lang="en-US" sz="1370" dirty="0"/>
          </a:p>
        </p:txBody>
      </p:sp>
      <p:sp>
        <p:nvSpPr>
          <p:cNvPr id="8" name="Shape 6"/>
          <p:cNvSpPr/>
          <p:nvPr/>
        </p:nvSpPr>
        <p:spPr>
          <a:xfrm>
            <a:off x="1389888" y="2359152"/>
            <a:ext cx="5303520" cy="0"/>
          </a:xfrm>
          <a:prstGeom prst="line">
            <a:avLst/>
          </a:prstGeom>
          <a:noFill/>
          <a:ln w="10160">
            <a:solidFill>
              <a:srgbClr val="D9D3CD"/>
            </a:solidFill>
            <a:prstDash val="solid"/>
          </a:ln>
        </p:spPr>
        <p:txBody>
          <a:bodyPr/>
          <a:lstStyle/>
          <a:p>
            <a:endParaRPr lang="en-US"/>
          </a:p>
        </p:txBody>
      </p:sp>
      <p:sp>
        <p:nvSpPr>
          <p:cNvPr id="9" name="Text 7"/>
          <p:cNvSpPr/>
          <p:nvPr/>
        </p:nvSpPr>
        <p:spPr>
          <a:xfrm>
            <a:off x="786384" y="2834640"/>
            <a:ext cx="548640" cy="365760"/>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02</a:t>
            </a:r>
            <a:endParaRPr lang="en-US" sz="2300" dirty="0"/>
          </a:p>
        </p:txBody>
      </p:sp>
      <p:sp>
        <p:nvSpPr>
          <p:cNvPr id="10" name="Text 8"/>
          <p:cNvSpPr/>
          <p:nvPr/>
        </p:nvSpPr>
        <p:spPr>
          <a:xfrm>
            <a:off x="1389888" y="2852928"/>
            <a:ext cx="5394960" cy="219456"/>
          </a:xfrm>
          <a:prstGeom prst="rect">
            <a:avLst/>
          </a:prstGeom>
          <a:noFill/>
          <a:ln/>
        </p:spPr>
        <p:txBody>
          <a:bodyPr wrap="square" lIns="0" tIns="0" rIns="0" bIns="0" rtlCol="0" anchor="ctr"/>
          <a:lstStyle/>
          <a:p>
            <a:pPr marL="0" indent="0">
              <a:buNone/>
            </a:pPr>
            <a:r>
              <a:rPr lang="en-US" sz="1740" b="1" dirty="0">
                <a:solidFill>
                  <a:srgbClr val="16181A"/>
                </a:solidFill>
                <a:latin typeface="Calibri" pitchFamily="34" charset="0"/>
                <a:ea typeface="Calibri" pitchFamily="34" charset="-122"/>
                <a:cs typeface="Calibri" pitchFamily="34" charset="-120"/>
              </a:rPr>
              <a:t>Disproportionate biology</a:t>
            </a:r>
            <a:endParaRPr lang="en-US" sz="1740" dirty="0"/>
          </a:p>
        </p:txBody>
      </p:sp>
      <p:sp>
        <p:nvSpPr>
          <p:cNvPr id="11" name="Text 9"/>
          <p:cNvSpPr/>
          <p:nvPr/>
        </p:nvSpPr>
        <p:spPr>
          <a:xfrm>
            <a:off x="1389888" y="3076956"/>
            <a:ext cx="5394960" cy="758952"/>
          </a:xfrm>
          <a:prstGeom prst="rect">
            <a:avLst/>
          </a:prstGeom>
          <a:noFill/>
          <a:ln/>
        </p:spPr>
        <p:txBody>
          <a:bodyPr wrap="square" lIns="0" tIns="0" rIns="0" bIns="0" rtlCol="0" anchor="ctr"/>
          <a:lstStyle/>
          <a:p>
            <a:pPr marL="0" indent="0">
              <a:buNone/>
            </a:pPr>
            <a:r>
              <a:rPr lang="en-US" sz="1370" dirty="0">
                <a:solidFill>
                  <a:srgbClr val="6A7078"/>
                </a:solidFill>
                <a:latin typeface="Calibri" pitchFamily="34" charset="0"/>
                <a:ea typeface="Calibri" pitchFamily="34" charset="-122"/>
                <a:cs typeface="Calibri" pitchFamily="34" charset="-120"/>
              </a:rPr>
              <a:t>Insulin 488 and C-peptide 8.95 with HbA1c 6.5% suggested severe endogenous insulin resistance out of proportion to common adolescent dysmetabolism.</a:t>
            </a:r>
            <a:endParaRPr lang="en-US" sz="1370" dirty="0"/>
          </a:p>
        </p:txBody>
      </p:sp>
      <p:sp>
        <p:nvSpPr>
          <p:cNvPr id="12" name="Shape 10"/>
          <p:cNvSpPr/>
          <p:nvPr/>
        </p:nvSpPr>
        <p:spPr>
          <a:xfrm>
            <a:off x="1389888" y="3835908"/>
            <a:ext cx="5303520" cy="0"/>
          </a:xfrm>
          <a:prstGeom prst="line">
            <a:avLst/>
          </a:prstGeom>
          <a:noFill/>
          <a:ln w="10160">
            <a:solidFill>
              <a:srgbClr val="D9D3CD"/>
            </a:solidFill>
            <a:prstDash val="solid"/>
          </a:ln>
        </p:spPr>
        <p:txBody>
          <a:bodyPr/>
          <a:lstStyle/>
          <a:p>
            <a:endParaRPr lang="en-US"/>
          </a:p>
        </p:txBody>
      </p:sp>
      <p:sp>
        <p:nvSpPr>
          <p:cNvPr id="13" name="Text 11"/>
          <p:cNvSpPr/>
          <p:nvPr/>
        </p:nvSpPr>
        <p:spPr>
          <a:xfrm>
            <a:off x="786384" y="4114800"/>
            <a:ext cx="548640" cy="365760"/>
          </a:xfrm>
          <a:prstGeom prst="rect">
            <a:avLst/>
          </a:prstGeom>
          <a:noFill/>
          <a:ln/>
        </p:spPr>
        <p:txBody>
          <a:bodyPr wrap="square" lIns="0" tIns="0" rIns="0" bIns="0" rtlCol="0" anchor="ctr"/>
          <a:lstStyle/>
          <a:p>
            <a:pPr marL="0" indent="0">
              <a:buNone/>
            </a:pPr>
            <a:r>
              <a:rPr lang="en-US" sz="2300" b="1" dirty="0">
                <a:solidFill>
                  <a:srgbClr val="F1C9C4"/>
                </a:solidFill>
                <a:latin typeface="Calibri" pitchFamily="34" charset="0"/>
                <a:ea typeface="Calibri" pitchFamily="34" charset="-122"/>
                <a:cs typeface="Calibri" pitchFamily="34" charset="-120"/>
              </a:rPr>
              <a:t>03</a:t>
            </a:r>
            <a:endParaRPr lang="en-US" sz="2300" dirty="0"/>
          </a:p>
        </p:txBody>
      </p:sp>
      <p:sp>
        <p:nvSpPr>
          <p:cNvPr id="14" name="Text 12"/>
          <p:cNvSpPr/>
          <p:nvPr/>
        </p:nvSpPr>
        <p:spPr>
          <a:xfrm>
            <a:off x="1389888" y="4133088"/>
            <a:ext cx="5394960" cy="219456"/>
          </a:xfrm>
          <a:prstGeom prst="rect">
            <a:avLst/>
          </a:prstGeom>
          <a:noFill/>
          <a:ln/>
        </p:spPr>
        <p:txBody>
          <a:bodyPr wrap="square" lIns="0" tIns="0" rIns="0" bIns="0" rtlCol="0" anchor="ctr"/>
          <a:lstStyle/>
          <a:p>
            <a:pPr marL="0" indent="0">
              <a:buNone/>
            </a:pPr>
            <a:r>
              <a:rPr lang="en-US" sz="1740" b="1" dirty="0">
                <a:solidFill>
                  <a:srgbClr val="16181A"/>
                </a:solidFill>
                <a:latin typeface="Calibri" pitchFamily="34" charset="0"/>
                <a:ea typeface="Calibri" pitchFamily="34" charset="-122"/>
                <a:cs typeface="Calibri" pitchFamily="34" charset="-120"/>
              </a:rPr>
              <a:t>Morphology can mislead</a:t>
            </a:r>
            <a:endParaRPr lang="en-US" sz="1740" dirty="0"/>
          </a:p>
        </p:txBody>
      </p:sp>
      <p:sp>
        <p:nvSpPr>
          <p:cNvPr id="15" name="Text 13"/>
          <p:cNvSpPr/>
          <p:nvPr/>
        </p:nvSpPr>
        <p:spPr>
          <a:xfrm>
            <a:off x="1389888" y="4398264"/>
            <a:ext cx="5394960" cy="411480"/>
          </a:xfrm>
          <a:prstGeom prst="rect">
            <a:avLst/>
          </a:prstGeom>
          <a:noFill/>
          <a:ln/>
        </p:spPr>
        <p:txBody>
          <a:bodyPr wrap="square" lIns="0" tIns="0" rIns="0" bIns="0" rtlCol="0" anchor="ctr"/>
          <a:lstStyle/>
          <a:p>
            <a:pPr marL="0" indent="0">
              <a:buNone/>
            </a:pPr>
            <a:r>
              <a:rPr lang="en-US" sz="1370" dirty="0">
                <a:solidFill>
                  <a:srgbClr val="6A7078"/>
                </a:solidFill>
                <a:latin typeface="Calibri" pitchFamily="34" charset="0"/>
                <a:ea typeface="Calibri" pitchFamily="34" charset="-122"/>
                <a:cs typeface="Calibri" pitchFamily="34" charset="-120"/>
              </a:rPr>
              <a:t>Enlarging hands and feet with voice deepening widened the differential and raised concern for pseudoacromegaloid change in severe insulin resistance.</a:t>
            </a:r>
            <a:endParaRPr lang="en-US" sz="1370" dirty="0"/>
          </a:p>
        </p:txBody>
      </p:sp>
      <p:sp>
        <p:nvSpPr>
          <p:cNvPr id="16" name="Shape 14"/>
          <p:cNvSpPr/>
          <p:nvPr/>
        </p:nvSpPr>
        <p:spPr>
          <a:xfrm>
            <a:off x="7406640" y="1572768"/>
            <a:ext cx="4069080" cy="4526280"/>
          </a:xfrm>
          <a:prstGeom prst="rect">
            <a:avLst/>
          </a:prstGeom>
          <a:solidFill>
            <a:srgbClr val="F3EEEA"/>
          </a:solidFill>
          <a:ln w="12700">
            <a:solidFill>
              <a:srgbClr val="F3EEEA"/>
            </a:solidFill>
            <a:prstDash val="solid"/>
          </a:ln>
        </p:spPr>
        <p:txBody>
          <a:bodyPr/>
          <a:lstStyle/>
          <a:p>
            <a:endParaRPr lang="en-US"/>
          </a:p>
        </p:txBody>
      </p:sp>
      <p:sp>
        <p:nvSpPr>
          <p:cNvPr id="17" name="Text 15"/>
          <p:cNvSpPr/>
          <p:nvPr/>
        </p:nvSpPr>
        <p:spPr>
          <a:xfrm>
            <a:off x="7726680" y="1828800"/>
            <a:ext cx="2011680" cy="182880"/>
          </a:xfrm>
          <a:prstGeom prst="rect">
            <a:avLst/>
          </a:prstGeom>
          <a:noFill/>
          <a:ln/>
        </p:spPr>
        <p:txBody>
          <a:bodyPr wrap="square" lIns="0" tIns="0" rIns="0" bIns="0" rtlCol="0" anchor="ctr"/>
          <a:lstStyle/>
          <a:p>
            <a:pPr marL="0" indent="0">
              <a:buNone/>
            </a:pPr>
            <a:r>
              <a:rPr lang="en-US" sz="1200" b="1" dirty="0">
                <a:solidFill>
                  <a:srgbClr val="D54A42"/>
                </a:solidFill>
                <a:latin typeface="Calibri" pitchFamily="34" charset="0"/>
                <a:ea typeface="Calibri" pitchFamily="34" charset="-122"/>
                <a:cs typeface="Calibri" pitchFamily="34" charset="-120"/>
              </a:rPr>
              <a:t>Core message</a:t>
            </a:r>
            <a:endParaRPr lang="en-US" sz="1200" dirty="0"/>
          </a:p>
        </p:txBody>
      </p:sp>
      <p:sp>
        <p:nvSpPr>
          <p:cNvPr id="18" name="Text 16"/>
          <p:cNvSpPr/>
          <p:nvPr/>
        </p:nvSpPr>
        <p:spPr>
          <a:xfrm>
            <a:off x="7818120" y="2633472"/>
            <a:ext cx="3383280" cy="1051560"/>
          </a:xfrm>
          <a:prstGeom prst="rect">
            <a:avLst/>
          </a:prstGeom>
          <a:noFill/>
          <a:ln/>
        </p:spPr>
        <p:txBody>
          <a:bodyPr wrap="square" lIns="0" tIns="0" rIns="0" bIns="0" rtlCol="0" anchor="ctr"/>
          <a:lstStyle/>
          <a:p>
            <a:pPr marL="0" indent="0">
              <a:buNone/>
            </a:pPr>
            <a:r>
              <a:rPr lang="en-US" sz="2000" b="1" dirty="0">
                <a:solidFill>
                  <a:srgbClr val="16181A"/>
                </a:solidFill>
                <a:latin typeface="Calibri" pitchFamily="34" charset="0"/>
                <a:ea typeface="Calibri" pitchFamily="34" charset="-122"/>
                <a:cs typeface="Calibri" pitchFamily="34" charset="-120"/>
              </a:rPr>
              <a:t>In a normal-weight pubertal girl with marked acanthosis nigricans, virilization, and profound endogenous hyperinsulinemia, an insulin receptoropathy should be considered early.</a:t>
            </a:r>
            <a:endParaRPr lang="en-US" sz="2000" dirty="0"/>
          </a:p>
        </p:txBody>
      </p:sp>
      <p:sp>
        <p:nvSpPr>
          <p:cNvPr id="19" name="Text 17"/>
          <p:cNvSpPr/>
          <p:nvPr/>
        </p:nvSpPr>
        <p:spPr>
          <a:xfrm>
            <a:off x="7726680" y="4224528"/>
            <a:ext cx="3383280" cy="822960"/>
          </a:xfrm>
          <a:prstGeom prst="rect">
            <a:avLst/>
          </a:prstGeom>
          <a:noFill/>
          <a:ln/>
        </p:spPr>
        <p:txBody>
          <a:bodyPr wrap="square" lIns="0" tIns="0" rIns="0" bIns="0" rtlCol="0" anchor="ctr"/>
          <a:lstStyle/>
          <a:p>
            <a:pPr marL="0" indent="0">
              <a:buNone/>
            </a:pPr>
            <a:r>
              <a:rPr lang="en-US" sz="1350" dirty="0">
                <a:solidFill>
                  <a:srgbClr val="6A7078"/>
                </a:solidFill>
                <a:latin typeface="Calibri" pitchFamily="34" charset="0"/>
                <a:ea typeface="Calibri" pitchFamily="34" charset="-122"/>
                <a:cs typeface="Calibri" pitchFamily="34" charset="-120"/>
              </a:rPr>
              <a:t>This case teaches recognition of a receptor-level severe insulin resistance phenotype before overt diabetes becomes the dominant problem.</a:t>
            </a:r>
            <a:endParaRPr lang="en-US" sz="1350" dirty="0"/>
          </a:p>
        </p:txBody>
      </p:sp>
      <p:sp>
        <p:nvSpPr>
          <p:cNvPr id="21" name="Text 18"/>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2</a:t>
            </a:r>
            <a:endParaRPr lang="en-US" sz="9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APPENDIX</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49808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Raw laboratory values at presentation</a:t>
            </a:r>
            <a:endParaRPr lang="en-US" sz="2750" dirty="0"/>
          </a:p>
        </p:txBody>
      </p:sp>
      <p:sp>
        <p:nvSpPr>
          <p:cNvPr id="5" name="Shape 3"/>
          <p:cNvSpPr/>
          <p:nvPr/>
        </p:nvSpPr>
        <p:spPr>
          <a:xfrm>
            <a:off x="749808" y="1600200"/>
            <a:ext cx="2331720" cy="384048"/>
          </a:xfrm>
          <a:prstGeom prst="rect">
            <a:avLst/>
          </a:prstGeom>
          <a:solidFill>
            <a:srgbClr val="16181A"/>
          </a:solidFill>
          <a:ln w="12700">
            <a:solidFill>
              <a:srgbClr val="16181A"/>
            </a:solidFill>
            <a:prstDash val="solid"/>
          </a:ln>
        </p:spPr>
        <p:txBody>
          <a:bodyPr/>
          <a:lstStyle/>
          <a:p>
            <a:endParaRPr lang="en-US"/>
          </a:p>
        </p:txBody>
      </p:sp>
      <p:sp>
        <p:nvSpPr>
          <p:cNvPr id="6" name="Text 4"/>
          <p:cNvSpPr/>
          <p:nvPr/>
        </p:nvSpPr>
        <p:spPr>
          <a:xfrm>
            <a:off x="822960" y="1673352"/>
            <a:ext cx="218541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Parameter</a:t>
            </a:r>
            <a:endParaRPr lang="en-US" sz="1350" dirty="0"/>
          </a:p>
        </p:txBody>
      </p:sp>
      <p:sp>
        <p:nvSpPr>
          <p:cNvPr id="7" name="Shape 5"/>
          <p:cNvSpPr/>
          <p:nvPr/>
        </p:nvSpPr>
        <p:spPr>
          <a:xfrm>
            <a:off x="3081528" y="1600200"/>
            <a:ext cx="1143000" cy="384048"/>
          </a:xfrm>
          <a:prstGeom prst="rect">
            <a:avLst/>
          </a:prstGeom>
          <a:solidFill>
            <a:srgbClr val="16181A"/>
          </a:solidFill>
          <a:ln w="12700">
            <a:solidFill>
              <a:srgbClr val="16181A"/>
            </a:solidFill>
            <a:prstDash val="solid"/>
          </a:ln>
        </p:spPr>
        <p:txBody>
          <a:bodyPr/>
          <a:lstStyle/>
          <a:p>
            <a:endParaRPr lang="en-US"/>
          </a:p>
        </p:txBody>
      </p:sp>
      <p:sp>
        <p:nvSpPr>
          <p:cNvPr id="8" name="Text 6"/>
          <p:cNvSpPr/>
          <p:nvPr/>
        </p:nvSpPr>
        <p:spPr>
          <a:xfrm>
            <a:off x="3154680" y="1673352"/>
            <a:ext cx="99669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Value</a:t>
            </a:r>
            <a:endParaRPr lang="en-US" sz="1350" dirty="0"/>
          </a:p>
        </p:txBody>
      </p:sp>
      <p:sp>
        <p:nvSpPr>
          <p:cNvPr id="9" name="Shape 7"/>
          <p:cNvSpPr/>
          <p:nvPr/>
        </p:nvSpPr>
        <p:spPr>
          <a:xfrm>
            <a:off x="6144768" y="1600200"/>
            <a:ext cx="2514600" cy="384048"/>
          </a:xfrm>
          <a:prstGeom prst="rect">
            <a:avLst/>
          </a:prstGeom>
          <a:solidFill>
            <a:srgbClr val="16181A"/>
          </a:solidFill>
          <a:ln w="12700">
            <a:solidFill>
              <a:srgbClr val="16181A"/>
            </a:solidFill>
            <a:prstDash val="solid"/>
          </a:ln>
        </p:spPr>
        <p:txBody>
          <a:bodyPr/>
          <a:lstStyle/>
          <a:p>
            <a:endParaRPr lang="en-US"/>
          </a:p>
        </p:txBody>
      </p:sp>
      <p:sp>
        <p:nvSpPr>
          <p:cNvPr id="10" name="Text 8"/>
          <p:cNvSpPr/>
          <p:nvPr/>
        </p:nvSpPr>
        <p:spPr>
          <a:xfrm>
            <a:off x="6217920" y="1673352"/>
            <a:ext cx="236829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Parameter</a:t>
            </a:r>
            <a:endParaRPr lang="en-US" sz="1350" dirty="0"/>
          </a:p>
        </p:txBody>
      </p:sp>
      <p:sp>
        <p:nvSpPr>
          <p:cNvPr id="11" name="Shape 9"/>
          <p:cNvSpPr/>
          <p:nvPr/>
        </p:nvSpPr>
        <p:spPr>
          <a:xfrm>
            <a:off x="8659368" y="1600200"/>
            <a:ext cx="1143000" cy="384048"/>
          </a:xfrm>
          <a:prstGeom prst="rect">
            <a:avLst/>
          </a:prstGeom>
          <a:solidFill>
            <a:srgbClr val="16181A"/>
          </a:solidFill>
          <a:ln w="12700">
            <a:solidFill>
              <a:srgbClr val="16181A"/>
            </a:solidFill>
            <a:prstDash val="solid"/>
          </a:ln>
        </p:spPr>
        <p:txBody>
          <a:bodyPr/>
          <a:lstStyle/>
          <a:p>
            <a:endParaRPr lang="en-US"/>
          </a:p>
        </p:txBody>
      </p:sp>
      <p:sp>
        <p:nvSpPr>
          <p:cNvPr id="12" name="Text 10"/>
          <p:cNvSpPr/>
          <p:nvPr/>
        </p:nvSpPr>
        <p:spPr>
          <a:xfrm>
            <a:off x="8732520" y="1673352"/>
            <a:ext cx="99669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Value</a:t>
            </a:r>
            <a:endParaRPr lang="en-US" sz="1350" dirty="0"/>
          </a:p>
        </p:txBody>
      </p:sp>
      <p:sp>
        <p:nvSpPr>
          <p:cNvPr id="13" name="Shape 11"/>
          <p:cNvSpPr/>
          <p:nvPr/>
        </p:nvSpPr>
        <p:spPr>
          <a:xfrm>
            <a:off x="749808" y="1984248"/>
            <a:ext cx="2331720" cy="269748"/>
          </a:xfrm>
          <a:prstGeom prst="rect">
            <a:avLst/>
          </a:prstGeom>
          <a:solidFill>
            <a:srgbClr val="FFFFFF"/>
          </a:solidFill>
          <a:ln w="7620">
            <a:solidFill>
              <a:srgbClr val="D9D3CD"/>
            </a:solidFill>
            <a:prstDash val="solid"/>
          </a:ln>
        </p:spPr>
        <p:txBody>
          <a:bodyPr/>
          <a:lstStyle/>
          <a:p>
            <a:endParaRPr lang="en-US"/>
          </a:p>
        </p:txBody>
      </p:sp>
      <p:sp>
        <p:nvSpPr>
          <p:cNvPr id="14" name="Text 12"/>
          <p:cNvSpPr/>
          <p:nvPr/>
        </p:nvSpPr>
        <p:spPr>
          <a:xfrm>
            <a:off x="822960" y="2039112"/>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Sodium</a:t>
            </a:r>
            <a:endParaRPr lang="en-US" sz="1130" dirty="0"/>
          </a:p>
        </p:txBody>
      </p:sp>
      <p:sp>
        <p:nvSpPr>
          <p:cNvPr id="15" name="Shape 13"/>
          <p:cNvSpPr/>
          <p:nvPr/>
        </p:nvSpPr>
        <p:spPr>
          <a:xfrm>
            <a:off x="3081528" y="1984248"/>
            <a:ext cx="1143000" cy="269748"/>
          </a:xfrm>
          <a:prstGeom prst="rect">
            <a:avLst/>
          </a:prstGeom>
          <a:solidFill>
            <a:srgbClr val="FFFFFF"/>
          </a:solidFill>
          <a:ln w="7620">
            <a:solidFill>
              <a:srgbClr val="D9D3CD"/>
            </a:solidFill>
            <a:prstDash val="solid"/>
          </a:ln>
        </p:spPr>
        <p:txBody>
          <a:bodyPr/>
          <a:lstStyle/>
          <a:p>
            <a:endParaRPr lang="en-US"/>
          </a:p>
        </p:txBody>
      </p:sp>
      <p:sp>
        <p:nvSpPr>
          <p:cNvPr id="16" name="Text 14"/>
          <p:cNvSpPr/>
          <p:nvPr/>
        </p:nvSpPr>
        <p:spPr>
          <a:xfrm>
            <a:off x="3154680" y="203911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144</a:t>
            </a:r>
            <a:endParaRPr lang="en-US" sz="1130" dirty="0"/>
          </a:p>
        </p:txBody>
      </p:sp>
      <p:sp>
        <p:nvSpPr>
          <p:cNvPr id="17" name="Shape 15"/>
          <p:cNvSpPr/>
          <p:nvPr/>
        </p:nvSpPr>
        <p:spPr>
          <a:xfrm>
            <a:off x="749808" y="2253996"/>
            <a:ext cx="2331720" cy="269748"/>
          </a:xfrm>
          <a:prstGeom prst="rect">
            <a:avLst/>
          </a:prstGeom>
          <a:solidFill>
            <a:srgbClr val="FBF9F7"/>
          </a:solidFill>
          <a:ln w="7620">
            <a:solidFill>
              <a:srgbClr val="D9D3CD"/>
            </a:solidFill>
            <a:prstDash val="solid"/>
          </a:ln>
        </p:spPr>
        <p:txBody>
          <a:bodyPr/>
          <a:lstStyle/>
          <a:p>
            <a:endParaRPr lang="en-US"/>
          </a:p>
        </p:txBody>
      </p:sp>
      <p:sp>
        <p:nvSpPr>
          <p:cNvPr id="18" name="Text 16"/>
          <p:cNvSpPr/>
          <p:nvPr/>
        </p:nvSpPr>
        <p:spPr>
          <a:xfrm>
            <a:off x="822960" y="2308860"/>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Potassium</a:t>
            </a:r>
            <a:endParaRPr lang="en-US" sz="1130" dirty="0"/>
          </a:p>
        </p:txBody>
      </p:sp>
      <p:sp>
        <p:nvSpPr>
          <p:cNvPr id="19" name="Shape 17"/>
          <p:cNvSpPr/>
          <p:nvPr/>
        </p:nvSpPr>
        <p:spPr>
          <a:xfrm>
            <a:off x="3081528" y="2253996"/>
            <a:ext cx="1143000" cy="269748"/>
          </a:xfrm>
          <a:prstGeom prst="rect">
            <a:avLst/>
          </a:prstGeom>
          <a:solidFill>
            <a:srgbClr val="FBF9F7"/>
          </a:solidFill>
          <a:ln w="7620">
            <a:solidFill>
              <a:srgbClr val="D9D3CD"/>
            </a:solidFill>
            <a:prstDash val="solid"/>
          </a:ln>
        </p:spPr>
        <p:txBody>
          <a:bodyPr/>
          <a:lstStyle/>
          <a:p>
            <a:endParaRPr lang="en-US"/>
          </a:p>
        </p:txBody>
      </p:sp>
      <p:sp>
        <p:nvSpPr>
          <p:cNvPr id="20" name="Text 18"/>
          <p:cNvSpPr/>
          <p:nvPr/>
        </p:nvSpPr>
        <p:spPr>
          <a:xfrm>
            <a:off x="3154680" y="230886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4.6</a:t>
            </a:r>
            <a:endParaRPr lang="en-US" sz="1130" dirty="0"/>
          </a:p>
        </p:txBody>
      </p:sp>
      <p:sp>
        <p:nvSpPr>
          <p:cNvPr id="21" name="Shape 19"/>
          <p:cNvSpPr/>
          <p:nvPr/>
        </p:nvSpPr>
        <p:spPr>
          <a:xfrm>
            <a:off x="749808" y="2523744"/>
            <a:ext cx="2331720" cy="269748"/>
          </a:xfrm>
          <a:prstGeom prst="rect">
            <a:avLst/>
          </a:prstGeom>
          <a:solidFill>
            <a:srgbClr val="FFFFFF"/>
          </a:solidFill>
          <a:ln w="7620">
            <a:solidFill>
              <a:srgbClr val="D9D3CD"/>
            </a:solidFill>
            <a:prstDash val="solid"/>
          </a:ln>
        </p:spPr>
        <p:txBody>
          <a:bodyPr/>
          <a:lstStyle/>
          <a:p>
            <a:endParaRPr lang="en-US"/>
          </a:p>
        </p:txBody>
      </p:sp>
      <p:sp>
        <p:nvSpPr>
          <p:cNvPr id="22" name="Text 20"/>
          <p:cNvSpPr/>
          <p:nvPr/>
        </p:nvSpPr>
        <p:spPr>
          <a:xfrm>
            <a:off x="822960" y="2578608"/>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Chloride</a:t>
            </a:r>
            <a:endParaRPr lang="en-US" sz="1130" dirty="0"/>
          </a:p>
        </p:txBody>
      </p:sp>
      <p:sp>
        <p:nvSpPr>
          <p:cNvPr id="23" name="Shape 21"/>
          <p:cNvSpPr/>
          <p:nvPr/>
        </p:nvSpPr>
        <p:spPr>
          <a:xfrm>
            <a:off x="3081528" y="2523744"/>
            <a:ext cx="1143000" cy="269748"/>
          </a:xfrm>
          <a:prstGeom prst="rect">
            <a:avLst/>
          </a:prstGeom>
          <a:solidFill>
            <a:srgbClr val="FFFFFF"/>
          </a:solidFill>
          <a:ln w="7620">
            <a:solidFill>
              <a:srgbClr val="D9D3CD"/>
            </a:solidFill>
            <a:prstDash val="solid"/>
          </a:ln>
        </p:spPr>
        <p:txBody>
          <a:bodyPr/>
          <a:lstStyle/>
          <a:p>
            <a:endParaRPr lang="en-US"/>
          </a:p>
        </p:txBody>
      </p:sp>
      <p:sp>
        <p:nvSpPr>
          <p:cNvPr id="24" name="Text 22"/>
          <p:cNvSpPr/>
          <p:nvPr/>
        </p:nvSpPr>
        <p:spPr>
          <a:xfrm>
            <a:off x="3154680" y="257860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107</a:t>
            </a:r>
            <a:endParaRPr lang="en-US" sz="1130" dirty="0"/>
          </a:p>
        </p:txBody>
      </p:sp>
      <p:sp>
        <p:nvSpPr>
          <p:cNvPr id="25" name="Shape 23"/>
          <p:cNvSpPr/>
          <p:nvPr/>
        </p:nvSpPr>
        <p:spPr>
          <a:xfrm>
            <a:off x="749808" y="2793492"/>
            <a:ext cx="2331720" cy="269748"/>
          </a:xfrm>
          <a:prstGeom prst="rect">
            <a:avLst/>
          </a:prstGeom>
          <a:solidFill>
            <a:srgbClr val="FBF9F7"/>
          </a:solidFill>
          <a:ln w="7620">
            <a:solidFill>
              <a:srgbClr val="D9D3CD"/>
            </a:solidFill>
            <a:prstDash val="solid"/>
          </a:ln>
        </p:spPr>
        <p:txBody>
          <a:bodyPr/>
          <a:lstStyle/>
          <a:p>
            <a:endParaRPr lang="en-US"/>
          </a:p>
        </p:txBody>
      </p:sp>
      <p:sp>
        <p:nvSpPr>
          <p:cNvPr id="26" name="Text 24"/>
          <p:cNvSpPr/>
          <p:nvPr/>
        </p:nvSpPr>
        <p:spPr>
          <a:xfrm>
            <a:off x="822960" y="2848356"/>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Urea</a:t>
            </a:r>
            <a:endParaRPr lang="en-US" sz="1130" dirty="0"/>
          </a:p>
        </p:txBody>
      </p:sp>
      <p:sp>
        <p:nvSpPr>
          <p:cNvPr id="27" name="Shape 25"/>
          <p:cNvSpPr/>
          <p:nvPr/>
        </p:nvSpPr>
        <p:spPr>
          <a:xfrm>
            <a:off x="3081528" y="2793492"/>
            <a:ext cx="1143000" cy="269748"/>
          </a:xfrm>
          <a:prstGeom prst="rect">
            <a:avLst/>
          </a:prstGeom>
          <a:solidFill>
            <a:srgbClr val="FBF9F7"/>
          </a:solidFill>
          <a:ln w="7620">
            <a:solidFill>
              <a:srgbClr val="D9D3CD"/>
            </a:solidFill>
            <a:prstDash val="solid"/>
          </a:ln>
        </p:spPr>
        <p:txBody>
          <a:bodyPr/>
          <a:lstStyle/>
          <a:p>
            <a:endParaRPr lang="en-US"/>
          </a:p>
        </p:txBody>
      </p:sp>
      <p:sp>
        <p:nvSpPr>
          <p:cNvPr id="28" name="Text 26"/>
          <p:cNvSpPr/>
          <p:nvPr/>
        </p:nvSpPr>
        <p:spPr>
          <a:xfrm>
            <a:off x="3154680" y="284835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2.7</a:t>
            </a:r>
            <a:endParaRPr lang="en-US" sz="1130" dirty="0"/>
          </a:p>
        </p:txBody>
      </p:sp>
      <p:sp>
        <p:nvSpPr>
          <p:cNvPr id="29" name="Shape 27"/>
          <p:cNvSpPr/>
          <p:nvPr/>
        </p:nvSpPr>
        <p:spPr>
          <a:xfrm>
            <a:off x="749808" y="3063240"/>
            <a:ext cx="2331720" cy="269748"/>
          </a:xfrm>
          <a:prstGeom prst="rect">
            <a:avLst/>
          </a:prstGeom>
          <a:solidFill>
            <a:srgbClr val="FFFFFF"/>
          </a:solidFill>
          <a:ln w="7620">
            <a:solidFill>
              <a:srgbClr val="D9D3CD"/>
            </a:solidFill>
            <a:prstDash val="solid"/>
          </a:ln>
        </p:spPr>
        <p:txBody>
          <a:bodyPr/>
          <a:lstStyle/>
          <a:p>
            <a:endParaRPr lang="en-US"/>
          </a:p>
        </p:txBody>
      </p:sp>
      <p:sp>
        <p:nvSpPr>
          <p:cNvPr id="30" name="Text 28"/>
          <p:cNvSpPr/>
          <p:nvPr/>
        </p:nvSpPr>
        <p:spPr>
          <a:xfrm>
            <a:off x="822960" y="3118104"/>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Creatinine</a:t>
            </a:r>
            <a:endParaRPr lang="en-US" sz="1130" dirty="0"/>
          </a:p>
        </p:txBody>
      </p:sp>
      <p:sp>
        <p:nvSpPr>
          <p:cNvPr id="31" name="Shape 29"/>
          <p:cNvSpPr/>
          <p:nvPr/>
        </p:nvSpPr>
        <p:spPr>
          <a:xfrm>
            <a:off x="3081528" y="3063240"/>
            <a:ext cx="1143000" cy="269748"/>
          </a:xfrm>
          <a:prstGeom prst="rect">
            <a:avLst/>
          </a:prstGeom>
          <a:solidFill>
            <a:srgbClr val="FFFFFF"/>
          </a:solidFill>
          <a:ln w="7620">
            <a:solidFill>
              <a:srgbClr val="D9D3CD"/>
            </a:solidFill>
            <a:prstDash val="solid"/>
          </a:ln>
        </p:spPr>
        <p:txBody>
          <a:bodyPr/>
          <a:lstStyle/>
          <a:p>
            <a:endParaRPr lang="en-US"/>
          </a:p>
        </p:txBody>
      </p:sp>
      <p:sp>
        <p:nvSpPr>
          <p:cNvPr id="32" name="Text 30"/>
          <p:cNvSpPr/>
          <p:nvPr/>
        </p:nvSpPr>
        <p:spPr>
          <a:xfrm>
            <a:off x="3154680" y="3118104"/>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46</a:t>
            </a:r>
            <a:endParaRPr lang="en-US" sz="1130" dirty="0"/>
          </a:p>
        </p:txBody>
      </p:sp>
      <p:sp>
        <p:nvSpPr>
          <p:cNvPr id="33" name="Shape 31"/>
          <p:cNvSpPr/>
          <p:nvPr/>
        </p:nvSpPr>
        <p:spPr>
          <a:xfrm>
            <a:off x="749808" y="3332988"/>
            <a:ext cx="2331720" cy="269748"/>
          </a:xfrm>
          <a:prstGeom prst="rect">
            <a:avLst/>
          </a:prstGeom>
          <a:solidFill>
            <a:srgbClr val="FBF9F7"/>
          </a:solidFill>
          <a:ln w="7620">
            <a:solidFill>
              <a:srgbClr val="D9D3CD"/>
            </a:solidFill>
            <a:prstDash val="solid"/>
          </a:ln>
        </p:spPr>
        <p:txBody>
          <a:bodyPr/>
          <a:lstStyle/>
          <a:p>
            <a:endParaRPr lang="en-US"/>
          </a:p>
        </p:txBody>
      </p:sp>
      <p:sp>
        <p:nvSpPr>
          <p:cNvPr id="34" name="Text 32"/>
          <p:cNvSpPr/>
          <p:nvPr/>
        </p:nvSpPr>
        <p:spPr>
          <a:xfrm>
            <a:off x="822960" y="3387852"/>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Calcium</a:t>
            </a:r>
            <a:endParaRPr lang="en-US" sz="1130" dirty="0"/>
          </a:p>
        </p:txBody>
      </p:sp>
      <p:sp>
        <p:nvSpPr>
          <p:cNvPr id="35" name="Shape 33"/>
          <p:cNvSpPr/>
          <p:nvPr/>
        </p:nvSpPr>
        <p:spPr>
          <a:xfrm>
            <a:off x="3081528" y="3332988"/>
            <a:ext cx="1143000" cy="269748"/>
          </a:xfrm>
          <a:prstGeom prst="rect">
            <a:avLst/>
          </a:prstGeom>
          <a:solidFill>
            <a:srgbClr val="FBF9F7"/>
          </a:solidFill>
          <a:ln w="7620">
            <a:solidFill>
              <a:srgbClr val="D9D3CD"/>
            </a:solidFill>
            <a:prstDash val="solid"/>
          </a:ln>
        </p:spPr>
        <p:txBody>
          <a:bodyPr/>
          <a:lstStyle/>
          <a:p>
            <a:endParaRPr lang="en-US"/>
          </a:p>
        </p:txBody>
      </p:sp>
      <p:sp>
        <p:nvSpPr>
          <p:cNvPr id="36" name="Text 34"/>
          <p:cNvSpPr/>
          <p:nvPr/>
        </p:nvSpPr>
        <p:spPr>
          <a:xfrm>
            <a:off x="3154680" y="338785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2.55</a:t>
            </a:r>
            <a:endParaRPr lang="en-US" sz="1130" dirty="0"/>
          </a:p>
        </p:txBody>
      </p:sp>
      <p:sp>
        <p:nvSpPr>
          <p:cNvPr id="37" name="Shape 35"/>
          <p:cNvSpPr/>
          <p:nvPr/>
        </p:nvSpPr>
        <p:spPr>
          <a:xfrm>
            <a:off x="749808" y="3602736"/>
            <a:ext cx="2331720" cy="269748"/>
          </a:xfrm>
          <a:prstGeom prst="rect">
            <a:avLst/>
          </a:prstGeom>
          <a:solidFill>
            <a:srgbClr val="FFFFFF"/>
          </a:solidFill>
          <a:ln w="7620">
            <a:solidFill>
              <a:srgbClr val="D9D3CD"/>
            </a:solidFill>
            <a:prstDash val="solid"/>
          </a:ln>
        </p:spPr>
        <p:txBody>
          <a:bodyPr/>
          <a:lstStyle/>
          <a:p>
            <a:endParaRPr lang="en-US"/>
          </a:p>
        </p:txBody>
      </p:sp>
      <p:sp>
        <p:nvSpPr>
          <p:cNvPr id="38" name="Text 36"/>
          <p:cNvSpPr/>
          <p:nvPr/>
        </p:nvSpPr>
        <p:spPr>
          <a:xfrm>
            <a:off x="822960" y="3657600"/>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Corrected calcium</a:t>
            </a:r>
            <a:endParaRPr lang="en-US" sz="1130" dirty="0"/>
          </a:p>
        </p:txBody>
      </p:sp>
      <p:sp>
        <p:nvSpPr>
          <p:cNvPr id="39" name="Shape 37"/>
          <p:cNvSpPr/>
          <p:nvPr/>
        </p:nvSpPr>
        <p:spPr>
          <a:xfrm>
            <a:off x="3081528" y="3602736"/>
            <a:ext cx="1143000" cy="269748"/>
          </a:xfrm>
          <a:prstGeom prst="rect">
            <a:avLst/>
          </a:prstGeom>
          <a:solidFill>
            <a:srgbClr val="FFFFFF"/>
          </a:solidFill>
          <a:ln w="7620">
            <a:solidFill>
              <a:srgbClr val="D9D3CD"/>
            </a:solidFill>
            <a:prstDash val="solid"/>
          </a:ln>
        </p:spPr>
        <p:txBody>
          <a:bodyPr/>
          <a:lstStyle/>
          <a:p>
            <a:endParaRPr lang="en-US"/>
          </a:p>
        </p:txBody>
      </p:sp>
      <p:sp>
        <p:nvSpPr>
          <p:cNvPr id="40" name="Text 38"/>
          <p:cNvSpPr/>
          <p:nvPr/>
        </p:nvSpPr>
        <p:spPr>
          <a:xfrm>
            <a:off x="3154680" y="365760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2.39</a:t>
            </a:r>
            <a:endParaRPr lang="en-US" sz="1130" dirty="0"/>
          </a:p>
        </p:txBody>
      </p:sp>
      <p:sp>
        <p:nvSpPr>
          <p:cNvPr id="41" name="Shape 39"/>
          <p:cNvSpPr/>
          <p:nvPr/>
        </p:nvSpPr>
        <p:spPr>
          <a:xfrm>
            <a:off x="749808" y="3872484"/>
            <a:ext cx="2331720" cy="269748"/>
          </a:xfrm>
          <a:prstGeom prst="rect">
            <a:avLst/>
          </a:prstGeom>
          <a:solidFill>
            <a:srgbClr val="FBF9F7"/>
          </a:solidFill>
          <a:ln w="7620">
            <a:solidFill>
              <a:srgbClr val="D9D3CD"/>
            </a:solidFill>
            <a:prstDash val="solid"/>
          </a:ln>
        </p:spPr>
        <p:txBody>
          <a:bodyPr/>
          <a:lstStyle/>
          <a:p>
            <a:endParaRPr lang="en-US"/>
          </a:p>
        </p:txBody>
      </p:sp>
      <p:sp>
        <p:nvSpPr>
          <p:cNvPr id="42" name="Text 40"/>
          <p:cNvSpPr/>
          <p:nvPr/>
        </p:nvSpPr>
        <p:spPr>
          <a:xfrm>
            <a:off x="822960" y="3927348"/>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Phosphorus</a:t>
            </a:r>
            <a:endParaRPr lang="en-US" sz="1130" dirty="0"/>
          </a:p>
        </p:txBody>
      </p:sp>
      <p:sp>
        <p:nvSpPr>
          <p:cNvPr id="43" name="Shape 41"/>
          <p:cNvSpPr/>
          <p:nvPr/>
        </p:nvSpPr>
        <p:spPr>
          <a:xfrm>
            <a:off x="3081528" y="3872484"/>
            <a:ext cx="1143000" cy="269748"/>
          </a:xfrm>
          <a:prstGeom prst="rect">
            <a:avLst/>
          </a:prstGeom>
          <a:solidFill>
            <a:srgbClr val="FBF9F7"/>
          </a:solidFill>
          <a:ln w="7620">
            <a:solidFill>
              <a:srgbClr val="D9D3CD"/>
            </a:solidFill>
            <a:prstDash val="solid"/>
          </a:ln>
        </p:spPr>
        <p:txBody>
          <a:bodyPr/>
          <a:lstStyle/>
          <a:p>
            <a:endParaRPr lang="en-US"/>
          </a:p>
        </p:txBody>
      </p:sp>
      <p:sp>
        <p:nvSpPr>
          <p:cNvPr id="44" name="Text 42"/>
          <p:cNvSpPr/>
          <p:nvPr/>
        </p:nvSpPr>
        <p:spPr>
          <a:xfrm>
            <a:off x="3154680" y="392734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1.06</a:t>
            </a:r>
            <a:endParaRPr lang="en-US" sz="1130" dirty="0"/>
          </a:p>
        </p:txBody>
      </p:sp>
      <p:sp>
        <p:nvSpPr>
          <p:cNvPr id="45" name="Shape 43"/>
          <p:cNvSpPr/>
          <p:nvPr/>
        </p:nvSpPr>
        <p:spPr>
          <a:xfrm>
            <a:off x="749808" y="4142232"/>
            <a:ext cx="2331720" cy="269748"/>
          </a:xfrm>
          <a:prstGeom prst="rect">
            <a:avLst/>
          </a:prstGeom>
          <a:solidFill>
            <a:srgbClr val="FFFFFF"/>
          </a:solidFill>
          <a:ln w="7620">
            <a:solidFill>
              <a:srgbClr val="D9D3CD"/>
            </a:solidFill>
            <a:prstDash val="solid"/>
          </a:ln>
        </p:spPr>
        <p:txBody>
          <a:bodyPr/>
          <a:lstStyle/>
          <a:p>
            <a:endParaRPr lang="en-US"/>
          </a:p>
        </p:txBody>
      </p:sp>
      <p:sp>
        <p:nvSpPr>
          <p:cNvPr id="46" name="Text 44"/>
          <p:cNvSpPr/>
          <p:nvPr/>
        </p:nvSpPr>
        <p:spPr>
          <a:xfrm>
            <a:off x="822960" y="4197096"/>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Alkaline phosphatase</a:t>
            </a:r>
            <a:endParaRPr lang="en-US" sz="1130" dirty="0"/>
          </a:p>
        </p:txBody>
      </p:sp>
      <p:sp>
        <p:nvSpPr>
          <p:cNvPr id="47" name="Shape 45"/>
          <p:cNvSpPr/>
          <p:nvPr/>
        </p:nvSpPr>
        <p:spPr>
          <a:xfrm>
            <a:off x="3081528" y="4142232"/>
            <a:ext cx="1143000" cy="269748"/>
          </a:xfrm>
          <a:prstGeom prst="rect">
            <a:avLst/>
          </a:prstGeom>
          <a:solidFill>
            <a:srgbClr val="FFFFFF"/>
          </a:solidFill>
          <a:ln w="7620">
            <a:solidFill>
              <a:srgbClr val="D9D3CD"/>
            </a:solidFill>
            <a:prstDash val="solid"/>
          </a:ln>
        </p:spPr>
        <p:txBody>
          <a:bodyPr/>
          <a:lstStyle/>
          <a:p>
            <a:endParaRPr lang="en-US"/>
          </a:p>
        </p:txBody>
      </p:sp>
      <p:sp>
        <p:nvSpPr>
          <p:cNvPr id="48" name="Text 46"/>
          <p:cNvSpPr/>
          <p:nvPr/>
        </p:nvSpPr>
        <p:spPr>
          <a:xfrm>
            <a:off x="3154680" y="419709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94</a:t>
            </a:r>
            <a:endParaRPr lang="en-US" sz="1130" dirty="0"/>
          </a:p>
        </p:txBody>
      </p:sp>
      <p:sp>
        <p:nvSpPr>
          <p:cNvPr id="49" name="Shape 47"/>
          <p:cNvSpPr/>
          <p:nvPr/>
        </p:nvSpPr>
        <p:spPr>
          <a:xfrm>
            <a:off x="749808" y="4411980"/>
            <a:ext cx="2331720" cy="269748"/>
          </a:xfrm>
          <a:prstGeom prst="rect">
            <a:avLst/>
          </a:prstGeom>
          <a:solidFill>
            <a:srgbClr val="FBF9F7"/>
          </a:solidFill>
          <a:ln w="7620">
            <a:solidFill>
              <a:srgbClr val="D9D3CD"/>
            </a:solidFill>
            <a:prstDash val="solid"/>
          </a:ln>
        </p:spPr>
        <p:txBody>
          <a:bodyPr/>
          <a:lstStyle/>
          <a:p>
            <a:endParaRPr lang="en-US"/>
          </a:p>
        </p:txBody>
      </p:sp>
      <p:sp>
        <p:nvSpPr>
          <p:cNvPr id="50" name="Text 48"/>
          <p:cNvSpPr/>
          <p:nvPr/>
        </p:nvSpPr>
        <p:spPr>
          <a:xfrm>
            <a:off x="822960" y="4466844"/>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HbA1c (%)</a:t>
            </a:r>
            <a:endParaRPr lang="en-US" sz="1130" dirty="0"/>
          </a:p>
        </p:txBody>
      </p:sp>
      <p:sp>
        <p:nvSpPr>
          <p:cNvPr id="51" name="Shape 49"/>
          <p:cNvSpPr/>
          <p:nvPr/>
        </p:nvSpPr>
        <p:spPr>
          <a:xfrm>
            <a:off x="3081528" y="4411980"/>
            <a:ext cx="1143000" cy="269748"/>
          </a:xfrm>
          <a:prstGeom prst="rect">
            <a:avLst/>
          </a:prstGeom>
          <a:solidFill>
            <a:srgbClr val="FBF9F7"/>
          </a:solidFill>
          <a:ln w="7620">
            <a:solidFill>
              <a:srgbClr val="D9D3CD"/>
            </a:solidFill>
            <a:prstDash val="solid"/>
          </a:ln>
        </p:spPr>
        <p:txBody>
          <a:bodyPr/>
          <a:lstStyle/>
          <a:p>
            <a:endParaRPr lang="en-US"/>
          </a:p>
        </p:txBody>
      </p:sp>
      <p:sp>
        <p:nvSpPr>
          <p:cNvPr id="52" name="Text 50"/>
          <p:cNvSpPr/>
          <p:nvPr/>
        </p:nvSpPr>
        <p:spPr>
          <a:xfrm>
            <a:off x="3154680" y="4466844"/>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6.5</a:t>
            </a:r>
            <a:endParaRPr lang="en-US" sz="1130" dirty="0"/>
          </a:p>
        </p:txBody>
      </p:sp>
      <p:sp>
        <p:nvSpPr>
          <p:cNvPr id="53" name="Shape 51"/>
          <p:cNvSpPr/>
          <p:nvPr/>
        </p:nvSpPr>
        <p:spPr>
          <a:xfrm>
            <a:off x="749808" y="4681728"/>
            <a:ext cx="2331720" cy="269748"/>
          </a:xfrm>
          <a:prstGeom prst="rect">
            <a:avLst/>
          </a:prstGeom>
          <a:solidFill>
            <a:srgbClr val="FFFFFF"/>
          </a:solidFill>
          <a:ln w="7620">
            <a:solidFill>
              <a:srgbClr val="D9D3CD"/>
            </a:solidFill>
            <a:prstDash val="solid"/>
          </a:ln>
        </p:spPr>
        <p:txBody>
          <a:bodyPr/>
          <a:lstStyle/>
          <a:p>
            <a:endParaRPr lang="en-US"/>
          </a:p>
        </p:txBody>
      </p:sp>
      <p:sp>
        <p:nvSpPr>
          <p:cNvPr id="54" name="Text 52"/>
          <p:cNvSpPr/>
          <p:nvPr/>
        </p:nvSpPr>
        <p:spPr>
          <a:xfrm>
            <a:off x="822960" y="4736592"/>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Anti-insulin antibody</a:t>
            </a:r>
            <a:endParaRPr lang="en-US" sz="1130" dirty="0"/>
          </a:p>
        </p:txBody>
      </p:sp>
      <p:sp>
        <p:nvSpPr>
          <p:cNvPr id="55" name="Shape 53"/>
          <p:cNvSpPr/>
          <p:nvPr/>
        </p:nvSpPr>
        <p:spPr>
          <a:xfrm>
            <a:off x="3081528" y="4681728"/>
            <a:ext cx="1143000" cy="269748"/>
          </a:xfrm>
          <a:prstGeom prst="rect">
            <a:avLst/>
          </a:prstGeom>
          <a:solidFill>
            <a:srgbClr val="FFFFFF"/>
          </a:solidFill>
          <a:ln w="7620">
            <a:solidFill>
              <a:srgbClr val="D9D3CD"/>
            </a:solidFill>
            <a:prstDash val="solid"/>
          </a:ln>
        </p:spPr>
        <p:txBody>
          <a:bodyPr/>
          <a:lstStyle/>
          <a:p>
            <a:endParaRPr lang="en-US"/>
          </a:p>
        </p:txBody>
      </p:sp>
      <p:sp>
        <p:nvSpPr>
          <p:cNvPr id="56" name="Text 54"/>
          <p:cNvSpPr/>
          <p:nvPr/>
        </p:nvSpPr>
        <p:spPr>
          <a:xfrm>
            <a:off x="3154680" y="473659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0</a:t>
            </a:r>
            <a:endParaRPr lang="en-US" sz="1130" dirty="0"/>
          </a:p>
        </p:txBody>
      </p:sp>
      <p:sp>
        <p:nvSpPr>
          <p:cNvPr id="57" name="Shape 55"/>
          <p:cNvSpPr/>
          <p:nvPr/>
        </p:nvSpPr>
        <p:spPr>
          <a:xfrm>
            <a:off x="749808" y="4951476"/>
            <a:ext cx="2331720" cy="269748"/>
          </a:xfrm>
          <a:prstGeom prst="rect">
            <a:avLst/>
          </a:prstGeom>
          <a:solidFill>
            <a:srgbClr val="FBF9F7"/>
          </a:solidFill>
          <a:ln w="7620">
            <a:solidFill>
              <a:srgbClr val="D9D3CD"/>
            </a:solidFill>
            <a:prstDash val="solid"/>
          </a:ln>
        </p:spPr>
        <p:txBody>
          <a:bodyPr/>
          <a:lstStyle/>
          <a:p>
            <a:endParaRPr lang="en-US"/>
          </a:p>
        </p:txBody>
      </p:sp>
      <p:sp>
        <p:nvSpPr>
          <p:cNvPr id="58" name="Text 56"/>
          <p:cNvSpPr/>
          <p:nvPr/>
        </p:nvSpPr>
        <p:spPr>
          <a:xfrm>
            <a:off x="822960" y="5006340"/>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Insulin</a:t>
            </a:r>
            <a:endParaRPr lang="en-US" sz="1130" dirty="0"/>
          </a:p>
        </p:txBody>
      </p:sp>
      <p:sp>
        <p:nvSpPr>
          <p:cNvPr id="59" name="Shape 57"/>
          <p:cNvSpPr/>
          <p:nvPr/>
        </p:nvSpPr>
        <p:spPr>
          <a:xfrm>
            <a:off x="3081528" y="4951476"/>
            <a:ext cx="1143000" cy="269748"/>
          </a:xfrm>
          <a:prstGeom prst="rect">
            <a:avLst/>
          </a:prstGeom>
          <a:solidFill>
            <a:srgbClr val="FBF9F7"/>
          </a:solidFill>
          <a:ln w="7620">
            <a:solidFill>
              <a:srgbClr val="D9D3CD"/>
            </a:solidFill>
            <a:prstDash val="solid"/>
          </a:ln>
        </p:spPr>
        <p:txBody>
          <a:bodyPr/>
          <a:lstStyle/>
          <a:p>
            <a:endParaRPr lang="en-US"/>
          </a:p>
        </p:txBody>
      </p:sp>
      <p:sp>
        <p:nvSpPr>
          <p:cNvPr id="60" name="Text 58"/>
          <p:cNvSpPr/>
          <p:nvPr/>
        </p:nvSpPr>
        <p:spPr>
          <a:xfrm>
            <a:off x="3154680" y="500634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488</a:t>
            </a:r>
            <a:endParaRPr lang="en-US" sz="1130" dirty="0"/>
          </a:p>
        </p:txBody>
      </p:sp>
      <p:sp>
        <p:nvSpPr>
          <p:cNvPr id="61" name="Shape 59"/>
          <p:cNvSpPr/>
          <p:nvPr/>
        </p:nvSpPr>
        <p:spPr>
          <a:xfrm>
            <a:off x="749808" y="5221224"/>
            <a:ext cx="2331720" cy="269748"/>
          </a:xfrm>
          <a:prstGeom prst="rect">
            <a:avLst/>
          </a:prstGeom>
          <a:solidFill>
            <a:srgbClr val="FFFFFF"/>
          </a:solidFill>
          <a:ln w="7620">
            <a:solidFill>
              <a:srgbClr val="D9D3CD"/>
            </a:solidFill>
            <a:prstDash val="solid"/>
          </a:ln>
        </p:spPr>
        <p:txBody>
          <a:bodyPr/>
          <a:lstStyle/>
          <a:p>
            <a:endParaRPr lang="en-US"/>
          </a:p>
        </p:txBody>
      </p:sp>
      <p:sp>
        <p:nvSpPr>
          <p:cNvPr id="62" name="Text 60"/>
          <p:cNvSpPr/>
          <p:nvPr/>
        </p:nvSpPr>
        <p:spPr>
          <a:xfrm>
            <a:off x="822960" y="5276088"/>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C-peptide</a:t>
            </a:r>
            <a:endParaRPr lang="en-US" sz="1130" dirty="0"/>
          </a:p>
        </p:txBody>
      </p:sp>
      <p:sp>
        <p:nvSpPr>
          <p:cNvPr id="63" name="Shape 61"/>
          <p:cNvSpPr/>
          <p:nvPr/>
        </p:nvSpPr>
        <p:spPr>
          <a:xfrm>
            <a:off x="3081528" y="5221224"/>
            <a:ext cx="1143000" cy="269748"/>
          </a:xfrm>
          <a:prstGeom prst="rect">
            <a:avLst/>
          </a:prstGeom>
          <a:solidFill>
            <a:srgbClr val="FFFFFF"/>
          </a:solidFill>
          <a:ln w="7620">
            <a:solidFill>
              <a:srgbClr val="D9D3CD"/>
            </a:solidFill>
            <a:prstDash val="solid"/>
          </a:ln>
        </p:spPr>
        <p:txBody>
          <a:bodyPr/>
          <a:lstStyle/>
          <a:p>
            <a:endParaRPr lang="en-US"/>
          </a:p>
        </p:txBody>
      </p:sp>
      <p:sp>
        <p:nvSpPr>
          <p:cNvPr id="64" name="Text 62"/>
          <p:cNvSpPr/>
          <p:nvPr/>
        </p:nvSpPr>
        <p:spPr>
          <a:xfrm>
            <a:off x="3154680" y="527608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8.95</a:t>
            </a:r>
            <a:endParaRPr lang="en-US" sz="1130" dirty="0"/>
          </a:p>
        </p:txBody>
      </p:sp>
      <p:sp>
        <p:nvSpPr>
          <p:cNvPr id="65" name="Shape 63"/>
          <p:cNvSpPr/>
          <p:nvPr/>
        </p:nvSpPr>
        <p:spPr>
          <a:xfrm>
            <a:off x="749808" y="5490972"/>
            <a:ext cx="2331720" cy="269748"/>
          </a:xfrm>
          <a:prstGeom prst="rect">
            <a:avLst/>
          </a:prstGeom>
          <a:solidFill>
            <a:srgbClr val="FBF9F7"/>
          </a:solidFill>
          <a:ln w="7620">
            <a:solidFill>
              <a:srgbClr val="D9D3CD"/>
            </a:solidFill>
            <a:prstDash val="solid"/>
          </a:ln>
        </p:spPr>
        <p:txBody>
          <a:bodyPr/>
          <a:lstStyle/>
          <a:p>
            <a:endParaRPr lang="en-US"/>
          </a:p>
        </p:txBody>
      </p:sp>
      <p:sp>
        <p:nvSpPr>
          <p:cNvPr id="66" name="Text 64"/>
          <p:cNvSpPr/>
          <p:nvPr/>
        </p:nvSpPr>
        <p:spPr>
          <a:xfrm>
            <a:off x="822960" y="5545836"/>
            <a:ext cx="218541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IGF-1</a:t>
            </a:r>
            <a:endParaRPr lang="en-US" sz="1130" dirty="0"/>
          </a:p>
        </p:txBody>
      </p:sp>
      <p:sp>
        <p:nvSpPr>
          <p:cNvPr id="67" name="Shape 65"/>
          <p:cNvSpPr/>
          <p:nvPr/>
        </p:nvSpPr>
        <p:spPr>
          <a:xfrm>
            <a:off x="3081528" y="5490972"/>
            <a:ext cx="1143000" cy="269748"/>
          </a:xfrm>
          <a:prstGeom prst="rect">
            <a:avLst/>
          </a:prstGeom>
          <a:solidFill>
            <a:srgbClr val="FBF9F7"/>
          </a:solidFill>
          <a:ln w="7620">
            <a:solidFill>
              <a:srgbClr val="D9D3CD"/>
            </a:solidFill>
            <a:prstDash val="solid"/>
          </a:ln>
        </p:spPr>
        <p:txBody>
          <a:bodyPr/>
          <a:lstStyle/>
          <a:p>
            <a:endParaRPr lang="en-US"/>
          </a:p>
        </p:txBody>
      </p:sp>
      <p:sp>
        <p:nvSpPr>
          <p:cNvPr id="68" name="Text 66"/>
          <p:cNvSpPr/>
          <p:nvPr/>
        </p:nvSpPr>
        <p:spPr>
          <a:xfrm>
            <a:off x="3154680" y="554583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107</a:t>
            </a:r>
            <a:endParaRPr lang="en-US" sz="1130" dirty="0"/>
          </a:p>
        </p:txBody>
      </p:sp>
      <p:sp>
        <p:nvSpPr>
          <p:cNvPr id="69" name="Shape 67"/>
          <p:cNvSpPr/>
          <p:nvPr/>
        </p:nvSpPr>
        <p:spPr>
          <a:xfrm>
            <a:off x="6144768" y="1984248"/>
            <a:ext cx="2514600" cy="269748"/>
          </a:xfrm>
          <a:prstGeom prst="rect">
            <a:avLst/>
          </a:prstGeom>
          <a:solidFill>
            <a:srgbClr val="FFFFFF"/>
          </a:solidFill>
          <a:ln w="7620">
            <a:solidFill>
              <a:srgbClr val="D9D3CD"/>
            </a:solidFill>
            <a:prstDash val="solid"/>
          </a:ln>
        </p:spPr>
        <p:txBody>
          <a:bodyPr/>
          <a:lstStyle/>
          <a:p>
            <a:endParaRPr lang="en-US"/>
          </a:p>
        </p:txBody>
      </p:sp>
      <p:sp>
        <p:nvSpPr>
          <p:cNvPr id="70" name="Text 68"/>
          <p:cNvSpPr/>
          <p:nvPr/>
        </p:nvSpPr>
        <p:spPr>
          <a:xfrm>
            <a:off x="6217920" y="2039112"/>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Vit D</a:t>
            </a:r>
            <a:endParaRPr lang="en-US" sz="1130" dirty="0"/>
          </a:p>
        </p:txBody>
      </p:sp>
      <p:sp>
        <p:nvSpPr>
          <p:cNvPr id="71" name="Shape 69"/>
          <p:cNvSpPr/>
          <p:nvPr/>
        </p:nvSpPr>
        <p:spPr>
          <a:xfrm>
            <a:off x="8659368" y="1984248"/>
            <a:ext cx="1143000" cy="269748"/>
          </a:xfrm>
          <a:prstGeom prst="rect">
            <a:avLst/>
          </a:prstGeom>
          <a:solidFill>
            <a:srgbClr val="FFFFFF"/>
          </a:solidFill>
          <a:ln w="7620">
            <a:solidFill>
              <a:srgbClr val="D9D3CD"/>
            </a:solidFill>
            <a:prstDash val="solid"/>
          </a:ln>
        </p:spPr>
        <p:txBody>
          <a:bodyPr/>
          <a:lstStyle/>
          <a:p>
            <a:endParaRPr lang="en-US"/>
          </a:p>
        </p:txBody>
      </p:sp>
      <p:sp>
        <p:nvSpPr>
          <p:cNvPr id="72" name="Text 70"/>
          <p:cNvSpPr/>
          <p:nvPr/>
        </p:nvSpPr>
        <p:spPr>
          <a:xfrm>
            <a:off x="8732520" y="203911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29.9</a:t>
            </a:r>
            <a:endParaRPr lang="en-US" sz="1130" dirty="0"/>
          </a:p>
        </p:txBody>
      </p:sp>
      <p:sp>
        <p:nvSpPr>
          <p:cNvPr id="73" name="Shape 71"/>
          <p:cNvSpPr/>
          <p:nvPr/>
        </p:nvSpPr>
        <p:spPr>
          <a:xfrm>
            <a:off x="6144768" y="2253996"/>
            <a:ext cx="2514600" cy="269748"/>
          </a:xfrm>
          <a:prstGeom prst="rect">
            <a:avLst/>
          </a:prstGeom>
          <a:solidFill>
            <a:srgbClr val="FBF9F7"/>
          </a:solidFill>
          <a:ln w="7620">
            <a:solidFill>
              <a:srgbClr val="D9D3CD"/>
            </a:solidFill>
            <a:prstDash val="solid"/>
          </a:ln>
        </p:spPr>
        <p:txBody>
          <a:bodyPr/>
          <a:lstStyle/>
          <a:p>
            <a:endParaRPr lang="en-US"/>
          </a:p>
        </p:txBody>
      </p:sp>
      <p:sp>
        <p:nvSpPr>
          <p:cNvPr id="74" name="Text 72"/>
          <p:cNvSpPr/>
          <p:nvPr/>
        </p:nvSpPr>
        <p:spPr>
          <a:xfrm>
            <a:off x="6217920" y="2308860"/>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ACTH</a:t>
            </a:r>
            <a:endParaRPr lang="en-US" sz="1130" dirty="0"/>
          </a:p>
        </p:txBody>
      </p:sp>
      <p:sp>
        <p:nvSpPr>
          <p:cNvPr id="75" name="Shape 73"/>
          <p:cNvSpPr/>
          <p:nvPr/>
        </p:nvSpPr>
        <p:spPr>
          <a:xfrm>
            <a:off x="8659368" y="2253996"/>
            <a:ext cx="1143000" cy="269748"/>
          </a:xfrm>
          <a:prstGeom prst="rect">
            <a:avLst/>
          </a:prstGeom>
          <a:solidFill>
            <a:srgbClr val="FBF9F7"/>
          </a:solidFill>
          <a:ln w="7620">
            <a:solidFill>
              <a:srgbClr val="D9D3CD"/>
            </a:solidFill>
            <a:prstDash val="solid"/>
          </a:ln>
        </p:spPr>
        <p:txBody>
          <a:bodyPr/>
          <a:lstStyle/>
          <a:p>
            <a:endParaRPr lang="en-US"/>
          </a:p>
        </p:txBody>
      </p:sp>
      <p:sp>
        <p:nvSpPr>
          <p:cNvPr id="76" name="Text 74"/>
          <p:cNvSpPr/>
          <p:nvPr/>
        </p:nvSpPr>
        <p:spPr>
          <a:xfrm>
            <a:off x="8732520" y="230886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15.77</a:t>
            </a:r>
            <a:endParaRPr lang="en-US" sz="1130" dirty="0"/>
          </a:p>
        </p:txBody>
      </p:sp>
      <p:sp>
        <p:nvSpPr>
          <p:cNvPr id="77" name="Shape 75"/>
          <p:cNvSpPr/>
          <p:nvPr/>
        </p:nvSpPr>
        <p:spPr>
          <a:xfrm>
            <a:off x="6144768" y="2523744"/>
            <a:ext cx="2514600" cy="269748"/>
          </a:xfrm>
          <a:prstGeom prst="rect">
            <a:avLst/>
          </a:prstGeom>
          <a:solidFill>
            <a:srgbClr val="FFFFFF"/>
          </a:solidFill>
          <a:ln w="7620">
            <a:solidFill>
              <a:srgbClr val="D9D3CD"/>
            </a:solidFill>
            <a:prstDash val="solid"/>
          </a:ln>
        </p:spPr>
        <p:txBody>
          <a:bodyPr/>
          <a:lstStyle/>
          <a:p>
            <a:endParaRPr lang="en-US"/>
          </a:p>
        </p:txBody>
      </p:sp>
      <p:sp>
        <p:nvSpPr>
          <p:cNvPr id="78" name="Text 76"/>
          <p:cNvSpPr/>
          <p:nvPr/>
        </p:nvSpPr>
        <p:spPr>
          <a:xfrm>
            <a:off x="6217920" y="2578608"/>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Aldosterone</a:t>
            </a:r>
            <a:endParaRPr lang="en-US" sz="1130" dirty="0"/>
          </a:p>
        </p:txBody>
      </p:sp>
      <p:sp>
        <p:nvSpPr>
          <p:cNvPr id="79" name="Shape 77"/>
          <p:cNvSpPr/>
          <p:nvPr/>
        </p:nvSpPr>
        <p:spPr>
          <a:xfrm>
            <a:off x="8659368" y="2523744"/>
            <a:ext cx="1143000" cy="269748"/>
          </a:xfrm>
          <a:prstGeom prst="rect">
            <a:avLst/>
          </a:prstGeom>
          <a:solidFill>
            <a:srgbClr val="FFFFFF"/>
          </a:solidFill>
          <a:ln w="7620">
            <a:solidFill>
              <a:srgbClr val="D9D3CD"/>
            </a:solidFill>
            <a:prstDash val="solid"/>
          </a:ln>
        </p:spPr>
        <p:txBody>
          <a:bodyPr/>
          <a:lstStyle/>
          <a:p>
            <a:endParaRPr lang="en-US"/>
          </a:p>
        </p:txBody>
      </p:sp>
      <p:sp>
        <p:nvSpPr>
          <p:cNvPr id="80" name="Text 78"/>
          <p:cNvSpPr/>
          <p:nvPr/>
        </p:nvSpPr>
        <p:spPr>
          <a:xfrm>
            <a:off x="8732520" y="257860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9.6</a:t>
            </a:r>
            <a:endParaRPr lang="en-US" sz="1130" dirty="0"/>
          </a:p>
        </p:txBody>
      </p:sp>
      <p:sp>
        <p:nvSpPr>
          <p:cNvPr id="81" name="Shape 79"/>
          <p:cNvSpPr/>
          <p:nvPr/>
        </p:nvSpPr>
        <p:spPr>
          <a:xfrm>
            <a:off x="6144768" y="2793492"/>
            <a:ext cx="2514600" cy="269748"/>
          </a:xfrm>
          <a:prstGeom prst="rect">
            <a:avLst/>
          </a:prstGeom>
          <a:solidFill>
            <a:srgbClr val="FBF9F7"/>
          </a:solidFill>
          <a:ln w="7620">
            <a:solidFill>
              <a:srgbClr val="D9D3CD"/>
            </a:solidFill>
            <a:prstDash val="solid"/>
          </a:ln>
        </p:spPr>
        <p:txBody>
          <a:bodyPr/>
          <a:lstStyle/>
          <a:p>
            <a:endParaRPr lang="en-US"/>
          </a:p>
        </p:txBody>
      </p:sp>
      <p:sp>
        <p:nvSpPr>
          <p:cNvPr id="82" name="Text 80"/>
          <p:cNvSpPr/>
          <p:nvPr/>
        </p:nvSpPr>
        <p:spPr>
          <a:xfrm>
            <a:off x="6217920" y="2848356"/>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Renin</a:t>
            </a:r>
            <a:endParaRPr lang="en-US" sz="1130" dirty="0"/>
          </a:p>
        </p:txBody>
      </p:sp>
      <p:sp>
        <p:nvSpPr>
          <p:cNvPr id="83" name="Shape 81"/>
          <p:cNvSpPr/>
          <p:nvPr/>
        </p:nvSpPr>
        <p:spPr>
          <a:xfrm>
            <a:off x="8659368" y="2793492"/>
            <a:ext cx="1143000" cy="269748"/>
          </a:xfrm>
          <a:prstGeom prst="rect">
            <a:avLst/>
          </a:prstGeom>
          <a:solidFill>
            <a:srgbClr val="FBF9F7"/>
          </a:solidFill>
          <a:ln w="7620">
            <a:solidFill>
              <a:srgbClr val="D9D3CD"/>
            </a:solidFill>
            <a:prstDash val="solid"/>
          </a:ln>
        </p:spPr>
        <p:txBody>
          <a:bodyPr/>
          <a:lstStyle/>
          <a:p>
            <a:endParaRPr lang="en-US"/>
          </a:p>
        </p:txBody>
      </p:sp>
      <p:sp>
        <p:nvSpPr>
          <p:cNvPr id="84" name="Text 82"/>
          <p:cNvSpPr/>
          <p:nvPr/>
        </p:nvSpPr>
        <p:spPr>
          <a:xfrm>
            <a:off x="8732520" y="284835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4.9</a:t>
            </a:r>
            <a:endParaRPr lang="en-US" sz="1130" dirty="0"/>
          </a:p>
        </p:txBody>
      </p:sp>
      <p:sp>
        <p:nvSpPr>
          <p:cNvPr id="85" name="Shape 83"/>
          <p:cNvSpPr/>
          <p:nvPr/>
        </p:nvSpPr>
        <p:spPr>
          <a:xfrm>
            <a:off x="6144768" y="3063240"/>
            <a:ext cx="2514600" cy="269748"/>
          </a:xfrm>
          <a:prstGeom prst="rect">
            <a:avLst/>
          </a:prstGeom>
          <a:solidFill>
            <a:srgbClr val="FFFFFF"/>
          </a:solidFill>
          <a:ln w="7620">
            <a:solidFill>
              <a:srgbClr val="D9D3CD"/>
            </a:solidFill>
            <a:prstDash val="solid"/>
          </a:ln>
        </p:spPr>
        <p:txBody>
          <a:bodyPr/>
          <a:lstStyle/>
          <a:p>
            <a:endParaRPr lang="en-US"/>
          </a:p>
        </p:txBody>
      </p:sp>
      <p:sp>
        <p:nvSpPr>
          <p:cNvPr id="86" name="Text 84"/>
          <p:cNvSpPr/>
          <p:nvPr/>
        </p:nvSpPr>
        <p:spPr>
          <a:xfrm>
            <a:off x="6217920" y="3118104"/>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Androstenedione</a:t>
            </a:r>
            <a:endParaRPr lang="en-US" sz="1130" dirty="0"/>
          </a:p>
        </p:txBody>
      </p:sp>
      <p:sp>
        <p:nvSpPr>
          <p:cNvPr id="87" name="Shape 85"/>
          <p:cNvSpPr/>
          <p:nvPr/>
        </p:nvSpPr>
        <p:spPr>
          <a:xfrm>
            <a:off x="8659368" y="3063240"/>
            <a:ext cx="1143000" cy="269748"/>
          </a:xfrm>
          <a:prstGeom prst="rect">
            <a:avLst/>
          </a:prstGeom>
          <a:solidFill>
            <a:srgbClr val="FFFFFF"/>
          </a:solidFill>
          <a:ln w="7620">
            <a:solidFill>
              <a:srgbClr val="D9D3CD"/>
            </a:solidFill>
            <a:prstDash val="solid"/>
          </a:ln>
        </p:spPr>
        <p:txBody>
          <a:bodyPr/>
          <a:lstStyle/>
          <a:p>
            <a:endParaRPr lang="en-US"/>
          </a:p>
        </p:txBody>
      </p:sp>
      <p:sp>
        <p:nvSpPr>
          <p:cNvPr id="88" name="Text 86"/>
          <p:cNvSpPr/>
          <p:nvPr/>
        </p:nvSpPr>
        <p:spPr>
          <a:xfrm>
            <a:off x="8732520" y="3118104"/>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505</a:t>
            </a:r>
            <a:endParaRPr lang="en-US" sz="1130" dirty="0"/>
          </a:p>
        </p:txBody>
      </p:sp>
      <p:sp>
        <p:nvSpPr>
          <p:cNvPr id="89" name="Shape 87"/>
          <p:cNvSpPr/>
          <p:nvPr/>
        </p:nvSpPr>
        <p:spPr>
          <a:xfrm>
            <a:off x="6144768" y="3332988"/>
            <a:ext cx="2514600" cy="269748"/>
          </a:xfrm>
          <a:prstGeom prst="rect">
            <a:avLst/>
          </a:prstGeom>
          <a:solidFill>
            <a:srgbClr val="FBF9F7"/>
          </a:solidFill>
          <a:ln w="7620">
            <a:solidFill>
              <a:srgbClr val="D9D3CD"/>
            </a:solidFill>
            <a:prstDash val="solid"/>
          </a:ln>
        </p:spPr>
        <p:txBody>
          <a:bodyPr/>
          <a:lstStyle/>
          <a:p>
            <a:endParaRPr lang="en-US"/>
          </a:p>
        </p:txBody>
      </p:sp>
      <p:sp>
        <p:nvSpPr>
          <p:cNvPr id="90" name="Text 88"/>
          <p:cNvSpPr/>
          <p:nvPr/>
        </p:nvSpPr>
        <p:spPr>
          <a:xfrm>
            <a:off x="6217920" y="3387852"/>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Dihydrotestosterone</a:t>
            </a:r>
            <a:endParaRPr lang="en-US" sz="1130" dirty="0"/>
          </a:p>
        </p:txBody>
      </p:sp>
      <p:sp>
        <p:nvSpPr>
          <p:cNvPr id="91" name="Shape 89"/>
          <p:cNvSpPr/>
          <p:nvPr/>
        </p:nvSpPr>
        <p:spPr>
          <a:xfrm>
            <a:off x="8659368" y="3332988"/>
            <a:ext cx="1143000" cy="269748"/>
          </a:xfrm>
          <a:prstGeom prst="rect">
            <a:avLst/>
          </a:prstGeom>
          <a:solidFill>
            <a:srgbClr val="FBF9F7"/>
          </a:solidFill>
          <a:ln w="7620">
            <a:solidFill>
              <a:srgbClr val="D9D3CD"/>
            </a:solidFill>
            <a:prstDash val="solid"/>
          </a:ln>
        </p:spPr>
        <p:txBody>
          <a:bodyPr/>
          <a:lstStyle/>
          <a:p>
            <a:endParaRPr lang="en-US"/>
          </a:p>
        </p:txBody>
      </p:sp>
      <p:sp>
        <p:nvSpPr>
          <p:cNvPr id="92" name="Text 90"/>
          <p:cNvSpPr/>
          <p:nvPr/>
        </p:nvSpPr>
        <p:spPr>
          <a:xfrm>
            <a:off x="8732520" y="338785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772</a:t>
            </a:r>
            <a:endParaRPr lang="en-US" sz="1130" dirty="0"/>
          </a:p>
        </p:txBody>
      </p:sp>
      <p:sp>
        <p:nvSpPr>
          <p:cNvPr id="93" name="Shape 91"/>
          <p:cNvSpPr/>
          <p:nvPr/>
        </p:nvSpPr>
        <p:spPr>
          <a:xfrm>
            <a:off x="6144768" y="3602736"/>
            <a:ext cx="2514600" cy="269748"/>
          </a:xfrm>
          <a:prstGeom prst="rect">
            <a:avLst/>
          </a:prstGeom>
          <a:solidFill>
            <a:srgbClr val="FFFFFF"/>
          </a:solidFill>
          <a:ln w="7620">
            <a:solidFill>
              <a:srgbClr val="D9D3CD"/>
            </a:solidFill>
            <a:prstDash val="solid"/>
          </a:ln>
        </p:spPr>
        <p:txBody>
          <a:bodyPr/>
          <a:lstStyle/>
          <a:p>
            <a:endParaRPr lang="en-US"/>
          </a:p>
        </p:txBody>
      </p:sp>
      <p:sp>
        <p:nvSpPr>
          <p:cNvPr id="94" name="Text 92"/>
          <p:cNvSpPr/>
          <p:nvPr/>
        </p:nvSpPr>
        <p:spPr>
          <a:xfrm>
            <a:off x="6217920" y="3657600"/>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17-hydroxyprogesterone</a:t>
            </a:r>
            <a:endParaRPr lang="en-US" sz="1130" dirty="0"/>
          </a:p>
        </p:txBody>
      </p:sp>
      <p:sp>
        <p:nvSpPr>
          <p:cNvPr id="95" name="Shape 93"/>
          <p:cNvSpPr/>
          <p:nvPr/>
        </p:nvSpPr>
        <p:spPr>
          <a:xfrm>
            <a:off x="8659368" y="3602736"/>
            <a:ext cx="1143000" cy="269748"/>
          </a:xfrm>
          <a:prstGeom prst="rect">
            <a:avLst/>
          </a:prstGeom>
          <a:solidFill>
            <a:srgbClr val="FFFFFF"/>
          </a:solidFill>
          <a:ln w="7620">
            <a:solidFill>
              <a:srgbClr val="D9D3CD"/>
            </a:solidFill>
            <a:prstDash val="solid"/>
          </a:ln>
        </p:spPr>
        <p:txBody>
          <a:bodyPr/>
          <a:lstStyle/>
          <a:p>
            <a:endParaRPr lang="en-US"/>
          </a:p>
        </p:txBody>
      </p:sp>
      <p:sp>
        <p:nvSpPr>
          <p:cNvPr id="96" name="Text 94"/>
          <p:cNvSpPr/>
          <p:nvPr/>
        </p:nvSpPr>
        <p:spPr>
          <a:xfrm>
            <a:off x="8732520" y="365760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148</a:t>
            </a:r>
            <a:endParaRPr lang="en-US" sz="1130" dirty="0"/>
          </a:p>
        </p:txBody>
      </p:sp>
      <p:sp>
        <p:nvSpPr>
          <p:cNvPr id="97" name="Shape 95"/>
          <p:cNvSpPr/>
          <p:nvPr/>
        </p:nvSpPr>
        <p:spPr>
          <a:xfrm>
            <a:off x="6144768" y="3872484"/>
            <a:ext cx="2514600" cy="269748"/>
          </a:xfrm>
          <a:prstGeom prst="rect">
            <a:avLst/>
          </a:prstGeom>
          <a:solidFill>
            <a:srgbClr val="FBF9F7"/>
          </a:solidFill>
          <a:ln w="7620">
            <a:solidFill>
              <a:srgbClr val="D9D3CD"/>
            </a:solidFill>
            <a:prstDash val="solid"/>
          </a:ln>
        </p:spPr>
        <p:txBody>
          <a:bodyPr/>
          <a:lstStyle/>
          <a:p>
            <a:endParaRPr lang="en-US"/>
          </a:p>
        </p:txBody>
      </p:sp>
      <p:sp>
        <p:nvSpPr>
          <p:cNvPr id="98" name="Text 96"/>
          <p:cNvSpPr/>
          <p:nvPr/>
        </p:nvSpPr>
        <p:spPr>
          <a:xfrm>
            <a:off x="6217920" y="3927348"/>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Testosterone, free</a:t>
            </a:r>
            <a:endParaRPr lang="en-US" sz="1130" dirty="0"/>
          </a:p>
        </p:txBody>
      </p:sp>
      <p:sp>
        <p:nvSpPr>
          <p:cNvPr id="99" name="Shape 97"/>
          <p:cNvSpPr/>
          <p:nvPr/>
        </p:nvSpPr>
        <p:spPr>
          <a:xfrm>
            <a:off x="8659368" y="3872484"/>
            <a:ext cx="1143000" cy="269748"/>
          </a:xfrm>
          <a:prstGeom prst="rect">
            <a:avLst/>
          </a:prstGeom>
          <a:solidFill>
            <a:srgbClr val="FBF9F7"/>
          </a:solidFill>
          <a:ln w="7620">
            <a:solidFill>
              <a:srgbClr val="D9D3CD"/>
            </a:solidFill>
            <a:prstDash val="solid"/>
          </a:ln>
        </p:spPr>
        <p:txBody>
          <a:bodyPr/>
          <a:lstStyle/>
          <a:p>
            <a:endParaRPr lang="en-US"/>
          </a:p>
        </p:txBody>
      </p:sp>
      <p:sp>
        <p:nvSpPr>
          <p:cNvPr id="100" name="Text 98"/>
          <p:cNvSpPr/>
          <p:nvPr/>
        </p:nvSpPr>
        <p:spPr>
          <a:xfrm>
            <a:off x="8732520" y="392734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11.9</a:t>
            </a:r>
            <a:endParaRPr lang="en-US" sz="1130" dirty="0"/>
          </a:p>
        </p:txBody>
      </p:sp>
      <p:sp>
        <p:nvSpPr>
          <p:cNvPr id="101" name="Shape 99"/>
          <p:cNvSpPr/>
          <p:nvPr/>
        </p:nvSpPr>
        <p:spPr>
          <a:xfrm>
            <a:off x="6144768" y="4142232"/>
            <a:ext cx="2514600" cy="269748"/>
          </a:xfrm>
          <a:prstGeom prst="rect">
            <a:avLst/>
          </a:prstGeom>
          <a:solidFill>
            <a:srgbClr val="FFFFFF"/>
          </a:solidFill>
          <a:ln w="7620">
            <a:solidFill>
              <a:srgbClr val="D9D3CD"/>
            </a:solidFill>
            <a:prstDash val="solid"/>
          </a:ln>
        </p:spPr>
        <p:txBody>
          <a:bodyPr/>
          <a:lstStyle/>
          <a:p>
            <a:endParaRPr lang="en-US"/>
          </a:p>
        </p:txBody>
      </p:sp>
      <p:sp>
        <p:nvSpPr>
          <p:cNvPr id="102" name="Text 100"/>
          <p:cNvSpPr/>
          <p:nvPr/>
        </p:nvSpPr>
        <p:spPr>
          <a:xfrm>
            <a:off x="6217920" y="4197096"/>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Testosterone, total</a:t>
            </a:r>
            <a:endParaRPr lang="en-US" sz="1130" dirty="0"/>
          </a:p>
        </p:txBody>
      </p:sp>
      <p:sp>
        <p:nvSpPr>
          <p:cNvPr id="103" name="Shape 101"/>
          <p:cNvSpPr/>
          <p:nvPr/>
        </p:nvSpPr>
        <p:spPr>
          <a:xfrm>
            <a:off x="8659368" y="4142232"/>
            <a:ext cx="1143000" cy="269748"/>
          </a:xfrm>
          <a:prstGeom prst="rect">
            <a:avLst/>
          </a:prstGeom>
          <a:solidFill>
            <a:srgbClr val="FFFFFF"/>
          </a:solidFill>
          <a:ln w="7620">
            <a:solidFill>
              <a:srgbClr val="D9D3CD"/>
            </a:solidFill>
            <a:prstDash val="solid"/>
          </a:ln>
        </p:spPr>
        <p:txBody>
          <a:bodyPr/>
          <a:lstStyle/>
          <a:p>
            <a:endParaRPr lang="en-US"/>
          </a:p>
        </p:txBody>
      </p:sp>
      <p:sp>
        <p:nvSpPr>
          <p:cNvPr id="104" name="Text 102"/>
          <p:cNvSpPr/>
          <p:nvPr/>
        </p:nvSpPr>
        <p:spPr>
          <a:xfrm>
            <a:off x="8732520" y="419709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630</a:t>
            </a:r>
            <a:endParaRPr lang="en-US" sz="1130" dirty="0"/>
          </a:p>
        </p:txBody>
      </p:sp>
      <p:sp>
        <p:nvSpPr>
          <p:cNvPr id="105" name="Shape 103"/>
          <p:cNvSpPr/>
          <p:nvPr/>
        </p:nvSpPr>
        <p:spPr>
          <a:xfrm>
            <a:off x="6144768" y="4411980"/>
            <a:ext cx="2514600" cy="269748"/>
          </a:xfrm>
          <a:prstGeom prst="rect">
            <a:avLst/>
          </a:prstGeom>
          <a:solidFill>
            <a:srgbClr val="FBF9F7"/>
          </a:solidFill>
          <a:ln w="7620">
            <a:solidFill>
              <a:srgbClr val="D9D3CD"/>
            </a:solidFill>
            <a:prstDash val="solid"/>
          </a:ln>
        </p:spPr>
        <p:txBody>
          <a:bodyPr/>
          <a:lstStyle/>
          <a:p>
            <a:endParaRPr lang="en-US"/>
          </a:p>
        </p:txBody>
      </p:sp>
      <p:sp>
        <p:nvSpPr>
          <p:cNvPr id="106" name="Text 104"/>
          <p:cNvSpPr/>
          <p:nvPr/>
        </p:nvSpPr>
        <p:spPr>
          <a:xfrm>
            <a:off x="6217920" y="4466844"/>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Chromosomal analysis</a:t>
            </a:r>
            <a:endParaRPr lang="en-US" sz="1130" dirty="0"/>
          </a:p>
        </p:txBody>
      </p:sp>
      <p:sp>
        <p:nvSpPr>
          <p:cNvPr id="107" name="Shape 105"/>
          <p:cNvSpPr/>
          <p:nvPr/>
        </p:nvSpPr>
        <p:spPr>
          <a:xfrm>
            <a:off x="8659368" y="4411980"/>
            <a:ext cx="1143000" cy="269748"/>
          </a:xfrm>
          <a:prstGeom prst="rect">
            <a:avLst/>
          </a:prstGeom>
          <a:solidFill>
            <a:srgbClr val="FBF9F7"/>
          </a:solidFill>
          <a:ln w="7620">
            <a:solidFill>
              <a:srgbClr val="D9D3CD"/>
            </a:solidFill>
            <a:prstDash val="solid"/>
          </a:ln>
        </p:spPr>
        <p:txBody>
          <a:bodyPr/>
          <a:lstStyle/>
          <a:p>
            <a:endParaRPr lang="en-US"/>
          </a:p>
        </p:txBody>
      </p:sp>
      <p:sp>
        <p:nvSpPr>
          <p:cNvPr id="108" name="Text 106"/>
          <p:cNvSpPr/>
          <p:nvPr/>
        </p:nvSpPr>
        <p:spPr>
          <a:xfrm>
            <a:off x="8732520" y="4466844"/>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46,XX</a:t>
            </a:r>
            <a:endParaRPr lang="en-US" sz="1130" dirty="0"/>
          </a:p>
        </p:txBody>
      </p:sp>
      <p:sp>
        <p:nvSpPr>
          <p:cNvPr id="109" name="Shape 107"/>
          <p:cNvSpPr/>
          <p:nvPr/>
        </p:nvSpPr>
        <p:spPr>
          <a:xfrm>
            <a:off x="6144768" y="4681728"/>
            <a:ext cx="2514600" cy="269748"/>
          </a:xfrm>
          <a:prstGeom prst="rect">
            <a:avLst/>
          </a:prstGeom>
          <a:solidFill>
            <a:srgbClr val="FFFFFF"/>
          </a:solidFill>
          <a:ln w="7620">
            <a:solidFill>
              <a:srgbClr val="D9D3CD"/>
            </a:solidFill>
            <a:prstDash val="solid"/>
          </a:ln>
        </p:spPr>
        <p:txBody>
          <a:bodyPr/>
          <a:lstStyle/>
          <a:p>
            <a:endParaRPr lang="en-US"/>
          </a:p>
        </p:txBody>
      </p:sp>
      <p:sp>
        <p:nvSpPr>
          <p:cNvPr id="110" name="Text 108"/>
          <p:cNvSpPr/>
          <p:nvPr/>
        </p:nvSpPr>
        <p:spPr>
          <a:xfrm>
            <a:off x="6217920" y="4736592"/>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FSH</a:t>
            </a:r>
            <a:endParaRPr lang="en-US" sz="1130" dirty="0"/>
          </a:p>
        </p:txBody>
      </p:sp>
      <p:sp>
        <p:nvSpPr>
          <p:cNvPr id="111" name="Shape 109"/>
          <p:cNvSpPr/>
          <p:nvPr/>
        </p:nvSpPr>
        <p:spPr>
          <a:xfrm>
            <a:off x="8659368" y="4681728"/>
            <a:ext cx="1143000" cy="269748"/>
          </a:xfrm>
          <a:prstGeom prst="rect">
            <a:avLst/>
          </a:prstGeom>
          <a:solidFill>
            <a:srgbClr val="FFFFFF"/>
          </a:solidFill>
          <a:ln w="7620">
            <a:solidFill>
              <a:srgbClr val="D9D3CD"/>
            </a:solidFill>
            <a:prstDash val="solid"/>
          </a:ln>
        </p:spPr>
        <p:txBody>
          <a:bodyPr/>
          <a:lstStyle/>
          <a:p>
            <a:endParaRPr lang="en-US"/>
          </a:p>
        </p:txBody>
      </p:sp>
      <p:sp>
        <p:nvSpPr>
          <p:cNvPr id="112" name="Text 110"/>
          <p:cNvSpPr/>
          <p:nvPr/>
        </p:nvSpPr>
        <p:spPr>
          <a:xfrm>
            <a:off x="8732520" y="4736592"/>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8.1</a:t>
            </a:r>
            <a:endParaRPr lang="en-US" sz="1130" dirty="0"/>
          </a:p>
        </p:txBody>
      </p:sp>
      <p:sp>
        <p:nvSpPr>
          <p:cNvPr id="113" name="Shape 111"/>
          <p:cNvSpPr/>
          <p:nvPr/>
        </p:nvSpPr>
        <p:spPr>
          <a:xfrm>
            <a:off x="6144768" y="4951476"/>
            <a:ext cx="2514600" cy="269748"/>
          </a:xfrm>
          <a:prstGeom prst="rect">
            <a:avLst/>
          </a:prstGeom>
          <a:solidFill>
            <a:srgbClr val="FBF9F7"/>
          </a:solidFill>
          <a:ln w="7620">
            <a:solidFill>
              <a:srgbClr val="D9D3CD"/>
            </a:solidFill>
            <a:prstDash val="solid"/>
          </a:ln>
        </p:spPr>
        <p:txBody>
          <a:bodyPr/>
          <a:lstStyle/>
          <a:p>
            <a:endParaRPr lang="en-US"/>
          </a:p>
        </p:txBody>
      </p:sp>
      <p:sp>
        <p:nvSpPr>
          <p:cNvPr id="114" name="Text 112"/>
          <p:cNvSpPr/>
          <p:nvPr/>
        </p:nvSpPr>
        <p:spPr>
          <a:xfrm>
            <a:off x="6217920" y="5006340"/>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Procalcitonin</a:t>
            </a:r>
            <a:endParaRPr lang="en-US" sz="1130" dirty="0"/>
          </a:p>
        </p:txBody>
      </p:sp>
      <p:sp>
        <p:nvSpPr>
          <p:cNvPr id="115" name="Shape 113"/>
          <p:cNvSpPr/>
          <p:nvPr/>
        </p:nvSpPr>
        <p:spPr>
          <a:xfrm>
            <a:off x="8659368" y="4951476"/>
            <a:ext cx="1143000" cy="269748"/>
          </a:xfrm>
          <a:prstGeom prst="rect">
            <a:avLst/>
          </a:prstGeom>
          <a:solidFill>
            <a:srgbClr val="FBF9F7"/>
          </a:solidFill>
          <a:ln w="7620">
            <a:solidFill>
              <a:srgbClr val="D9D3CD"/>
            </a:solidFill>
            <a:prstDash val="solid"/>
          </a:ln>
        </p:spPr>
        <p:txBody>
          <a:bodyPr/>
          <a:lstStyle/>
          <a:p>
            <a:endParaRPr lang="en-US"/>
          </a:p>
        </p:txBody>
      </p:sp>
      <p:sp>
        <p:nvSpPr>
          <p:cNvPr id="116" name="Text 114"/>
          <p:cNvSpPr/>
          <p:nvPr/>
        </p:nvSpPr>
        <p:spPr>
          <a:xfrm>
            <a:off x="8732520" y="5006340"/>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228</a:t>
            </a:r>
            <a:endParaRPr lang="en-US" sz="1130" dirty="0"/>
          </a:p>
        </p:txBody>
      </p:sp>
      <p:sp>
        <p:nvSpPr>
          <p:cNvPr id="117" name="Shape 115"/>
          <p:cNvSpPr/>
          <p:nvPr/>
        </p:nvSpPr>
        <p:spPr>
          <a:xfrm>
            <a:off x="6144768" y="5221224"/>
            <a:ext cx="2514600" cy="269748"/>
          </a:xfrm>
          <a:prstGeom prst="rect">
            <a:avLst/>
          </a:prstGeom>
          <a:solidFill>
            <a:srgbClr val="FFFFFF"/>
          </a:solidFill>
          <a:ln w="7620">
            <a:solidFill>
              <a:srgbClr val="D9D3CD"/>
            </a:solidFill>
            <a:prstDash val="solid"/>
          </a:ln>
        </p:spPr>
        <p:txBody>
          <a:bodyPr/>
          <a:lstStyle/>
          <a:p>
            <a:endParaRPr lang="en-US"/>
          </a:p>
        </p:txBody>
      </p:sp>
      <p:sp>
        <p:nvSpPr>
          <p:cNvPr id="118" name="Text 116"/>
          <p:cNvSpPr/>
          <p:nvPr/>
        </p:nvSpPr>
        <p:spPr>
          <a:xfrm>
            <a:off x="6217920" y="5276088"/>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Estrogen</a:t>
            </a:r>
            <a:endParaRPr lang="en-US" sz="1130" dirty="0"/>
          </a:p>
        </p:txBody>
      </p:sp>
      <p:sp>
        <p:nvSpPr>
          <p:cNvPr id="119" name="Shape 117"/>
          <p:cNvSpPr/>
          <p:nvPr/>
        </p:nvSpPr>
        <p:spPr>
          <a:xfrm>
            <a:off x="8659368" y="5221224"/>
            <a:ext cx="1143000" cy="269748"/>
          </a:xfrm>
          <a:prstGeom prst="rect">
            <a:avLst/>
          </a:prstGeom>
          <a:solidFill>
            <a:srgbClr val="FFFFFF"/>
          </a:solidFill>
          <a:ln w="7620">
            <a:solidFill>
              <a:srgbClr val="D9D3CD"/>
            </a:solidFill>
            <a:prstDash val="solid"/>
          </a:ln>
        </p:spPr>
        <p:txBody>
          <a:bodyPr/>
          <a:lstStyle/>
          <a:p>
            <a:endParaRPr lang="en-US"/>
          </a:p>
        </p:txBody>
      </p:sp>
      <p:sp>
        <p:nvSpPr>
          <p:cNvPr id="120" name="Text 118"/>
          <p:cNvSpPr/>
          <p:nvPr/>
        </p:nvSpPr>
        <p:spPr>
          <a:xfrm>
            <a:off x="8732520" y="5276088"/>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322</a:t>
            </a:r>
            <a:endParaRPr lang="en-US" sz="1130" dirty="0"/>
          </a:p>
        </p:txBody>
      </p:sp>
      <p:sp>
        <p:nvSpPr>
          <p:cNvPr id="121" name="Shape 119"/>
          <p:cNvSpPr/>
          <p:nvPr/>
        </p:nvSpPr>
        <p:spPr>
          <a:xfrm>
            <a:off x="6144768" y="5490972"/>
            <a:ext cx="2514600" cy="269748"/>
          </a:xfrm>
          <a:prstGeom prst="rect">
            <a:avLst/>
          </a:prstGeom>
          <a:solidFill>
            <a:srgbClr val="FBF9F7"/>
          </a:solidFill>
          <a:ln w="7620">
            <a:solidFill>
              <a:srgbClr val="D9D3CD"/>
            </a:solidFill>
            <a:prstDash val="solid"/>
          </a:ln>
        </p:spPr>
        <p:txBody>
          <a:bodyPr/>
          <a:lstStyle/>
          <a:p>
            <a:endParaRPr lang="en-US"/>
          </a:p>
        </p:txBody>
      </p:sp>
      <p:sp>
        <p:nvSpPr>
          <p:cNvPr id="122" name="Text 120"/>
          <p:cNvSpPr/>
          <p:nvPr/>
        </p:nvSpPr>
        <p:spPr>
          <a:xfrm>
            <a:off x="6217920" y="5545836"/>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Growth hormone</a:t>
            </a:r>
            <a:endParaRPr lang="en-US" sz="1130" dirty="0"/>
          </a:p>
        </p:txBody>
      </p:sp>
      <p:sp>
        <p:nvSpPr>
          <p:cNvPr id="123" name="Shape 121"/>
          <p:cNvSpPr/>
          <p:nvPr/>
        </p:nvSpPr>
        <p:spPr>
          <a:xfrm>
            <a:off x="8659368" y="5490972"/>
            <a:ext cx="1143000" cy="269748"/>
          </a:xfrm>
          <a:prstGeom prst="rect">
            <a:avLst/>
          </a:prstGeom>
          <a:solidFill>
            <a:srgbClr val="FBF9F7"/>
          </a:solidFill>
          <a:ln w="7620">
            <a:solidFill>
              <a:srgbClr val="D9D3CD"/>
            </a:solidFill>
            <a:prstDash val="solid"/>
          </a:ln>
        </p:spPr>
        <p:txBody>
          <a:bodyPr/>
          <a:lstStyle/>
          <a:p>
            <a:endParaRPr lang="en-US"/>
          </a:p>
        </p:txBody>
      </p:sp>
      <p:sp>
        <p:nvSpPr>
          <p:cNvPr id="124" name="Text 122"/>
          <p:cNvSpPr/>
          <p:nvPr/>
        </p:nvSpPr>
        <p:spPr>
          <a:xfrm>
            <a:off x="8732520" y="5545836"/>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3.7</a:t>
            </a:r>
            <a:endParaRPr lang="en-US" sz="1130" dirty="0"/>
          </a:p>
        </p:txBody>
      </p:sp>
      <p:sp>
        <p:nvSpPr>
          <p:cNvPr id="125" name="Shape 123"/>
          <p:cNvSpPr/>
          <p:nvPr/>
        </p:nvSpPr>
        <p:spPr>
          <a:xfrm>
            <a:off x="6144768" y="5760720"/>
            <a:ext cx="2514600" cy="269748"/>
          </a:xfrm>
          <a:prstGeom prst="rect">
            <a:avLst/>
          </a:prstGeom>
          <a:solidFill>
            <a:srgbClr val="FFFFFF"/>
          </a:solidFill>
          <a:ln w="7620">
            <a:solidFill>
              <a:srgbClr val="D9D3CD"/>
            </a:solidFill>
            <a:prstDash val="solid"/>
          </a:ln>
        </p:spPr>
        <p:txBody>
          <a:bodyPr/>
          <a:lstStyle/>
          <a:p>
            <a:endParaRPr lang="en-US"/>
          </a:p>
        </p:txBody>
      </p:sp>
      <p:sp>
        <p:nvSpPr>
          <p:cNvPr id="126" name="Text 124"/>
          <p:cNvSpPr/>
          <p:nvPr/>
        </p:nvSpPr>
        <p:spPr>
          <a:xfrm>
            <a:off x="6217920" y="5815584"/>
            <a:ext cx="2368296" cy="160020"/>
          </a:xfrm>
          <a:prstGeom prst="rect">
            <a:avLst/>
          </a:prstGeom>
          <a:noFill/>
          <a:ln/>
        </p:spPr>
        <p:txBody>
          <a:bodyPr wrap="square" lIns="0" tIns="0" rIns="0" bIns="0" rtlCol="0" anchor="ctr"/>
          <a:lstStyle/>
          <a:p>
            <a:pPr marL="0" indent="0">
              <a:buNone/>
            </a:pPr>
            <a:r>
              <a:rPr lang="en-US" sz="1130" b="1" dirty="0">
                <a:solidFill>
                  <a:srgbClr val="16181A"/>
                </a:solidFill>
                <a:latin typeface="Calibri" pitchFamily="34" charset="0"/>
                <a:ea typeface="Calibri" pitchFamily="34" charset="-122"/>
                <a:cs typeface="Calibri" pitchFamily="34" charset="-120"/>
              </a:rPr>
              <a:t>LH</a:t>
            </a:r>
            <a:endParaRPr lang="en-US" sz="1130" dirty="0"/>
          </a:p>
        </p:txBody>
      </p:sp>
      <p:sp>
        <p:nvSpPr>
          <p:cNvPr id="127" name="Shape 125"/>
          <p:cNvSpPr/>
          <p:nvPr/>
        </p:nvSpPr>
        <p:spPr>
          <a:xfrm>
            <a:off x="8659368" y="5760720"/>
            <a:ext cx="1143000" cy="269748"/>
          </a:xfrm>
          <a:prstGeom prst="rect">
            <a:avLst/>
          </a:prstGeom>
          <a:solidFill>
            <a:srgbClr val="FFFFFF"/>
          </a:solidFill>
          <a:ln w="7620">
            <a:solidFill>
              <a:srgbClr val="D9D3CD"/>
            </a:solidFill>
            <a:prstDash val="solid"/>
          </a:ln>
        </p:spPr>
        <p:txBody>
          <a:bodyPr/>
          <a:lstStyle/>
          <a:p>
            <a:endParaRPr lang="en-US"/>
          </a:p>
        </p:txBody>
      </p:sp>
      <p:sp>
        <p:nvSpPr>
          <p:cNvPr id="128" name="Text 126"/>
          <p:cNvSpPr/>
          <p:nvPr/>
        </p:nvSpPr>
        <p:spPr>
          <a:xfrm>
            <a:off x="8732520" y="5815584"/>
            <a:ext cx="996696" cy="160020"/>
          </a:xfrm>
          <a:prstGeom prst="rect">
            <a:avLst/>
          </a:prstGeom>
          <a:noFill/>
          <a:ln/>
        </p:spPr>
        <p:txBody>
          <a:bodyPr wrap="square" lIns="0" tIns="0" rIns="0" bIns="0" rtlCol="0" anchor="ctr"/>
          <a:lstStyle/>
          <a:p>
            <a:pPr marL="0" indent="0">
              <a:buNone/>
            </a:pPr>
            <a:r>
              <a:rPr lang="en-US" sz="1130" dirty="0">
                <a:solidFill>
                  <a:srgbClr val="16181A"/>
                </a:solidFill>
                <a:latin typeface="Calibri" pitchFamily="34" charset="0"/>
                <a:ea typeface="Calibri" pitchFamily="34" charset="-122"/>
                <a:cs typeface="Calibri" pitchFamily="34" charset="-120"/>
              </a:rPr>
              <a:t>8.54</a:t>
            </a:r>
            <a:endParaRPr lang="en-US" sz="1130" dirty="0"/>
          </a:p>
        </p:txBody>
      </p:sp>
      <p:sp>
        <p:nvSpPr>
          <p:cNvPr id="130" name="Text 127"/>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20</a:t>
            </a:r>
            <a:endParaRPr lang="en-US" sz="9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APPENDIX</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621792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Follow-up raw values</a:t>
            </a:r>
            <a:endParaRPr lang="en-US" sz="2750" dirty="0"/>
          </a:p>
        </p:txBody>
      </p:sp>
      <p:sp>
        <p:nvSpPr>
          <p:cNvPr id="5" name="Shape 3"/>
          <p:cNvSpPr/>
          <p:nvPr/>
        </p:nvSpPr>
        <p:spPr>
          <a:xfrm>
            <a:off x="749808" y="1600200"/>
            <a:ext cx="3063240" cy="384048"/>
          </a:xfrm>
          <a:prstGeom prst="rect">
            <a:avLst/>
          </a:prstGeom>
          <a:solidFill>
            <a:srgbClr val="16181A"/>
          </a:solidFill>
          <a:ln w="12700">
            <a:solidFill>
              <a:srgbClr val="16181A"/>
            </a:solidFill>
            <a:prstDash val="solid"/>
          </a:ln>
        </p:spPr>
        <p:txBody>
          <a:bodyPr/>
          <a:lstStyle/>
          <a:p>
            <a:endParaRPr lang="en-US"/>
          </a:p>
        </p:txBody>
      </p:sp>
      <p:sp>
        <p:nvSpPr>
          <p:cNvPr id="6" name="Text 4"/>
          <p:cNvSpPr/>
          <p:nvPr/>
        </p:nvSpPr>
        <p:spPr>
          <a:xfrm>
            <a:off x="822960" y="1673352"/>
            <a:ext cx="291693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Parameter</a:t>
            </a:r>
            <a:endParaRPr lang="en-US" sz="1350" dirty="0"/>
          </a:p>
        </p:txBody>
      </p:sp>
      <p:sp>
        <p:nvSpPr>
          <p:cNvPr id="7" name="Shape 5"/>
          <p:cNvSpPr/>
          <p:nvPr/>
        </p:nvSpPr>
        <p:spPr>
          <a:xfrm>
            <a:off x="3813048" y="1600200"/>
            <a:ext cx="1234440" cy="384048"/>
          </a:xfrm>
          <a:prstGeom prst="rect">
            <a:avLst/>
          </a:prstGeom>
          <a:solidFill>
            <a:srgbClr val="16181A"/>
          </a:solidFill>
          <a:ln w="12700">
            <a:solidFill>
              <a:srgbClr val="16181A"/>
            </a:solidFill>
            <a:prstDash val="solid"/>
          </a:ln>
        </p:spPr>
        <p:txBody>
          <a:bodyPr/>
          <a:lstStyle/>
          <a:p>
            <a:endParaRPr lang="en-US"/>
          </a:p>
        </p:txBody>
      </p:sp>
      <p:sp>
        <p:nvSpPr>
          <p:cNvPr id="8" name="Text 6"/>
          <p:cNvSpPr/>
          <p:nvPr/>
        </p:nvSpPr>
        <p:spPr>
          <a:xfrm>
            <a:off x="3886200" y="1673352"/>
            <a:ext cx="108813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Presentation</a:t>
            </a:r>
            <a:endParaRPr lang="en-US" sz="1350" dirty="0"/>
          </a:p>
        </p:txBody>
      </p:sp>
      <p:sp>
        <p:nvSpPr>
          <p:cNvPr id="9" name="Shape 7"/>
          <p:cNvSpPr/>
          <p:nvPr/>
        </p:nvSpPr>
        <p:spPr>
          <a:xfrm>
            <a:off x="5047488" y="1600200"/>
            <a:ext cx="1234440" cy="384048"/>
          </a:xfrm>
          <a:prstGeom prst="rect">
            <a:avLst/>
          </a:prstGeom>
          <a:solidFill>
            <a:srgbClr val="16181A"/>
          </a:solidFill>
          <a:ln w="12700">
            <a:solidFill>
              <a:srgbClr val="16181A"/>
            </a:solidFill>
            <a:prstDash val="solid"/>
          </a:ln>
        </p:spPr>
        <p:txBody>
          <a:bodyPr/>
          <a:lstStyle/>
          <a:p>
            <a:endParaRPr lang="en-US"/>
          </a:p>
        </p:txBody>
      </p:sp>
      <p:sp>
        <p:nvSpPr>
          <p:cNvPr id="10" name="Text 8"/>
          <p:cNvSpPr/>
          <p:nvPr/>
        </p:nvSpPr>
        <p:spPr>
          <a:xfrm>
            <a:off x="5120640" y="1673352"/>
            <a:ext cx="1088136"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Follow-up</a:t>
            </a:r>
            <a:endParaRPr lang="en-US" sz="1350" dirty="0"/>
          </a:p>
        </p:txBody>
      </p:sp>
      <p:sp>
        <p:nvSpPr>
          <p:cNvPr id="11" name="Shape 9"/>
          <p:cNvSpPr/>
          <p:nvPr/>
        </p:nvSpPr>
        <p:spPr>
          <a:xfrm>
            <a:off x="749808" y="1984248"/>
            <a:ext cx="3063240" cy="356616"/>
          </a:xfrm>
          <a:prstGeom prst="rect">
            <a:avLst/>
          </a:prstGeom>
          <a:solidFill>
            <a:srgbClr val="FFFFFF"/>
          </a:solidFill>
          <a:ln w="7620">
            <a:solidFill>
              <a:srgbClr val="D9D3CD"/>
            </a:solidFill>
            <a:prstDash val="solid"/>
          </a:ln>
        </p:spPr>
        <p:txBody>
          <a:bodyPr/>
          <a:lstStyle/>
          <a:p>
            <a:endParaRPr lang="en-US"/>
          </a:p>
        </p:txBody>
      </p:sp>
      <p:sp>
        <p:nvSpPr>
          <p:cNvPr id="12" name="Text 10"/>
          <p:cNvSpPr/>
          <p:nvPr/>
        </p:nvSpPr>
        <p:spPr>
          <a:xfrm>
            <a:off x="822960" y="2039112"/>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HbA1c (%)</a:t>
            </a:r>
            <a:endParaRPr lang="en-US" sz="1210" dirty="0"/>
          </a:p>
        </p:txBody>
      </p:sp>
      <p:sp>
        <p:nvSpPr>
          <p:cNvPr id="13" name="Shape 11"/>
          <p:cNvSpPr/>
          <p:nvPr/>
        </p:nvSpPr>
        <p:spPr>
          <a:xfrm>
            <a:off x="3813048" y="1984248"/>
            <a:ext cx="1234440" cy="356616"/>
          </a:xfrm>
          <a:prstGeom prst="rect">
            <a:avLst/>
          </a:prstGeom>
          <a:solidFill>
            <a:srgbClr val="FFFFFF"/>
          </a:solidFill>
          <a:ln w="7620">
            <a:solidFill>
              <a:srgbClr val="D9D3CD"/>
            </a:solidFill>
            <a:prstDash val="solid"/>
          </a:ln>
        </p:spPr>
        <p:txBody>
          <a:bodyPr/>
          <a:lstStyle/>
          <a:p>
            <a:endParaRPr lang="en-US"/>
          </a:p>
        </p:txBody>
      </p:sp>
      <p:sp>
        <p:nvSpPr>
          <p:cNvPr id="14" name="Text 12"/>
          <p:cNvSpPr/>
          <p:nvPr/>
        </p:nvSpPr>
        <p:spPr>
          <a:xfrm>
            <a:off x="3886200" y="203911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6.5</a:t>
            </a:r>
            <a:endParaRPr lang="en-US" sz="1210" dirty="0"/>
          </a:p>
        </p:txBody>
      </p:sp>
      <p:sp>
        <p:nvSpPr>
          <p:cNvPr id="15" name="Shape 13"/>
          <p:cNvSpPr/>
          <p:nvPr/>
        </p:nvSpPr>
        <p:spPr>
          <a:xfrm>
            <a:off x="5047488" y="1984248"/>
            <a:ext cx="1234440" cy="356616"/>
          </a:xfrm>
          <a:prstGeom prst="rect">
            <a:avLst/>
          </a:prstGeom>
          <a:solidFill>
            <a:srgbClr val="FFFFFF"/>
          </a:solidFill>
          <a:ln w="7620">
            <a:solidFill>
              <a:srgbClr val="D9D3CD"/>
            </a:solidFill>
            <a:prstDash val="solid"/>
          </a:ln>
        </p:spPr>
        <p:txBody>
          <a:bodyPr/>
          <a:lstStyle/>
          <a:p>
            <a:endParaRPr lang="en-US"/>
          </a:p>
        </p:txBody>
      </p:sp>
      <p:sp>
        <p:nvSpPr>
          <p:cNvPr id="16" name="Text 14"/>
          <p:cNvSpPr/>
          <p:nvPr/>
        </p:nvSpPr>
        <p:spPr>
          <a:xfrm>
            <a:off x="5120640" y="203911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5.8</a:t>
            </a:r>
            <a:endParaRPr lang="en-US" sz="1210" dirty="0"/>
          </a:p>
        </p:txBody>
      </p:sp>
      <p:sp>
        <p:nvSpPr>
          <p:cNvPr id="17" name="Shape 15"/>
          <p:cNvSpPr/>
          <p:nvPr/>
        </p:nvSpPr>
        <p:spPr>
          <a:xfrm>
            <a:off x="749808" y="2340864"/>
            <a:ext cx="3063240" cy="356616"/>
          </a:xfrm>
          <a:prstGeom prst="rect">
            <a:avLst/>
          </a:prstGeom>
          <a:solidFill>
            <a:srgbClr val="FBF9F7"/>
          </a:solidFill>
          <a:ln w="7620">
            <a:solidFill>
              <a:srgbClr val="D9D3CD"/>
            </a:solidFill>
            <a:prstDash val="solid"/>
          </a:ln>
        </p:spPr>
        <p:txBody>
          <a:bodyPr/>
          <a:lstStyle/>
          <a:p>
            <a:endParaRPr lang="en-US"/>
          </a:p>
        </p:txBody>
      </p:sp>
      <p:sp>
        <p:nvSpPr>
          <p:cNvPr id="18" name="Text 16"/>
          <p:cNvSpPr/>
          <p:nvPr/>
        </p:nvSpPr>
        <p:spPr>
          <a:xfrm>
            <a:off x="822960" y="2395728"/>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Anti-insulin antibody</a:t>
            </a:r>
            <a:endParaRPr lang="en-US" sz="1210" dirty="0"/>
          </a:p>
        </p:txBody>
      </p:sp>
      <p:sp>
        <p:nvSpPr>
          <p:cNvPr id="19" name="Shape 17"/>
          <p:cNvSpPr/>
          <p:nvPr/>
        </p:nvSpPr>
        <p:spPr>
          <a:xfrm>
            <a:off x="3813048" y="2340864"/>
            <a:ext cx="1234440" cy="356616"/>
          </a:xfrm>
          <a:prstGeom prst="rect">
            <a:avLst/>
          </a:prstGeom>
          <a:solidFill>
            <a:srgbClr val="FBF9F7"/>
          </a:solidFill>
          <a:ln w="7620">
            <a:solidFill>
              <a:srgbClr val="D9D3CD"/>
            </a:solidFill>
            <a:prstDash val="solid"/>
          </a:ln>
        </p:spPr>
        <p:txBody>
          <a:bodyPr/>
          <a:lstStyle/>
          <a:p>
            <a:endParaRPr lang="en-US"/>
          </a:p>
        </p:txBody>
      </p:sp>
      <p:sp>
        <p:nvSpPr>
          <p:cNvPr id="20" name="Text 18"/>
          <p:cNvSpPr/>
          <p:nvPr/>
        </p:nvSpPr>
        <p:spPr>
          <a:xfrm>
            <a:off x="3886200" y="2395728"/>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0</a:t>
            </a:r>
            <a:endParaRPr lang="en-US" sz="1210" dirty="0"/>
          </a:p>
        </p:txBody>
      </p:sp>
      <p:sp>
        <p:nvSpPr>
          <p:cNvPr id="21" name="Shape 19"/>
          <p:cNvSpPr/>
          <p:nvPr/>
        </p:nvSpPr>
        <p:spPr>
          <a:xfrm>
            <a:off x="5047488" y="2340864"/>
            <a:ext cx="1234440" cy="356616"/>
          </a:xfrm>
          <a:prstGeom prst="rect">
            <a:avLst/>
          </a:prstGeom>
          <a:solidFill>
            <a:srgbClr val="FBF9F7"/>
          </a:solidFill>
          <a:ln w="7620">
            <a:solidFill>
              <a:srgbClr val="D9D3CD"/>
            </a:solidFill>
            <a:prstDash val="solid"/>
          </a:ln>
        </p:spPr>
        <p:txBody>
          <a:bodyPr/>
          <a:lstStyle/>
          <a:p>
            <a:endParaRPr lang="en-US"/>
          </a:p>
        </p:txBody>
      </p:sp>
      <p:sp>
        <p:nvSpPr>
          <p:cNvPr id="22" name="Text 20"/>
          <p:cNvSpPr/>
          <p:nvPr/>
        </p:nvSpPr>
        <p:spPr>
          <a:xfrm>
            <a:off x="5120640" y="2395728"/>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N/A</a:t>
            </a:r>
            <a:endParaRPr lang="en-US" sz="1210" dirty="0"/>
          </a:p>
        </p:txBody>
      </p:sp>
      <p:sp>
        <p:nvSpPr>
          <p:cNvPr id="23" name="Shape 21"/>
          <p:cNvSpPr/>
          <p:nvPr/>
        </p:nvSpPr>
        <p:spPr>
          <a:xfrm>
            <a:off x="749808" y="2697480"/>
            <a:ext cx="3063240" cy="356616"/>
          </a:xfrm>
          <a:prstGeom prst="rect">
            <a:avLst/>
          </a:prstGeom>
          <a:solidFill>
            <a:srgbClr val="FFFFFF"/>
          </a:solidFill>
          <a:ln w="7620">
            <a:solidFill>
              <a:srgbClr val="D9D3CD"/>
            </a:solidFill>
            <a:prstDash val="solid"/>
          </a:ln>
        </p:spPr>
        <p:txBody>
          <a:bodyPr/>
          <a:lstStyle/>
          <a:p>
            <a:endParaRPr lang="en-US"/>
          </a:p>
        </p:txBody>
      </p:sp>
      <p:sp>
        <p:nvSpPr>
          <p:cNvPr id="24" name="Text 22"/>
          <p:cNvSpPr/>
          <p:nvPr/>
        </p:nvSpPr>
        <p:spPr>
          <a:xfrm>
            <a:off x="822960" y="2752344"/>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Insulin</a:t>
            </a:r>
            <a:endParaRPr lang="en-US" sz="1210" dirty="0"/>
          </a:p>
        </p:txBody>
      </p:sp>
      <p:sp>
        <p:nvSpPr>
          <p:cNvPr id="25" name="Shape 23"/>
          <p:cNvSpPr/>
          <p:nvPr/>
        </p:nvSpPr>
        <p:spPr>
          <a:xfrm>
            <a:off x="3813048" y="2697480"/>
            <a:ext cx="1234440" cy="356616"/>
          </a:xfrm>
          <a:prstGeom prst="rect">
            <a:avLst/>
          </a:prstGeom>
          <a:solidFill>
            <a:srgbClr val="FFFFFF"/>
          </a:solidFill>
          <a:ln w="7620">
            <a:solidFill>
              <a:srgbClr val="D9D3CD"/>
            </a:solidFill>
            <a:prstDash val="solid"/>
          </a:ln>
        </p:spPr>
        <p:txBody>
          <a:bodyPr/>
          <a:lstStyle/>
          <a:p>
            <a:endParaRPr lang="en-US"/>
          </a:p>
        </p:txBody>
      </p:sp>
      <p:sp>
        <p:nvSpPr>
          <p:cNvPr id="26" name="Text 24"/>
          <p:cNvSpPr/>
          <p:nvPr/>
        </p:nvSpPr>
        <p:spPr>
          <a:xfrm>
            <a:off x="3886200" y="2752344"/>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488</a:t>
            </a:r>
            <a:endParaRPr lang="en-US" sz="1210" dirty="0"/>
          </a:p>
        </p:txBody>
      </p:sp>
      <p:sp>
        <p:nvSpPr>
          <p:cNvPr id="27" name="Shape 25"/>
          <p:cNvSpPr/>
          <p:nvPr/>
        </p:nvSpPr>
        <p:spPr>
          <a:xfrm>
            <a:off x="5047488" y="2697480"/>
            <a:ext cx="1234440" cy="356616"/>
          </a:xfrm>
          <a:prstGeom prst="rect">
            <a:avLst/>
          </a:prstGeom>
          <a:solidFill>
            <a:srgbClr val="FFFFFF"/>
          </a:solidFill>
          <a:ln w="7620">
            <a:solidFill>
              <a:srgbClr val="D9D3CD"/>
            </a:solidFill>
            <a:prstDash val="solid"/>
          </a:ln>
        </p:spPr>
        <p:txBody>
          <a:bodyPr/>
          <a:lstStyle/>
          <a:p>
            <a:endParaRPr lang="en-US"/>
          </a:p>
        </p:txBody>
      </p:sp>
      <p:sp>
        <p:nvSpPr>
          <p:cNvPr id="28" name="Text 26"/>
          <p:cNvSpPr/>
          <p:nvPr/>
        </p:nvSpPr>
        <p:spPr>
          <a:xfrm>
            <a:off x="5120640" y="2752344"/>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56.8</a:t>
            </a:r>
            <a:endParaRPr lang="en-US" sz="1210" dirty="0"/>
          </a:p>
        </p:txBody>
      </p:sp>
      <p:sp>
        <p:nvSpPr>
          <p:cNvPr id="29" name="Shape 27"/>
          <p:cNvSpPr/>
          <p:nvPr/>
        </p:nvSpPr>
        <p:spPr>
          <a:xfrm>
            <a:off x="749808" y="3054096"/>
            <a:ext cx="3063240" cy="356616"/>
          </a:xfrm>
          <a:prstGeom prst="rect">
            <a:avLst/>
          </a:prstGeom>
          <a:solidFill>
            <a:srgbClr val="FBF9F7"/>
          </a:solidFill>
          <a:ln w="7620">
            <a:solidFill>
              <a:srgbClr val="D9D3CD"/>
            </a:solidFill>
            <a:prstDash val="solid"/>
          </a:ln>
        </p:spPr>
        <p:txBody>
          <a:bodyPr/>
          <a:lstStyle/>
          <a:p>
            <a:endParaRPr lang="en-US"/>
          </a:p>
        </p:txBody>
      </p:sp>
      <p:sp>
        <p:nvSpPr>
          <p:cNvPr id="30" name="Text 28"/>
          <p:cNvSpPr/>
          <p:nvPr/>
        </p:nvSpPr>
        <p:spPr>
          <a:xfrm>
            <a:off x="822960" y="3108960"/>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C-peptide</a:t>
            </a:r>
            <a:endParaRPr lang="en-US" sz="1210" dirty="0"/>
          </a:p>
        </p:txBody>
      </p:sp>
      <p:sp>
        <p:nvSpPr>
          <p:cNvPr id="31" name="Shape 29"/>
          <p:cNvSpPr/>
          <p:nvPr/>
        </p:nvSpPr>
        <p:spPr>
          <a:xfrm>
            <a:off x="3813048" y="3054096"/>
            <a:ext cx="1234440" cy="356616"/>
          </a:xfrm>
          <a:prstGeom prst="rect">
            <a:avLst/>
          </a:prstGeom>
          <a:solidFill>
            <a:srgbClr val="FBF9F7"/>
          </a:solidFill>
          <a:ln w="7620">
            <a:solidFill>
              <a:srgbClr val="D9D3CD"/>
            </a:solidFill>
            <a:prstDash val="solid"/>
          </a:ln>
        </p:spPr>
        <p:txBody>
          <a:bodyPr/>
          <a:lstStyle/>
          <a:p>
            <a:endParaRPr lang="en-US"/>
          </a:p>
        </p:txBody>
      </p:sp>
      <p:sp>
        <p:nvSpPr>
          <p:cNvPr id="32" name="Text 30"/>
          <p:cNvSpPr/>
          <p:nvPr/>
        </p:nvSpPr>
        <p:spPr>
          <a:xfrm>
            <a:off x="3886200" y="3108960"/>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8.95</a:t>
            </a:r>
            <a:endParaRPr lang="en-US" sz="1210" dirty="0"/>
          </a:p>
        </p:txBody>
      </p:sp>
      <p:sp>
        <p:nvSpPr>
          <p:cNvPr id="33" name="Shape 31"/>
          <p:cNvSpPr/>
          <p:nvPr/>
        </p:nvSpPr>
        <p:spPr>
          <a:xfrm>
            <a:off x="5047488" y="3054096"/>
            <a:ext cx="1234440" cy="356616"/>
          </a:xfrm>
          <a:prstGeom prst="rect">
            <a:avLst/>
          </a:prstGeom>
          <a:solidFill>
            <a:srgbClr val="FBF9F7"/>
          </a:solidFill>
          <a:ln w="7620">
            <a:solidFill>
              <a:srgbClr val="D9D3CD"/>
            </a:solidFill>
            <a:prstDash val="solid"/>
          </a:ln>
        </p:spPr>
        <p:txBody>
          <a:bodyPr/>
          <a:lstStyle/>
          <a:p>
            <a:endParaRPr lang="en-US"/>
          </a:p>
        </p:txBody>
      </p:sp>
      <p:sp>
        <p:nvSpPr>
          <p:cNvPr id="34" name="Text 32"/>
          <p:cNvSpPr/>
          <p:nvPr/>
        </p:nvSpPr>
        <p:spPr>
          <a:xfrm>
            <a:off x="5120640" y="3108960"/>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2.62</a:t>
            </a:r>
            <a:endParaRPr lang="en-US" sz="1210" dirty="0"/>
          </a:p>
        </p:txBody>
      </p:sp>
      <p:sp>
        <p:nvSpPr>
          <p:cNvPr id="35" name="Shape 33"/>
          <p:cNvSpPr/>
          <p:nvPr/>
        </p:nvSpPr>
        <p:spPr>
          <a:xfrm>
            <a:off x="749808" y="3410712"/>
            <a:ext cx="3063240" cy="356616"/>
          </a:xfrm>
          <a:prstGeom prst="rect">
            <a:avLst/>
          </a:prstGeom>
          <a:solidFill>
            <a:srgbClr val="FFFFFF"/>
          </a:solidFill>
          <a:ln w="7620">
            <a:solidFill>
              <a:srgbClr val="D9D3CD"/>
            </a:solidFill>
            <a:prstDash val="solid"/>
          </a:ln>
        </p:spPr>
        <p:txBody>
          <a:bodyPr/>
          <a:lstStyle/>
          <a:p>
            <a:endParaRPr lang="en-US"/>
          </a:p>
        </p:txBody>
      </p:sp>
      <p:sp>
        <p:nvSpPr>
          <p:cNvPr id="36" name="Text 34"/>
          <p:cNvSpPr/>
          <p:nvPr/>
        </p:nvSpPr>
        <p:spPr>
          <a:xfrm>
            <a:off x="822960" y="3465576"/>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IGF-1</a:t>
            </a:r>
            <a:endParaRPr lang="en-US" sz="1210" dirty="0"/>
          </a:p>
        </p:txBody>
      </p:sp>
      <p:sp>
        <p:nvSpPr>
          <p:cNvPr id="37" name="Shape 35"/>
          <p:cNvSpPr/>
          <p:nvPr/>
        </p:nvSpPr>
        <p:spPr>
          <a:xfrm>
            <a:off x="3813048" y="3410712"/>
            <a:ext cx="1234440" cy="356616"/>
          </a:xfrm>
          <a:prstGeom prst="rect">
            <a:avLst/>
          </a:prstGeom>
          <a:solidFill>
            <a:srgbClr val="FFFFFF"/>
          </a:solidFill>
          <a:ln w="7620">
            <a:solidFill>
              <a:srgbClr val="D9D3CD"/>
            </a:solidFill>
            <a:prstDash val="solid"/>
          </a:ln>
        </p:spPr>
        <p:txBody>
          <a:bodyPr/>
          <a:lstStyle/>
          <a:p>
            <a:endParaRPr lang="en-US"/>
          </a:p>
        </p:txBody>
      </p:sp>
      <p:sp>
        <p:nvSpPr>
          <p:cNvPr id="38" name="Text 36"/>
          <p:cNvSpPr/>
          <p:nvPr/>
        </p:nvSpPr>
        <p:spPr>
          <a:xfrm>
            <a:off x="3886200" y="3465576"/>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107</a:t>
            </a:r>
            <a:endParaRPr lang="en-US" sz="1210" dirty="0"/>
          </a:p>
        </p:txBody>
      </p:sp>
      <p:sp>
        <p:nvSpPr>
          <p:cNvPr id="39" name="Shape 37"/>
          <p:cNvSpPr/>
          <p:nvPr/>
        </p:nvSpPr>
        <p:spPr>
          <a:xfrm>
            <a:off x="5047488" y="3410712"/>
            <a:ext cx="1234440" cy="356616"/>
          </a:xfrm>
          <a:prstGeom prst="rect">
            <a:avLst/>
          </a:prstGeom>
          <a:solidFill>
            <a:srgbClr val="FFFFFF"/>
          </a:solidFill>
          <a:ln w="7620">
            <a:solidFill>
              <a:srgbClr val="D9D3CD"/>
            </a:solidFill>
            <a:prstDash val="solid"/>
          </a:ln>
        </p:spPr>
        <p:txBody>
          <a:bodyPr/>
          <a:lstStyle/>
          <a:p>
            <a:endParaRPr lang="en-US"/>
          </a:p>
        </p:txBody>
      </p:sp>
      <p:sp>
        <p:nvSpPr>
          <p:cNvPr id="40" name="Text 38"/>
          <p:cNvSpPr/>
          <p:nvPr/>
        </p:nvSpPr>
        <p:spPr>
          <a:xfrm>
            <a:off x="5120640" y="3465576"/>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N/A</a:t>
            </a:r>
            <a:endParaRPr lang="en-US" sz="1210" dirty="0"/>
          </a:p>
        </p:txBody>
      </p:sp>
      <p:sp>
        <p:nvSpPr>
          <p:cNvPr id="41" name="Shape 39"/>
          <p:cNvSpPr/>
          <p:nvPr/>
        </p:nvSpPr>
        <p:spPr>
          <a:xfrm>
            <a:off x="749808" y="3767328"/>
            <a:ext cx="3063240" cy="356616"/>
          </a:xfrm>
          <a:prstGeom prst="rect">
            <a:avLst/>
          </a:prstGeom>
          <a:solidFill>
            <a:srgbClr val="FBF9F7"/>
          </a:solidFill>
          <a:ln w="7620">
            <a:solidFill>
              <a:srgbClr val="D9D3CD"/>
            </a:solidFill>
            <a:prstDash val="solid"/>
          </a:ln>
        </p:spPr>
        <p:txBody>
          <a:bodyPr/>
          <a:lstStyle/>
          <a:p>
            <a:endParaRPr lang="en-US"/>
          </a:p>
        </p:txBody>
      </p:sp>
      <p:sp>
        <p:nvSpPr>
          <p:cNvPr id="42" name="Text 40"/>
          <p:cNvSpPr/>
          <p:nvPr/>
        </p:nvSpPr>
        <p:spPr>
          <a:xfrm>
            <a:off x="822960" y="3822192"/>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Dihydrotestosterone</a:t>
            </a:r>
            <a:endParaRPr lang="en-US" sz="1210" dirty="0"/>
          </a:p>
        </p:txBody>
      </p:sp>
      <p:sp>
        <p:nvSpPr>
          <p:cNvPr id="43" name="Shape 41"/>
          <p:cNvSpPr/>
          <p:nvPr/>
        </p:nvSpPr>
        <p:spPr>
          <a:xfrm>
            <a:off x="3813048" y="3767328"/>
            <a:ext cx="1234440" cy="356616"/>
          </a:xfrm>
          <a:prstGeom prst="rect">
            <a:avLst/>
          </a:prstGeom>
          <a:solidFill>
            <a:srgbClr val="FBF9F7"/>
          </a:solidFill>
          <a:ln w="7620">
            <a:solidFill>
              <a:srgbClr val="D9D3CD"/>
            </a:solidFill>
            <a:prstDash val="solid"/>
          </a:ln>
        </p:spPr>
        <p:txBody>
          <a:bodyPr/>
          <a:lstStyle/>
          <a:p>
            <a:endParaRPr lang="en-US"/>
          </a:p>
        </p:txBody>
      </p:sp>
      <p:sp>
        <p:nvSpPr>
          <p:cNvPr id="44" name="Text 42"/>
          <p:cNvSpPr/>
          <p:nvPr/>
        </p:nvSpPr>
        <p:spPr>
          <a:xfrm>
            <a:off x="3886200" y="382219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772</a:t>
            </a:r>
            <a:endParaRPr lang="en-US" sz="1210" dirty="0"/>
          </a:p>
        </p:txBody>
      </p:sp>
      <p:sp>
        <p:nvSpPr>
          <p:cNvPr id="45" name="Shape 43"/>
          <p:cNvSpPr/>
          <p:nvPr/>
        </p:nvSpPr>
        <p:spPr>
          <a:xfrm>
            <a:off x="5047488" y="3767328"/>
            <a:ext cx="1234440" cy="356616"/>
          </a:xfrm>
          <a:prstGeom prst="rect">
            <a:avLst/>
          </a:prstGeom>
          <a:solidFill>
            <a:srgbClr val="FBF9F7"/>
          </a:solidFill>
          <a:ln w="7620">
            <a:solidFill>
              <a:srgbClr val="D9D3CD"/>
            </a:solidFill>
            <a:prstDash val="solid"/>
          </a:ln>
        </p:spPr>
        <p:txBody>
          <a:bodyPr/>
          <a:lstStyle/>
          <a:p>
            <a:endParaRPr lang="en-US"/>
          </a:p>
        </p:txBody>
      </p:sp>
      <p:sp>
        <p:nvSpPr>
          <p:cNvPr id="46" name="Text 44"/>
          <p:cNvSpPr/>
          <p:nvPr/>
        </p:nvSpPr>
        <p:spPr>
          <a:xfrm>
            <a:off x="5120640" y="382219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N/A</a:t>
            </a:r>
            <a:endParaRPr lang="en-US" sz="1210" dirty="0"/>
          </a:p>
        </p:txBody>
      </p:sp>
      <p:sp>
        <p:nvSpPr>
          <p:cNvPr id="47" name="Shape 45"/>
          <p:cNvSpPr/>
          <p:nvPr/>
        </p:nvSpPr>
        <p:spPr>
          <a:xfrm>
            <a:off x="749808" y="4123944"/>
            <a:ext cx="3063240" cy="356616"/>
          </a:xfrm>
          <a:prstGeom prst="rect">
            <a:avLst/>
          </a:prstGeom>
          <a:solidFill>
            <a:srgbClr val="FFFFFF"/>
          </a:solidFill>
          <a:ln w="7620">
            <a:solidFill>
              <a:srgbClr val="D9D3CD"/>
            </a:solidFill>
            <a:prstDash val="solid"/>
          </a:ln>
        </p:spPr>
        <p:txBody>
          <a:bodyPr/>
          <a:lstStyle/>
          <a:p>
            <a:endParaRPr lang="en-US"/>
          </a:p>
        </p:txBody>
      </p:sp>
      <p:sp>
        <p:nvSpPr>
          <p:cNvPr id="48" name="Text 46"/>
          <p:cNvSpPr/>
          <p:nvPr/>
        </p:nvSpPr>
        <p:spPr>
          <a:xfrm>
            <a:off x="822960" y="4178808"/>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FSH</a:t>
            </a:r>
            <a:endParaRPr lang="en-US" sz="1210" dirty="0"/>
          </a:p>
        </p:txBody>
      </p:sp>
      <p:sp>
        <p:nvSpPr>
          <p:cNvPr id="49" name="Shape 47"/>
          <p:cNvSpPr/>
          <p:nvPr/>
        </p:nvSpPr>
        <p:spPr>
          <a:xfrm>
            <a:off x="3813048" y="4123944"/>
            <a:ext cx="1234440" cy="356616"/>
          </a:xfrm>
          <a:prstGeom prst="rect">
            <a:avLst/>
          </a:prstGeom>
          <a:solidFill>
            <a:srgbClr val="FFFFFF"/>
          </a:solidFill>
          <a:ln w="7620">
            <a:solidFill>
              <a:srgbClr val="D9D3CD"/>
            </a:solidFill>
            <a:prstDash val="solid"/>
          </a:ln>
        </p:spPr>
        <p:txBody>
          <a:bodyPr/>
          <a:lstStyle/>
          <a:p>
            <a:endParaRPr lang="en-US"/>
          </a:p>
        </p:txBody>
      </p:sp>
      <p:sp>
        <p:nvSpPr>
          <p:cNvPr id="50" name="Text 48"/>
          <p:cNvSpPr/>
          <p:nvPr/>
        </p:nvSpPr>
        <p:spPr>
          <a:xfrm>
            <a:off x="3886200" y="4178808"/>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8.1</a:t>
            </a:r>
            <a:endParaRPr lang="en-US" sz="1210" dirty="0"/>
          </a:p>
        </p:txBody>
      </p:sp>
      <p:sp>
        <p:nvSpPr>
          <p:cNvPr id="51" name="Shape 49"/>
          <p:cNvSpPr/>
          <p:nvPr/>
        </p:nvSpPr>
        <p:spPr>
          <a:xfrm>
            <a:off x="5047488" y="4123944"/>
            <a:ext cx="1234440" cy="356616"/>
          </a:xfrm>
          <a:prstGeom prst="rect">
            <a:avLst/>
          </a:prstGeom>
          <a:solidFill>
            <a:srgbClr val="FFFFFF"/>
          </a:solidFill>
          <a:ln w="7620">
            <a:solidFill>
              <a:srgbClr val="D9D3CD"/>
            </a:solidFill>
            <a:prstDash val="solid"/>
          </a:ln>
        </p:spPr>
        <p:txBody>
          <a:bodyPr/>
          <a:lstStyle/>
          <a:p>
            <a:endParaRPr lang="en-US"/>
          </a:p>
        </p:txBody>
      </p:sp>
      <p:sp>
        <p:nvSpPr>
          <p:cNvPr id="52" name="Text 50"/>
          <p:cNvSpPr/>
          <p:nvPr/>
        </p:nvSpPr>
        <p:spPr>
          <a:xfrm>
            <a:off x="5120640" y="4178808"/>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7.7</a:t>
            </a:r>
            <a:endParaRPr lang="en-US" sz="1210" dirty="0"/>
          </a:p>
        </p:txBody>
      </p:sp>
      <p:sp>
        <p:nvSpPr>
          <p:cNvPr id="53" name="Shape 51"/>
          <p:cNvSpPr/>
          <p:nvPr/>
        </p:nvSpPr>
        <p:spPr>
          <a:xfrm>
            <a:off x="749808" y="4480560"/>
            <a:ext cx="3063240" cy="356616"/>
          </a:xfrm>
          <a:prstGeom prst="rect">
            <a:avLst/>
          </a:prstGeom>
          <a:solidFill>
            <a:srgbClr val="FBF9F7"/>
          </a:solidFill>
          <a:ln w="7620">
            <a:solidFill>
              <a:srgbClr val="D9D3CD"/>
            </a:solidFill>
            <a:prstDash val="solid"/>
          </a:ln>
        </p:spPr>
        <p:txBody>
          <a:bodyPr/>
          <a:lstStyle/>
          <a:p>
            <a:endParaRPr lang="en-US"/>
          </a:p>
        </p:txBody>
      </p:sp>
      <p:sp>
        <p:nvSpPr>
          <p:cNvPr id="54" name="Text 52"/>
          <p:cNvSpPr/>
          <p:nvPr/>
        </p:nvSpPr>
        <p:spPr>
          <a:xfrm>
            <a:off x="822960" y="4535424"/>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LH</a:t>
            </a:r>
            <a:endParaRPr lang="en-US" sz="1210" dirty="0"/>
          </a:p>
        </p:txBody>
      </p:sp>
      <p:sp>
        <p:nvSpPr>
          <p:cNvPr id="55" name="Shape 53"/>
          <p:cNvSpPr/>
          <p:nvPr/>
        </p:nvSpPr>
        <p:spPr>
          <a:xfrm>
            <a:off x="3813048" y="4480560"/>
            <a:ext cx="1234440" cy="356616"/>
          </a:xfrm>
          <a:prstGeom prst="rect">
            <a:avLst/>
          </a:prstGeom>
          <a:solidFill>
            <a:srgbClr val="FBF9F7"/>
          </a:solidFill>
          <a:ln w="7620">
            <a:solidFill>
              <a:srgbClr val="D9D3CD"/>
            </a:solidFill>
            <a:prstDash val="solid"/>
          </a:ln>
        </p:spPr>
        <p:txBody>
          <a:bodyPr/>
          <a:lstStyle/>
          <a:p>
            <a:endParaRPr lang="en-US"/>
          </a:p>
        </p:txBody>
      </p:sp>
      <p:sp>
        <p:nvSpPr>
          <p:cNvPr id="56" name="Text 54"/>
          <p:cNvSpPr/>
          <p:nvPr/>
        </p:nvSpPr>
        <p:spPr>
          <a:xfrm>
            <a:off x="3886200" y="4535424"/>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8.54</a:t>
            </a:r>
            <a:endParaRPr lang="en-US" sz="1210" dirty="0"/>
          </a:p>
        </p:txBody>
      </p:sp>
      <p:sp>
        <p:nvSpPr>
          <p:cNvPr id="57" name="Shape 55"/>
          <p:cNvSpPr/>
          <p:nvPr/>
        </p:nvSpPr>
        <p:spPr>
          <a:xfrm>
            <a:off x="5047488" y="4480560"/>
            <a:ext cx="1234440" cy="356616"/>
          </a:xfrm>
          <a:prstGeom prst="rect">
            <a:avLst/>
          </a:prstGeom>
          <a:solidFill>
            <a:srgbClr val="FBF9F7"/>
          </a:solidFill>
          <a:ln w="7620">
            <a:solidFill>
              <a:srgbClr val="D9D3CD"/>
            </a:solidFill>
            <a:prstDash val="solid"/>
          </a:ln>
        </p:spPr>
        <p:txBody>
          <a:bodyPr/>
          <a:lstStyle/>
          <a:p>
            <a:endParaRPr lang="en-US"/>
          </a:p>
        </p:txBody>
      </p:sp>
      <p:sp>
        <p:nvSpPr>
          <p:cNvPr id="58" name="Text 56"/>
          <p:cNvSpPr/>
          <p:nvPr/>
        </p:nvSpPr>
        <p:spPr>
          <a:xfrm>
            <a:off x="5120640" y="4535424"/>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10.8</a:t>
            </a:r>
            <a:endParaRPr lang="en-US" sz="1210" dirty="0"/>
          </a:p>
        </p:txBody>
      </p:sp>
      <p:sp>
        <p:nvSpPr>
          <p:cNvPr id="59" name="Shape 57"/>
          <p:cNvSpPr/>
          <p:nvPr/>
        </p:nvSpPr>
        <p:spPr>
          <a:xfrm>
            <a:off x="749808" y="4837176"/>
            <a:ext cx="3063240" cy="356616"/>
          </a:xfrm>
          <a:prstGeom prst="rect">
            <a:avLst/>
          </a:prstGeom>
          <a:solidFill>
            <a:srgbClr val="FFFFFF"/>
          </a:solidFill>
          <a:ln w="7620">
            <a:solidFill>
              <a:srgbClr val="D9D3CD"/>
            </a:solidFill>
            <a:prstDash val="solid"/>
          </a:ln>
        </p:spPr>
        <p:txBody>
          <a:bodyPr/>
          <a:lstStyle/>
          <a:p>
            <a:endParaRPr lang="en-US"/>
          </a:p>
        </p:txBody>
      </p:sp>
      <p:sp>
        <p:nvSpPr>
          <p:cNvPr id="60" name="Text 58"/>
          <p:cNvSpPr/>
          <p:nvPr/>
        </p:nvSpPr>
        <p:spPr>
          <a:xfrm>
            <a:off x="822960" y="4892040"/>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Estradiol (pg/mL)</a:t>
            </a:r>
            <a:endParaRPr lang="en-US" sz="1210" dirty="0"/>
          </a:p>
        </p:txBody>
      </p:sp>
      <p:sp>
        <p:nvSpPr>
          <p:cNvPr id="61" name="Shape 59"/>
          <p:cNvSpPr/>
          <p:nvPr/>
        </p:nvSpPr>
        <p:spPr>
          <a:xfrm>
            <a:off x="3813048" y="4837176"/>
            <a:ext cx="1234440" cy="356616"/>
          </a:xfrm>
          <a:prstGeom prst="rect">
            <a:avLst/>
          </a:prstGeom>
          <a:solidFill>
            <a:srgbClr val="FFFFFF"/>
          </a:solidFill>
          <a:ln w="7620">
            <a:solidFill>
              <a:srgbClr val="D9D3CD"/>
            </a:solidFill>
            <a:prstDash val="solid"/>
          </a:ln>
        </p:spPr>
        <p:txBody>
          <a:bodyPr/>
          <a:lstStyle/>
          <a:p>
            <a:endParaRPr lang="en-US"/>
          </a:p>
        </p:txBody>
      </p:sp>
      <p:sp>
        <p:nvSpPr>
          <p:cNvPr id="62" name="Text 60"/>
          <p:cNvSpPr/>
          <p:nvPr/>
        </p:nvSpPr>
        <p:spPr>
          <a:xfrm>
            <a:off x="3886200" y="4892040"/>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367</a:t>
            </a:r>
            <a:endParaRPr lang="en-US" sz="1210" dirty="0"/>
          </a:p>
        </p:txBody>
      </p:sp>
      <p:sp>
        <p:nvSpPr>
          <p:cNvPr id="63" name="Shape 61"/>
          <p:cNvSpPr/>
          <p:nvPr/>
        </p:nvSpPr>
        <p:spPr>
          <a:xfrm>
            <a:off x="5047488" y="4837176"/>
            <a:ext cx="1234440" cy="356616"/>
          </a:xfrm>
          <a:prstGeom prst="rect">
            <a:avLst/>
          </a:prstGeom>
          <a:solidFill>
            <a:srgbClr val="FFFFFF"/>
          </a:solidFill>
          <a:ln w="7620">
            <a:solidFill>
              <a:srgbClr val="D9D3CD"/>
            </a:solidFill>
            <a:prstDash val="solid"/>
          </a:ln>
        </p:spPr>
        <p:txBody>
          <a:bodyPr/>
          <a:lstStyle/>
          <a:p>
            <a:endParaRPr lang="en-US"/>
          </a:p>
        </p:txBody>
      </p:sp>
      <p:sp>
        <p:nvSpPr>
          <p:cNvPr id="64" name="Text 62"/>
          <p:cNvSpPr/>
          <p:nvPr/>
        </p:nvSpPr>
        <p:spPr>
          <a:xfrm>
            <a:off x="5120640" y="4892040"/>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377</a:t>
            </a:r>
            <a:endParaRPr lang="en-US" sz="1210" dirty="0"/>
          </a:p>
        </p:txBody>
      </p:sp>
      <p:sp>
        <p:nvSpPr>
          <p:cNvPr id="65" name="Shape 63"/>
          <p:cNvSpPr/>
          <p:nvPr/>
        </p:nvSpPr>
        <p:spPr>
          <a:xfrm>
            <a:off x="749808" y="5193792"/>
            <a:ext cx="3063240" cy="356616"/>
          </a:xfrm>
          <a:prstGeom prst="rect">
            <a:avLst/>
          </a:prstGeom>
          <a:solidFill>
            <a:srgbClr val="FBF9F7"/>
          </a:solidFill>
          <a:ln w="7620">
            <a:solidFill>
              <a:srgbClr val="D9D3CD"/>
            </a:solidFill>
            <a:prstDash val="solid"/>
          </a:ln>
        </p:spPr>
        <p:txBody>
          <a:bodyPr/>
          <a:lstStyle/>
          <a:p>
            <a:endParaRPr lang="en-US"/>
          </a:p>
        </p:txBody>
      </p:sp>
      <p:sp>
        <p:nvSpPr>
          <p:cNvPr id="66" name="Text 64"/>
          <p:cNvSpPr/>
          <p:nvPr/>
        </p:nvSpPr>
        <p:spPr>
          <a:xfrm>
            <a:off x="822960" y="5248656"/>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Total testosterone</a:t>
            </a:r>
            <a:endParaRPr lang="en-US" sz="1210" dirty="0"/>
          </a:p>
        </p:txBody>
      </p:sp>
      <p:sp>
        <p:nvSpPr>
          <p:cNvPr id="67" name="Shape 65"/>
          <p:cNvSpPr/>
          <p:nvPr/>
        </p:nvSpPr>
        <p:spPr>
          <a:xfrm>
            <a:off x="3813048" y="5193792"/>
            <a:ext cx="1234440" cy="356616"/>
          </a:xfrm>
          <a:prstGeom prst="rect">
            <a:avLst/>
          </a:prstGeom>
          <a:solidFill>
            <a:srgbClr val="FBF9F7"/>
          </a:solidFill>
          <a:ln w="7620">
            <a:solidFill>
              <a:srgbClr val="D9D3CD"/>
            </a:solidFill>
            <a:prstDash val="solid"/>
          </a:ln>
        </p:spPr>
        <p:txBody>
          <a:bodyPr/>
          <a:lstStyle/>
          <a:p>
            <a:endParaRPr lang="en-US"/>
          </a:p>
        </p:txBody>
      </p:sp>
      <p:sp>
        <p:nvSpPr>
          <p:cNvPr id="68" name="Text 66"/>
          <p:cNvSpPr/>
          <p:nvPr/>
        </p:nvSpPr>
        <p:spPr>
          <a:xfrm>
            <a:off x="3886200" y="5248656"/>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630</a:t>
            </a:r>
            <a:endParaRPr lang="en-US" sz="1210" dirty="0"/>
          </a:p>
        </p:txBody>
      </p:sp>
      <p:sp>
        <p:nvSpPr>
          <p:cNvPr id="69" name="Shape 67"/>
          <p:cNvSpPr/>
          <p:nvPr/>
        </p:nvSpPr>
        <p:spPr>
          <a:xfrm>
            <a:off x="5047488" y="5193792"/>
            <a:ext cx="1234440" cy="356616"/>
          </a:xfrm>
          <a:prstGeom prst="rect">
            <a:avLst/>
          </a:prstGeom>
          <a:solidFill>
            <a:srgbClr val="FBF9F7"/>
          </a:solidFill>
          <a:ln w="7620">
            <a:solidFill>
              <a:srgbClr val="D9D3CD"/>
            </a:solidFill>
            <a:prstDash val="solid"/>
          </a:ln>
        </p:spPr>
        <p:txBody>
          <a:bodyPr/>
          <a:lstStyle/>
          <a:p>
            <a:endParaRPr lang="en-US"/>
          </a:p>
        </p:txBody>
      </p:sp>
      <p:sp>
        <p:nvSpPr>
          <p:cNvPr id="70" name="Text 68"/>
          <p:cNvSpPr/>
          <p:nvPr/>
        </p:nvSpPr>
        <p:spPr>
          <a:xfrm>
            <a:off x="5120640" y="5248656"/>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639</a:t>
            </a:r>
            <a:endParaRPr lang="en-US" sz="1210" dirty="0"/>
          </a:p>
        </p:txBody>
      </p:sp>
      <p:sp>
        <p:nvSpPr>
          <p:cNvPr id="71" name="Shape 69"/>
          <p:cNvSpPr/>
          <p:nvPr/>
        </p:nvSpPr>
        <p:spPr>
          <a:xfrm>
            <a:off x="749808" y="5550408"/>
            <a:ext cx="3063240" cy="356616"/>
          </a:xfrm>
          <a:prstGeom prst="rect">
            <a:avLst/>
          </a:prstGeom>
          <a:solidFill>
            <a:srgbClr val="FFFFFF"/>
          </a:solidFill>
          <a:ln w="7620">
            <a:solidFill>
              <a:srgbClr val="D9D3CD"/>
            </a:solidFill>
            <a:prstDash val="solid"/>
          </a:ln>
        </p:spPr>
        <p:txBody>
          <a:bodyPr/>
          <a:lstStyle/>
          <a:p>
            <a:endParaRPr lang="en-US"/>
          </a:p>
        </p:txBody>
      </p:sp>
      <p:sp>
        <p:nvSpPr>
          <p:cNvPr id="72" name="Text 70"/>
          <p:cNvSpPr/>
          <p:nvPr/>
        </p:nvSpPr>
        <p:spPr>
          <a:xfrm>
            <a:off x="822960" y="5605272"/>
            <a:ext cx="2916936" cy="246888"/>
          </a:xfrm>
          <a:prstGeom prst="rect">
            <a:avLst/>
          </a:prstGeom>
          <a:noFill/>
          <a:ln/>
        </p:spPr>
        <p:txBody>
          <a:bodyPr wrap="square" lIns="0" tIns="0" rIns="0" bIns="0" rtlCol="0" anchor="ctr"/>
          <a:lstStyle/>
          <a:p>
            <a:pPr marL="0" indent="0">
              <a:buNone/>
            </a:pPr>
            <a:r>
              <a:rPr lang="en-US" sz="1210" b="1" dirty="0">
                <a:solidFill>
                  <a:srgbClr val="16181A"/>
                </a:solidFill>
                <a:latin typeface="Calibri" pitchFamily="34" charset="0"/>
                <a:ea typeface="Calibri" pitchFamily="34" charset="-122"/>
                <a:cs typeface="Calibri" pitchFamily="34" charset="-120"/>
              </a:rPr>
              <a:t>17-hydroxyprogesterone</a:t>
            </a:r>
            <a:endParaRPr lang="en-US" sz="1210" dirty="0"/>
          </a:p>
        </p:txBody>
      </p:sp>
      <p:sp>
        <p:nvSpPr>
          <p:cNvPr id="73" name="Shape 71"/>
          <p:cNvSpPr/>
          <p:nvPr/>
        </p:nvSpPr>
        <p:spPr>
          <a:xfrm>
            <a:off x="3813048" y="5550408"/>
            <a:ext cx="1234440" cy="356616"/>
          </a:xfrm>
          <a:prstGeom prst="rect">
            <a:avLst/>
          </a:prstGeom>
          <a:solidFill>
            <a:srgbClr val="FFFFFF"/>
          </a:solidFill>
          <a:ln w="7620">
            <a:solidFill>
              <a:srgbClr val="D9D3CD"/>
            </a:solidFill>
            <a:prstDash val="solid"/>
          </a:ln>
        </p:spPr>
        <p:txBody>
          <a:bodyPr/>
          <a:lstStyle/>
          <a:p>
            <a:endParaRPr lang="en-US"/>
          </a:p>
        </p:txBody>
      </p:sp>
      <p:sp>
        <p:nvSpPr>
          <p:cNvPr id="74" name="Text 72"/>
          <p:cNvSpPr/>
          <p:nvPr/>
        </p:nvSpPr>
        <p:spPr>
          <a:xfrm>
            <a:off x="3886200" y="560527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148</a:t>
            </a:r>
            <a:endParaRPr lang="en-US" sz="1210" dirty="0"/>
          </a:p>
        </p:txBody>
      </p:sp>
      <p:sp>
        <p:nvSpPr>
          <p:cNvPr id="75" name="Shape 73"/>
          <p:cNvSpPr/>
          <p:nvPr/>
        </p:nvSpPr>
        <p:spPr>
          <a:xfrm>
            <a:off x="5047488" y="5550408"/>
            <a:ext cx="1234440" cy="356616"/>
          </a:xfrm>
          <a:prstGeom prst="rect">
            <a:avLst/>
          </a:prstGeom>
          <a:solidFill>
            <a:srgbClr val="FFFFFF"/>
          </a:solidFill>
          <a:ln w="7620">
            <a:solidFill>
              <a:srgbClr val="D9D3CD"/>
            </a:solidFill>
            <a:prstDash val="solid"/>
          </a:ln>
        </p:spPr>
        <p:txBody>
          <a:bodyPr/>
          <a:lstStyle/>
          <a:p>
            <a:endParaRPr lang="en-US"/>
          </a:p>
        </p:txBody>
      </p:sp>
      <p:sp>
        <p:nvSpPr>
          <p:cNvPr id="76" name="Text 74"/>
          <p:cNvSpPr/>
          <p:nvPr/>
        </p:nvSpPr>
        <p:spPr>
          <a:xfrm>
            <a:off x="5120640" y="5605272"/>
            <a:ext cx="1088136" cy="246888"/>
          </a:xfrm>
          <a:prstGeom prst="rect">
            <a:avLst/>
          </a:prstGeom>
          <a:noFill/>
          <a:ln/>
        </p:spPr>
        <p:txBody>
          <a:bodyPr wrap="square" lIns="0" tIns="0" rIns="0" bIns="0" rtlCol="0" anchor="ctr"/>
          <a:lstStyle/>
          <a:p>
            <a:pPr marL="0" indent="0">
              <a:buNone/>
            </a:pPr>
            <a:r>
              <a:rPr lang="en-US" sz="1210" dirty="0">
                <a:solidFill>
                  <a:srgbClr val="16181A"/>
                </a:solidFill>
                <a:latin typeface="Calibri" pitchFamily="34" charset="0"/>
                <a:ea typeface="Calibri" pitchFamily="34" charset="-122"/>
                <a:cs typeface="Calibri" pitchFamily="34" charset="-120"/>
              </a:rPr>
              <a:t>N/A</a:t>
            </a:r>
            <a:endParaRPr lang="en-US" sz="1210" dirty="0"/>
          </a:p>
        </p:txBody>
      </p:sp>
      <p:sp>
        <p:nvSpPr>
          <p:cNvPr id="77" name="Shape 75"/>
          <p:cNvSpPr/>
          <p:nvPr/>
        </p:nvSpPr>
        <p:spPr>
          <a:xfrm>
            <a:off x="6812280" y="1920240"/>
            <a:ext cx="4434840" cy="2926080"/>
          </a:xfrm>
          <a:prstGeom prst="rect">
            <a:avLst/>
          </a:prstGeom>
          <a:solidFill>
            <a:srgbClr val="F3EEEA"/>
          </a:solidFill>
          <a:ln w="12700">
            <a:solidFill>
              <a:srgbClr val="F3EEEA"/>
            </a:solidFill>
            <a:prstDash val="solid"/>
          </a:ln>
        </p:spPr>
        <p:txBody>
          <a:bodyPr/>
          <a:lstStyle/>
          <a:p>
            <a:endParaRPr lang="en-US"/>
          </a:p>
        </p:txBody>
      </p:sp>
      <p:sp>
        <p:nvSpPr>
          <p:cNvPr id="78" name="Text 76"/>
          <p:cNvSpPr/>
          <p:nvPr/>
        </p:nvSpPr>
        <p:spPr>
          <a:xfrm>
            <a:off x="7114032" y="2176272"/>
            <a:ext cx="2286000" cy="182880"/>
          </a:xfrm>
          <a:prstGeom prst="rect">
            <a:avLst/>
          </a:prstGeom>
          <a:noFill/>
          <a:ln/>
        </p:spPr>
        <p:txBody>
          <a:bodyPr wrap="square" lIns="0" tIns="0" rIns="0" bIns="0" rtlCol="0" anchor="ctr"/>
          <a:lstStyle/>
          <a:p>
            <a:pPr marL="0" indent="0">
              <a:buNone/>
            </a:pPr>
            <a:r>
              <a:rPr lang="en-US" sz="1200" b="1" dirty="0">
                <a:solidFill>
                  <a:srgbClr val="D54A42"/>
                </a:solidFill>
                <a:latin typeface="Calibri" pitchFamily="34" charset="0"/>
                <a:ea typeface="Calibri" pitchFamily="34" charset="-122"/>
                <a:cs typeface="Calibri" pitchFamily="34" charset="-120"/>
              </a:rPr>
              <a:t>Clinical follow-up from the source deck</a:t>
            </a:r>
            <a:endParaRPr lang="en-US" sz="1200" dirty="0"/>
          </a:p>
        </p:txBody>
      </p:sp>
      <p:sp>
        <p:nvSpPr>
          <p:cNvPr id="79" name="Text 77"/>
          <p:cNvSpPr/>
          <p:nvPr/>
        </p:nvSpPr>
        <p:spPr>
          <a:xfrm>
            <a:off x="7114032" y="2523744"/>
            <a:ext cx="3566160" cy="1417320"/>
          </a:xfrm>
          <a:prstGeom prst="rect">
            <a:avLst/>
          </a:prstGeom>
          <a:noFill/>
          <a:ln/>
        </p:spPr>
        <p:txBody>
          <a:bodyPr wrap="square" lIns="0" tIns="0" rIns="0" bIns="0" rtlCol="0" anchor="ctr"/>
          <a:lstStyle/>
          <a:p>
            <a:pPr marL="0" indent="0">
              <a:buNone/>
            </a:pPr>
            <a:r>
              <a:rPr lang="en-US" sz="1540" dirty="0">
                <a:solidFill>
                  <a:srgbClr val="16181A"/>
                </a:solidFill>
                <a:latin typeface="Calibri" pitchFamily="34" charset="0"/>
                <a:ea typeface="Calibri" pitchFamily="34" charset="-122"/>
                <a:cs typeface="Calibri" pitchFamily="34" charset="-120"/>
              </a:rPr>
              <a:t>Reduced virilization</a:t>
            </a:r>
            <a:endParaRPr lang="en-US" sz="1540" dirty="0"/>
          </a:p>
          <a:p>
            <a:pPr marL="0" indent="0">
              <a:buNone/>
            </a:pPr>
            <a:r>
              <a:rPr lang="en-US" sz="1540" dirty="0">
                <a:solidFill>
                  <a:srgbClr val="16181A"/>
                </a:solidFill>
                <a:latin typeface="Calibri" pitchFamily="34" charset="0"/>
                <a:ea typeface="Calibri" pitchFamily="34" charset="-122"/>
                <a:cs typeface="Calibri" pitchFamily="34" charset="-120"/>
              </a:rPr>
              <a:t>Improved hirsutism with concurrent laser treatment</a:t>
            </a:r>
            <a:endParaRPr lang="en-US" sz="1540" dirty="0"/>
          </a:p>
          <a:p>
            <a:pPr marL="0" indent="0">
              <a:buNone/>
            </a:pPr>
            <a:r>
              <a:rPr lang="en-US" sz="1540" dirty="0">
                <a:solidFill>
                  <a:srgbClr val="16181A"/>
                </a:solidFill>
                <a:latin typeface="Calibri" pitchFamily="34" charset="0"/>
                <a:ea typeface="Calibri" pitchFamily="34" charset="-122"/>
                <a:cs typeface="Calibri" pitchFamily="34" charset="-120"/>
              </a:rPr>
              <a:t>Induction of menstruation trial in progress</a:t>
            </a:r>
            <a:endParaRPr lang="en-US" sz="1540" dirty="0"/>
          </a:p>
        </p:txBody>
      </p:sp>
      <p:sp>
        <p:nvSpPr>
          <p:cNvPr id="81" name="Text 78"/>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21</a:t>
            </a:r>
            <a:endParaRPr lang="en-US" sz="9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SELECTED REFERENCES</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13232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Key sources used in this presentation</a:t>
            </a:r>
            <a:endParaRPr lang="en-US" sz="2750" dirty="0"/>
          </a:p>
        </p:txBody>
      </p:sp>
      <p:sp>
        <p:nvSpPr>
          <p:cNvPr id="5" name="Text 3"/>
          <p:cNvSpPr/>
          <p:nvPr/>
        </p:nvSpPr>
        <p:spPr>
          <a:xfrm>
            <a:off x="749808" y="1645920"/>
            <a:ext cx="5257800" cy="4389120"/>
          </a:xfrm>
          <a:prstGeom prst="rect">
            <a:avLst/>
          </a:prstGeom>
          <a:noFill/>
          <a:ln/>
        </p:spPr>
        <p:txBody>
          <a:bodyPr wrap="square" lIns="0" tIns="0" rIns="0" bIns="0" rtlCol="0" anchor="ctr"/>
          <a:lstStyle/>
          <a:p>
            <a:pPr marL="0" indent="0">
              <a:buNone/>
            </a:pPr>
            <a:r>
              <a:rPr lang="en-US" sz="1420" dirty="0">
                <a:solidFill>
                  <a:srgbClr val="16181A"/>
                </a:solidFill>
                <a:latin typeface="Calibri" pitchFamily="34" charset="0"/>
                <a:ea typeface="Calibri" pitchFamily="34" charset="-122"/>
                <a:cs typeface="Calibri" pitchFamily="34" charset="-120"/>
              </a:rPr>
              <a:t>1. Mesika A, Klar A, Falik Zaccai TC. INSR-Related Severe Insulin Resistance Syndrome. GeneReviews®. Updated 2024.</a:t>
            </a:r>
            <a:endParaRPr lang="en-US" sz="1420" dirty="0"/>
          </a:p>
          <a:p>
            <a:pPr marL="0" indent="0">
              <a:buNone/>
            </a:pPr>
            <a:endParaRPr lang="en-US" sz="1420" dirty="0"/>
          </a:p>
          <a:p>
            <a:pPr marL="0" indent="0">
              <a:buNone/>
            </a:pPr>
            <a:r>
              <a:rPr lang="en-US" sz="1420" dirty="0">
                <a:solidFill>
                  <a:srgbClr val="16181A"/>
                </a:solidFill>
                <a:latin typeface="Calibri" pitchFamily="34" charset="0"/>
                <a:ea typeface="Calibri" pitchFamily="34" charset="-122"/>
                <a:cs typeface="Calibri" pitchFamily="34" charset="-120"/>
              </a:rPr>
              <a:t>2. Hacıhamdioğlu B, Baş EG, Delil K. Homozygous Mutation in the Insulin Receptor Gene Associated with Mild Type A Insulin Resistance Syndrome. J Clin Res Pediatr Endocrinol. 2021.</a:t>
            </a:r>
            <a:endParaRPr lang="en-US" sz="1420" dirty="0"/>
          </a:p>
          <a:p>
            <a:pPr marL="0" indent="0">
              <a:buNone/>
            </a:pPr>
            <a:endParaRPr lang="en-US" sz="1420" dirty="0"/>
          </a:p>
          <a:p>
            <a:pPr marL="0" indent="0">
              <a:buNone/>
            </a:pPr>
            <a:r>
              <a:rPr lang="en-US" sz="1420" dirty="0">
                <a:solidFill>
                  <a:srgbClr val="16181A"/>
                </a:solidFill>
                <a:latin typeface="Calibri" pitchFamily="34" charset="0"/>
                <a:ea typeface="Calibri" pitchFamily="34" charset="-122"/>
                <a:cs typeface="Calibri" pitchFamily="34" charset="-120"/>
              </a:rPr>
              <a:t>3. Huang-Doran I, et al. Ovarian Hyperandrogenism and Response to Gonadotropin-Releasing Hormone Analogues in Primary Severe Insulin Resistance. J Clin Endocrinol Metab. 2021.</a:t>
            </a:r>
            <a:endParaRPr lang="en-US" sz="1420" dirty="0"/>
          </a:p>
          <a:p>
            <a:pPr marL="0" indent="0">
              <a:buNone/>
            </a:pPr>
            <a:endParaRPr lang="en-US" sz="1420" dirty="0"/>
          </a:p>
          <a:p>
            <a:pPr marL="0" indent="0">
              <a:buNone/>
            </a:pPr>
            <a:r>
              <a:rPr lang="en-US" sz="1420" dirty="0">
                <a:solidFill>
                  <a:srgbClr val="16181A"/>
                </a:solidFill>
                <a:latin typeface="Calibri" pitchFamily="34" charset="0"/>
                <a:ea typeface="Calibri" pitchFamily="34" charset="-122"/>
                <a:cs typeface="Calibri" pitchFamily="34" charset="-120"/>
              </a:rPr>
              <a:t>4. Chen YH, Chen QQ, Wang CL. Treatment and Five-Year Follow-Up of Type A Insulin Resistance Syndrome: A Case Report. World J Clin Cases. 2022.</a:t>
            </a:r>
            <a:endParaRPr lang="en-US" sz="1420" dirty="0"/>
          </a:p>
        </p:txBody>
      </p:sp>
      <p:sp>
        <p:nvSpPr>
          <p:cNvPr id="6" name="Text 4"/>
          <p:cNvSpPr/>
          <p:nvPr/>
        </p:nvSpPr>
        <p:spPr>
          <a:xfrm>
            <a:off x="6309360" y="1645920"/>
            <a:ext cx="5029200" cy="4389120"/>
          </a:xfrm>
          <a:prstGeom prst="rect">
            <a:avLst/>
          </a:prstGeom>
          <a:noFill/>
          <a:ln/>
        </p:spPr>
        <p:txBody>
          <a:bodyPr wrap="square" lIns="0" tIns="0" rIns="0" bIns="0" rtlCol="0" anchor="ctr"/>
          <a:lstStyle/>
          <a:p>
            <a:pPr marL="0" indent="0">
              <a:buNone/>
            </a:pPr>
            <a:r>
              <a:rPr lang="en-US" sz="1420" dirty="0">
                <a:solidFill>
                  <a:srgbClr val="16181A"/>
                </a:solidFill>
                <a:latin typeface="Calibri" pitchFamily="34" charset="0"/>
                <a:ea typeface="Calibri" pitchFamily="34" charset="-122"/>
                <a:cs typeface="Calibri" pitchFamily="34" charset="-120"/>
              </a:rPr>
              <a:t>5. Semple RK, Williams RM, Dunger DB. What Is the Best Management Strategy for Patients With Severe Insulin Resistance? Clin Endocrinol. 2010.</a:t>
            </a:r>
            <a:endParaRPr lang="en-US" sz="1420" dirty="0"/>
          </a:p>
          <a:p>
            <a:pPr marL="0" indent="0">
              <a:buNone/>
            </a:pPr>
            <a:endParaRPr lang="en-US" sz="1420" dirty="0"/>
          </a:p>
          <a:p>
            <a:pPr marL="0" indent="0">
              <a:buNone/>
            </a:pPr>
            <a:r>
              <a:rPr lang="en-US" sz="1420" dirty="0">
                <a:solidFill>
                  <a:srgbClr val="16181A"/>
                </a:solidFill>
                <a:latin typeface="Calibri" pitchFamily="34" charset="0"/>
                <a:ea typeface="Calibri" pitchFamily="34" charset="-122"/>
                <a:cs typeface="Calibri" pitchFamily="34" charset="-120"/>
              </a:rPr>
              <a:t>6. Giustina A, et al. Consensus on criteria for acromegaly diagnosis and remission. Pituitary. 2024.</a:t>
            </a:r>
            <a:endParaRPr lang="en-US" sz="1420" dirty="0"/>
          </a:p>
          <a:p>
            <a:pPr marL="0" indent="0">
              <a:buNone/>
            </a:pPr>
            <a:endParaRPr lang="en-US" sz="1420" dirty="0"/>
          </a:p>
          <a:p>
            <a:pPr marL="0" indent="0">
              <a:buNone/>
            </a:pPr>
            <a:r>
              <a:rPr lang="en-US" sz="1420" dirty="0">
                <a:solidFill>
                  <a:srgbClr val="16181A"/>
                </a:solidFill>
                <a:latin typeface="Calibri" pitchFamily="34" charset="0"/>
                <a:ea typeface="Calibri" pitchFamily="34" charset="-122"/>
                <a:cs typeface="Calibri" pitchFamily="34" charset="-120"/>
              </a:rPr>
              <a:t>7. Jialal I, et al. Syndromes of Autoantibodies to the Insulin Receptor. 2022.</a:t>
            </a:r>
            <a:endParaRPr lang="en-US" sz="1420" dirty="0"/>
          </a:p>
        </p:txBody>
      </p:sp>
      <p:sp>
        <p:nvSpPr>
          <p:cNvPr id="8" name="Text 5"/>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22</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HISTORY</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770892"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From dermatology clues to an endocrine phenotype</a:t>
            </a:r>
            <a:endParaRPr lang="en-US" sz="2750" dirty="0"/>
          </a:p>
        </p:txBody>
      </p:sp>
      <p:sp>
        <p:nvSpPr>
          <p:cNvPr id="5" name="Text 3"/>
          <p:cNvSpPr/>
          <p:nvPr/>
        </p:nvSpPr>
        <p:spPr>
          <a:xfrm>
            <a:off x="749808" y="1508760"/>
            <a:ext cx="306324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Initial entry point</a:t>
            </a:r>
            <a:endParaRPr lang="en-US" sz="1180" dirty="0"/>
          </a:p>
        </p:txBody>
      </p:sp>
      <p:sp>
        <p:nvSpPr>
          <p:cNvPr id="6" name="Text 4"/>
          <p:cNvSpPr/>
          <p:nvPr/>
        </p:nvSpPr>
        <p:spPr>
          <a:xfrm>
            <a:off x="749808" y="1764792"/>
            <a:ext cx="3063240" cy="1097280"/>
          </a:xfrm>
          <a:prstGeom prst="rect">
            <a:avLst/>
          </a:prstGeom>
          <a:noFill/>
          <a:ln/>
        </p:spPr>
        <p:txBody>
          <a:bodyPr wrap="square" lIns="0" tIns="0" rIns="0" bIns="0" rtlCol="0" anchor="t"/>
          <a:lstStyle/>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Age 12 presentation after nearly 2 years of acanthosis nigricans, hirsutism, and recurrent skin tags</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Dermatology review began because skin tags recurred despite laser treatment</a:t>
            </a:r>
            <a:endParaRPr lang="en-US" sz="1480" dirty="0"/>
          </a:p>
        </p:txBody>
      </p:sp>
      <p:sp>
        <p:nvSpPr>
          <p:cNvPr id="7" name="Text 5"/>
          <p:cNvSpPr/>
          <p:nvPr/>
        </p:nvSpPr>
        <p:spPr>
          <a:xfrm>
            <a:off x="749808" y="3163824"/>
            <a:ext cx="306324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Cutaneous progression</a:t>
            </a:r>
            <a:endParaRPr lang="en-US" sz="1180" dirty="0"/>
          </a:p>
        </p:txBody>
      </p:sp>
      <p:sp>
        <p:nvSpPr>
          <p:cNvPr id="8" name="Text 6"/>
          <p:cNvSpPr/>
          <p:nvPr/>
        </p:nvSpPr>
        <p:spPr>
          <a:xfrm>
            <a:off x="749808" y="3419856"/>
            <a:ext cx="3063240" cy="1097280"/>
          </a:xfrm>
          <a:prstGeom prst="rect">
            <a:avLst/>
          </a:prstGeom>
          <a:noFill/>
          <a:ln/>
        </p:spPr>
        <p:txBody>
          <a:bodyPr wrap="square" lIns="0" tIns="0" rIns="0" bIns="0" rtlCol="0" anchor="t"/>
          <a:lstStyle/>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Acanthosis involved flexural and external skin surfaces</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Hirsutism was concentrated under the chin, neck, and cheeks and worsened over time</a:t>
            </a:r>
            <a:endParaRPr lang="en-US" sz="1480" dirty="0"/>
          </a:p>
        </p:txBody>
      </p:sp>
      <p:sp>
        <p:nvSpPr>
          <p:cNvPr id="9" name="Text 7"/>
          <p:cNvSpPr/>
          <p:nvPr/>
        </p:nvSpPr>
        <p:spPr>
          <a:xfrm>
            <a:off x="3959352" y="1508760"/>
            <a:ext cx="306324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Evolution</a:t>
            </a:r>
            <a:endParaRPr lang="en-US" sz="1180" dirty="0"/>
          </a:p>
        </p:txBody>
      </p:sp>
      <p:sp>
        <p:nvSpPr>
          <p:cNvPr id="10" name="Text 8"/>
          <p:cNvSpPr/>
          <p:nvPr/>
        </p:nvSpPr>
        <p:spPr>
          <a:xfrm>
            <a:off x="3959352" y="1764792"/>
            <a:ext cx="3063240" cy="1280160"/>
          </a:xfrm>
          <a:prstGeom prst="rect">
            <a:avLst/>
          </a:prstGeom>
          <a:noFill/>
          <a:ln/>
        </p:spPr>
        <p:txBody>
          <a:bodyPr wrap="square" lIns="0" tIns="0" rIns="0" bIns="0" rtlCol="0" anchor="t"/>
          <a:lstStyle/>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Primary amenorrhea</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Increasing hand and foot size</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Voice change without major weight change</a:t>
            </a:r>
            <a:endParaRPr lang="en-US" sz="1480" dirty="0"/>
          </a:p>
        </p:txBody>
      </p:sp>
      <p:sp>
        <p:nvSpPr>
          <p:cNvPr id="11" name="Text 9"/>
          <p:cNvSpPr/>
          <p:nvPr/>
        </p:nvSpPr>
        <p:spPr>
          <a:xfrm>
            <a:off x="3959352" y="3090672"/>
            <a:ext cx="306324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Background / family</a:t>
            </a:r>
            <a:endParaRPr lang="en-US" sz="1180" dirty="0"/>
          </a:p>
        </p:txBody>
      </p:sp>
      <p:sp>
        <p:nvSpPr>
          <p:cNvPr id="12" name="Text 10"/>
          <p:cNvSpPr/>
          <p:nvPr/>
        </p:nvSpPr>
        <p:spPr>
          <a:xfrm>
            <a:off x="3959352" y="3346704"/>
            <a:ext cx="3063240" cy="1645920"/>
          </a:xfrm>
          <a:prstGeom prst="rect">
            <a:avLst/>
          </a:prstGeom>
          <a:noFill/>
          <a:ln/>
        </p:spPr>
        <p:txBody>
          <a:bodyPr wrap="square" lIns="0" tIns="0" rIns="0" bIns="0" rtlCol="0" anchor="t"/>
          <a:lstStyle/>
          <a:p>
            <a:pPr marL="177800" indent="-177800">
              <a:buSzPct val="100000"/>
              <a:buChar char="•"/>
            </a:pPr>
            <a:r>
              <a:rPr lang="en-US" sz="1430" dirty="0">
                <a:solidFill>
                  <a:srgbClr val="16181A"/>
                </a:solidFill>
                <a:latin typeface="Calibri" pitchFamily="34" charset="0"/>
                <a:ea typeface="Calibri" pitchFamily="34" charset="-122"/>
                <a:cs typeface="Calibri" pitchFamily="34" charset="-120"/>
              </a:rPr>
              <a:t>No known medical or surgical history; no medication or herbal exposure</a:t>
            </a:r>
            <a:endParaRPr lang="en-US" sz="1430" dirty="0"/>
          </a:p>
          <a:p>
            <a:pPr marL="177800" indent="-177800">
              <a:buSzPct val="100000"/>
              <a:buChar char="•"/>
            </a:pPr>
            <a:r>
              <a:rPr lang="en-US" sz="1430" dirty="0">
                <a:solidFill>
                  <a:srgbClr val="16181A"/>
                </a:solidFill>
                <a:latin typeface="Calibri" pitchFamily="34" charset="0"/>
                <a:ea typeface="Calibri" pitchFamily="34" charset="-122"/>
                <a:cs typeface="Calibri" pitchFamily="34" charset="-120"/>
              </a:rPr>
              <a:t>Full-term birth to non-consanguineous parents; 13-day NICU stay for TTN</a:t>
            </a:r>
            <a:endParaRPr lang="en-US" sz="1430" dirty="0"/>
          </a:p>
          <a:p>
            <a:pPr marL="177800" indent="-177800">
              <a:buSzPct val="100000"/>
              <a:buChar char="•"/>
            </a:pPr>
            <a:r>
              <a:rPr lang="en-US" sz="1430" dirty="0">
                <a:solidFill>
                  <a:srgbClr val="16181A"/>
                </a:solidFill>
                <a:latin typeface="Calibri" pitchFamily="34" charset="0"/>
                <a:ea typeface="Calibri" pitchFamily="34" charset="-122"/>
                <a:cs typeface="Calibri" pitchFamily="34" charset="-120"/>
              </a:rPr>
              <a:t>Seven healthy siblings; no known endocrine disorders; mother and sisters had menarche at 10-11 years</a:t>
            </a:r>
            <a:endParaRPr lang="en-US" sz="1430" dirty="0"/>
          </a:p>
        </p:txBody>
      </p:sp>
      <p:sp>
        <p:nvSpPr>
          <p:cNvPr id="13" name="Shape 11"/>
          <p:cNvSpPr/>
          <p:nvPr/>
        </p:nvSpPr>
        <p:spPr>
          <a:xfrm>
            <a:off x="7662672" y="1572768"/>
            <a:ext cx="3794760" cy="1261872"/>
          </a:xfrm>
          <a:prstGeom prst="rect">
            <a:avLst/>
          </a:prstGeom>
          <a:solidFill>
            <a:srgbClr val="FFFFFF"/>
          </a:solidFill>
          <a:ln w="11430">
            <a:solidFill>
              <a:srgbClr val="E8E1DA"/>
            </a:solidFill>
            <a:prstDash val="solid"/>
          </a:ln>
          <a:effectLst>
            <a:outerShdw blurRad="19050" dist="12700" dir="2700000" algn="bl" rotWithShape="0">
              <a:srgbClr val="000000">
                <a:alpha val="16000"/>
              </a:srgbClr>
            </a:outerShdw>
          </a:effectLst>
        </p:spPr>
        <p:txBody>
          <a:bodyPr/>
          <a:lstStyle/>
          <a:p>
            <a:endParaRPr lang="en-US"/>
          </a:p>
        </p:txBody>
      </p:sp>
      <p:sp>
        <p:nvSpPr>
          <p:cNvPr id="15" name="Shape 12"/>
          <p:cNvSpPr/>
          <p:nvPr/>
        </p:nvSpPr>
        <p:spPr>
          <a:xfrm>
            <a:off x="7662672" y="2962656"/>
            <a:ext cx="3794760" cy="1261872"/>
          </a:xfrm>
          <a:prstGeom prst="rect">
            <a:avLst/>
          </a:prstGeom>
          <a:solidFill>
            <a:srgbClr val="FFFFFF"/>
          </a:solidFill>
          <a:ln w="11430">
            <a:solidFill>
              <a:srgbClr val="E8E1DA"/>
            </a:solidFill>
            <a:prstDash val="solid"/>
          </a:ln>
          <a:effectLst>
            <a:outerShdw blurRad="19050" dist="12700" dir="2700000" algn="bl" rotWithShape="0">
              <a:srgbClr val="000000">
                <a:alpha val="16000"/>
              </a:srgbClr>
            </a:outerShdw>
          </a:effectLst>
        </p:spPr>
        <p:txBody>
          <a:bodyPr/>
          <a:lstStyle/>
          <a:p>
            <a:endParaRPr lang="en-US"/>
          </a:p>
        </p:txBody>
      </p:sp>
      <p:sp>
        <p:nvSpPr>
          <p:cNvPr id="17" name="Shape 13"/>
          <p:cNvSpPr/>
          <p:nvPr/>
        </p:nvSpPr>
        <p:spPr>
          <a:xfrm>
            <a:off x="7662672" y="4352544"/>
            <a:ext cx="3794760" cy="1261872"/>
          </a:xfrm>
          <a:prstGeom prst="rect">
            <a:avLst/>
          </a:prstGeom>
          <a:solidFill>
            <a:srgbClr val="FFFFFF"/>
          </a:solidFill>
          <a:ln w="11430">
            <a:solidFill>
              <a:srgbClr val="E8E1DA"/>
            </a:solidFill>
            <a:prstDash val="solid"/>
          </a:ln>
          <a:effectLst>
            <a:outerShdw blurRad="19050" dist="12700" dir="2700000" algn="bl" rotWithShape="0">
              <a:srgbClr val="000000">
                <a:alpha val="16000"/>
              </a:srgbClr>
            </a:outerShdw>
          </a:effectLst>
        </p:spPr>
        <p:txBody>
          <a:bodyPr/>
          <a:lstStyle/>
          <a:p>
            <a:endParaRPr lang="en-US"/>
          </a:p>
        </p:txBody>
      </p:sp>
      <p:sp>
        <p:nvSpPr>
          <p:cNvPr id="19" name="Shape 14"/>
          <p:cNvSpPr/>
          <p:nvPr/>
        </p:nvSpPr>
        <p:spPr>
          <a:xfrm>
            <a:off x="7799832" y="2532888"/>
            <a:ext cx="1417320" cy="201168"/>
          </a:xfrm>
          <a:prstGeom prst="rect">
            <a:avLst/>
          </a:prstGeom>
          <a:solidFill>
            <a:srgbClr val="111315">
              <a:alpha val="82000"/>
            </a:srgbClr>
          </a:solidFill>
          <a:ln w="12700">
            <a:solidFill>
              <a:srgbClr val="111315">
                <a:alpha val="0"/>
              </a:srgbClr>
            </a:solidFill>
            <a:prstDash val="solid"/>
          </a:ln>
        </p:spPr>
        <p:txBody>
          <a:bodyPr/>
          <a:lstStyle/>
          <a:p>
            <a:endParaRPr lang="en-US"/>
          </a:p>
        </p:txBody>
      </p:sp>
      <p:sp>
        <p:nvSpPr>
          <p:cNvPr id="20" name="Text 15"/>
          <p:cNvSpPr/>
          <p:nvPr/>
        </p:nvSpPr>
        <p:spPr>
          <a:xfrm>
            <a:off x="7863840" y="2560320"/>
            <a:ext cx="1261872" cy="146304"/>
          </a:xfrm>
          <a:prstGeom prst="rect">
            <a:avLst/>
          </a:prstGeom>
          <a:noFill/>
          <a:ln/>
        </p:spPr>
        <p:txBody>
          <a:bodyPr wrap="square" lIns="0" tIns="0" rIns="0" bIns="0" rtlCol="0" anchor="ctr"/>
          <a:lstStyle/>
          <a:p>
            <a:pPr marL="0" indent="0">
              <a:buNone/>
            </a:pPr>
            <a:r>
              <a:rPr lang="en-US" sz="970" b="1" dirty="0">
                <a:solidFill>
                  <a:srgbClr val="FFFFFF"/>
                </a:solidFill>
                <a:latin typeface="Calibri" pitchFamily="34" charset="0"/>
                <a:ea typeface="Calibri" pitchFamily="34" charset="-122"/>
                <a:cs typeface="Calibri" pitchFamily="34" charset="-120"/>
              </a:rPr>
              <a:t>Acanthosis nigricans</a:t>
            </a:r>
            <a:endParaRPr lang="en-US" sz="970" dirty="0"/>
          </a:p>
        </p:txBody>
      </p:sp>
      <p:sp>
        <p:nvSpPr>
          <p:cNvPr id="21" name="Shape 16"/>
          <p:cNvSpPr/>
          <p:nvPr/>
        </p:nvSpPr>
        <p:spPr>
          <a:xfrm>
            <a:off x="7799832" y="3922776"/>
            <a:ext cx="1417320" cy="201168"/>
          </a:xfrm>
          <a:prstGeom prst="rect">
            <a:avLst/>
          </a:prstGeom>
          <a:solidFill>
            <a:srgbClr val="111315">
              <a:alpha val="82000"/>
            </a:srgbClr>
          </a:solidFill>
          <a:ln w="12700">
            <a:solidFill>
              <a:srgbClr val="111315">
                <a:alpha val="0"/>
              </a:srgbClr>
            </a:solidFill>
            <a:prstDash val="solid"/>
          </a:ln>
        </p:spPr>
        <p:txBody>
          <a:bodyPr/>
          <a:lstStyle/>
          <a:p>
            <a:endParaRPr lang="en-US"/>
          </a:p>
        </p:txBody>
      </p:sp>
      <p:sp>
        <p:nvSpPr>
          <p:cNvPr id="22" name="Text 17"/>
          <p:cNvSpPr/>
          <p:nvPr/>
        </p:nvSpPr>
        <p:spPr>
          <a:xfrm>
            <a:off x="7863840" y="3950208"/>
            <a:ext cx="1261872" cy="146304"/>
          </a:xfrm>
          <a:prstGeom prst="rect">
            <a:avLst/>
          </a:prstGeom>
          <a:noFill/>
          <a:ln/>
        </p:spPr>
        <p:txBody>
          <a:bodyPr wrap="square" lIns="0" tIns="0" rIns="0" bIns="0" rtlCol="0" anchor="ctr"/>
          <a:lstStyle/>
          <a:p>
            <a:pPr marL="0" indent="0">
              <a:buNone/>
            </a:pPr>
            <a:r>
              <a:rPr lang="en-US" sz="970" b="1" dirty="0">
                <a:solidFill>
                  <a:srgbClr val="FFFFFF"/>
                </a:solidFill>
                <a:latin typeface="Calibri" pitchFamily="34" charset="0"/>
                <a:ea typeface="Calibri" pitchFamily="34" charset="-122"/>
                <a:cs typeface="Calibri" pitchFamily="34" charset="-120"/>
              </a:rPr>
              <a:t>Hirsutism</a:t>
            </a:r>
            <a:endParaRPr lang="en-US" sz="970" dirty="0"/>
          </a:p>
        </p:txBody>
      </p:sp>
      <p:sp>
        <p:nvSpPr>
          <p:cNvPr id="23" name="Shape 18"/>
          <p:cNvSpPr/>
          <p:nvPr/>
        </p:nvSpPr>
        <p:spPr>
          <a:xfrm>
            <a:off x="7799832" y="5312664"/>
            <a:ext cx="1417320" cy="201168"/>
          </a:xfrm>
          <a:prstGeom prst="rect">
            <a:avLst/>
          </a:prstGeom>
          <a:solidFill>
            <a:srgbClr val="111315">
              <a:alpha val="82000"/>
            </a:srgbClr>
          </a:solidFill>
          <a:ln w="12700">
            <a:solidFill>
              <a:srgbClr val="111315">
                <a:alpha val="0"/>
              </a:srgbClr>
            </a:solidFill>
            <a:prstDash val="solid"/>
          </a:ln>
        </p:spPr>
        <p:txBody>
          <a:bodyPr/>
          <a:lstStyle/>
          <a:p>
            <a:endParaRPr lang="en-US"/>
          </a:p>
        </p:txBody>
      </p:sp>
      <p:sp>
        <p:nvSpPr>
          <p:cNvPr id="24" name="Text 19"/>
          <p:cNvSpPr/>
          <p:nvPr/>
        </p:nvSpPr>
        <p:spPr>
          <a:xfrm>
            <a:off x="7863840" y="5340096"/>
            <a:ext cx="1261872" cy="146304"/>
          </a:xfrm>
          <a:prstGeom prst="rect">
            <a:avLst/>
          </a:prstGeom>
          <a:noFill/>
          <a:ln/>
        </p:spPr>
        <p:txBody>
          <a:bodyPr wrap="square" lIns="0" tIns="0" rIns="0" bIns="0" rtlCol="0" anchor="ctr"/>
          <a:lstStyle/>
          <a:p>
            <a:pPr marL="0" indent="0">
              <a:buNone/>
            </a:pPr>
            <a:r>
              <a:rPr lang="en-US" sz="970" b="1" dirty="0">
                <a:solidFill>
                  <a:srgbClr val="FFFFFF"/>
                </a:solidFill>
                <a:latin typeface="Calibri" pitchFamily="34" charset="0"/>
                <a:ea typeface="Calibri" pitchFamily="34" charset="-122"/>
                <a:cs typeface="Calibri" pitchFamily="34" charset="-120"/>
              </a:rPr>
              <a:t>Pseudoacromegaly</a:t>
            </a:r>
            <a:endParaRPr lang="en-US" sz="970" dirty="0"/>
          </a:p>
        </p:txBody>
      </p:sp>
      <p:sp>
        <p:nvSpPr>
          <p:cNvPr id="27" name="Text 21"/>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3</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PHYSICAL EXAMINATION</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1" y="475488"/>
            <a:ext cx="8751277"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Normal body habitus with disproportionate endocrine clues</a:t>
            </a:r>
            <a:endParaRPr lang="en-US" sz="2750" dirty="0"/>
          </a:p>
        </p:txBody>
      </p:sp>
      <p:sp>
        <p:nvSpPr>
          <p:cNvPr id="5" name="Shape 3"/>
          <p:cNvSpPr/>
          <p:nvPr/>
        </p:nvSpPr>
        <p:spPr>
          <a:xfrm>
            <a:off x="2532888" y="1645920"/>
            <a:ext cx="0" cy="841248"/>
          </a:xfrm>
          <a:prstGeom prst="line">
            <a:avLst/>
          </a:prstGeom>
          <a:noFill/>
          <a:ln w="12700">
            <a:solidFill>
              <a:srgbClr val="D9D3CD"/>
            </a:solidFill>
            <a:prstDash val="solid"/>
          </a:ln>
        </p:spPr>
        <p:txBody>
          <a:bodyPr/>
          <a:lstStyle/>
          <a:p>
            <a:endParaRPr lang="en-US"/>
          </a:p>
        </p:txBody>
      </p:sp>
      <p:sp>
        <p:nvSpPr>
          <p:cNvPr id="6" name="Shape 4"/>
          <p:cNvSpPr/>
          <p:nvPr/>
        </p:nvSpPr>
        <p:spPr>
          <a:xfrm>
            <a:off x="4453128" y="1645920"/>
            <a:ext cx="0" cy="841248"/>
          </a:xfrm>
          <a:prstGeom prst="line">
            <a:avLst/>
          </a:prstGeom>
          <a:noFill/>
          <a:ln w="12700">
            <a:solidFill>
              <a:srgbClr val="D9D3CD"/>
            </a:solidFill>
            <a:prstDash val="solid"/>
          </a:ln>
        </p:spPr>
        <p:txBody>
          <a:bodyPr/>
          <a:lstStyle/>
          <a:p>
            <a:endParaRPr lang="en-US"/>
          </a:p>
        </p:txBody>
      </p:sp>
      <p:sp>
        <p:nvSpPr>
          <p:cNvPr id="7" name="Text 5"/>
          <p:cNvSpPr/>
          <p:nvPr/>
        </p:nvSpPr>
        <p:spPr>
          <a:xfrm>
            <a:off x="749808" y="1554480"/>
            <a:ext cx="155448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Weight</a:t>
            </a:r>
            <a:endParaRPr lang="en-US" sz="1150" dirty="0"/>
          </a:p>
        </p:txBody>
      </p:sp>
      <p:sp>
        <p:nvSpPr>
          <p:cNvPr id="8" name="Text 6"/>
          <p:cNvSpPr/>
          <p:nvPr/>
        </p:nvSpPr>
        <p:spPr>
          <a:xfrm>
            <a:off x="749808" y="1773936"/>
            <a:ext cx="1554480" cy="310896"/>
          </a:xfrm>
          <a:prstGeom prst="rect">
            <a:avLst/>
          </a:prstGeom>
          <a:noFill/>
          <a:ln/>
        </p:spPr>
        <p:txBody>
          <a:bodyPr wrap="square" lIns="0" tIns="0" rIns="0" bIns="0" rtlCol="0" anchor="ctr"/>
          <a:lstStyle/>
          <a:p>
            <a:pPr marL="0" indent="0">
              <a:buNone/>
            </a:pPr>
            <a:r>
              <a:rPr lang="en-US" sz="2400" b="1" dirty="0">
                <a:solidFill>
                  <a:srgbClr val="16181A"/>
                </a:solidFill>
                <a:latin typeface="Calibri" pitchFamily="34" charset="0"/>
                <a:ea typeface="Calibri" pitchFamily="34" charset="-122"/>
                <a:cs typeface="Calibri" pitchFamily="34" charset="-120"/>
              </a:rPr>
              <a:t>52 kg</a:t>
            </a:r>
            <a:endParaRPr lang="en-US" sz="2400" dirty="0"/>
          </a:p>
        </p:txBody>
      </p:sp>
      <p:sp>
        <p:nvSpPr>
          <p:cNvPr id="9" name="Text 7"/>
          <p:cNvSpPr/>
          <p:nvPr/>
        </p:nvSpPr>
        <p:spPr>
          <a:xfrm>
            <a:off x="749808" y="2121408"/>
            <a:ext cx="1554480" cy="274320"/>
          </a:xfrm>
          <a:prstGeom prst="rect">
            <a:avLst/>
          </a:prstGeom>
          <a:noFill/>
          <a:ln/>
        </p:spPr>
        <p:txBody>
          <a:bodyPr wrap="square" lIns="0" tIns="0" rIns="0" bIns="0" rtlCol="0" anchor="ctr"/>
          <a:lstStyle/>
          <a:p>
            <a:pPr marL="0" indent="0">
              <a:buNone/>
            </a:pPr>
            <a:r>
              <a:rPr lang="en-US" sz="1150" dirty="0">
                <a:solidFill>
                  <a:srgbClr val="6A7078"/>
                </a:solidFill>
                <a:latin typeface="Calibri" pitchFamily="34" charset="0"/>
                <a:ea typeface="Calibri" pitchFamily="34" charset="-122"/>
                <a:cs typeface="Calibri" pitchFamily="34" charset="-120"/>
              </a:rPr>
              <a:t>75th centile</a:t>
            </a:r>
            <a:endParaRPr lang="en-US" sz="1150" dirty="0"/>
          </a:p>
        </p:txBody>
      </p:sp>
      <p:sp>
        <p:nvSpPr>
          <p:cNvPr id="10" name="Text 8"/>
          <p:cNvSpPr/>
          <p:nvPr/>
        </p:nvSpPr>
        <p:spPr>
          <a:xfrm>
            <a:off x="2715768" y="1554480"/>
            <a:ext cx="155448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Height</a:t>
            </a:r>
            <a:endParaRPr lang="en-US" sz="1150" dirty="0"/>
          </a:p>
        </p:txBody>
      </p:sp>
      <p:sp>
        <p:nvSpPr>
          <p:cNvPr id="11" name="Text 9"/>
          <p:cNvSpPr/>
          <p:nvPr/>
        </p:nvSpPr>
        <p:spPr>
          <a:xfrm>
            <a:off x="2715768" y="1773936"/>
            <a:ext cx="1554480" cy="310896"/>
          </a:xfrm>
          <a:prstGeom prst="rect">
            <a:avLst/>
          </a:prstGeom>
          <a:noFill/>
          <a:ln/>
        </p:spPr>
        <p:txBody>
          <a:bodyPr wrap="square" lIns="0" tIns="0" rIns="0" bIns="0" rtlCol="0" anchor="ctr"/>
          <a:lstStyle/>
          <a:p>
            <a:pPr marL="0" indent="0">
              <a:buNone/>
            </a:pPr>
            <a:r>
              <a:rPr lang="en-US" sz="2400" b="1" dirty="0">
                <a:solidFill>
                  <a:srgbClr val="16181A"/>
                </a:solidFill>
                <a:latin typeface="Calibri" pitchFamily="34" charset="0"/>
                <a:ea typeface="Calibri" pitchFamily="34" charset="-122"/>
                <a:cs typeface="Calibri" pitchFamily="34" charset="-120"/>
              </a:rPr>
              <a:t>164 cm</a:t>
            </a:r>
            <a:endParaRPr lang="en-US" sz="2400" dirty="0"/>
          </a:p>
        </p:txBody>
      </p:sp>
      <p:sp>
        <p:nvSpPr>
          <p:cNvPr id="12" name="Text 10"/>
          <p:cNvSpPr/>
          <p:nvPr/>
        </p:nvSpPr>
        <p:spPr>
          <a:xfrm>
            <a:off x="2715768" y="2121408"/>
            <a:ext cx="1554480" cy="274320"/>
          </a:xfrm>
          <a:prstGeom prst="rect">
            <a:avLst/>
          </a:prstGeom>
          <a:noFill/>
          <a:ln/>
        </p:spPr>
        <p:txBody>
          <a:bodyPr wrap="square" lIns="0" tIns="0" rIns="0" bIns="0" rtlCol="0" anchor="ctr"/>
          <a:lstStyle/>
          <a:p>
            <a:pPr marL="0" indent="0">
              <a:buNone/>
            </a:pPr>
            <a:r>
              <a:rPr lang="en-US" sz="1150" dirty="0">
                <a:solidFill>
                  <a:srgbClr val="6A7078"/>
                </a:solidFill>
                <a:latin typeface="Calibri" pitchFamily="34" charset="0"/>
                <a:ea typeface="Calibri" pitchFamily="34" charset="-122"/>
                <a:cs typeface="Calibri" pitchFamily="34" charset="-120"/>
              </a:rPr>
              <a:t>85th centile</a:t>
            </a:r>
            <a:endParaRPr lang="en-US" sz="1150" dirty="0"/>
          </a:p>
        </p:txBody>
      </p:sp>
      <p:sp>
        <p:nvSpPr>
          <p:cNvPr id="13" name="Text 11"/>
          <p:cNvSpPr/>
          <p:nvPr/>
        </p:nvSpPr>
        <p:spPr>
          <a:xfrm>
            <a:off x="4636008" y="1554480"/>
            <a:ext cx="155448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BMI</a:t>
            </a:r>
            <a:endParaRPr lang="en-US" sz="1150" dirty="0"/>
          </a:p>
        </p:txBody>
      </p:sp>
      <p:sp>
        <p:nvSpPr>
          <p:cNvPr id="14" name="Text 12"/>
          <p:cNvSpPr/>
          <p:nvPr/>
        </p:nvSpPr>
        <p:spPr>
          <a:xfrm>
            <a:off x="4636008" y="1773936"/>
            <a:ext cx="1554480" cy="310896"/>
          </a:xfrm>
          <a:prstGeom prst="rect">
            <a:avLst/>
          </a:prstGeom>
          <a:noFill/>
          <a:ln/>
        </p:spPr>
        <p:txBody>
          <a:bodyPr wrap="square" lIns="0" tIns="0" rIns="0" bIns="0" rtlCol="0" anchor="ctr"/>
          <a:lstStyle/>
          <a:p>
            <a:pPr marL="0" indent="0">
              <a:buNone/>
            </a:pPr>
            <a:r>
              <a:rPr lang="en-US" sz="2400" b="1" dirty="0">
                <a:solidFill>
                  <a:srgbClr val="16181A"/>
                </a:solidFill>
                <a:latin typeface="Calibri" pitchFamily="34" charset="0"/>
                <a:ea typeface="Calibri" pitchFamily="34" charset="-122"/>
                <a:cs typeface="Calibri" pitchFamily="34" charset="-120"/>
              </a:rPr>
              <a:t>19.33</a:t>
            </a:r>
            <a:endParaRPr lang="en-US" sz="2400" dirty="0"/>
          </a:p>
        </p:txBody>
      </p:sp>
      <p:sp>
        <p:nvSpPr>
          <p:cNvPr id="15" name="Text 13"/>
          <p:cNvSpPr/>
          <p:nvPr/>
        </p:nvSpPr>
        <p:spPr>
          <a:xfrm>
            <a:off x="4636008" y="2121408"/>
            <a:ext cx="1554480" cy="274320"/>
          </a:xfrm>
          <a:prstGeom prst="rect">
            <a:avLst/>
          </a:prstGeom>
          <a:noFill/>
          <a:ln/>
        </p:spPr>
        <p:txBody>
          <a:bodyPr wrap="square" lIns="0" tIns="0" rIns="0" bIns="0" rtlCol="0" anchor="ctr"/>
          <a:lstStyle/>
          <a:p>
            <a:pPr marL="0" indent="0">
              <a:buNone/>
            </a:pPr>
            <a:r>
              <a:rPr lang="en-US" sz="1150" dirty="0">
                <a:solidFill>
                  <a:srgbClr val="6A7078"/>
                </a:solidFill>
                <a:latin typeface="Calibri" pitchFamily="34" charset="0"/>
                <a:ea typeface="Calibri" pitchFamily="34" charset="-122"/>
                <a:cs typeface="Calibri" pitchFamily="34" charset="-120"/>
              </a:rPr>
              <a:t>50th centile</a:t>
            </a:r>
            <a:endParaRPr lang="en-US" sz="1150" dirty="0"/>
          </a:p>
        </p:txBody>
      </p:sp>
      <p:sp>
        <p:nvSpPr>
          <p:cNvPr id="16" name="Text 14"/>
          <p:cNvSpPr/>
          <p:nvPr/>
        </p:nvSpPr>
        <p:spPr>
          <a:xfrm>
            <a:off x="749808" y="2743200"/>
            <a:ext cx="324612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Abnormal phenotype</a:t>
            </a:r>
            <a:endParaRPr lang="en-US" sz="1180" dirty="0"/>
          </a:p>
        </p:txBody>
      </p:sp>
      <p:sp>
        <p:nvSpPr>
          <p:cNvPr id="17" name="Text 15"/>
          <p:cNvSpPr/>
          <p:nvPr/>
        </p:nvSpPr>
        <p:spPr>
          <a:xfrm>
            <a:off x="749808" y="2999232"/>
            <a:ext cx="3246120" cy="2011680"/>
          </a:xfrm>
          <a:prstGeom prst="rect">
            <a:avLst/>
          </a:prstGeom>
          <a:noFill/>
          <a:ln/>
        </p:spPr>
        <p:txBody>
          <a:bodyPr wrap="square" lIns="0" tIns="0" rIns="0" bIns="0" rtlCol="0" anchor="t"/>
          <a:lstStyle/>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Marked acanthosis nigricans, especially on the posterior neck</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Deep hoarse voice</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Acral enlargement of hands and feet</a:t>
            </a:r>
            <a:endParaRPr lang="en-US" sz="1480" dirty="0"/>
          </a:p>
          <a:p>
            <a:pPr marL="177800" indent="-177800">
              <a:buSzPct val="100000"/>
              <a:buChar char="•"/>
            </a:pPr>
            <a:r>
              <a:rPr lang="en-US" sz="1480" dirty="0">
                <a:solidFill>
                  <a:srgbClr val="16181A"/>
                </a:solidFill>
                <a:latin typeface="Calibri" pitchFamily="34" charset="0"/>
                <a:ea typeface="Calibri" pitchFamily="34" charset="-122"/>
                <a:cs typeface="Calibri" pitchFamily="34" charset="-120"/>
              </a:rPr>
              <a:t>Tanner stage V with normal female external genitalia</a:t>
            </a:r>
            <a:endParaRPr lang="en-US" sz="1480" dirty="0"/>
          </a:p>
        </p:txBody>
      </p:sp>
      <p:sp>
        <p:nvSpPr>
          <p:cNvPr id="18" name="Text 16"/>
          <p:cNvSpPr/>
          <p:nvPr/>
        </p:nvSpPr>
        <p:spPr>
          <a:xfrm>
            <a:off x="4133088" y="2743200"/>
            <a:ext cx="3108960" cy="201168"/>
          </a:xfrm>
          <a:prstGeom prst="rect">
            <a:avLst/>
          </a:prstGeom>
          <a:noFill/>
          <a:ln/>
        </p:spPr>
        <p:txBody>
          <a:bodyPr wrap="square" lIns="0" tIns="0" rIns="0" bIns="0" rtlCol="0" anchor="ctr"/>
          <a:lstStyle/>
          <a:p>
            <a:pPr marL="0" indent="0">
              <a:buNone/>
            </a:pPr>
            <a:r>
              <a:rPr lang="en-US" sz="1180" b="1" dirty="0">
                <a:solidFill>
                  <a:srgbClr val="D54A42"/>
                </a:solidFill>
                <a:latin typeface="Calibri" pitchFamily="34" charset="0"/>
                <a:ea typeface="Calibri" pitchFamily="34" charset="-122"/>
                <a:cs typeface="Calibri" pitchFamily="34" charset="-120"/>
              </a:rPr>
              <a:t>Exam otherwise unrevealing</a:t>
            </a:r>
            <a:endParaRPr lang="en-US" sz="1180" dirty="0"/>
          </a:p>
        </p:txBody>
      </p:sp>
      <p:sp>
        <p:nvSpPr>
          <p:cNvPr id="19" name="Text 17"/>
          <p:cNvSpPr/>
          <p:nvPr/>
        </p:nvSpPr>
        <p:spPr>
          <a:xfrm>
            <a:off x="4133088" y="2999232"/>
            <a:ext cx="3108960" cy="2011680"/>
          </a:xfrm>
          <a:prstGeom prst="rect">
            <a:avLst/>
          </a:prstGeom>
          <a:noFill/>
          <a:ln/>
        </p:spPr>
        <p:txBody>
          <a:bodyPr wrap="square" lIns="0" tIns="0" rIns="0" bIns="0" rtlCol="0" anchor="t"/>
          <a:lstStyle/>
          <a:p>
            <a:pPr marL="177800" indent="-177800">
              <a:buSzPct val="100000"/>
              <a:buChar char="•"/>
            </a:pPr>
            <a:r>
              <a:rPr lang="en-US" sz="1450" dirty="0">
                <a:solidFill>
                  <a:srgbClr val="16181A"/>
                </a:solidFill>
                <a:latin typeface="Calibri" pitchFamily="34" charset="0"/>
                <a:ea typeface="Calibri" pitchFamily="34" charset="-122"/>
                <a:cs typeface="Calibri" pitchFamily="34" charset="-120"/>
              </a:rPr>
              <a:t>Vitals within normal limits; alert, oriented, normal body habitus</a:t>
            </a:r>
            <a:endParaRPr lang="en-US" sz="1450" dirty="0"/>
          </a:p>
          <a:p>
            <a:pPr marL="177800" indent="-177800">
              <a:buSzPct val="100000"/>
              <a:buChar char="•"/>
            </a:pPr>
            <a:r>
              <a:rPr lang="en-US" sz="1450" dirty="0">
                <a:solidFill>
                  <a:srgbClr val="16181A"/>
                </a:solidFill>
                <a:latin typeface="Calibri" pitchFamily="34" charset="0"/>
                <a:ea typeface="Calibri" pitchFamily="34" charset="-122"/>
                <a:cs typeface="Calibri" pitchFamily="34" charset="-120"/>
              </a:rPr>
              <a:t>ENT otherwise unremarkable; no visible or palpable neck mass</a:t>
            </a:r>
            <a:endParaRPr lang="en-US" sz="1450" dirty="0"/>
          </a:p>
          <a:p>
            <a:pPr marL="177800" indent="-177800">
              <a:buSzPct val="100000"/>
              <a:buChar char="•"/>
            </a:pPr>
            <a:r>
              <a:rPr lang="en-US" sz="1450" dirty="0">
                <a:solidFill>
                  <a:srgbClr val="16181A"/>
                </a:solidFill>
                <a:latin typeface="Calibri" pitchFamily="34" charset="0"/>
                <a:ea typeface="Calibri" pitchFamily="34" charset="-122"/>
                <a:cs typeface="Calibri" pitchFamily="34" charset="-120"/>
              </a:rPr>
              <a:t>Abdomen soft with no organomegaly</a:t>
            </a:r>
            <a:endParaRPr lang="en-US" sz="1450" dirty="0"/>
          </a:p>
          <a:p>
            <a:pPr marL="177800" indent="-177800">
              <a:buSzPct val="100000"/>
              <a:buChar char="•"/>
            </a:pPr>
            <a:r>
              <a:rPr lang="en-US" sz="1450" dirty="0">
                <a:solidFill>
                  <a:srgbClr val="16181A"/>
                </a:solidFill>
                <a:latin typeface="Calibri" pitchFamily="34" charset="0"/>
                <a:ea typeface="Calibri" pitchFamily="34" charset="-122"/>
                <a:cs typeface="Calibri" pitchFamily="34" charset="-120"/>
              </a:rPr>
              <a:t>Neurological exam normal; no edema</a:t>
            </a:r>
            <a:endParaRPr lang="en-US" sz="1450" dirty="0"/>
          </a:p>
        </p:txBody>
      </p:sp>
      <p:sp>
        <p:nvSpPr>
          <p:cNvPr id="20" name="Shape 18"/>
          <p:cNvSpPr/>
          <p:nvPr/>
        </p:nvSpPr>
        <p:spPr>
          <a:xfrm>
            <a:off x="7699248" y="1554480"/>
            <a:ext cx="3703320" cy="4526280"/>
          </a:xfrm>
          <a:prstGeom prst="rect">
            <a:avLst/>
          </a:prstGeom>
          <a:solidFill>
            <a:srgbClr val="F3EEEA"/>
          </a:solidFill>
          <a:ln w="12700">
            <a:solidFill>
              <a:srgbClr val="F3EEEA"/>
            </a:solidFill>
            <a:prstDash val="solid"/>
          </a:ln>
        </p:spPr>
        <p:txBody>
          <a:bodyPr/>
          <a:lstStyle/>
          <a:p>
            <a:endParaRPr lang="en-US"/>
          </a:p>
        </p:txBody>
      </p:sp>
      <p:sp>
        <p:nvSpPr>
          <p:cNvPr id="21" name="Text 19"/>
          <p:cNvSpPr/>
          <p:nvPr/>
        </p:nvSpPr>
        <p:spPr>
          <a:xfrm>
            <a:off x="8028432" y="1847088"/>
            <a:ext cx="1920240" cy="182880"/>
          </a:xfrm>
          <a:prstGeom prst="rect">
            <a:avLst/>
          </a:prstGeom>
          <a:noFill/>
          <a:ln/>
        </p:spPr>
        <p:txBody>
          <a:bodyPr wrap="square" lIns="0" tIns="0" rIns="0" bIns="0" rtlCol="0" anchor="ctr"/>
          <a:lstStyle/>
          <a:p>
            <a:pPr marL="0" indent="0">
              <a:buNone/>
            </a:pPr>
            <a:r>
              <a:rPr lang="en-US" sz="1200" b="1" dirty="0">
                <a:solidFill>
                  <a:srgbClr val="D54A42"/>
                </a:solidFill>
                <a:latin typeface="Calibri" pitchFamily="34" charset="0"/>
                <a:ea typeface="Calibri" pitchFamily="34" charset="-122"/>
                <a:cs typeface="Calibri" pitchFamily="34" charset="-120"/>
              </a:rPr>
              <a:t>Phenotypic summary</a:t>
            </a:r>
            <a:endParaRPr lang="en-US" sz="1200" dirty="0"/>
          </a:p>
        </p:txBody>
      </p:sp>
      <p:sp>
        <p:nvSpPr>
          <p:cNvPr id="22" name="Text 20"/>
          <p:cNvSpPr/>
          <p:nvPr/>
        </p:nvSpPr>
        <p:spPr>
          <a:xfrm>
            <a:off x="8028432" y="2176272"/>
            <a:ext cx="3063240" cy="1737360"/>
          </a:xfrm>
          <a:prstGeom prst="rect">
            <a:avLst/>
          </a:prstGeom>
          <a:noFill/>
          <a:ln/>
        </p:spPr>
        <p:txBody>
          <a:bodyPr wrap="square" lIns="0" tIns="0" rIns="0" bIns="0" rtlCol="0" anchor="ctr"/>
          <a:lstStyle/>
          <a:p>
            <a:pPr marL="0" indent="0">
              <a:buNone/>
            </a:pPr>
            <a:r>
              <a:rPr lang="en-US" sz="2100" b="1" dirty="0">
                <a:solidFill>
                  <a:srgbClr val="16181A"/>
                </a:solidFill>
                <a:latin typeface="Calibri" pitchFamily="34" charset="0"/>
                <a:ea typeface="Calibri" pitchFamily="34" charset="-122"/>
                <a:cs typeface="Calibri" pitchFamily="34" charset="-120"/>
              </a:rPr>
              <a:t>Normal-weight pubertal hyperandrogenism with severe insulin resistance and acromegaloid features</a:t>
            </a:r>
            <a:endParaRPr lang="en-US" sz="2100" dirty="0"/>
          </a:p>
        </p:txBody>
      </p:sp>
      <p:sp>
        <p:nvSpPr>
          <p:cNvPr id="23" name="Text 21"/>
          <p:cNvSpPr/>
          <p:nvPr/>
        </p:nvSpPr>
        <p:spPr>
          <a:xfrm>
            <a:off x="8028432" y="4315968"/>
            <a:ext cx="2926080" cy="822960"/>
          </a:xfrm>
          <a:prstGeom prst="rect">
            <a:avLst/>
          </a:prstGeom>
          <a:noFill/>
          <a:ln/>
        </p:spPr>
        <p:txBody>
          <a:bodyPr wrap="square" lIns="0" tIns="0" rIns="0" bIns="0" rtlCol="0" anchor="ctr"/>
          <a:lstStyle/>
          <a:p>
            <a:pPr marL="0" indent="0">
              <a:buNone/>
            </a:pPr>
            <a:r>
              <a:rPr lang="en-US" sz="1350" dirty="0">
                <a:solidFill>
                  <a:srgbClr val="6A7078"/>
                </a:solidFill>
                <a:latin typeface="Calibri" pitchFamily="34" charset="0"/>
                <a:ea typeface="Calibri" pitchFamily="34" charset="-122"/>
                <a:cs typeface="Calibri" pitchFamily="34" charset="-120"/>
              </a:rPr>
              <a:t>This mismatch between body habitus and phenotype is what made routine PCOS insufficient as an explanation.</a:t>
            </a:r>
            <a:endParaRPr lang="en-US" sz="1350" dirty="0"/>
          </a:p>
        </p:txBody>
      </p:sp>
      <p:sp>
        <p:nvSpPr>
          <p:cNvPr id="25" name="Text 22"/>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4</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KEY INVESTIGATIONS</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86384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Pattern recognition rather than a lab dump</a:t>
            </a:r>
            <a:endParaRPr lang="en-US" sz="2750" dirty="0"/>
          </a:p>
        </p:txBody>
      </p:sp>
      <p:sp>
        <p:nvSpPr>
          <p:cNvPr id="5" name="Shape 3"/>
          <p:cNvSpPr/>
          <p:nvPr/>
        </p:nvSpPr>
        <p:spPr>
          <a:xfrm>
            <a:off x="4498848" y="1572768"/>
            <a:ext cx="0" cy="4443984"/>
          </a:xfrm>
          <a:prstGeom prst="line">
            <a:avLst/>
          </a:prstGeom>
          <a:noFill/>
          <a:ln w="12700">
            <a:solidFill>
              <a:srgbClr val="D9D3CD"/>
            </a:solidFill>
            <a:prstDash val="solid"/>
          </a:ln>
        </p:spPr>
        <p:txBody>
          <a:bodyPr/>
          <a:lstStyle/>
          <a:p>
            <a:endParaRPr lang="en-US"/>
          </a:p>
        </p:txBody>
      </p:sp>
      <p:sp>
        <p:nvSpPr>
          <p:cNvPr id="6" name="Shape 4"/>
          <p:cNvSpPr/>
          <p:nvPr/>
        </p:nvSpPr>
        <p:spPr>
          <a:xfrm>
            <a:off x="8247888" y="1572768"/>
            <a:ext cx="0" cy="4443984"/>
          </a:xfrm>
          <a:prstGeom prst="line">
            <a:avLst/>
          </a:prstGeom>
          <a:noFill/>
          <a:ln w="12700">
            <a:solidFill>
              <a:srgbClr val="D9D3CD"/>
            </a:solidFill>
            <a:prstDash val="solid"/>
          </a:ln>
        </p:spPr>
        <p:txBody>
          <a:bodyPr/>
          <a:lstStyle/>
          <a:p>
            <a:endParaRPr lang="en-US"/>
          </a:p>
        </p:txBody>
      </p:sp>
      <p:sp>
        <p:nvSpPr>
          <p:cNvPr id="7" name="Text 5"/>
          <p:cNvSpPr/>
          <p:nvPr/>
        </p:nvSpPr>
        <p:spPr>
          <a:xfrm>
            <a:off x="749808" y="1572768"/>
            <a:ext cx="3383280" cy="201168"/>
          </a:xfrm>
          <a:prstGeom prst="rect">
            <a:avLst/>
          </a:prstGeom>
          <a:noFill/>
          <a:ln/>
        </p:spPr>
        <p:txBody>
          <a:bodyPr wrap="square" lIns="0" tIns="0" rIns="0" bIns="0" rtlCol="0" anchor="ctr"/>
          <a:lstStyle/>
          <a:p>
            <a:pPr marL="0" indent="0">
              <a:buNone/>
            </a:pPr>
            <a:r>
              <a:rPr lang="en-US" sz="1450" b="1" dirty="0">
                <a:solidFill>
                  <a:srgbClr val="D54A42"/>
                </a:solidFill>
                <a:latin typeface="Calibri" pitchFamily="34" charset="0"/>
                <a:ea typeface="Calibri" pitchFamily="34" charset="-122"/>
                <a:cs typeface="Calibri" pitchFamily="34" charset="-120"/>
              </a:rPr>
              <a:t>Severe endogenous insulin resistance</a:t>
            </a:r>
            <a:endParaRPr lang="en-US" sz="1450" dirty="0"/>
          </a:p>
        </p:txBody>
      </p:sp>
      <p:sp>
        <p:nvSpPr>
          <p:cNvPr id="8" name="Text 6"/>
          <p:cNvSpPr/>
          <p:nvPr/>
        </p:nvSpPr>
        <p:spPr>
          <a:xfrm>
            <a:off x="749808" y="1920240"/>
            <a:ext cx="105156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Insulin</a:t>
            </a:r>
            <a:endParaRPr lang="en-US" sz="1150" dirty="0"/>
          </a:p>
        </p:txBody>
      </p:sp>
      <p:sp>
        <p:nvSpPr>
          <p:cNvPr id="9" name="Text 7"/>
          <p:cNvSpPr/>
          <p:nvPr/>
        </p:nvSpPr>
        <p:spPr>
          <a:xfrm>
            <a:off x="749808" y="2139696"/>
            <a:ext cx="1051560" cy="310896"/>
          </a:xfrm>
          <a:prstGeom prst="rect">
            <a:avLst/>
          </a:prstGeom>
          <a:noFill/>
          <a:ln/>
        </p:spPr>
        <p:txBody>
          <a:bodyPr wrap="square" lIns="0" tIns="0" rIns="0" bIns="0" rtlCol="0" anchor="ctr"/>
          <a:lstStyle/>
          <a:p>
            <a:pPr marL="0" indent="0">
              <a:buNone/>
            </a:pPr>
            <a:r>
              <a:rPr lang="en-US" sz="2700" b="1" dirty="0">
                <a:solidFill>
                  <a:srgbClr val="16181A"/>
                </a:solidFill>
                <a:latin typeface="Calibri" pitchFamily="34" charset="0"/>
                <a:ea typeface="Calibri" pitchFamily="34" charset="-122"/>
                <a:cs typeface="Calibri" pitchFamily="34" charset="-120"/>
              </a:rPr>
              <a:t>488</a:t>
            </a:r>
            <a:endParaRPr lang="en-US" sz="2700" dirty="0"/>
          </a:p>
        </p:txBody>
      </p:sp>
      <p:sp>
        <p:nvSpPr>
          <p:cNvPr id="10" name="Text 8"/>
          <p:cNvSpPr/>
          <p:nvPr/>
        </p:nvSpPr>
        <p:spPr>
          <a:xfrm>
            <a:off x="1984248" y="1920240"/>
            <a:ext cx="105156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C-peptide</a:t>
            </a:r>
            <a:endParaRPr lang="en-US" sz="1150" dirty="0"/>
          </a:p>
        </p:txBody>
      </p:sp>
      <p:sp>
        <p:nvSpPr>
          <p:cNvPr id="11" name="Text 9"/>
          <p:cNvSpPr/>
          <p:nvPr/>
        </p:nvSpPr>
        <p:spPr>
          <a:xfrm>
            <a:off x="1984248" y="2139696"/>
            <a:ext cx="1051560" cy="310896"/>
          </a:xfrm>
          <a:prstGeom prst="rect">
            <a:avLst/>
          </a:prstGeom>
          <a:noFill/>
          <a:ln/>
        </p:spPr>
        <p:txBody>
          <a:bodyPr wrap="square" lIns="0" tIns="0" rIns="0" bIns="0" rtlCol="0" anchor="ctr"/>
          <a:lstStyle/>
          <a:p>
            <a:pPr marL="0" indent="0">
              <a:buNone/>
            </a:pPr>
            <a:r>
              <a:rPr lang="en-US" sz="2700" b="1" dirty="0">
                <a:solidFill>
                  <a:srgbClr val="16181A"/>
                </a:solidFill>
                <a:latin typeface="Calibri" pitchFamily="34" charset="0"/>
                <a:ea typeface="Calibri" pitchFamily="34" charset="-122"/>
                <a:cs typeface="Calibri" pitchFamily="34" charset="-120"/>
              </a:rPr>
              <a:t>8.95</a:t>
            </a:r>
            <a:endParaRPr lang="en-US" sz="2700" dirty="0"/>
          </a:p>
        </p:txBody>
      </p:sp>
      <p:sp>
        <p:nvSpPr>
          <p:cNvPr id="12" name="Text 10"/>
          <p:cNvSpPr/>
          <p:nvPr/>
        </p:nvSpPr>
        <p:spPr>
          <a:xfrm>
            <a:off x="3218688" y="1920240"/>
            <a:ext cx="91440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HbA1c</a:t>
            </a:r>
            <a:endParaRPr lang="en-US" sz="1150" dirty="0"/>
          </a:p>
        </p:txBody>
      </p:sp>
      <p:sp>
        <p:nvSpPr>
          <p:cNvPr id="13" name="Text 11"/>
          <p:cNvSpPr/>
          <p:nvPr/>
        </p:nvSpPr>
        <p:spPr>
          <a:xfrm>
            <a:off x="3218688" y="2139696"/>
            <a:ext cx="914400" cy="310896"/>
          </a:xfrm>
          <a:prstGeom prst="rect">
            <a:avLst/>
          </a:prstGeom>
          <a:noFill/>
          <a:ln/>
        </p:spPr>
        <p:txBody>
          <a:bodyPr wrap="square" lIns="0" tIns="0" rIns="0" bIns="0" rtlCol="0" anchor="ctr"/>
          <a:lstStyle/>
          <a:p>
            <a:pPr marL="0" indent="0">
              <a:buNone/>
            </a:pPr>
            <a:r>
              <a:rPr lang="en-US" sz="2300" b="1" dirty="0">
                <a:solidFill>
                  <a:srgbClr val="16181A"/>
                </a:solidFill>
                <a:latin typeface="Calibri" pitchFamily="34" charset="0"/>
                <a:ea typeface="Calibri" pitchFamily="34" charset="-122"/>
                <a:cs typeface="Calibri" pitchFamily="34" charset="-120"/>
              </a:rPr>
              <a:t>6.5%</a:t>
            </a:r>
            <a:endParaRPr lang="en-US" sz="2300" dirty="0"/>
          </a:p>
        </p:txBody>
      </p:sp>
      <p:sp>
        <p:nvSpPr>
          <p:cNvPr id="14" name="Text 12"/>
          <p:cNvSpPr/>
          <p:nvPr/>
        </p:nvSpPr>
        <p:spPr>
          <a:xfrm>
            <a:off x="749808" y="2788920"/>
            <a:ext cx="3291840" cy="594360"/>
          </a:xfrm>
          <a:prstGeom prst="rect">
            <a:avLst/>
          </a:prstGeom>
          <a:noFill/>
          <a:ln/>
        </p:spPr>
        <p:txBody>
          <a:bodyPr wrap="square" lIns="0" tIns="0" rIns="0" bIns="0" rtlCol="0" anchor="ctr"/>
          <a:lstStyle/>
          <a:p>
            <a:pPr marL="0" indent="0">
              <a:buNone/>
            </a:pPr>
            <a:r>
              <a:rPr lang="en-US" sz="1350" dirty="0">
                <a:solidFill>
                  <a:srgbClr val="6A7078"/>
                </a:solidFill>
                <a:latin typeface="Calibri" pitchFamily="34" charset="0"/>
                <a:ea typeface="Calibri" pitchFamily="34" charset="-122"/>
                <a:cs typeface="Calibri" pitchFamily="34" charset="-120"/>
              </a:rPr>
              <a:t>The insulin burden was marked while glycemia was only modestly abnormal.</a:t>
            </a:r>
            <a:endParaRPr lang="en-US" sz="1350" dirty="0"/>
          </a:p>
        </p:txBody>
      </p:sp>
      <p:sp>
        <p:nvSpPr>
          <p:cNvPr id="15" name="Text 13"/>
          <p:cNvSpPr/>
          <p:nvPr/>
        </p:nvSpPr>
        <p:spPr>
          <a:xfrm>
            <a:off x="4626864" y="1572768"/>
            <a:ext cx="3200400" cy="201168"/>
          </a:xfrm>
          <a:prstGeom prst="rect">
            <a:avLst/>
          </a:prstGeom>
          <a:noFill/>
          <a:ln/>
        </p:spPr>
        <p:txBody>
          <a:bodyPr wrap="square" lIns="0" tIns="0" rIns="0" bIns="0" rtlCol="0" anchor="ctr"/>
          <a:lstStyle/>
          <a:p>
            <a:pPr marL="0" indent="0">
              <a:buNone/>
            </a:pPr>
            <a:r>
              <a:rPr lang="en-US" sz="1450" b="1" dirty="0">
                <a:solidFill>
                  <a:srgbClr val="D54A42"/>
                </a:solidFill>
                <a:latin typeface="Calibri" pitchFamily="34" charset="0"/>
                <a:ea typeface="Calibri" pitchFamily="34" charset="-122"/>
                <a:cs typeface="Calibri" pitchFamily="34" charset="-120"/>
              </a:rPr>
              <a:t>Biochemical hyperandrogenism</a:t>
            </a:r>
            <a:endParaRPr lang="en-US" sz="1450" dirty="0"/>
          </a:p>
        </p:txBody>
      </p:sp>
      <p:sp>
        <p:nvSpPr>
          <p:cNvPr id="16" name="Text 14"/>
          <p:cNvSpPr/>
          <p:nvPr/>
        </p:nvSpPr>
        <p:spPr>
          <a:xfrm>
            <a:off x="4626864" y="1920240"/>
            <a:ext cx="100584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Total T</a:t>
            </a:r>
            <a:endParaRPr lang="en-US" sz="1150" dirty="0"/>
          </a:p>
        </p:txBody>
      </p:sp>
      <p:sp>
        <p:nvSpPr>
          <p:cNvPr id="17" name="Text 15"/>
          <p:cNvSpPr/>
          <p:nvPr/>
        </p:nvSpPr>
        <p:spPr>
          <a:xfrm>
            <a:off x="4626864" y="2139696"/>
            <a:ext cx="1005840" cy="310896"/>
          </a:xfrm>
          <a:prstGeom prst="rect">
            <a:avLst/>
          </a:prstGeom>
          <a:noFill/>
          <a:ln/>
        </p:spPr>
        <p:txBody>
          <a:bodyPr wrap="square" lIns="0" tIns="0" rIns="0" bIns="0" rtlCol="0" anchor="ctr"/>
          <a:lstStyle/>
          <a:p>
            <a:pPr marL="0" indent="0">
              <a:buNone/>
            </a:pPr>
            <a:r>
              <a:rPr lang="en-US" sz="2700" b="1" dirty="0">
                <a:solidFill>
                  <a:srgbClr val="16181A"/>
                </a:solidFill>
                <a:latin typeface="Calibri" pitchFamily="34" charset="0"/>
                <a:ea typeface="Calibri" pitchFamily="34" charset="-122"/>
                <a:cs typeface="Calibri" pitchFamily="34" charset="-120"/>
              </a:rPr>
              <a:t>630</a:t>
            </a:r>
            <a:endParaRPr lang="en-US" sz="2700" dirty="0"/>
          </a:p>
        </p:txBody>
      </p:sp>
      <p:sp>
        <p:nvSpPr>
          <p:cNvPr id="18" name="Text 16"/>
          <p:cNvSpPr/>
          <p:nvPr/>
        </p:nvSpPr>
        <p:spPr>
          <a:xfrm>
            <a:off x="5769864" y="1920240"/>
            <a:ext cx="109728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Free T</a:t>
            </a:r>
            <a:endParaRPr lang="en-US" sz="1150" dirty="0"/>
          </a:p>
        </p:txBody>
      </p:sp>
      <p:sp>
        <p:nvSpPr>
          <p:cNvPr id="19" name="Text 17"/>
          <p:cNvSpPr/>
          <p:nvPr/>
        </p:nvSpPr>
        <p:spPr>
          <a:xfrm>
            <a:off x="5769864" y="2139696"/>
            <a:ext cx="1097280" cy="310896"/>
          </a:xfrm>
          <a:prstGeom prst="rect">
            <a:avLst/>
          </a:prstGeom>
          <a:noFill/>
          <a:ln/>
        </p:spPr>
        <p:txBody>
          <a:bodyPr wrap="square" lIns="0" tIns="0" rIns="0" bIns="0" rtlCol="0" anchor="ctr"/>
          <a:lstStyle/>
          <a:p>
            <a:pPr marL="0" indent="0">
              <a:buNone/>
            </a:pPr>
            <a:r>
              <a:rPr lang="en-US" sz="2700" b="1" dirty="0">
                <a:solidFill>
                  <a:srgbClr val="16181A"/>
                </a:solidFill>
                <a:latin typeface="Calibri" pitchFamily="34" charset="0"/>
                <a:ea typeface="Calibri" pitchFamily="34" charset="-122"/>
                <a:cs typeface="Calibri" pitchFamily="34" charset="-120"/>
              </a:rPr>
              <a:t>11.9</a:t>
            </a:r>
            <a:endParaRPr lang="en-US" sz="2700" dirty="0"/>
          </a:p>
        </p:txBody>
      </p:sp>
      <p:sp>
        <p:nvSpPr>
          <p:cNvPr id="20" name="Text 18"/>
          <p:cNvSpPr/>
          <p:nvPr/>
        </p:nvSpPr>
        <p:spPr>
          <a:xfrm>
            <a:off x="6958584" y="1920240"/>
            <a:ext cx="822960" cy="146304"/>
          </a:xfrm>
          <a:prstGeom prst="rect">
            <a:avLst/>
          </a:prstGeom>
          <a:noFill/>
          <a:ln/>
        </p:spPr>
        <p:txBody>
          <a:bodyPr wrap="square" lIns="0" tIns="0" rIns="0" bIns="0" rtlCol="0" anchor="ctr"/>
          <a:lstStyle/>
          <a:p>
            <a:pPr marL="0" indent="0">
              <a:buNone/>
            </a:pPr>
            <a:r>
              <a:rPr lang="en-US" sz="1150" b="1" dirty="0">
                <a:solidFill>
                  <a:srgbClr val="D54A42"/>
                </a:solidFill>
                <a:latin typeface="Calibri" pitchFamily="34" charset="0"/>
                <a:ea typeface="Calibri" pitchFamily="34" charset="-122"/>
                <a:cs typeface="Calibri" pitchFamily="34" charset="-120"/>
              </a:rPr>
              <a:t>DHT</a:t>
            </a:r>
            <a:endParaRPr lang="en-US" sz="1150" dirty="0"/>
          </a:p>
        </p:txBody>
      </p:sp>
      <p:sp>
        <p:nvSpPr>
          <p:cNvPr id="21" name="Text 19"/>
          <p:cNvSpPr/>
          <p:nvPr/>
        </p:nvSpPr>
        <p:spPr>
          <a:xfrm>
            <a:off x="6958584" y="2139696"/>
            <a:ext cx="822960" cy="310896"/>
          </a:xfrm>
          <a:prstGeom prst="rect">
            <a:avLst/>
          </a:prstGeom>
          <a:noFill/>
          <a:ln/>
        </p:spPr>
        <p:txBody>
          <a:bodyPr wrap="square" lIns="0" tIns="0" rIns="0" bIns="0" rtlCol="0" anchor="ctr"/>
          <a:lstStyle/>
          <a:p>
            <a:pPr marL="0" indent="0">
              <a:buNone/>
            </a:pPr>
            <a:r>
              <a:rPr lang="en-US" sz="2700" b="1" dirty="0">
                <a:solidFill>
                  <a:srgbClr val="16181A"/>
                </a:solidFill>
                <a:latin typeface="Calibri" pitchFamily="34" charset="0"/>
                <a:ea typeface="Calibri" pitchFamily="34" charset="-122"/>
                <a:cs typeface="Calibri" pitchFamily="34" charset="-120"/>
              </a:rPr>
              <a:t>772</a:t>
            </a:r>
            <a:endParaRPr lang="en-US" sz="2700" dirty="0"/>
          </a:p>
        </p:txBody>
      </p:sp>
      <p:sp>
        <p:nvSpPr>
          <p:cNvPr id="22" name="Text 20"/>
          <p:cNvSpPr/>
          <p:nvPr/>
        </p:nvSpPr>
        <p:spPr>
          <a:xfrm>
            <a:off x="4626864" y="2743200"/>
            <a:ext cx="1828800" cy="182880"/>
          </a:xfrm>
          <a:prstGeom prst="rect">
            <a:avLst/>
          </a:prstGeom>
          <a:noFill/>
          <a:ln/>
        </p:spPr>
        <p:txBody>
          <a:bodyPr wrap="square" lIns="0" tIns="0" rIns="0" bIns="0" rtlCol="0" anchor="ctr"/>
          <a:lstStyle/>
          <a:p>
            <a:pPr marL="0" indent="0">
              <a:buNone/>
            </a:pPr>
            <a:r>
              <a:rPr lang="en-US" sz="1450" b="1" dirty="0">
                <a:solidFill>
                  <a:srgbClr val="16181A"/>
                </a:solidFill>
                <a:latin typeface="Calibri" pitchFamily="34" charset="0"/>
                <a:ea typeface="Calibri" pitchFamily="34" charset="-122"/>
                <a:cs typeface="Calibri" pitchFamily="34" charset="-120"/>
              </a:rPr>
              <a:t>Androstenedione 505</a:t>
            </a:r>
            <a:endParaRPr lang="en-US" sz="1450" dirty="0"/>
          </a:p>
        </p:txBody>
      </p:sp>
      <p:sp>
        <p:nvSpPr>
          <p:cNvPr id="23" name="Text 21"/>
          <p:cNvSpPr/>
          <p:nvPr/>
        </p:nvSpPr>
        <p:spPr>
          <a:xfrm>
            <a:off x="4626864" y="3090672"/>
            <a:ext cx="3063240" cy="594360"/>
          </a:xfrm>
          <a:prstGeom prst="rect">
            <a:avLst/>
          </a:prstGeom>
          <a:noFill/>
          <a:ln/>
        </p:spPr>
        <p:txBody>
          <a:bodyPr wrap="square" lIns="0" tIns="0" rIns="0" bIns="0" rtlCol="0" anchor="ctr"/>
          <a:lstStyle/>
          <a:p>
            <a:pPr marL="0" indent="0">
              <a:buNone/>
            </a:pPr>
            <a:r>
              <a:rPr lang="en-US" sz="1350" dirty="0">
                <a:solidFill>
                  <a:srgbClr val="6A7078"/>
                </a:solidFill>
                <a:latin typeface="Calibri" pitchFamily="34" charset="0"/>
                <a:ea typeface="Calibri" pitchFamily="34" charset="-122"/>
                <a:cs typeface="Calibri" pitchFamily="34" charset="-120"/>
              </a:rPr>
              <a:t>This supported clinically significant androgen excess rather than isolated cosmetic hirsutism.</a:t>
            </a:r>
            <a:endParaRPr lang="en-US" sz="1350" dirty="0"/>
          </a:p>
        </p:txBody>
      </p:sp>
      <p:sp>
        <p:nvSpPr>
          <p:cNvPr id="24" name="Text 22"/>
          <p:cNvSpPr/>
          <p:nvPr/>
        </p:nvSpPr>
        <p:spPr>
          <a:xfrm>
            <a:off x="8375904" y="1572768"/>
            <a:ext cx="3063240" cy="201168"/>
          </a:xfrm>
          <a:prstGeom prst="rect">
            <a:avLst/>
          </a:prstGeom>
          <a:noFill/>
          <a:ln/>
        </p:spPr>
        <p:txBody>
          <a:bodyPr wrap="square" lIns="0" tIns="0" rIns="0" bIns="0" rtlCol="0" anchor="ctr"/>
          <a:lstStyle/>
          <a:p>
            <a:pPr marL="0" indent="0">
              <a:buNone/>
            </a:pPr>
            <a:r>
              <a:rPr lang="en-US" sz="1450" b="1" dirty="0">
                <a:solidFill>
                  <a:srgbClr val="D54A42"/>
                </a:solidFill>
                <a:latin typeface="Calibri" pitchFamily="34" charset="0"/>
                <a:ea typeface="Calibri" pitchFamily="34" charset="-122"/>
                <a:cs typeface="Calibri" pitchFamily="34" charset="-120"/>
              </a:rPr>
              <a:t>Context and exclusionary studies</a:t>
            </a:r>
            <a:endParaRPr lang="en-US" sz="1450" dirty="0"/>
          </a:p>
        </p:txBody>
      </p:sp>
      <p:sp>
        <p:nvSpPr>
          <p:cNvPr id="25" name="Text 23"/>
          <p:cNvSpPr/>
          <p:nvPr/>
        </p:nvSpPr>
        <p:spPr>
          <a:xfrm>
            <a:off x="8375904" y="1901952"/>
            <a:ext cx="3154680" cy="2011680"/>
          </a:xfrm>
          <a:prstGeom prst="rect">
            <a:avLst/>
          </a:prstGeom>
          <a:noFill/>
          <a:ln/>
        </p:spPr>
        <p:txBody>
          <a:bodyPr wrap="square" lIns="0" tIns="0" rIns="0" bIns="0" rtlCol="0" anchor="ctr"/>
          <a:lstStyle/>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IGF-1: 107</a:t>
            </a:r>
            <a:endParaRPr lang="en-US" sz="1380" dirty="0"/>
          </a:p>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17-hydroxyprogesterone: 148</a:t>
            </a:r>
            <a:endParaRPr lang="en-US" sz="1380" dirty="0"/>
          </a:p>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Chromosomal analysis: 46,XX</a:t>
            </a:r>
            <a:endParaRPr lang="en-US" sz="1380" dirty="0"/>
          </a:p>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Pituitary MRI: normal</a:t>
            </a:r>
            <a:endParaRPr lang="en-US" sz="1380" dirty="0"/>
          </a:p>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CT abdomen/pelvis: no suspicious adrenal lesion</a:t>
            </a:r>
            <a:endParaRPr lang="en-US" sz="1380" dirty="0"/>
          </a:p>
          <a:p>
            <a:pPr marL="152400" indent="-152400">
              <a:buSzPct val="100000"/>
              <a:buChar char="•"/>
            </a:pPr>
            <a:r>
              <a:rPr lang="en-US" sz="1380" dirty="0">
                <a:solidFill>
                  <a:srgbClr val="16181A"/>
                </a:solidFill>
                <a:latin typeface="Calibri" pitchFamily="34" charset="0"/>
                <a:ea typeface="Calibri" pitchFamily="34" charset="-122"/>
                <a:cs typeface="Calibri" pitchFamily="34" charset="-120"/>
              </a:rPr>
              <a:t>Anti-insulin antibody: 0</a:t>
            </a:r>
            <a:endParaRPr lang="en-US" sz="1380" dirty="0"/>
          </a:p>
        </p:txBody>
      </p:sp>
      <p:sp>
        <p:nvSpPr>
          <p:cNvPr id="28" name="Text 25"/>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5</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DIFFERENTIAL DIAGNOSIS</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49808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Why the common labels were not enough</a:t>
            </a:r>
            <a:endParaRPr lang="en-US" sz="2750" dirty="0"/>
          </a:p>
        </p:txBody>
      </p:sp>
      <p:sp>
        <p:nvSpPr>
          <p:cNvPr id="5" name="Shape 3"/>
          <p:cNvSpPr/>
          <p:nvPr/>
        </p:nvSpPr>
        <p:spPr>
          <a:xfrm>
            <a:off x="749808" y="1572768"/>
            <a:ext cx="2487168" cy="384048"/>
          </a:xfrm>
          <a:prstGeom prst="rect">
            <a:avLst/>
          </a:prstGeom>
          <a:solidFill>
            <a:srgbClr val="16181A"/>
          </a:solidFill>
          <a:ln w="12700">
            <a:solidFill>
              <a:srgbClr val="16181A"/>
            </a:solidFill>
            <a:prstDash val="solid"/>
          </a:ln>
        </p:spPr>
        <p:txBody>
          <a:bodyPr/>
          <a:lstStyle/>
          <a:p>
            <a:endParaRPr lang="en-US"/>
          </a:p>
        </p:txBody>
      </p:sp>
      <p:sp>
        <p:nvSpPr>
          <p:cNvPr id="6" name="Text 4"/>
          <p:cNvSpPr/>
          <p:nvPr/>
        </p:nvSpPr>
        <p:spPr>
          <a:xfrm>
            <a:off x="822960" y="1645920"/>
            <a:ext cx="2340864"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Condition considered</a:t>
            </a:r>
            <a:endParaRPr lang="en-US" sz="1350" dirty="0"/>
          </a:p>
        </p:txBody>
      </p:sp>
      <p:sp>
        <p:nvSpPr>
          <p:cNvPr id="7" name="Shape 5"/>
          <p:cNvSpPr/>
          <p:nvPr/>
        </p:nvSpPr>
        <p:spPr>
          <a:xfrm>
            <a:off x="3236976" y="1572768"/>
            <a:ext cx="8211312" cy="384048"/>
          </a:xfrm>
          <a:prstGeom prst="rect">
            <a:avLst/>
          </a:prstGeom>
          <a:solidFill>
            <a:srgbClr val="16181A"/>
          </a:solidFill>
          <a:ln w="12700">
            <a:solidFill>
              <a:srgbClr val="16181A"/>
            </a:solidFill>
            <a:prstDash val="solid"/>
          </a:ln>
        </p:spPr>
        <p:txBody>
          <a:bodyPr/>
          <a:lstStyle/>
          <a:p>
            <a:endParaRPr lang="en-US"/>
          </a:p>
        </p:txBody>
      </p:sp>
      <p:sp>
        <p:nvSpPr>
          <p:cNvPr id="8" name="Text 6"/>
          <p:cNvSpPr/>
          <p:nvPr/>
        </p:nvSpPr>
        <p:spPr>
          <a:xfrm>
            <a:off x="3310128" y="1645920"/>
            <a:ext cx="8065008" cy="201168"/>
          </a:xfrm>
          <a:prstGeom prst="rect">
            <a:avLst/>
          </a:prstGeom>
          <a:noFill/>
          <a:ln/>
        </p:spPr>
        <p:txBody>
          <a:bodyPr wrap="square" lIns="0" tIns="0" rIns="0" bIns="0" rtlCol="0" anchor="ctr"/>
          <a:lstStyle/>
          <a:p>
            <a:pPr marL="0" indent="0">
              <a:buNone/>
            </a:pPr>
            <a:r>
              <a:rPr lang="en-US" sz="1350" b="1" dirty="0">
                <a:solidFill>
                  <a:srgbClr val="FFFFFF"/>
                </a:solidFill>
                <a:latin typeface="Calibri" pitchFamily="34" charset="0"/>
                <a:ea typeface="Calibri" pitchFamily="34" charset="-122"/>
                <a:cs typeface="Calibri" pitchFamily="34" charset="-120"/>
              </a:rPr>
              <a:t>Why it was not sufficient</a:t>
            </a:r>
            <a:endParaRPr lang="en-US" sz="1350" dirty="0"/>
          </a:p>
        </p:txBody>
      </p:sp>
      <p:sp>
        <p:nvSpPr>
          <p:cNvPr id="9" name="Shape 7"/>
          <p:cNvSpPr/>
          <p:nvPr/>
        </p:nvSpPr>
        <p:spPr>
          <a:xfrm>
            <a:off x="749808" y="1956816"/>
            <a:ext cx="2487168" cy="585216"/>
          </a:xfrm>
          <a:prstGeom prst="rect">
            <a:avLst/>
          </a:prstGeom>
          <a:solidFill>
            <a:srgbClr val="FFFFFF"/>
          </a:solidFill>
          <a:ln w="7620">
            <a:solidFill>
              <a:srgbClr val="D9D3CD"/>
            </a:solidFill>
            <a:prstDash val="solid"/>
          </a:ln>
        </p:spPr>
        <p:txBody>
          <a:bodyPr/>
          <a:lstStyle/>
          <a:p>
            <a:endParaRPr lang="en-US"/>
          </a:p>
        </p:txBody>
      </p:sp>
      <p:sp>
        <p:nvSpPr>
          <p:cNvPr id="10" name="Text 8"/>
          <p:cNvSpPr/>
          <p:nvPr/>
        </p:nvSpPr>
        <p:spPr>
          <a:xfrm>
            <a:off x="822960" y="2011680"/>
            <a:ext cx="2340864" cy="47548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Routine PCOS / HAIR-AN</a:t>
            </a:r>
            <a:endParaRPr lang="en-US" sz="1360" dirty="0"/>
          </a:p>
        </p:txBody>
      </p:sp>
      <p:sp>
        <p:nvSpPr>
          <p:cNvPr id="11" name="Shape 9"/>
          <p:cNvSpPr/>
          <p:nvPr/>
        </p:nvSpPr>
        <p:spPr>
          <a:xfrm>
            <a:off x="3236976" y="1956816"/>
            <a:ext cx="8211312" cy="585216"/>
          </a:xfrm>
          <a:prstGeom prst="rect">
            <a:avLst/>
          </a:prstGeom>
          <a:solidFill>
            <a:srgbClr val="FFFFFF"/>
          </a:solidFill>
          <a:ln w="7620">
            <a:solidFill>
              <a:srgbClr val="D9D3CD"/>
            </a:solidFill>
            <a:prstDash val="solid"/>
          </a:ln>
        </p:spPr>
        <p:txBody>
          <a:bodyPr/>
          <a:lstStyle/>
          <a:p>
            <a:endParaRPr lang="en-US"/>
          </a:p>
        </p:txBody>
      </p:sp>
      <p:sp>
        <p:nvSpPr>
          <p:cNvPr id="12" name="Text 10"/>
          <p:cNvSpPr/>
          <p:nvPr/>
        </p:nvSpPr>
        <p:spPr>
          <a:xfrm>
            <a:off x="3310128" y="2011680"/>
            <a:ext cx="8065008" cy="47548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The phenotype overlapped, but normal BMI and very severe endogenous hyperinsulinemia made a routine explanation incomplete.</a:t>
            </a:r>
            <a:endParaRPr lang="en-US" sz="1360" dirty="0"/>
          </a:p>
        </p:txBody>
      </p:sp>
      <p:sp>
        <p:nvSpPr>
          <p:cNvPr id="13" name="Shape 11"/>
          <p:cNvSpPr/>
          <p:nvPr/>
        </p:nvSpPr>
        <p:spPr>
          <a:xfrm>
            <a:off x="749808" y="2542032"/>
            <a:ext cx="2487168" cy="585216"/>
          </a:xfrm>
          <a:prstGeom prst="rect">
            <a:avLst/>
          </a:prstGeom>
          <a:solidFill>
            <a:srgbClr val="FFFFFF"/>
          </a:solidFill>
          <a:ln w="7620">
            <a:solidFill>
              <a:srgbClr val="D9D3CD"/>
            </a:solidFill>
            <a:prstDash val="solid"/>
          </a:ln>
        </p:spPr>
        <p:txBody>
          <a:bodyPr/>
          <a:lstStyle/>
          <a:p>
            <a:endParaRPr lang="en-US"/>
          </a:p>
        </p:txBody>
      </p:sp>
      <p:sp>
        <p:nvSpPr>
          <p:cNvPr id="14" name="Text 12"/>
          <p:cNvSpPr/>
          <p:nvPr/>
        </p:nvSpPr>
        <p:spPr>
          <a:xfrm>
            <a:off x="822960" y="2596896"/>
            <a:ext cx="2340864" cy="47548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Acromegaly</a:t>
            </a:r>
            <a:endParaRPr lang="en-US" sz="1360" dirty="0"/>
          </a:p>
        </p:txBody>
      </p:sp>
      <p:sp>
        <p:nvSpPr>
          <p:cNvPr id="15" name="Shape 13"/>
          <p:cNvSpPr/>
          <p:nvPr/>
        </p:nvSpPr>
        <p:spPr>
          <a:xfrm>
            <a:off x="3236976" y="2542032"/>
            <a:ext cx="8211312" cy="585216"/>
          </a:xfrm>
          <a:prstGeom prst="rect">
            <a:avLst/>
          </a:prstGeom>
          <a:solidFill>
            <a:srgbClr val="FFFFFF"/>
          </a:solidFill>
          <a:ln w="7620">
            <a:solidFill>
              <a:srgbClr val="D9D3CD"/>
            </a:solidFill>
            <a:prstDash val="solid"/>
          </a:ln>
        </p:spPr>
        <p:txBody>
          <a:bodyPr/>
          <a:lstStyle/>
          <a:p>
            <a:endParaRPr lang="en-US"/>
          </a:p>
        </p:txBody>
      </p:sp>
      <p:sp>
        <p:nvSpPr>
          <p:cNvPr id="16" name="Text 14"/>
          <p:cNvSpPr/>
          <p:nvPr/>
        </p:nvSpPr>
        <p:spPr>
          <a:xfrm>
            <a:off x="3310128" y="2596896"/>
            <a:ext cx="8065008" cy="47548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Acral enlargement and voice change raised concern, but IGF-1 was not elevated and pituitary MRI was normal.</a:t>
            </a:r>
            <a:endParaRPr lang="en-US" sz="1360" dirty="0"/>
          </a:p>
        </p:txBody>
      </p:sp>
      <p:sp>
        <p:nvSpPr>
          <p:cNvPr id="17" name="Shape 15"/>
          <p:cNvSpPr/>
          <p:nvPr/>
        </p:nvSpPr>
        <p:spPr>
          <a:xfrm>
            <a:off x="749808" y="3127248"/>
            <a:ext cx="2487168" cy="585216"/>
          </a:xfrm>
          <a:prstGeom prst="rect">
            <a:avLst/>
          </a:prstGeom>
          <a:solidFill>
            <a:srgbClr val="FFFFFF"/>
          </a:solidFill>
          <a:ln w="7620">
            <a:solidFill>
              <a:srgbClr val="D9D3CD"/>
            </a:solidFill>
            <a:prstDash val="solid"/>
          </a:ln>
        </p:spPr>
        <p:txBody>
          <a:bodyPr/>
          <a:lstStyle/>
          <a:p>
            <a:endParaRPr lang="en-US"/>
          </a:p>
        </p:txBody>
      </p:sp>
      <p:sp>
        <p:nvSpPr>
          <p:cNvPr id="18" name="Text 16"/>
          <p:cNvSpPr/>
          <p:nvPr/>
        </p:nvSpPr>
        <p:spPr>
          <a:xfrm>
            <a:off x="822960" y="3182112"/>
            <a:ext cx="2340864" cy="47548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Androgen-secreting tumor</a:t>
            </a:r>
            <a:endParaRPr lang="en-US" sz="1360" dirty="0"/>
          </a:p>
        </p:txBody>
      </p:sp>
      <p:sp>
        <p:nvSpPr>
          <p:cNvPr id="19" name="Shape 17"/>
          <p:cNvSpPr/>
          <p:nvPr/>
        </p:nvSpPr>
        <p:spPr>
          <a:xfrm>
            <a:off x="3236976" y="3127248"/>
            <a:ext cx="8211312" cy="585216"/>
          </a:xfrm>
          <a:prstGeom prst="rect">
            <a:avLst/>
          </a:prstGeom>
          <a:solidFill>
            <a:srgbClr val="FFFFFF"/>
          </a:solidFill>
          <a:ln w="7620">
            <a:solidFill>
              <a:srgbClr val="D9D3CD"/>
            </a:solidFill>
            <a:prstDash val="solid"/>
          </a:ln>
        </p:spPr>
        <p:txBody>
          <a:bodyPr/>
          <a:lstStyle/>
          <a:p>
            <a:endParaRPr lang="en-US"/>
          </a:p>
        </p:txBody>
      </p:sp>
      <p:sp>
        <p:nvSpPr>
          <p:cNvPr id="20" name="Text 18"/>
          <p:cNvSpPr/>
          <p:nvPr/>
        </p:nvSpPr>
        <p:spPr>
          <a:xfrm>
            <a:off x="3310128" y="3182112"/>
            <a:ext cx="8065008" cy="47548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Virilization warranted evaluation, but CT abdomen and pelvis showed no suspicious adrenal lesion.</a:t>
            </a:r>
            <a:endParaRPr lang="en-US" sz="1360" dirty="0"/>
          </a:p>
        </p:txBody>
      </p:sp>
      <p:sp>
        <p:nvSpPr>
          <p:cNvPr id="21" name="Shape 19"/>
          <p:cNvSpPr/>
          <p:nvPr/>
        </p:nvSpPr>
        <p:spPr>
          <a:xfrm>
            <a:off x="749808" y="3712464"/>
            <a:ext cx="2487168" cy="585216"/>
          </a:xfrm>
          <a:prstGeom prst="rect">
            <a:avLst/>
          </a:prstGeom>
          <a:solidFill>
            <a:srgbClr val="FFFFFF"/>
          </a:solidFill>
          <a:ln w="7620">
            <a:solidFill>
              <a:srgbClr val="D9D3CD"/>
            </a:solidFill>
            <a:prstDash val="solid"/>
          </a:ln>
        </p:spPr>
        <p:txBody>
          <a:bodyPr/>
          <a:lstStyle/>
          <a:p>
            <a:endParaRPr lang="en-US"/>
          </a:p>
        </p:txBody>
      </p:sp>
      <p:sp>
        <p:nvSpPr>
          <p:cNvPr id="22" name="Text 20"/>
          <p:cNvSpPr/>
          <p:nvPr/>
        </p:nvSpPr>
        <p:spPr>
          <a:xfrm>
            <a:off x="822960" y="3767328"/>
            <a:ext cx="2340864" cy="47548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Nonclassical congenital adrenal hyperplasia</a:t>
            </a:r>
            <a:endParaRPr lang="en-US" sz="1360" dirty="0"/>
          </a:p>
        </p:txBody>
      </p:sp>
      <p:sp>
        <p:nvSpPr>
          <p:cNvPr id="23" name="Shape 21"/>
          <p:cNvSpPr/>
          <p:nvPr/>
        </p:nvSpPr>
        <p:spPr>
          <a:xfrm>
            <a:off x="3236976" y="3712464"/>
            <a:ext cx="8211312" cy="585216"/>
          </a:xfrm>
          <a:prstGeom prst="rect">
            <a:avLst/>
          </a:prstGeom>
          <a:solidFill>
            <a:srgbClr val="FFFFFF"/>
          </a:solidFill>
          <a:ln w="7620">
            <a:solidFill>
              <a:srgbClr val="D9D3CD"/>
            </a:solidFill>
            <a:prstDash val="solid"/>
          </a:ln>
        </p:spPr>
        <p:txBody>
          <a:bodyPr/>
          <a:lstStyle/>
          <a:p>
            <a:endParaRPr lang="en-US"/>
          </a:p>
        </p:txBody>
      </p:sp>
      <p:sp>
        <p:nvSpPr>
          <p:cNvPr id="24" name="Text 22"/>
          <p:cNvSpPr/>
          <p:nvPr/>
        </p:nvSpPr>
        <p:spPr>
          <a:xfrm>
            <a:off x="3310128" y="3767328"/>
            <a:ext cx="8065008" cy="47548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17-hydroxyprogesterone did not support this diagnosis.</a:t>
            </a:r>
            <a:endParaRPr lang="en-US" sz="1360" dirty="0"/>
          </a:p>
        </p:txBody>
      </p:sp>
      <p:sp>
        <p:nvSpPr>
          <p:cNvPr id="25" name="Shape 23"/>
          <p:cNvSpPr/>
          <p:nvPr/>
        </p:nvSpPr>
        <p:spPr>
          <a:xfrm>
            <a:off x="749808" y="4297680"/>
            <a:ext cx="2487168" cy="585216"/>
          </a:xfrm>
          <a:prstGeom prst="rect">
            <a:avLst/>
          </a:prstGeom>
          <a:solidFill>
            <a:srgbClr val="FFFFFF"/>
          </a:solidFill>
          <a:ln w="7620">
            <a:solidFill>
              <a:srgbClr val="D9D3CD"/>
            </a:solidFill>
            <a:prstDash val="solid"/>
          </a:ln>
        </p:spPr>
        <p:txBody>
          <a:bodyPr/>
          <a:lstStyle/>
          <a:p>
            <a:endParaRPr lang="en-US"/>
          </a:p>
        </p:txBody>
      </p:sp>
      <p:sp>
        <p:nvSpPr>
          <p:cNvPr id="26" name="Text 24"/>
          <p:cNvSpPr/>
          <p:nvPr/>
        </p:nvSpPr>
        <p:spPr>
          <a:xfrm>
            <a:off x="822960" y="4352544"/>
            <a:ext cx="2340864" cy="47548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Type B insulin resistance</a:t>
            </a:r>
            <a:endParaRPr lang="en-US" sz="1360" dirty="0"/>
          </a:p>
        </p:txBody>
      </p:sp>
      <p:sp>
        <p:nvSpPr>
          <p:cNvPr id="27" name="Shape 25"/>
          <p:cNvSpPr/>
          <p:nvPr/>
        </p:nvSpPr>
        <p:spPr>
          <a:xfrm>
            <a:off x="3236976" y="4297680"/>
            <a:ext cx="8211312" cy="585216"/>
          </a:xfrm>
          <a:prstGeom prst="rect">
            <a:avLst/>
          </a:prstGeom>
          <a:solidFill>
            <a:srgbClr val="FFFFFF"/>
          </a:solidFill>
          <a:ln w="7620">
            <a:solidFill>
              <a:srgbClr val="D9D3CD"/>
            </a:solidFill>
            <a:prstDash val="solid"/>
          </a:ln>
        </p:spPr>
        <p:txBody>
          <a:bodyPr/>
          <a:lstStyle/>
          <a:p>
            <a:endParaRPr lang="en-US"/>
          </a:p>
        </p:txBody>
      </p:sp>
      <p:sp>
        <p:nvSpPr>
          <p:cNvPr id="28" name="Text 26"/>
          <p:cNvSpPr/>
          <p:nvPr/>
        </p:nvSpPr>
        <p:spPr>
          <a:xfrm>
            <a:off x="3310128" y="4352544"/>
            <a:ext cx="8065008" cy="47548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Autoimmune receptor-mediated insulin resistance was considered; anti-insulin antibody was not the decisive exclusion test.</a:t>
            </a:r>
            <a:endParaRPr lang="en-US" sz="1360" dirty="0"/>
          </a:p>
        </p:txBody>
      </p:sp>
      <p:sp>
        <p:nvSpPr>
          <p:cNvPr id="29" name="Shape 27"/>
          <p:cNvSpPr/>
          <p:nvPr/>
        </p:nvSpPr>
        <p:spPr>
          <a:xfrm>
            <a:off x="749808" y="4882896"/>
            <a:ext cx="2487168" cy="676656"/>
          </a:xfrm>
          <a:prstGeom prst="rect">
            <a:avLst/>
          </a:prstGeom>
          <a:solidFill>
            <a:srgbClr val="FFF2F0"/>
          </a:solidFill>
          <a:ln w="7620">
            <a:solidFill>
              <a:srgbClr val="D9D3CD"/>
            </a:solidFill>
            <a:prstDash val="solid"/>
          </a:ln>
        </p:spPr>
        <p:txBody>
          <a:bodyPr/>
          <a:lstStyle/>
          <a:p>
            <a:endParaRPr lang="en-US"/>
          </a:p>
        </p:txBody>
      </p:sp>
      <p:sp>
        <p:nvSpPr>
          <p:cNvPr id="30" name="Text 28"/>
          <p:cNvSpPr/>
          <p:nvPr/>
        </p:nvSpPr>
        <p:spPr>
          <a:xfrm>
            <a:off x="822960" y="4937760"/>
            <a:ext cx="2340864" cy="566928"/>
          </a:xfrm>
          <a:prstGeom prst="rect">
            <a:avLst/>
          </a:prstGeom>
          <a:noFill/>
          <a:ln/>
        </p:spPr>
        <p:txBody>
          <a:bodyPr wrap="square" lIns="0" tIns="0" rIns="0" bIns="0" rtlCol="0" anchor="ctr"/>
          <a:lstStyle/>
          <a:p>
            <a:pPr marL="0" indent="0">
              <a:buNone/>
            </a:pPr>
            <a:r>
              <a:rPr lang="en-US" sz="1360" b="1" dirty="0">
                <a:solidFill>
                  <a:srgbClr val="16181A"/>
                </a:solidFill>
                <a:latin typeface="Calibri" pitchFamily="34" charset="0"/>
                <a:ea typeface="Calibri" pitchFamily="34" charset="-122"/>
                <a:cs typeface="Calibri" pitchFamily="34" charset="-120"/>
              </a:rPr>
              <a:t>Genetic insulin receptoropathy</a:t>
            </a:r>
            <a:endParaRPr lang="en-US" sz="1360" dirty="0"/>
          </a:p>
        </p:txBody>
      </p:sp>
      <p:sp>
        <p:nvSpPr>
          <p:cNvPr id="31" name="Shape 29"/>
          <p:cNvSpPr/>
          <p:nvPr/>
        </p:nvSpPr>
        <p:spPr>
          <a:xfrm>
            <a:off x="3236976" y="4882896"/>
            <a:ext cx="8211312" cy="676656"/>
          </a:xfrm>
          <a:prstGeom prst="rect">
            <a:avLst/>
          </a:prstGeom>
          <a:solidFill>
            <a:srgbClr val="FFF2F0"/>
          </a:solidFill>
          <a:ln w="7620">
            <a:solidFill>
              <a:srgbClr val="D9D3CD"/>
            </a:solidFill>
            <a:prstDash val="solid"/>
          </a:ln>
        </p:spPr>
        <p:txBody>
          <a:bodyPr/>
          <a:lstStyle/>
          <a:p>
            <a:endParaRPr lang="en-US"/>
          </a:p>
        </p:txBody>
      </p:sp>
      <p:sp>
        <p:nvSpPr>
          <p:cNvPr id="32" name="Text 30"/>
          <p:cNvSpPr/>
          <p:nvPr/>
        </p:nvSpPr>
        <p:spPr>
          <a:xfrm>
            <a:off x="3310128" y="4937760"/>
            <a:ext cx="8065008" cy="566928"/>
          </a:xfrm>
          <a:prstGeom prst="rect">
            <a:avLst/>
          </a:prstGeom>
          <a:noFill/>
          <a:ln/>
        </p:spPr>
        <p:txBody>
          <a:bodyPr wrap="square" lIns="0" tIns="0" rIns="0" bIns="0" rtlCol="0" anchor="ctr"/>
          <a:lstStyle/>
          <a:p>
            <a:pPr marL="0" indent="0">
              <a:buNone/>
            </a:pPr>
            <a:r>
              <a:rPr lang="en-US" sz="1360" dirty="0">
                <a:solidFill>
                  <a:srgbClr val="16181A"/>
                </a:solidFill>
                <a:latin typeface="Calibri" pitchFamily="34" charset="0"/>
                <a:ea typeface="Calibri" pitchFamily="34" charset="-122"/>
                <a:cs typeface="Calibri" pitchFamily="34" charset="-120"/>
              </a:rPr>
              <a:t>This best fit the phenotype and was later confirmed by whole-exome sequencing.</a:t>
            </a:r>
            <a:endParaRPr lang="en-US" sz="1360" dirty="0"/>
          </a:p>
        </p:txBody>
      </p:sp>
      <p:sp>
        <p:nvSpPr>
          <p:cNvPr id="33" name="Text 31"/>
          <p:cNvSpPr/>
          <p:nvPr/>
        </p:nvSpPr>
        <p:spPr>
          <a:xfrm>
            <a:off x="749808" y="5760720"/>
            <a:ext cx="10698480" cy="384048"/>
          </a:xfrm>
          <a:prstGeom prst="rect">
            <a:avLst/>
          </a:prstGeom>
          <a:noFill/>
          <a:ln/>
        </p:spPr>
        <p:txBody>
          <a:bodyPr wrap="square" lIns="0" tIns="0" rIns="0" bIns="0" rtlCol="0" anchor="ctr"/>
          <a:lstStyle/>
          <a:p>
            <a:pPr marL="0" indent="0">
              <a:buNone/>
            </a:pPr>
            <a:r>
              <a:rPr lang="en-US" sz="1330" i="1" dirty="0">
                <a:solidFill>
                  <a:srgbClr val="6A7078"/>
                </a:solidFill>
                <a:latin typeface="Calibri" pitchFamily="34" charset="0"/>
                <a:ea typeface="Calibri" pitchFamily="34" charset="-122"/>
                <a:cs typeface="Calibri" pitchFamily="34" charset="-120"/>
              </a:rPr>
              <a:t>The differential moved from common pubertal hyperandrogenism toward receptor-level severe insulin resistance because the biology was disproportionate to body habitus.</a:t>
            </a:r>
            <a:endParaRPr lang="en-US" sz="1330" dirty="0"/>
          </a:p>
        </p:txBody>
      </p:sp>
      <p:sp>
        <p:nvSpPr>
          <p:cNvPr id="35" name="Text 32"/>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6</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IMAGING WORK-UP</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95528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Radiology excluded the main structural alternatives</a:t>
            </a:r>
            <a:endParaRPr lang="en-US" sz="2750" dirty="0"/>
          </a:p>
        </p:txBody>
      </p:sp>
      <p:sp>
        <p:nvSpPr>
          <p:cNvPr id="5" name="Shape 3"/>
          <p:cNvSpPr/>
          <p:nvPr/>
        </p:nvSpPr>
        <p:spPr>
          <a:xfrm>
            <a:off x="749808" y="1664208"/>
            <a:ext cx="5285232" cy="4096512"/>
          </a:xfrm>
          <a:prstGeom prst="rect">
            <a:avLst/>
          </a:prstGeom>
          <a:solidFill>
            <a:srgbClr val="FFFFFF"/>
          </a:solidFill>
          <a:ln w="11430">
            <a:solidFill>
              <a:srgbClr val="E8E1DA"/>
            </a:solidFill>
            <a:prstDash val="solid"/>
          </a:ln>
          <a:effectLst>
            <a:outerShdw blurRad="19050" dist="12700" dir="2700000" algn="bl" rotWithShape="0">
              <a:srgbClr val="000000">
                <a:alpha val="16000"/>
              </a:srgbClr>
            </a:outerShdw>
          </a:effectLst>
        </p:spPr>
        <p:txBody>
          <a:bodyPr/>
          <a:lstStyle/>
          <a:p>
            <a:endParaRPr lang="en-US"/>
          </a:p>
        </p:txBody>
      </p:sp>
      <p:pic>
        <p:nvPicPr>
          <p:cNvPr id="6" name="Image 0" descr="/mnt/data/insr_work/patient_mri_pituitary.png"/>
          <p:cNvPicPr>
            <a:picLocks noChangeAspect="1"/>
          </p:cNvPicPr>
          <p:nvPr/>
        </p:nvPicPr>
        <p:blipFill>
          <a:blip r:embed="rId3"/>
          <a:srcRect l="4000" t="2000" r="4227" b="3000"/>
          <a:stretch/>
        </p:blipFill>
        <p:spPr>
          <a:xfrm>
            <a:off x="777240" y="1691640"/>
            <a:ext cx="5230368" cy="4041648"/>
          </a:xfrm>
          <a:prstGeom prst="rect">
            <a:avLst/>
          </a:prstGeom>
        </p:spPr>
      </p:pic>
      <p:sp>
        <p:nvSpPr>
          <p:cNvPr id="7" name="Shape 4"/>
          <p:cNvSpPr/>
          <p:nvPr/>
        </p:nvSpPr>
        <p:spPr>
          <a:xfrm>
            <a:off x="6163056" y="1664208"/>
            <a:ext cx="5285232" cy="4096512"/>
          </a:xfrm>
          <a:prstGeom prst="rect">
            <a:avLst/>
          </a:prstGeom>
          <a:solidFill>
            <a:srgbClr val="FFFFFF"/>
          </a:solidFill>
          <a:ln w="11430">
            <a:solidFill>
              <a:srgbClr val="E8E1DA"/>
            </a:solidFill>
            <a:prstDash val="solid"/>
          </a:ln>
          <a:effectLst>
            <a:outerShdw blurRad="19050" dist="12700" dir="2700000" algn="bl" rotWithShape="0">
              <a:srgbClr val="000000">
                <a:alpha val="16000"/>
              </a:srgbClr>
            </a:outerShdw>
          </a:effectLst>
        </p:spPr>
        <p:txBody>
          <a:bodyPr/>
          <a:lstStyle/>
          <a:p>
            <a:endParaRPr lang="en-US"/>
          </a:p>
        </p:txBody>
      </p:sp>
      <p:pic>
        <p:nvPicPr>
          <p:cNvPr id="8" name="Image 1" descr="/mnt/data/insr_work/patient_ct_abd_pelvis.png"/>
          <p:cNvPicPr>
            <a:picLocks noChangeAspect="1"/>
          </p:cNvPicPr>
          <p:nvPr/>
        </p:nvPicPr>
        <p:blipFill>
          <a:blip r:embed="rId4"/>
          <a:srcRect l="3000" t="2000" r="-5071" b="2000"/>
          <a:stretch/>
        </p:blipFill>
        <p:spPr>
          <a:xfrm>
            <a:off x="6190488" y="1691640"/>
            <a:ext cx="5230368" cy="4041648"/>
          </a:xfrm>
          <a:prstGeom prst="rect">
            <a:avLst/>
          </a:prstGeom>
        </p:spPr>
      </p:pic>
      <p:sp>
        <p:nvSpPr>
          <p:cNvPr id="9" name="Text 5"/>
          <p:cNvSpPr/>
          <p:nvPr/>
        </p:nvSpPr>
        <p:spPr>
          <a:xfrm>
            <a:off x="804672" y="5897880"/>
            <a:ext cx="1463040" cy="182880"/>
          </a:xfrm>
          <a:prstGeom prst="rect">
            <a:avLst/>
          </a:prstGeom>
          <a:noFill/>
          <a:ln/>
        </p:spPr>
        <p:txBody>
          <a:bodyPr wrap="square" lIns="0" tIns="0" rIns="0" bIns="0" rtlCol="0" anchor="ctr"/>
          <a:lstStyle/>
          <a:p>
            <a:pPr marL="0" indent="0">
              <a:buNone/>
            </a:pPr>
            <a:r>
              <a:rPr lang="en-US" sz="1200" b="1" dirty="0">
                <a:solidFill>
                  <a:srgbClr val="D54A42"/>
                </a:solidFill>
                <a:latin typeface="Calibri" pitchFamily="34" charset="0"/>
                <a:ea typeface="Calibri" pitchFamily="34" charset="-122"/>
                <a:cs typeface="Calibri" pitchFamily="34" charset="-120"/>
              </a:rPr>
              <a:t>Pituitary MRI</a:t>
            </a:r>
            <a:endParaRPr lang="en-US" sz="1200" dirty="0"/>
          </a:p>
        </p:txBody>
      </p:sp>
      <p:sp>
        <p:nvSpPr>
          <p:cNvPr id="10" name="Text 6"/>
          <p:cNvSpPr/>
          <p:nvPr/>
        </p:nvSpPr>
        <p:spPr>
          <a:xfrm>
            <a:off x="804672" y="6089904"/>
            <a:ext cx="1005840" cy="201168"/>
          </a:xfrm>
          <a:prstGeom prst="rect">
            <a:avLst/>
          </a:prstGeom>
          <a:noFill/>
          <a:ln/>
        </p:spPr>
        <p:txBody>
          <a:bodyPr wrap="square" lIns="0" tIns="0" rIns="0" bIns="0" rtlCol="0" anchor="ctr"/>
          <a:lstStyle/>
          <a:p>
            <a:pPr marL="0" indent="0">
              <a:buNone/>
            </a:pPr>
            <a:r>
              <a:rPr lang="en-US" sz="1700" b="1" dirty="0">
                <a:solidFill>
                  <a:srgbClr val="16181A"/>
                </a:solidFill>
                <a:latin typeface="Calibri" pitchFamily="34" charset="0"/>
                <a:ea typeface="Calibri" pitchFamily="34" charset="-122"/>
                <a:cs typeface="Calibri" pitchFamily="34" charset="-120"/>
              </a:rPr>
              <a:t>Normal</a:t>
            </a:r>
            <a:endParaRPr lang="en-US" sz="1700" dirty="0"/>
          </a:p>
        </p:txBody>
      </p:sp>
      <p:sp>
        <p:nvSpPr>
          <p:cNvPr id="11" name="Text 7"/>
          <p:cNvSpPr/>
          <p:nvPr/>
        </p:nvSpPr>
        <p:spPr>
          <a:xfrm>
            <a:off x="6217920" y="5897880"/>
            <a:ext cx="2011680" cy="182880"/>
          </a:xfrm>
          <a:prstGeom prst="rect">
            <a:avLst/>
          </a:prstGeom>
          <a:noFill/>
          <a:ln/>
        </p:spPr>
        <p:txBody>
          <a:bodyPr wrap="square" lIns="0" tIns="0" rIns="0" bIns="0" rtlCol="0" anchor="ctr"/>
          <a:lstStyle/>
          <a:p>
            <a:pPr marL="0" indent="0">
              <a:buNone/>
            </a:pPr>
            <a:r>
              <a:rPr lang="en-US" sz="1200" b="1" dirty="0">
                <a:solidFill>
                  <a:srgbClr val="D54A42"/>
                </a:solidFill>
                <a:latin typeface="Calibri" pitchFamily="34" charset="0"/>
                <a:ea typeface="Calibri" pitchFamily="34" charset="-122"/>
                <a:cs typeface="Calibri" pitchFamily="34" charset="-120"/>
              </a:rPr>
              <a:t>CT abdomen and pelvis</a:t>
            </a:r>
            <a:endParaRPr lang="en-US" sz="1200" dirty="0"/>
          </a:p>
        </p:txBody>
      </p:sp>
      <p:sp>
        <p:nvSpPr>
          <p:cNvPr id="12" name="Text 8"/>
          <p:cNvSpPr/>
          <p:nvPr/>
        </p:nvSpPr>
        <p:spPr>
          <a:xfrm>
            <a:off x="6217920" y="6089904"/>
            <a:ext cx="2743200" cy="201168"/>
          </a:xfrm>
          <a:prstGeom prst="rect">
            <a:avLst/>
          </a:prstGeom>
          <a:noFill/>
          <a:ln/>
        </p:spPr>
        <p:txBody>
          <a:bodyPr wrap="square" lIns="0" tIns="0" rIns="0" bIns="0" rtlCol="0" anchor="ctr"/>
          <a:lstStyle/>
          <a:p>
            <a:pPr marL="0" indent="0">
              <a:buNone/>
            </a:pPr>
            <a:r>
              <a:rPr lang="en-US" sz="1700" b="1" dirty="0">
                <a:solidFill>
                  <a:srgbClr val="16181A"/>
                </a:solidFill>
                <a:latin typeface="Calibri" pitchFamily="34" charset="0"/>
                <a:ea typeface="Calibri" pitchFamily="34" charset="-122"/>
                <a:cs typeface="Calibri" pitchFamily="34" charset="-120"/>
              </a:rPr>
              <a:t>No suspicious adrenal lesion</a:t>
            </a:r>
            <a:endParaRPr lang="en-US" sz="1700" dirty="0"/>
          </a:p>
        </p:txBody>
      </p:sp>
      <p:sp>
        <p:nvSpPr>
          <p:cNvPr id="14" name="Text 9"/>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7</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A2130"/>
        </a:solidFill>
        <a:effectLst/>
      </p:bgPr>
    </p:bg>
    <p:spTree>
      <p:nvGrpSpPr>
        <p:cNvPr id="1" name=""/>
        <p:cNvGrpSpPr/>
        <p:nvPr/>
      </p:nvGrpSpPr>
      <p:grpSpPr>
        <a:xfrm>
          <a:off x="0" y="0"/>
          <a:ext cx="0" cy="0"/>
          <a:chOff x="0" y="0"/>
          <a:chExt cx="0" cy="0"/>
        </a:xfrm>
      </p:grpSpPr>
      <p:sp>
        <p:nvSpPr>
          <p:cNvPr id="3"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F4B5AE"/>
                </a:solidFill>
                <a:latin typeface="Calibri" pitchFamily="34" charset="0"/>
                <a:ea typeface="Calibri" pitchFamily="34" charset="-122"/>
                <a:cs typeface="Calibri" pitchFamily="34" charset="-120"/>
              </a:rPr>
              <a:t>GENETIC CONFIRMATION</a:t>
            </a:r>
            <a:endParaRPr lang="en-US" sz="1050" dirty="0"/>
          </a:p>
        </p:txBody>
      </p:sp>
      <p:sp>
        <p:nvSpPr>
          <p:cNvPr id="4" name="Text 1"/>
          <p:cNvSpPr/>
          <p:nvPr/>
        </p:nvSpPr>
        <p:spPr>
          <a:xfrm>
            <a:off x="786384" y="932688"/>
            <a:ext cx="6355080" cy="1325880"/>
          </a:xfrm>
          <a:prstGeom prst="rect">
            <a:avLst/>
          </a:prstGeom>
          <a:noFill/>
          <a:ln/>
        </p:spPr>
        <p:txBody>
          <a:bodyPr wrap="square" lIns="0" tIns="0" rIns="0" bIns="0" rtlCol="0" anchor="ctr"/>
          <a:lstStyle/>
          <a:p>
            <a:pPr marL="0" indent="0">
              <a:buNone/>
            </a:pPr>
            <a:r>
              <a:rPr lang="en-US" sz="2750" b="1" dirty="0">
                <a:solidFill>
                  <a:srgbClr val="FFFFFF"/>
                </a:solidFill>
                <a:latin typeface="Calibri" pitchFamily="34" charset="0"/>
                <a:ea typeface="Calibri" pitchFamily="34" charset="-122"/>
                <a:cs typeface="Calibri" pitchFamily="34" charset="-120"/>
              </a:rPr>
              <a:t>Whole-exome sequencing identified a homozygous pathogenic variant in the INSR gene.</a:t>
            </a:r>
            <a:endParaRPr lang="en-US" sz="2750" dirty="0"/>
          </a:p>
        </p:txBody>
      </p:sp>
      <p:sp>
        <p:nvSpPr>
          <p:cNvPr id="5" name="Shape 2"/>
          <p:cNvSpPr/>
          <p:nvPr/>
        </p:nvSpPr>
        <p:spPr>
          <a:xfrm>
            <a:off x="786384" y="2542032"/>
            <a:ext cx="1188720" cy="0"/>
          </a:xfrm>
          <a:prstGeom prst="line">
            <a:avLst/>
          </a:prstGeom>
          <a:noFill/>
          <a:ln w="17780">
            <a:solidFill>
              <a:srgbClr val="B46B64"/>
            </a:solidFill>
            <a:prstDash val="solid"/>
          </a:ln>
        </p:spPr>
        <p:txBody>
          <a:bodyPr/>
          <a:lstStyle/>
          <a:p>
            <a:endParaRPr lang="en-US"/>
          </a:p>
        </p:txBody>
      </p:sp>
      <p:sp>
        <p:nvSpPr>
          <p:cNvPr id="6" name="Text 3"/>
          <p:cNvSpPr/>
          <p:nvPr/>
        </p:nvSpPr>
        <p:spPr>
          <a:xfrm>
            <a:off x="786384" y="2834640"/>
            <a:ext cx="1645920" cy="164592"/>
          </a:xfrm>
          <a:prstGeom prst="rect">
            <a:avLst/>
          </a:prstGeom>
          <a:noFill/>
          <a:ln/>
        </p:spPr>
        <p:txBody>
          <a:bodyPr wrap="square" lIns="0" tIns="0" rIns="0" bIns="0" rtlCol="0" anchor="ctr"/>
          <a:lstStyle/>
          <a:p>
            <a:pPr marL="0" indent="0">
              <a:buNone/>
            </a:pPr>
            <a:r>
              <a:rPr lang="en-US" sz="1200" b="1" dirty="0">
                <a:solidFill>
                  <a:srgbClr val="F0B7AF"/>
                </a:solidFill>
                <a:latin typeface="Calibri" pitchFamily="34" charset="0"/>
                <a:ea typeface="Calibri" pitchFamily="34" charset="-122"/>
                <a:cs typeface="Calibri" pitchFamily="34" charset="-120"/>
              </a:rPr>
              <a:t>Final diagnosis</a:t>
            </a:r>
            <a:endParaRPr lang="en-US" sz="1200" dirty="0"/>
          </a:p>
        </p:txBody>
      </p:sp>
      <p:sp>
        <p:nvSpPr>
          <p:cNvPr id="7" name="Text 4"/>
          <p:cNvSpPr/>
          <p:nvPr/>
        </p:nvSpPr>
        <p:spPr>
          <a:xfrm>
            <a:off x="786384" y="3154680"/>
            <a:ext cx="6309360" cy="868680"/>
          </a:xfrm>
          <a:prstGeom prst="rect">
            <a:avLst/>
          </a:prstGeom>
          <a:noFill/>
          <a:ln/>
        </p:spPr>
        <p:txBody>
          <a:bodyPr wrap="square" lIns="0" tIns="0" rIns="0" bIns="0" rtlCol="0" anchor="ctr"/>
          <a:lstStyle/>
          <a:p>
            <a:pPr marL="0" indent="0">
              <a:buNone/>
            </a:pPr>
            <a:r>
              <a:rPr lang="en-US" sz="2600" b="1" dirty="0">
                <a:solidFill>
                  <a:srgbClr val="FFF1EF"/>
                </a:solidFill>
                <a:latin typeface="Calibri" pitchFamily="34" charset="0"/>
                <a:ea typeface="Calibri" pitchFamily="34" charset="-122"/>
                <a:cs typeface="Calibri" pitchFamily="34" charset="-120"/>
              </a:rPr>
              <a:t>Type A insulin resistance due to insulin receptor dysfunction</a:t>
            </a:r>
            <a:endParaRPr lang="en-US" sz="2600" dirty="0"/>
          </a:p>
        </p:txBody>
      </p:sp>
      <p:sp>
        <p:nvSpPr>
          <p:cNvPr id="8" name="Text 5"/>
          <p:cNvSpPr/>
          <p:nvPr/>
        </p:nvSpPr>
        <p:spPr>
          <a:xfrm>
            <a:off x="786384" y="4800600"/>
            <a:ext cx="6263640" cy="822960"/>
          </a:xfrm>
          <a:prstGeom prst="rect">
            <a:avLst/>
          </a:prstGeom>
          <a:noFill/>
          <a:ln/>
        </p:spPr>
        <p:txBody>
          <a:bodyPr wrap="square" lIns="0" tIns="0" rIns="0" bIns="0" rtlCol="0" anchor="ctr"/>
          <a:lstStyle/>
          <a:p>
            <a:pPr marL="0" indent="0">
              <a:buNone/>
            </a:pPr>
            <a:r>
              <a:rPr lang="en-US" sz="1420" dirty="0">
                <a:solidFill>
                  <a:srgbClr val="D7DCE4"/>
                </a:solidFill>
                <a:latin typeface="Calibri" pitchFamily="34" charset="0"/>
                <a:ea typeface="Calibri" pitchFamily="34" charset="-122"/>
                <a:cs typeface="Calibri" pitchFamily="34" charset="-120"/>
              </a:rPr>
              <a:t>The phenotype fit because of pubertal onset, hyperinsulinemia out of proportion to body habitus, amenorrhea, hyperandrogenism, acanthosis nigricans, and acromegaloid features.</a:t>
            </a:r>
            <a:endParaRPr lang="en-US" sz="1420" dirty="0"/>
          </a:p>
        </p:txBody>
      </p:sp>
      <p:sp>
        <p:nvSpPr>
          <p:cNvPr id="10" name="Text 6"/>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C6CBD4"/>
                </a:solidFill>
                <a:latin typeface="Calibri" pitchFamily="34" charset="0"/>
                <a:ea typeface="Calibri" pitchFamily="34" charset="-122"/>
                <a:cs typeface="Calibri" pitchFamily="34" charset="-120"/>
              </a:rPr>
              <a:t>8</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7F4"/>
        </a:solidFill>
        <a:effectLst/>
      </p:bgPr>
    </p:bg>
    <p:spTree>
      <p:nvGrpSpPr>
        <p:cNvPr id="1" name=""/>
        <p:cNvGrpSpPr/>
        <p:nvPr/>
      </p:nvGrpSpPr>
      <p:grpSpPr>
        <a:xfrm>
          <a:off x="0" y="0"/>
          <a:ext cx="0" cy="0"/>
          <a:chOff x="0" y="0"/>
          <a:chExt cx="0" cy="0"/>
        </a:xfrm>
      </p:grpSpPr>
      <p:sp>
        <p:nvSpPr>
          <p:cNvPr id="2" name="Text 0"/>
          <p:cNvSpPr/>
          <p:nvPr/>
        </p:nvSpPr>
        <p:spPr>
          <a:xfrm>
            <a:off x="713232" y="256032"/>
            <a:ext cx="2926080" cy="164592"/>
          </a:xfrm>
          <a:prstGeom prst="rect">
            <a:avLst/>
          </a:prstGeom>
          <a:noFill/>
          <a:ln/>
        </p:spPr>
        <p:txBody>
          <a:bodyPr wrap="square" lIns="0" tIns="0" rIns="0" bIns="0" rtlCol="0" anchor="ctr"/>
          <a:lstStyle/>
          <a:p>
            <a:pPr marL="0" indent="0">
              <a:buNone/>
            </a:pPr>
            <a:r>
              <a:rPr lang="en-US" sz="1050" b="1" dirty="0">
                <a:solidFill>
                  <a:srgbClr val="D54A42"/>
                </a:solidFill>
                <a:latin typeface="Calibri" pitchFamily="34" charset="0"/>
                <a:ea typeface="Calibri" pitchFamily="34" charset="-122"/>
                <a:cs typeface="Calibri" pitchFamily="34" charset="-120"/>
              </a:rPr>
              <a:t>CASE SUMMARY</a:t>
            </a:r>
            <a:endParaRPr lang="en-US" sz="1050" dirty="0"/>
          </a:p>
        </p:txBody>
      </p:sp>
      <p:sp>
        <p:nvSpPr>
          <p:cNvPr id="3" name="Shape 1"/>
          <p:cNvSpPr/>
          <p:nvPr/>
        </p:nvSpPr>
        <p:spPr>
          <a:xfrm>
            <a:off x="713232" y="1097280"/>
            <a:ext cx="1051560" cy="0"/>
          </a:xfrm>
          <a:prstGeom prst="line">
            <a:avLst/>
          </a:prstGeom>
          <a:noFill/>
          <a:ln w="20320">
            <a:solidFill>
              <a:srgbClr val="D54A42"/>
            </a:solidFill>
            <a:prstDash val="solid"/>
          </a:ln>
        </p:spPr>
        <p:txBody>
          <a:bodyPr/>
          <a:lstStyle/>
          <a:p>
            <a:endParaRPr lang="en-US"/>
          </a:p>
        </p:txBody>
      </p:sp>
      <p:sp>
        <p:nvSpPr>
          <p:cNvPr id="4" name="Text 2"/>
          <p:cNvSpPr/>
          <p:nvPr/>
        </p:nvSpPr>
        <p:spPr>
          <a:xfrm>
            <a:off x="713232" y="475488"/>
            <a:ext cx="7498080" cy="438912"/>
          </a:xfrm>
          <a:prstGeom prst="rect">
            <a:avLst/>
          </a:prstGeom>
          <a:noFill/>
          <a:ln/>
        </p:spPr>
        <p:txBody>
          <a:bodyPr wrap="square" lIns="0" tIns="0" rIns="0" bIns="0" rtlCol="0" anchor="ctr"/>
          <a:lstStyle/>
          <a:p>
            <a:pPr marL="0" indent="0">
              <a:buNone/>
            </a:pPr>
            <a:r>
              <a:rPr lang="en-US" sz="2750" b="1" dirty="0">
                <a:solidFill>
                  <a:srgbClr val="16181A"/>
                </a:solidFill>
                <a:latin typeface="Calibri" pitchFamily="34" charset="0"/>
                <a:ea typeface="Calibri" pitchFamily="34" charset="-122"/>
                <a:cs typeface="Calibri" pitchFamily="34" charset="-120"/>
              </a:rPr>
              <a:t>How the phenotype reads in retrospect</a:t>
            </a:r>
            <a:endParaRPr lang="en-US" sz="2750" dirty="0"/>
          </a:p>
        </p:txBody>
      </p:sp>
      <p:sp>
        <p:nvSpPr>
          <p:cNvPr id="5" name="Shape 3"/>
          <p:cNvSpPr/>
          <p:nvPr/>
        </p:nvSpPr>
        <p:spPr>
          <a:xfrm>
            <a:off x="960120" y="3154680"/>
            <a:ext cx="10012680" cy="0"/>
          </a:xfrm>
          <a:prstGeom prst="line">
            <a:avLst/>
          </a:prstGeom>
          <a:noFill/>
          <a:ln w="25400">
            <a:solidFill>
              <a:srgbClr val="D9D3CD"/>
            </a:solidFill>
            <a:prstDash val="solid"/>
          </a:ln>
        </p:spPr>
        <p:txBody>
          <a:bodyPr/>
          <a:lstStyle/>
          <a:p>
            <a:endParaRPr lang="en-US"/>
          </a:p>
        </p:txBody>
      </p:sp>
      <p:sp>
        <p:nvSpPr>
          <p:cNvPr id="6" name="Shape 4"/>
          <p:cNvSpPr/>
          <p:nvPr/>
        </p:nvSpPr>
        <p:spPr>
          <a:xfrm>
            <a:off x="1051560" y="2980944"/>
            <a:ext cx="347472" cy="347472"/>
          </a:xfrm>
          <a:prstGeom prst="ellipse">
            <a:avLst/>
          </a:prstGeom>
          <a:solidFill>
            <a:srgbClr val="16181A"/>
          </a:solidFill>
          <a:ln w="12700">
            <a:solidFill>
              <a:srgbClr val="16181A"/>
            </a:solidFill>
            <a:prstDash val="solid"/>
          </a:ln>
        </p:spPr>
        <p:txBody>
          <a:bodyPr/>
          <a:lstStyle/>
          <a:p>
            <a:endParaRPr lang="en-US"/>
          </a:p>
        </p:txBody>
      </p:sp>
      <p:sp>
        <p:nvSpPr>
          <p:cNvPr id="7" name="Text 5"/>
          <p:cNvSpPr/>
          <p:nvPr/>
        </p:nvSpPr>
        <p:spPr>
          <a:xfrm>
            <a:off x="914400" y="1691640"/>
            <a:ext cx="1417320" cy="182880"/>
          </a:xfrm>
          <a:prstGeom prst="rect">
            <a:avLst/>
          </a:prstGeom>
          <a:noFill/>
          <a:ln/>
        </p:spPr>
        <p:txBody>
          <a:bodyPr wrap="square" lIns="0" tIns="0" rIns="0" bIns="0" rtlCol="0" anchor="ctr"/>
          <a:lstStyle/>
          <a:p>
            <a:pPr marL="0" indent="0" algn="l">
              <a:buNone/>
            </a:pPr>
            <a:r>
              <a:rPr lang="en-US" sz="1220" b="1" dirty="0">
                <a:solidFill>
                  <a:srgbClr val="D54A42"/>
                </a:solidFill>
                <a:latin typeface="Calibri" pitchFamily="34" charset="0"/>
                <a:ea typeface="Calibri" pitchFamily="34" charset="-122"/>
                <a:cs typeface="Calibri" pitchFamily="34" charset="-120"/>
              </a:rPr>
              <a:t>Age 12</a:t>
            </a:r>
            <a:endParaRPr lang="en-US" sz="1220" dirty="0"/>
          </a:p>
        </p:txBody>
      </p:sp>
      <p:sp>
        <p:nvSpPr>
          <p:cNvPr id="8" name="Text 6"/>
          <p:cNvSpPr/>
          <p:nvPr/>
        </p:nvSpPr>
        <p:spPr>
          <a:xfrm>
            <a:off x="914400" y="1929384"/>
            <a:ext cx="1691640" cy="960120"/>
          </a:xfrm>
          <a:prstGeom prst="rect">
            <a:avLst/>
          </a:prstGeom>
          <a:noFill/>
          <a:ln/>
        </p:spPr>
        <p:txBody>
          <a:bodyPr wrap="square" lIns="0" tIns="0" rIns="0" bIns="0" rtlCol="0" anchor="ctr"/>
          <a:lstStyle/>
          <a:p>
            <a:pPr marL="0" indent="0">
              <a:buNone/>
            </a:pPr>
            <a:r>
              <a:rPr lang="en-US" sz="1270" dirty="0">
                <a:solidFill>
                  <a:srgbClr val="16181A"/>
                </a:solidFill>
                <a:latin typeface="Calibri" pitchFamily="34" charset="0"/>
                <a:ea typeface="Calibri" pitchFamily="34" charset="-122"/>
                <a:cs typeface="Calibri" pitchFamily="34" charset="-120"/>
              </a:rPr>
              <a:t>Primary care and dermatology evaluation for acanthosis nigricans, hirsutism, and recurrent skin tags.</a:t>
            </a:r>
            <a:endParaRPr lang="en-US" sz="1270" dirty="0"/>
          </a:p>
        </p:txBody>
      </p:sp>
      <p:sp>
        <p:nvSpPr>
          <p:cNvPr id="9" name="Shape 7"/>
          <p:cNvSpPr/>
          <p:nvPr/>
        </p:nvSpPr>
        <p:spPr>
          <a:xfrm>
            <a:off x="3246120" y="2980944"/>
            <a:ext cx="347472" cy="347472"/>
          </a:xfrm>
          <a:prstGeom prst="ellipse">
            <a:avLst/>
          </a:prstGeom>
          <a:solidFill>
            <a:srgbClr val="16181A"/>
          </a:solidFill>
          <a:ln w="12700">
            <a:solidFill>
              <a:srgbClr val="16181A"/>
            </a:solidFill>
            <a:prstDash val="solid"/>
          </a:ln>
        </p:spPr>
        <p:txBody>
          <a:bodyPr/>
          <a:lstStyle/>
          <a:p>
            <a:endParaRPr lang="en-US"/>
          </a:p>
        </p:txBody>
      </p:sp>
      <p:sp>
        <p:nvSpPr>
          <p:cNvPr id="10" name="Text 8"/>
          <p:cNvSpPr/>
          <p:nvPr/>
        </p:nvSpPr>
        <p:spPr>
          <a:xfrm>
            <a:off x="3108960" y="3703320"/>
            <a:ext cx="1417320" cy="182880"/>
          </a:xfrm>
          <a:prstGeom prst="rect">
            <a:avLst/>
          </a:prstGeom>
          <a:noFill/>
          <a:ln/>
        </p:spPr>
        <p:txBody>
          <a:bodyPr wrap="square" lIns="0" tIns="0" rIns="0" bIns="0" rtlCol="0" anchor="ctr"/>
          <a:lstStyle/>
          <a:p>
            <a:pPr marL="0" indent="0" algn="l">
              <a:buNone/>
            </a:pPr>
            <a:r>
              <a:rPr lang="en-US" sz="1220" b="1" dirty="0">
                <a:solidFill>
                  <a:srgbClr val="D54A42"/>
                </a:solidFill>
                <a:latin typeface="Calibri" pitchFamily="34" charset="0"/>
                <a:ea typeface="Calibri" pitchFamily="34" charset="-122"/>
                <a:cs typeface="Calibri" pitchFamily="34" charset="-120"/>
              </a:rPr>
              <a:t>Progression</a:t>
            </a:r>
            <a:endParaRPr lang="en-US" sz="1220" dirty="0"/>
          </a:p>
        </p:txBody>
      </p:sp>
      <p:sp>
        <p:nvSpPr>
          <p:cNvPr id="11" name="Text 9"/>
          <p:cNvSpPr/>
          <p:nvPr/>
        </p:nvSpPr>
        <p:spPr>
          <a:xfrm>
            <a:off x="3108960" y="3941064"/>
            <a:ext cx="1691640" cy="960120"/>
          </a:xfrm>
          <a:prstGeom prst="rect">
            <a:avLst/>
          </a:prstGeom>
          <a:noFill/>
          <a:ln/>
        </p:spPr>
        <p:txBody>
          <a:bodyPr wrap="square" lIns="0" tIns="0" rIns="0" bIns="0" rtlCol="0" anchor="ctr"/>
          <a:lstStyle/>
          <a:p>
            <a:pPr marL="0" indent="0">
              <a:buNone/>
            </a:pPr>
            <a:r>
              <a:rPr lang="en-US" sz="1270" dirty="0">
                <a:solidFill>
                  <a:srgbClr val="16181A"/>
                </a:solidFill>
                <a:latin typeface="Calibri" pitchFamily="34" charset="0"/>
                <a:ea typeface="Calibri" pitchFamily="34" charset="-122"/>
                <a:cs typeface="Calibri" pitchFamily="34" charset="-120"/>
              </a:rPr>
              <a:t>Primary amenorrhea, enlarging hands and feet, and voice deepening without major weight change.</a:t>
            </a:r>
            <a:endParaRPr lang="en-US" sz="1270" dirty="0"/>
          </a:p>
        </p:txBody>
      </p:sp>
      <p:sp>
        <p:nvSpPr>
          <p:cNvPr id="12" name="Shape 10"/>
          <p:cNvSpPr/>
          <p:nvPr/>
        </p:nvSpPr>
        <p:spPr>
          <a:xfrm>
            <a:off x="5440680" y="2980944"/>
            <a:ext cx="347472" cy="347472"/>
          </a:xfrm>
          <a:prstGeom prst="ellipse">
            <a:avLst/>
          </a:prstGeom>
          <a:solidFill>
            <a:srgbClr val="16181A"/>
          </a:solidFill>
          <a:ln w="12700">
            <a:solidFill>
              <a:srgbClr val="16181A"/>
            </a:solidFill>
            <a:prstDash val="solid"/>
          </a:ln>
        </p:spPr>
        <p:txBody>
          <a:bodyPr/>
          <a:lstStyle/>
          <a:p>
            <a:endParaRPr lang="en-US"/>
          </a:p>
        </p:txBody>
      </p:sp>
      <p:sp>
        <p:nvSpPr>
          <p:cNvPr id="13" name="Text 11"/>
          <p:cNvSpPr/>
          <p:nvPr/>
        </p:nvSpPr>
        <p:spPr>
          <a:xfrm>
            <a:off x="5303520" y="1691640"/>
            <a:ext cx="1417320" cy="182880"/>
          </a:xfrm>
          <a:prstGeom prst="rect">
            <a:avLst/>
          </a:prstGeom>
          <a:noFill/>
          <a:ln/>
        </p:spPr>
        <p:txBody>
          <a:bodyPr wrap="square" lIns="0" tIns="0" rIns="0" bIns="0" rtlCol="0" anchor="ctr"/>
          <a:lstStyle/>
          <a:p>
            <a:pPr marL="0" indent="0" algn="l">
              <a:buNone/>
            </a:pPr>
            <a:r>
              <a:rPr lang="en-US" sz="1220" b="1" dirty="0">
                <a:solidFill>
                  <a:srgbClr val="D54A42"/>
                </a:solidFill>
                <a:latin typeface="Calibri" pitchFamily="34" charset="0"/>
                <a:ea typeface="Calibri" pitchFamily="34" charset="-122"/>
                <a:cs typeface="Calibri" pitchFamily="34" charset="-120"/>
              </a:rPr>
              <a:t>Biochemistry</a:t>
            </a:r>
            <a:endParaRPr lang="en-US" sz="1220" dirty="0"/>
          </a:p>
        </p:txBody>
      </p:sp>
      <p:sp>
        <p:nvSpPr>
          <p:cNvPr id="14" name="Text 12"/>
          <p:cNvSpPr/>
          <p:nvPr/>
        </p:nvSpPr>
        <p:spPr>
          <a:xfrm>
            <a:off x="5303520" y="1929384"/>
            <a:ext cx="1691640" cy="960120"/>
          </a:xfrm>
          <a:prstGeom prst="rect">
            <a:avLst/>
          </a:prstGeom>
          <a:noFill/>
          <a:ln/>
        </p:spPr>
        <p:txBody>
          <a:bodyPr wrap="square" lIns="0" tIns="0" rIns="0" bIns="0" rtlCol="0" anchor="ctr"/>
          <a:lstStyle/>
          <a:p>
            <a:pPr marL="0" indent="0">
              <a:buNone/>
            </a:pPr>
            <a:r>
              <a:rPr lang="en-US" sz="1270" dirty="0">
                <a:solidFill>
                  <a:srgbClr val="16181A"/>
                </a:solidFill>
                <a:latin typeface="Calibri" pitchFamily="34" charset="0"/>
                <a:ea typeface="Calibri" pitchFamily="34" charset="-122"/>
                <a:cs typeface="Calibri" pitchFamily="34" charset="-120"/>
              </a:rPr>
              <a:t>Marked hyperinsulinemia with biochemical hyperandrogenism and only modest dysglycemia.</a:t>
            </a:r>
            <a:endParaRPr lang="en-US" sz="1270" dirty="0"/>
          </a:p>
        </p:txBody>
      </p:sp>
      <p:sp>
        <p:nvSpPr>
          <p:cNvPr id="15" name="Shape 13"/>
          <p:cNvSpPr/>
          <p:nvPr/>
        </p:nvSpPr>
        <p:spPr>
          <a:xfrm>
            <a:off x="7635240" y="2980944"/>
            <a:ext cx="347472" cy="347472"/>
          </a:xfrm>
          <a:prstGeom prst="ellipse">
            <a:avLst/>
          </a:prstGeom>
          <a:solidFill>
            <a:srgbClr val="16181A"/>
          </a:solidFill>
          <a:ln w="12700">
            <a:solidFill>
              <a:srgbClr val="16181A"/>
            </a:solidFill>
            <a:prstDash val="solid"/>
          </a:ln>
        </p:spPr>
        <p:txBody>
          <a:bodyPr/>
          <a:lstStyle/>
          <a:p>
            <a:endParaRPr lang="en-US"/>
          </a:p>
        </p:txBody>
      </p:sp>
      <p:sp>
        <p:nvSpPr>
          <p:cNvPr id="16" name="Text 14"/>
          <p:cNvSpPr/>
          <p:nvPr/>
        </p:nvSpPr>
        <p:spPr>
          <a:xfrm>
            <a:off x="7498080" y="3703320"/>
            <a:ext cx="1417320" cy="182880"/>
          </a:xfrm>
          <a:prstGeom prst="rect">
            <a:avLst/>
          </a:prstGeom>
          <a:noFill/>
          <a:ln/>
        </p:spPr>
        <p:txBody>
          <a:bodyPr wrap="square" lIns="0" tIns="0" rIns="0" bIns="0" rtlCol="0" anchor="ctr"/>
          <a:lstStyle/>
          <a:p>
            <a:pPr marL="0" indent="0" algn="l">
              <a:buNone/>
            </a:pPr>
            <a:r>
              <a:rPr lang="en-US" sz="1220" b="1" dirty="0">
                <a:solidFill>
                  <a:srgbClr val="D54A42"/>
                </a:solidFill>
                <a:latin typeface="Calibri" pitchFamily="34" charset="0"/>
                <a:ea typeface="Calibri" pitchFamily="34" charset="-122"/>
                <a:cs typeface="Calibri" pitchFamily="34" charset="-120"/>
              </a:rPr>
              <a:t>Imaging</a:t>
            </a:r>
            <a:endParaRPr lang="en-US" sz="1220" dirty="0"/>
          </a:p>
        </p:txBody>
      </p:sp>
      <p:sp>
        <p:nvSpPr>
          <p:cNvPr id="17" name="Text 15"/>
          <p:cNvSpPr/>
          <p:nvPr/>
        </p:nvSpPr>
        <p:spPr>
          <a:xfrm>
            <a:off x="7498080" y="3941064"/>
            <a:ext cx="1691640" cy="960120"/>
          </a:xfrm>
          <a:prstGeom prst="rect">
            <a:avLst/>
          </a:prstGeom>
          <a:noFill/>
          <a:ln/>
        </p:spPr>
        <p:txBody>
          <a:bodyPr wrap="square" lIns="0" tIns="0" rIns="0" bIns="0" rtlCol="0" anchor="ctr"/>
          <a:lstStyle/>
          <a:p>
            <a:pPr marL="0" indent="0">
              <a:buNone/>
            </a:pPr>
            <a:r>
              <a:rPr lang="en-US" sz="1270" dirty="0">
                <a:solidFill>
                  <a:srgbClr val="16181A"/>
                </a:solidFill>
                <a:latin typeface="Calibri" pitchFamily="34" charset="0"/>
                <a:ea typeface="Calibri" pitchFamily="34" charset="-122"/>
                <a:cs typeface="Calibri" pitchFamily="34" charset="-120"/>
              </a:rPr>
              <a:t>Pituitary MRI was normal; CT abdomen and pelvis showed no suspicious adrenal lesion.</a:t>
            </a:r>
            <a:endParaRPr lang="en-US" sz="1270" dirty="0"/>
          </a:p>
        </p:txBody>
      </p:sp>
      <p:sp>
        <p:nvSpPr>
          <p:cNvPr id="18" name="Shape 16"/>
          <p:cNvSpPr/>
          <p:nvPr/>
        </p:nvSpPr>
        <p:spPr>
          <a:xfrm>
            <a:off x="9829800" y="2980944"/>
            <a:ext cx="347472" cy="347472"/>
          </a:xfrm>
          <a:prstGeom prst="ellipse">
            <a:avLst/>
          </a:prstGeom>
          <a:solidFill>
            <a:srgbClr val="D54A42"/>
          </a:solidFill>
          <a:ln w="12700">
            <a:solidFill>
              <a:srgbClr val="D54A42"/>
            </a:solidFill>
            <a:prstDash val="solid"/>
          </a:ln>
        </p:spPr>
        <p:txBody>
          <a:bodyPr/>
          <a:lstStyle/>
          <a:p>
            <a:endParaRPr lang="en-US"/>
          </a:p>
        </p:txBody>
      </p:sp>
      <p:sp>
        <p:nvSpPr>
          <p:cNvPr id="19" name="Text 17"/>
          <p:cNvSpPr/>
          <p:nvPr/>
        </p:nvSpPr>
        <p:spPr>
          <a:xfrm>
            <a:off x="9692640" y="1691640"/>
            <a:ext cx="1417320" cy="182880"/>
          </a:xfrm>
          <a:prstGeom prst="rect">
            <a:avLst/>
          </a:prstGeom>
          <a:noFill/>
          <a:ln/>
        </p:spPr>
        <p:txBody>
          <a:bodyPr wrap="square" lIns="0" tIns="0" rIns="0" bIns="0" rtlCol="0" anchor="ctr"/>
          <a:lstStyle/>
          <a:p>
            <a:pPr marL="0" indent="0" algn="l">
              <a:buNone/>
            </a:pPr>
            <a:r>
              <a:rPr lang="en-US" sz="1220" b="1" dirty="0">
                <a:solidFill>
                  <a:srgbClr val="D54A42"/>
                </a:solidFill>
                <a:latin typeface="Calibri" pitchFamily="34" charset="0"/>
                <a:ea typeface="Calibri" pitchFamily="34" charset="-122"/>
                <a:cs typeface="Calibri" pitchFamily="34" charset="-120"/>
              </a:rPr>
              <a:t>Genetics / follow-up</a:t>
            </a:r>
            <a:endParaRPr lang="en-US" sz="1220" dirty="0"/>
          </a:p>
        </p:txBody>
      </p:sp>
      <p:sp>
        <p:nvSpPr>
          <p:cNvPr id="20" name="Text 18"/>
          <p:cNvSpPr/>
          <p:nvPr/>
        </p:nvSpPr>
        <p:spPr>
          <a:xfrm>
            <a:off x="9692640" y="1929384"/>
            <a:ext cx="1691640" cy="960120"/>
          </a:xfrm>
          <a:prstGeom prst="rect">
            <a:avLst/>
          </a:prstGeom>
          <a:noFill/>
          <a:ln/>
        </p:spPr>
        <p:txBody>
          <a:bodyPr wrap="square" lIns="0" tIns="0" rIns="0" bIns="0" rtlCol="0" anchor="ctr"/>
          <a:lstStyle/>
          <a:p>
            <a:pPr marL="0" indent="0">
              <a:buNone/>
            </a:pPr>
            <a:r>
              <a:rPr lang="en-US" sz="1000" dirty="0">
                <a:solidFill>
                  <a:srgbClr val="16181A"/>
                </a:solidFill>
                <a:latin typeface="Calibri" pitchFamily="34" charset="0"/>
                <a:ea typeface="Calibri" pitchFamily="34" charset="-122"/>
                <a:cs typeface="Calibri" pitchFamily="34" charset="-120"/>
              </a:rPr>
              <a:t>Whole-exome sequencing showed a homozygous pathogenic INSR variant; follow-up showed strong metabolic improvement with persistent biochemical hyperandrogenism.</a:t>
            </a:r>
            <a:endParaRPr lang="en-US" sz="1000" dirty="0"/>
          </a:p>
        </p:txBody>
      </p:sp>
      <p:sp>
        <p:nvSpPr>
          <p:cNvPr id="21" name="Text 19"/>
          <p:cNvSpPr/>
          <p:nvPr/>
        </p:nvSpPr>
        <p:spPr>
          <a:xfrm>
            <a:off x="749808" y="5897880"/>
            <a:ext cx="10698480" cy="228600"/>
          </a:xfrm>
          <a:prstGeom prst="rect">
            <a:avLst/>
          </a:prstGeom>
          <a:noFill/>
          <a:ln/>
        </p:spPr>
        <p:txBody>
          <a:bodyPr wrap="square" lIns="0" tIns="0" rIns="0" bIns="0" rtlCol="0" anchor="ctr"/>
          <a:lstStyle/>
          <a:p>
            <a:pPr marL="0" indent="0">
              <a:buNone/>
            </a:pPr>
            <a:r>
              <a:rPr lang="en-US" sz="1330" i="1" dirty="0">
                <a:solidFill>
                  <a:srgbClr val="6A7078"/>
                </a:solidFill>
                <a:latin typeface="Calibri" pitchFamily="34" charset="0"/>
                <a:ea typeface="Calibri" pitchFamily="34" charset="-122"/>
                <a:cs typeface="Calibri" pitchFamily="34" charset="-120"/>
              </a:rPr>
              <a:t>The case evolved from common dermatologic and menstrual complaints into a recognizable phenotype of severe insulin resistance.</a:t>
            </a:r>
            <a:endParaRPr lang="en-US" sz="1330" dirty="0"/>
          </a:p>
        </p:txBody>
      </p:sp>
      <p:sp>
        <p:nvSpPr>
          <p:cNvPr id="23" name="Text 20"/>
          <p:cNvSpPr/>
          <p:nvPr/>
        </p:nvSpPr>
        <p:spPr>
          <a:xfrm>
            <a:off x="11384280" y="6428232"/>
            <a:ext cx="320040" cy="164592"/>
          </a:xfrm>
          <a:prstGeom prst="rect">
            <a:avLst/>
          </a:prstGeom>
          <a:noFill/>
          <a:ln/>
        </p:spPr>
        <p:txBody>
          <a:bodyPr wrap="square" lIns="0" tIns="0" rIns="0" bIns="0" rtlCol="0" anchor="ctr"/>
          <a:lstStyle/>
          <a:p>
            <a:pPr marL="0" indent="0" algn="r">
              <a:buNone/>
            </a:pPr>
            <a:r>
              <a:rPr lang="en-US" sz="950" dirty="0">
                <a:solidFill>
                  <a:srgbClr val="8F969F"/>
                </a:solidFill>
                <a:latin typeface="Calibri" pitchFamily="34" charset="0"/>
                <a:ea typeface="Calibri" pitchFamily="34" charset="-122"/>
                <a:cs typeface="Calibri" pitchFamily="34" charset="-120"/>
              </a:rPr>
              <a:t>9</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4493</TotalTime>
  <Words>6459</Words>
  <Application>Microsoft Macintosh PowerPoint</Application>
  <PresentationFormat>Widescreen</PresentationFormat>
  <Paragraphs>644</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INSR Mutation: When Common Signs Point to a Rare Diagnosis</dc:title>
  <dc:subject>INSR mutation case presentation</dc:subject>
  <dc:creator>OpenAI</dc:creator>
  <cp:lastModifiedBy>jude algh</cp:lastModifiedBy>
  <cp:revision>7</cp:revision>
  <dcterms:created xsi:type="dcterms:W3CDTF">2026-04-19T21:33:19Z</dcterms:created>
  <dcterms:modified xsi:type="dcterms:W3CDTF">2026-04-23T21:37:55Z</dcterms:modified>
</cp:coreProperties>
</file>