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82" r:id="rId6"/>
    <p:sldId id="260" r:id="rId7"/>
    <p:sldId id="261" r:id="rId8"/>
    <p:sldId id="262" r:id="rId9"/>
    <p:sldId id="283" r:id="rId10"/>
    <p:sldId id="284" r:id="rId11"/>
    <p:sldId id="264" r:id="rId12"/>
    <p:sldId id="265" r:id="rId13"/>
    <p:sldId id="266" r:id="rId14"/>
    <p:sldId id="299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98" r:id="rId28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D18F5B-B6C4-45D9-9F5C-F46AE9B90BF5}" v="12" dt="2026-04-19T08:32:34.0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1"/>
    <p:restoredTop sz="81114" autoAdjust="0"/>
  </p:normalViewPr>
  <p:slideViewPr>
    <p:cSldViewPr snapToGrid="0" snapToObjects="1">
      <p:cViewPr varScale="1">
        <p:scale>
          <a:sx n="59" d="100"/>
          <a:sy n="59" d="100"/>
        </p:scale>
        <p:origin x="-111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urah Almutlaq" userId="af03441d7e737e3c" providerId="LiveId" clId="{34E08520-C72F-4D27-8429-392A4BDBC99D}"/>
    <pc:docChg chg="custSel addSld delSld modSld">
      <pc:chgData name="Nourah Almutlaq" userId="af03441d7e737e3c" providerId="LiveId" clId="{34E08520-C72F-4D27-8429-392A4BDBC99D}" dt="2026-04-19T08:33:01.480" v="231" actId="20577"/>
      <pc:docMkLst>
        <pc:docMk/>
      </pc:docMkLst>
      <pc:sldChg chg="delSp modSp mod modNotesTx">
        <pc:chgData name="Nourah Almutlaq" userId="af03441d7e737e3c" providerId="LiveId" clId="{34E08520-C72F-4D27-8429-392A4BDBC99D}" dt="2026-04-19T08:32:56.910" v="230" actId="20577"/>
        <pc:sldMkLst>
          <pc:docMk/>
          <pc:sldMk cId="0" sldId="256"/>
        </pc:sldMkLst>
        <pc:spChg chg="del">
          <ac:chgData name="Nourah Almutlaq" userId="af03441d7e737e3c" providerId="LiveId" clId="{34E08520-C72F-4D27-8429-392A4BDBC99D}" dt="2026-04-19T08:28:36.179" v="129" actId="478"/>
          <ac:spMkLst>
            <pc:docMk/>
            <pc:sldMk cId="0" sldId="256"/>
            <ac:spMk id="7" creationId="{00000000-0000-0000-0000-000000000000}"/>
          </ac:spMkLst>
        </pc:spChg>
        <pc:spChg chg="mod">
          <ac:chgData name="Nourah Almutlaq" userId="af03441d7e737e3c" providerId="LiveId" clId="{34E08520-C72F-4D27-8429-392A4BDBC99D}" dt="2026-04-19T08:30:18.484" v="199" actId="14100"/>
          <ac:spMkLst>
            <pc:docMk/>
            <pc:sldMk cId="0" sldId="256"/>
            <ac:spMk id="8" creationId="{00000000-0000-0000-0000-000000000000}"/>
          </ac:spMkLst>
        </pc:spChg>
        <pc:spChg chg="mod">
          <ac:chgData name="Nourah Almutlaq" userId="af03441d7e737e3c" providerId="LiveId" clId="{34E08520-C72F-4D27-8429-392A4BDBC99D}" dt="2026-04-19T08:30:21.612" v="200" actId="1076"/>
          <ac:spMkLst>
            <pc:docMk/>
            <pc:sldMk cId="0" sldId="256"/>
            <ac:spMk id="9" creationId="{00000000-0000-0000-0000-000000000000}"/>
          </ac:spMkLst>
        </pc:spChg>
        <pc:spChg chg="del">
          <ac:chgData name="Nourah Almutlaq" userId="af03441d7e737e3c" providerId="LiveId" clId="{34E08520-C72F-4D27-8429-392A4BDBC99D}" dt="2026-04-19T08:28:16.669" v="122" actId="478"/>
          <ac:spMkLst>
            <pc:docMk/>
            <pc:sldMk cId="0" sldId="256"/>
            <ac:spMk id="12" creationId="{00000000-0000-0000-0000-000000000000}"/>
          </ac:spMkLst>
        </pc:spChg>
        <pc:picChg chg="mod">
          <ac:chgData name="Nourah Almutlaq" userId="af03441d7e737e3c" providerId="LiveId" clId="{34E08520-C72F-4D27-8429-392A4BDBC99D}" dt="2026-04-19T08:30:39.212" v="201" actId="1076"/>
          <ac:picMkLst>
            <pc:docMk/>
            <pc:sldMk cId="0" sldId="256"/>
            <ac:picMk id="10" creationId="{00000000-0000-0000-0000-000000000000}"/>
          </ac:picMkLst>
        </pc:picChg>
        <pc:picChg chg="mod">
          <ac:chgData name="Nourah Almutlaq" userId="af03441d7e737e3c" providerId="LiveId" clId="{34E08520-C72F-4D27-8429-392A4BDBC99D}" dt="2026-04-19T08:28:26.754" v="127" actId="1076"/>
          <ac:picMkLst>
            <pc:docMk/>
            <pc:sldMk cId="0" sldId="256"/>
            <ac:picMk id="11" creationId="{00000000-0000-0000-0000-000000000000}"/>
          </ac:picMkLst>
        </pc:picChg>
      </pc:sldChg>
      <pc:sldChg chg="modNotesTx">
        <pc:chgData name="Nourah Almutlaq" userId="af03441d7e737e3c" providerId="LiveId" clId="{34E08520-C72F-4D27-8429-392A4BDBC99D}" dt="2026-04-19T08:33:01.480" v="231" actId="20577"/>
        <pc:sldMkLst>
          <pc:docMk/>
          <pc:sldMk cId="0" sldId="257"/>
        </pc:sldMkLst>
      </pc:sldChg>
      <pc:sldChg chg="modSp mod modNotesTx">
        <pc:chgData name="Nourah Almutlaq" userId="af03441d7e737e3c" providerId="LiveId" clId="{34E08520-C72F-4D27-8429-392A4BDBC99D}" dt="2026-04-19T08:30:49.254" v="202" actId="20577"/>
        <pc:sldMkLst>
          <pc:docMk/>
          <pc:sldMk cId="0" sldId="258"/>
        </pc:sldMkLst>
        <pc:spChg chg="mod">
          <ac:chgData name="Nourah Almutlaq" userId="af03441d7e737e3c" providerId="LiveId" clId="{34E08520-C72F-4D27-8429-392A4BDBC99D}" dt="2026-04-19T08:08:11.435" v="3" actId="27636"/>
          <ac:spMkLst>
            <pc:docMk/>
            <pc:sldMk cId="0" sldId="258"/>
            <ac:spMk id="22" creationId="{00000000-0000-0000-0000-000000000000}"/>
          </ac:spMkLst>
        </pc:spChg>
        <pc:spChg chg="mod">
          <ac:chgData name="Nourah Almutlaq" userId="af03441d7e737e3c" providerId="LiveId" clId="{34E08520-C72F-4D27-8429-392A4BDBC99D}" dt="2026-04-19T08:07:25.079" v="0" actId="14100"/>
          <ac:spMkLst>
            <pc:docMk/>
            <pc:sldMk cId="0" sldId="258"/>
            <ac:spMk id="28" creationId="{00000000-0000-0000-0000-000000000000}"/>
          </ac:spMkLst>
        </pc:spChg>
        <pc:spChg chg="mod">
          <ac:chgData name="Nourah Almutlaq" userId="af03441d7e737e3c" providerId="LiveId" clId="{34E08520-C72F-4D27-8429-392A4BDBC99D}" dt="2026-04-19T08:07:29.012" v="1" actId="14100"/>
          <ac:spMkLst>
            <pc:docMk/>
            <pc:sldMk cId="0" sldId="258"/>
            <ac:spMk id="31" creationId="{00000000-0000-0000-0000-000000000000}"/>
          </ac:spMkLst>
        </pc:spChg>
      </pc:sldChg>
      <pc:sldChg chg="modSp mod modNotesTx">
        <pc:chgData name="Nourah Almutlaq" userId="af03441d7e737e3c" providerId="LiveId" clId="{34E08520-C72F-4D27-8429-392A4BDBC99D}" dt="2026-04-19T08:30:52.745" v="203" actId="20577"/>
        <pc:sldMkLst>
          <pc:docMk/>
          <pc:sldMk cId="0" sldId="259"/>
        </pc:sldMkLst>
        <pc:spChg chg="mod">
          <ac:chgData name="Nourah Almutlaq" userId="af03441d7e737e3c" providerId="LiveId" clId="{34E08520-C72F-4D27-8429-392A4BDBC99D}" dt="2026-04-19T08:09:00.297" v="6" actId="1076"/>
          <ac:spMkLst>
            <pc:docMk/>
            <pc:sldMk cId="0" sldId="259"/>
            <ac:spMk id="10" creationId="{00000000-0000-0000-0000-000000000000}"/>
          </ac:spMkLst>
        </pc:spChg>
        <pc:spChg chg="mod">
          <ac:chgData name="Nourah Almutlaq" userId="af03441d7e737e3c" providerId="LiveId" clId="{34E08520-C72F-4D27-8429-392A4BDBC99D}" dt="2026-04-19T08:08:57.904" v="5" actId="1076"/>
          <ac:spMkLst>
            <pc:docMk/>
            <pc:sldMk cId="0" sldId="259"/>
            <ac:spMk id="12" creationId="{00000000-0000-0000-0000-000000000000}"/>
          </ac:spMkLst>
        </pc:spChg>
        <pc:spChg chg="mod">
          <ac:chgData name="Nourah Almutlaq" userId="af03441d7e737e3c" providerId="LiveId" clId="{34E08520-C72F-4D27-8429-392A4BDBC99D}" dt="2026-04-19T08:08:55.875" v="4" actId="1076"/>
          <ac:spMkLst>
            <pc:docMk/>
            <pc:sldMk cId="0" sldId="259"/>
            <ac:spMk id="14" creationId="{00000000-0000-0000-0000-000000000000}"/>
          </ac:spMkLst>
        </pc:spChg>
        <pc:spChg chg="mod">
          <ac:chgData name="Nourah Almutlaq" userId="af03441d7e737e3c" providerId="LiveId" clId="{34E08520-C72F-4D27-8429-392A4BDBC99D}" dt="2026-04-19T08:09:03.431" v="7" actId="1076"/>
          <ac:spMkLst>
            <pc:docMk/>
            <pc:sldMk cId="0" sldId="259"/>
            <ac:spMk id="16" creationId="{00000000-0000-0000-0000-000000000000}"/>
          </ac:spMkLst>
        </pc:spChg>
      </pc:sldChg>
      <pc:sldChg chg="modNotesTx">
        <pc:chgData name="Nourah Almutlaq" userId="af03441d7e737e3c" providerId="LiveId" clId="{34E08520-C72F-4D27-8429-392A4BDBC99D}" dt="2026-04-19T08:30:58.792" v="205" actId="20577"/>
        <pc:sldMkLst>
          <pc:docMk/>
          <pc:sldMk cId="0" sldId="260"/>
        </pc:sldMkLst>
      </pc:sldChg>
      <pc:sldChg chg="modSp mod modNotesTx">
        <pc:chgData name="Nourah Almutlaq" userId="af03441d7e737e3c" providerId="LiveId" clId="{34E08520-C72F-4D27-8429-392A4BDBC99D}" dt="2026-04-19T08:31:01.855" v="206" actId="20577"/>
        <pc:sldMkLst>
          <pc:docMk/>
          <pc:sldMk cId="0" sldId="261"/>
        </pc:sldMkLst>
        <pc:spChg chg="mod">
          <ac:chgData name="Nourah Almutlaq" userId="af03441d7e737e3c" providerId="LiveId" clId="{34E08520-C72F-4D27-8429-392A4BDBC99D}" dt="2026-04-19T08:09:29.765" v="48" actId="20577"/>
          <ac:spMkLst>
            <pc:docMk/>
            <pc:sldMk cId="0" sldId="261"/>
            <ac:spMk id="22" creationId="{00000000-0000-0000-0000-000000000000}"/>
          </ac:spMkLst>
        </pc:spChg>
      </pc:sldChg>
      <pc:sldChg chg="delSp modSp mod modNotesTx">
        <pc:chgData name="Nourah Almutlaq" userId="af03441d7e737e3c" providerId="LiveId" clId="{34E08520-C72F-4D27-8429-392A4BDBC99D}" dt="2026-04-19T08:31:05.393" v="207" actId="20577"/>
        <pc:sldMkLst>
          <pc:docMk/>
          <pc:sldMk cId="0" sldId="262"/>
        </pc:sldMkLst>
        <pc:spChg chg="mod">
          <ac:chgData name="Nourah Almutlaq" userId="af03441d7e737e3c" providerId="LiveId" clId="{34E08520-C72F-4D27-8429-392A4BDBC99D}" dt="2026-04-19T08:10:51.312" v="60" actId="14100"/>
          <ac:spMkLst>
            <pc:docMk/>
            <pc:sldMk cId="0" sldId="262"/>
            <ac:spMk id="13" creationId="{00000000-0000-0000-0000-000000000000}"/>
          </ac:spMkLst>
        </pc:spChg>
        <pc:spChg chg="mod">
          <ac:chgData name="Nourah Almutlaq" userId="af03441d7e737e3c" providerId="LiveId" clId="{34E08520-C72F-4D27-8429-392A4BDBC99D}" dt="2026-04-19T08:10:22.374" v="57" actId="404"/>
          <ac:spMkLst>
            <pc:docMk/>
            <pc:sldMk cId="0" sldId="262"/>
            <ac:spMk id="18" creationId="{00000000-0000-0000-0000-000000000000}"/>
          </ac:spMkLst>
        </pc:spChg>
        <pc:spChg chg="del mod">
          <ac:chgData name="Nourah Almutlaq" userId="af03441d7e737e3c" providerId="LiveId" clId="{34E08520-C72F-4D27-8429-392A4BDBC99D}" dt="2026-04-19T08:09:48.760" v="50" actId="478"/>
          <ac:spMkLst>
            <pc:docMk/>
            <pc:sldMk cId="0" sldId="262"/>
            <ac:spMk id="19" creationId="{00000000-0000-0000-0000-000000000000}"/>
          </ac:spMkLst>
        </pc:spChg>
        <pc:spChg chg="del mod">
          <ac:chgData name="Nourah Almutlaq" userId="af03441d7e737e3c" providerId="LiveId" clId="{34E08520-C72F-4D27-8429-392A4BDBC99D}" dt="2026-04-19T08:10:02.054" v="53" actId="478"/>
          <ac:spMkLst>
            <pc:docMk/>
            <pc:sldMk cId="0" sldId="262"/>
            <ac:spMk id="20" creationId="{00000000-0000-0000-0000-000000000000}"/>
          </ac:spMkLst>
        </pc:spChg>
      </pc:sldChg>
      <pc:sldChg chg="del">
        <pc:chgData name="Nourah Almutlaq" userId="af03441d7e737e3c" providerId="LiveId" clId="{34E08520-C72F-4D27-8429-392A4BDBC99D}" dt="2026-04-19T08:11:40.602" v="61" actId="2696"/>
        <pc:sldMkLst>
          <pc:docMk/>
          <pc:sldMk cId="0" sldId="263"/>
        </pc:sldMkLst>
      </pc:sldChg>
      <pc:sldChg chg="modNotesTx">
        <pc:chgData name="Nourah Almutlaq" userId="af03441d7e737e3c" providerId="LiveId" clId="{34E08520-C72F-4D27-8429-392A4BDBC99D}" dt="2026-04-19T08:31:14.444" v="209" actId="20577"/>
        <pc:sldMkLst>
          <pc:docMk/>
          <pc:sldMk cId="0" sldId="264"/>
        </pc:sldMkLst>
      </pc:sldChg>
      <pc:sldChg chg="delSp modSp mod">
        <pc:chgData name="Nourah Almutlaq" userId="af03441d7e737e3c" providerId="LiveId" clId="{34E08520-C72F-4D27-8429-392A4BDBC99D}" dt="2026-04-19T08:14:15.513" v="70" actId="20577"/>
        <pc:sldMkLst>
          <pc:docMk/>
          <pc:sldMk cId="0" sldId="265"/>
        </pc:sldMkLst>
        <pc:spChg chg="del">
          <ac:chgData name="Nourah Almutlaq" userId="af03441d7e737e3c" providerId="LiveId" clId="{34E08520-C72F-4D27-8429-392A4BDBC99D}" dt="2026-04-19T08:14:04.650" v="69" actId="21"/>
          <ac:spMkLst>
            <pc:docMk/>
            <pc:sldMk cId="0" sldId="265"/>
            <ac:spMk id="7" creationId="{00000000-0000-0000-0000-000000000000}"/>
          </ac:spMkLst>
        </pc:spChg>
        <pc:spChg chg="mod">
          <ac:chgData name="Nourah Almutlaq" userId="af03441d7e737e3c" providerId="LiveId" clId="{34E08520-C72F-4D27-8429-392A4BDBC99D}" dt="2026-04-19T08:14:15.513" v="70" actId="20577"/>
          <ac:spMkLst>
            <pc:docMk/>
            <pc:sldMk cId="0" sldId="265"/>
            <ac:spMk id="19" creationId="{00000000-0000-0000-0000-000000000000}"/>
          </ac:spMkLst>
        </pc:spChg>
      </pc:sldChg>
      <pc:sldChg chg="delSp mod">
        <pc:chgData name="Nourah Almutlaq" userId="af03441d7e737e3c" providerId="LiveId" clId="{34E08520-C72F-4D27-8429-392A4BDBC99D}" dt="2026-04-19T08:23:13.817" v="102" actId="478"/>
        <pc:sldMkLst>
          <pc:docMk/>
          <pc:sldMk cId="0" sldId="266"/>
        </pc:sldMkLst>
        <pc:spChg chg="del">
          <ac:chgData name="Nourah Almutlaq" userId="af03441d7e737e3c" providerId="LiveId" clId="{34E08520-C72F-4D27-8429-392A4BDBC99D}" dt="2026-04-19T08:23:13.817" v="102" actId="478"/>
          <ac:spMkLst>
            <pc:docMk/>
            <pc:sldMk cId="0" sldId="266"/>
            <ac:spMk id="15" creationId="{00000000-0000-0000-0000-000000000000}"/>
          </ac:spMkLst>
        </pc:spChg>
      </pc:sldChg>
      <pc:sldChg chg="delSp mod modNotesTx">
        <pc:chgData name="Nourah Almutlaq" userId="af03441d7e737e3c" providerId="LiveId" clId="{34E08520-C72F-4D27-8429-392A4BDBC99D}" dt="2026-04-19T08:31:38.416" v="211" actId="20577"/>
        <pc:sldMkLst>
          <pc:docMk/>
          <pc:sldMk cId="0" sldId="267"/>
        </pc:sldMkLst>
        <pc:spChg chg="del">
          <ac:chgData name="Nourah Almutlaq" userId="af03441d7e737e3c" providerId="LiveId" clId="{34E08520-C72F-4D27-8429-392A4BDBC99D}" dt="2026-04-19T08:23:23.614" v="103" actId="478"/>
          <ac:spMkLst>
            <pc:docMk/>
            <pc:sldMk cId="0" sldId="267"/>
            <ac:spMk id="16" creationId="{00000000-0000-0000-0000-000000000000}"/>
          </ac:spMkLst>
        </pc:spChg>
      </pc:sldChg>
      <pc:sldChg chg="delSp mod modNotesTx">
        <pc:chgData name="Nourah Almutlaq" userId="af03441d7e737e3c" providerId="LiveId" clId="{34E08520-C72F-4D27-8429-392A4BDBC99D}" dt="2026-04-19T08:31:43.173" v="212" actId="20577"/>
        <pc:sldMkLst>
          <pc:docMk/>
          <pc:sldMk cId="0" sldId="268"/>
        </pc:sldMkLst>
        <pc:spChg chg="del">
          <ac:chgData name="Nourah Almutlaq" userId="af03441d7e737e3c" providerId="LiveId" clId="{34E08520-C72F-4D27-8429-392A4BDBC99D}" dt="2026-04-19T08:23:29.845" v="104" actId="478"/>
          <ac:spMkLst>
            <pc:docMk/>
            <pc:sldMk cId="0" sldId="268"/>
            <ac:spMk id="7" creationId="{00000000-0000-0000-0000-000000000000}"/>
          </ac:spMkLst>
        </pc:spChg>
      </pc:sldChg>
      <pc:sldChg chg="delSp mod modNotesTx">
        <pc:chgData name="Nourah Almutlaq" userId="af03441d7e737e3c" providerId="LiveId" clId="{34E08520-C72F-4D27-8429-392A4BDBC99D}" dt="2026-04-19T08:31:50.585" v="221" actId="20577"/>
        <pc:sldMkLst>
          <pc:docMk/>
          <pc:sldMk cId="0" sldId="269"/>
        </pc:sldMkLst>
        <pc:spChg chg="del">
          <ac:chgData name="Nourah Almutlaq" userId="af03441d7e737e3c" providerId="LiveId" clId="{34E08520-C72F-4D27-8429-392A4BDBC99D}" dt="2026-04-19T08:23:37.334" v="105" actId="478"/>
          <ac:spMkLst>
            <pc:docMk/>
            <pc:sldMk cId="0" sldId="269"/>
            <ac:spMk id="28" creationId="{00000000-0000-0000-0000-000000000000}"/>
          </ac:spMkLst>
        </pc:spChg>
      </pc:sldChg>
      <pc:sldChg chg="delSp mod">
        <pc:chgData name="Nourah Almutlaq" userId="af03441d7e737e3c" providerId="LiveId" clId="{34E08520-C72F-4D27-8429-392A4BDBC99D}" dt="2026-04-19T08:23:46.048" v="106" actId="478"/>
        <pc:sldMkLst>
          <pc:docMk/>
          <pc:sldMk cId="0" sldId="270"/>
        </pc:sldMkLst>
        <pc:spChg chg="del">
          <ac:chgData name="Nourah Almutlaq" userId="af03441d7e737e3c" providerId="LiveId" clId="{34E08520-C72F-4D27-8429-392A4BDBC99D}" dt="2026-04-19T08:23:46.048" v="106" actId="478"/>
          <ac:spMkLst>
            <pc:docMk/>
            <pc:sldMk cId="0" sldId="270"/>
            <ac:spMk id="19" creationId="{00000000-0000-0000-0000-000000000000}"/>
          </ac:spMkLst>
        </pc:spChg>
      </pc:sldChg>
      <pc:sldChg chg="delSp mod">
        <pc:chgData name="Nourah Almutlaq" userId="af03441d7e737e3c" providerId="LiveId" clId="{34E08520-C72F-4D27-8429-392A4BDBC99D}" dt="2026-04-19T08:23:52.949" v="107" actId="478"/>
        <pc:sldMkLst>
          <pc:docMk/>
          <pc:sldMk cId="0" sldId="271"/>
        </pc:sldMkLst>
        <pc:spChg chg="del">
          <ac:chgData name="Nourah Almutlaq" userId="af03441d7e737e3c" providerId="LiveId" clId="{34E08520-C72F-4D27-8429-392A4BDBC99D}" dt="2026-04-19T08:23:52.949" v="107" actId="478"/>
          <ac:spMkLst>
            <pc:docMk/>
            <pc:sldMk cId="0" sldId="271"/>
            <ac:spMk id="13" creationId="{00000000-0000-0000-0000-000000000000}"/>
          </ac:spMkLst>
        </pc:spChg>
      </pc:sldChg>
      <pc:sldChg chg="delSp modSp mod">
        <pc:chgData name="Nourah Almutlaq" userId="af03441d7e737e3c" providerId="LiveId" clId="{34E08520-C72F-4D27-8429-392A4BDBC99D}" dt="2026-04-19T08:24:00.543" v="108" actId="478"/>
        <pc:sldMkLst>
          <pc:docMk/>
          <pc:sldMk cId="0" sldId="272"/>
        </pc:sldMkLst>
        <pc:spChg chg="mod">
          <ac:chgData name="Nourah Almutlaq" userId="af03441d7e737e3c" providerId="LiveId" clId="{34E08520-C72F-4D27-8429-392A4BDBC99D}" dt="2026-04-19T08:15:52.499" v="100" actId="20577"/>
          <ac:spMkLst>
            <pc:docMk/>
            <pc:sldMk cId="0" sldId="272"/>
            <ac:spMk id="14" creationId="{00000000-0000-0000-0000-000000000000}"/>
          </ac:spMkLst>
        </pc:spChg>
        <pc:spChg chg="del">
          <ac:chgData name="Nourah Almutlaq" userId="af03441d7e737e3c" providerId="LiveId" clId="{34E08520-C72F-4D27-8429-392A4BDBC99D}" dt="2026-04-19T08:24:00.543" v="108" actId="478"/>
          <ac:spMkLst>
            <pc:docMk/>
            <pc:sldMk cId="0" sldId="272"/>
            <ac:spMk id="16" creationId="{00000000-0000-0000-0000-000000000000}"/>
          </ac:spMkLst>
        </pc:spChg>
      </pc:sldChg>
      <pc:sldChg chg="delSp mod">
        <pc:chgData name="Nourah Almutlaq" userId="af03441d7e737e3c" providerId="LiveId" clId="{34E08520-C72F-4D27-8429-392A4BDBC99D}" dt="2026-04-19T08:24:14.226" v="109" actId="478"/>
        <pc:sldMkLst>
          <pc:docMk/>
          <pc:sldMk cId="0" sldId="274"/>
        </pc:sldMkLst>
        <pc:spChg chg="del">
          <ac:chgData name="Nourah Almutlaq" userId="af03441d7e737e3c" providerId="LiveId" clId="{34E08520-C72F-4D27-8429-392A4BDBC99D}" dt="2026-04-19T08:24:14.226" v="109" actId="478"/>
          <ac:spMkLst>
            <pc:docMk/>
            <pc:sldMk cId="0" sldId="274"/>
            <ac:spMk id="7" creationId="{00000000-0000-0000-0000-000000000000}"/>
          </ac:spMkLst>
        </pc:spChg>
      </pc:sldChg>
      <pc:sldChg chg="delSp mod">
        <pc:chgData name="Nourah Almutlaq" userId="af03441d7e737e3c" providerId="LiveId" clId="{34E08520-C72F-4D27-8429-392A4BDBC99D}" dt="2026-04-19T08:16:55.005" v="101" actId="478"/>
        <pc:sldMkLst>
          <pc:docMk/>
          <pc:sldMk cId="0" sldId="275"/>
        </pc:sldMkLst>
        <pc:spChg chg="del">
          <ac:chgData name="Nourah Almutlaq" userId="af03441d7e737e3c" providerId="LiveId" clId="{34E08520-C72F-4D27-8429-392A4BDBC99D}" dt="2026-04-19T08:16:55.005" v="101" actId="478"/>
          <ac:spMkLst>
            <pc:docMk/>
            <pc:sldMk cId="0" sldId="275"/>
            <ac:spMk id="13" creationId="{00000000-0000-0000-0000-000000000000}"/>
          </ac:spMkLst>
        </pc:spChg>
      </pc:sldChg>
      <pc:sldChg chg="modSp mod modNotesTx">
        <pc:chgData name="Nourah Almutlaq" userId="af03441d7e737e3c" providerId="LiveId" clId="{34E08520-C72F-4D27-8429-392A4BDBC99D}" dt="2026-04-19T08:32:15.016" v="222" actId="20577"/>
        <pc:sldMkLst>
          <pc:docMk/>
          <pc:sldMk cId="0" sldId="277"/>
        </pc:sldMkLst>
        <pc:spChg chg="mod">
          <ac:chgData name="Nourah Almutlaq" userId="af03441d7e737e3c" providerId="LiveId" clId="{34E08520-C72F-4D27-8429-392A4BDBC99D}" dt="2026-04-19T08:24:25.398" v="110" actId="20577"/>
          <ac:spMkLst>
            <pc:docMk/>
            <pc:sldMk cId="0" sldId="277"/>
            <ac:spMk id="9" creationId="{00000000-0000-0000-0000-000000000000}"/>
          </ac:spMkLst>
        </pc:spChg>
      </pc:sldChg>
      <pc:sldChg chg="modNotesTx">
        <pc:chgData name="Nourah Almutlaq" userId="af03441d7e737e3c" providerId="LiveId" clId="{34E08520-C72F-4D27-8429-392A4BDBC99D}" dt="2026-04-19T08:32:36.474" v="225" actId="20577"/>
        <pc:sldMkLst>
          <pc:docMk/>
          <pc:sldMk cId="0" sldId="279"/>
        </pc:sldMkLst>
      </pc:sldChg>
      <pc:sldChg chg="modNotesTx">
        <pc:chgData name="Nourah Almutlaq" userId="af03441d7e737e3c" providerId="LiveId" clId="{34E08520-C72F-4D27-8429-392A4BDBC99D}" dt="2026-04-19T08:32:39.605" v="226" actId="20577"/>
        <pc:sldMkLst>
          <pc:docMk/>
          <pc:sldMk cId="0" sldId="280"/>
        </pc:sldMkLst>
      </pc:sldChg>
      <pc:sldChg chg="modNotesTx">
        <pc:chgData name="Nourah Almutlaq" userId="af03441d7e737e3c" providerId="LiveId" clId="{34E08520-C72F-4D27-8429-392A4BDBC99D}" dt="2026-04-19T08:32:48.464" v="228" actId="20577"/>
        <pc:sldMkLst>
          <pc:docMk/>
          <pc:sldMk cId="0" sldId="281"/>
        </pc:sldMkLst>
      </pc:sldChg>
      <pc:sldChg chg="add setBg modNotesTx">
        <pc:chgData name="Nourah Almutlaq" userId="af03441d7e737e3c" providerId="LiveId" clId="{34E08520-C72F-4D27-8429-392A4BDBC99D}" dt="2026-04-19T08:30:55.857" v="204" actId="20577"/>
        <pc:sldMkLst>
          <pc:docMk/>
          <pc:sldMk cId="0" sldId="282"/>
        </pc:sldMkLst>
      </pc:sldChg>
      <pc:sldChg chg="modSp add mod setBg modNotesTx">
        <pc:chgData name="Nourah Almutlaq" userId="af03441d7e737e3c" providerId="LiveId" clId="{34E08520-C72F-4D27-8429-392A4BDBC99D}" dt="2026-04-19T08:31:08.464" v="208" actId="20577"/>
        <pc:sldMkLst>
          <pc:docMk/>
          <pc:sldMk cId="0" sldId="283"/>
        </pc:sldMkLst>
        <pc:spChg chg="mod">
          <ac:chgData name="Nourah Almutlaq" userId="af03441d7e737e3c" providerId="LiveId" clId="{34E08520-C72F-4D27-8429-392A4BDBC99D}" dt="2026-04-19T08:12:24.521" v="66" actId="122"/>
          <ac:spMkLst>
            <pc:docMk/>
            <pc:sldMk cId="0" sldId="283"/>
            <ac:spMk id="5" creationId="{00000000-0000-0000-0000-000000000000}"/>
          </ac:spMkLst>
        </pc:spChg>
        <pc:spChg chg="mod">
          <ac:chgData name="Nourah Almutlaq" userId="af03441d7e737e3c" providerId="LiveId" clId="{34E08520-C72F-4D27-8429-392A4BDBC99D}" dt="2026-04-19T08:12:30.578" v="68" actId="1076"/>
          <ac:spMkLst>
            <pc:docMk/>
            <pc:sldMk cId="0" sldId="283"/>
            <ac:spMk id="6" creationId="{00000000-0000-0000-0000-000000000000}"/>
          </ac:spMkLst>
        </pc:spChg>
      </pc:sldChg>
      <pc:sldChg chg="new del">
        <pc:chgData name="Nourah Almutlaq" userId="af03441d7e737e3c" providerId="LiveId" clId="{34E08520-C72F-4D27-8429-392A4BDBC99D}" dt="2026-04-19T08:12:14.646" v="63" actId="47"/>
        <pc:sldMkLst>
          <pc:docMk/>
          <pc:sldMk cId="3883558132" sldId="283"/>
        </pc:sldMkLst>
      </pc:sldChg>
      <pc:sldChg chg="add setBg modNotesTx">
        <pc:chgData name="Nourah Almutlaq" userId="af03441d7e737e3c" providerId="LiveId" clId="{34E08520-C72F-4D27-8429-392A4BDBC99D}" dt="2026-04-19T08:14:47.810" v="72" actId="20577"/>
        <pc:sldMkLst>
          <pc:docMk/>
          <pc:sldMk cId="0" sldId="284"/>
        </pc:sldMkLst>
      </pc:sldChg>
      <pc:sldChg chg="modSp add mod setBg modNotesTx">
        <pc:chgData name="Nourah Almutlaq" userId="af03441d7e737e3c" providerId="LiveId" clId="{34E08520-C72F-4D27-8429-392A4BDBC99D}" dt="2026-04-19T08:32:43.574" v="227" actId="20577"/>
        <pc:sldMkLst>
          <pc:docMk/>
          <pc:sldMk cId="0" sldId="296"/>
        </pc:sldMkLst>
        <pc:spChg chg="mod">
          <ac:chgData name="Nourah Almutlaq" userId="af03441d7e737e3c" providerId="LiveId" clId="{34E08520-C72F-4D27-8429-392A4BDBC99D}" dt="2026-04-19T08:26:04.547" v="119" actId="20577"/>
          <ac:spMkLst>
            <pc:docMk/>
            <pc:sldMk cId="0" sldId="296"/>
            <ac:spMk id="3" creationId="{00000000-0000-0000-0000-000000000000}"/>
          </ac:spMkLst>
        </pc:spChg>
      </pc:sldChg>
      <pc:sldChg chg="delSp modSp add mod setBg">
        <pc:chgData name="Nourah Almutlaq" userId="af03441d7e737e3c" providerId="LiveId" clId="{34E08520-C72F-4D27-8429-392A4BDBC99D}" dt="2026-04-19T08:32:28.912" v="224" actId="478"/>
        <pc:sldMkLst>
          <pc:docMk/>
          <pc:sldMk cId="0" sldId="298"/>
        </pc:sldMkLst>
        <pc:spChg chg="del">
          <ac:chgData name="Nourah Almutlaq" userId="af03441d7e737e3c" providerId="LiveId" clId="{34E08520-C72F-4D27-8429-392A4BDBC99D}" dt="2026-04-19T08:32:28.912" v="224" actId="478"/>
          <ac:spMkLst>
            <pc:docMk/>
            <pc:sldMk cId="0" sldId="298"/>
            <ac:spMk id="2" creationId="{00000000-0000-0000-0000-000000000000}"/>
          </ac:spMkLst>
        </pc:spChg>
        <pc:spChg chg="mod">
          <ac:chgData name="Nourah Almutlaq" userId="af03441d7e737e3c" providerId="LiveId" clId="{34E08520-C72F-4D27-8429-392A4BDBC99D}" dt="2026-04-19T08:26:47.355" v="121" actId="20577"/>
          <ac:spMkLst>
            <pc:docMk/>
            <pc:sldMk cId="0" sldId="298"/>
            <ac:spMk id="3" creationId="{00000000-0000-0000-0000-000000000000}"/>
          </ac:spMkLst>
        </pc:spChg>
        <pc:spChg chg="del">
          <ac:chgData name="Nourah Almutlaq" userId="af03441d7e737e3c" providerId="LiveId" clId="{34E08520-C72F-4D27-8429-392A4BDBC99D}" dt="2026-04-19T08:32:25.884" v="223" actId="478"/>
          <ac:spMkLst>
            <pc:docMk/>
            <pc:sldMk cId="0" sldId="298"/>
            <ac:spMk id="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4266233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Nowak Z et al. Children. 2024;11(10):1231. doi:10.3390/children11101231. Used for the claim that approximately 50 pathogenic cases had been reported worldwide by 2024 and for the spectrum from classic neonatal disease to partial/non-classic childhood presentations.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Nowak Z et al. Children. 2024;11(10):1231. doi:10.3390/children11101231. Used for phenotype spectrum and the description of partial/non-classic childhood presentations.
- User-requested methodological caution: previous deck mixed denominators and overused percentages.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 
- Nowak Z et al. Children. 2024;11(10):1231. doi:10.3390/children11101231 for the childhood/partial end of the CYP11A1 spectrum.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- BSPED Paediatric Adrenal Insufficiency Guidance 2023. Used for acute hydrocortisone dosing, oral sick-day dosing, and discharge planning.
- Royal Children’s Hospital Melbourne guideline on adrenal crisis and acute adrenal insufficiency. Used for dextrose and isotonic saline guidance and for the principle that treatment should not be delayed.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BSPED Paediatric Adrenal Insufficiency Guidance 2023 for physiologic oral hydrocortisone dosing, long-term monitoring, education, and emergency preparedness.
- Cools M et al. Caring for individuals with a difference of sex development (DSD): a Consensus Statement. Nat Rev Endocrinol. 2018;14:415-429. doi:10.1038/s41574-018-0010-8. Used for the multidisciplinary and longitudinal-care framing.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Hannema SE, O’Connell MA. Gonadectomy in individuals with a difference of sex development – For whom, when, why, and why not? Best Pract Res Clin Endocrinol Metab. 2025;39(4):102019. doi:10.1016/j.beem.2025.102019.
- Cools M et al. Nat Rev Endocrinol. 2018;14:415-429. doi:10.1038/s41574-018-0010-8. Used for the contrast between higher gonadal cancer risk in gonadal dysgenesis and lower/less-defined risk in many hormone synthesis/action disorders.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Hannema SE, O’Connell MA. Best Pract Res Clin Endocrinol Metab. 2025;39(4):102019. doi:10.1016/j.beem.2025.102019. Used for shared decision-making and individualized benefit–harm assessment in prophylactic gonadectomy.
- Cools M et al. Nat Rev Endocrinol. 2018;14:415-429. doi:10.1038/s41574-018-0010-8. Used for the relative tumor-risk framing across DSD categories.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User-provided case details from Spectrum of Presentation of 46,XY.pptx.
- Cools M et al. Nat Rev Endocrinol. 2018;14:415-429. doi:10.1038/s41574-018-0010-8 for multidisciplinary care, staged disclosure, and longitudinal psychosocial support.
- Hannema SE, O’Connell MA. Best Pract Res Clin Endocrinol Metab. 2025;39(4):102019. doi:10.1016/j.beem.2025.102019 for individualized gonadal decision-making.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Cultural framing informed by Özbey H, Etker S. Arab J Urol. 2013;11(1):33-39. doi:10.1016/j.aju.2012.12.003 and Ediati A, Maharani N, Utari A. Birth Defects Res C Embryo Today. 2016;108(4):380-383. doi:10.1002/bdrc.21144.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Özbey H, Etker S. Disorders of sexual development in a cultural context. Arab J Urol. 2013;11(1):33-39. doi:10.1016/j.aju.2012.12.003. Used for the roles of social and religious concepts and “gender panic” in delayed DSD cases.
- Ediati A, Maharani N, Utari A. Sociocultural aspects of disorders of sex development. Birth Defects Res C Embryo Today. 2016;108(4):380-383. doi:10.1002/bdrc.21144. Used for culture-related effects on coping, gender-assignment decisions, treatment attitudes, and concerns around marriage and fertility.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Cools M et al. Nat Rev Endocrinol. 2018;14:415-429. doi:10.1038/s41574-018-0010-8 for shared decision-making, psychosocial support, and alternatives to rushed surgery.
- Özbey H, Etker S. Arab J Urol. 2013;11(1):33-39. doi:10.1016/j.aju.2012.12.003 and Ediati A et al. Birth Defects Res C Embryo Today. 2016;108(4):380-383. doi:10.1002/bdrc.21144 for cultural and religious influences on decision-making.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Closing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References slide; URLs/source details are embedded in the speaker notes throughout the deck.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STER">
    <p:bg>
      <p:bgPr>
        <a:solidFill>
          <a:srgbClr val="F7F4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764254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20624" cy="6858000"/>
          </a:xfrm>
          <a:prstGeom prst="rect">
            <a:avLst/>
          </a:prstGeom>
          <a:solidFill>
            <a:srgbClr val="163A63"/>
          </a:solidFill>
          <a:ln w="12700">
            <a:solidFill>
              <a:srgbClr val="163A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378440" y="868680"/>
            <a:ext cx="1005840" cy="1005840"/>
          </a:xfrm>
          <a:prstGeom prst="ellipse">
            <a:avLst/>
          </a:prstGeom>
          <a:solidFill>
            <a:srgbClr val="1A9BAA"/>
          </a:solidFill>
          <a:ln w="12700">
            <a:solidFill>
              <a:srgbClr val="1A9BA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1384280" y="1325880"/>
            <a:ext cx="475488" cy="475488"/>
          </a:xfrm>
          <a:prstGeom prst="ellipse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9966960" y="2084832"/>
            <a:ext cx="1371600" cy="1371600"/>
          </a:xfrm>
          <a:prstGeom prst="ellipse">
            <a:avLst/>
          </a:prstGeom>
          <a:solidFill>
            <a:srgbClr val="163A63"/>
          </a:solidFill>
          <a:ln w="12700">
            <a:solidFill>
              <a:srgbClr val="163A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58048" y="2270272"/>
            <a:ext cx="6172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Primary adrenal insufficiency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unmasking 46,XY DSD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623026" y="3698188"/>
            <a:ext cx="10811786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Dr. Mohammed Abdulrahman Alshuhayeb</a:t>
            </a:r>
            <a:endParaRPr lang="en-US" sz="2400" b="1" dirty="0"/>
          </a:p>
          <a:p>
            <a:pPr marL="0" indent="0">
              <a:buNone/>
            </a:pPr>
            <a:r>
              <a:rPr lang="en-US" sz="20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Pediatric Resident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Security Forces Hospital, </a:t>
            </a:r>
            <a:r>
              <a:rPr lang="en-US" sz="20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Ministry of Interior, Riyadh</a:t>
            </a:r>
            <a:r>
              <a:rPr lang="en-US" sz="20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, Saudi Arabia</a:t>
            </a:r>
            <a:endParaRPr lang="en-US" sz="2000" dirty="0"/>
          </a:p>
          <a:p>
            <a:pPr marL="0" indent="0">
              <a:buNone/>
            </a:pPr>
            <a:endParaRPr lang="en-US" sz="200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</p:txBody>
      </p:sp>
      <p:sp>
        <p:nvSpPr>
          <p:cNvPr id="13" name="Shape 9"/>
          <p:cNvSpPr/>
          <p:nvPr/>
        </p:nvSpPr>
        <p:spPr>
          <a:xfrm>
            <a:off x="822960" y="6510528"/>
            <a:ext cx="10543032" cy="54864"/>
          </a:xfrm>
          <a:prstGeom prst="rect">
            <a:avLst/>
          </a:prstGeom>
          <a:solidFill>
            <a:srgbClr val="163A63"/>
          </a:solidFill>
          <a:ln w="12700">
            <a:solidFill>
              <a:srgbClr val="163A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0"/>
          <p:cNvSpPr/>
          <p:nvPr/>
        </p:nvSpPr>
        <p:spPr>
          <a:xfrm>
            <a:off x="11484864" y="6400800"/>
            <a:ext cx="320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900" dirty="0"/>
          </a:p>
        </p:txBody>
      </p:sp>
      <p:pic>
        <p:nvPicPr>
          <p:cNvPr id="15" name="صورة 14" descr="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4197" y="202448"/>
            <a:ext cx="5812548" cy="2087884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مستطيل 11"/>
          <p:cNvSpPr/>
          <p:nvPr/>
        </p:nvSpPr>
        <p:spPr>
          <a:xfrm>
            <a:off x="670080" y="4610022"/>
            <a:ext cx="6096000" cy="1823576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sz="105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r>
              <a:rPr lang="en-US" b="1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Supervised by :</a:t>
            </a:r>
          </a:p>
          <a:p>
            <a:r>
              <a:rPr lang="en-US" sz="1600" b="1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Dr. Nourah Almutlaq, </a:t>
            </a:r>
            <a:endParaRPr lang="en-US" sz="1600" b="1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r>
              <a:rPr lang="en-US" sz="12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</a:rPr>
              <a:t>Program Director Pediatric Endocrinology Fellowship </a:t>
            </a:r>
          </a:p>
          <a:p>
            <a:r>
              <a:rPr lang="en-US" sz="12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</a:rPr>
              <a:t>Pediatric Endocrinologist &amp; Bone Specialist</a:t>
            </a:r>
          </a:p>
          <a:p>
            <a:endParaRPr lang="en-US" sz="160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</a:endParaRPr>
          </a:p>
          <a:p>
            <a:r>
              <a:rPr lang="en-US" sz="1600" b="1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Dr. </a:t>
            </a:r>
            <a:r>
              <a:rPr lang="en-US" sz="1600" b="1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Faisal Alshareef, </a:t>
            </a:r>
            <a:endParaRPr lang="en-US" sz="1600" b="1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r>
              <a:rPr lang="en-US" sz="12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</a:rPr>
              <a:t>Division chief of Pediatric &amp; </a:t>
            </a:r>
            <a:r>
              <a:rPr lang="en-US" sz="12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</a:rPr>
              <a:t>Pediatric Endocrinologist </a:t>
            </a:r>
            <a:endParaRPr lang="en-US" sz="120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</a:endParaRPr>
          </a:p>
        </p:txBody>
      </p:sp>
      <p:sp>
        <p:nvSpPr>
          <p:cNvPr id="16" name="مستطيل 15"/>
          <p:cNvSpPr/>
          <p:nvPr/>
        </p:nvSpPr>
        <p:spPr>
          <a:xfrm>
            <a:off x="4431930" y="4585960"/>
            <a:ext cx="6096000" cy="185435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sz="105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endParaRPr lang="en-US" sz="1600" b="1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r>
              <a:rPr lang="en-US" sz="1600" b="1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Dr</a:t>
            </a:r>
            <a:r>
              <a:rPr lang="en-US" sz="1600" b="1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. </a:t>
            </a:r>
            <a:r>
              <a:rPr lang="en-US" sz="1600" b="1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Abdullah Alfaris, </a:t>
            </a:r>
          </a:p>
          <a:p>
            <a:r>
              <a:rPr lang="en-US" sz="12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</a:rPr>
              <a:t>Pediatric Endocrinologist </a:t>
            </a:r>
          </a:p>
          <a:p>
            <a:endParaRPr lang="en-US" sz="160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</a:endParaRPr>
          </a:p>
          <a:p>
            <a:endParaRPr lang="en-US" sz="160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</a:endParaRPr>
          </a:p>
          <a:p>
            <a:r>
              <a:rPr lang="en-US" sz="1600" b="1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Dr. </a:t>
            </a:r>
            <a:r>
              <a:rPr lang="en-US" sz="1600" b="1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Faisal Alwady, </a:t>
            </a:r>
          </a:p>
          <a:p>
            <a:r>
              <a:rPr lang="en-US" sz="12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</a:rPr>
              <a:t>Pediatric </a:t>
            </a:r>
            <a:r>
              <a:rPr lang="en-US" sz="12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</a:rPr>
              <a:t>Endocrinologist </a:t>
            </a:r>
            <a:endParaRPr lang="en-US" sz="120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320040"/>
            <a:ext cx="3291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990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MECHANISM</a:t>
            </a:r>
            <a:endParaRPr lang="en-US" sz="750" dirty="0"/>
          </a:p>
        </p:txBody>
      </p:sp>
      <p:sp>
        <p:nvSpPr>
          <p:cNvPr id="3" name="Text 1"/>
          <p:cNvSpPr/>
          <p:nvPr/>
        </p:nvSpPr>
        <p:spPr>
          <a:xfrm>
            <a:off x="594360" y="621792"/>
            <a:ext cx="10789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CYP11A1 sits at the first </a:t>
            </a:r>
            <a:r>
              <a:rPr lang="en-US" sz="2500" b="1" dirty="0" smtClean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</a:t>
            </a:r>
            <a:r>
              <a:rPr lang="en-US" sz="2500" b="1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steroidogenesis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612648" y="1143000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6F74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explains why cortisol, aldosterone and androgens can all be low.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42764" y="196596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B2D4D"/>
                </a:solidFill>
              </a:rPr>
              <a:t>Cholesterol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1883184" y="2194560"/>
            <a:ext cx="594360" cy="0"/>
          </a:xfrm>
          <a:prstGeom prst="line">
            <a:avLst/>
          </a:prstGeom>
          <a:noFill/>
          <a:ln w="12700">
            <a:solidFill>
              <a:srgbClr val="A7A39A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582780" y="196596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F6B73"/>
                </a:solidFill>
              </a:rPr>
              <a:t>Pregnenolone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087368" y="2194560"/>
            <a:ext cx="594360" cy="0"/>
          </a:xfrm>
          <a:prstGeom prst="line">
            <a:avLst/>
          </a:prstGeom>
          <a:noFill/>
          <a:ln w="12700">
            <a:solidFill>
              <a:srgbClr val="A7A39A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786964" y="196596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6F7478"/>
                </a:solidFill>
              </a:rPr>
              <a:t>Progesterone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6F7478"/>
                </a:solidFill>
              </a:rPr>
              <a:t>17-OHP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291552" y="2194560"/>
            <a:ext cx="868680" cy="0"/>
          </a:xfrm>
          <a:prstGeom prst="line">
            <a:avLst/>
          </a:prstGeom>
          <a:noFill/>
          <a:ln w="12700">
            <a:solidFill>
              <a:srgbClr val="A7A39A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040880" y="196596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B94A48"/>
                </a:solidFill>
              </a:rPr>
              <a:t>Cortisol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8320880" y="2194560"/>
            <a:ext cx="228600" cy="0"/>
          </a:xfrm>
          <a:prstGeom prst="line">
            <a:avLst/>
          </a:prstGeom>
          <a:noFill/>
          <a:ln w="12700">
            <a:solidFill>
              <a:srgbClr val="A7A39A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8606590" y="196596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B94A48"/>
                </a:solidFill>
              </a:rPr>
              <a:t>Aldosterone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10030968" y="2194560"/>
            <a:ext cx="137160" cy="0"/>
          </a:xfrm>
          <a:prstGeom prst="line">
            <a:avLst/>
          </a:prstGeom>
          <a:noFill/>
          <a:ln w="12700">
            <a:solidFill>
              <a:srgbClr val="A7A39A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10241280" y="196596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B94A48"/>
                </a:solidFill>
              </a:rPr>
              <a:t>Androgens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346740" y="2715928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9902D"/>
                </a:solidFill>
              </a:rPr>
              <a:t>CYP11A1 / P450scc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2926080" y="2587752"/>
            <a:ext cx="0" cy="0"/>
          </a:xfrm>
          <a:prstGeom prst="line">
            <a:avLst/>
          </a:prstGeom>
          <a:noFill/>
          <a:ln w="15240">
            <a:solidFill>
              <a:srgbClr val="C9902D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777240" y="3749040"/>
            <a:ext cx="10515600" cy="292608"/>
          </a:xfrm>
          <a:prstGeom prst="rect">
            <a:avLst/>
          </a:prstGeom>
          <a:solidFill>
            <a:srgbClr val="0F6B73"/>
          </a:solidFill>
          <a:ln w="12700">
            <a:solidFill>
              <a:srgbClr val="0F6B7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813816" y="3813048"/>
            <a:ext cx="3355848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Adrenal phenotype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4242816" y="3813048"/>
            <a:ext cx="3493008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46,XY phenotype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7680639" y="3813048"/>
            <a:ext cx="4816161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</a:t>
            </a:r>
            <a:r>
              <a:rPr lang="en-US" sz="1600" b="1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17-hydroxyprogesterone helps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777240" y="4041648"/>
            <a:ext cx="10515600" cy="0"/>
          </a:xfrm>
          <a:prstGeom prst="line">
            <a:avLst/>
          </a:prstGeom>
          <a:noFill/>
          <a:ln w="5080">
            <a:solidFill>
              <a:srgbClr val="D8D5C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813816" y="4087368"/>
            <a:ext cx="3355848" cy="85953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 cortisol </a:t>
            </a:r>
            <a:r>
              <a:rPr lang="en-US" sz="11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high ACTH → hyperpigmentation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 aldosterone </a:t>
            </a:r>
            <a:r>
              <a:rPr lang="en-US" sz="11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high renin → salt-wasting physiology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4242816" y="4087368"/>
            <a:ext cx="3493008" cy="85953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 fetal testosterone </a:t>
            </a:r>
            <a:r>
              <a:rPr lang="en-US" sz="12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undervirilized external genitalia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Sertoli/AMH effect </a:t>
            </a:r>
            <a:r>
              <a:rPr lang="en-US" sz="12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absent uterus if testes formed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7808976" y="4087368"/>
            <a:ext cx="3447288" cy="85953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Block before pregnenolone </a:t>
            </a:r>
            <a:r>
              <a:rPr lang="en-US" sz="12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no 17-OHP accumulation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Therefore classic 21-OHD pattern is absent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777240" y="4983480"/>
            <a:ext cx="10515600" cy="0"/>
          </a:xfrm>
          <a:prstGeom prst="line">
            <a:avLst/>
          </a:prstGeom>
          <a:noFill/>
          <a:ln w="10160">
            <a:solidFill>
              <a:srgbClr val="0B2D4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11475720" y="6510528"/>
            <a:ext cx="228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680" dirty="0">
                <a:solidFill>
                  <a:srgbClr val="7777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80" dirty="0"/>
          </a:p>
        </p:txBody>
      </p:sp>
      <p:sp>
        <p:nvSpPr>
          <p:cNvPr id="30" name="Shape 28"/>
          <p:cNvSpPr/>
          <p:nvPr/>
        </p:nvSpPr>
        <p:spPr>
          <a:xfrm>
            <a:off x="502920" y="6355080"/>
            <a:ext cx="11201400" cy="0"/>
          </a:xfrm>
          <a:prstGeom prst="line">
            <a:avLst/>
          </a:prstGeom>
          <a:noFill/>
          <a:ln w="8890">
            <a:solidFill>
              <a:srgbClr val="0B2D4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14"/>
          <p:cNvSpPr/>
          <p:nvPr/>
        </p:nvSpPr>
        <p:spPr>
          <a:xfrm>
            <a:off x="2429576" y="2371026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 smtClean="0">
                <a:solidFill>
                  <a:srgbClr val="C9902D"/>
                </a:solidFill>
              </a:rPr>
              <a:t>First Steroid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2E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46920" y="749808"/>
            <a:ext cx="2194560" cy="2194560"/>
          </a:xfrm>
          <a:prstGeom prst="ellipse">
            <a:avLst/>
          </a:prstGeom>
          <a:solidFill>
            <a:srgbClr val="335A86">
              <a:alpha val="22000"/>
            </a:srgbClr>
          </a:solidFill>
          <a:ln w="12700">
            <a:solidFill>
              <a:srgbClr val="335A86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561320" y="4370832"/>
            <a:ext cx="1371600" cy="1371600"/>
          </a:xfrm>
          <a:prstGeom prst="ellipse">
            <a:avLst/>
          </a:prstGeom>
          <a:solidFill>
            <a:srgbClr val="244A74">
              <a:alpha val="18000"/>
            </a:srgbClr>
          </a:solidFill>
          <a:ln w="12700">
            <a:solidFill>
              <a:srgbClr val="244A74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86384" y="3593592"/>
            <a:ext cx="10561320" cy="45720"/>
          </a:xfrm>
          <a:prstGeom prst="rect">
            <a:avLst/>
          </a:prstGeom>
          <a:solidFill>
            <a:srgbClr val="7B94B1">
              <a:alpha val="35000"/>
            </a:srgbClr>
          </a:solidFill>
          <a:ln w="12700">
            <a:solidFill>
              <a:srgbClr val="7B94B1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22960" y="96012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5A4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LITERATURE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22960" y="2139696"/>
            <a:ext cx="85953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When the story meets the literature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841248" y="3822192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8E2E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question is not only “What is the diagnosis?” but “Where does this child sit on the CYP11A1 spectrum, and how should that change management?”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822960" y="6510528"/>
            <a:ext cx="10543032" cy="54864"/>
          </a:xfrm>
          <a:prstGeom prst="rect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1484864" y="6400800"/>
            <a:ext cx="320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D8E2E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750040" y="201168"/>
            <a:ext cx="54864" cy="54864"/>
          </a:xfrm>
          <a:prstGeom prst="ellipse">
            <a:avLst/>
          </a:prstGeom>
          <a:solidFill>
            <a:srgbClr val="1A9BAA"/>
          </a:solidFill>
          <a:ln w="12700">
            <a:solidFill>
              <a:srgbClr val="1A9BA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87200" y="201168"/>
            <a:ext cx="54864" cy="54864"/>
          </a:xfrm>
          <a:prstGeom prst="ellipse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49808" y="402336"/>
            <a:ext cx="347472" cy="45720"/>
          </a:xfrm>
          <a:prstGeom prst="rect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170432" y="256032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5A4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LITERATURE REVIEW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49808" y="566928"/>
            <a:ext cx="10241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CYP11A1 deficiency is a spectrum, not one phenotype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68680" y="1389888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443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Around 50 individuals with pathogenic CYP11A1 variants had been reported worldwide by 2024.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960120" y="3154680"/>
            <a:ext cx="9921240" cy="0"/>
          </a:xfrm>
          <a:prstGeom prst="line">
            <a:avLst/>
          </a:prstGeom>
          <a:noFill/>
          <a:ln w="38100">
            <a:solidFill>
              <a:srgbClr val="D7D2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330852" y="3044952"/>
            <a:ext cx="219456" cy="219456"/>
          </a:xfrm>
          <a:prstGeom prst="ellipse">
            <a:avLst/>
          </a:prstGeom>
          <a:solidFill>
            <a:srgbClr val="C56D68"/>
          </a:solidFill>
          <a:ln w="12700">
            <a:solidFill>
              <a:srgbClr val="C56D6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5605272" y="3044952"/>
            <a:ext cx="219456" cy="219456"/>
          </a:xfrm>
          <a:prstGeom prst="ellipse">
            <a:avLst/>
          </a:prstGeom>
          <a:solidFill>
            <a:srgbClr val="1A9BAA"/>
          </a:solidFill>
          <a:ln w="12700">
            <a:solidFill>
              <a:srgbClr val="1A9BA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9875520" y="3044952"/>
            <a:ext cx="219456" cy="219456"/>
          </a:xfrm>
          <a:prstGeom prst="ellipse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8644" y="2395728"/>
            <a:ext cx="1956816" cy="41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Classic / severe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010912" y="2395728"/>
            <a:ext cx="1417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Partial activity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9281160" y="2395728"/>
            <a:ext cx="1417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Milder / later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12939" y="3605302"/>
            <a:ext cx="2710475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Neonatal salt-wasting, </a:t>
            </a:r>
            <a:endParaRPr lang="en-US" sz="160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marL="0" indent="0" algn="ctr">
              <a:buNone/>
            </a:pPr>
            <a:r>
              <a:rPr lang="en-US" sz="16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very </a:t>
            </a: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low steroidogenesis, female external phenotype often seen in 46,XY.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3840480" y="3605302"/>
            <a:ext cx="3794760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Childhood primary adrenal insufficiency, variable undervirilization, hyperpigmentation, hypoglycemia, and sometimes only mild mineralocorticoid impairment.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606590" y="3605302"/>
            <a:ext cx="2798064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Later presentation can still occur; standard CAH screening centered on </a:t>
            </a:r>
            <a:endParaRPr lang="en-US" sz="160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algn="ctr"/>
            <a:r>
              <a:rPr lang="en-US" sz="16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17-hydroxyprogesterone </a:t>
            </a: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may miss these proximal defects.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68680" y="5650992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20" i="1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genetically characterized CYP11A1 cases after 2000, with emphasis on 46,XY DSD plus primary adrenal insufficiency rather than mixed cohorts.</a:t>
            </a:r>
            <a:endParaRPr lang="en-US" sz="1120" dirty="0"/>
          </a:p>
        </p:txBody>
      </p:sp>
      <p:sp>
        <p:nvSpPr>
          <p:cNvPr id="20" name="Shape 18"/>
          <p:cNvSpPr/>
          <p:nvPr/>
        </p:nvSpPr>
        <p:spPr>
          <a:xfrm>
            <a:off x="822960" y="6510528"/>
            <a:ext cx="10543032" cy="54864"/>
          </a:xfrm>
          <a:prstGeom prst="rect">
            <a:avLst/>
          </a:prstGeom>
          <a:solidFill>
            <a:srgbClr val="163A63"/>
          </a:solidFill>
          <a:ln w="12700">
            <a:solidFill>
              <a:srgbClr val="163A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11484864" y="6400800"/>
            <a:ext cx="320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750040" y="201168"/>
            <a:ext cx="54864" cy="54864"/>
          </a:xfrm>
          <a:prstGeom prst="ellipse">
            <a:avLst/>
          </a:prstGeom>
          <a:solidFill>
            <a:srgbClr val="1A9BAA"/>
          </a:solidFill>
          <a:ln w="12700">
            <a:solidFill>
              <a:srgbClr val="1A9BA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87200" y="201168"/>
            <a:ext cx="54864" cy="54864"/>
          </a:xfrm>
          <a:prstGeom prst="ellipse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49808" y="402336"/>
            <a:ext cx="347472" cy="45720"/>
          </a:xfrm>
          <a:prstGeom prst="rect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170432" y="256032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5A4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LITERATURE REVIEW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49808" y="566928"/>
            <a:ext cx="10241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So, what dose the literature show ?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4032184" y="1508760"/>
            <a:ext cx="18288" cy="3291840"/>
          </a:xfrm>
          <a:prstGeom prst="rect">
            <a:avLst/>
          </a:prstGeom>
          <a:solidFill>
            <a:srgbClr val="D7D2C7"/>
          </a:solidFill>
          <a:ln w="12700">
            <a:solidFill>
              <a:srgbClr val="D7D2C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8055544" y="1508760"/>
            <a:ext cx="18288" cy="3291840"/>
          </a:xfrm>
          <a:prstGeom prst="rect">
            <a:avLst/>
          </a:prstGeom>
          <a:solidFill>
            <a:srgbClr val="D7D2C7"/>
          </a:solidFill>
          <a:ln w="12700">
            <a:solidFill>
              <a:srgbClr val="D7D2C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042736" y="1572768"/>
            <a:ext cx="2194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Presentation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868680" y="2598016"/>
            <a:ext cx="283464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age at adrenal-insufficiency onset is broad: </a:t>
            </a:r>
            <a:endParaRPr lang="en-US" sz="160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marL="0" indent="0" algn="ctr">
              <a:buNone/>
            </a:pPr>
            <a:endParaRPr lang="en-US" sz="160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marL="0" indent="0" algn="ctr">
              <a:buNone/>
            </a:pPr>
            <a:r>
              <a:rPr lang="en-US" sz="16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some </a:t>
            </a: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children present as neonates, </a:t>
            </a:r>
            <a:endParaRPr lang="en-US" sz="160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marL="0" indent="0" algn="ctr">
              <a:buNone/>
            </a:pPr>
            <a:endParaRPr lang="en-US" sz="160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marL="0" indent="0" algn="ctr">
              <a:buNone/>
            </a:pPr>
            <a:r>
              <a:rPr lang="en-US" sz="16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others </a:t>
            </a: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later in infancy or childhood after illness, fasting stress, or repeated “minor” episodes.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815036" y="1572768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46,XY phenotype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169344" y="2180924"/>
            <a:ext cx="37033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External genital appearance ranges from female-appearing to ambiguous. </a:t>
            </a:r>
            <a:endParaRPr lang="en-US" sz="160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marL="0" indent="0" algn="ctr">
              <a:buNone/>
            </a:pPr>
            <a:endParaRPr lang="en-US" sz="160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marL="0" indent="0" algn="ctr">
              <a:buNone/>
            </a:pPr>
            <a:r>
              <a:rPr lang="en-US" sz="16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Gonads </a:t>
            </a: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are often non-palpable or undescended, and Müllerian structures are usually absent when Sertoli function is present.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8655516" y="1572768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Diagnostic </a:t>
            </a:r>
            <a:r>
              <a:rPr lang="en-US" sz="2000" b="1" dirty="0" smtClean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caution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8224788" y="2164882"/>
            <a:ext cx="387096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Low or normal 17-OHP does not reassure. Because CYP11A1 can biochemically overlap with STAR and other early steroidogenesis defects, </a:t>
            </a:r>
            <a:endParaRPr lang="en-US" sz="160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marL="0" indent="0" algn="ctr">
              <a:buNone/>
            </a:pPr>
            <a:endParaRPr lang="en-US" sz="160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marL="0" indent="0" algn="ctr">
              <a:buNone/>
            </a:pPr>
            <a:r>
              <a:rPr lang="en-US" sz="16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genetics </a:t>
            </a: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is central rather than optional.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822960" y="6510528"/>
            <a:ext cx="10543032" cy="54864"/>
          </a:xfrm>
          <a:prstGeom prst="rect">
            <a:avLst/>
          </a:prstGeom>
          <a:solidFill>
            <a:srgbClr val="163A63"/>
          </a:solidFill>
          <a:ln w="12700">
            <a:solidFill>
              <a:srgbClr val="163A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11484864" y="6400800"/>
            <a:ext cx="320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9472B295-D213-48D5-92EC-DEFFB8FD1F38.png"/>
          <p:cNvPicPr>
            <a:picLocks noChangeAspect="1"/>
          </p:cNvPicPr>
          <p:nvPr/>
        </p:nvPicPr>
        <p:blipFill>
          <a:blip r:embed="rId2"/>
          <a:srcRect b="8538"/>
          <a:stretch>
            <a:fillRect/>
          </a:stretch>
        </p:blipFill>
        <p:spPr>
          <a:xfrm>
            <a:off x="3810000" y="320840"/>
            <a:ext cx="4572000" cy="62724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750040" y="201168"/>
            <a:ext cx="54864" cy="54864"/>
          </a:xfrm>
          <a:prstGeom prst="ellipse">
            <a:avLst/>
          </a:prstGeom>
          <a:solidFill>
            <a:srgbClr val="1A9BAA"/>
          </a:solidFill>
          <a:ln w="12700">
            <a:solidFill>
              <a:srgbClr val="1A9BA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87200" y="201168"/>
            <a:ext cx="54864" cy="54864"/>
          </a:xfrm>
          <a:prstGeom prst="ellipse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49808" y="402336"/>
            <a:ext cx="347472" cy="45720"/>
          </a:xfrm>
          <a:prstGeom prst="rect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170432" y="256032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5A4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LITERATURE REVIEW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49808" y="566928"/>
            <a:ext cx="10241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Where this patient sits in that spectrum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960120" y="2240280"/>
            <a:ext cx="4206240" cy="0"/>
          </a:xfrm>
          <a:prstGeom prst="line">
            <a:avLst/>
          </a:prstGeom>
          <a:noFill/>
          <a:ln w="38100">
            <a:solidFill>
              <a:srgbClr val="D7D2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68680" y="1865376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classic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697480" y="1865376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partial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645152" y="1865376"/>
            <a:ext cx="640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later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054096" y="2075688"/>
            <a:ext cx="329184" cy="329184"/>
          </a:xfrm>
          <a:prstGeom prst="ellipse">
            <a:avLst/>
          </a:prstGeom>
          <a:solidFill>
            <a:srgbClr val="1A9BAA"/>
          </a:solidFill>
          <a:ln w="12700">
            <a:solidFill>
              <a:srgbClr val="1A9BA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868680" y="2743200"/>
            <a:ext cx="4663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443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This case sits near the partial / childhood end of the spectrum.</a:t>
            </a:r>
            <a:endParaRPr lang="en-US" sz="1900" dirty="0"/>
          </a:p>
        </p:txBody>
      </p:sp>
      <p:sp>
        <p:nvSpPr>
          <p:cNvPr id="13" name="Shape 11"/>
          <p:cNvSpPr/>
          <p:nvPr/>
        </p:nvSpPr>
        <p:spPr>
          <a:xfrm>
            <a:off x="5623560" y="1463040"/>
            <a:ext cx="18288" cy="3429000"/>
          </a:xfrm>
          <a:prstGeom prst="rect">
            <a:avLst/>
          </a:prstGeom>
          <a:solidFill>
            <a:srgbClr val="D7D2C7"/>
          </a:solidFill>
          <a:ln w="12700">
            <a:solidFill>
              <a:srgbClr val="D7D2C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989320" y="1591056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makes it clinically important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5989320" y="2084832"/>
            <a:ext cx="4983480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2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-</a:t>
            </a:r>
            <a:r>
              <a:rPr lang="en-US" sz="142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</a:t>
            </a:r>
            <a:r>
              <a:rPr lang="en-US" sz="142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 neonatal salt-wasting history.</a:t>
            </a:r>
            <a:endParaRPr lang="en-US" sz="1420" dirty="0"/>
          </a:p>
          <a:p>
            <a:pPr marL="0" indent="0">
              <a:buNone/>
            </a:pPr>
            <a:r>
              <a:rPr lang="en-US" sz="142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-</a:t>
            </a:r>
            <a:r>
              <a:rPr lang="en-US" sz="142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</a:t>
            </a:r>
            <a:r>
              <a:rPr lang="en-US" sz="142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Intercurrent illness unmasked the endocrine phenotype.</a:t>
            </a:r>
            <a:endParaRPr lang="en-US" sz="1420" dirty="0"/>
          </a:p>
          <a:p>
            <a:pPr marL="0" indent="0">
              <a:buNone/>
            </a:pPr>
            <a:r>
              <a:rPr lang="en-US" sz="142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- </a:t>
            </a:r>
            <a:r>
              <a:rPr lang="en-US" sz="142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Bilateral inguinal gonads and absent Müllerian structures pointed to 46,XY DSD.</a:t>
            </a:r>
            <a:endParaRPr lang="en-US" sz="1420" dirty="0"/>
          </a:p>
          <a:p>
            <a:r>
              <a:rPr lang="en-US" sz="142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- Genetics </a:t>
            </a:r>
            <a:r>
              <a:rPr lang="en-US" sz="142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supported CYP11A1-related disease, but molecular certainty remains incomplete because the variant is still classified as a </a:t>
            </a:r>
            <a:r>
              <a:rPr lang="en-US" sz="14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variant of uncertain significance.</a:t>
            </a:r>
            <a:endParaRPr lang="en-US" sz="1420" dirty="0"/>
          </a:p>
        </p:txBody>
      </p:sp>
      <p:sp>
        <p:nvSpPr>
          <p:cNvPr id="17" name="Shape 15"/>
          <p:cNvSpPr/>
          <p:nvPr/>
        </p:nvSpPr>
        <p:spPr>
          <a:xfrm>
            <a:off x="822960" y="6510528"/>
            <a:ext cx="10543032" cy="54864"/>
          </a:xfrm>
          <a:prstGeom prst="rect">
            <a:avLst/>
          </a:prstGeom>
          <a:solidFill>
            <a:srgbClr val="163A63"/>
          </a:solidFill>
          <a:ln w="12700">
            <a:solidFill>
              <a:srgbClr val="163A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11484864" y="6400800"/>
            <a:ext cx="320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2E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46920" y="749808"/>
            <a:ext cx="2194560" cy="2194560"/>
          </a:xfrm>
          <a:prstGeom prst="ellipse">
            <a:avLst/>
          </a:prstGeom>
          <a:solidFill>
            <a:srgbClr val="335A86">
              <a:alpha val="22000"/>
            </a:srgbClr>
          </a:solidFill>
          <a:ln w="12700">
            <a:solidFill>
              <a:srgbClr val="335A86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561320" y="4370832"/>
            <a:ext cx="1371600" cy="1371600"/>
          </a:xfrm>
          <a:prstGeom prst="ellipse">
            <a:avLst/>
          </a:prstGeom>
          <a:solidFill>
            <a:srgbClr val="244A74">
              <a:alpha val="18000"/>
            </a:srgbClr>
          </a:solidFill>
          <a:ln w="12700">
            <a:solidFill>
              <a:srgbClr val="244A74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86384" y="3593592"/>
            <a:ext cx="10561320" cy="45720"/>
          </a:xfrm>
          <a:prstGeom prst="rect">
            <a:avLst/>
          </a:prstGeom>
          <a:solidFill>
            <a:srgbClr val="7B94B1">
              <a:alpha val="35000"/>
            </a:srgbClr>
          </a:solidFill>
          <a:ln w="12700">
            <a:solidFill>
              <a:srgbClr val="7B94B1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22960" y="96012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5A4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MANAGEMENT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22960" y="2139696"/>
            <a:ext cx="85953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Management is not one decision.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822960" y="6510528"/>
            <a:ext cx="10543032" cy="54864"/>
          </a:xfrm>
          <a:prstGeom prst="rect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1484864" y="6400800"/>
            <a:ext cx="320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D8E2E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750040" y="201168"/>
            <a:ext cx="54864" cy="54864"/>
          </a:xfrm>
          <a:prstGeom prst="ellipse">
            <a:avLst/>
          </a:prstGeom>
          <a:solidFill>
            <a:srgbClr val="1A9BAA"/>
          </a:solidFill>
          <a:ln w="12700">
            <a:solidFill>
              <a:srgbClr val="1A9BA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87200" y="201168"/>
            <a:ext cx="54864" cy="54864"/>
          </a:xfrm>
          <a:prstGeom prst="ellipse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49808" y="402336"/>
            <a:ext cx="347472" cy="45720"/>
          </a:xfrm>
          <a:prstGeom prst="rect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170432" y="256032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5A4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MANAGEMENT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49808" y="566928"/>
            <a:ext cx="10241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Track 1 — protect the child from the next adrenal crisis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914400" y="3200400"/>
            <a:ext cx="10058400" cy="0"/>
          </a:xfrm>
          <a:prstGeom prst="line">
            <a:avLst/>
          </a:prstGeom>
          <a:noFill/>
          <a:ln w="25400">
            <a:solidFill>
              <a:srgbClr val="D7D2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914400" y="3035808"/>
            <a:ext cx="274320" cy="274320"/>
          </a:xfrm>
          <a:prstGeom prst="ellipse">
            <a:avLst/>
          </a:prstGeom>
          <a:solidFill>
            <a:srgbClr val="C56D68"/>
          </a:solidFill>
          <a:ln w="12700">
            <a:solidFill>
              <a:srgbClr val="C56D6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914400" y="3067812"/>
            <a:ext cx="27432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228600" y="214884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7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Hydrocortisone now</a:t>
            </a:r>
            <a:endParaRPr lang="en-US" sz="1470" dirty="0"/>
          </a:p>
        </p:txBody>
      </p:sp>
      <p:sp>
        <p:nvSpPr>
          <p:cNvPr id="11" name="Text 9"/>
          <p:cNvSpPr/>
          <p:nvPr/>
        </p:nvSpPr>
        <p:spPr>
          <a:xfrm>
            <a:off x="137160" y="3836468"/>
            <a:ext cx="1828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6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 not delay emergency steroid treatment in an unwell child with suspected adrenal insufficiency</a:t>
            </a:r>
            <a:r>
              <a:rPr lang="en-US" sz="116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.</a:t>
            </a:r>
          </a:p>
          <a:p>
            <a:pPr marL="0" indent="0" algn="ctr">
              <a:buNone/>
            </a:pPr>
            <a:endParaRPr lang="en-US" sz="116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</a:endParaRPr>
          </a:p>
          <a:p>
            <a:pPr marL="0" indent="0" algn="ctr">
              <a:buNone/>
            </a:pPr>
            <a:r>
              <a:rPr lang="en-US" sz="116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</a:rPr>
              <a:t>Treat first, Confirm later</a:t>
            </a:r>
            <a:endParaRPr lang="en-US" sz="1160" dirty="0"/>
          </a:p>
        </p:txBody>
      </p:sp>
      <p:sp>
        <p:nvSpPr>
          <p:cNvPr id="12" name="Shape 10"/>
          <p:cNvSpPr/>
          <p:nvPr/>
        </p:nvSpPr>
        <p:spPr>
          <a:xfrm>
            <a:off x="2880360" y="3035808"/>
            <a:ext cx="274320" cy="274320"/>
          </a:xfrm>
          <a:prstGeom prst="ellipse">
            <a:avLst/>
          </a:prstGeom>
          <a:solidFill>
            <a:srgbClr val="1A9BAA"/>
          </a:solidFill>
          <a:ln w="12700">
            <a:solidFill>
              <a:srgbClr val="1A9BA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880360" y="3067812"/>
            <a:ext cx="27432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2194560" y="214884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7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Glucose + isotonic saline</a:t>
            </a:r>
            <a:endParaRPr lang="en-US" sz="1470" dirty="0"/>
          </a:p>
        </p:txBody>
      </p:sp>
      <p:sp>
        <p:nvSpPr>
          <p:cNvPr id="15" name="Text 13"/>
          <p:cNvSpPr/>
          <p:nvPr/>
        </p:nvSpPr>
        <p:spPr>
          <a:xfrm>
            <a:off x="2103120" y="3611880"/>
            <a:ext cx="1828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6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Correct hypoglycemia and volume depletion rapidly.</a:t>
            </a:r>
            <a:endParaRPr lang="en-US" sz="1160" dirty="0"/>
          </a:p>
        </p:txBody>
      </p:sp>
      <p:sp>
        <p:nvSpPr>
          <p:cNvPr id="16" name="Shape 14"/>
          <p:cNvSpPr/>
          <p:nvPr/>
        </p:nvSpPr>
        <p:spPr>
          <a:xfrm>
            <a:off x="4846320" y="3035808"/>
            <a:ext cx="274320" cy="274320"/>
          </a:xfrm>
          <a:prstGeom prst="ellipse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846320" y="3067812"/>
            <a:ext cx="27432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4160520" y="214884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7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Frequent reassessment</a:t>
            </a:r>
            <a:endParaRPr lang="en-US" sz="1470" dirty="0"/>
          </a:p>
        </p:txBody>
      </p:sp>
      <p:sp>
        <p:nvSpPr>
          <p:cNvPr id="19" name="Text 17"/>
          <p:cNvSpPr/>
          <p:nvPr/>
        </p:nvSpPr>
        <p:spPr>
          <a:xfrm>
            <a:off x="4069080" y="3611880"/>
            <a:ext cx="1828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6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Watch glucose, sodium, potassium, blood pressure, and clinical response.</a:t>
            </a:r>
            <a:endParaRPr lang="en-US" sz="1160" dirty="0"/>
          </a:p>
        </p:txBody>
      </p:sp>
      <p:sp>
        <p:nvSpPr>
          <p:cNvPr id="20" name="Shape 18"/>
          <p:cNvSpPr/>
          <p:nvPr/>
        </p:nvSpPr>
        <p:spPr>
          <a:xfrm>
            <a:off x="7132320" y="3035808"/>
            <a:ext cx="274320" cy="274320"/>
          </a:xfrm>
          <a:prstGeom prst="ellipse">
            <a:avLst/>
          </a:prstGeom>
          <a:solidFill>
            <a:srgbClr val="163A63"/>
          </a:solidFill>
          <a:ln w="12700">
            <a:solidFill>
              <a:srgbClr val="163A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7132320" y="3067812"/>
            <a:ext cx="27432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6446520" y="214884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7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Restart fludrocortisone when oral therapy is tolerated</a:t>
            </a:r>
            <a:endParaRPr lang="en-US" sz="1470" dirty="0"/>
          </a:p>
        </p:txBody>
      </p:sp>
      <p:sp>
        <p:nvSpPr>
          <p:cNvPr id="23" name="Text 21"/>
          <p:cNvSpPr/>
          <p:nvPr/>
        </p:nvSpPr>
        <p:spPr>
          <a:xfrm>
            <a:off x="6355080" y="3611880"/>
            <a:ext cx="1828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6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Stress-dose hydrocortisone usually covers acute mineralocorticoid needs.</a:t>
            </a:r>
            <a:endParaRPr lang="en-US" sz="1160" dirty="0"/>
          </a:p>
        </p:txBody>
      </p:sp>
      <p:sp>
        <p:nvSpPr>
          <p:cNvPr id="24" name="Shape 22"/>
          <p:cNvSpPr/>
          <p:nvPr/>
        </p:nvSpPr>
        <p:spPr>
          <a:xfrm>
            <a:off x="9281160" y="3035808"/>
            <a:ext cx="274320" cy="274320"/>
          </a:xfrm>
          <a:prstGeom prst="ellipse">
            <a:avLst/>
          </a:prstGeom>
          <a:solidFill>
            <a:srgbClr val="7E9F7B"/>
          </a:solidFill>
          <a:ln w="12700">
            <a:solidFill>
              <a:srgbClr val="7E9F7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9281160" y="3067812"/>
            <a:ext cx="27432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8595360" y="214884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7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Discharge only when the family can manage the next illness safely</a:t>
            </a:r>
            <a:endParaRPr lang="en-US" sz="1470" dirty="0"/>
          </a:p>
        </p:txBody>
      </p:sp>
      <p:sp>
        <p:nvSpPr>
          <p:cNvPr id="27" name="Text 25"/>
          <p:cNvSpPr/>
          <p:nvPr/>
        </p:nvSpPr>
        <p:spPr>
          <a:xfrm>
            <a:off x="8503920" y="3611880"/>
            <a:ext cx="1828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6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Emergency kit, sick-day rules, and a clear action plan are mandatory.</a:t>
            </a:r>
            <a:endParaRPr lang="en-US" sz="1160" dirty="0"/>
          </a:p>
        </p:txBody>
      </p:sp>
      <p:sp>
        <p:nvSpPr>
          <p:cNvPr id="29" name="Text 27"/>
          <p:cNvSpPr/>
          <p:nvPr/>
        </p:nvSpPr>
        <p:spPr>
          <a:xfrm>
            <a:off x="932688" y="5669280"/>
            <a:ext cx="1013155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10" i="1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BSPED guidance: for children &gt;28 days, 2 mg/kg IV or IM hydrocortisone initially then every 6 hours; once stable, 1 mg/kg every 6 hours. Oral sick-day dosing is typically about 30 mg/m²/day in four divided doses. If glucose is &lt;3 mmol/L, give 2 mL/kg of 10% dextrose. Shock or moderate–severe dehydration is treated with 10 mL/kg 0.9% saline boluses as needed.</a:t>
            </a:r>
            <a:endParaRPr lang="en-US" sz="1110" dirty="0"/>
          </a:p>
        </p:txBody>
      </p:sp>
      <p:sp>
        <p:nvSpPr>
          <p:cNvPr id="30" name="Shape 28"/>
          <p:cNvSpPr/>
          <p:nvPr/>
        </p:nvSpPr>
        <p:spPr>
          <a:xfrm>
            <a:off x="822960" y="6510528"/>
            <a:ext cx="10543032" cy="54864"/>
          </a:xfrm>
          <a:prstGeom prst="rect">
            <a:avLst/>
          </a:prstGeom>
          <a:solidFill>
            <a:srgbClr val="163A63"/>
          </a:solidFill>
          <a:ln w="12700">
            <a:solidFill>
              <a:srgbClr val="163A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11484864" y="6400800"/>
            <a:ext cx="320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750040" y="201168"/>
            <a:ext cx="54864" cy="54864"/>
          </a:xfrm>
          <a:prstGeom prst="ellipse">
            <a:avLst/>
          </a:prstGeom>
          <a:solidFill>
            <a:srgbClr val="1A9BAA"/>
          </a:solidFill>
          <a:ln w="12700">
            <a:solidFill>
              <a:srgbClr val="1A9BA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87200" y="201168"/>
            <a:ext cx="54864" cy="54864"/>
          </a:xfrm>
          <a:prstGeom prst="ellipse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49808" y="402336"/>
            <a:ext cx="347472" cy="45720"/>
          </a:xfrm>
          <a:prstGeom prst="rect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170432" y="256032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5A4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MANAGEMENT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49808" y="566928"/>
            <a:ext cx="10241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Track 2 — build a </a:t>
            </a:r>
            <a:r>
              <a:rPr lang="en-US" sz="2400" b="1" dirty="0" smtClean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long term </a:t>
            </a:r>
            <a:r>
              <a:rPr lang="en-US" sz="24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endocrine plan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737935" y="1444752"/>
            <a:ext cx="10521215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2443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best </a:t>
            </a:r>
            <a:r>
              <a:rPr lang="en-US" sz="2100" b="1" dirty="0" smtClean="0">
                <a:solidFill>
                  <a:srgbClr val="2443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is </a:t>
            </a:r>
            <a:r>
              <a:rPr lang="en-US" sz="2100" b="1" dirty="0">
                <a:solidFill>
                  <a:srgbClr val="2443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one that keeps the next viral illness from becoming another crisis.</a:t>
            </a:r>
            <a:endParaRPr lang="en-US" sz="2100" dirty="0"/>
          </a:p>
        </p:txBody>
      </p:sp>
      <p:sp>
        <p:nvSpPr>
          <p:cNvPr id="8" name="Text 6"/>
          <p:cNvSpPr/>
          <p:nvPr/>
        </p:nvSpPr>
        <p:spPr>
          <a:xfrm>
            <a:off x="932688" y="267341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D5A4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Hydrocortisone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932688" y="3048638"/>
            <a:ext cx="4709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Physiologic replacement is usually in the range of 8 mg/m²/day, adjusted clinically.</a:t>
            </a:r>
            <a:endParaRPr lang="en-US" sz="1520" dirty="0"/>
          </a:p>
        </p:txBody>
      </p:sp>
      <p:sp>
        <p:nvSpPr>
          <p:cNvPr id="10" name="Text 8"/>
          <p:cNvSpPr/>
          <p:nvPr/>
        </p:nvSpPr>
        <p:spPr>
          <a:xfrm>
            <a:off x="932688" y="3688398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9BA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Mineralocorticoid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32688" y="4063622"/>
            <a:ext cx="4709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Titrate fludrocortisone to blood pressure, electrolytes, and renin rather than habit alone.</a:t>
            </a:r>
            <a:endParaRPr lang="en-US" sz="1520" dirty="0"/>
          </a:p>
        </p:txBody>
      </p:sp>
      <p:sp>
        <p:nvSpPr>
          <p:cNvPr id="12" name="Text 10"/>
          <p:cNvSpPr/>
          <p:nvPr/>
        </p:nvSpPr>
        <p:spPr>
          <a:xfrm>
            <a:off x="932688" y="4712526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56D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Follow-up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932688" y="5184002"/>
            <a:ext cx="4709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Growth, weight, blood pressure, symptoms, electrolytes, renin, and later pubertal trajectory all matter.</a:t>
            </a:r>
            <a:endParaRPr lang="en-US" sz="1520" dirty="0"/>
          </a:p>
        </p:txBody>
      </p:sp>
      <p:sp>
        <p:nvSpPr>
          <p:cNvPr id="14" name="Shape 12"/>
          <p:cNvSpPr/>
          <p:nvPr/>
        </p:nvSpPr>
        <p:spPr>
          <a:xfrm>
            <a:off x="6035040" y="2570744"/>
            <a:ext cx="18288" cy="3246120"/>
          </a:xfrm>
          <a:prstGeom prst="rect">
            <a:avLst/>
          </a:prstGeom>
          <a:solidFill>
            <a:srgbClr val="D7D2C7"/>
          </a:solidFill>
          <a:ln w="12700">
            <a:solidFill>
              <a:srgbClr val="D7D2C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400800" y="2673414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63A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Family </a:t>
            </a:r>
            <a:r>
              <a:rPr lang="en-US" sz="1600" b="1" dirty="0" smtClean="0">
                <a:solidFill>
                  <a:srgbClr val="163A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preparation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400800" y="3080722"/>
            <a:ext cx="4663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steroid emergency card or bracelet, school instructions, and an IM hydrocortisone kit should be routine rather than optional.</a:t>
            </a:r>
            <a:endParaRPr lang="en-US" sz="1520" dirty="0"/>
          </a:p>
        </p:txBody>
      </p:sp>
      <p:sp>
        <p:nvSpPr>
          <p:cNvPr id="17" name="Text 15"/>
          <p:cNvSpPr/>
          <p:nvPr/>
        </p:nvSpPr>
        <p:spPr>
          <a:xfrm>
            <a:off x="6400800" y="4047580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7E9F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MDT </a:t>
            </a:r>
            <a:r>
              <a:rPr lang="en-US" sz="1600" b="1" dirty="0" smtClean="0">
                <a:solidFill>
                  <a:srgbClr val="7E9F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F/U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400800" y="4454888"/>
            <a:ext cx="4709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Endocrinology, urology, genetics, and psychology should stay involved because the endocrine diagnosis does not end the DSD questions.</a:t>
            </a:r>
            <a:endParaRPr lang="en-US" sz="1520" dirty="0"/>
          </a:p>
        </p:txBody>
      </p:sp>
      <p:sp>
        <p:nvSpPr>
          <p:cNvPr id="20" name="Shape 18"/>
          <p:cNvSpPr/>
          <p:nvPr/>
        </p:nvSpPr>
        <p:spPr>
          <a:xfrm>
            <a:off x="822960" y="6510528"/>
            <a:ext cx="10543032" cy="54864"/>
          </a:xfrm>
          <a:prstGeom prst="rect">
            <a:avLst/>
          </a:prstGeom>
          <a:solidFill>
            <a:srgbClr val="163A63"/>
          </a:solidFill>
          <a:ln w="12700">
            <a:solidFill>
              <a:srgbClr val="163A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11484864" y="6400800"/>
            <a:ext cx="320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750040" y="201168"/>
            <a:ext cx="54864" cy="54864"/>
          </a:xfrm>
          <a:prstGeom prst="ellipse">
            <a:avLst/>
          </a:prstGeom>
          <a:solidFill>
            <a:srgbClr val="1A9BAA"/>
          </a:solidFill>
          <a:ln w="12700">
            <a:solidFill>
              <a:srgbClr val="1A9BA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87200" y="201168"/>
            <a:ext cx="54864" cy="54864"/>
          </a:xfrm>
          <a:prstGeom prst="ellipse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49808" y="402336"/>
            <a:ext cx="347472" cy="45720"/>
          </a:xfrm>
          <a:prstGeom prst="rect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170432" y="256032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5A4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MANAGEMENT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49808" y="566928"/>
            <a:ext cx="10241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Track 3 — the gonadal dilemma: remove or preserve?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841248" y="1600200"/>
            <a:ext cx="5029200" cy="4251960"/>
          </a:xfrm>
          <a:prstGeom prst="rect">
            <a:avLst/>
          </a:prstGeom>
          <a:solidFill>
            <a:srgbClr val="E8F6F8"/>
          </a:solidFill>
          <a:ln w="12700">
            <a:solidFill>
              <a:srgbClr val="1A9BA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6327648" y="1600200"/>
            <a:ext cx="5029200" cy="4251960"/>
          </a:xfrm>
          <a:prstGeom prst="rect">
            <a:avLst/>
          </a:prstGeom>
          <a:solidFill>
            <a:srgbClr val="F8ECEA"/>
          </a:solidFill>
          <a:ln w="12700">
            <a:solidFill>
              <a:srgbClr val="C56D6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097280" y="1874520"/>
            <a:ext cx="4480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Reasons to preserve or delay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902530" y="2599622"/>
            <a:ext cx="4967918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FontTx/>
              <a:buChar char="-"/>
            </a:pPr>
            <a:r>
              <a:rPr lang="en-US" sz="148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Avoids </a:t>
            </a:r>
            <a:r>
              <a:rPr lang="en-US" sz="148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automatic irreversible </a:t>
            </a:r>
            <a:r>
              <a:rPr lang="en-US" sz="148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surgery</a:t>
            </a:r>
          </a:p>
          <a:p>
            <a:pPr marL="0" indent="0">
              <a:buFontTx/>
              <a:buChar char="-"/>
            </a:pPr>
            <a:endParaRPr lang="en-US" sz="1480" dirty="0"/>
          </a:p>
          <a:p>
            <a:pPr marL="0" indent="0">
              <a:buNone/>
            </a:pPr>
            <a:r>
              <a:rPr lang="en-US" sz="148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- May </a:t>
            </a:r>
            <a:r>
              <a:rPr lang="en-US" sz="148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preserve some endocrine function or future options</a:t>
            </a:r>
            <a:endParaRPr lang="en-US" sz="1480" dirty="0"/>
          </a:p>
          <a:p>
            <a:pPr marL="0" indent="0">
              <a:buNone/>
            </a:pPr>
            <a:r>
              <a:rPr lang="en-US" sz="148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</a:t>
            </a:r>
          </a:p>
          <a:p>
            <a:pPr marL="0" indent="0">
              <a:buNone/>
            </a:pPr>
            <a:r>
              <a:rPr lang="en-US" sz="148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- Reported </a:t>
            </a:r>
            <a:r>
              <a:rPr lang="en-US" sz="148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malignancy risk in many hormone-synthesis defects appears lower than in gonadal dysgenesis</a:t>
            </a:r>
            <a:endParaRPr lang="en-US" sz="1480" dirty="0"/>
          </a:p>
          <a:p>
            <a:pPr marL="0" indent="0">
              <a:buNone/>
            </a:pPr>
            <a:endParaRPr lang="en-US" sz="148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marL="0" indent="0">
              <a:buNone/>
            </a:pPr>
            <a:r>
              <a:rPr lang="en-US" sz="148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-  Allows </a:t>
            </a:r>
            <a:r>
              <a:rPr lang="en-US" sz="148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later shared decision-making by the patient when feasible</a:t>
            </a:r>
            <a:endParaRPr lang="en-US" sz="1480" dirty="0"/>
          </a:p>
        </p:txBody>
      </p:sp>
      <p:sp>
        <p:nvSpPr>
          <p:cNvPr id="11" name="Text 9"/>
          <p:cNvSpPr/>
          <p:nvPr/>
        </p:nvSpPr>
        <p:spPr>
          <a:xfrm>
            <a:off x="6583680" y="1874520"/>
            <a:ext cx="4480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Reasons to remove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6359732" y="2487328"/>
            <a:ext cx="50292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FontTx/>
              <a:buChar char="-"/>
            </a:pPr>
            <a:r>
              <a:rPr lang="en-US" sz="148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Intra-abdominal </a:t>
            </a:r>
            <a:r>
              <a:rPr lang="en-US" sz="148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location may make surveillance </a:t>
            </a:r>
            <a:r>
              <a:rPr lang="en-US" sz="148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difficult</a:t>
            </a:r>
          </a:p>
          <a:p>
            <a:pPr marL="0" indent="0">
              <a:buFontTx/>
              <a:buChar char="-"/>
            </a:pPr>
            <a:endParaRPr lang="en-US" sz="1480" dirty="0"/>
          </a:p>
          <a:p>
            <a:pPr marL="0" indent="0">
              <a:buNone/>
            </a:pPr>
            <a:r>
              <a:rPr lang="en-US" sz="148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- Diagnostic </a:t>
            </a:r>
            <a:r>
              <a:rPr lang="en-US" sz="148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uncertainty can increase anxiety</a:t>
            </a:r>
            <a:endParaRPr lang="en-US" sz="1480" dirty="0"/>
          </a:p>
          <a:p>
            <a:pPr marL="0" indent="0">
              <a:buNone/>
            </a:pPr>
            <a:endParaRPr lang="en-US" sz="148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marL="0" indent="0">
              <a:buNone/>
            </a:pPr>
            <a:r>
              <a:rPr lang="en-US" sz="148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- Suspicious </a:t>
            </a:r>
            <a:r>
              <a:rPr lang="en-US" sz="148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imaging or pathology changes the threshold</a:t>
            </a:r>
            <a:endParaRPr lang="en-US" sz="1480" dirty="0"/>
          </a:p>
          <a:p>
            <a:pPr marL="0" indent="0">
              <a:buNone/>
            </a:pPr>
            <a:endParaRPr lang="en-US" sz="148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marL="0" indent="0">
              <a:buNone/>
            </a:pPr>
            <a:r>
              <a:rPr lang="en-US" sz="148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- Unwanted </a:t>
            </a:r>
            <a:r>
              <a:rPr lang="en-US" sz="148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hormone effects, poor follow-up access, or strong family/patient preference may matter</a:t>
            </a:r>
            <a:endParaRPr lang="en-US" sz="1480" dirty="0"/>
          </a:p>
        </p:txBody>
      </p:sp>
      <p:sp>
        <p:nvSpPr>
          <p:cNvPr id="14" name="Shape 12"/>
          <p:cNvSpPr/>
          <p:nvPr/>
        </p:nvSpPr>
        <p:spPr>
          <a:xfrm>
            <a:off x="822960" y="6510528"/>
            <a:ext cx="10543032" cy="54864"/>
          </a:xfrm>
          <a:prstGeom prst="rect">
            <a:avLst/>
          </a:prstGeom>
          <a:solidFill>
            <a:srgbClr val="163A63"/>
          </a:solidFill>
          <a:ln w="12700">
            <a:solidFill>
              <a:srgbClr val="163A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11484864" y="6400800"/>
            <a:ext cx="320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2E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46920" y="749808"/>
            <a:ext cx="2194560" cy="2194560"/>
          </a:xfrm>
          <a:prstGeom prst="ellipse">
            <a:avLst/>
          </a:prstGeom>
          <a:solidFill>
            <a:srgbClr val="335A86">
              <a:alpha val="22000"/>
            </a:srgbClr>
          </a:solidFill>
          <a:ln w="12700">
            <a:solidFill>
              <a:srgbClr val="335A86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561320" y="4370832"/>
            <a:ext cx="1371600" cy="1371600"/>
          </a:xfrm>
          <a:prstGeom prst="ellipse">
            <a:avLst/>
          </a:prstGeom>
          <a:solidFill>
            <a:srgbClr val="244A74">
              <a:alpha val="18000"/>
            </a:srgbClr>
          </a:solidFill>
          <a:ln w="12700">
            <a:solidFill>
              <a:srgbClr val="244A74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86384" y="3593592"/>
            <a:ext cx="10561320" cy="45720"/>
          </a:xfrm>
          <a:prstGeom prst="rect">
            <a:avLst/>
          </a:prstGeom>
          <a:solidFill>
            <a:srgbClr val="7B94B1">
              <a:alpha val="35000"/>
            </a:srgbClr>
          </a:solidFill>
          <a:ln w="12700">
            <a:solidFill>
              <a:srgbClr val="7B94B1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22960" y="96012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5A4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STORY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22960" y="2139696"/>
            <a:ext cx="85953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At first, this case did not appear to be a rare disease.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822960" y="6510528"/>
            <a:ext cx="10543032" cy="54864"/>
          </a:xfrm>
          <a:prstGeom prst="rect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1484864" y="6400800"/>
            <a:ext cx="320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D8E2E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750040" y="201168"/>
            <a:ext cx="54864" cy="54864"/>
          </a:xfrm>
          <a:prstGeom prst="ellipse">
            <a:avLst/>
          </a:prstGeom>
          <a:solidFill>
            <a:srgbClr val="1A9BAA"/>
          </a:solidFill>
          <a:ln w="12700">
            <a:solidFill>
              <a:srgbClr val="1A9BA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87200" y="201168"/>
            <a:ext cx="54864" cy="54864"/>
          </a:xfrm>
          <a:prstGeom prst="ellipse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49808" y="402336"/>
            <a:ext cx="347472" cy="45720"/>
          </a:xfrm>
          <a:prstGeom prst="rect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170432" y="256032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5A4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MANAGEMENT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49808" y="566928"/>
            <a:ext cx="10241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Management is </a:t>
            </a:r>
            <a:r>
              <a:rPr lang="en-US" sz="24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individualized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896112" y="1572768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Decision inputs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41248" y="2240280"/>
            <a:ext cx="1143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9BA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Diagnosis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2121408" y="2240280"/>
            <a:ext cx="1143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5A4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Location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01568" y="2240280"/>
            <a:ext cx="1325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56D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Surveillance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882896" y="2240280"/>
            <a:ext cx="12344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63A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Tumor risk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291072" y="2240280"/>
            <a:ext cx="184708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7E9F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Hormone / fertility goals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8339328" y="2240280"/>
            <a:ext cx="2697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4435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Family + future patient values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914400" y="3657600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 Conclusion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914400" y="4096512"/>
            <a:ext cx="100584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 a steroidogenesis disorder with bilateral inguinal gonads and no current evidence of gonadal dysgenesis, prophylactic early gonadectomy is not automatic. </a:t>
            </a:r>
            <a:endParaRPr lang="en-US" sz="160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marL="0" indent="0" algn="l">
              <a:buNone/>
            </a:pPr>
            <a:endParaRPr lang="en-US" sz="160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marL="0" indent="0" algn="l">
              <a:buNone/>
            </a:pPr>
            <a:r>
              <a:rPr lang="en-US" sz="16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</a:t>
            </a: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stronger approach is MDT review, honest counseling about </a:t>
            </a:r>
            <a:r>
              <a:rPr lang="en-US" sz="16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unclear picture, </a:t>
            </a: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clarification of surveillance or orchidopexy options, and longitudinal reassessment before irreversible decisions whenever medically safe.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822960" y="6510528"/>
            <a:ext cx="10543032" cy="54864"/>
          </a:xfrm>
          <a:prstGeom prst="rect">
            <a:avLst/>
          </a:prstGeom>
          <a:solidFill>
            <a:srgbClr val="163A63"/>
          </a:solidFill>
          <a:ln w="12700">
            <a:solidFill>
              <a:srgbClr val="163A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11484864" y="6400800"/>
            <a:ext cx="320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750040" y="201168"/>
            <a:ext cx="54864" cy="54864"/>
          </a:xfrm>
          <a:prstGeom prst="ellipse">
            <a:avLst/>
          </a:prstGeom>
          <a:solidFill>
            <a:srgbClr val="1A9BAA"/>
          </a:solidFill>
          <a:ln w="12700">
            <a:solidFill>
              <a:srgbClr val="1A9BA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87200" y="201168"/>
            <a:ext cx="54864" cy="54864"/>
          </a:xfrm>
          <a:prstGeom prst="ellipse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49808" y="402336"/>
            <a:ext cx="347472" cy="45720"/>
          </a:xfrm>
          <a:prstGeom prst="rect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170432" y="256032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5A4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MANAGEMENT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49808" y="566928"/>
            <a:ext cx="10241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I would present as the plan for this child today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914400" y="1755648"/>
            <a:ext cx="3291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A9BA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</a:t>
            </a:r>
            <a:endParaRPr lang="en-US" sz="2300" dirty="0"/>
          </a:p>
        </p:txBody>
      </p:sp>
      <p:sp>
        <p:nvSpPr>
          <p:cNvPr id="8" name="Text 6"/>
          <p:cNvSpPr/>
          <p:nvPr/>
        </p:nvSpPr>
        <p:spPr>
          <a:xfrm>
            <a:off x="1325880" y="1773936"/>
            <a:ext cx="35661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63A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Endocrine safety first</a:t>
            </a:r>
            <a:endParaRPr lang="en-US" sz="1550" dirty="0"/>
          </a:p>
        </p:txBody>
      </p:sp>
      <p:sp>
        <p:nvSpPr>
          <p:cNvPr id="9" name="Text 7"/>
          <p:cNvSpPr/>
          <p:nvPr/>
        </p:nvSpPr>
        <p:spPr>
          <a:xfrm>
            <a:off x="4892040" y="1773936"/>
            <a:ext cx="5897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1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Lifelong hydrocortisone and fludrocortisone, with a visible emergency plan for home, school, and the next febrile illness.</a:t>
            </a:r>
            <a:endParaRPr lang="en-US" sz="1410" dirty="0"/>
          </a:p>
        </p:txBody>
      </p:sp>
      <p:sp>
        <p:nvSpPr>
          <p:cNvPr id="10" name="Shape 8"/>
          <p:cNvSpPr/>
          <p:nvPr/>
        </p:nvSpPr>
        <p:spPr>
          <a:xfrm>
            <a:off x="914400" y="2240280"/>
            <a:ext cx="10058400" cy="0"/>
          </a:xfrm>
          <a:prstGeom prst="line">
            <a:avLst/>
          </a:prstGeom>
          <a:noFill/>
          <a:ln w="12700">
            <a:solidFill>
              <a:srgbClr val="D7D2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914400" y="2606040"/>
            <a:ext cx="3291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D5A4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</a:t>
            </a:r>
            <a:endParaRPr lang="en-US" sz="2300" dirty="0"/>
          </a:p>
        </p:txBody>
      </p:sp>
      <p:sp>
        <p:nvSpPr>
          <p:cNvPr id="12" name="Text 10"/>
          <p:cNvSpPr/>
          <p:nvPr/>
        </p:nvSpPr>
        <p:spPr>
          <a:xfrm>
            <a:off x="1325880" y="2624328"/>
            <a:ext cx="35661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63A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the DSD pathway multidisciplinary</a:t>
            </a:r>
            <a:endParaRPr lang="en-US" sz="1550" dirty="0"/>
          </a:p>
        </p:txBody>
      </p:sp>
      <p:sp>
        <p:nvSpPr>
          <p:cNvPr id="13" name="Text 11"/>
          <p:cNvSpPr/>
          <p:nvPr/>
        </p:nvSpPr>
        <p:spPr>
          <a:xfrm>
            <a:off x="4892040" y="2624328"/>
            <a:ext cx="5897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1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Endocrinology, urology, genetics, psychology, and radiology should remain in the conversation together.</a:t>
            </a:r>
            <a:endParaRPr lang="en-US" sz="1410" dirty="0"/>
          </a:p>
        </p:txBody>
      </p:sp>
      <p:sp>
        <p:nvSpPr>
          <p:cNvPr id="14" name="Shape 12"/>
          <p:cNvSpPr/>
          <p:nvPr/>
        </p:nvSpPr>
        <p:spPr>
          <a:xfrm>
            <a:off x="914400" y="3090672"/>
            <a:ext cx="10058400" cy="0"/>
          </a:xfrm>
          <a:prstGeom prst="line">
            <a:avLst/>
          </a:prstGeom>
          <a:noFill/>
          <a:ln w="12700">
            <a:solidFill>
              <a:srgbClr val="D7D2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914400" y="3456432"/>
            <a:ext cx="3291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C56D6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</a:t>
            </a:r>
            <a:endParaRPr lang="en-US" sz="2300" dirty="0"/>
          </a:p>
        </p:txBody>
      </p:sp>
      <p:sp>
        <p:nvSpPr>
          <p:cNvPr id="16" name="Text 14"/>
          <p:cNvSpPr/>
          <p:nvPr/>
        </p:nvSpPr>
        <p:spPr>
          <a:xfrm>
            <a:off x="1325880" y="3474720"/>
            <a:ext cx="35661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63A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 not rush the gonadal decision</a:t>
            </a:r>
            <a:endParaRPr lang="en-US" sz="1550" dirty="0"/>
          </a:p>
        </p:txBody>
      </p:sp>
      <p:sp>
        <p:nvSpPr>
          <p:cNvPr id="17" name="Text 15"/>
          <p:cNvSpPr/>
          <p:nvPr/>
        </p:nvSpPr>
        <p:spPr>
          <a:xfrm>
            <a:off x="4892040" y="3474720"/>
            <a:ext cx="5897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1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Clarify exact location and surveillance options; defer irreversible surgery unless a compelling medical reason emerges.</a:t>
            </a:r>
            <a:endParaRPr lang="en-US" sz="1410" dirty="0"/>
          </a:p>
        </p:txBody>
      </p:sp>
      <p:sp>
        <p:nvSpPr>
          <p:cNvPr id="18" name="Shape 16"/>
          <p:cNvSpPr/>
          <p:nvPr/>
        </p:nvSpPr>
        <p:spPr>
          <a:xfrm>
            <a:off x="914400" y="3941064"/>
            <a:ext cx="10058400" cy="0"/>
          </a:xfrm>
          <a:prstGeom prst="line">
            <a:avLst/>
          </a:prstGeom>
          <a:noFill/>
          <a:ln w="12700">
            <a:solidFill>
              <a:srgbClr val="D7D2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914400" y="4306824"/>
            <a:ext cx="3291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4</a:t>
            </a:r>
            <a:endParaRPr lang="en-US" sz="2300" dirty="0"/>
          </a:p>
        </p:txBody>
      </p:sp>
      <p:sp>
        <p:nvSpPr>
          <p:cNvPr id="20" name="Text 18"/>
          <p:cNvSpPr/>
          <p:nvPr/>
        </p:nvSpPr>
        <p:spPr>
          <a:xfrm>
            <a:off x="1325880" y="4325112"/>
            <a:ext cx="35661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 smtClean="0">
                <a:solidFill>
                  <a:srgbClr val="163A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Share information gradually</a:t>
            </a:r>
            <a:endParaRPr lang="en-US" sz="1550" dirty="0"/>
          </a:p>
        </p:txBody>
      </p:sp>
      <p:sp>
        <p:nvSpPr>
          <p:cNvPr id="21" name="Text 19"/>
          <p:cNvSpPr/>
          <p:nvPr/>
        </p:nvSpPr>
        <p:spPr>
          <a:xfrm>
            <a:off x="4892040" y="4325112"/>
            <a:ext cx="5897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1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Counsel parents now, and plan age-appropriate, honest conversations with the child over time.</a:t>
            </a:r>
            <a:endParaRPr lang="en-US" sz="1410" dirty="0"/>
          </a:p>
        </p:txBody>
      </p:sp>
      <p:sp>
        <p:nvSpPr>
          <p:cNvPr id="22" name="Shape 20"/>
          <p:cNvSpPr/>
          <p:nvPr/>
        </p:nvSpPr>
        <p:spPr>
          <a:xfrm>
            <a:off x="914400" y="4791456"/>
            <a:ext cx="10058400" cy="0"/>
          </a:xfrm>
          <a:prstGeom prst="line">
            <a:avLst/>
          </a:prstGeom>
          <a:noFill/>
          <a:ln w="12700">
            <a:solidFill>
              <a:srgbClr val="D7D2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914400" y="5157216"/>
            <a:ext cx="3291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7E9F7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5</a:t>
            </a:r>
            <a:endParaRPr lang="en-US" sz="2300" dirty="0"/>
          </a:p>
        </p:txBody>
      </p:sp>
      <p:sp>
        <p:nvSpPr>
          <p:cNvPr id="24" name="Text 22"/>
          <p:cNvSpPr/>
          <p:nvPr/>
        </p:nvSpPr>
        <p:spPr>
          <a:xfrm>
            <a:off x="1325880" y="5175504"/>
            <a:ext cx="35661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63A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the molecular phrasing honest</a:t>
            </a:r>
            <a:endParaRPr lang="en-US" sz="1550" dirty="0"/>
          </a:p>
        </p:txBody>
      </p:sp>
      <p:sp>
        <p:nvSpPr>
          <p:cNvPr id="25" name="Text 23"/>
          <p:cNvSpPr/>
          <p:nvPr/>
        </p:nvSpPr>
        <p:spPr>
          <a:xfrm>
            <a:off x="4892040" y="5175504"/>
            <a:ext cx="5897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1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phenotype as probable CYP11A1-related disease while pursuing reinterpretation or segregation if available.</a:t>
            </a:r>
            <a:endParaRPr lang="en-US" sz="1410" dirty="0"/>
          </a:p>
        </p:txBody>
      </p:sp>
      <p:sp>
        <p:nvSpPr>
          <p:cNvPr id="26" name="Shape 24"/>
          <p:cNvSpPr/>
          <p:nvPr/>
        </p:nvSpPr>
        <p:spPr>
          <a:xfrm>
            <a:off x="914400" y="5641848"/>
            <a:ext cx="10058400" cy="0"/>
          </a:xfrm>
          <a:prstGeom prst="line">
            <a:avLst/>
          </a:prstGeom>
          <a:noFill/>
          <a:ln w="12700">
            <a:solidFill>
              <a:srgbClr val="D7D2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822960" y="6510528"/>
            <a:ext cx="10543032" cy="54864"/>
          </a:xfrm>
          <a:prstGeom prst="rect">
            <a:avLst/>
          </a:prstGeom>
          <a:solidFill>
            <a:srgbClr val="163A63"/>
          </a:solidFill>
          <a:ln w="12700">
            <a:solidFill>
              <a:srgbClr val="163A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11484864" y="6400800"/>
            <a:ext cx="320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F2E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46920" y="749808"/>
            <a:ext cx="2194560" cy="2194560"/>
          </a:xfrm>
          <a:prstGeom prst="ellipse">
            <a:avLst/>
          </a:prstGeom>
          <a:solidFill>
            <a:srgbClr val="335A86">
              <a:alpha val="22000"/>
            </a:srgbClr>
          </a:solidFill>
          <a:ln w="12700">
            <a:solidFill>
              <a:srgbClr val="335A86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561320" y="4370832"/>
            <a:ext cx="1371600" cy="1371600"/>
          </a:xfrm>
          <a:prstGeom prst="ellipse">
            <a:avLst/>
          </a:prstGeom>
          <a:solidFill>
            <a:srgbClr val="244A74">
              <a:alpha val="18000"/>
            </a:srgbClr>
          </a:solidFill>
          <a:ln w="12700">
            <a:solidFill>
              <a:srgbClr val="244A74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86384" y="3593592"/>
            <a:ext cx="10561320" cy="45720"/>
          </a:xfrm>
          <a:prstGeom prst="rect">
            <a:avLst/>
          </a:prstGeom>
          <a:solidFill>
            <a:srgbClr val="7B94B1">
              <a:alpha val="35000"/>
            </a:srgbClr>
          </a:solidFill>
          <a:ln w="12700">
            <a:solidFill>
              <a:srgbClr val="7B94B1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22960" y="96012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5A4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CULTURE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22960" y="2139696"/>
            <a:ext cx="859536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Culture changes the conversation — but should not replace endocrine reasoning.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822960" y="6510528"/>
            <a:ext cx="10543032" cy="54864"/>
          </a:xfrm>
          <a:prstGeom prst="rect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1484864" y="6400800"/>
            <a:ext cx="320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D8E2E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750040" y="201168"/>
            <a:ext cx="54864" cy="54864"/>
          </a:xfrm>
          <a:prstGeom prst="ellipse">
            <a:avLst/>
          </a:prstGeom>
          <a:solidFill>
            <a:srgbClr val="1A9BAA"/>
          </a:solidFill>
          <a:ln w="12700">
            <a:solidFill>
              <a:srgbClr val="1A9BA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87200" y="201168"/>
            <a:ext cx="54864" cy="54864"/>
          </a:xfrm>
          <a:prstGeom prst="ellipse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49808" y="402336"/>
            <a:ext cx="347472" cy="45720"/>
          </a:xfrm>
          <a:prstGeom prst="rect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170432" y="256032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5A4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CULTURE AND CONTEXT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49808" y="566928"/>
            <a:ext cx="10241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Cultural challenges in Arab settings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768096" y="950976"/>
            <a:ext cx="10607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 smtClean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These are common pattern, but each family is different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053328" y="1645920"/>
            <a:ext cx="18288" cy="3520440"/>
          </a:xfrm>
          <a:prstGeom prst="rect">
            <a:avLst/>
          </a:prstGeom>
          <a:solidFill>
            <a:srgbClr val="D7D2C7"/>
          </a:solidFill>
          <a:ln w="12700">
            <a:solidFill>
              <a:srgbClr val="D7D2C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36882" y="1663888"/>
            <a:ext cx="5120640" cy="5394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may shape the conversation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160420" y="2524224"/>
            <a:ext cx="5911196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FontTx/>
              <a:buChar char="-"/>
            </a:pPr>
            <a:r>
              <a:rPr lang="en-US" sz="16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Pressure </a:t>
            </a: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for </a:t>
            </a:r>
            <a:r>
              <a:rPr lang="en-US" sz="16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rapid gender decision </a:t>
            </a:r>
          </a:p>
          <a:p>
            <a:pPr marL="0" indent="0">
              <a:buFontTx/>
              <a:buChar char="-"/>
            </a:pPr>
            <a:endParaRPr lang="en-US" sz="1600" dirty="0"/>
          </a:p>
          <a:p>
            <a:pPr marL="0" indent="0">
              <a:buFontTx/>
              <a:buChar char="-"/>
            </a:pPr>
            <a:r>
              <a:rPr lang="en-US" sz="16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Fear </a:t>
            </a: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of stigma, selective disclosure, or family </a:t>
            </a:r>
            <a:r>
              <a:rPr lang="en-US" sz="16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reputation</a:t>
            </a:r>
          </a:p>
          <a:p>
            <a:pPr marL="0" indent="0">
              <a:buFontTx/>
              <a:buChar char="-"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-</a:t>
            </a:r>
            <a:r>
              <a:rPr lang="en-US" sz="16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Strong </a:t>
            </a: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concern about future marriage and fertility</a:t>
            </a:r>
            <a:endParaRPr lang="en-US" sz="1600" dirty="0"/>
          </a:p>
          <a:p>
            <a:pPr marL="0" indent="0">
              <a:buNone/>
            </a:pPr>
            <a:endParaRPr lang="en-US" sz="160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marL="0" indent="0">
              <a:buFontTx/>
              <a:buChar char="-"/>
            </a:pPr>
            <a:r>
              <a:rPr lang="en-US" sz="16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Desire </a:t>
            </a: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for religious guidance in </a:t>
            </a:r>
            <a:r>
              <a:rPr lang="en-US" sz="16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decision-making</a:t>
            </a:r>
          </a:p>
          <a:p>
            <a:pPr marL="0" indent="0">
              <a:buFontTx/>
              <a:buChar char="-"/>
            </a:pPr>
            <a:endParaRPr lang="en-US" sz="1600" dirty="0"/>
          </a:p>
          <a:p>
            <a:pPr marL="0" indent="0">
              <a:buFontTx/>
              <a:buChar char="-"/>
            </a:pPr>
            <a:r>
              <a:rPr lang="en-US" sz="16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Variable </a:t>
            </a: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access to specialized DSD, genetics, and </a:t>
            </a:r>
            <a:endParaRPr lang="en-US" sz="160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marL="0" indent="0"/>
            <a:r>
              <a:rPr lang="en-US" sz="16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psychological </a:t>
            </a: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services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767360" y="1792224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the clinician must protect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6281448" y="2508182"/>
            <a:ext cx="5718048" cy="2240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FontTx/>
              <a:buChar char="-"/>
            </a:pPr>
            <a:r>
              <a:rPr lang="en-US" sz="148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Stabilize </a:t>
            </a:r>
            <a:r>
              <a:rPr lang="en-US" sz="148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child before social or surgical </a:t>
            </a:r>
            <a:r>
              <a:rPr lang="en-US" sz="148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conclusions</a:t>
            </a:r>
          </a:p>
          <a:p>
            <a:pPr marL="0" indent="0">
              <a:buNone/>
            </a:pPr>
            <a:endParaRPr lang="en-US" sz="148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marL="0" indent="0">
              <a:buNone/>
            </a:pPr>
            <a:r>
              <a:rPr lang="en-US" sz="148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- Separate urgent care </a:t>
            </a:r>
            <a:r>
              <a:rPr lang="en-US" sz="148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from </a:t>
            </a:r>
            <a:r>
              <a:rPr lang="en-US" sz="148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decision that can wait </a:t>
            </a:r>
            <a:endParaRPr lang="en-US" sz="1480" dirty="0"/>
          </a:p>
          <a:p>
            <a:pPr marL="0" indent="0">
              <a:buNone/>
            </a:pPr>
            <a:endParaRPr lang="en-US" sz="148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marL="0" indent="0">
              <a:buNone/>
            </a:pPr>
            <a:r>
              <a:rPr lang="en-US" sz="148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- Use clear, </a:t>
            </a:r>
            <a:r>
              <a:rPr lang="en-US" sz="148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non-stigmatizing language</a:t>
            </a:r>
            <a:endParaRPr lang="en-US" sz="1480" dirty="0"/>
          </a:p>
          <a:p>
            <a:pPr marL="0" indent="0">
              <a:buNone/>
            </a:pPr>
            <a:endParaRPr lang="en-US" sz="148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marL="0" indent="0">
              <a:buNone/>
            </a:pPr>
            <a:r>
              <a:rPr lang="en-US" sz="148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-  </a:t>
            </a:r>
            <a:r>
              <a:rPr lang="en-US" sz="148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</a:t>
            </a:r>
            <a:r>
              <a:rPr lang="en-US" sz="148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rotect </a:t>
            </a:r>
            <a:r>
              <a:rPr lang="en-US" sz="148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privacy and involve psychology early</a:t>
            </a:r>
            <a:endParaRPr lang="en-US" sz="1480" dirty="0"/>
          </a:p>
          <a:p>
            <a:pPr marL="0" indent="0">
              <a:buNone/>
            </a:pPr>
            <a:endParaRPr lang="en-US" sz="148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marL="0" indent="0">
              <a:buNone/>
            </a:pPr>
            <a:r>
              <a:rPr lang="en-US" sz="148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-  </a:t>
            </a:r>
            <a:r>
              <a:rPr lang="en-US" sz="148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</a:t>
            </a:r>
            <a:r>
              <a:rPr lang="en-US" sz="148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void </a:t>
            </a:r>
            <a:r>
              <a:rPr lang="en-US" sz="148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rushing irreversible surgery when the medical risk is not immediate</a:t>
            </a:r>
            <a:endParaRPr lang="en-US" sz="1480" dirty="0"/>
          </a:p>
        </p:txBody>
      </p:sp>
      <p:sp>
        <p:nvSpPr>
          <p:cNvPr id="14" name="Shape 12"/>
          <p:cNvSpPr/>
          <p:nvPr/>
        </p:nvSpPr>
        <p:spPr>
          <a:xfrm>
            <a:off x="822960" y="6510528"/>
            <a:ext cx="10543032" cy="54864"/>
          </a:xfrm>
          <a:prstGeom prst="rect">
            <a:avLst/>
          </a:prstGeom>
          <a:solidFill>
            <a:srgbClr val="163A63"/>
          </a:solidFill>
          <a:ln w="12700">
            <a:solidFill>
              <a:srgbClr val="163A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11484864" y="6400800"/>
            <a:ext cx="320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750040" y="201168"/>
            <a:ext cx="54864" cy="54864"/>
          </a:xfrm>
          <a:prstGeom prst="ellipse">
            <a:avLst/>
          </a:prstGeom>
          <a:solidFill>
            <a:srgbClr val="1A9BAA"/>
          </a:solidFill>
          <a:ln w="12700">
            <a:solidFill>
              <a:srgbClr val="1A9BA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87200" y="201168"/>
            <a:ext cx="54864" cy="54864"/>
          </a:xfrm>
          <a:prstGeom prst="ellipse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49808" y="402336"/>
            <a:ext cx="347472" cy="45720"/>
          </a:xfrm>
          <a:prstGeom prst="rect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170432" y="256032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5A4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CULTURE AND CONTEXT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49808" y="566928"/>
            <a:ext cx="10241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 culturally safer way to lead the discussion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914400" y="1737360"/>
            <a:ext cx="3108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A9BA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307592" y="1746504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10" b="1" dirty="0">
                <a:solidFill>
                  <a:srgbClr val="163A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Stabilize first</a:t>
            </a:r>
            <a:endParaRPr lang="en-US" sz="1510" dirty="0"/>
          </a:p>
        </p:txBody>
      </p:sp>
      <p:sp>
        <p:nvSpPr>
          <p:cNvPr id="9" name="Text 7"/>
          <p:cNvSpPr/>
          <p:nvPr/>
        </p:nvSpPr>
        <p:spPr>
          <a:xfrm>
            <a:off x="4069080" y="1746504"/>
            <a:ext cx="6720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9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Adrenal crisis management is urgent; sex assignment and surgery usually are not.</a:t>
            </a:r>
            <a:endParaRPr lang="en-US" sz="1390" dirty="0"/>
          </a:p>
        </p:txBody>
      </p:sp>
      <p:sp>
        <p:nvSpPr>
          <p:cNvPr id="10" name="Shape 8"/>
          <p:cNvSpPr/>
          <p:nvPr/>
        </p:nvSpPr>
        <p:spPr>
          <a:xfrm>
            <a:off x="914400" y="2167128"/>
            <a:ext cx="10058400" cy="0"/>
          </a:xfrm>
          <a:prstGeom prst="line">
            <a:avLst/>
          </a:prstGeom>
          <a:noFill/>
          <a:ln w="12700">
            <a:solidFill>
              <a:srgbClr val="D7D2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914400" y="2450592"/>
            <a:ext cx="3108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D5A4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307592" y="2459736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10" b="1" dirty="0">
                <a:solidFill>
                  <a:srgbClr val="163A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Name uncertainty honestly</a:t>
            </a:r>
            <a:endParaRPr lang="en-US" sz="1510" dirty="0"/>
          </a:p>
        </p:txBody>
      </p:sp>
      <p:sp>
        <p:nvSpPr>
          <p:cNvPr id="13" name="Text 11"/>
          <p:cNvSpPr/>
          <p:nvPr/>
        </p:nvSpPr>
        <p:spPr>
          <a:xfrm>
            <a:off x="4069080" y="2459736"/>
            <a:ext cx="6720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9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Families cope better when uncertainty is explained rather than hidden behind false certainty.</a:t>
            </a:r>
            <a:endParaRPr lang="en-US" sz="1390" dirty="0"/>
          </a:p>
        </p:txBody>
      </p:sp>
      <p:sp>
        <p:nvSpPr>
          <p:cNvPr id="14" name="Shape 12"/>
          <p:cNvSpPr/>
          <p:nvPr/>
        </p:nvSpPr>
        <p:spPr>
          <a:xfrm>
            <a:off x="914400" y="2880360"/>
            <a:ext cx="10058400" cy="0"/>
          </a:xfrm>
          <a:prstGeom prst="line">
            <a:avLst/>
          </a:prstGeom>
          <a:noFill/>
          <a:ln w="12700">
            <a:solidFill>
              <a:srgbClr val="D7D2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914400" y="3163824"/>
            <a:ext cx="3108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56D6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1307592" y="3140884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10" b="1" dirty="0">
                <a:solidFill>
                  <a:srgbClr val="163A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Separate social-sex decisions from immediate surgery</a:t>
            </a:r>
            <a:endParaRPr lang="en-US" sz="1510" dirty="0"/>
          </a:p>
        </p:txBody>
      </p:sp>
      <p:sp>
        <p:nvSpPr>
          <p:cNvPr id="17" name="Text 15"/>
          <p:cNvSpPr/>
          <p:nvPr/>
        </p:nvSpPr>
        <p:spPr>
          <a:xfrm>
            <a:off x="4069080" y="3172968"/>
            <a:ext cx="6720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9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These are related but not identical choices.</a:t>
            </a:r>
            <a:endParaRPr lang="en-US" sz="1390" dirty="0"/>
          </a:p>
        </p:txBody>
      </p:sp>
      <p:sp>
        <p:nvSpPr>
          <p:cNvPr id="18" name="Shape 16"/>
          <p:cNvSpPr/>
          <p:nvPr/>
        </p:nvSpPr>
        <p:spPr>
          <a:xfrm>
            <a:off x="914400" y="3593592"/>
            <a:ext cx="10058400" cy="0"/>
          </a:xfrm>
          <a:prstGeom prst="line">
            <a:avLst/>
          </a:prstGeom>
          <a:noFill/>
          <a:ln w="12700">
            <a:solidFill>
              <a:srgbClr val="D7D2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914400" y="3877056"/>
            <a:ext cx="3108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4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1307592" y="3886200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10" b="1" dirty="0">
                <a:solidFill>
                  <a:srgbClr val="163A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Invite psychology and genetics early</a:t>
            </a:r>
            <a:endParaRPr lang="en-US" sz="1510" dirty="0"/>
          </a:p>
        </p:txBody>
      </p:sp>
      <p:sp>
        <p:nvSpPr>
          <p:cNvPr id="21" name="Text 19"/>
          <p:cNvSpPr/>
          <p:nvPr/>
        </p:nvSpPr>
        <p:spPr>
          <a:xfrm>
            <a:off x="4069080" y="3886200"/>
            <a:ext cx="6720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9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This reduces isolation and improves the quality of decision-making.</a:t>
            </a:r>
            <a:endParaRPr lang="en-US" sz="1390" dirty="0"/>
          </a:p>
        </p:txBody>
      </p:sp>
      <p:sp>
        <p:nvSpPr>
          <p:cNvPr id="22" name="Shape 20"/>
          <p:cNvSpPr/>
          <p:nvPr/>
        </p:nvSpPr>
        <p:spPr>
          <a:xfrm>
            <a:off x="914400" y="4306824"/>
            <a:ext cx="10058400" cy="0"/>
          </a:xfrm>
          <a:prstGeom prst="line">
            <a:avLst/>
          </a:prstGeom>
          <a:noFill/>
          <a:ln w="12700">
            <a:solidFill>
              <a:srgbClr val="D7D2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914400" y="4590288"/>
            <a:ext cx="3108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7E9F7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5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1307592" y="4599432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10" b="1" dirty="0">
                <a:solidFill>
                  <a:srgbClr val="163A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Offer religious consultation if the family wants it</a:t>
            </a:r>
            <a:endParaRPr lang="en-US" sz="1510" dirty="0"/>
          </a:p>
        </p:txBody>
      </p:sp>
      <p:sp>
        <p:nvSpPr>
          <p:cNvPr id="25" name="Text 23"/>
          <p:cNvSpPr/>
          <p:nvPr/>
        </p:nvSpPr>
        <p:spPr>
          <a:xfrm>
            <a:off x="4069080" y="4599432"/>
            <a:ext cx="6720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9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Support the family without outsourcing the medical reasoning.</a:t>
            </a:r>
            <a:endParaRPr lang="en-US" sz="1390" dirty="0"/>
          </a:p>
        </p:txBody>
      </p:sp>
      <p:sp>
        <p:nvSpPr>
          <p:cNvPr id="26" name="Shape 24"/>
          <p:cNvSpPr/>
          <p:nvPr/>
        </p:nvSpPr>
        <p:spPr>
          <a:xfrm>
            <a:off x="914400" y="5020056"/>
            <a:ext cx="10058400" cy="0"/>
          </a:xfrm>
          <a:prstGeom prst="line">
            <a:avLst/>
          </a:prstGeom>
          <a:noFill/>
          <a:ln w="12700">
            <a:solidFill>
              <a:srgbClr val="D7D2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914400" y="5303520"/>
            <a:ext cx="3108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2443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6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1307592" y="5312664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10" b="1" dirty="0">
                <a:solidFill>
                  <a:srgbClr val="163A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Return to the questions over time</a:t>
            </a:r>
            <a:endParaRPr lang="en-US" sz="1510" dirty="0"/>
          </a:p>
        </p:txBody>
      </p:sp>
      <p:sp>
        <p:nvSpPr>
          <p:cNvPr id="29" name="Text 27"/>
          <p:cNvSpPr/>
          <p:nvPr/>
        </p:nvSpPr>
        <p:spPr>
          <a:xfrm>
            <a:off x="4069080" y="5312664"/>
            <a:ext cx="6720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9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child’s later voice matters, especially for irreversible gonadal decisions.</a:t>
            </a:r>
            <a:endParaRPr lang="en-US" sz="1390" dirty="0"/>
          </a:p>
        </p:txBody>
      </p:sp>
      <p:sp>
        <p:nvSpPr>
          <p:cNvPr id="30" name="Shape 28"/>
          <p:cNvSpPr/>
          <p:nvPr/>
        </p:nvSpPr>
        <p:spPr>
          <a:xfrm>
            <a:off x="914400" y="5733288"/>
            <a:ext cx="10058400" cy="0"/>
          </a:xfrm>
          <a:prstGeom prst="line">
            <a:avLst/>
          </a:prstGeom>
          <a:noFill/>
          <a:ln w="12700">
            <a:solidFill>
              <a:srgbClr val="D7D2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914400" y="6153912"/>
            <a:ext cx="10149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443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Culture should inform care — not replace endocrine reasoning or the child’s future voice.</a:t>
            </a:r>
            <a:endParaRPr lang="en-US" sz="1800" dirty="0"/>
          </a:p>
        </p:txBody>
      </p:sp>
      <p:sp>
        <p:nvSpPr>
          <p:cNvPr id="32" name="Shape 30"/>
          <p:cNvSpPr/>
          <p:nvPr/>
        </p:nvSpPr>
        <p:spPr>
          <a:xfrm>
            <a:off x="822960" y="6510528"/>
            <a:ext cx="10543032" cy="54864"/>
          </a:xfrm>
          <a:prstGeom prst="rect">
            <a:avLst/>
          </a:prstGeom>
          <a:solidFill>
            <a:srgbClr val="163A63"/>
          </a:solidFill>
          <a:ln w="12700">
            <a:solidFill>
              <a:srgbClr val="163A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11484864" y="6400800"/>
            <a:ext cx="320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750040" y="201168"/>
            <a:ext cx="54864" cy="54864"/>
          </a:xfrm>
          <a:prstGeom prst="ellipse">
            <a:avLst/>
          </a:prstGeom>
          <a:solidFill>
            <a:srgbClr val="1A9BAA"/>
          </a:solidFill>
          <a:ln w="12700">
            <a:solidFill>
              <a:srgbClr val="1A9BA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87200" y="201168"/>
            <a:ext cx="54864" cy="54864"/>
          </a:xfrm>
          <a:prstGeom prst="ellipse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49808" y="402336"/>
            <a:ext cx="347472" cy="45720"/>
          </a:xfrm>
          <a:prstGeom prst="rect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170432" y="256032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5A4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CLOSING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49808" y="566928"/>
            <a:ext cx="10241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Closing the story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932688" y="1700784"/>
            <a:ext cx="9875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case matters because the diagnosis became visible at the bedside.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097280" y="2651760"/>
            <a:ext cx="96926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2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A genital examination in an endocrine emergency can completely redirect the workup.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Low cortisol, high ACTH, high renin, and low / normal 17-OHP move the differential upstream from classic 21-OHD.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CYP11A1 deficiency is a spectrum, and this child sits near the childhood / partial end.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Management must integrate adrenal safety, gonadal uncertainty, psychosocial care, and culture.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914400" y="5440680"/>
            <a:ext cx="101498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i="1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probable CYP11A1-related primary adrenal insufficiency with 46,XY DSD, presenting as an adrenal emergency in which the genital examination was diagnostically pivotal.”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822960" y="6510528"/>
            <a:ext cx="10543032" cy="54864"/>
          </a:xfrm>
          <a:prstGeom prst="rect">
            <a:avLst/>
          </a:prstGeom>
          <a:solidFill>
            <a:srgbClr val="163A63"/>
          </a:solidFill>
          <a:ln w="12700">
            <a:solidFill>
              <a:srgbClr val="163A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1484864" y="6400800"/>
            <a:ext cx="320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0F2E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51560" y="3657600"/>
            <a:ext cx="9875520" cy="0"/>
          </a:xfrm>
          <a:prstGeom prst="line">
            <a:avLst/>
          </a:prstGeom>
          <a:noFill/>
          <a:ln w="12700">
            <a:solidFill>
              <a:srgbClr val="6D88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822960" y="2743200"/>
            <a:ext cx="10241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1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Questions?</a:t>
            </a:r>
            <a:endParaRPr lang="en-US" sz="3100" dirty="0"/>
          </a:p>
        </p:txBody>
      </p:sp>
      <p:sp>
        <p:nvSpPr>
          <p:cNvPr id="5" name="Shape 3"/>
          <p:cNvSpPr/>
          <p:nvPr/>
        </p:nvSpPr>
        <p:spPr>
          <a:xfrm>
            <a:off x="822960" y="6510528"/>
            <a:ext cx="10543032" cy="54864"/>
          </a:xfrm>
          <a:prstGeom prst="rect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1484864" y="6400800"/>
            <a:ext cx="320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D8E2E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23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94360" y="621792"/>
            <a:ext cx="10789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sources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777240" y="160020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C9902D"/>
                </a:solidFill>
              </a:rPr>
              <a:t>1.</a:t>
            </a: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1143000" y="1600200"/>
            <a:ext cx="1005840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1600" dirty="0"/>
              <a:t>Nowak Z, et al. Primary adrenal insufficiency, complete sex reversal, and unique clinical phenotype in severe CYP11A1 deficiency. Children. 2024;11:1231.</a:t>
            </a:r>
          </a:p>
        </p:txBody>
      </p:sp>
      <p:sp>
        <p:nvSpPr>
          <p:cNvPr id="7" name="Text 5"/>
          <p:cNvSpPr/>
          <p:nvPr/>
        </p:nvSpPr>
        <p:spPr>
          <a:xfrm>
            <a:off x="777240" y="2279742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C9902D"/>
                </a:solidFill>
              </a:rPr>
              <a:t>2.</a:t>
            </a: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1143000" y="2279742"/>
            <a:ext cx="1005840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1600" dirty="0"/>
              <a:t>Mushtaq T, et al. Emergency and peri-operative management of adrenal insufficiency in children and young people: BSPED consensus guidance. 2023.</a:t>
            </a:r>
          </a:p>
        </p:txBody>
      </p:sp>
      <p:sp>
        <p:nvSpPr>
          <p:cNvPr id="9" name="Text 7"/>
          <p:cNvSpPr/>
          <p:nvPr/>
        </p:nvSpPr>
        <p:spPr>
          <a:xfrm>
            <a:off x="777240" y="2975326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C9902D"/>
                </a:solidFill>
              </a:rPr>
              <a:t>3.</a:t>
            </a: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1143000" y="2975326"/>
            <a:ext cx="1005840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1600" dirty="0"/>
              <a:t>Capalbo D, et al. Primary adrenal insufficiency in children: practical approach to diagnosis and treatment. Eur J Endocrinol. 2025.</a:t>
            </a:r>
          </a:p>
        </p:txBody>
      </p:sp>
      <p:sp>
        <p:nvSpPr>
          <p:cNvPr id="11" name="Text 9"/>
          <p:cNvSpPr/>
          <p:nvPr/>
        </p:nvSpPr>
        <p:spPr>
          <a:xfrm>
            <a:off x="777240" y="3574658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C9902D"/>
                </a:solidFill>
              </a:rPr>
              <a:t>4.</a:t>
            </a: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1143000" y="3574658"/>
            <a:ext cx="1005840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1600" dirty="0"/>
              <a:t>Cools M, et al. Caring for individuals with a difference of sex development (DSD): consensus statement. Nat Rev Endocrinol. 2018.</a:t>
            </a:r>
          </a:p>
        </p:txBody>
      </p:sp>
      <p:sp>
        <p:nvSpPr>
          <p:cNvPr id="13" name="Text 11"/>
          <p:cNvSpPr/>
          <p:nvPr/>
        </p:nvSpPr>
        <p:spPr>
          <a:xfrm>
            <a:off x="777240" y="4157948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C9902D"/>
                </a:solidFill>
              </a:rPr>
              <a:t>5.</a:t>
            </a: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1143000" y="4157948"/>
            <a:ext cx="1005840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600" dirty="0"/>
              <a:t>Wisniewski AB, et al. Management of 46,XY differences/disorders of sex development. Endocr Rev. 2019.</a:t>
            </a:r>
          </a:p>
        </p:txBody>
      </p:sp>
      <p:sp>
        <p:nvSpPr>
          <p:cNvPr id="15" name="Text 13"/>
          <p:cNvSpPr/>
          <p:nvPr/>
        </p:nvSpPr>
        <p:spPr>
          <a:xfrm>
            <a:off x="777240" y="4773322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C9902D"/>
                </a:solidFill>
              </a:rPr>
              <a:t>6.</a:t>
            </a: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1143000" y="4773322"/>
            <a:ext cx="1005840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1600" dirty="0"/>
              <a:t>Hannema SE, O’Connell MA. Gonadectomy in individuals with a difference of sex development — for whom, when, why, and why not? Best Pract Res Clin Endocrinol Metab. 2025.</a:t>
            </a:r>
          </a:p>
        </p:txBody>
      </p:sp>
      <p:sp>
        <p:nvSpPr>
          <p:cNvPr id="17" name="Text 15"/>
          <p:cNvSpPr/>
          <p:nvPr/>
        </p:nvSpPr>
        <p:spPr>
          <a:xfrm>
            <a:off x="777240" y="5436822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C9902D"/>
                </a:solidFill>
              </a:rPr>
              <a:t>7.</a:t>
            </a: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1143000" y="5388696"/>
            <a:ext cx="1005840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cs typeface="+mj-cs"/>
              </a:rPr>
              <a:t>Özbey H. Disorders of sexual development in a cultural context. J Pediatr Urol. 2013.</a:t>
            </a:r>
          </a:p>
        </p:txBody>
      </p:sp>
      <p:sp>
        <p:nvSpPr>
          <p:cNvPr id="20" name="Text 18"/>
          <p:cNvSpPr/>
          <p:nvPr/>
        </p:nvSpPr>
        <p:spPr>
          <a:xfrm>
            <a:off x="11475720" y="6510528"/>
            <a:ext cx="228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680" dirty="0">
                <a:solidFill>
                  <a:srgbClr val="7777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43</a:t>
            </a:r>
            <a:endParaRPr lang="en-US" sz="680" dirty="0"/>
          </a:p>
        </p:txBody>
      </p:sp>
      <p:sp>
        <p:nvSpPr>
          <p:cNvPr id="21" name="Shape 19"/>
          <p:cNvSpPr/>
          <p:nvPr/>
        </p:nvSpPr>
        <p:spPr>
          <a:xfrm>
            <a:off x="502920" y="6355080"/>
            <a:ext cx="11201400" cy="0"/>
          </a:xfrm>
          <a:prstGeom prst="line">
            <a:avLst/>
          </a:prstGeom>
          <a:noFill/>
          <a:ln w="8890">
            <a:solidFill>
              <a:srgbClr val="0B2D4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750040" y="201168"/>
            <a:ext cx="54864" cy="54864"/>
          </a:xfrm>
          <a:prstGeom prst="ellipse">
            <a:avLst/>
          </a:prstGeom>
          <a:solidFill>
            <a:srgbClr val="1A9BAA"/>
          </a:solidFill>
          <a:ln w="12700">
            <a:solidFill>
              <a:srgbClr val="1A9BA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87200" y="201168"/>
            <a:ext cx="54864" cy="54864"/>
          </a:xfrm>
          <a:prstGeom prst="ellipse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49808" y="402336"/>
            <a:ext cx="347472" cy="45720"/>
          </a:xfrm>
          <a:prstGeom prst="rect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170432" y="256032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5A4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STORY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49808" y="566928"/>
            <a:ext cx="10241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It began like a common pediatric ER story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768096" y="983060"/>
            <a:ext cx="10607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challenge was not lack of clues. It was recognizing which clues belonged together.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960120" y="2944368"/>
            <a:ext cx="10012680" cy="0"/>
          </a:xfrm>
          <a:prstGeom prst="line">
            <a:avLst/>
          </a:prstGeom>
          <a:noFill/>
          <a:ln w="25400">
            <a:solidFill>
              <a:srgbClr val="D7D2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1161288" y="2871216"/>
            <a:ext cx="146304" cy="146304"/>
          </a:xfrm>
          <a:prstGeom prst="ellipse">
            <a:avLst/>
          </a:prstGeom>
          <a:solidFill>
            <a:srgbClr val="163A63"/>
          </a:solidFill>
          <a:ln w="12700">
            <a:solidFill>
              <a:srgbClr val="163A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584448" y="2871216"/>
            <a:ext cx="146304" cy="146304"/>
          </a:xfrm>
          <a:prstGeom prst="ellipse">
            <a:avLst/>
          </a:prstGeom>
          <a:solidFill>
            <a:srgbClr val="1A9BAA"/>
          </a:solidFill>
          <a:ln w="12700">
            <a:solidFill>
              <a:srgbClr val="1A9BA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5916168" y="2871216"/>
            <a:ext cx="146304" cy="146304"/>
          </a:xfrm>
          <a:prstGeom prst="ellipse">
            <a:avLst/>
          </a:prstGeom>
          <a:solidFill>
            <a:srgbClr val="C56D68"/>
          </a:solidFill>
          <a:ln w="12700">
            <a:solidFill>
              <a:srgbClr val="C56D6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8567928" y="2871216"/>
            <a:ext cx="146304" cy="146304"/>
          </a:xfrm>
          <a:prstGeom prst="ellipse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10488168" y="2871216"/>
            <a:ext cx="146304" cy="146304"/>
          </a:xfrm>
          <a:prstGeom prst="ellipse">
            <a:avLst/>
          </a:prstGeom>
          <a:solidFill>
            <a:srgbClr val="7E9F7B"/>
          </a:solidFill>
          <a:ln w="12700">
            <a:solidFill>
              <a:srgbClr val="7E9F7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836436" y="2450912"/>
            <a:ext cx="822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Birth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66928" y="3200400"/>
            <a:ext cx="1417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22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Assigned female at birth, full term, </a:t>
            </a:r>
            <a:endParaRPr lang="en-US" sz="122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marL="0" indent="0" algn="ctr">
              <a:buNone/>
            </a:pPr>
            <a:r>
              <a:rPr lang="en-US" sz="122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 NICU admission</a:t>
            </a:r>
            <a:r>
              <a:rPr lang="en-US" sz="122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.</a:t>
            </a:r>
            <a:endParaRPr lang="en-US" sz="1220" dirty="0"/>
          </a:p>
        </p:txBody>
      </p:sp>
      <p:sp>
        <p:nvSpPr>
          <p:cNvPr id="16" name="Text 14"/>
          <p:cNvSpPr/>
          <p:nvPr/>
        </p:nvSpPr>
        <p:spPr>
          <a:xfrm>
            <a:off x="2448832" y="2434870"/>
            <a:ext cx="22585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Family context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2788920" y="3200400"/>
            <a:ext cx="1691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22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First-cousin consanguinity; </a:t>
            </a:r>
            <a:endParaRPr lang="en-US" sz="122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marL="0" indent="0" algn="ctr">
              <a:buNone/>
            </a:pPr>
            <a:r>
              <a:rPr lang="en-US" sz="122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siblings doing well</a:t>
            </a:r>
            <a:r>
              <a:rPr lang="en-US" sz="122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.</a:t>
            </a:r>
            <a:endParaRPr lang="en-US" sz="1220" dirty="0"/>
          </a:p>
        </p:txBody>
      </p:sp>
      <p:sp>
        <p:nvSpPr>
          <p:cNvPr id="18" name="Text 16"/>
          <p:cNvSpPr/>
          <p:nvPr/>
        </p:nvSpPr>
        <p:spPr>
          <a:xfrm>
            <a:off x="4964072" y="2434870"/>
            <a:ext cx="20166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Intercurrent illness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800600" y="3200400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22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Fever, vomiting, abdominal pain, poor intake, low activity.</a:t>
            </a:r>
            <a:endParaRPr lang="en-US" sz="1220" dirty="0"/>
          </a:p>
        </p:txBody>
      </p:sp>
      <p:sp>
        <p:nvSpPr>
          <p:cNvPr id="20" name="Text 18"/>
          <p:cNvSpPr/>
          <p:nvPr/>
        </p:nvSpPr>
        <p:spPr>
          <a:xfrm>
            <a:off x="7540434" y="2434870"/>
            <a:ext cx="222623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Red flags emerge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7429900" y="3200400"/>
            <a:ext cx="24231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2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Recurrent hypoglycemia, persistent hyponatremia, progressive hyperpigmentation.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9581952" y="2322576"/>
            <a:ext cx="1920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Endocrine </a:t>
            </a:r>
            <a:endParaRPr lang="en-US" sz="1600" b="1" dirty="0" smtClean="0">
              <a:solidFill>
                <a:srgbClr val="66768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marL="0" indent="0" algn="ctr">
              <a:buNone/>
            </a:pPr>
            <a:r>
              <a:rPr lang="en-US" sz="1600" b="1" dirty="0" smtClean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review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914662" y="3200400"/>
            <a:ext cx="1325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Abnormalities despite fluids prompted endocrine reassessment.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1143000" y="4956048"/>
            <a:ext cx="6583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C56D6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40</a:t>
            </a:r>
            <a:endParaRPr lang="en-US" sz="2800" dirty="0"/>
          </a:p>
        </p:txBody>
      </p:sp>
      <p:sp>
        <p:nvSpPr>
          <p:cNvPr id="25" name="Text 23"/>
          <p:cNvSpPr/>
          <p:nvPr/>
        </p:nvSpPr>
        <p:spPr>
          <a:xfrm>
            <a:off x="987552" y="5376672"/>
            <a:ext cx="960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8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mg/dL glucose</a:t>
            </a:r>
            <a:endParaRPr lang="en-US" sz="1080" dirty="0"/>
          </a:p>
        </p:txBody>
      </p:sp>
      <p:sp>
        <p:nvSpPr>
          <p:cNvPr id="26" name="Text 24"/>
          <p:cNvSpPr/>
          <p:nvPr/>
        </p:nvSpPr>
        <p:spPr>
          <a:xfrm>
            <a:off x="2651760" y="4956048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129</a:t>
            </a:r>
            <a:endParaRPr lang="en-US" sz="2800" dirty="0"/>
          </a:p>
        </p:txBody>
      </p:sp>
      <p:sp>
        <p:nvSpPr>
          <p:cNvPr id="27" name="Text 25"/>
          <p:cNvSpPr/>
          <p:nvPr/>
        </p:nvSpPr>
        <p:spPr>
          <a:xfrm>
            <a:off x="2395728" y="5376672"/>
            <a:ext cx="1325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8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mmol/L sodium</a:t>
            </a:r>
            <a:endParaRPr lang="en-US" sz="1080" dirty="0"/>
          </a:p>
        </p:txBody>
      </p:sp>
      <p:sp>
        <p:nvSpPr>
          <p:cNvPr id="28" name="Text 26"/>
          <p:cNvSpPr/>
          <p:nvPr/>
        </p:nvSpPr>
        <p:spPr>
          <a:xfrm>
            <a:off x="4490184" y="5047488"/>
            <a:ext cx="22402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 err="1" smtClean="0">
                <a:solidFill>
                  <a:srgbClr val="D5A4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Hyperpigmentation</a:t>
            </a:r>
            <a:endParaRPr lang="en-US" sz="1900" dirty="0"/>
          </a:p>
        </p:txBody>
      </p:sp>
      <p:sp>
        <p:nvSpPr>
          <p:cNvPr id="29" name="Text 27"/>
          <p:cNvSpPr/>
          <p:nvPr/>
        </p:nvSpPr>
        <p:spPr>
          <a:xfrm>
            <a:off x="4346606" y="5413248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80" dirty="0" smtClean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Progressive </a:t>
            </a:r>
            <a:r>
              <a:rPr lang="en-US" sz="108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involvement of lips, gums, abdomen, and back</a:t>
            </a:r>
            <a:endParaRPr lang="en-US" sz="1080" dirty="0"/>
          </a:p>
        </p:txBody>
      </p:sp>
      <p:sp>
        <p:nvSpPr>
          <p:cNvPr id="30" name="Text 28"/>
          <p:cNvSpPr/>
          <p:nvPr/>
        </p:nvSpPr>
        <p:spPr>
          <a:xfrm>
            <a:off x="8195910" y="5047488"/>
            <a:ext cx="14630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 smtClean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Initial </a:t>
            </a:r>
            <a:r>
              <a:rPr lang="en-US" sz="1100" b="1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impression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7567060" y="5340096"/>
            <a:ext cx="279316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 smtClean="0">
                <a:solidFill>
                  <a:srgbClr val="19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Viral </a:t>
            </a:r>
            <a:r>
              <a:rPr lang="en-US" sz="1800" b="1" dirty="0">
                <a:solidFill>
                  <a:srgbClr val="19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illness with dehydration</a:t>
            </a:r>
            <a:endParaRPr lang="en-US" sz="1800" dirty="0"/>
          </a:p>
        </p:txBody>
      </p:sp>
      <p:sp>
        <p:nvSpPr>
          <p:cNvPr id="32" name="Shape 30"/>
          <p:cNvSpPr/>
          <p:nvPr/>
        </p:nvSpPr>
        <p:spPr>
          <a:xfrm>
            <a:off x="822960" y="6510528"/>
            <a:ext cx="10543032" cy="54864"/>
          </a:xfrm>
          <a:prstGeom prst="rect">
            <a:avLst/>
          </a:prstGeom>
          <a:solidFill>
            <a:srgbClr val="163A63"/>
          </a:solidFill>
          <a:ln w="12700">
            <a:solidFill>
              <a:srgbClr val="163A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11484864" y="6400800"/>
            <a:ext cx="320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750040" y="201168"/>
            <a:ext cx="54864" cy="54864"/>
          </a:xfrm>
          <a:prstGeom prst="ellipse">
            <a:avLst/>
          </a:prstGeom>
          <a:solidFill>
            <a:srgbClr val="1A9BAA"/>
          </a:solidFill>
          <a:ln w="12700">
            <a:solidFill>
              <a:srgbClr val="1A9BA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87200" y="201168"/>
            <a:ext cx="54864" cy="54864"/>
          </a:xfrm>
          <a:prstGeom prst="ellipse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49808" y="402336"/>
            <a:ext cx="347472" cy="45720"/>
          </a:xfrm>
          <a:prstGeom prst="rect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170432" y="256032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5A4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STORY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49808" y="566928"/>
            <a:ext cx="10241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Then one examination changed the plot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822960" y="1417320"/>
            <a:ext cx="10241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2443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 genital examination converted a dehydration story into a workup for primary adrenal insufficiency with DSD.</a:t>
            </a:r>
            <a:endParaRPr lang="en-US" sz="2300" dirty="0"/>
          </a:p>
        </p:txBody>
      </p:sp>
      <p:sp>
        <p:nvSpPr>
          <p:cNvPr id="8" name="Shape 6"/>
          <p:cNvSpPr/>
          <p:nvPr/>
        </p:nvSpPr>
        <p:spPr>
          <a:xfrm>
            <a:off x="859536" y="2414016"/>
            <a:ext cx="10405872" cy="0"/>
          </a:xfrm>
          <a:prstGeom prst="line">
            <a:avLst/>
          </a:prstGeom>
          <a:noFill/>
          <a:ln w="19050">
            <a:solidFill>
              <a:srgbClr val="D7D2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896112" y="3031956"/>
            <a:ext cx="1645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dirty="0">
                <a:solidFill>
                  <a:srgbClr val="C56D6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•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1138428" y="2771351"/>
            <a:ext cx="1920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Marked clitoromegaly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347344" y="3031956"/>
            <a:ext cx="1645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dirty="0">
                <a:solidFill>
                  <a:srgbClr val="D5A4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•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3624713" y="2883107"/>
            <a:ext cx="1920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Hyperpigmented labioscrotal folds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715000" y="3031956"/>
            <a:ext cx="1645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dirty="0">
                <a:solidFill>
                  <a:srgbClr val="1A9BA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•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5943600" y="2866516"/>
            <a:ext cx="254203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Single </a:t>
            </a:r>
            <a:r>
              <a:rPr lang="en-US" sz="1500" dirty="0" err="1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perineal</a:t>
            </a:r>
            <a:r>
              <a:rPr lang="en-US" sz="15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</a:t>
            </a:r>
            <a:r>
              <a:rPr lang="en-US" sz="15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opening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8641080" y="3031956"/>
            <a:ext cx="1645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•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8961120" y="2885369"/>
            <a:ext cx="1920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 palpable gonads in the labioscrotal folds or inguinal region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1234440" y="5010912"/>
            <a:ext cx="8412480" cy="0"/>
          </a:xfrm>
          <a:prstGeom prst="line">
            <a:avLst/>
          </a:prstGeom>
          <a:noFill/>
          <a:ln w="25400">
            <a:solidFill>
              <a:srgbClr val="D7D2C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1773936" y="4910328"/>
            <a:ext cx="201168" cy="201168"/>
          </a:xfrm>
          <a:prstGeom prst="ellipse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1005840" y="5230368"/>
            <a:ext cx="1737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common illness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4517136" y="4910328"/>
            <a:ext cx="201168" cy="201168"/>
          </a:xfrm>
          <a:prstGeom prst="ellipse">
            <a:avLst/>
          </a:prstGeom>
          <a:solidFill>
            <a:srgbClr val="1A9BAA"/>
          </a:solidFill>
          <a:ln w="12700">
            <a:solidFill>
              <a:srgbClr val="1A9BA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123402" y="5230368"/>
            <a:ext cx="30207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bedside re-framing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8083296" y="4910328"/>
            <a:ext cx="201168" cy="201168"/>
          </a:xfrm>
          <a:prstGeom prst="ellipse">
            <a:avLst/>
          </a:prstGeom>
          <a:solidFill>
            <a:srgbClr val="163A63"/>
          </a:solidFill>
          <a:ln w="12700">
            <a:solidFill>
              <a:srgbClr val="163A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224344" y="5230368"/>
            <a:ext cx="39502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primary AI + 46,XY DSD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280160" y="5944240"/>
            <a:ext cx="8458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exam changed the working diagnosis before any genetic </a:t>
            </a:r>
            <a:r>
              <a:rPr lang="en-US" dirty="0" smtClean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confirmation.</a:t>
            </a:r>
            <a:endParaRPr lang="en-US" dirty="0"/>
          </a:p>
        </p:txBody>
      </p:sp>
      <p:sp>
        <p:nvSpPr>
          <p:cNvPr id="25" name="Shape 23"/>
          <p:cNvSpPr/>
          <p:nvPr/>
        </p:nvSpPr>
        <p:spPr>
          <a:xfrm>
            <a:off x="822960" y="6510528"/>
            <a:ext cx="10543032" cy="54864"/>
          </a:xfrm>
          <a:prstGeom prst="rect">
            <a:avLst/>
          </a:prstGeom>
          <a:solidFill>
            <a:srgbClr val="163A63"/>
          </a:solidFill>
          <a:ln w="12700">
            <a:solidFill>
              <a:srgbClr val="163A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11484864" y="6400800"/>
            <a:ext cx="320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320040"/>
            <a:ext cx="3291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990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INITIAL LABS</a:t>
            </a:r>
            <a:endParaRPr lang="en-US" sz="750" dirty="0"/>
          </a:p>
        </p:txBody>
      </p:sp>
      <p:sp>
        <p:nvSpPr>
          <p:cNvPr id="3" name="Text 1"/>
          <p:cNvSpPr/>
          <p:nvPr/>
        </p:nvSpPr>
        <p:spPr>
          <a:xfrm>
            <a:off x="594360" y="621792"/>
            <a:ext cx="10789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dehydration story was already incomplete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612648" y="1143000"/>
            <a:ext cx="10424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20" dirty="0">
                <a:solidFill>
                  <a:srgbClr val="6F74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early chemistry pointed to an endocrine pattern.</a:t>
            </a:r>
            <a:endParaRPr lang="en-US" sz="1020" dirty="0"/>
          </a:p>
        </p:txBody>
      </p:sp>
      <p:sp>
        <p:nvSpPr>
          <p:cNvPr id="5" name="Shape 3"/>
          <p:cNvSpPr/>
          <p:nvPr/>
        </p:nvSpPr>
        <p:spPr>
          <a:xfrm>
            <a:off x="685800" y="1554480"/>
            <a:ext cx="10881360" cy="320040"/>
          </a:xfrm>
          <a:prstGeom prst="rect">
            <a:avLst/>
          </a:prstGeom>
          <a:solidFill>
            <a:srgbClr val="0B2D4D"/>
          </a:solidFill>
          <a:ln w="12700">
            <a:solidFill>
              <a:srgbClr val="0B2D4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 sz="4000"/>
          </a:p>
        </p:txBody>
      </p:sp>
      <p:sp>
        <p:nvSpPr>
          <p:cNvPr id="6" name="Text 4"/>
          <p:cNvSpPr/>
          <p:nvPr/>
        </p:nvSpPr>
        <p:spPr>
          <a:xfrm>
            <a:off x="722376" y="1618488"/>
            <a:ext cx="1984248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2779776" y="1618488"/>
            <a:ext cx="1938528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791456" y="1618488"/>
            <a:ext cx="2167128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Reference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031736" y="1618488"/>
            <a:ext cx="4498848" cy="228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Interpretation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85800" y="1874520"/>
            <a:ext cx="10881360" cy="0"/>
          </a:xfrm>
          <a:prstGeom prst="line">
            <a:avLst/>
          </a:prstGeom>
          <a:noFill/>
          <a:ln w="5080">
            <a:solidFill>
              <a:srgbClr val="D8D5CE"/>
            </a:solidFill>
            <a:prstDash val="solid"/>
          </a:ln>
        </p:spPr>
        <p:txBody>
          <a:bodyPr/>
          <a:lstStyle/>
          <a:p>
            <a:endParaRPr lang="en-US" sz="4000"/>
          </a:p>
        </p:txBody>
      </p:sp>
      <p:sp>
        <p:nvSpPr>
          <p:cNvPr id="11" name="Text 9"/>
          <p:cNvSpPr/>
          <p:nvPr/>
        </p:nvSpPr>
        <p:spPr>
          <a:xfrm>
            <a:off x="722376" y="1920240"/>
            <a:ext cx="1984248" cy="5273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Capillary glucose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779776" y="1920240"/>
            <a:ext cx="1938528" cy="5273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4.8 mmol/L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791456" y="1920240"/>
            <a:ext cx="2167128" cy="5273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4.1–6.1 mmol/L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7031736" y="1920240"/>
            <a:ext cx="4498848" cy="5273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Normal at sampling; history of recurrent hypoglycemia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685800" y="2484120"/>
            <a:ext cx="10881360" cy="0"/>
          </a:xfrm>
          <a:prstGeom prst="line">
            <a:avLst/>
          </a:prstGeom>
          <a:noFill/>
          <a:ln w="5080">
            <a:solidFill>
              <a:srgbClr val="D8D5CE"/>
            </a:solidFill>
            <a:prstDash val="solid"/>
          </a:ln>
        </p:spPr>
        <p:txBody>
          <a:bodyPr/>
          <a:lstStyle/>
          <a:p>
            <a:endParaRPr lang="en-US" sz="4000"/>
          </a:p>
        </p:txBody>
      </p:sp>
      <p:sp>
        <p:nvSpPr>
          <p:cNvPr id="16" name="Text 14"/>
          <p:cNvSpPr/>
          <p:nvPr/>
        </p:nvSpPr>
        <p:spPr>
          <a:xfrm>
            <a:off x="722376" y="2529840"/>
            <a:ext cx="1984248" cy="5273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TSH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2779776" y="2529840"/>
            <a:ext cx="1938528" cy="5273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B94A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4.97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791456" y="2529840"/>
            <a:ext cx="2167128" cy="5273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0.27–4.20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7031736" y="2529840"/>
            <a:ext cx="4498848" cy="5273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Mildly high; not the main explanation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85800" y="3093720"/>
            <a:ext cx="10881360" cy="0"/>
          </a:xfrm>
          <a:prstGeom prst="line">
            <a:avLst/>
          </a:prstGeom>
          <a:noFill/>
          <a:ln w="5080">
            <a:solidFill>
              <a:srgbClr val="D8D5CE"/>
            </a:solidFill>
            <a:prstDash val="solid"/>
          </a:ln>
        </p:spPr>
        <p:txBody>
          <a:bodyPr/>
          <a:lstStyle/>
          <a:p>
            <a:endParaRPr lang="en-US" sz="4000"/>
          </a:p>
        </p:txBody>
      </p:sp>
      <p:sp>
        <p:nvSpPr>
          <p:cNvPr id="21" name="Text 19"/>
          <p:cNvSpPr/>
          <p:nvPr/>
        </p:nvSpPr>
        <p:spPr>
          <a:xfrm>
            <a:off x="722376" y="3139440"/>
            <a:ext cx="1984248" cy="5273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 T4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2779776" y="3139440"/>
            <a:ext cx="1938528" cy="5273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23.3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791456" y="3139440"/>
            <a:ext cx="2167128" cy="5273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12–22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7031736" y="3139440"/>
            <a:ext cx="4498848" cy="5273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Near/high-normal in source table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685800" y="3703320"/>
            <a:ext cx="10881360" cy="0"/>
          </a:xfrm>
          <a:prstGeom prst="line">
            <a:avLst/>
          </a:prstGeom>
          <a:noFill/>
          <a:ln w="5080">
            <a:solidFill>
              <a:srgbClr val="D8D5CE"/>
            </a:solidFill>
            <a:prstDash val="solid"/>
          </a:ln>
        </p:spPr>
        <p:txBody>
          <a:bodyPr/>
          <a:lstStyle/>
          <a:p>
            <a:endParaRPr lang="en-US" sz="4000"/>
          </a:p>
        </p:txBody>
      </p:sp>
      <p:sp>
        <p:nvSpPr>
          <p:cNvPr id="26" name="Text 24"/>
          <p:cNvSpPr/>
          <p:nvPr/>
        </p:nvSpPr>
        <p:spPr>
          <a:xfrm>
            <a:off x="722376" y="3749040"/>
            <a:ext cx="1984248" cy="5273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Sodium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2779776" y="3749040"/>
            <a:ext cx="1938528" cy="5273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B94A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129 mmol/L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4791456" y="3749040"/>
            <a:ext cx="2167128" cy="5273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136–145 mmol/L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7031736" y="3749040"/>
            <a:ext cx="4498848" cy="5273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Hyponatremia persisted despite fluids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685800" y="4312920"/>
            <a:ext cx="10881360" cy="0"/>
          </a:xfrm>
          <a:prstGeom prst="line">
            <a:avLst/>
          </a:prstGeom>
          <a:noFill/>
          <a:ln w="5080">
            <a:solidFill>
              <a:srgbClr val="D8D5CE"/>
            </a:solidFill>
            <a:prstDash val="solid"/>
          </a:ln>
        </p:spPr>
        <p:txBody>
          <a:bodyPr/>
          <a:lstStyle/>
          <a:p>
            <a:endParaRPr lang="en-US" sz="4000"/>
          </a:p>
        </p:txBody>
      </p:sp>
      <p:sp>
        <p:nvSpPr>
          <p:cNvPr id="31" name="Text 29"/>
          <p:cNvSpPr/>
          <p:nvPr/>
        </p:nvSpPr>
        <p:spPr>
          <a:xfrm>
            <a:off x="722376" y="4358640"/>
            <a:ext cx="1984248" cy="5273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Potassium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2779776" y="4358640"/>
            <a:ext cx="1938528" cy="5273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4.8 mmol/L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4791456" y="4358640"/>
            <a:ext cx="2167128" cy="5273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3.5–5 mmol/L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7031736" y="4358640"/>
            <a:ext cx="4498848" cy="5273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frankly high</a:t>
            </a:r>
            <a:endParaRPr lang="en-US" sz="1400" dirty="0"/>
          </a:p>
        </p:txBody>
      </p:sp>
      <p:sp>
        <p:nvSpPr>
          <p:cNvPr id="35" name="Shape 33"/>
          <p:cNvSpPr/>
          <p:nvPr/>
        </p:nvSpPr>
        <p:spPr>
          <a:xfrm>
            <a:off x="685800" y="4922520"/>
            <a:ext cx="10881360" cy="0"/>
          </a:xfrm>
          <a:prstGeom prst="line">
            <a:avLst/>
          </a:prstGeom>
          <a:noFill/>
          <a:ln w="5080">
            <a:solidFill>
              <a:srgbClr val="D8D5CE"/>
            </a:solidFill>
            <a:prstDash val="solid"/>
          </a:ln>
        </p:spPr>
        <p:txBody>
          <a:bodyPr/>
          <a:lstStyle/>
          <a:p>
            <a:endParaRPr lang="en-US" sz="4000"/>
          </a:p>
        </p:txBody>
      </p:sp>
      <p:sp>
        <p:nvSpPr>
          <p:cNvPr id="36" name="Text 34"/>
          <p:cNvSpPr/>
          <p:nvPr/>
        </p:nvSpPr>
        <p:spPr>
          <a:xfrm>
            <a:off x="722376" y="4968240"/>
            <a:ext cx="1984248" cy="5273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Bicarbonate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2779776" y="4968240"/>
            <a:ext cx="1938528" cy="5273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B94A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 mmol/L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4791456" y="4968240"/>
            <a:ext cx="2167128" cy="5273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22–29 mmol/L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7031736" y="4968240"/>
            <a:ext cx="4498848" cy="5273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Metabolic acidosis/dehydration physiology</a:t>
            </a:r>
            <a:endParaRPr lang="en-US" sz="1400" dirty="0"/>
          </a:p>
        </p:txBody>
      </p:sp>
      <p:sp>
        <p:nvSpPr>
          <p:cNvPr id="40" name="Shape 38"/>
          <p:cNvSpPr/>
          <p:nvPr/>
        </p:nvSpPr>
        <p:spPr>
          <a:xfrm>
            <a:off x="685800" y="5532120"/>
            <a:ext cx="10881360" cy="0"/>
          </a:xfrm>
          <a:prstGeom prst="line">
            <a:avLst/>
          </a:prstGeom>
          <a:noFill/>
          <a:ln w="10160">
            <a:solidFill>
              <a:srgbClr val="0B2D4D"/>
            </a:solidFill>
            <a:prstDash val="solid"/>
          </a:ln>
        </p:spPr>
        <p:txBody>
          <a:bodyPr/>
          <a:lstStyle/>
          <a:p>
            <a:endParaRPr lang="en-US" sz="4000"/>
          </a:p>
        </p:txBody>
      </p:sp>
      <p:sp>
        <p:nvSpPr>
          <p:cNvPr id="41" name="Text 39"/>
          <p:cNvSpPr/>
          <p:nvPr/>
        </p:nvSpPr>
        <p:spPr>
          <a:xfrm>
            <a:off x="685800" y="5907024"/>
            <a:ext cx="10789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Hyponatremia + hypoglycemia + hyperpigmentation should trigger ACTH, cortisol, renin/aldosterone and urgent steroid safety planning.</a:t>
            </a:r>
            <a:endParaRPr lang="en-US" sz="1600" dirty="0"/>
          </a:p>
        </p:txBody>
      </p:sp>
      <p:sp>
        <p:nvSpPr>
          <p:cNvPr id="43" name="Text 41"/>
          <p:cNvSpPr/>
          <p:nvPr/>
        </p:nvSpPr>
        <p:spPr>
          <a:xfrm>
            <a:off x="11475720" y="6510528"/>
            <a:ext cx="228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680" dirty="0">
                <a:solidFill>
                  <a:srgbClr val="7777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80" dirty="0"/>
          </a:p>
        </p:txBody>
      </p:sp>
      <p:sp>
        <p:nvSpPr>
          <p:cNvPr id="44" name="Shape 42"/>
          <p:cNvSpPr/>
          <p:nvPr/>
        </p:nvSpPr>
        <p:spPr>
          <a:xfrm>
            <a:off x="502920" y="6355080"/>
            <a:ext cx="11201400" cy="0"/>
          </a:xfrm>
          <a:prstGeom prst="line">
            <a:avLst/>
          </a:prstGeom>
          <a:noFill/>
          <a:ln w="8890">
            <a:solidFill>
              <a:srgbClr val="0B2D4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750040" y="201168"/>
            <a:ext cx="54864" cy="54864"/>
          </a:xfrm>
          <a:prstGeom prst="ellipse">
            <a:avLst/>
          </a:prstGeom>
          <a:solidFill>
            <a:srgbClr val="1A9BAA"/>
          </a:solidFill>
          <a:ln w="12700">
            <a:solidFill>
              <a:srgbClr val="1A9BA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87200" y="201168"/>
            <a:ext cx="54864" cy="54864"/>
          </a:xfrm>
          <a:prstGeom prst="ellipse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49808" y="402336"/>
            <a:ext cx="347472" cy="45720"/>
          </a:xfrm>
          <a:prstGeom prst="rect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170432" y="256032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5A4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APPROACH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49808" y="566928"/>
            <a:ext cx="10241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adrenal pattern was already there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768096" y="950976"/>
            <a:ext cx="10607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Once the endocrine lens was applied, the laboratory pattern became internally coherent.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376030" y="2011680"/>
            <a:ext cx="129844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56D68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50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915526" y="1755648"/>
            <a:ext cx="2194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56D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↓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76030" y="2491660"/>
            <a:ext cx="129844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Cortisol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76030" y="2841698"/>
            <a:ext cx="12984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nmol/L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1633090" y="1920240"/>
            <a:ext cx="18288" cy="1463040"/>
          </a:xfrm>
          <a:prstGeom prst="rect">
            <a:avLst/>
          </a:prstGeom>
          <a:solidFill>
            <a:srgbClr val="D7D2C7"/>
          </a:solidFill>
          <a:ln w="12700">
            <a:solidFill>
              <a:srgbClr val="D7D2C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 sz="1600"/>
          </a:p>
        </p:txBody>
      </p:sp>
      <p:sp>
        <p:nvSpPr>
          <p:cNvPr id="13" name="Text 11"/>
          <p:cNvSpPr/>
          <p:nvPr/>
        </p:nvSpPr>
        <p:spPr>
          <a:xfrm>
            <a:off x="1836024" y="2011680"/>
            <a:ext cx="129844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9BA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282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2375520" y="1755648"/>
            <a:ext cx="2194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9BA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↑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836024" y="2491660"/>
            <a:ext cx="129844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ACTH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836024" y="2841698"/>
            <a:ext cx="12984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pg/mL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3317672" y="1920240"/>
            <a:ext cx="18288" cy="1463040"/>
          </a:xfrm>
          <a:prstGeom prst="rect">
            <a:avLst/>
          </a:prstGeom>
          <a:solidFill>
            <a:srgbClr val="D7D2C7"/>
          </a:solidFill>
          <a:ln w="12700">
            <a:solidFill>
              <a:srgbClr val="D7D2C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 sz="1600"/>
          </a:p>
        </p:txBody>
      </p:sp>
      <p:sp>
        <p:nvSpPr>
          <p:cNvPr id="18" name="Text 16"/>
          <p:cNvSpPr/>
          <p:nvPr/>
        </p:nvSpPr>
        <p:spPr>
          <a:xfrm>
            <a:off x="3536648" y="2011680"/>
            <a:ext cx="129844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7E9F7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47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076144" y="1755648"/>
            <a:ext cx="2194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7E9F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↑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3536648" y="2491660"/>
            <a:ext cx="129844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Renin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3536648" y="2841698"/>
            <a:ext cx="12984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ng/mL/hr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5050380" y="1920240"/>
            <a:ext cx="18288" cy="1463040"/>
          </a:xfrm>
          <a:prstGeom prst="rect">
            <a:avLst/>
          </a:prstGeom>
          <a:solidFill>
            <a:srgbClr val="D7D2C7"/>
          </a:solidFill>
          <a:ln w="12700">
            <a:solidFill>
              <a:srgbClr val="D7D2C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 sz="1600"/>
          </a:p>
        </p:txBody>
      </p:sp>
      <p:sp>
        <p:nvSpPr>
          <p:cNvPr id="23" name="Text 21"/>
          <p:cNvSpPr/>
          <p:nvPr/>
        </p:nvSpPr>
        <p:spPr>
          <a:xfrm>
            <a:off x="5269356" y="2011680"/>
            <a:ext cx="129844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&lt;4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5808852" y="1755648"/>
            <a:ext cx="2194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63A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↓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5269356" y="2507702"/>
            <a:ext cx="129844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Aldosterone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5269356" y="2841698"/>
            <a:ext cx="12984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ng/dL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6799130" y="1920240"/>
            <a:ext cx="18288" cy="1463040"/>
          </a:xfrm>
          <a:prstGeom prst="rect">
            <a:avLst/>
          </a:prstGeom>
          <a:solidFill>
            <a:srgbClr val="D7D2C7"/>
          </a:solidFill>
          <a:ln w="12700">
            <a:solidFill>
              <a:srgbClr val="D7D2C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 sz="1600"/>
          </a:p>
        </p:txBody>
      </p:sp>
      <p:sp>
        <p:nvSpPr>
          <p:cNvPr id="28" name="Text 26"/>
          <p:cNvSpPr/>
          <p:nvPr/>
        </p:nvSpPr>
        <p:spPr>
          <a:xfrm>
            <a:off x="7435198" y="2052748"/>
            <a:ext cx="129844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5A4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&lt;40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7974694" y="1796716"/>
            <a:ext cx="2194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5A4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↔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6961796" y="2491660"/>
            <a:ext cx="238257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600" b="1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17-hydroxyprogesterone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7467282" y="2841698"/>
            <a:ext cx="12984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ng/dL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9414148" y="1920240"/>
            <a:ext cx="18288" cy="1463040"/>
          </a:xfrm>
          <a:prstGeom prst="rect">
            <a:avLst/>
          </a:prstGeom>
          <a:solidFill>
            <a:srgbClr val="D7D2C7"/>
          </a:solidFill>
          <a:ln w="12700">
            <a:solidFill>
              <a:srgbClr val="D7D2C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 sz="1600"/>
          </a:p>
        </p:txBody>
      </p:sp>
      <p:sp>
        <p:nvSpPr>
          <p:cNvPr id="33" name="Text 31"/>
          <p:cNvSpPr/>
          <p:nvPr/>
        </p:nvSpPr>
        <p:spPr>
          <a:xfrm>
            <a:off x="10034174" y="2011680"/>
            <a:ext cx="129844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66768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23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10573670" y="1755648"/>
            <a:ext cx="2194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↔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9520830" y="2491660"/>
            <a:ext cx="235754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11-deoxycorticosterone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10034174" y="2841698"/>
            <a:ext cx="12984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ng/dL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850392" y="4272814"/>
            <a:ext cx="2295144" cy="2834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Interpretation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850392" y="4524194"/>
            <a:ext cx="10378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Low cortisol with high ACTH and high renin is primary adrenal insufficiency. </a:t>
            </a:r>
            <a:endParaRPr lang="en-US" sz="160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</a:t>
            </a: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low / non-elevated 17-OHP </a:t>
            </a:r>
            <a:r>
              <a:rPr lang="en-US" sz="16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makes </a:t>
            </a: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classic 21-hydroxylase deficiency less likely and pushes the differential toward earlier steps of steroidogenesis.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822960" y="6510528"/>
            <a:ext cx="10543032" cy="54864"/>
          </a:xfrm>
          <a:prstGeom prst="rect">
            <a:avLst/>
          </a:prstGeom>
          <a:solidFill>
            <a:srgbClr val="163A63"/>
          </a:solidFill>
          <a:ln w="12700">
            <a:solidFill>
              <a:srgbClr val="163A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11484864" y="6400800"/>
            <a:ext cx="320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750040" y="201168"/>
            <a:ext cx="54864" cy="54864"/>
          </a:xfrm>
          <a:prstGeom prst="ellipse">
            <a:avLst/>
          </a:prstGeom>
          <a:solidFill>
            <a:srgbClr val="1A9BAA"/>
          </a:solidFill>
          <a:ln w="12700">
            <a:solidFill>
              <a:srgbClr val="1A9BA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87200" y="201168"/>
            <a:ext cx="54864" cy="54864"/>
          </a:xfrm>
          <a:prstGeom prst="ellipse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49808" y="402336"/>
            <a:ext cx="347472" cy="45720"/>
          </a:xfrm>
          <a:prstGeom prst="rect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170432" y="256032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5A4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APPROACH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49808" y="566928"/>
            <a:ext cx="10241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How the phenotype localizes the defect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896112" y="1783080"/>
            <a:ext cx="2240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56D6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ADRENAL CLUES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96112" y="2437436"/>
            <a:ext cx="22402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8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Hypoglycemia + hyperpigmentation</a:t>
            </a:r>
            <a:endParaRPr lang="en-US" sz="1880" dirty="0"/>
          </a:p>
        </p:txBody>
      </p:sp>
      <p:sp>
        <p:nvSpPr>
          <p:cNvPr id="9" name="Text 7"/>
          <p:cNvSpPr/>
          <p:nvPr/>
        </p:nvSpPr>
        <p:spPr>
          <a:xfrm>
            <a:off x="941832" y="3420816"/>
            <a:ext cx="2148840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Together they point to cortisol deficiency with chronic ACTH excess.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3291840" y="1783080"/>
            <a:ext cx="18288" cy="2514600"/>
          </a:xfrm>
          <a:prstGeom prst="rect">
            <a:avLst/>
          </a:prstGeom>
          <a:solidFill>
            <a:srgbClr val="D7D2C7"/>
          </a:solidFill>
          <a:ln w="12700">
            <a:solidFill>
              <a:srgbClr val="D7D2C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547872" y="1686828"/>
            <a:ext cx="2148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9BA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GENITAL PHENOTYPE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547872" y="2437436"/>
            <a:ext cx="21488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8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Atypical genitalia + absent Müllerian structures</a:t>
            </a:r>
            <a:endParaRPr lang="en-US" sz="1880" dirty="0"/>
          </a:p>
        </p:txBody>
      </p:sp>
      <p:sp>
        <p:nvSpPr>
          <p:cNvPr id="13" name="Text 11"/>
          <p:cNvSpPr/>
          <p:nvPr/>
        </p:nvSpPr>
        <p:spPr>
          <a:xfrm>
            <a:off x="3593592" y="3501026"/>
            <a:ext cx="2057400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This suggests 46,XY testicular differentiation with impaired androgen production or effect.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5760720" y="1783080"/>
            <a:ext cx="18288" cy="2514600"/>
          </a:xfrm>
          <a:prstGeom prst="rect">
            <a:avLst/>
          </a:prstGeom>
          <a:solidFill>
            <a:srgbClr val="D7D2C7"/>
          </a:solidFill>
          <a:ln w="12700">
            <a:solidFill>
              <a:srgbClr val="D7D2C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016752" y="1686828"/>
            <a:ext cx="1874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D5A4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BIOCHEMICAL </a:t>
            </a:r>
            <a:r>
              <a:rPr lang="en-US" sz="1600" b="1" dirty="0" smtClean="0">
                <a:solidFill>
                  <a:srgbClr val="D5A4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FINDING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016752" y="2437436"/>
            <a:ext cx="18745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8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Low / normal 17-OHP</a:t>
            </a:r>
            <a:endParaRPr lang="en-US" sz="1880" dirty="0"/>
          </a:p>
        </p:txBody>
      </p:sp>
      <p:sp>
        <p:nvSpPr>
          <p:cNvPr id="17" name="Text 15"/>
          <p:cNvSpPr/>
          <p:nvPr/>
        </p:nvSpPr>
        <p:spPr>
          <a:xfrm>
            <a:off x="6062472" y="3420816"/>
            <a:ext cx="1783080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Classic 21-hydroxylase deficiency becomes less likely.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7991856" y="1783080"/>
            <a:ext cx="18288" cy="2514600"/>
          </a:xfrm>
          <a:prstGeom prst="rect">
            <a:avLst/>
          </a:prstGeom>
          <a:solidFill>
            <a:srgbClr val="D7D2C7"/>
          </a:solidFill>
          <a:ln w="12700">
            <a:solidFill>
              <a:srgbClr val="D7D2C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8247888" y="1783080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 smtClean="0">
                <a:solidFill>
                  <a:srgbClr val="163A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WHERE IS TH DEFECT?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8247888" y="2437436"/>
            <a:ext cx="27432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2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Combined picture</a:t>
            </a:r>
            <a:endParaRPr lang="en-US" sz="1820" dirty="0"/>
          </a:p>
        </p:txBody>
      </p:sp>
      <p:sp>
        <p:nvSpPr>
          <p:cNvPr id="21" name="Text 19"/>
          <p:cNvSpPr/>
          <p:nvPr/>
        </p:nvSpPr>
        <p:spPr>
          <a:xfrm>
            <a:off x="8293608" y="3420816"/>
            <a:ext cx="2651760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Think proximal steroidogenesis defects such as CYP11A1 or STAR, and move quickly to imaging plus genetics.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868680" y="5249936"/>
            <a:ext cx="1019556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50" b="1" dirty="0">
                <a:solidFill>
                  <a:srgbClr val="2443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Adrenal biochemistry and genital phenotype narrow the mechanism before the gene result returns.</a:t>
            </a:r>
            <a:endParaRPr lang="en-US" sz="1850" dirty="0"/>
          </a:p>
        </p:txBody>
      </p:sp>
      <p:sp>
        <p:nvSpPr>
          <p:cNvPr id="23" name="Shape 21"/>
          <p:cNvSpPr/>
          <p:nvPr/>
        </p:nvSpPr>
        <p:spPr>
          <a:xfrm>
            <a:off x="822960" y="6510528"/>
            <a:ext cx="10543032" cy="54864"/>
          </a:xfrm>
          <a:prstGeom prst="rect">
            <a:avLst/>
          </a:prstGeom>
          <a:solidFill>
            <a:srgbClr val="163A63"/>
          </a:solidFill>
          <a:ln w="12700">
            <a:solidFill>
              <a:srgbClr val="163A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11484864" y="6400800"/>
            <a:ext cx="320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750040" y="201168"/>
            <a:ext cx="54864" cy="54864"/>
          </a:xfrm>
          <a:prstGeom prst="ellipse">
            <a:avLst/>
          </a:prstGeom>
          <a:solidFill>
            <a:srgbClr val="1A9BAA"/>
          </a:solidFill>
          <a:ln w="12700">
            <a:solidFill>
              <a:srgbClr val="1A9BA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887200" y="201168"/>
            <a:ext cx="54864" cy="54864"/>
          </a:xfrm>
          <a:prstGeom prst="ellipse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49808" y="402336"/>
            <a:ext cx="347472" cy="45720"/>
          </a:xfrm>
          <a:prstGeom prst="rect">
            <a:avLst/>
          </a:prstGeom>
          <a:solidFill>
            <a:srgbClr val="D5A43A"/>
          </a:solidFill>
          <a:ln w="12700">
            <a:solidFill>
              <a:srgbClr val="D5A4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170432" y="256032"/>
            <a:ext cx="2560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5A4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APPROACH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49808" y="566928"/>
            <a:ext cx="10241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63A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Imaging and genetics closed the loop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868680" y="1783080"/>
            <a:ext cx="502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A9BA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01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435608" y="1783080"/>
            <a:ext cx="245059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63A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Karyotype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435608" y="2075688"/>
            <a:ext cx="24505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46,XY with no reported chromosomal abnormality.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023360" y="1737360"/>
            <a:ext cx="18288" cy="2697480"/>
          </a:xfrm>
          <a:prstGeom prst="rect">
            <a:avLst/>
          </a:prstGeom>
          <a:solidFill>
            <a:srgbClr val="D7D2C7"/>
          </a:solidFill>
          <a:ln w="12700">
            <a:solidFill>
              <a:srgbClr val="D7D2C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297680" y="1783080"/>
            <a:ext cx="502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A9BA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02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864608" y="1783080"/>
            <a:ext cx="318211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63A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Anatomy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864608" y="2476738"/>
            <a:ext cx="3182112" cy="1353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Ultrasound and MRI showed no uterus or ovaries, with bilateral inguinal gonadal structures consistent with testes. </a:t>
            </a:r>
          </a:p>
          <a:p>
            <a:pPr marL="0" indent="0">
              <a:buNone/>
            </a:pPr>
            <a:endParaRPr lang="en-US" sz="1600" dirty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Fluoroscopy demonstrated a single opening leading to the female urethra and bladder.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8183880" y="1737360"/>
            <a:ext cx="18288" cy="2697480"/>
          </a:xfrm>
          <a:prstGeom prst="rect">
            <a:avLst/>
          </a:prstGeom>
          <a:solidFill>
            <a:srgbClr val="D7D2C7"/>
          </a:solidFill>
          <a:ln w="12700">
            <a:solidFill>
              <a:srgbClr val="D7D2C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8412480" y="1783080"/>
            <a:ext cx="502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A9BA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03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8979408" y="1783080"/>
            <a:ext cx="23591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63A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Genetics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8979408" y="2444654"/>
            <a:ext cx="235915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Whole-exome sequencing identified a </a:t>
            </a:r>
            <a:r>
              <a:rPr lang="en-US" sz="1600" b="1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novel homozygous CYP11A1 </a:t>
            </a: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variant reported as a variant of uncertain significance.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841248" y="4846320"/>
            <a:ext cx="10424160" cy="841248"/>
          </a:xfrm>
          <a:prstGeom prst="rect">
            <a:avLst/>
          </a:prstGeom>
          <a:solidFill>
            <a:srgbClr val="F7F1E3"/>
          </a:solidFill>
          <a:ln w="10160">
            <a:solidFill>
              <a:srgbClr val="D5A43A"/>
            </a:solidFill>
            <a:prstDash val="solid"/>
          </a:ln>
        </p:spPr>
        <p:txBody>
          <a:bodyPr/>
          <a:lstStyle/>
          <a:p>
            <a:pPr algn="ctr"/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This phenotype is most consistent with CYP11A1-related primary adrenal insufficiency with 46,XY DSD. </a:t>
            </a:r>
            <a:endParaRPr lang="en-US" sz="1600" dirty="0" smtClean="0">
              <a:solidFill>
                <a:srgbClr val="19324A"/>
              </a:solidFill>
              <a:latin typeface="Aptos" pitchFamily="34" charset="0"/>
              <a:ea typeface="Aptos" pitchFamily="34" charset="-122"/>
              <a:cs typeface="Aptos" pitchFamily="34" charset="-120"/>
            </a:endParaRPr>
          </a:p>
          <a:p>
            <a:pPr algn="ctr"/>
            <a:r>
              <a:rPr lang="en-US" sz="1600" dirty="0" smtClean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Because </a:t>
            </a:r>
            <a:r>
              <a:rPr lang="en-US" sz="1600" dirty="0">
                <a:solidFill>
                  <a:srgbClr val="19324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reported sequence finding is still a VUS, the molecular diagnosis should be presented as probable rather than fully settled.</a:t>
            </a:r>
            <a:endParaRPr lang="en-US" sz="1600" dirty="0"/>
          </a:p>
          <a:p>
            <a:pPr algn="ctr"/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822960" y="6510528"/>
            <a:ext cx="10543032" cy="54864"/>
          </a:xfrm>
          <a:prstGeom prst="rect">
            <a:avLst/>
          </a:prstGeom>
          <a:solidFill>
            <a:srgbClr val="163A63"/>
          </a:solidFill>
          <a:ln w="12700">
            <a:solidFill>
              <a:srgbClr val="163A63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11484864" y="6400800"/>
            <a:ext cx="320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676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3"/>
          <p:cNvSpPr/>
          <p:nvPr/>
        </p:nvSpPr>
        <p:spPr>
          <a:xfrm>
            <a:off x="914400" y="1108350"/>
            <a:ext cx="10424160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0B2D4D"/>
                </a:solidFill>
              </a:rPr>
              <a:t>Preschool child assigned female at birth with recurrent hypoglycemia, hyponatremia, progressive </a:t>
            </a:r>
            <a:r>
              <a:rPr lang="en-US" sz="1750" b="1" dirty="0" err="1" smtClean="0">
                <a:solidFill>
                  <a:srgbClr val="0B2D4D"/>
                </a:solidFill>
              </a:rPr>
              <a:t>hyperpigmentation</a:t>
            </a:r>
            <a:r>
              <a:rPr lang="en-US" sz="1750" b="1" dirty="0">
                <a:solidFill>
                  <a:srgbClr val="0B2D4D"/>
                </a:solidFill>
              </a:rPr>
              <a:t>, low cortisol with high ACTH, low aldosterone with high renin, low 17-OHP, 46,XY karyotype, absent uterus/ovaries and bilateral inguinal gonads.</a:t>
            </a:r>
            <a:endParaRPr lang="en-US" sz="1750" dirty="0"/>
          </a:p>
        </p:txBody>
      </p:sp>
      <p:sp>
        <p:nvSpPr>
          <p:cNvPr id="6" name="Shape 4"/>
          <p:cNvSpPr/>
          <p:nvPr/>
        </p:nvSpPr>
        <p:spPr>
          <a:xfrm>
            <a:off x="754144" y="2784206"/>
            <a:ext cx="10241280" cy="0"/>
          </a:xfrm>
          <a:prstGeom prst="line">
            <a:avLst/>
          </a:prstGeom>
          <a:noFill/>
          <a:ln w="17780">
            <a:solidFill>
              <a:srgbClr val="C9902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68680" y="3577390"/>
            <a:ext cx="2514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B94A48"/>
                </a:solidFill>
              </a:rPr>
              <a:t>Primary adrenal insufficiency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68680" y="4160520"/>
            <a:ext cx="2514600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1600" dirty="0">
                <a:solidFill>
                  <a:srgbClr val="6F7478"/>
                </a:solidFill>
              </a:rPr>
              <a:t>Low cortisol + high ACTH; low aldosterone + high renin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3611880" y="3577390"/>
            <a:ext cx="2514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F6B73"/>
                </a:solidFill>
              </a:rPr>
              <a:t>46,XY DSD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611880" y="4160520"/>
            <a:ext cx="2514600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1600" dirty="0">
                <a:solidFill>
                  <a:srgbClr val="6F7478"/>
                </a:solidFill>
              </a:rPr>
              <a:t>Clitoromegaly, single opening, absent uterus, inguinal testes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355080" y="3577390"/>
            <a:ext cx="2514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F6B73"/>
                </a:solidFill>
              </a:rPr>
              <a:t>Proximal steroidogenesis defect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355080" y="4160520"/>
            <a:ext cx="2514600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600" dirty="0">
                <a:solidFill>
                  <a:srgbClr val="6F7478"/>
                </a:solidFill>
              </a:rPr>
              <a:t>Low 17-OHP and broadly low downstream steroids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9098280" y="3577390"/>
            <a:ext cx="2514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F6B73"/>
                </a:solidFill>
              </a:rPr>
              <a:t>Likely recessive monogenic disease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9098280" y="4160520"/>
            <a:ext cx="2514600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 algn="ctr">
              <a:buNone/>
            </a:pPr>
            <a:r>
              <a:rPr lang="en-US" sz="1600" dirty="0">
                <a:solidFill>
                  <a:srgbClr val="6F7478"/>
                </a:solidFill>
              </a:rPr>
              <a:t>Consanguinity + homozygous CYP11A1 variant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85800" y="5810772"/>
            <a:ext cx="10789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diagnosis is not a single abnormal lab: it is the </a:t>
            </a:r>
            <a:r>
              <a:rPr lang="en-US" sz="1600" dirty="0" smtClean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combination of </a:t>
            </a:r>
            <a:r>
              <a:rPr lang="en-US" sz="1600" dirty="0">
                <a:solidFill>
                  <a:srgbClr val="0B2D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adrenal physiology, genital anatomy and genetics.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1475720" y="6510528"/>
            <a:ext cx="228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680" dirty="0">
                <a:solidFill>
                  <a:srgbClr val="7777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80" dirty="0"/>
          </a:p>
        </p:txBody>
      </p:sp>
      <p:sp>
        <p:nvSpPr>
          <p:cNvPr id="18" name="Shape 16"/>
          <p:cNvSpPr/>
          <p:nvPr/>
        </p:nvSpPr>
        <p:spPr>
          <a:xfrm>
            <a:off x="502920" y="6355080"/>
            <a:ext cx="11201400" cy="0"/>
          </a:xfrm>
          <a:prstGeom prst="line">
            <a:avLst/>
          </a:prstGeom>
          <a:noFill/>
          <a:ln w="8890">
            <a:solidFill>
              <a:srgbClr val="0B2D4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1233</TotalTime>
  <Words>2413</Words>
  <Application>Microsoft Office PowerPoint</Application>
  <PresentationFormat>مخصص</PresentationFormat>
  <Paragraphs>445</Paragraphs>
  <Slides>27</Slides>
  <Notes>26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27</vt:i4>
      </vt:variant>
    </vt:vector>
  </HeadingPairs>
  <TitlesOfParts>
    <vt:vector size="28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  <vt:lpstr>الشريحة 20</vt:lpstr>
      <vt:lpstr>الشريحة 21</vt:lpstr>
      <vt:lpstr>الشريحة 22</vt:lpstr>
      <vt:lpstr>الشريحة 23</vt:lpstr>
      <vt:lpstr>الشريحة 24</vt:lpstr>
      <vt:lpstr>الشريحة 25</vt:lpstr>
      <vt:lpstr>الشريحة 26</vt:lpstr>
      <vt:lpstr>الشريحة 27</vt:lpstr>
    </vt:vector>
  </TitlesOfParts>
  <Company>OpenAI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Primary adrenal insufficiency unmasking 46,XY DSD</dc:title>
  <dc:subject>46,XY DSD conference presentation</dc:subject>
  <dc:creator>OpenAI</dc:creator>
  <cp:lastModifiedBy>Al Afaaq</cp:lastModifiedBy>
  <cp:revision>54</cp:revision>
  <dcterms:created xsi:type="dcterms:W3CDTF">2026-04-18T10:38:53Z</dcterms:created>
  <dcterms:modified xsi:type="dcterms:W3CDTF">2026-04-23T18:26:47Z</dcterms:modified>
</cp:coreProperties>
</file>