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8" r:id="rId4"/>
    <p:sldId id="267" r:id="rId5"/>
    <p:sldId id="260" r:id="rId6"/>
    <p:sldId id="263" r:id="rId7"/>
    <p:sldId id="266" r:id="rId8"/>
    <p:sldId id="265" r:id="rId9"/>
    <p:sldId id="269" r:id="rId10"/>
    <p:sldId id="270" r:id="rId11"/>
    <p:sldId id="272" r:id="rId12"/>
    <p:sldId id="271" r:id="rId13"/>
    <p:sldId id="276" r:id="rId14"/>
    <p:sldId id="277" r:id="rId15"/>
    <p:sldId id="280" r:id="rId16"/>
    <p:sldId id="278" r:id="rId17"/>
    <p:sldId id="281" r:id="rId18"/>
    <p:sldId id="282" r:id="rId19"/>
    <p:sldId id="283" r:id="rId20"/>
    <p:sldId id="284" r:id="rId21"/>
    <p:sldId id="289" r:id="rId22"/>
    <p:sldId id="287" r:id="rId23"/>
    <p:sldId id="288" r:id="rId24"/>
    <p:sldId id="290" r:id="rId25"/>
    <p:sldId id="291" r:id="rId26"/>
    <p:sldId id="292" r:id="rId27"/>
    <p:sldId id="293" r:id="rId28"/>
    <p:sldId id="295" r:id="rId29"/>
    <p:sldId id="294" r:id="rId30"/>
    <p:sldId id="285"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6.svg"/><Relationship Id="rId1" Type="http://schemas.openxmlformats.org/officeDocument/2006/relationships/image" Target="../media/image30.sv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6.svg"/><Relationship Id="rId1" Type="http://schemas.openxmlformats.org/officeDocument/2006/relationships/image" Target="../media/image30.sv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000B4-745E-4422-81F9-92609C46F1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CBDBA4-4312-4CAD-8488-F537418CD71B}">
      <dgm:prSet custT="0"/>
      <dgm:spPr/>
      <dgm:t>
        <a:bodyPr/>
        <a:lstStyle/>
        <a:p>
          <a:pPr>
            <a:lnSpc>
              <a:spcPct val="100000"/>
            </a:lnSpc>
          </a:pPr>
          <a:r>
            <a:rPr lang="en-GB" sz="1800">
              <a:latin typeface="Times New Roman"/>
              <a:cs typeface="Times New Roman"/>
            </a:rPr>
            <a:t>How can this patient have a better plan to control her blood glucose??</a:t>
          </a:r>
          <a:endParaRPr lang="en-US" sz="1800">
            <a:latin typeface="Times New Roman"/>
            <a:cs typeface="Times New Roman"/>
          </a:endParaRPr>
        </a:p>
      </dgm:t>
    </dgm:pt>
    <dgm:pt modelId="{5D3C2D7C-7BD9-412A-8D92-F58D7821EEAA}" type="parTrans" cxnId="{9DAF2B0D-3495-434E-A1D6-1198A923B3E6}">
      <dgm:prSet/>
      <dgm:spPr/>
      <dgm:t>
        <a:bodyPr/>
        <a:lstStyle/>
        <a:p>
          <a:endParaRPr lang="en-US"/>
        </a:p>
      </dgm:t>
    </dgm:pt>
    <dgm:pt modelId="{3605E83F-B2E0-4B8A-AD43-1C506A58E07D}" type="sibTrans" cxnId="{9DAF2B0D-3495-434E-A1D6-1198A923B3E6}">
      <dgm:prSet/>
      <dgm:spPr/>
      <dgm:t>
        <a:bodyPr/>
        <a:lstStyle/>
        <a:p>
          <a:endParaRPr lang="en-US"/>
        </a:p>
      </dgm:t>
    </dgm:pt>
    <dgm:pt modelId="{260B408F-0F11-471D-8B53-A772834B94DC}">
      <dgm:prSet/>
      <dgm:spPr/>
      <dgm:t>
        <a:bodyPr/>
        <a:lstStyle/>
        <a:p>
          <a:pPr>
            <a:lnSpc>
              <a:spcPct val="100000"/>
            </a:lnSpc>
          </a:pPr>
          <a:r>
            <a:rPr lang="en-GB" sz="1800">
              <a:latin typeface="Times New Roman"/>
              <a:cs typeface="Times New Roman"/>
            </a:rPr>
            <a:t>Insulin pump was discussed and started on 04/2026.</a:t>
          </a:r>
          <a:endParaRPr lang="en-US" sz="1800">
            <a:latin typeface="Times New Roman"/>
            <a:cs typeface="Times New Roman"/>
          </a:endParaRPr>
        </a:p>
      </dgm:t>
    </dgm:pt>
    <dgm:pt modelId="{17914FEF-1E37-4EB2-9B65-B64E792AA001}" type="parTrans" cxnId="{04A9FBD9-E86C-45ED-A101-707A29ED399D}">
      <dgm:prSet/>
      <dgm:spPr/>
      <dgm:t>
        <a:bodyPr/>
        <a:lstStyle/>
        <a:p>
          <a:endParaRPr lang="en-US"/>
        </a:p>
      </dgm:t>
    </dgm:pt>
    <dgm:pt modelId="{4B7BCC82-CCCD-44CA-BDF3-1C62A8D68B53}" type="sibTrans" cxnId="{04A9FBD9-E86C-45ED-A101-707A29ED399D}">
      <dgm:prSet/>
      <dgm:spPr/>
      <dgm:t>
        <a:bodyPr/>
        <a:lstStyle/>
        <a:p>
          <a:endParaRPr lang="en-US"/>
        </a:p>
      </dgm:t>
    </dgm:pt>
    <dgm:pt modelId="{09FBC737-3AC1-41BD-B089-028047B5CC4E}">
      <dgm:prSet/>
      <dgm:spPr/>
      <dgm:t>
        <a:bodyPr/>
        <a:lstStyle/>
        <a:p>
          <a:pPr>
            <a:lnSpc>
              <a:spcPct val="100000"/>
            </a:lnSpc>
          </a:pPr>
          <a:r>
            <a:rPr lang="en-GB" sz="1800" dirty="0">
              <a:latin typeface="Times New Roman"/>
              <a:cs typeface="Times New Roman"/>
            </a:rPr>
            <a:t>Started on </a:t>
          </a:r>
          <a:r>
            <a:rPr lang="en-GB" sz="1800" dirty="0" err="1">
              <a:latin typeface="Times New Roman"/>
              <a:cs typeface="Times New Roman"/>
            </a:rPr>
            <a:t>Medtrum</a:t>
          </a:r>
          <a:r>
            <a:rPr lang="en-GB" sz="1800" dirty="0">
              <a:latin typeface="Times New Roman"/>
              <a:cs typeface="Times New Roman"/>
            </a:rPr>
            <a:t> Patch pump.</a:t>
          </a:r>
          <a:endParaRPr lang="en-US" sz="1800" dirty="0">
            <a:latin typeface="Times New Roman"/>
            <a:cs typeface="Times New Roman"/>
          </a:endParaRPr>
        </a:p>
      </dgm:t>
    </dgm:pt>
    <dgm:pt modelId="{C31525B2-36A9-480C-999C-C9B44DED0A72}" type="parTrans" cxnId="{5F8AF66A-FF1E-4CBB-9195-221EB4C89FC9}">
      <dgm:prSet/>
      <dgm:spPr/>
      <dgm:t>
        <a:bodyPr/>
        <a:lstStyle/>
        <a:p>
          <a:endParaRPr lang="en-US"/>
        </a:p>
      </dgm:t>
    </dgm:pt>
    <dgm:pt modelId="{0C67F4B3-DAD6-418C-BA07-49D0918BB575}" type="sibTrans" cxnId="{5F8AF66A-FF1E-4CBB-9195-221EB4C89FC9}">
      <dgm:prSet/>
      <dgm:spPr/>
      <dgm:t>
        <a:bodyPr/>
        <a:lstStyle/>
        <a:p>
          <a:endParaRPr lang="en-US"/>
        </a:p>
      </dgm:t>
    </dgm:pt>
    <dgm:pt modelId="{3B1E3807-285A-4ED7-9014-D5D4770C1496}" type="pres">
      <dgm:prSet presAssocID="{D88000B4-745E-4422-81F9-92609C46F1FC}" presName="root" presStyleCnt="0">
        <dgm:presLayoutVars>
          <dgm:dir/>
          <dgm:resizeHandles val="exact"/>
        </dgm:presLayoutVars>
      </dgm:prSet>
      <dgm:spPr/>
    </dgm:pt>
    <dgm:pt modelId="{F4EC9755-8823-413E-98D6-2B698AC8E3B8}" type="pres">
      <dgm:prSet presAssocID="{A5CBDBA4-4312-4CAD-8488-F537418CD71B}" presName="compNode" presStyleCnt="0"/>
      <dgm:spPr/>
    </dgm:pt>
    <dgm:pt modelId="{A7E49C39-92A2-49A1-B4D4-C2CC8372686C}" type="pres">
      <dgm:prSet presAssocID="{A5CBDBA4-4312-4CAD-8488-F537418CD71B}" presName="bgRect" presStyleLbl="bgShp" presStyleIdx="0" presStyleCnt="3"/>
      <dgm:spPr/>
    </dgm:pt>
    <dgm:pt modelId="{A9BF3D2C-851A-49ED-9F51-483AF7E453C0}" type="pres">
      <dgm:prSet presAssocID="{A5CBDBA4-4312-4CAD-8488-F537418CD71B}"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Needle"/>
        </a:ext>
      </dgm:extLst>
    </dgm:pt>
    <dgm:pt modelId="{1E6FC6D1-C38D-4B04-B9E0-75AE7D2BACDC}" type="pres">
      <dgm:prSet presAssocID="{A5CBDBA4-4312-4CAD-8488-F537418CD71B}" presName="spaceRect" presStyleCnt="0"/>
      <dgm:spPr/>
    </dgm:pt>
    <dgm:pt modelId="{41418E0D-FF2C-4948-B35F-F78379B0A0DA}" type="pres">
      <dgm:prSet presAssocID="{A5CBDBA4-4312-4CAD-8488-F537418CD71B}" presName="parTx" presStyleLbl="revTx" presStyleIdx="0" presStyleCnt="3">
        <dgm:presLayoutVars>
          <dgm:chMax val="0"/>
          <dgm:chPref val="0"/>
        </dgm:presLayoutVars>
      </dgm:prSet>
      <dgm:spPr/>
    </dgm:pt>
    <dgm:pt modelId="{6FE26F70-9933-4DC9-B2DB-BEEE9447F302}" type="pres">
      <dgm:prSet presAssocID="{3605E83F-B2E0-4B8A-AD43-1C506A58E07D}" presName="sibTrans" presStyleCnt="0"/>
      <dgm:spPr/>
    </dgm:pt>
    <dgm:pt modelId="{C80F078E-BE03-45FF-AA71-BB6A458F90F8}" type="pres">
      <dgm:prSet presAssocID="{260B408F-0F11-471D-8B53-A772834B94DC}" presName="compNode" presStyleCnt="0"/>
      <dgm:spPr/>
    </dgm:pt>
    <dgm:pt modelId="{3811DFDF-23FD-4500-A99A-24446235F413}" type="pres">
      <dgm:prSet presAssocID="{260B408F-0F11-471D-8B53-A772834B94DC}" presName="bgRect" presStyleLbl="bgShp" presStyleIdx="1" presStyleCnt="3"/>
      <dgm:spPr/>
    </dgm:pt>
    <dgm:pt modelId="{2D7291CA-7456-4632-8F37-8DD73CC423FA}" type="pres">
      <dgm:prSet presAssocID="{260B408F-0F11-471D-8B53-A772834B94DC}"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s"/>
        </a:ext>
      </dgm:extLst>
    </dgm:pt>
    <dgm:pt modelId="{A8B2C489-8948-4314-A9F4-B880617A0FF0}" type="pres">
      <dgm:prSet presAssocID="{260B408F-0F11-471D-8B53-A772834B94DC}" presName="spaceRect" presStyleCnt="0"/>
      <dgm:spPr/>
    </dgm:pt>
    <dgm:pt modelId="{A51A3DE7-A66F-4C37-B5E3-EAE0F3B00CBA}" type="pres">
      <dgm:prSet presAssocID="{260B408F-0F11-471D-8B53-A772834B94DC}" presName="parTx" presStyleLbl="revTx" presStyleIdx="1" presStyleCnt="3">
        <dgm:presLayoutVars>
          <dgm:chMax val="0"/>
          <dgm:chPref val="0"/>
        </dgm:presLayoutVars>
      </dgm:prSet>
      <dgm:spPr/>
    </dgm:pt>
    <dgm:pt modelId="{518312AB-AA55-4B27-95D0-305826B2F52F}" type="pres">
      <dgm:prSet presAssocID="{4B7BCC82-CCCD-44CA-BDF3-1C62A8D68B53}" presName="sibTrans" presStyleCnt="0"/>
      <dgm:spPr/>
    </dgm:pt>
    <dgm:pt modelId="{9BAAC35E-9006-4847-B173-90EBA3B006AE}" type="pres">
      <dgm:prSet presAssocID="{09FBC737-3AC1-41BD-B089-028047B5CC4E}" presName="compNode" presStyleCnt="0"/>
      <dgm:spPr/>
    </dgm:pt>
    <dgm:pt modelId="{EE2EB2E2-701E-44C5-808F-44E447EB6D34}" type="pres">
      <dgm:prSet presAssocID="{09FBC737-3AC1-41BD-B089-028047B5CC4E}" presName="bgRect" presStyleLbl="bgShp" presStyleIdx="2" presStyleCnt="3"/>
      <dgm:spPr/>
    </dgm:pt>
    <dgm:pt modelId="{6FF4BB8C-5E45-4C22-9A05-D2492594F2F2}" type="pres">
      <dgm:prSet presAssocID="{09FBC737-3AC1-41BD-B089-028047B5CC4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efresh"/>
        </a:ext>
      </dgm:extLst>
    </dgm:pt>
    <dgm:pt modelId="{4EF51F8D-0BC8-4310-8A2C-5AB741722B19}" type="pres">
      <dgm:prSet presAssocID="{09FBC737-3AC1-41BD-B089-028047B5CC4E}" presName="spaceRect" presStyleCnt="0"/>
      <dgm:spPr/>
    </dgm:pt>
    <dgm:pt modelId="{3A061F41-8A63-47BA-B497-D5CC6BB9DF71}" type="pres">
      <dgm:prSet presAssocID="{09FBC737-3AC1-41BD-B089-028047B5CC4E}" presName="parTx" presStyleLbl="revTx" presStyleIdx="2" presStyleCnt="3">
        <dgm:presLayoutVars>
          <dgm:chMax val="0"/>
          <dgm:chPref val="0"/>
        </dgm:presLayoutVars>
      </dgm:prSet>
      <dgm:spPr/>
    </dgm:pt>
  </dgm:ptLst>
  <dgm:cxnLst>
    <dgm:cxn modelId="{9DAF2B0D-3495-434E-A1D6-1198A923B3E6}" srcId="{D88000B4-745E-4422-81F9-92609C46F1FC}" destId="{A5CBDBA4-4312-4CAD-8488-F537418CD71B}" srcOrd="0" destOrd="0" parTransId="{5D3C2D7C-7BD9-412A-8D92-F58D7821EEAA}" sibTransId="{3605E83F-B2E0-4B8A-AD43-1C506A58E07D}"/>
    <dgm:cxn modelId="{BCAE8C42-B58A-4384-8851-F5B01E81AAAB}" type="presOf" srcId="{D88000B4-745E-4422-81F9-92609C46F1FC}" destId="{3B1E3807-285A-4ED7-9014-D5D4770C1496}" srcOrd="0" destOrd="0" presId="urn:microsoft.com/office/officeart/2018/2/layout/IconVerticalSolidList"/>
    <dgm:cxn modelId="{7412A55E-0E2B-4778-967E-4460A734BA17}" type="presOf" srcId="{09FBC737-3AC1-41BD-B089-028047B5CC4E}" destId="{3A061F41-8A63-47BA-B497-D5CC6BB9DF71}" srcOrd="0" destOrd="0" presId="urn:microsoft.com/office/officeart/2018/2/layout/IconVerticalSolidList"/>
    <dgm:cxn modelId="{5F8AF66A-FF1E-4CBB-9195-221EB4C89FC9}" srcId="{D88000B4-745E-4422-81F9-92609C46F1FC}" destId="{09FBC737-3AC1-41BD-B089-028047B5CC4E}" srcOrd="2" destOrd="0" parTransId="{C31525B2-36A9-480C-999C-C9B44DED0A72}" sibTransId="{0C67F4B3-DAD6-418C-BA07-49D0918BB575}"/>
    <dgm:cxn modelId="{FF09137E-1EEC-4677-ABE8-756328DA9C8C}" type="presOf" srcId="{A5CBDBA4-4312-4CAD-8488-F537418CD71B}" destId="{41418E0D-FF2C-4948-B35F-F78379B0A0DA}" srcOrd="0" destOrd="0" presId="urn:microsoft.com/office/officeart/2018/2/layout/IconVerticalSolidList"/>
    <dgm:cxn modelId="{6029D8A1-B3ED-4D9D-86E2-6BF6973C1FB7}" type="presOf" srcId="{260B408F-0F11-471D-8B53-A772834B94DC}" destId="{A51A3DE7-A66F-4C37-B5E3-EAE0F3B00CBA}" srcOrd="0" destOrd="0" presId="urn:microsoft.com/office/officeart/2018/2/layout/IconVerticalSolidList"/>
    <dgm:cxn modelId="{04A9FBD9-E86C-45ED-A101-707A29ED399D}" srcId="{D88000B4-745E-4422-81F9-92609C46F1FC}" destId="{260B408F-0F11-471D-8B53-A772834B94DC}" srcOrd="1" destOrd="0" parTransId="{17914FEF-1E37-4EB2-9B65-B64E792AA001}" sibTransId="{4B7BCC82-CCCD-44CA-BDF3-1C62A8D68B53}"/>
    <dgm:cxn modelId="{C64C9DD7-FD0B-4598-8F61-DEF20606D8C0}" type="presParOf" srcId="{3B1E3807-285A-4ED7-9014-D5D4770C1496}" destId="{F4EC9755-8823-413E-98D6-2B698AC8E3B8}" srcOrd="0" destOrd="0" presId="urn:microsoft.com/office/officeart/2018/2/layout/IconVerticalSolidList"/>
    <dgm:cxn modelId="{D3EA2474-60EE-4D08-99FB-83C60A9ACD29}" type="presParOf" srcId="{F4EC9755-8823-413E-98D6-2B698AC8E3B8}" destId="{A7E49C39-92A2-49A1-B4D4-C2CC8372686C}" srcOrd="0" destOrd="0" presId="urn:microsoft.com/office/officeart/2018/2/layout/IconVerticalSolidList"/>
    <dgm:cxn modelId="{DE8EE23A-4590-4F0A-8D4A-312E7B35D851}" type="presParOf" srcId="{F4EC9755-8823-413E-98D6-2B698AC8E3B8}" destId="{A9BF3D2C-851A-49ED-9F51-483AF7E453C0}" srcOrd="1" destOrd="0" presId="urn:microsoft.com/office/officeart/2018/2/layout/IconVerticalSolidList"/>
    <dgm:cxn modelId="{AEE1087C-846E-4FCA-B913-576995F89CD4}" type="presParOf" srcId="{F4EC9755-8823-413E-98D6-2B698AC8E3B8}" destId="{1E6FC6D1-C38D-4B04-B9E0-75AE7D2BACDC}" srcOrd="2" destOrd="0" presId="urn:microsoft.com/office/officeart/2018/2/layout/IconVerticalSolidList"/>
    <dgm:cxn modelId="{A98FFB64-E450-4C85-B645-E3218571A11E}" type="presParOf" srcId="{F4EC9755-8823-413E-98D6-2B698AC8E3B8}" destId="{41418E0D-FF2C-4948-B35F-F78379B0A0DA}" srcOrd="3" destOrd="0" presId="urn:microsoft.com/office/officeart/2018/2/layout/IconVerticalSolidList"/>
    <dgm:cxn modelId="{9A5A145D-5DD4-4E9A-A325-AA3A07A6045A}" type="presParOf" srcId="{3B1E3807-285A-4ED7-9014-D5D4770C1496}" destId="{6FE26F70-9933-4DC9-B2DB-BEEE9447F302}" srcOrd="1" destOrd="0" presId="urn:microsoft.com/office/officeart/2018/2/layout/IconVerticalSolidList"/>
    <dgm:cxn modelId="{5F39A0E2-D823-49F8-A709-221B7A80D237}" type="presParOf" srcId="{3B1E3807-285A-4ED7-9014-D5D4770C1496}" destId="{C80F078E-BE03-45FF-AA71-BB6A458F90F8}" srcOrd="2" destOrd="0" presId="urn:microsoft.com/office/officeart/2018/2/layout/IconVerticalSolidList"/>
    <dgm:cxn modelId="{38641148-8A05-4150-987E-E783870F3A09}" type="presParOf" srcId="{C80F078E-BE03-45FF-AA71-BB6A458F90F8}" destId="{3811DFDF-23FD-4500-A99A-24446235F413}" srcOrd="0" destOrd="0" presId="urn:microsoft.com/office/officeart/2018/2/layout/IconVerticalSolidList"/>
    <dgm:cxn modelId="{EEB1D8F3-828B-45A8-AD91-57DFAAAB73BA}" type="presParOf" srcId="{C80F078E-BE03-45FF-AA71-BB6A458F90F8}" destId="{2D7291CA-7456-4632-8F37-8DD73CC423FA}" srcOrd="1" destOrd="0" presId="urn:microsoft.com/office/officeart/2018/2/layout/IconVerticalSolidList"/>
    <dgm:cxn modelId="{70B65EE4-5716-4C33-99D5-CDECB532641F}" type="presParOf" srcId="{C80F078E-BE03-45FF-AA71-BB6A458F90F8}" destId="{A8B2C489-8948-4314-A9F4-B880617A0FF0}" srcOrd="2" destOrd="0" presId="urn:microsoft.com/office/officeart/2018/2/layout/IconVerticalSolidList"/>
    <dgm:cxn modelId="{09F4E5AA-7130-44D5-A8D4-CB2B1AD88BEA}" type="presParOf" srcId="{C80F078E-BE03-45FF-AA71-BB6A458F90F8}" destId="{A51A3DE7-A66F-4C37-B5E3-EAE0F3B00CBA}" srcOrd="3" destOrd="0" presId="urn:microsoft.com/office/officeart/2018/2/layout/IconVerticalSolidList"/>
    <dgm:cxn modelId="{7B017569-144A-498B-A278-075646C643F8}" type="presParOf" srcId="{3B1E3807-285A-4ED7-9014-D5D4770C1496}" destId="{518312AB-AA55-4B27-95D0-305826B2F52F}" srcOrd="3" destOrd="0" presId="urn:microsoft.com/office/officeart/2018/2/layout/IconVerticalSolidList"/>
    <dgm:cxn modelId="{8BD46922-96C9-4883-A73E-AA8864467A78}" type="presParOf" srcId="{3B1E3807-285A-4ED7-9014-D5D4770C1496}" destId="{9BAAC35E-9006-4847-B173-90EBA3B006AE}" srcOrd="4" destOrd="0" presId="urn:microsoft.com/office/officeart/2018/2/layout/IconVerticalSolidList"/>
    <dgm:cxn modelId="{C13BBC79-A25F-4425-A501-A9CF373EE085}" type="presParOf" srcId="{9BAAC35E-9006-4847-B173-90EBA3B006AE}" destId="{EE2EB2E2-701E-44C5-808F-44E447EB6D34}" srcOrd="0" destOrd="0" presId="urn:microsoft.com/office/officeart/2018/2/layout/IconVerticalSolidList"/>
    <dgm:cxn modelId="{B48FA8B4-B6C6-43F3-A0FD-7B2A7C08B4C8}" type="presParOf" srcId="{9BAAC35E-9006-4847-B173-90EBA3B006AE}" destId="{6FF4BB8C-5E45-4C22-9A05-D2492594F2F2}" srcOrd="1" destOrd="0" presId="urn:microsoft.com/office/officeart/2018/2/layout/IconVerticalSolidList"/>
    <dgm:cxn modelId="{14811930-930B-4FFA-8F08-EA47F689A424}" type="presParOf" srcId="{9BAAC35E-9006-4847-B173-90EBA3B006AE}" destId="{4EF51F8D-0BC8-4310-8A2C-5AB741722B19}" srcOrd="2" destOrd="0" presId="urn:microsoft.com/office/officeart/2018/2/layout/IconVerticalSolidList"/>
    <dgm:cxn modelId="{68FBA560-EB64-4CA1-AF67-2757A2D38753}" type="presParOf" srcId="{9BAAC35E-9006-4847-B173-90EBA3B006AE}" destId="{3A061F41-8A63-47BA-B497-D5CC6BB9DF7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7C38B-5CC2-4429-B035-DB6F260865D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902FC3A-2644-4850-A0E3-55AD3D34F37D}">
      <dgm:prSet/>
      <dgm:spPr/>
      <dgm:t>
        <a:bodyPr/>
        <a:lstStyle/>
        <a:p>
          <a:pPr>
            <a:lnSpc>
              <a:spcPct val="100000"/>
            </a:lnSpc>
          </a:pPr>
          <a:r>
            <a:rPr lang="en-GB" sz="2000">
              <a:latin typeface="Times New Roman"/>
              <a:cs typeface="Times New Roman"/>
            </a:rPr>
            <a:t>Choose what is convenient to you patient as each one is an individualize case after discussion and complete education of the chosen device.</a:t>
          </a:r>
          <a:endParaRPr lang="en-US" sz="2000">
            <a:latin typeface="Times New Roman"/>
            <a:cs typeface="Times New Roman"/>
          </a:endParaRPr>
        </a:p>
      </dgm:t>
    </dgm:pt>
    <dgm:pt modelId="{C082C177-00FB-49D9-867F-C1D0BEFEAD17}" type="parTrans" cxnId="{3960CA8F-EE9F-4007-B818-57B796BC4BF7}">
      <dgm:prSet/>
      <dgm:spPr/>
      <dgm:t>
        <a:bodyPr/>
        <a:lstStyle/>
        <a:p>
          <a:endParaRPr lang="en-US"/>
        </a:p>
      </dgm:t>
    </dgm:pt>
    <dgm:pt modelId="{B43561DE-C875-44D9-9A65-BDDBD4DB7075}" type="sibTrans" cxnId="{3960CA8F-EE9F-4007-B818-57B796BC4BF7}">
      <dgm:prSet/>
      <dgm:spPr/>
      <dgm:t>
        <a:bodyPr/>
        <a:lstStyle/>
        <a:p>
          <a:pPr>
            <a:lnSpc>
              <a:spcPct val="100000"/>
            </a:lnSpc>
          </a:pPr>
          <a:endParaRPr lang="en-US"/>
        </a:p>
      </dgm:t>
    </dgm:pt>
    <dgm:pt modelId="{9B32F11F-AE4F-4DC6-BDFC-D5A47E4EE477}">
      <dgm:prSet phldr="0"/>
      <dgm:spPr/>
      <dgm:t>
        <a:bodyPr/>
        <a:lstStyle/>
        <a:p>
          <a:pPr>
            <a:lnSpc>
              <a:spcPct val="100000"/>
            </a:lnSpc>
          </a:pPr>
          <a:r>
            <a:rPr lang="en-GB" sz="2000">
              <a:latin typeface="Times New Roman"/>
              <a:cs typeface="Times New Roman"/>
            </a:rPr>
            <a:t>AID is an established therapy and has become the standard of care in diabetic patients and healthcare settings where it is available and accessible.</a:t>
          </a:r>
          <a:endParaRPr lang="en-US" sz="2000">
            <a:latin typeface="Times New Roman"/>
            <a:cs typeface="Times New Roman"/>
          </a:endParaRPr>
        </a:p>
      </dgm:t>
    </dgm:pt>
    <dgm:pt modelId="{73BC8BF3-50A1-4284-9435-76DB313CF712}" type="parTrans" cxnId="{2ADD8A27-497A-4D55-AE1D-FC7D1B00C1D2}">
      <dgm:prSet/>
      <dgm:spPr/>
    </dgm:pt>
    <dgm:pt modelId="{320E8871-7B41-456F-B5DE-92D6ACCB7A9C}" type="sibTrans" cxnId="{2ADD8A27-497A-4D55-AE1D-FC7D1B00C1D2}">
      <dgm:prSet/>
      <dgm:spPr/>
    </dgm:pt>
    <dgm:pt modelId="{F11B5D13-F2EE-461D-AC23-3298D6BE870B}">
      <dgm:prSet phldr="0"/>
      <dgm:spPr/>
      <dgm:t>
        <a:bodyPr/>
        <a:lstStyle/>
        <a:p>
          <a:pPr>
            <a:lnSpc>
              <a:spcPct val="100000"/>
            </a:lnSpc>
          </a:pPr>
          <a:r>
            <a:rPr lang="en-GB" sz="2000">
              <a:latin typeface="Times New Roman"/>
              <a:cs typeface="Times New Roman"/>
            </a:rPr>
            <a:t>Clinicians engaged in the care of PWD have an obligation to remain abreast of recent technology developments to optimize uptake and use. </a:t>
          </a:r>
          <a:endParaRPr lang="en-US" sz="2000">
            <a:latin typeface="Times New Roman"/>
            <a:cs typeface="Times New Roman"/>
          </a:endParaRPr>
        </a:p>
      </dgm:t>
    </dgm:pt>
    <dgm:pt modelId="{54BA126E-2FC0-474C-991D-C57938144FBA}" type="parTrans" cxnId="{E0B54A82-214C-4BB8-BFFB-9A1FCD5C3D2B}">
      <dgm:prSet/>
      <dgm:spPr/>
    </dgm:pt>
    <dgm:pt modelId="{63F3FD63-7D81-46DC-AE6C-602E8043CDAC}" type="sibTrans" cxnId="{E0B54A82-214C-4BB8-BFFB-9A1FCD5C3D2B}">
      <dgm:prSet/>
      <dgm:spPr/>
    </dgm:pt>
    <dgm:pt modelId="{23570C39-3C14-420D-A2D4-6FECE930BB77}">
      <dgm:prSet phldr="0"/>
      <dgm:spPr/>
      <dgm:t>
        <a:bodyPr/>
        <a:lstStyle/>
        <a:p>
          <a:pPr>
            <a:lnSpc>
              <a:spcPct val="100000"/>
            </a:lnSpc>
          </a:pPr>
          <a:r>
            <a:rPr lang="en-GB" sz="2000">
              <a:latin typeface="Times New Roman"/>
              <a:cs typeface="Times New Roman"/>
            </a:rPr>
            <a:t>Multiple visits and follow up is necessary to ensure the ultimate capability of the AID machine. </a:t>
          </a:r>
        </a:p>
      </dgm:t>
    </dgm:pt>
    <dgm:pt modelId="{CD163FD4-71EF-4E1C-AC3F-9A2CA446E1DF}" type="parTrans" cxnId="{711D672A-249C-42F4-A3DC-5676E5745B06}">
      <dgm:prSet/>
      <dgm:spPr/>
    </dgm:pt>
    <dgm:pt modelId="{995BEA31-E978-4137-AC6D-E5801273B527}" type="sibTrans" cxnId="{711D672A-249C-42F4-A3DC-5676E5745B06}">
      <dgm:prSet/>
      <dgm:spPr/>
    </dgm:pt>
    <dgm:pt modelId="{D90AC95A-29E6-4110-BA3F-53F3479B96B4}" type="pres">
      <dgm:prSet presAssocID="{2117C38B-5CC2-4429-B035-DB6F260865D2}" presName="root" presStyleCnt="0">
        <dgm:presLayoutVars>
          <dgm:dir/>
          <dgm:resizeHandles val="exact"/>
        </dgm:presLayoutVars>
      </dgm:prSet>
      <dgm:spPr/>
    </dgm:pt>
    <dgm:pt modelId="{78AEBCF3-6100-448F-9079-217D35EA5D5C}" type="pres">
      <dgm:prSet presAssocID="{2117C38B-5CC2-4429-B035-DB6F260865D2}" presName="container" presStyleCnt="0">
        <dgm:presLayoutVars>
          <dgm:dir/>
          <dgm:resizeHandles val="exact"/>
        </dgm:presLayoutVars>
      </dgm:prSet>
      <dgm:spPr/>
    </dgm:pt>
    <dgm:pt modelId="{F158D793-F5F5-4F70-8599-61D66FC320E3}" type="pres">
      <dgm:prSet presAssocID="{9B32F11F-AE4F-4DC6-BDFC-D5A47E4EE477}" presName="compNode" presStyleCnt="0"/>
      <dgm:spPr/>
    </dgm:pt>
    <dgm:pt modelId="{0025C5AA-5EFB-43A6-B3D2-7190A19E5561}" type="pres">
      <dgm:prSet presAssocID="{9B32F11F-AE4F-4DC6-BDFC-D5A47E4EE477}" presName="iconBgRect" presStyleLbl="bgShp" presStyleIdx="0" presStyleCnt="4"/>
      <dgm:spPr/>
    </dgm:pt>
    <dgm:pt modelId="{8F629111-2A55-49FF-9D1F-A109FA709057}" type="pres">
      <dgm:prSet presAssocID="{9B32F11F-AE4F-4DC6-BDFC-D5A47E4EE477}"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Doctor"/>
        </a:ext>
      </dgm:extLst>
    </dgm:pt>
    <dgm:pt modelId="{C390B167-B5D7-4830-880C-C2FEF3C7D746}" type="pres">
      <dgm:prSet presAssocID="{9B32F11F-AE4F-4DC6-BDFC-D5A47E4EE477}" presName="spaceRect" presStyleCnt="0"/>
      <dgm:spPr/>
    </dgm:pt>
    <dgm:pt modelId="{056110D0-852E-4E22-A880-2BD3B2614111}" type="pres">
      <dgm:prSet presAssocID="{9B32F11F-AE4F-4DC6-BDFC-D5A47E4EE477}" presName="textRect" presStyleLbl="revTx" presStyleIdx="0" presStyleCnt="4">
        <dgm:presLayoutVars>
          <dgm:chMax val="1"/>
          <dgm:chPref val="1"/>
        </dgm:presLayoutVars>
      </dgm:prSet>
      <dgm:spPr/>
    </dgm:pt>
    <dgm:pt modelId="{8385FEC8-2657-47AF-887E-3DF1BA31E07C}" type="pres">
      <dgm:prSet presAssocID="{320E8871-7B41-456F-B5DE-92D6ACCB7A9C}" presName="sibTrans" presStyleLbl="sibTrans2D1" presStyleIdx="0" presStyleCnt="0"/>
      <dgm:spPr/>
    </dgm:pt>
    <dgm:pt modelId="{3C4B55DD-D5A6-4858-9B03-556230193A5A}" type="pres">
      <dgm:prSet presAssocID="{F11B5D13-F2EE-461D-AC23-3298D6BE870B}" presName="compNode" presStyleCnt="0"/>
      <dgm:spPr/>
    </dgm:pt>
    <dgm:pt modelId="{B31D730C-3781-40BC-A08E-04665C31B585}" type="pres">
      <dgm:prSet presAssocID="{F11B5D13-F2EE-461D-AC23-3298D6BE870B}" presName="iconBgRect" presStyleLbl="bgShp" presStyleIdx="1" presStyleCnt="4"/>
      <dgm:spPr/>
    </dgm:pt>
    <dgm:pt modelId="{25C42D3F-DC46-44C9-B493-2A0908ED5493}" type="pres">
      <dgm:prSet presAssocID="{F11B5D13-F2EE-461D-AC23-3298D6BE870B}"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s"/>
        </a:ext>
      </dgm:extLst>
    </dgm:pt>
    <dgm:pt modelId="{5164B31B-40FC-44E9-8A2E-0FC60CDAA575}" type="pres">
      <dgm:prSet presAssocID="{F11B5D13-F2EE-461D-AC23-3298D6BE870B}" presName="spaceRect" presStyleCnt="0"/>
      <dgm:spPr/>
    </dgm:pt>
    <dgm:pt modelId="{A256649A-804A-43FA-A6C5-4E06610A413E}" type="pres">
      <dgm:prSet presAssocID="{F11B5D13-F2EE-461D-AC23-3298D6BE870B}" presName="textRect" presStyleLbl="revTx" presStyleIdx="1" presStyleCnt="4">
        <dgm:presLayoutVars>
          <dgm:chMax val="1"/>
          <dgm:chPref val="1"/>
        </dgm:presLayoutVars>
      </dgm:prSet>
      <dgm:spPr/>
    </dgm:pt>
    <dgm:pt modelId="{C0AD8DD4-136A-441E-912E-021A1729CF3C}" type="pres">
      <dgm:prSet presAssocID="{63F3FD63-7D81-46DC-AE6C-602E8043CDAC}" presName="sibTrans" presStyleLbl="sibTrans2D1" presStyleIdx="0" presStyleCnt="0"/>
      <dgm:spPr/>
    </dgm:pt>
    <dgm:pt modelId="{CD47EB60-C508-444E-883C-9D173A6B4820}" type="pres">
      <dgm:prSet presAssocID="{5902FC3A-2644-4850-A0E3-55AD3D34F37D}" presName="compNode" presStyleCnt="0"/>
      <dgm:spPr/>
    </dgm:pt>
    <dgm:pt modelId="{4A9C6C2F-7C6A-4D3A-9E69-9746FAC315AB}" type="pres">
      <dgm:prSet presAssocID="{5902FC3A-2644-4850-A0E3-55AD3D34F37D}" presName="iconBgRect" presStyleLbl="bgShp" presStyleIdx="2" presStyleCnt="4"/>
      <dgm:spPr/>
    </dgm:pt>
    <dgm:pt modelId="{A113AE82-4FEE-4511-8598-7F94192DF30F}" type="pres">
      <dgm:prSet presAssocID="{5902FC3A-2644-4850-A0E3-55AD3D34F37D}"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ethoscope"/>
        </a:ext>
      </dgm:extLst>
    </dgm:pt>
    <dgm:pt modelId="{559C924F-85B0-4677-B2CA-6540259E9721}" type="pres">
      <dgm:prSet presAssocID="{5902FC3A-2644-4850-A0E3-55AD3D34F37D}" presName="spaceRect" presStyleCnt="0"/>
      <dgm:spPr/>
    </dgm:pt>
    <dgm:pt modelId="{EC43968A-B162-42F7-9609-D6AE9D64D7F7}" type="pres">
      <dgm:prSet presAssocID="{5902FC3A-2644-4850-A0E3-55AD3D34F37D}" presName="textRect" presStyleLbl="revTx" presStyleIdx="2" presStyleCnt="4">
        <dgm:presLayoutVars>
          <dgm:chMax val="1"/>
          <dgm:chPref val="1"/>
        </dgm:presLayoutVars>
      </dgm:prSet>
      <dgm:spPr/>
    </dgm:pt>
    <dgm:pt modelId="{AC9051EC-AFFF-4910-97DD-8C19F9729125}" type="pres">
      <dgm:prSet presAssocID="{B43561DE-C875-44D9-9A65-BDDBD4DB7075}" presName="sibTrans" presStyleLbl="sibTrans2D1" presStyleIdx="0" presStyleCnt="0"/>
      <dgm:spPr/>
    </dgm:pt>
    <dgm:pt modelId="{946A6B7D-FAFA-4B47-BAC6-9A9C922D7C0E}" type="pres">
      <dgm:prSet presAssocID="{23570C39-3C14-420D-A2D4-6FECE930BB77}" presName="compNode" presStyleCnt="0"/>
      <dgm:spPr/>
    </dgm:pt>
    <dgm:pt modelId="{B52FAC71-8EEF-494B-A0E0-2C416D5A6BE5}" type="pres">
      <dgm:prSet presAssocID="{23570C39-3C14-420D-A2D4-6FECE930BB77}" presName="iconBgRect" presStyleLbl="bgShp" presStyleIdx="3" presStyleCnt="4"/>
      <dgm:spPr/>
    </dgm:pt>
    <dgm:pt modelId="{12A6DA7E-84A2-4937-A913-A294C2B4E2FA}" type="pres">
      <dgm:prSet presAssocID="{23570C39-3C14-420D-A2D4-6FECE930BB77}"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CEEA1889-ED24-43B5-B968-A48E17A0F927}" type="pres">
      <dgm:prSet presAssocID="{23570C39-3C14-420D-A2D4-6FECE930BB77}" presName="spaceRect" presStyleCnt="0"/>
      <dgm:spPr/>
    </dgm:pt>
    <dgm:pt modelId="{854D2AA3-9B33-42FE-8E59-7EBC62C3D1C2}" type="pres">
      <dgm:prSet presAssocID="{23570C39-3C14-420D-A2D4-6FECE930BB77}" presName="textRect" presStyleLbl="revTx" presStyleIdx="3" presStyleCnt="4">
        <dgm:presLayoutVars>
          <dgm:chMax val="1"/>
          <dgm:chPref val="1"/>
        </dgm:presLayoutVars>
      </dgm:prSet>
      <dgm:spPr/>
    </dgm:pt>
  </dgm:ptLst>
  <dgm:cxnLst>
    <dgm:cxn modelId="{90DBAC22-E7FF-4E2A-A87D-690F8AD452F4}" type="presOf" srcId="{B43561DE-C875-44D9-9A65-BDDBD4DB7075}" destId="{AC9051EC-AFFF-4910-97DD-8C19F9729125}" srcOrd="0" destOrd="0" presId="urn:microsoft.com/office/officeart/2018/2/layout/IconCircleList"/>
    <dgm:cxn modelId="{A8934127-2B80-4867-9D1F-467D446B22EB}" type="presOf" srcId="{2117C38B-5CC2-4429-B035-DB6F260865D2}" destId="{D90AC95A-29E6-4110-BA3F-53F3479B96B4}" srcOrd="0" destOrd="0" presId="urn:microsoft.com/office/officeart/2018/2/layout/IconCircleList"/>
    <dgm:cxn modelId="{2ADD8A27-497A-4D55-AE1D-FC7D1B00C1D2}" srcId="{2117C38B-5CC2-4429-B035-DB6F260865D2}" destId="{9B32F11F-AE4F-4DC6-BDFC-D5A47E4EE477}" srcOrd="0" destOrd="0" parTransId="{73BC8BF3-50A1-4284-9435-76DB313CF712}" sibTransId="{320E8871-7B41-456F-B5DE-92D6ACCB7A9C}"/>
    <dgm:cxn modelId="{711D672A-249C-42F4-A3DC-5676E5745B06}" srcId="{2117C38B-5CC2-4429-B035-DB6F260865D2}" destId="{23570C39-3C14-420D-A2D4-6FECE930BB77}" srcOrd="3" destOrd="0" parTransId="{CD163FD4-71EF-4E1C-AC3F-9A2CA446E1DF}" sibTransId="{995BEA31-E978-4137-AC6D-E5801273B527}"/>
    <dgm:cxn modelId="{C7445745-5AF5-4808-A9B0-0E4AE6A3A8E5}" type="presOf" srcId="{9B32F11F-AE4F-4DC6-BDFC-D5A47E4EE477}" destId="{056110D0-852E-4E22-A880-2BD3B2614111}" srcOrd="0" destOrd="0" presId="urn:microsoft.com/office/officeart/2018/2/layout/IconCircleList"/>
    <dgm:cxn modelId="{E0B54A82-214C-4BB8-BFFB-9A1FCD5C3D2B}" srcId="{2117C38B-5CC2-4429-B035-DB6F260865D2}" destId="{F11B5D13-F2EE-461D-AC23-3298D6BE870B}" srcOrd="1" destOrd="0" parTransId="{54BA126E-2FC0-474C-991D-C57938144FBA}" sibTransId="{63F3FD63-7D81-46DC-AE6C-602E8043CDAC}"/>
    <dgm:cxn modelId="{3960CA8F-EE9F-4007-B818-57B796BC4BF7}" srcId="{2117C38B-5CC2-4429-B035-DB6F260865D2}" destId="{5902FC3A-2644-4850-A0E3-55AD3D34F37D}" srcOrd="2" destOrd="0" parTransId="{C082C177-00FB-49D9-867F-C1D0BEFEAD17}" sibTransId="{B43561DE-C875-44D9-9A65-BDDBD4DB7075}"/>
    <dgm:cxn modelId="{90735C9C-7D7E-45BD-A2B2-210F2551C97F}" type="presOf" srcId="{23570C39-3C14-420D-A2D4-6FECE930BB77}" destId="{854D2AA3-9B33-42FE-8E59-7EBC62C3D1C2}" srcOrd="0" destOrd="0" presId="urn:microsoft.com/office/officeart/2018/2/layout/IconCircleList"/>
    <dgm:cxn modelId="{2F69789C-0FFB-4455-BFA4-D9A8EE738968}" type="presOf" srcId="{F11B5D13-F2EE-461D-AC23-3298D6BE870B}" destId="{A256649A-804A-43FA-A6C5-4E06610A413E}" srcOrd="0" destOrd="0" presId="urn:microsoft.com/office/officeart/2018/2/layout/IconCircleList"/>
    <dgm:cxn modelId="{8EE233AE-B584-4706-BDA9-14C045824CFB}" type="presOf" srcId="{5902FC3A-2644-4850-A0E3-55AD3D34F37D}" destId="{EC43968A-B162-42F7-9609-D6AE9D64D7F7}" srcOrd="0" destOrd="0" presId="urn:microsoft.com/office/officeart/2018/2/layout/IconCircleList"/>
    <dgm:cxn modelId="{508DCCEE-B5F6-45A4-B08C-DD6EF0DFEACF}" type="presOf" srcId="{320E8871-7B41-456F-B5DE-92D6ACCB7A9C}" destId="{8385FEC8-2657-47AF-887E-3DF1BA31E07C}" srcOrd="0" destOrd="0" presId="urn:microsoft.com/office/officeart/2018/2/layout/IconCircleList"/>
    <dgm:cxn modelId="{662227F8-4230-44F4-A621-E750B1222F14}" type="presOf" srcId="{63F3FD63-7D81-46DC-AE6C-602E8043CDAC}" destId="{C0AD8DD4-136A-441E-912E-021A1729CF3C}" srcOrd="0" destOrd="0" presId="urn:microsoft.com/office/officeart/2018/2/layout/IconCircleList"/>
    <dgm:cxn modelId="{C048288C-D650-470E-93B4-BEDE563F57BA}" type="presParOf" srcId="{D90AC95A-29E6-4110-BA3F-53F3479B96B4}" destId="{78AEBCF3-6100-448F-9079-217D35EA5D5C}" srcOrd="0" destOrd="0" presId="urn:microsoft.com/office/officeart/2018/2/layout/IconCircleList"/>
    <dgm:cxn modelId="{AE18BEF9-3FB8-4CB6-B086-2A2556F89BB3}" type="presParOf" srcId="{78AEBCF3-6100-448F-9079-217D35EA5D5C}" destId="{F158D793-F5F5-4F70-8599-61D66FC320E3}" srcOrd="0" destOrd="0" presId="urn:microsoft.com/office/officeart/2018/2/layout/IconCircleList"/>
    <dgm:cxn modelId="{C93B3941-CE48-4D9D-80C0-65DECAA8F781}" type="presParOf" srcId="{F158D793-F5F5-4F70-8599-61D66FC320E3}" destId="{0025C5AA-5EFB-43A6-B3D2-7190A19E5561}" srcOrd="0" destOrd="0" presId="urn:microsoft.com/office/officeart/2018/2/layout/IconCircleList"/>
    <dgm:cxn modelId="{49FE3C76-954D-49D3-8F7E-EBE58BADD7F0}" type="presParOf" srcId="{F158D793-F5F5-4F70-8599-61D66FC320E3}" destId="{8F629111-2A55-49FF-9D1F-A109FA709057}" srcOrd="1" destOrd="0" presId="urn:microsoft.com/office/officeart/2018/2/layout/IconCircleList"/>
    <dgm:cxn modelId="{C31A3284-4ED7-4CD5-9A0A-5BB0E56D8718}" type="presParOf" srcId="{F158D793-F5F5-4F70-8599-61D66FC320E3}" destId="{C390B167-B5D7-4830-880C-C2FEF3C7D746}" srcOrd="2" destOrd="0" presId="urn:microsoft.com/office/officeart/2018/2/layout/IconCircleList"/>
    <dgm:cxn modelId="{046B3364-1615-48B7-A95F-B7994FEF6A69}" type="presParOf" srcId="{F158D793-F5F5-4F70-8599-61D66FC320E3}" destId="{056110D0-852E-4E22-A880-2BD3B2614111}" srcOrd="3" destOrd="0" presId="urn:microsoft.com/office/officeart/2018/2/layout/IconCircleList"/>
    <dgm:cxn modelId="{5CDC4D4B-7C64-4710-AB6D-5AFAFE42E3D7}" type="presParOf" srcId="{78AEBCF3-6100-448F-9079-217D35EA5D5C}" destId="{8385FEC8-2657-47AF-887E-3DF1BA31E07C}" srcOrd="1" destOrd="0" presId="urn:microsoft.com/office/officeart/2018/2/layout/IconCircleList"/>
    <dgm:cxn modelId="{BAAA0A8A-F73D-43C2-92A9-2A751635A8F3}" type="presParOf" srcId="{78AEBCF3-6100-448F-9079-217D35EA5D5C}" destId="{3C4B55DD-D5A6-4858-9B03-556230193A5A}" srcOrd="2" destOrd="0" presId="urn:microsoft.com/office/officeart/2018/2/layout/IconCircleList"/>
    <dgm:cxn modelId="{CBA83699-7D4D-4525-A1B5-772AE18714FA}" type="presParOf" srcId="{3C4B55DD-D5A6-4858-9B03-556230193A5A}" destId="{B31D730C-3781-40BC-A08E-04665C31B585}" srcOrd="0" destOrd="0" presId="urn:microsoft.com/office/officeart/2018/2/layout/IconCircleList"/>
    <dgm:cxn modelId="{EFFF7A8F-4F7F-4FE5-A932-D888C658FAC4}" type="presParOf" srcId="{3C4B55DD-D5A6-4858-9B03-556230193A5A}" destId="{25C42D3F-DC46-44C9-B493-2A0908ED5493}" srcOrd="1" destOrd="0" presId="urn:microsoft.com/office/officeart/2018/2/layout/IconCircleList"/>
    <dgm:cxn modelId="{5E802213-8514-4B58-980F-915798AA65EA}" type="presParOf" srcId="{3C4B55DD-D5A6-4858-9B03-556230193A5A}" destId="{5164B31B-40FC-44E9-8A2E-0FC60CDAA575}" srcOrd="2" destOrd="0" presId="urn:microsoft.com/office/officeart/2018/2/layout/IconCircleList"/>
    <dgm:cxn modelId="{DD483548-0116-46BE-8C0D-655DA5086F98}" type="presParOf" srcId="{3C4B55DD-D5A6-4858-9B03-556230193A5A}" destId="{A256649A-804A-43FA-A6C5-4E06610A413E}" srcOrd="3" destOrd="0" presId="urn:microsoft.com/office/officeart/2018/2/layout/IconCircleList"/>
    <dgm:cxn modelId="{F4F862CB-8138-4F10-A7AB-F95234AC608F}" type="presParOf" srcId="{78AEBCF3-6100-448F-9079-217D35EA5D5C}" destId="{C0AD8DD4-136A-441E-912E-021A1729CF3C}" srcOrd="3" destOrd="0" presId="urn:microsoft.com/office/officeart/2018/2/layout/IconCircleList"/>
    <dgm:cxn modelId="{E579B942-3A59-490A-B420-AB34929B210A}" type="presParOf" srcId="{78AEBCF3-6100-448F-9079-217D35EA5D5C}" destId="{CD47EB60-C508-444E-883C-9D173A6B4820}" srcOrd="4" destOrd="0" presId="urn:microsoft.com/office/officeart/2018/2/layout/IconCircleList"/>
    <dgm:cxn modelId="{24C98C3F-9879-465E-894E-8D7E8D244FDD}" type="presParOf" srcId="{CD47EB60-C508-444E-883C-9D173A6B4820}" destId="{4A9C6C2F-7C6A-4D3A-9E69-9746FAC315AB}" srcOrd="0" destOrd="0" presId="urn:microsoft.com/office/officeart/2018/2/layout/IconCircleList"/>
    <dgm:cxn modelId="{E6A66A98-9CD3-4241-B0E4-5C96B535EAAE}" type="presParOf" srcId="{CD47EB60-C508-444E-883C-9D173A6B4820}" destId="{A113AE82-4FEE-4511-8598-7F94192DF30F}" srcOrd="1" destOrd="0" presId="urn:microsoft.com/office/officeart/2018/2/layout/IconCircleList"/>
    <dgm:cxn modelId="{64C34474-9950-49B0-88F5-850DF8C7C35A}" type="presParOf" srcId="{CD47EB60-C508-444E-883C-9D173A6B4820}" destId="{559C924F-85B0-4677-B2CA-6540259E9721}" srcOrd="2" destOrd="0" presId="urn:microsoft.com/office/officeart/2018/2/layout/IconCircleList"/>
    <dgm:cxn modelId="{EDD928E1-F8DE-4E8F-883C-5262CE154428}" type="presParOf" srcId="{CD47EB60-C508-444E-883C-9D173A6B4820}" destId="{EC43968A-B162-42F7-9609-D6AE9D64D7F7}" srcOrd="3" destOrd="0" presId="urn:microsoft.com/office/officeart/2018/2/layout/IconCircleList"/>
    <dgm:cxn modelId="{50D24729-9C75-4CF8-9D45-BC76B32310D7}" type="presParOf" srcId="{78AEBCF3-6100-448F-9079-217D35EA5D5C}" destId="{AC9051EC-AFFF-4910-97DD-8C19F9729125}" srcOrd="5" destOrd="0" presId="urn:microsoft.com/office/officeart/2018/2/layout/IconCircleList"/>
    <dgm:cxn modelId="{99EE6CD5-B0E1-4B59-BFC0-0C3505000733}" type="presParOf" srcId="{78AEBCF3-6100-448F-9079-217D35EA5D5C}" destId="{946A6B7D-FAFA-4B47-BAC6-9A9C922D7C0E}" srcOrd="6" destOrd="0" presId="urn:microsoft.com/office/officeart/2018/2/layout/IconCircleList"/>
    <dgm:cxn modelId="{E38A8EED-E8E3-4DDA-9010-F89F94376DFC}" type="presParOf" srcId="{946A6B7D-FAFA-4B47-BAC6-9A9C922D7C0E}" destId="{B52FAC71-8EEF-494B-A0E0-2C416D5A6BE5}" srcOrd="0" destOrd="0" presId="urn:microsoft.com/office/officeart/2018/2/layout/IconCircleList"/>
    <dgm:cxn modelId="{3238B72B-C919-4993-A5AB-B7FE6AA73A90}" type="presParOf" srcId="{946A6B7D-FAFA-4B47-BAC6-9A9C922D7C0E}" destId="{12A6DA7E-84A2-4937-A913-A294C2B4E2FA}" srcOrd="1" destOrd="0" presId="urn:microsoft.com/office/officeart/2018/2/layout/IconCircleList"/>
    <dgm:cxn modelId="{CEA39533-41EE-4D9E-962C-AA10A2023A28}" type="presParOf" srcId="{946A6B7D-FAFA-4B47-BAC6-9A9C922D7C0E}" destId="{CEEA1889-ED24-43B5-B968-A48E17A0F927}" srcOrd="2" destOrd="0" presId="urn:microsoft.com/office/officeart/2018/2/layout/IconCircleList"/>
    <dgm:cxn modelId="{6CAEC7FF-6957-4851-BDB5-F42714777D27}" type="presParOf" srcId="{946A6B7D-FAFA-4B47-BAC6-9A9C922D7C0E}" destId="{854D2AA3-9B33-42FE-8E59-7EBC62C3D1C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49C39-92A2-49A1-B4D4-C2CC8372686C}">
      <dsp:nvSpPr>
        <dsp:cNvPr id="0" name=""/>
        <dsp:cNvSpPr/>
      </dsp:nvSpPr>
      <dsp:spPr>
        <a:xfrm>
          <a:off x="0" y="531"/>
          <a:ext cx="7617854"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F3D2C-851A-49ED-9F51-483AF7E453C0}">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18E0D-FF2C-4948-B35F-F78379B0A0DA}">
      <dsp:nvSpPr>
        <dsp:cNvPr id="0" name=""/>
        <dsp:cNvSpPr/>
      </dsp:nvSpPr>
      <dsp:spPr>
        <a:xfrm>
          <a:off x="1435590" y="531"/>
          <a:ext cx="6182263"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latin typeface="Times New Roman"/>
              <a:cs typeface="Times New Roman"/>
            </a:rPr>
            <a:t>How can this patient have a better plan to control her blood glucose??</a:t>
          </a:r>
          <a:endParaRPr lang="en-US" sz="2500" kern="1200">
            <a:latin typeface="Times New Roman"/>
            <a:cs typeface="Times New Roman"/>
          </a:endParaRPr>
        </a:p>
      </dsp:txBody>
      <dsp:txXfrm>
        <a:off x="1435590" y="531"/>
        <a:ext cx="6182263" cy="1242935"/>
      </dsp:txXfrm>
    </dsp:sp>
    <dsp:sp modelId="{3811DFDF-23FD-4500-A99A-24446235F413}">
      <dsp:nvSpPr>
        <dsp:cNvPr id="0" name=""/>
        <dsp:cNvSpPr/>
      </dsp:nvSpPr>
      <dsp:spPr>
        <a:xfrm>
          <a:off x="0" y="1554201"/>
          <a:ext cx="7617854"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291CA-7456-4632-8F37-8DD73CC423FA}">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A3DE7-A66F-4C37-B5E3-EAE0F3B00CBA}">
      <dsp:nvSpPr>
        <dsp:cNvPr id="0" name=""/>
        <dsp:cNvSpPr/>
      </dsp:nvSpPr>
      <dsp:spPr>
        <a:xfrm>
          <a:off x="1435590" y="1554201"/>
          <a:ext cx="6182263"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latin typeface="Times New Roman"/>
              <a:cs typeface="Times New Roman"/>
            </a:rPr>
            <a:t>Insulin pump was discussed and started on 04/2026.</a:t>
          </a:r>
          <a:endParaRPr lang="en-US" sz="2500" kern="1200">
            <a:latin typeface="Times New Roman"/>
            <a:cs typeface="Times New Roman"/>
          </a:endParaRPr>
        </a:p>
      </dsp:txBody>
      <dsp:txXfrm>
        <a:off x="1435590" y="1554201"/>
        <a:ext cx="6182263" cy="1242935"/>
      </dsp:txXfrm>
    </dsp:sp>
    <dsp:sp modelId="{EE2EB2E2-701E-44C5-808F-44E447EB6D34}">
      <dsp:nvSpPr>
        <dsp:cNvPr id="0" name=""/>
        <dsp:cNvSpPr/>
      </dsp:nvSpPr>
      <dsp:spPr>
        <a:xfrm>
          <a:off x="0" y="3107870"/>
          <a:ext cx="7617854"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4BB8C-5E45-4C22-9A05-D2492594F2F2}">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61F41-8A63-47BA-B497-D5CC6BB9DF71}">
      <dsp:nvSpPr>
        <dsp:cNvPr id="0" name=""/>
        <dsp:cNvSpPr/>
      </dsp:nvSpPr>
      <dsp:spPr>
        <a:xfrm>
          <a:off x="1435590" y="3107870"/>
          <a:ext cx="6182263"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Times New Roman"/>
              <a:cs typeface="Times New Roman"/>
            </a:rPr>
            <a:t>Started on </a:t>
          </a:r>
          <a:r>
            <a:rPr lang="en-GB" sz="2500" kern="1200" dirty="0" err="1">
              <a:latin typeface="Times New Roman"/>
              <a:cs typeface="Times New Roman"/>
            </a:rPr>
            <a:t>Medtrum</a:t>
          </a:r>
          <a:r>
            <a:rPr lang="en-GB" sz="2500" kern="1200" dirty="0">
              <a:latin typeface="Times New Roman"/>
              <a:cs typeface="Times New Roman"/>
            </a:rPr>
            <a:t> Patch pump.</a:t>
          </a:r>
          <a:endParaRPr lang="en-US" sz="2500" kern="1200" dirty="0">
            <a:latin typeface="Times New Roman"/>
            <a:cs typeface="Times New Roman"/>
          </a:endParaRPr>
        </a:p>
      </dsp:txBody>
      <dsp:txXfrm>
        <a:off x="1435590" y="3107870"/>
        <a:ext cx="6182263"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5C5AA-5EFB-43A6-B3D2-7190A19E5561}">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29111-2A55-49FF-9D1F-A109FA709057}">
      <dsp:nvSpPr>
        <dsp:cNvPr id="0" name=""/>
        <dsp:cNvSpPr/>
      </dsp:nvSpPr>
      <dsp:spPr>
        <a:xfrm>
          <a:off x="492877"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110D0-852E-4E22-A880-2BD3B261411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Times New Roman"/>
              <a:cs typeface="Times New Roman"/>
            </a:rPr>
            <a:t>AID is an established therapy and has become the standard of care in diabetic patients and healthcare settings where it is available and accessible.</a:t>
          </a:r>
          <a:endParaRPr lang="en-US" sz="1800" kern="1200">
            <a:latin typeface="Times New Roman"/>
            <a:cs typeface="Times New Roman"/>
          </a:endParaRPr>
        </a:p>
      </dsp:txBody>
      <dsp:txXfrm>
        <a:off x="1834517" y="469890"/>
        <a:ext cx="3148942" cy="1335915"/>
      </dsp:txXfrm>
    </dsp:sp>
    <dsp:sp modelId="{B31D730C-3781-40BC-A08E-04665C31B585}">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42D3F-DC46-44C9-B493-2A0908ED5493}">
      <dsp:nvSpPr>
        <dsp:cNvPr id="0" name=""/>
        <dsp:cNvSpPr/>
      </dsp:nvSpPr>
      <dsp:spPr>
        <a:xfrm>
          <a:off x="5812681"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6649A-804A-43FA-A6C5-4E06610A413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Times New Roman"/>
              <a:cs typeface="Times New Roman"/>
            </a:rPr>
            <a:t>Clinicians engaged in the care of PWD have an obligation to remain abreast of recent technology developments to optimize uptake and use. </a:t>
          </a:r>
          <a:endParaRPr lang="en-US" sz="1800" kern="1200">
            <a:latin typeface="Times New Roman"/>
            <a:cs typeface="Times New Roman"/>
          </a:endParaRPr>
        </a:p>
      </dsp:txBody>
      <dsp:txXfrm>
        <a:off x="7154322" y="469890"/>
        <a:ext cx="3148942" cy="1335915"/>
      </dsp:txXfrm>
    </dsp:sp>
    <dsp:sp modelId="{4A9C6C2F-7C6A-4D3A-9E69-9746FAC315AB}">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3AE82-4FEE-4511-8598-7F94192DF30F}">
      <dsp:nvSpPr>
        <dsp:cNvPr id="0" name=""/>
        <dsp:cNvSpPr/>
      </dsp:nvSpPr>
      <dsp:spPr>
        <a:xfrm>
          <a:off x="492877"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3968A-B162-42F7-9609-D6AE9D64D7F7}">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Times New Roman"/>
              <a:cs typeface="Times New Roman"/>
            </a:rPr>
            <a:t>Choose what is convenient to you patient as each one is an individualize case after discussion and complete education of the chosen device.</a:t>
          </a:r>
          <a:endParaRPr lang="en-US" sz="1800" kern="1200">
            <a:latin typeface="Times New Roman"/>
            <a:cs typeface="Times New Roman"/>
          </a:endParaRPr>
        </a:p>
      </dsp:txBody>
      <dsp:txXfrm>
        <a:off x="1834517" y="2545532"/>
        <a:ext cx="3148942" cy="1335915"/>
      </dsp:txXfrm>
    </dsp:sp>
    <dsp:sp modelId="{B52FAC71-8EEF-494B-A0E0-2C416D5A6BE5}">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6DA7E-84A2-4937-A913-A294C2B4E2FA}">
      <dsp:nvSpPr>
        <dsp:cNvPr id="0" name=""/>
        <dsp:cNvSpPr/>
      </dsp:nvSpPr>
      <dsp:spPr>
        <a:xfrm>
          <a:off x="5812681"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D2AA3-9B33-42FE-8E59-7EBC62C3D1C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latin typeface="Times New Roman"/>
              <a:cs typeface="Times New Roman"/>
            </a:rPr>
            <a:t>Multiple visits and follow up is necessary to ensure the ultimate capability of the AID machine. </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anchor="ctr">
            <a:normAutofit/>
          </a:bodyPr>
          <a:lstStyle/>
          <a:p>
            <a:r>
              <a:rPr lang="en-GB" sz="3600">
                <a:latin typeface="Times New Roman"/>
                <a:cs typeface="Times New Roman"/>
              </a:rPr>
              <a:t>Challenging case</a:t>
            </a:r>
          </a:p>
        </p:txBody>
      </p:sp>
      <p:sp>
        <p:nvSpPr>
          <p:cNvPr id="3" name="Subtitle 2"/>
          <p:cNvSpPr>
            <a:spLocks noGrp="1"/>
          </p:cNvSpPr>
          <p:nvPr>
            <p:ph type="subTitle" idx="1"/>
          </p:nvPr>
        </p:nvSpPr>
        <p:spPr>
          <a:xfrm>
            <a:off x="1966912" y="5830501"/>
            <a:ext cx="8258176" cy="631825"/>
          </a:xfrm>
        </p:spPr>
        <p:txBody>
          <a:bodyPr vert="horz" lIns="91440" tIns="45720" rIns="91440" bIns="45720" rtlCol="0" anchor="ctr">
            <a:noAutofit/>
          </a:bodyPr>
          <a:lstStyle/>
          <a:p>
            <a:r>
              <a:rPr lang="en-GB" sz="1800">
                <a:latin typeface="Times New Roman"/>
                <a:cs typeface="Times New Roman"/>
              </a:rPr>
              <a:t>Done by:</a:t>
            </a:r>
          </a:p>
          <a:p>
            <a:r>
              <a:rPr lang="en-GB" sz="1800" dirty="0" err="1">
                <a:latin typeface="Times New Roman"/>
                <a:cs typeface="Times New Roman"/>
              </a:rPr>
              <a:t>Dr.Alaa</a:t>
            </a:r>
            <a:r>
              <a:rPr lang="en-GB" sz="1800" dirty="0">
                <a:latin typeface="Times New Roman"/>
                <a:cs typeface="Times New Roman"/>
              </a:rPr>
              <a:t> Bokhari</a:t>
            </a:r>
          </a:p>
          <a:p>
            <a:r>
              <a:rPr lang="en-GB" sz="1800" dirty="0">
                <a:latin typeface="Times New Roman"/>
                <a:cs typeface="Times New Roman"/>
              </a:rPr>
              <a:t>Paediatric endocrine consultant, HMG </a:t>
            </a:r>
            <a:r>
              <a:rPr lang="en-GB" sz="1800" dirty="0" err="1">
                <a:latin typeface="Times New Roman"/>
                <a:cs typeface="Times New Roman"/>
              </a:rPr>
              <a:t>Arrayan</a:t>
            </a:r>
            <a:r>
              <a:rPr lang="en-GB" sz="1800" dirty="0">
                <a:latin typeface="Times New Roman"/>
                <a:cs typeface="Times New Roman"/>
              </a:rPr>
              <a:t>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C615-51CD-86C8-BC75-D75AD7608FF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9B64C87-219C-D734-0C59-EB775F98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ADDE50-7779-6F81-6289-777826C59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2217A-E798-C2F0-EFA0-E34EBA3AD5F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Follow up </a:t>
            </a:r>
            <a:endParaRPr lang="en-US" sz="2600" kern="1200">
              <a:solidFill>
                <a:srgbClr val="FFFFFF"/>
              </a:solidFill>
              <a:latin typeface="Times New Roman"/>
              <a:cs typeface="Times New Roman"/>
            </a:endParaRPr>
          </a:p>
        </p:txBody>
      </p:sp>
      <p:graphicFrame>
        <p:nvGraphicFramePr>
          <p:cNvPr id="285" name="Content Placeholder 282">
            <a:extLst>
              <a:ext uri="{FF2B5EF4-FFF2-40B4-BE49-F238E27FC236}">
                <a16:creationId xmlns:a16="http://schemas.microsoft.com/office/drawing/2014/main" id="{19912109-E84F-DB06-BBA9-789235CFF457}"/>
              </a:ext>
            </a:extLst>
          </p:cNvPr>
          <p:cNvGraphicFramePr>
            <a:graphicFrameLocks noGrp="1"/>
          </p:cNvGraphicFramePr>
          <p:nvPr>
            <p:ph idx="1"/>
            <p:extLst>
              <p:ext uri="{D42A27DB-BD31-4B8C-83A1-F6EECF244321}">
                <p14:modId xmlns:p14="http://schemas.microsoft.com/office/powerpoint/2010/main" val="3071907282"/>
              </p:ext>
            </p:extLst>
          </p:nvPr>
        </p:nvGraphicFramePr>
        <p:xfrm>
          <a:off x="3983081" y="1516706"/>
          <a:ext cx="761785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6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CE3A88-7DA8-24B9-89DA-EA4A217C8939}"/>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5E532-0834-C163-8C32-16C0F1A59776}"/>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Times New Roman"/>
                <a:cs typeface="Times New Roman"/>
              </a:rPr>
              <a:t>Overview of insulin </a:t>
            </a:r>
          </a:p>
        </p:txBody>
      </p:sp>
      <p:pic>
        <p:nvPicPr>
          <p:cNvPr id="3" name="Content Placeholder 2" descr="Explore this timeline of the history of #insulin #genetics and how these  discoveries have contributed to the therapeutic use of the hormone. It is  in a new review article from Jennifer Ikle">
            <a:extLst>
              <a:ext uri="{FF2B5EF4-FFF2-40B4-BE49-F238E27FC236}">
                <a16:creationId xmlns:a16="http://schemas.microsoft.com/office/drawing/2014/main" id="{E27F9F78-D947-445B-F4E2-F02526A68F38}"/>
              </a:ext>
            </a:extLst>
          </p:cNvPr>
          <p:cNvPicPr>
            <a:picLocks noGrp="1" noChangeAspect="1"/>
          </p:cNvPicPr>
          <p:nvPr>
            <p:ph idx="1"/>
          </p:nvPr>
        </p:nvPicPr>
        <p:blipFill>
          <a:blip r:embed="rId2"/>
          <a:stretch>
            <a:fillRect/>
          </a:stretch>
        </p:blipFill>
        <p:spPr>
          <a:xfrm>
            <a:off x="940034" y="1716415"/>
            <a:ext cx="10795904" cy="4353011"/>
          </a:xfrm>
          <a:prstGeom prst="rect">
            <a:avLst/>
          </a:prstGeom>
        </p:spPr>
      </p:pic>
    </p:spTree>
    <p:extLst>
      <p:ext uri="{BB962C8B-B14F-4D97-AF65-F5344CB8AC3E}">
        <p14:creationId xmlns:p14="http://schemas.microsoft.com/office/powerpoint/2010/main" val="272187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679E5-C576-00CB-7E83-6638504645E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DBEEC-BBBA-A55F-AA81-1C97F8CC0C4B}"/>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Times New Roman"/>
                <a:cs typeface="Times New Roman"/>
              </a:rPr>
              <a:t>Insulin pump innovation</a:t>
            </a:r>
          </a:p>
        </p:txBody>
      </p:sp>
      <p:pic>
        <p:nvPicPr>
          <p:cNvPr id="7" name="Content Placeholder 6" descr="A timeline of medical devices&#10;&#10;AI-generated content may be incorrect.">
            <a:extLst>
              <a:ext uri="{FF2B5EF4-FFF2-40B4-BE49-F238E27FC236}">
                <a16:creationId xmlns:a16="http://schemas.microsoft.com/office/drawing/2014/main" id="{938F8098-6001-6260-CABA-B0416EA28EDF}"/>
              </a:ext>
            </a:extLst>
          </p:cNvPr>
          <p:cNvPicPr>
            <a:picLocks noGrp="1" noChangeAspect="1"/>
          </p:cNvPicPr>
          <p:nvPr>
            <p:ph idx="1"/>
          </p:nvPr>
        </p:nvPicPr>
        <p:blipFill>
          <a:blip r:embed="rId2"/>
          <a:stretch>
            <a:fillRect/>
          </a:stretch>
        </p:blipFill>
        <p:spPr>
          <a:xfrm>
            <a:off x="643467" y="1868521"/>
            <a:ext cx="11122779" cy="4342556"/>
          </a:xfrm>
          <a:prstGeom prst="rect">
            <a:avLst/>
          </a:prstGeom>
        </p:spPr>
      </p:pic>
    </p:spTree>
    <p:extLst>
      <p:ext uri="{BB962C8B-B14F-4D97-AF65-F5344CB8AC3E}">
        <p14:creationId xmlns:p14="http://schemas.microsoft.com/office/powerpoint/2010/main" val="93407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3337-8003-154C-313B-2DB990CAA4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9A9184A-8842-54E2-EAD6-49AB27561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C11450-2562-45AF-4DC3-FDACDD1AB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97BB2-6998-D03A-08B4-9880126A85F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500">
                <a:solidFill>
                  <a:srgbClr val="FFFFFF"/>
                </a:solidFill>
                <a:latin typeface="Times New Roman"/>
                <a:cs typeface="Times New Roman"/>
              </a:rPr>
              <a:t>Insulin pumps available in KSA </a:t>
            </a:r>
            <a:endParaRPr lang="en-US" sz="25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895EE5A5-54BE-3FED-B484-F5DF01C7DF70}"/>
              </a:ext>
            </a:extLst>
          </p:cNvPr>
          <p:cNvSpPr>
            <a:spLocks noGrp="1"/>
          </p:cNvSpPr>
          <p:nvPr>
            <p:ph idx="1"/>
          </p:nvPr>
        </p:nvSpPr>
        <p:spPr>
          <a:xfrm>
            <a:off x="3609870" y="1239472"/>
            <a:ext cx="7743930" cy="4937491"/>
          </a:xfrm>
        </p:spPr>
        <p:txBody>
          <a:bodyPr vert="horz" lIns="91440" tIns="45720" rIns="91440" bIns="45720" rtlCol="0" anchor="t">
            <a:normAutofit/>
          </a:bodyPr>
          <a:lstStyle/>
          <a:p>
            <a:pPr marL="0" indent="0">
              <a:buNone/>
            </a:pPr>
            <a:r>
              <a:rPr lang="en-GB" sz="2200" b="1">
                <a:solidFill>
                  <a:schemeClr val="accent4">
                    <a:lumMod val="49000"/>
                  </a:schemeClr>
                </a:solidFill>
                <a:latin typeface="Times New Roman"/>
                <a:cs typeface="Times New Roman"/>
              </a:rPr>
              <a:t>Tube pumps:</a:t>
            </a:r>
            <a:endParaRPr lang="en-US" sz="2200" b="1">
              <a:solidFill>
                <a:schemeClr val="accent4">
                  <a:lumMod val="49000"/>
                </a:schemeClr>
              </a:solidFill>
              <a:latin typeface="Times New Roman"/>
              <a:cs typeface="Times New Roman"/>
            </a:endParaRPr>
          </a:p>
          <a:p>
            <a:r>
              <a:rPr lang="en-GB" sz="2200">
                <a:latin typeface="Times New Roman"/>
                <a:cs typeface="Times New Roman"/>
              </a:rPr>
              <a:t>Medtronic 780G HCL</a:t>
            </a:r>
          </a:p>
          <a:p>
            <a:r>
              <a:rPr lang="en-GB" sz="2200" err="1">
                <a:latin typeface="Times New Roman"/>
                <a:cs typeface="Times New Roman"/>
              </a:rPr>
              <a:t>Medtr</a:t>
            </a:r>
            <a:r>
              <a:rPr lang="en-GB" sz="2200">
                <a:latin typeface="Times New Roman"/>
                <a:cs typeface="Times New Roman"/>
              </a:rPr>
              <a:t>onic 670 CLS</a:t>
            </a:r>
          </a:p>
          <a:p>
            <a:r>
              <a:rPr lang="en-GB" sz="2200">
                <a:latin typeface="Times New Roman"/>
                <a:cs typeface="Times New Roman"/>
              </a:rPr>
              <a:t>Tandem X2 HCL</a:t>
            </a:r>
          </a:p>
          <a:p>
            <a:endParaRPr lang="en-GB" sz="2200">
              <a:latin typeface="Times New Roman"/>
              <a:cs typeface="Times New Roman"/>
            </a:endParaRPr>
          </a:p>
          <a:p>
            <a:pPr marL="0" indent="0">
              <a:buNone/>
            </a:pPr>
            <a:r>
              <a:rPr lang="en-GB" sz="2200" b="1">
                <a:solidFill>
                  <a:schemeClr val="accent5">
                    <a:lumMod val="76000"/>
                  </a:schemeClr>
                </a:solidFill>
                <a:latin typeface="Times New Roman"/>
                <a:cs typeface="Times New Roman"/>
              </a:rPr>
              <a:t>Tubeless pumps </a:t>
            </a:r>
          </a:p>
          <a:p>
            <a:pPr marL="0" indent="0">
              <a:buNone/>
            </a:pPr>
            <a:r>
              <a:rPr lang="en-GB" sz="2200" b="1">
                <a:solidFill>
                  <a:schemeClr val="accent5">
                    <a:lumMod val="76000"/>
                  </a:schemeClr>
                </a:solidFill>
                <a:latin typeface="Times New Roman"/>
                <a:cs typeface="Times New Roman"/>
              </a:rPr>
              <a:t>(Patch pump):</a:t>
            </a:r>
          </a:p>
          <a:p>
            <a:r>
              <a:rPr lang="en-GB" sz="2200" dirty="0" err="1">
                <a:latin typeface="Times New Roman"/>
                <a:cs typeface="Times New Roman"/>
              </a:rPr>
              <a:t>Omnipod</a:t>
            </a:r>
            <a:r>
              <a:rPr lang="en-GB" sz="2200" dirty="0">
                <a:latin typeface="Times New Roman"/>
                <a:cs typeface="Times New Roman"/>
              </a:rPr>
              <a:t> 5 HCL</a:t>
            </a:r>
          </a:p>
          <a:p>
            <a:r>
              <a:rPr lang="en-GB" sz="2200" dirty="0" err="1">
                <a:latin typeface="Times New Roman"/>
                <a:cs typeface="Times New Roman"/>
              </a:rPr>
              <a:t>Medtrum</a:t>
            </a:r>
            <a:r>
              <a:rPr lang="en-GB" sz="2200" dirty="0">
                <a:latin typeface="Times New Roman"/>
                <a:cs typeface="Times New Roman"/>
              </a:rPr>
              <a:t> HCL</a:t>
            </a:r>
          </a:p>
          <a:p>
            <a:r>
              <a:rPr lang="en-GB" sz="2200" dirty="0" err="1">
                <a:latin typeface="Times New Roman"/>
                <a:cs typeface="Times New Roman"/>
              </a:rPr>
              <a:t>Accucheck</a:t>
            </a:r>
            <a:r>
              <a:rPr lang="en-GB" sz="2200" dirty="0">
                <a:latin typeface="Times New Roman"/>
                <a:cs typeface="Times New Roman"/>
              </a:rPr>
              <a:t> solo </a:t>
            </a:r>
            <a:endParaRPr lang="en-GB" dirty="0"/>
          </a:p>
          <a:p>
            <a:endParaRPr lang="en-GB"/>
          </a:p>
          <a:p>
            <a:endParaRPr lang="en-GB"/>
          </a:p>
        </p:txBody>
      </p:sp>
      <p:pic>
        <p:nvPicPr>
          <p:cNvPr id="3" name="Picture 2" descr="MiniMed™ 780G system | Medtronic Diabetes">
            <a:extLst>
              <a:ext uri="{FF2B5EF4-FFF2-40B4-BE49-F238E27FC236}">
                <a16:creationId xmlns:a16="http://schemas.microsoft.com/office/drawing/2014/main" id="{BE9AC6A4-D945-6082-F4D8-574A2E09CE48}"/>
              </a:ext>
            </a:extLst>
          </p:cNvPr>
          <p:cNvPicPr>
            <a:picLocks noChangeAspect="1"/>
          </p:cNvPicPr>
          <p:nvPr/>
        </p:nvPicPr>
        <p:blipFill>
          <a:blip r:embed="rId2"/>
          <a:stretch>
            <a:fillRect/>
          </a:stretch>
        </p:blipFill>
        <p:spPr>
          <a:xfrm>
            <a:off x="6624180" y="92276"/>
            <a:ext cx="2796862" cy="2301884"/>
          </a:xfrm>
          <a:prstGeom prst="rect">
            <a:avLst/>
          </a:prstGeom>
        </p:spPr>
      </p:pic>
      <p:pic>
        <p:nvPicPr>
          <p:cNvPr id="4" name="Picture 3" descr="Tandem t:slim X2: How It Works, Features, and the Latest Updates">
            <a:extLst>
              <a:ext uri="{FF2B5EF4-FFF2-40B4-BE49-F238E27FC236}">
                <a16:creationId xmlns:a16="http://schemas.microsoft.com/office/drawing/2014/main" id="{0DB6AE3F-6D02-88C1-1335-BE5BAE100926}"/>
              </a:ext>
            </a:extLst>
          </p:cNvPr>
          <p:cNvPicPr>
            <a:picLocks noChangeAspect="1"/>
          </p:cNvPicPr>
          <p:nvPr/>
        </p:nvPicPr>
        <p:blipFill>
          <a:blip r:embed="rId3"/>
          <a:stretch>
            <a:fillRect/>
          </a:stretch>
        </p:blipFill>
        <p:spPr>
          <a:xfrm>
            <a:off x="9446654" y="-6285"/>
            <a:ext cx="2743199" cy="2073190"/>
          </a:xfrm>
          <a:prstGeom prst="rect">
            <a:avLst/>
          </a:prstGeom>
        </p:spPr>
      </p:pic>
      <p:pic>
        <p:nvPicPr>
          <p:cNvPr id="6" name="Picture 5" descr="Insulet Omnipod®5 | CCS Medical">
            <a:extLst>
              <a:ext uri="{FF2B5EF4-FFF2-40B4-BE49-F238E27FC236}">
                <a16:creationId xmlns:a16="http://schemas.microsoft.com/office/drawing/2014/main" id="{F742573D-0DD8-E37A-AED6-EBEC3A1B329E}"/>
              </a:ext>
            </a:extLst>
          </p:cNvPr>
          <p:cNvPicPr>
            <a:picLocks noChangeAspect="1"/>
          </p:cNvPicPr>
          <p:nvPr/>
        </p:nvPicPr>
        <p:blipFill>
          <a:blip r:embed="rId4"/>
          <a:stretch>
            <a:fillRect/>
          </a:stretch>
        </p:blipFill>
        <p:spPr>
          <a:xfrm>
            <a:off x="6629903" y="2468450"/>
            <a:ext cx="2828055" cy="2489918"/>
          </a:xfrm>
          <a:prstGeom prst="rect">
            <a:avLst/>
          </a:prstGeom>
        </p:spPr>
      </p:pic>
      <p:pic>
        <p:nvPicPr>
          <p:cNvPr id="7" name="Picture 6" descr="Medtrum Nano Resevioir Patch Pump ( Box Of 10 ) - جمجوم للحلول الطبية">
            <a:extLst>
              <a:ext uri="{FF2B5EF4-FFF2-40B4-BE49-F238E27FC236}">
                <a16:creationId xmlns:a16="http://schemas.microsoft.com/office/drawing/2014/main" id="{E20A4DB3-7759-FABE-EB32-7E2F5942A344}"/>
              </a:ext>
            </a:extLst>
          </p:cNvPr>
          <p:cNvPicPr>
            <a:picLocks noChangeAspect="1"/>
          </p:cNvPicPr>
          <p:nvPr/>
        </p:nvPicPr>
        <p:blipFill>
          <a:blip r:embed="rId5"/>
          <a:stretch>
            <a:fillRect/>
          </a:stretch>
        </p:blipFill>
        <p:spPr>
          <a:xfrm>
            <a:off x="9445245" y="2354418"/>
            <a:ext cx="2595763" cy="2589191"/>
          </a:xfrm>
          <a:prstGeom prst="rect">
            <a:avLst/>
          </a:prstGeom>
        </p:spPr>
      </p:pic>
      <p:pic>
        <p:nvPicPr>
          <p:cNvPr id="8" name="Picture 7" descr="Accu-Chek Solo micropump | JDC monthly diabetes newsletter. Issue 143  September, 2020">
            <a:extLst>
              <a:ext uri="{FF2B5EF4-FFF2-40B4-BE49-F238E27FC236}">
                <a16:creationId xmlns:a16="http://schemas.microsoft.com/office/drawing/2014/main" id="{FEB9ADF4-B392-9EBF-958D-39927A7B9EAE}"/>
              </a:ext>
            </a:extLst>
          </p:cNvPr>
          <p:cNvPicPr>
            <a:picLocks noChangeAspect="1"/>
          </p:cNvPicPr>
          <p:nvPr/>
        </p:nvPicPr>
        <p:blipFill>
          <a:blip r:embed="rId6"/>
          <a:stretch>
            <a:fillRect/>
          </a:stretch>
        </p:blipFill>
        <p:spPr>
          <a:xfrm>
            <a:off x="9296399" y="5083506"/>
            <a:ext cx="2743200" cy="1584960"/>
          </a:xfrm>
          <a:prstGeom prst="rect">
            <a:avLst/>
          </a:prstGeom>
        </p:spPr>
      </p:pic>
      <p:pic>
        <p:nvPicPr>
          <p:cNvPr id="10" name="Picture 9" descr="Medtrum Nano - Intuitive Therapeutics">
            <a:extLst>
              <a:ext uri="{FF2B5EF4-FFF2-40B4-BE49-F238E27FC236}">
                <a16:creationId xmlns:a16="http://schemas.microsoft.com/office/drawing/2014/main" id="{2435DD8B-823A-DF64-2148-081757C0201D}"/>
              </a:ext>
            </a:extLst>
          </p:cNvPr>
          <p:cNvPicPr>
            <a:picLocks noChangeAspect="1"/>
          </p:cNvPicPr>
          <p:nvPr/>
        </p:nvPicPr>
        <p:blipFill>
          <a:blip r:embed="rId7"/>
          <a:stretch>
            <a:fillRect/>
          </a:stretch>
        </p:blipFill>
        <p:spPr>
          <a:xfrm>
            <a:off x="6627255" y="4786647"/>
            <a:ext cx="2500647" cy="2049888"/>
          </a:xfrm>
          <a:prstGeom prst="rect">
            <a:avLst/>
          </a:prstGeom>
        </p:spPr>
      </p:pic>
    </p:spTree>
    <p:extLst>
      <p:ext uri="{BB962C8B-B14F-4D97-AF65-F5344CB8AC3E}">
        <p14:creationId xmlns:p14="http://schemas.microsoft.com/office/powerpoint/2010/main" val="14708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FA1B-D630-9BA8-7162-22ED47AB228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E473A1F-F4BC-3CF5-6556-93E2A450E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07D5F9-F026-505F-F825-D874A786C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772BF-BAE3-9354-38A4-FFE93ACFB724}"/>
              </a:ext>
            </a:extLst>
          </p:cNvPr>
          <p:cNvSpPr>
            <a:spLocks noGrp="1"/>
          </p:cNvSpPr>
          <p:nvPr>
            <p:ph type="title"/>
          </p:nvPr>
        </p:nvSpPr>
        <p:spPr>
          <a:xfrm>
            <a:off x="640080" y="2074363"/>
            <a:ext cx="2591369"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AID/HCL</a:t>
            </a:r>
            <a:endParaRPr lang="en-US" sz="2600" kern="1200">
              <a:solidFill>
                <a:srgbClr val="FFFFFF"/>
              </a:solidFill>
              <a:latin typeface="Times New Roman"/>
              <a:cs typeface="Times New Roman"/>
            </a:endParaRPr>
          </a:p>
        </p:txBody>
      </p:sp>
      <p:pic>
        <p:nvPicPr>
          <p:cNvPr id="3" name="Content Placeholder 2" descr="A diagram of a person&amp;#39;s body&#10;&#10;AI-generated content may be incorrect.">
            <a:extLst>
              <a:ext uri="{FF2B5EF4-FFF2-40B4-BE49-F238E27FC236}">
                <a16:creationId xmlns:a16="http://schemas.microsoft.com/office/drawing/2014/main" id="{73B4ABCB-DF16-4C16-4171-A9D05168ECB7}"/>
              </a:ext>
            </a:extLst>
          </p:cNvPr>
          <p:cNvPicPr>
            <a:picLocks noGrp="1" noChangeAspect="1"/>
          </p:cNvPicPr>
          <p:nvPr>
            <p:ph idx="1"/>
          </p:nvPr>
        </p:nvPicPr>
        <p:blipFill>
          <a:blip r:embed="rId2"/>
          <a:stretch>
            <a:fillRect/>
          </a:stretch>
        </p:blipFill>
        <p:spPr>
          <a:xfrm>
            <a:off x="3521687" y="267110"/>
            <a:ext cx="8534551" cy="6230519"/>
          </a:xfrm>
          <a:prstGeom prst="rect">
            <a:avLst/>
          </a:prstGeom>
        </p:spPr>
      </p:pic>
      <p:sp>
        <p:nvSpPr>
          <p:cNvPr id="4" name="Footer Placeholder 3">
            <a:extLst>
              <a:ext uri="{FF2B5EF4-FFF2-40B4-BE49-F238E27FC236}">
                <a16:creationId xmlns:a16="http://schemas.microsoft.com/office/drawing/2014/main" id="{5F7E1552-3818-A8E2-23DD-1A02890F6C48}"/>
              </a:ext>
            </a:extLst>
          </p:cNvPr>
          <p:cNvSpPr>
            <a:spLocks noGrp="1"/>
          </p:cNvSpPr>
          <p:nvPr>
            <p:ph type="ftr" sz="quarter" idx="11"/>
          </p:nvPr>
        </p:nvSpPr>
        <p:spPr>
          <a:xfrm>
            <a:off x="3235411" y="6490215"/>
            <a:ext cx="4114800" cy="365125"/>
          </a:xfrm>
        </p:spPr>
        <p:txBody>
          <a:bodyPr/>
          <a:lstStyle/>
          <a:p>
            <a:r>
              <a:rPr lang="en-GB"/>
              <a:t>ISPAD 2024, Chapter 16: Insulin delivery</a:t>
            </a:r>
          </a:p>
        </p:txBody>
      </p:sp>
    </p:spTree>
    <p:extLst>
      <p:ext uri="{BB962C8B-B14F-4D97-AF65-F5344CB8AC3E}">
        <p14:creationId xmlns:p14="http://schemas.microsoft.com/office/powerpoint/2010/main" val="310100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18D6A-B9D7-906D-C99D-AFDE87ECDB4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3BE5E63-F69C-2831-3765-56F2A9ED2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920BC1-7D43-5320-9FDB-C0F888C1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C546C-2B1E-8807-08AB-E3AEE5EC7B8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endParaRPr lang="en-US" sz="26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5A0B49B6-F59C-037D-2776-11A9F271121A}"/>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graphicFrame>
        <p:nvGraphicFramePr>
          <p:cNvPr id="4" name="Table 3">
            <a:extLst>
              <a:ext uri="{FF2B5EF4-FFF2-40B4-BE49-F238E27FC236}">
                <a16:creationId xmlns:a16="http://schemas.microsoft.com/office/drawing/2014/main" id="{780F9520-2363-DDB2-95F3-59395E3CF805}"/>
              </a:ext>
            </a:extLst>
          </p:cNvPr>
          <p:cNvGraphicFramePr>
            <a:graphicFrameLocks noGrp="1"/>
          </p:cNvGraphicFramePr>
          <p:nvPr>
            <p:extLst>
              <p:ext uri="{D42A27DB-BD31-4B8C-83A1-F6EECF244321}">
                <p14:modId xmlns:p14="http://schemas.microsoft.com/office/powerpoint/2010/main" val="1206944461"/>
              </p:ext>
            </p:extLst>
          </p:nvPr>
        </p:nvGraphicFramePr>
        <p:xfrm>
          <a:off x="-14653" y="14653"/>
          <a:ext cx="12227347" cy="6858092"/>
        </p:xfrm>
        <a:graphic>
          <a:graphicData uri="http://schemas.openxmlformats.org/drawingml/2006/table">
            <a:tbl>
              <a:tblPr firstRow="1" bandRow="1">
                <a:tableStyleId>{073A0DAA-6AF3-43AB-8588-CEC1D06C72B9}</a:tableStyleId>
              </a:tblPr>
              <a:tblGrid>
                <a:gridCol w="2445471">
                  <a:extLst>
                    <a:ext uri="{9D8B030D-6E8A-4147-A177-3AD203B41FA5}">
                      <a16:colId xmlns:a16="http://schemas.microsoft.com/office/drawing/2014/main" val="2569443888"/>
                    </a:ext>
                  </a:extLst>
                </a:gridCol>
                <a:gridCol w="2445471">
                  <a:extLst>
                    <a:ext uri="{9D8B030D-6E8A-4147-A177-3AD203B41FA5}">
                      <a16:colId xmlns:a16="http://schemas.microsoft.com/office/drawing/2014/main" val="285424474"/>
                    </a:ext>
                  </a:extLst>
                </a:gridCol>
                <a:gridCol w="2987909">
                  <a:extLst>
                    <a:ext uri="{9D8B030D-6E8A-4147-A177-3AD203B41FA5}">
                      <a16:colId xmlns:a16="http://schemas.microsoft.com/office/drawing/2014/main" val="2501593120"/>
                    </a:ext>
                  </a:extLst>
                </a:gridCol>
                <a:gridCol w="2320216">
                  <a:extLst>
                    <a:ext uri="{9D8B030D-6E8A-4147-A177-3AD203B41FA5}">
                      <a16:colId xmlns:a16="http://schemas.microsoft.com/office/drawing/2014/main" val="3526531129"/>
                    </a:ext>
                  </a:extLst>
                </a:gridCol>
                <a:gridCol w="2028280">
                  <a:extLst>
                    <a:ext uri="{9D8B030D-6E8A-4147-A177-3AD203B41FA5}">
                      <a16:colId xmlns:a16="http://schemas.microsoft.com/office/drawing/2014/main" val="3071641481"/>
                    </a:ext>
                  </a:extLst>
                </a:gridCol>
              </a:tblGrid>
              <a:tr h="571508">
                <a:tc>
                  <a:txBody>
                    <a:bodyPr/>
                    <a:lstStyle/>
                    <a:p>
                      <a:r>
                        <a:rPr lang="en-GB" sz="1500">
                          <a:latin typeface="Times New Roman"/>
                          <a:cs typeface="Times New Roman"/>
                        </a:rPr>
                        <a:t>Pump features</a:t>
                      </a:r>
                    </a:p>
                  </a:txBody>
                  <a:tcPr anchor="ctr"/>
                </a:tc>
                <a:tc>
                  <a:txBody>
                    <a:bodyPr/>
                    <a:lstStyle/>
                    <a:p>
                      <a:r>
                        <a:rPr lang="en-GB" sz="1500" b="1">
                          <a:solidFill>
                            <a:schemeClr val="tx2">
                              <a:lumMod val="76000"/>
                              <a:lumOff val="24000"/>
                            </a:schemeClr>
                          </a:solidFill>
                          <a:latin typeface="Times New Roman"/>
                          <a:cs typeface="Times New Roman"/>
                        </a:rPr>
                        <a:t>Medtronic 780</a:t>
                      </a:r>
                    </a:p>
                  </a:txBody>
                  <a:tcPr anchor="ctr"/>
                </a:tc>
                <a:tc>
                  <a:txBody>
                    <a:bodyPr/>
                    <a:lstStyle/>
                    <a:p>
                      <a:r>
                        <a:rPr lang="en-GB" sz="1500" b="1">
                          <a:solidFill>
                            <a:schemeClr val="accent6">
                              <a:lumMod val="76000"/>
                            </a:schemeClr>
                          </a:solidFill>
                          <a:latin typeface="Times New Roman"/>
                          <a:cs typeface="Times New Roman"/>
                        </a:rPr>
                        <a:t>Tandem  t slim X2</a:t>
                      </a:r>
                    </a:p>
                  </a:txBody>
                  <a:tcPr anchor="ctr"/>
                </a:tc>
                <a:tc>
                  <a:txBody>
                    <a:bodyPr/>
                    <a:lstStyle/>
                    <a:p>
                      <a:r>
                        <a:rPr lang="en-GB" sz="1500" b="1" dirty="0" err="1">
                          <a:solidFill>
                            <a:srgbClr val="C00000"/>
                          </a:solidFill>
                          <a:latin typeface="Times New Roman"/>
                          <a:cs typeface="Times New Roman"/>
                        </a:rPr>
                        <a:t>Omnipod</a:t>
                      </a:r>
                      <a:r>
                        <a:rPr lang="en-GB" sz="1500" b="1" dirty="0">
                          <a:solidFill>
                            <a:srgbClr val="C00000"/>
                          </a:solidFill>
                          <a:latin typeface="Times New Roman"/>
                          <a:cs typeface="Times New Roman"/>
                        </a:rPr>
                        <a:t> 5</a:t>
                      </a:r>
                    </a:p>
                  </a:txBody>
                  <a:tcPr anchor="ctr"/>
                </a:tc>
                <a:tc>
                  <a:txBody>
                    <a:bodyPr/>
                    <a:lstStyle/>
                    <a:p>
                      <a:r>
                        <a:rPr lang="en-GB" sz="1500" b="1" dirty="0" err="1">
                          <a:solidFill>
                            <a:srgbClr val="B08B1C"/>
                          </a:solidFill>
                          <a:latin typeface="Times New Roman"/>
                          <a:cs typeface="Times New Roman"/>
                        </a:rPr>
                        <a:t>Medtrum</a:t>
                      </a:r>
                      <a:r>
                        <a:rPr lang="en-GB" sz="1500" b="1" dirty="0">
                          <a:solidFill>
                            <a:srgbClr val="B08B1C"/>
                          </a:solidFill>
                          <a:latin typeface="Times New Roman"/>
                          <a:cs typeface="Times New Roman"/>
                        </a:rPr>
                        <a:t> </a:t>
                      </a:r>
                    </a:p>
                  </a:txBody>
                  <a:tcPr anchor="ctr"/>
                </a:tc>
                <a:extLst>
                  <a:ext uri="{0D108BD9-81ED-4DB2-BD59-A6C34878D82A}">
                    <a16:rowId xmlns:a16="http://schemas.microsoft.com/office/drawing/2014/main" val="3779673318"/>
                  </a:ext>
                </a:extLst>
              </a:tr>
              <a:tr h="571508">
                <a:tc>
                  <a:txBody>
                    <a:bodyPr/>
                    <a:lstStyle/>
                    <a:p>
                      <a:r>
                        <a:rPr lang="en-GB" sz="1500" b="1">
                          <a:latin typeface="Times New Roman"/>
                          <a:cs typeface="Times New Roman"/>
                        </a:rPr>
                        <a:t>licensing</a:t>
                      </a:r>
                    </a:p>
                  </a:txBody>
                  <a:tcPr anchor="ctr"/>
                </a:tc>
                <a:tc>
                  <a:txBody>
                    <a:bodyPr/>
                    <a:lstStyle/>
                    <a:p>
                      <a:r>
                        <a:rPr lang="en-GB" sz="1500" b="1">
                          <a:solidFill>
                            <a:schemeClr val="tx2">
                              <a:lumMod val="76000"/>
                              <a:lumOff val="24000"/>
                            </a:schemeClr>
                          </a:solidFill>
                          <a:latin typeface="Times New Roman"/>
                          <a:cs typeface="Times New Roman"/>
                        </a:rPr>
                        <a:t>&gt;7yrs of age</a:t>
                      </a:r>
                    </a:p>
                  </a:txBody>
                  <a:tcPr anchor="ctr"/>
                </a:tc>
                <a:tc>
                  <a:txBody>
                    <a:bodyPr/>
                    <a:lstStyle/>
                    <a:p>
                      <a:r>
                        <a:rPr lang="en-GB" sz="1500" b="1">
                          <a:solidFill>
                            <a:schemeClr val="accent6">
                              <a:lumMod val="76000"/>
                            </a:schemeClr>
                          </a:solidFill>
                          <a:latin typeface="Times New Roman"/>
                          <a:cs typeface="Times New Roman"/>
                        </a:rPr>
                        <a:t>&gt;6yrs of age</a:t>
                      </a:r>
                    </a:p>
                  </a:txBody>
                  <a:tcPr anchor="ctr"/>
                </a:tc>
                <a:tc>
                  <a:txBody>
                    <a:bodyPr/>
                    <a:lstStyle/>
                    <a:p>
                      <a:r>
                        <a:rPr lang="en-GB" sz="1500" b="1">
                          <a:solidFill>
                            <a:srgbClr val="C00000"/>
                          </a:solidFill>
                          <a:latin typeface="Times New Roman"/>
                          <a:cs typeface="Times New Roman"/>
                        </a:rPr>
                        <a:t>&gt;2yrs of age</a:t>
                      </a:r>
                    </a:p>
                  </a:txBody>
                  <a:tcPr anchor="ctr"/>
                </a:tc>
                <a:tc>
                  <a:txBody>
                    <a:bodyPr/>
                    <a:lstStyle/>
                    <a:p>
                      <a:r>
                        <a:rPr lang="en-GB" sz="1500" b="1">
                          <a:solidFill>
                            <a:srgbClr val="B08B1C"/>
                          </a:solidFill>
                          <a:latin typeface="Times New Roman"/>
                          <a:cs typeface="Times New Roman"/>
                        </a:rPr>
                        <a:t>&gt;2yrs of age</a:t>
                      </a:r>
                    </a:p>
                  </a:txBody>
                  <a:tcPr anchor="ctr"/>
                </a:tc>
                <a:extLst>
                  <a:ext uri="{0D108BD9-81ED-4DB2-BD59-A6C34878D82A}">
                    <a16:rowId xmlns:a16="http://schemas.microsoft.com/office/drawing/2014/main" val="2412844244"/>
                  </a:ext>
                </a:extLst>
              </a:tr>
              <a:tr h="816440">
                <a:tc>
                  <a:txBody>
                    <a:bodyPr/>
                    <a:lstStyle/>
                    <a:p>
                      <a:pPr lvl="0">
                        <a:buNone/>
                      </a:pPr>
                      <a:r>
                        <a:rPr lang="en-GB" sz="1500" b="1" dirty="0">
                          <a:latin typeface="Times New Roman"/>
                          <a:cs typeface="Times New Roman"/>
                        </a:rPr>
                        <a:t>CGM </a:t>
                      </a:r>
                      <a:r>
                        <a:rPr lang="en-GB" sz="1500" b="1" dirty="0" err="1">
                          <a:latin typeface="Times New Roman"/>
                          <a:cs typeface="Times New Roman"/>
                        </a:rPr>
                        <a:t>senosor</a:t>
                      </a:r>
                    </a:p>
                  </a:txBody>
                  <a:tcPr anchor="ctr"/>
                </a:tc>
                <a:tc>
                  <a:txBody>
                    <a:bodyPr/>
                    <a:lstStyle/>
                    <a:p>
                      <a:pPr lvl="0">
                        <a:buNone/>
                      </a:pPr>
                      <a:r>
                        <a:rPr lang="en-GB" sz="1500" b="1" i="0" u="none" strike="noStrike" noProof="0">
                          <a:solidFill>
                            <a:schemeClr val="tx2">
                              <a:lumMod val="76000"/>
                              <a:lumOff val="24000"/>
                            </a:schemeClr>
                          </a:solidFill>
                          <a:latin typeface="Times New Roman"/>
                          <a:cs typeface="Times New Roman"/>
                        </a:rPr>
                        <a:t>Guardian sensor 4 (need calibration once-twice a day)</a:t>
                      </a:r>
                      <a:endParaRPr lang="en-US" sz="1500" b="1">
                        <a:solidFill>
                          <a:schemeClr val="tx2">
                            <a:lumMod val="76000"/>
                            <a:lumOff val="24000"/>
                          </a:schemeClr>
                        </a:solidFill>
                        <a:latin typeface="Times New Roman"/>
                        <a:cs typeface="Times New Roman"/>
                      </a:endParaRPr>
                    </a:p>
                  </a:txBody>
                  <a:tcPr anchor="ctr"/>
                </a:tc>
                <a:tc>
                  <a:txBody>
                    <a:bodyPr/>
                    <a:lstStyle/>
                    <a:p>
                      <a:pPr lvl="0">
                        <a:buNone/>
                      </a:pPr>
                      <a:r>
                        <a:rPr lang="en-GB" sz="1500" b="1">
                          <a:solidFill>
                            <a:schemeClr val="accent6">
                              <a:lumMod val="76000"/>
                            </a:schemeClr>
                          </a:solidFill>
                          <a:latin typeface="Times New Roman"/>
                          <a:cs typeface="Times New Roman"/>
                        </a:rPr>
                        <a:t>Dexcom G6/G7</a:t>
                      </a:r>
                    </a:p>
                  </a:txBody>
                  <a:tcPr anchor="ctr"/>
                </a:tc>
                <a:tc>
                  <a:txBody>
                    <a:bodyPr/>
                    <a:lstStyle/>
                    <a:p>
                      <a:pPr lvl="0">
                        <a:buNone/>
                      </a:pPr>
                      <a:r>
                        <a:rPr lang="en-GB" sz="1500" b="1" dirty="0" err="1">
                          <a:solidFill>
                            <a:srgbClr val="C00000"/>
                          </a:solidFill>
                          <a:latin typeface="Times New Roman"/>
                          <a:cs typeface="Times New Roman"/>
                        </a:rPr>
                        <a:t>Dexcome</a:t>
                      </a:r>
                      <a:r>
                        <a:rPr lang="en-GB" sz="1500" b="1" dirty="0">
                          <a:solidFill>
                            <a:srgbClr val="C00000"/>
                          </a:solidFill>
                          <a:latin typeface="Times New Roman"/>
                          <a:cs typeface="Times New Roman"/>
                        </a:rPr>
                        <a:t> G6/G7</a:t>
                      </a:r>
                    </a:p>
                  </a:txBody>
                  <a:tcPr anchor="ctr"/>
                </a:tc>
                <a:tc>
                  <a:txBody>
                    <a:bodyPr/>
                    <a:lstStyle/>
                    <a:p>
                      <a:pPr lvl="0">
                        <a:buNone/>
                      </a:pPr>
                      <a:r>
                        <a:rPr lang="en-GB" sz="1500" b="1" dirty="0" err="1">
                          <a:solidFill>
                            <a:srgbClr val="B08B1C"/>
                          </a:solidFill>
                          <a:latin typeface="Times New Roman"/>
                          <a:cs typeface="Times New Roman"/>
                        </a:rPr>
                        <a:t>Medtrum</a:t>
                      </a:r>
                      <a:r>
                        <a:rPr lang="en-GB" sz="1500" b="1" dirty="0">
                          <a:solidFill>
                            <a:srgbClr val="B08B1C"/>
                          </a:solidFill>
                          <a:latin typeface="Times New Roman"/>
                          <a:cs typeface="Times New Roman"/>
                        </a:rPr>
                        <a:t> sensor</a:t>
                      </a:r>
                    </a:p>
                  </a:txBody>
                  <a:tcPr anchor="ctr"/>
                </a:tc>
                <a:extLst>
                  <a:ext uri="{0D108BD9-81ED-4DB2-BD59-A6C34878D82A}">
                    <a16:rowId xmlns:a16="http://schemas.microsoft.com/office/drawing/2014/main" val="452559678"/>
                  </a:ext>
                </a:extLst>
              </a:tr>
              <a:tr h="571508">
                <a:tc>
                  <a:txBody>
                    <a:bodyPr/>
                    <a:lstStyle/>
                    <a:p>
                      <a:r>
                        <a:rPr lang="en-GB" sz="1500" b="1" dirty="0" err="1">
                          <a:latin typeface="Times New Roman"/>
                          <a:cs typeface="Times New Roman"/>
                        </a:rPr>
                        <a:t>Algorhythm</a:t>
                      </a:r>
                      <a:r>
                        <a:rPr lang="en-GB" sz="1500" b="1" dirty="0">
                          <a:latin typeface="Times New Roman"/>
                          <a:cs typeface="Times New Roman"/>
                        </a:rPr>
                        <a:t> </a:t>
                      </a:r>
                      <a:endParaRPr lang="en-US" sz="1500" b="1" dirty="0">
                        <a:latin typeface="Times New Roman"/>
                        <a:cs typeface="Times New Roman"/>
                      </a:endParaRPr>
                    </a:p>
                    <a:p>
                      <a:pPr lvl="0">
                        <a:buNone/>
                      </a:pPr>
                      <a:r>
                        <a:rPr lang="en-GB" sz="1500" b="1">
                          <a:latin typeface="Times New Roman"/>
                          <a:cs typeface="Times New Roman"/>
                        </a:rPr>
                        <a:t>configuration</a:t>
                      </a:r>
                    </a:p>
                  </a:txBody>
                  <a:tcPr anchor="ctr"/>
                </a:tc>
                <a:tc>
                  <a:txBody>
                    <a:bodyPr/>
                    <a:lstStyle/>
                    <a:p>
                      <a:r>
                        <a:rPr lang="en-GB" sz="1500" b="1">
                          <a:solidFill>
                            <a:schemeClr val="tx2">
                              <a:lumMod val="76000"/>
                              <a:lumOff val="24000"/>
                            </a:schemeClr>
                          </a:solidFill>
                          <a:latin typeface="Times New Roman"/>
                          <a:cs typeface="Times New Roman"/>
                        </a:rPr>
                        <a:t>On pump (Smart guard)</a:t>
                      </a:r>
                    </a:p>
                  </a:txBody>
                  <a:tcPr anchor="ctr"/>
                </a:tc>
                <a:tc>
                  <a:txBody>
                    <a:bodyPr/>
                    <a:lstStyle/>
                    <a:p>
                      <a:r>
                        <a:rPr lang="en-GB" sz="1500" b="1">
                          <a:solidFill>
                            <a:schemeClr val="accent6">
                              <a:lumMod val="76000"/>
                            </a:schemeClr>
                          </a:solidFill>
                          <a:latin typeface="Times New Roman"/>
                          <a:cs typeface="Times New Roman"/>
                        </a:rPr>
                        <a:t>On pump (</a:t>
                      </a:r>
                      <a:r>
                        <a:rPr lang="en-GB" sz="1500" b="1" err="1">
                          <a:solidFill>
                            <a:schemeClr val="accent6">
                              <a:lumMod val="76000"/>
                            </a:schemeClr>
                          </a:solidFill>
                          <a:latin typeface="Times New Roman"/>
                          <a:cs typeface="Times New Roman"/>
                        </a:rPr>
                        <a:t>contro</a:t>
                      </a:r>
                      <a:r>
                        <a:rPr lang="en-GB" sz="1500" b="1">
                          <a:solidFill>
                            <a:schemeClr val="accent6">
                              <a:lumMod val="76000"/>
                            </a:schemeClr>
                          </a:solidFill>
                          <a:latin typeface="Times New Roman"/>
                          <a:cs typeface="Times New Roman"/>
                        </a:rPr>
                        <a:t>l IQ)</a:t>
                      </a:r>
                    </a:p>
                  </a:txBody>
                  <a:tcPr anchor="ctr"/>
                </a:tc>
                <a:tc>
                  <a:txBody>
                    <a:bodyPr/>
                    <a:lstStyle/>
                    <a:p>
                      <a:r>
                        <a:rPr lang="en-GB" sz="1500" b="1">
                          <a:solidFill>
                            <a:srgbClr val="C00000"/>
                          </a:solidFill>
                          <a:latin typeface="Times New Roman"/>
                          <a:cs typeface="Times New Roman"/>
                        </a:rPr>
                        <a:t>On pump (automated)</a:t>
                      </a:r>
                    </a:p>
                  </a:txBody>
                  <a:tcPr anchor="ctr"/>
                </a:tc>
                <a:tc>
                  <a:txBody>
                    <a:bodyPr/>
                    <a:lstStyle/>
                    <a:p>
                      <a:r>
                        <a:rPr lang="en-GB" sz="1500" b="1">
                          <a:solidFill>
                            <a:srgbClr val="B08B1C"/>
                          </a:solidFill>
                          <a:latin typeface="Times New Roman"/>
                          <a:cs typeface="Times New Roman"/>
                        </a:rPr>
                        <a:t>On pump (ABG go)</a:t>
                      </a:r>
                    </a:p>
                  </a:txBody>
                  <a:tcPr anchor="ctr"/>
                </a:tc>
                <a:extLst>
                  <a:ext uri="{0D108BD9-81ED-4DB2-BD59-A6C34878D82A}">
                    <a16:rowId xmlns:a16="http://schemas.microsoft.com/office/drawing/2014/main" val="252108256"/>
                  </a:ext>
                </a:extLst>
              </a:tr>
              <a:tr h="1061370">
                <a:tc>
                  <a:txBody>
                    <a:bodyPr/>
                    <a:lstStyle/>
                    <a:p>
                      <a:r>
                        <a:rPr lang="en-GB" sz="1500" b="1" dirty="0" err="1">
                          <a:latin typeface="Times New Roman"/>
                          <a:cs typeface="Times New Roman"/>
                        </a:rPr>
                        <a:t>Algorhythm</a:t>
                      </a:r>
                      <a:r>
                        <a:rPr lang="en-GB" sz="1500" b="1" dirty="0">
                          <a:latin typeface="Times New Roman"/>
                          <a:cs typeface="Times New Roman"/>
                        </a:rPr>
                        <a:t> target</a:t>
                      </a:r>
                    </a:p>
                  </a:txBody>
                  <a:tcPr anchor="ctr"/>
                </a:tc>
                <a:tc>
                  <a:txBody>
                    <a:bodyPr/>
                    <a:lstStyle/>
                    <a:p>
                      <a:r>
                        <a:rPr lang="en-GB" sz="1500" b="1">
                          <a:solidFill>
                            <a:schemeClr val="tx2">
                              <a:lumMod val="76000"/>
                              <a:lumOff val="24000"/>
                            </a:schemeClr>
                          </a:solidFill>
                          <a:latin typeface="Times New Roman"/>
                          <a:cs typeface="Times New Roman"/>
                        </a:rPr>
                        <a:t>Treat to target 5.6 or 6.7 mmol/l (100 or 110 or 120 mg/dl)</a:t>
                      </a:r>
                    </a:p>
                  </a:txBody>
                  <a:tcPr anchor="ctr"/>
                </a:tc>
                <a:tc>
                  <a:txBody>
                    <a:bodyPr/>
                    <a:lstStyle/>
                    <a:p>
                      <a:pPr lvl="0">
                        <a:buNone/>
                      </a:pPr>
                      <a:r>
                        <a:rPr lang="en-GB" sz="1500" b="1" i="0" u="none" strike="noStrike" noProof="0">
                          <a:solidFill>
                            <a:schemeClr val="accent6">
                              <a:lumMod val="76000"/>
                            </a:schemeClr>
                          </a:solidFill>
                          <a:latin typeface="Times New Roman"/>
                          <a:cs typeface="Times New Roman"/>
                        </a:rPr>
                        <a:t>Treat to target 6.2 - 8.9 mmol/l (110 -160 mg/dl)</a:t>
                      </a:r>
                      <a:endParaRPr lang="en-US" sz="1500" b="1">
                        <a:solidFill>
                          <a:schemeClr val="accent6">
                            <a:lumMod val="76000"/>
                          </a:schemeClr>
                        </a:solidFill>
                        <a:latin typeface="Times New Roman"/>
                        <a:cs typeface="Times New Roman"/>
                      </a:endParaRPr>
                    </a:p>
                  </a:txBody>
                  <a:tcPr anchor="ctr"/>
                </a:tc>
                <a:tc>
                  <a:txBody>
                    <a:bodyPr/>
                    <a:lstStyle/>
                    <a:p>
                      <a:r>
                        <a:rPr lang="en-GB" sz="1500" b="1">
                          <a:solidFill>
                            <a:srgbClr val="C00000"/>
                          </a:solidFill>
                          <a:latin typeface="Times New Roman"/>
                          <a:cs typeface="Times New Roman"/>
                        </a:rPr>
                        <a:t>Treat to target  6.1-8.3 mmol/l (110-150 mg/dl)</a:t>
                      </a:r>
                    </a:p>
                  </a:txBody>
                  <a:tcPr anchor="ctr"/>
                </a:tc>
                <a:tc>
                  <a:txBody>
                    <a:bodyPr/>
                    <a:lstStyle/>
                    <a:p>
                      <a:pPr lvl="0">
                        <a:buNone/>
                      </a:pPr>
                      <a:r>
                        <a:rPr lang="en-GB" sz="1500" b="1" i="0" u="none" strike="noStrike" noProof="0">
                          <a:solidFill>
                            <a:srgbClr val="B08B1C"/>
                          </a:solidFill>
                          <a:latin typeface="Times New Roman"/>
                          <a:cs typeface="Times New Roman"/>
                        </a:rPr>
                        <a:t>Treat to target 5.6 or 6.7 mmol/l (100 or 110 or 120 mg/dl)</a:t>
                      </a:r>
                      <a:endParaRPr lang="en-US" sz="1500" b="1">
                        <a:solidFill>
                          <a:srgbClr val="B08B1C"/>
                        </a:solidFill>
                        <a:latin typeface="Times New Roman"/>
                        <a:cs typeface="Times New Roman"/>
                      </a:endParaRPr>
                    </a:p>
                  </a:txBody>
                  <a:tcPr anchor="ctr"/>
                </a:tc>
                <a:extLst>
                  <a:ext uri="{0D108BD9-81ED-4DB2-BD59-A6C34878D82A}">
                    <a16:rowId xmlns:a16="http://schemas.microsoft.com/office/drawing/2014/main" val="3223096142"/>
                  </a:ext>
                </a:extLst>
              </a:tr>
              <a:tr h="1306302">
                <a:tc>
                  <a:txBody>
                    <a:bodyPr/>
                    <a:lstStyle/>
                    <a:p>
                      <a:r>
                        <a:rPr lang="en-GB" sz="1500" b="1" dirty="0">
                          <a:latin typeface="Times New Roman"/>
                          <a:cs typeface="Times New Roman"/>
                        </a:rPr>
                        <a:t>Additional features</a:t>
                      </a:r>
                    </a:p>
                    <a:p>
                      <a:pPr lvl="0">
                        <a:buNone/>
                      </a:pPr>
                      <a:r>
                        <a:rPr lang="en-GB" sz="1500" b="1">
                          <a:latin typeface="Times New Roman"/>
                          <a:cs typeface="Times New Roman"/>
                        </a:rPr>
                        <a:t>(Exercise/Sleep)</a:t>
                      </a:r>
                    </a:p>
                  </a:txBody>
                  <a:tcPr anchor="ctr"/>
                </a:tc>
                <a:tc>
                  <a:txBody>
                    <a:bodyPr/>
                    <a:lstStyle/>
                    <a:p>
                      <a:r>
                        <a:rPr lang="en-GB" sz="1500" b="1" dirty="0" err="1">
                          <a:solidFill>
                            <a:schemeClr val="tx2">
                              <a:lumMod val="76000"/>
                              <a:lumOff val="24000"/>
                            </a:schemeClr>
                          </a:solidFill>
                          <a:latin typeface="Times New Roman"/>
                          <a:cs typeface="Times New Roman"/>
                        </a:rPr>
                        <a:t>Temprary</a:t>
                      </a:r>
                      <a:r>
                        <a:rPr lang="en-GB" sz="1500" b="1" dirty="0">
                          <a:solidFill>
                            <a:schemeClr val="tx2">
                              <a:lumMod val="76000"/>
                              <a:lumOff val="24000"/>
                            </a:schemeClr>
                          </a:solidFill>
                          <a:latin typeface="Times New Roman"/>
                          <a:cs typeface="Times New Roman"/>
                        </a:rPr>
                        <a:t> target 8.3 </a:t>
                      </a:r>
                      <a:r>
                        <a:rPr lang="en-GB" sz="1500" b="1" dirty="0" err="1">
                          <a:solidFill>
                            <a:schemeClr val="tx2">
                              <a:lumMod val="76000"/>
                              <a:lumOff val="24000"/>
                            </a:schemeClr>
                          </a:solidFill>
                          <a:latin typeface="Times New Roman"/>
                          <a:cs typeface="Times New Roman"/>
                        </a:rPr>
                        <a:t>mmo</a:t>
                      </a:r>
                      <a:r>
                        <a:rPr lang="en-GB" sz="1500" b="1" dirty="0">
                          <a:solidFill>
                            <a:schemeClr val="tx2">
                              <a:lumMod val="76000"/>
                              <a:lumOff val="24000"/>
                            </a:schemeClr>
                          </a:solidFill>
                          <a:latin typeface="Times New Roman"/>
                          <a:cs typeface="Times New Roman"/>
                        </a:rPr>
                        <a:t>/l (150mg/dl) upon exercise</a:t>
                      </a:r>
                    </a:p>
                    <a:p>
                      <a:pPr lvl="0">
                        <a:buNone/>
                      </a:pPr>
                      <a:r>
                        <a:rPr lang="en-GB" sz="1500" b="1">
                          <a:solidFill>
                            <a:schemeClr val="tx2">
                              <a:lumMod val="76000"/>
                              <a:lumOff val="24000"/>
                            </a:schemeClr>
                          </a:solidFill>
                          <a:latin typeface="Times New Roman"/>
                          <a:cs typeface="Times New Roman"/>
                        </a:rPr>
                        <a:t>No sleep mode</a:t>
                      </a:r>
                    </a:p>
                  </a:txBody>
                  <a:tcPr anchor="ctr"/>
                </a:tc>
                <a:tc>
                  <a:txBody>
                    <a:bodyPr/>
                    <a:lstStyle/>
                    <a:p>
                      <a:r>
                        <a:rPr lang="en-GB" sz="1500" b="1">
                          <a:solidFill>
                            <a:schemeClr val="accent6">
                              <a:lumMod val="76000"/>
                            </a:schemeClr>
                          </a:solidFill>
                          <a:latin typeface="Times New Roman"/>
                          <a:cs typeface="Times New Roman"/>
                        </a:rPr>
                        <a:t>Sleep mode (target 6.3-6.7 mmol/l, 113-120 mg/dl)</a:t>
                      </a:r>
                    </a:p>
                    <a:p>
                      <a:pPr lvl="0">
                        <a:buNone/>
                      </a:pPr>
                      <a:r>
                        <a:rPr lang="en-GB" sz="1500" b="1">
                          <a:solidFill>
                            <a:schemeClr val="accent6">
                              <a:lumMod val="76000"/>
                            </a:schemeClr>
                          </a:solidFill>
                          <a:latin typeface="Times New Roman"/>
                          <a:cs typeface="Times New Roman"/>
                        </a:rPr>
                        <a:t>Exercise mode (target 7.8-8.8 mmol/l ,140-160 mg/dl) </a:t>
                      </a:r>
                    </a:p>
                  </a:txBody>
                  <a:tcPr anchor="ctr"/>
                </a:tc>
                <a:tc>
                  <a:txBody>
                    <a:bodyPr/>
                    <a:lstStyle/>
                    <a:p>
                      <a:pPr lvl="0">
                        <a:buNone/>
                      </a:pPr>
                      <a:r>
                        <a:rPr lang="en-GB" sz="1500" b="1" i="0" u="none" strike="noStrike" noProof="0">
                          <a:solidFill>
                            <a:srgbClr val="C00000"/>
                          </a:solidFill>
                          <a:latin typeface="Times New Roman"/>
                          <a:cs typeface="Times New Roman"/>
                        </a:rPr>
                        <a:t>Customized sleep target.</a:t>
                      </a:r>
                      <a:endParaRPr lang="en-US" sz="1500" b="1">
                        <a:solidFill>
                          <a:srgbClr val="C00000"/>
                        </a:solidFill>
                        <a:latin typeface="Times New Roman"/>
                        <a:cs typeface="Times New Roman"/>
                      </a:endParaRPr>
                    </a:p>
                    <a:p>
                      <a:pPr lvl="0">
                        <a:buNone/>
                      </a:pPr>
                      <a:r>
                        <a:rPr lang="en-GB" sz="1500" b="1">
                          <a:solidFill>
                            <a:srgbClr val="C00000"/>
                          </a:solidFill>
                          <a:latin typeface="Times New Roman"/>
                          <a:cs typeface="Times New Roman"/>
                        </a:rPr>
                        <a:t>Exercise mode (target 8.3 mmol/l 150 mg/dl)</a:t>
                      </a:r>
                    </a:p>
                  </a:txBody>
                  <a:tcPr anchor="ctr"/>
                </a:tc>
                <a:tc>
                  <a:txBody>
                    <a:bodyPr/>
                    <a:lstStyle/>
                    <a:p>
                      <a:r>
                        <a:rPr lang="en-GB" sz="1500" b="1">
                          <a:solidFill>
                            <a:srgbClr val="B08B1C"/>
                          </a:solidFill>
                          <a:latin typeface="Times New Roman"/>
                          <a:cs typeface="Times New Roman"/>
                        </a:rPr>
                        <a:t>Customized sleep target</a:t>
                      </a:r>
                    </a:p>
                    <a:p>
                      <a:pPr lvl="0">
                        <a:buNone/>
                      </a:pPr>
                      <a:r>
                        <a:rPr lang="en-GB" sz="1500" b="1">
                          <a:solidFill>
                            <a:srgbClr val="B08B1C"/>
                          </a:solidFill>
                          <a:latin typeface="Times New Roman"/>
                          <a:cs typeface="Times New Roman"/>
                        </a:rPr>
                        <a:t>No fixed exercise target</a:t>
                      </a:r>
                    </a:p>
                  </a:txBody>
                  <a:tcPr anchor="ctr"/>
                </a:tc>
                <a:extLst>
                  <a:ext uri="{0D108BD9-81ED-4DB2-BD59-A6C34878D82A}">
                    <a16:rowId xmlns:a16="http://schemas.microsoft.com/office/drawing/2014/main" val="1197992905"/>
                  </a:ext>
                </a:extLst>
              </a:tr>
              <a:tr h="571508">
                <a:tc>
                  <a:txBody>
                    <a:bodyPr/>
                    <a:lstStyle/>
                    <a:p>
                      <a:pPr lvl="0">
                        <a:buNone/>
                      </a:pPr>
                      <a:r>
                        <a:rPr lang="en-GB" sz="1500" b="1">
                          <a:latin typeface="Times New Roman"/>
                          <a:cs typeface="Times New Roman"/>
                        </a:rPr>
                        <a:t>Mini bolus correction </a:t>
                      </a:r>
                    </a:p>
                  </a:txBody>
                  <a:tcPr anchor="ctr"/>
                </a:tc>
                <a:tc>
                  <a:txBody>
                    <a:bodyPr/>
                    <a:lstStyle/>
                    <a:p>
                      <a:pPr lvl="0">
                        <a:buNone/>
                      </a:pPr>
                      <a:r>
                        <a:rPr lang="en-GB" sz="1500" b="1">
                          <a:solidFill>
                            <a:schemeClr val="tx2">
                              <a:lumMod val="76000"/>
                              <a:lumOff val="24000"/>
                            </a:schemeClr>
                          </a:solidFill>
                          <a:latin typeface="Times New Roman"/>
                          <a:cs typeface="Times New Roman"/>
                        </a:rPr>
                        <a:t>Yes (every 5 minutes)</a:t>
                      </a:r>
                    </a:p>
                  </a:txBody>
                  <a:tcPr anchor="ctr"/>
                </a:tc>
                <a:tc>
                  <a:txBody>
                    <a:bodyPr/>
                    <a:lstStyle/>
                    <a:p>
                      <a:pPr lvl="0">
                        <a:buNone/>
                      </a:pPr>
                      <a:r>
                        <a:rPr lang="en-GB" sz="1500" b="1">
                          <a:solidFill>
                            <a:schemeClr val="accent6">
                              <a:lumMod val="76000"/>
                            </a:schemeClr>
                          </a:solidFill>
                          <a:latin typeface="Times New Roman"/>
                          <a:cs typeface="Times New Roman"/>
                        </a:rPr>
                        <a:t>Yes (every one hour)</a:t>
                      </a:r>
                    </a:p>
                  </a:txBody>
                  <a:tcPr anchor="ctr"/>
                </a:tc>
                <a:tc>
                  <a:txBody>
                    <a:bodyPr/>
                    <a:lstStyle/>
                    <a:p>
                      <a:pPr lvl="0">
                        <a:buNone/>
                      </a:pPr>
                      <a:r>
                        <a:rPr lang="en-GB" sz="1500" b="1">
                          <a:solidFill>
                            <a:srgbClr val="C00000"/>
                          </a:solidFill>
                          <a:latin typeface="Times New Roman"/>
                          <a:cs typeface="Times New Roman"/>
                        </a:rPr>
                        <a:t>Yes  (every 5 minutes)</a:t>
                      </a:r>
                    </a:p>
                  </a:txBody>
                  <a:tcPr anchor="ctr"/>
                </a:tc>
                <a:tc>
                  <a:txBody>
                    <a:bodyPr/>
                    <a:lstStyle/>
                    <a:p>
                      <a:pPr lvl="0">
                        <a:buNone/>
                      </a:pPr>
                      <a:r>
                        <a:rPr lang="en-GB" sz="1500" b="1">
                          <a:solidFill>
                            <a:srgbClr val="B08B1C"/>
                          </a:solidFill>
                          <a:latin typeface="Times New Roman"/>
                          <a:cs typeface="Times New Roman"/>
                        </a:rPr>
                        <a:t>Yes (every 2 minutes)</a:t>
                      </a:r>
                    </a:p>
                  </a:txBody>
                  <a:tcPr anchor="ctr"/>
                </a:tc>
                <a:extLst>
                  <a:ext uri="{0D108BD9-81ED-4DB2-BD59-A6C34878D82A}">
                    <a16:rowId xmlns:a16="http://schemas.microsoft.com/office/drawing/2014/main" val="3713566772"/>
                  </a:ext>
                </a:extLst>
              </a:tr>
              <a:tr h="816440">
                <a:tc>
                  <a:txBody>
                    <a:bodyPr/>
                    <a:lstStyle/>
                    <a:p>
                      <a:r>
                        <a:rPr lang="en-GB" sz="1500" b="1">
                          <a:latin typeface="Times New Roman"/>
                          <a:cs typeface="Times New Roman"/>
                        </a:rPr>
                        <a:t>Data review</a:t>
                      </a:r>
                    </a:p>
                  </a:txBody>
                  <a:tcPr anchor="ctr"/>
                </a:tc>
                <a:tc>
                  <a:txBody>
                    <a:bodyPr/>
                    <a:lstStyle/>
                    <a:p>
                      <a:r>
                        <a:rPr lang="en-GB" sz="1500" b="1" dirty="0">
                          <a:solidFill>
                            <a:schemeClr val="tx2">
                              <a:lumMod val="76000"/>
                              <a:lumOff val="24000"/>
                            </a:schemeClr>
                          </a:solidFill>
                          <a:latin typeface="Times New Roman"/>
                          <a:cs typeface="Times New Roman"/>
                        </a:rPr>
                        <a:t> Automated upload to </a:t>
                      </a:r>
                      <a:r>
                        <a:rPr lang="en-GB" sz="1500" b="1" dirty="0" err="1">
                          <a:solidFill>
                            <a:schemeClr val="tx2">
                              <a:lumMod val="76000"/>
                              <a:lumOff val="24000"/>
                            </a:schemeClr>
                          </a:solidFill>
                          <a:latin typeface="Times New Roman"/>
                          <a:cs typeface="Times New Roman"/>
                        </a:rPr>
                        <a:t>Carlink</a:t>
                      </a:r>
                      <a:r>
                        <a:rPr lang="en-GB" sz="1500" b="1" dirty="0">
                          <a:solidFill>
                            <a:schemeClr val="tx2">
                              <a:lumMod val="76000"/>
                              <a:lumOff val="24000"/>
                            </a:schemeClr>
                          </a:solidFill>
                          <a:latin typeface="Times New Roman"/>
                          <a:cs typeface="Times New Roman"/>
                        </a:rPr>
                        <a:t> </a:t>
                      </a:r>
                    </a:p>
                  </a:txBody>
                  <a:tcPr anchor="ctr"/>
                </a:tc>
                <a:tc>
                  <a:txBody>
                    <a:bodyPr/>
                    <a:lstStyle/>
                    <a:p>
                      <a:r>
                        <a:rPr lang="en-GB" sz="1500" b="1" dirty="0">
                          <a:solidFill>
                            <a:schemeClr val="accent6">
                              <a:lumMod val="76000"/>
                            </a:schemeClr>
                          </a:solidFill>
                          <a:latin typeface="Times New Roman"/>
                          <a:cs typeface="Times New Roman"/>
                        </a:rPr>
                        <a:t>Automated upload to </a:t>
                      </a:r>
                      <a:r>
                        <a:rPr lang="en-GB" sz="1500" b="1" dirty="0" err="1">
                          <a:solidFill>
                            <a:schemeClr val="accent6">
                              <a:lumMod val="76000"/>
                            </a:schemeClr>
                          </a:solidFill>
                          <a:latin typeface="Times New Roman"/>
                          <a:cs typeface="Times New Roman"/>
                        </a:rPr>
                        <a:t>glooko</a:t>
                      </a:r>
                    </a:p>
                  </a:txBody>
                  <a:tcPr anchor="ctr"/>
                </a:tc>
                <a:tc>
                  <a:txBody>
                    <a:bodyPr/>
                    <a:lstStyle/>
                    <a:p>
                      <a:r>
                        <a:rPr lang="en-GB" sz="1500" b="1" dirty="0">
                          <a:solidFill>
                            <a:srgbClr val="C00000"/>
                          </a:solidFill>
                          <a:latin typeface="Times New Roman"/>
                          <a:cs typeface="Times New Roman"/>
                        </a:rPr>
                        <a:t>Automated uploaded to </a:t>
                      </a:r>
                      <a:r>
                        <a:rPr lang="en-GB" sz="1500" b="1" dirty="0" err="1">
                          <a:solidFill>
                            <a:srgbClr val="C00000"/>
                          </a:solidFill>
                          <a:latin typeface="Times New Roman"/>
                          <a:cs typeface="Times New Roman"/>
                        </a:rPr>
                        <a:t>glooko</a:t>
                      </a:r>
                      <a:endParaRPr lang="en-GB" sz="1500" b="1" dirty="0">
                        <a:solidFill>
                          <a:srgbClr val="C00000"/>
                        </a:solidFill>
                        <a:latin typeface="Times New Roman"/>
                        <a:cs typeface="Times New Roman"/>
                      </a:endParaRPr>
                    </a:p>
                  </a:txBody>
                  <a:tcPr anchor="ctr"/>
                </a:tc>
                <a:tc>
                  <a:txBody>
                    <a:bodyPr/>
                    <a:lstStyle/>
                    <a:p>
                      <a:r>
                        <a:rPr lang="en-GB" sz="1500" b="1">
                          <a:solidFill>
                            <a:srgbClr val="B08B1C"/>
                          </a:solidFill>
                          <a:latin typeface="Times New Roman"/>
                          <a:cs typeface="Times New Roman"/>
                        </a:rPr>
                        <a:t>Automated uploaded to easy view</a:t>
                      </a:r>
                    </a:p>
                  </a:txBody>
                  <a:tcPr anchor="ctr"/>
                </a:tc>
                <a:extLst>
                  <a:ext uri="{0D108BD9-81ED-4DB2-BD59-A6C34878D82A}">
                    <a16:rowId xmlns:a16="http://schemas.microsoft.com/office/drawing/2014/main" val="2461939798"/>
                  </a:ext>
                </a:extLst>
              </a:tr>
              <a:tr h="571508">
                <a:tc>
                  <a:txBody>
                    <a:bodyPr/>
                    <a:lstStyle/>
                    <a:p>
                      <a:r>
                        <a:rPr lang="en-GB" sz="1500" b="1">
                          <a:latin typeface="Times New Roman"/>
                          <a:cs typeface="Times New Roman"/>
                        </a:rPr>
                        <a:t>Remote monitoring capacity</a:t>
                      </a:r>
                    </a:p>
                  </a:txBody>
                  <a:tcPr anchor="ctr"/>
                </a:tc>
                <a:tc>
                  <a:txBody>
                    <a:bodyPr/>
                    <a:lstStyle/>
                    <a:p>
                      <a:r>
                        <a:rPr lang="en-GB" sz="1500" b="1">
                          <a:solidFill>
                            <a:schemeClr val="tx2">
                              <a:lumMod val="76000"/>
                              <a:lumOff val="24000"/>
                            </a:schemeClr>
                          </a:solidFill>
                          <a:latin typeface="Times New Roman"/>
                          <a:cs typeface="Times New Roman"/>
                        </a:rPr>
                        <a:t>Yes </a:t>
                      </a:r>
                    </a:p>
                  </a:txBody>
                  <a:tcPr anchor="ctr"/>
                </a:tc>
                <a:tc>
                  <a:txBody>
                    <a:bodyPr/>
                    <a:lstStyle/>
                    <a:p>
                      <a:r>
                        <a:rPr lang="en-GB" sz="1500" b="1">
                          <a:solidFill>
                            <a:schemeClr val="accent6">
                              <a:lumMod val="76000"/>
                            </a:schemeClr>
                          </a:solidFill>
                          <a:latin typeface="Times New Roman"/>
                          <a:cs typeface="Times New Roman"/>
                        </a:rPr>
                        <a:t>Yes </a:t>
                      </a:r>
                    </a:p>
                  </a:txBody>
                  <a:tcPr anchor="ctr"/>
                </a:tc>
                <a:tc>
                  <a:txBody>
                    <a:bodyPr/>
                    <a:lstStyle/>
                    <a:p>
                      <a:r>
                        <a:rPr lang="en-GB" sz="1500" b="1">
                          <a:solidFill>
                            <a:srgbClr val="C00000"/>
                          </a:solidFill>
                          <a:latin typeface="Times New Roman"/>
                          <a:cs typeface="Times New Roman"/>
                        </a:rPr>
                        <a:t>Yes </a:t>
                      </a:r>
                    </a:p>
                  </a:txBody>
                  <a:tcPr anchor="ctr"/>
                </a:tc>
                <a:tc>
                  <a:txBody>
                    <a:bodyPr/>
                    <a:lstStyle/>
                    <a:p>
                      <a:r>
                        <a:rPr lang="en-GB" sz="1500" b="1">
                          <a:solidFill>
                            <a:srgbClr val="B08B1C"/>
                          </a:solidFill>
                          <a:latin typeface="Times New Roman"/>
                          <a:cs typeface="Times New Roman"/>
                        </a:rPr>
                        <a:t>Yes </a:t>
                      </a:r>
                    </a:p>
                  </a:txBody>
                  <a:tcPr anchor="ctr"/>
                </a:tc>
                <a:extLst>
                  <a:ext uri="{0D108BD9-81ED-4DB2-BD59-A6C34878D82A}">
                    <a16:rowId xmlns:a16="http://schemas.microsoft.com/office/drawing/2014/main" val="2000112172"/>
                  </a:ext>
                </a:extLst>
              </a:tr>
            </a:tbl>
          </a:graphicData>
        </a:graphic>
      </p:graphicFrame>
    </p:spTree>
    <p:extLst>
      <p:ext uri="{BB962C8B-B14F-4D97-AF65-F5344CB8AC3E}">
        <p14:creationId xmlns:p14="http://schemas.microsoft.com/office/powerpoint/2010/main" val="77111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95074-3E58-ECCB-0F94-9832D721659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D71F064-632A-AADF-B21D-92B366672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4C5769-A3C4-F37B-0F10-4361EBEFE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FFC3C-FB9D-3C21-C6BF-2D12D29E367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Insulin therapy evidence</a:t>
            </a:r>
            <a:endParaRPr lang="en-US" sz="26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3586FA73-CA35-5F6D-7E88-A75E9394A9BB}"/>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r>
              <a:rPr lang="en-GB" sz="2000" dirty="0">
                <a:latin typeface="Times New Roman"/>
                <a:cs typeface="Times New Roman"/>
              </a:rPr>
              <a:t>In a </a:t>
            </a:r>
            <a:r>
              <a:rPr lang="en-GB" sz="2000" dirty="0">
                <a:latin typeface="Times New Roman"/>
                <a:ea typeface="+mn-lt"/>
                <a:cs typeface="Times New Roman"/>
              </a:rPr>
              <a:t>comparisons of large diabetes registries with nearly 55,000 </a:t>
            </a:r>
            <a:r>
              <a:rPr lang="en-GB" sz="2000" dirty="0" err="1">
                <a:latin typeface="Times New Roman"/>
                <a:ea typeface="+mn-lt"/>
                <a:cs typeface="Times New Roman"/>
              </a:rPr>
              <a:t>pediatric</a:t>
            </a:r>
            <a:r>
              <a:rPr lang="en-GB" sz="2000" dirty="0">
                <a:latin typeface="Times New Roman"/>
                <a:ea typeface="+mn-lt"/>
                <a:cs typeface="Times New Roman"/>
              </a:rPr>
              <a:t> people with diabetes (PWD) reported pump use was associated with lower mean HbA1c (pump 8.0 ± 1.2% [64 ± 14 mmol/mol] vs. injection: 8.5 ± 1.7% [69 ± 17 mmol/mol], p &lt; 0.001).</a:t>
            </a:r>
            <a:endParaRPr lang="en-GB" sz="2000" dirty="0"/>
          </a:p>
          <a:p>
            <a:pPr marL="0" indent="0">
              <a:buNone/>
            </a:pPr>
            <a:endParaRPr lang="en-GB" sz="2200">
              <a:latin typeface="Times New Roman"/>
              <a:cs typeface="Times New Roman"/>
            </a:endParaRPr>
          </a:p>
          <a:p>
            <a:r>
              <a:rPr lang="en-GB" sz="2000" dirty="0">
                <a:latin typeface="Times New Roman"/>
                <a:cs typeface="Times New Roman"/>
              </a:rPr>
              <a:t>One prospective examination of nearly 1000 youth on either pump or MDI therapy found lower retinopathy and peripheral nerve abnormality rates in the insulin pump-treated group despite similar HbA1c values.</a:t>
            </a:r>
            <a:endParaRPr lang="en-GB" dirty="0">
              <a:latin typeface="Aptos" panose="020B0004020202020204"/>
              <a:cs typeface="Times New Roman"/>
            </a:endParaRPr>
          </a:p>
          <a:p>
            <a:pPr marL="0" indent="0">
              <a:buNone/>
            </a:pPr>
            <a:endParaRPr lang="en-GB">
              <a:latin typeface="Aptos" panose="020B0004020202020204"/>
              <a:cs typeface="Times New Roman"/>
            </a:endParaRPr>
          </a:p>
          <a:p>
            <a:r>
              <a:rPr lang="en-GB" sz="2000">
                <a:latin typeface="Times New Roman"/>
                <a:cs typeface="Times New Roman"/>
              </a:rPr>
              <a:t>Further data have also shown pump therapy is associated with lower rates of SH and DKA than MDI.</a:t>
            </a:r>
            <a:endParaRPr lang="en-GB"/>
          </a:p>
          <a:p>
            <a:endParaRPr lang="en-GB" sz="2000">
              <a:latin typeface="Times New Roman"/>
              <a:cs typeface="Times New Roman"/>
            </a:endParaRPr>
          </a:p>
          <a:p>
            <a:endParaRPr lang="en-GB"/>
          </a:p>
          <a:p>
            <a:endParaRPr lang="en-GB"/>
          </a:p>
        </p:txBody>
      </p:sp>
      <p:sp>
        <p:nvSpPr>
          <p:cNvPr id="3" name="Footer Placeholder 2">
            <a:extLst>
              <a:ext uri="{FF2B5EF4-FFF2-40B4-BE49-F238E27FC236}">
                <a16:creationId xmlns:a16="http://schemas.microsoft.com/office/drawing/2014/main" id="{8E65DEFC-77FC-2088-DF79-ED609AAE5020}"/>
              </a:ext>
            </a:extLst>
          </p:cNvPr>
          <p:cNvSpPr>
            <a:spLocks noGrp="1"/>
          </p:cNvSpPr>
          <p:nvPr>
            <p:ph type="ftr" sz="quarter" idx="11"/>
          </p:nvPr>
        </p:nvSpPr>
        <p:spPr>
          <a:xfrm>
            <a:off x="2195384" y="6325458"/>
            <a:ext cx="9788610" cy="406314"/>
          </a:xfrm>
        </p:spPr>
        <p:txBody>
          <a:bodyPr/>
          <a:lstStyle/>
          <a:p>
            <a:r>
              <a:rPr lang="en-GB">
                <a:ea typeface="+mn-lt"/>
                <a:cs typeface="+mn-lt"/>
              </a:rPr>
              <a:t>Sherr JL,  et al. Use of insulin pump therapy in children and adolescents with type 1 diabetes and its impact on metabolic control: comparison of results from three large, transatlantic paediatric registries. Diabetologia. 2016;59(1):87–91. https://doi.org/10.1007/s00125-015-3790-6 13 </a:t>
            </a:r>
          </a:p>
          <a:p>
            <a:endParaRPr lang="en-GB">
              <a:ea typeface="+mn-lt"/>
              <a:cs typeface="+mn-lt"/>
            </a:endParaRPr>
          </a:p>
          <a:p>
            <a:r>
              <a:rPr lang="en-GB">
                <a:ea typeface="+mn-lt"/>
                <a:cs typeface="+mn-lt"/>
              </a:rPr>
              <a:t>Zabeen B, Craig ME, Virk SA, Pryke A, Chan AKF, Cho YH, et al. Insulin pump therapy is associated with lower rates of retinopathy and peripheral nerve abnormality. PLoS One. 2016;11(4):e0153033. https://doi.org/10. 1371/journal.pone.0153033</a:t>
            </a:r>
            <a:endParaRPr lang="en-GB"/>
          </a:p>
          <a:p>
            <a:endParaRPr lang="en-GB"/>
          </a:p>
          <a:p>
            <a:endParaRPr lang="en-GB"/>
          </a:p>
          <a:p>
            <a:endParaRPr lang="en-GB"/>
          </a:p>
        </p:txBody>
      </p:sp>
    </p:spTree>
    <p:extLst>
      <p:ext uri="{BB962C8B-B14F-4D97-AF65-F5344CB8AC3E}">
        <p14:creationId xmlns:p14="http://schemas.microsoft.com/office/powerpoint/2010/main" val="338406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BA60-B94F-3D8A-0DC4-9BE8D6E3299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75D22B5-B6E5-6414-4C5E-6BB90FDD3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06698C-DCA5-A729-7549-9B7DEF30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8522C-D1AB-0DC5-606E-37D2D6A4BD5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Pump experience in KSA</a:t>
            </a:r>
            <a:endParaRPr lang="en-US" sz="26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32136DAC-0C06-5F26-1E4A-DC5772994A2E}"/>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a:extLst>
              <a:ext uri="{FF2B5EF4-FFF2-40B4-BE49-F238E27FC236}">
                <a16:creationId xmlns:a16="http://schemas.microsoft.com/office/drawing/2014/main" id="{FCDC4D76-CBA2-EFAC-CFC9-2F9850E0E32C}"/>
              </a:ext>
            </a:extLst>
          </p:cNvPr>
          <p:cNvPicPr>
            <a:picLocks noChangeAspect="1"/>
          </p:cNvPicPr>
          <p:nvPr/>
        </p:nvPicPr>
        <p:blipFill>
          <a:blip r:embed="rId2"/>
          <a:stretch>
            <a:fillRect/>
          </a:stretch>
        </p:blipFill>
        <p:spPr>
          <a:xfrm>
            <a:off x="3576899" y="261938"/>
            <a:ext cx="8396025" cy="6334125"/>
          </a:xfrm>
          <a:prstGeom prst="rect">
            <a:avLst/>
          </a:prstGeom>
        </p:spPr>
      </p:pic>
    </p:spTree>
    <p:extLst>
      <p:ext uri="{BB962C8B-B14F-4D97-AF65-F5344CB8AC3E}">
        <p14:creationId xmlns:p14="http://schemas.microsoft.com/office/powerpoint/2010/main" val="314755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6EE0-72B1-4B3C-90C8-F84FC90A7C9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1C9E2FA-551F-F4D4-A19A-521BCE1EB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9C30C9-F0AF-6652-EE6B-B441BD97B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F516123-737B-1562-82A1-EE0BE4F74084}"/>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sp>
        <p:nvSpPr>
          <p:cNvPr id="3" name="TextBox 2">
            <a:extLst>
              <a:ext uri="{FF2B5EF4-FFF2-40B4-BE49-F238E27FC236}">
                <a16:creationId xmlns:a16="http://schemas.microsoft.com/office/drawing/2014/main" id="{2EA25A89-9148-6A15-48BE-2E8AE4049946}"/>
              </a:ext>
            </a:extLst>
          </p:cNvPr>
          <p:cNvSpPr txBox="1"/>
          <p:nvPr/>
        </p:nvSpPr>
        <p:spPr>
          <a:xfrm>
            <a:off x="2739090" y="833729"/>
            <a:ext cx="8465278"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accent6">
                    <a:lumMod val="76000"/>
                  </a:schemeClr>
                </a:solidFill>
                <a:latin typeface="Times New Roman"/>
                <a:cs typeface="Times New Roman"/>
              </a:rPr>
              <a:t>Aim of the study:</a:t>
            </a:r>
            <a:endParaRPr lang="en-US" sz="2000" b="1">
              <a:solidFill>
                <a:schemeClr val="accent6">
                  <a:lumMod val="76000"/>
                </a:schemeClr>
              </a:solidFill>
              <a:latin typeface="Times New Roman"/>
              <a:cs typeface="Times New Roman"/>
            </a:endParaRPr>
          </a:p>
          <a:p>
            <a:r>
              <a:rPr lang="en-GB" sz="2000">
                <a:latin typeface="Times New Roman"/>
                <a:ea typeface="+mn-lt"/>
                <a:cs typeface="Times New Roman"/>
              </a:rPr>
              <a:t>Evaluate the efficacy and safety of Control-IQ therapy in children with insulin-dependent diabetes and previously treated with multiple daily injections(MDIs).</a:t>
            </a:r>
          </a:p>
          <a:p>
            <a:endParaRPr lang="en-GB" sz="2000">
              <a:latin typeface="Times New Roman"/>
              <a:ea typeface="+mn-lt"/>
              <a:cs typeface="Times New Roman"/>
            </a:endParaRPr>
          </a:p>
          <a:p>
            <a:endParaRPr lang="en-GB" sz="2000">
              <a:latin typeface="Times New Roman"/>
              <a:ea typeface="+mn-lt"/>
              <a:cs typeface="Times New Roman"/>
            </a:endParaRPr>
          </a:p>
          <a:p>
            <a:r>
              <a:rPr lang="en-GB" sz="2000" b="1">
                <a:solidFill>
                  <a:schemeClr val="accent4">
                    <a:lumMod val="49000"/>
                  </a:schemeClr>
                </a:solidFill>
                <a:latin typeface="Times New Roman"/>
                <a:ea typeface="+mn-lt"/>
                <a:cs typeface="Times New Roman"/>
              </a:rPr>
              <a:t>Primary outcome:</a:t>
            </a:r>
          </a:p>
          <a:p>
            <a:r>
              <a:rPr lang="en-GB" sz="2000" dirty="0">
                <a:latin typeface="Times New Roman"/>
                <a:ea typeface="+mn-lt"/>
                <a:cs typeface="Times New Roman"/>
              </a:rPr>
              <a:t>Assessment of the change in HbA1c 6months after initiating</a:t>
            </a:r>
            <a:r>
              <a:rPr lang="en-GB" sz="2000">
                <a:latin typeface="Times New Roman"/>
                <a:ea typeface="+mn-lt"/>
                <a:cs typeface="Times New Roman"/>
              </a:rPr>
              <a:t> Control-IQ technology.</a:t>
            </a:r>
            <a:endParaRPr lang="en-GB" sz="2000" dirty="0">
              <a:latin typeface="Times New Roman"/>
              <a:cs typeface="Times New Roman"/>
            </a:endParaRPr>
          </a:p>
          <a:p>
            <a:endParaRPr lang="en-GB" sz="2000">
              <a:latin typeface="Times New Roman"/>
              <a:ea typeface="+mn-lt"/>
              <a:cs typeface="Times New Roman"/>
            </a:endParaRPr>
          </a:p>
          <a:p>
            <a:endParaRPr lang="en-GB" sz="2000">
              <a:latin typeface="Times New Roman"/>
              <a:ea typeface="+mn-lt"/>
              <a:cs typeface="Times New Roman"/>
            </a:endParaRPr>
          </a:p>
          <a:p>
            <a:r>
              <a:rPr lang="en-GB" sz="2000" b="1">
                <a:solidFill>
                  <a:schemeClr val="accent2">
                    <a:lumMod val="49000"/>
                  </a:schemeClr>
                </a:solidFill>
                <a:latin typeface="Times New Roman"/>
                <a:ea typeface="+mn-lt"/>
                <a:cs typeface="Times New Roman"/>
              </a:rPr>
              <a:t>Study design:</a:t>
            </a:r>
            <a:endParaRPr lang="en-GB" sz="2000" b="1">
              <a:solidFill>
                <a:srgbClr val="7D340D"/>
              </a:solidFill>
              <a:latin typeface="Times New Roman"/>
              <a:ea typeface="+mn-lt"/>
              <a:cs typeface="Times New Roman"/>
            </a:endParaRPr>
          </a:p>
          <a:p>
            <a:r>
              <a:rPr lang="en-GB" sz="2000">
                <a:latin typeface="Times New Roman"/>
                <a:ea typeface="+mn-lt"/>
                <a:cs typeface="Times New Roman"/>
              </a:rPr>
              <a:t>Prospective observational study included children aged 2–14years with insulin-dependent diabetes who </a:t>
            </a:r>
            <a:r>
              <a:rPr lang="en-GB" sz="2000" err="1">
                <a:latin typeface="Times New Roman"/>
                <a:ea typeface="+mn-lt"/>
                <a:cs typeface="Times New Roman"/>
              </a:rPr>
              <a:t>transi</a:t>
            </a:r>
            <a:r>
              <a:rPr lang="en-GB" sz="2000">
                <a:latin typeface="Times New Roman"/>
                <a:ea typeface="+mn-lt"/>
                <a:cs typeface="Times New Roman"/>
              </a:rPr>
              <a:t>tioned from treatment with MDI to the Control-IQ technology.</a:t>
            </a:r>
            <a:endParaRPr lang="en-GB" sz="2000">
              <a:latin typeface="Times New Roman"/>
              <a:cs typeface="Times New Roman"/>
            </a:endParaRPr>
          </a:p>
          <a:p>
            <a:endParaRPr lang="en-GB">
              <a:ea typeface="+mn-lt"/>
              <a:cs typeface="+mn-lt"/>
            </a:endParaRPr>
          </a:p>
          <a:p>
            <a:endParaRPr lang="en-GB">
              <a:ea typeface="+mn-lt"/>
              <a:cs typeface="+mn-lt"/>
            </a:endParaRPr>
          </a:p>
        </p:txBody>
      </p:sp>
      <p:sp>
        <p:nvSpPr>
          <p:cNvPr id="4" name="Title 1">
            <a:extLst>
              <a:ext uri="{FF2B5EF4-FFF2-40B4-BE49-F238E27FC236}">
                <a16:creationId xmlns:a16="http://schemas.microsoft.com/office/drawing/2014/main" id="{17BDBD8D-3F19-2C60-3BA0-C7CD7CF5566C}"/>
              </a:ext>
            </a:extLst>
          </p:cNvPr>
          <p:cNvSpPr>
            <a:spLocks noGrp="1"/>
          </p:cNvSpPr>
          <p:nvPr>
            <p:ph type="title"/>
          </p:nvPr>
        </p:nvSpPr>
        <p:spPr>
          <a:xfrm>
            <a:off x="195704" y="282634"/>
            <a:ext cx="1814241" cy="16248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a:solidFill>
                  <a:srgbClr val="FFFFFF"/>
                </a:solidFill>
                <a:latin typeface="Times New Roman"/>
                <a:cs typeface="Times New Roman"/>
              </a:rPr>
              <a:t>Objectives</a:t>
            </a:r>
            <a:endParaRPr lang="en-US" sz="2000" kern="1200">
              <a:solidFill>
                <a:srgbClr val="FFFFFF"/>
              </a:solidFill>
              <a:latin typeface="Times New Roman"/>
              <a:cs typeface="Times New Roman"/>
            </a:endParaRPr>
          </a:p>
        </p:txBody>
      </p:sp>
    </p:spTree>
    <p:extLst>
      <p:ext uri="{BB962C8B-B14F-4D97-AF65-F5344CB8AC3E}">
        <p14:creationId xmlns:p14="http://schemas.microsoft.com/office/powerpoint/2010/main" val="336040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461E-ADF6-4A5D-7005-E146CE3F187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5EDA8ED-6E75-056C-D264-8B99503A9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AF4FC2-4B91-4831-9874-F3727633B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C67A0-4A3F-4513-DD5D-104D7E315161}"/>
              </a:ext>
            </a:extLst>
          </p:cNvPr>
          <p:cNvSpPr>
            <a:spLocks noGrp="1"/>
          </p:cNvSpPr>
          <p:nvPr>
            <p:ph type="title"/>
          </p:nvPr>
        </p:nvSpPr>
        <p:spPr>
          <a:xfrm>
            <a:off x="289972" y="282634"/>
            <a:ext cx="1727828" cy="16248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Results</a:t>
            </a:r>
            <a:endParaRPr lang="en-US" sz="26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8B2B93C8-B5AA-B357-7FCE-A4B9D59535F5}"/>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sp>
        <p:nvSpPr>
          <p:cNvPr id="3" name="TextBox 2">
            <a:extLst>
              <a:ext uri="{FF2B5EF4-FFF2-40B4-BE49-F238E27FC236}">
                <a16:creationId xmlns:a16="http://schemas.microsoft.com/office/drawing/2014/main" id="{937DC6C7-4F27-B6AE-FDCB-ADD8285BC1AA}"/>
              </a:ext>
            </a:extLst>
          </p:cNvPr>
          <p:cNvSpPr txBox="1"/>
          <p:nvPr/>
        </p:nvSpPr>
        <p:spPr>
          <a:xfrm>
            <a:off x="2169217" y="815946"/>
            <a:ext cx="5910598"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Times New Roman"/>
                <a:ea typeface="+mn-lt"/>
                <a:cs typeface="Times New Roman"/>
              </a:rPr>
              <a:t>Total of 100patients (44boys and 56girls) were included.</a:t>
            </a:r>
            <a:endParaRPr lang="en-US">
              <a:latin typeface="Times New Roman"/>
              <a:ea typeface="+mn-lt"/>
              <a:cs typeface="Times New Roman"/>
            </a:endParaRPr>
          </a:p>
          <a:p>
            <a:pPr marL="285750" indent="-285750">
              <a:buFont typeface="Arial"/>
              <a:buChar char="•"/>
            </a:pPr>
            <a:r>
              <a:rPr lang="en-GB" dirty="0">
                <a:latin typeface="Times New Roman"/>
                <a:ea typeface="+mn-lt"/>
                <a:cs typeface="Times New Roman"/>
              </a:rPr>
              <a:t>Mostly (82%) had a history of severe </a:t>
            </a:r>
            <a:r>
              <a:rPr lang="en-GB" dirty="0" err="1">
                <a:latin typeface="Times New Roman"/>
                <a:ea typeface="+mn-lt"/>
                <a:cs typeface="Times New Roman"/>
              </a:rPr>
              <a:t>hypoglycemia</a:t>
            </a:r>
            <a:r>
              <a:rPr lang="en-GB" dirty="0">
                <a:latin typeface="Times New Roman"/>
                <a:ea typeface="+mn-lt"/>
                <a:cs typeface="Times New Roman"/>
              </a:rPr>
              <a:t>.</a:t>
            </a:r>
            <a:endParaRPr lang="en-US" dirty="0">
              <a:latin typeface="Times New Roman"/>
              <a:ea typeface="+mn-lt"/>
              <a:cs typeface="Times New Roman"/>
            </a:endParaRPr>
          </a:p>
          <a:p>
            <a:pPr marL="285750" indent="-285750">
              <a:buFont typeface="Arial"/>
              <a:buChar char="•"/>
            </a:pPr>
            <a:endParaRPr lang="en-GB">
              <a:latin typeface="Times New Roman"/>
              <a:ea typeface="+mn-lt"/>
              <a:cs typeface="Times New Roman"/>
            </a:endParaRPr>
          </a:p>
          <a:p>
            <a:endParaRPr lang="en-GB" dirty="0">
              <a:latin typeface="Times New Roman"/>
              <a:ea typeface="+mn-lt"/>
              <a:cs typeface="Times New Roman"/>
            </a:endParaRPr>
          </a:p>
          <a:p>
            <a:r>
              <a:rPr lang="en-GB" b="1">
                <a:solidFill>
                  <a:srgbClr val="0070C0"/>
                </a:solidFill>
                <a:latin typeface="Times New Roman"/>
                <a:ea typeface="+mn-lt"/>
                <a:cs typeface="Times New Roman"/>
              </a:rPr>
              <a:t>Following Control-IQ initiation:</a:t>
            </a:r>
            <a:endParaRPr lang="en-US" b="1">
              <a:solidFill>
                <a:srgbClr val="0070C0"/>
              </a:solidFill>
              <a:latin typeface="Times New Roman"/>
              <a:ea typeface="+mn-lt"/>
              <a:cs typeface="Times New Roman"/>
            </a:endParaRPr>
          </a:p>
          <a:p>
            <a:endParaRPr lang="en-GB">
              <a:latin typeface="Times New Roman"/>
              <a:ea typeface="+mn-lt"/>
              <a:cs typeface="Times New Roman"/>
            </a:endParaRPr>
          </a:p>
          <a:p>
            <a:pPr marL="285750" indent="-285750">
              <a:buFont typeface="Arial"/>
              <a:buChar char="•"/>
            </a:pPr>
            <a:r>
              <a:rPr lang="en-GB">
                <a:latin typeface="Times New Roman"/>
                <a:ea typeface="+mn-lt"/>
                <a:cs typeface="Times New Roman"/>
              </a:rPr>
              <a:t>Median HbA1c significantly decreased from </a:t>
            </a:r>
            <a:r>
              <a:rPr lang="en-GB" b="1" u="sng">
                <a:solidFill>
                  <a:srgbClr val="FF0000"/>
                </a:solidFill>
                <a:latin typeface="Times New Roman"/>
                <a:ea typeface="+mn-lt"/>
                <a:cs typeface="Times New Roman"/>
              </a:rPr>
              <a:t>9.2% to 6.9% at 6months (25.0%; p&lt;0:001)</a:t>
            </a:r>
            <a:r>
              <a:rPr lang="en-GB" u="sng">
                <a:latin typeface="Times New Roman"/>
                <a:ea typeface="+mn-lt"/>
                <a:cs typeface="Times New Roman"/>
              </a:rPr>
              <a:t>, accompanied by a 24.4% reduction in the daily insulin dose.</a:t>
            </a:r>
            <a:endParaRPr lang="en-US" u="sng">
              <a:latin typeface="Times New Roman"/>
              <a:ea typeface="+mn-lt"/>
              <a:cs typeface="Times New Roman"/>
            </a:endParaRPr>
          </a:p>
          <a:p>
            <a:pPr marL="285750" indent="-285750">
              <a:buFont typeface="Arial"/>
              <a:buChar char="•"/>
            </a:pPr>
            <a:r>
              <a:rPr lang="en-GB">
                <a:latin typeface="Times New Roman"/>
                <a:ea typeface="+mn-lt"/>
                <a:cs typeface="Times New Roman"/>
              </a:rPr>
              <a:t>(TIR) (70–180mg/dL) improved from </a:t>
            </a:r>
            <a:r>
              <a:rPr lang="en-GB" b="1">
                <a:solidFill>
                  <a:schemeClr val="accent6">
                    <a:lumMod val="76000"/>
                  </a:schemeClr>
                </a:solidFill>
                <a:latin typeface="Times New Roman"/>
                <a:ea typeface="+mn-lt"/>
                <a:cs typeface="Times New Roman"/>
              </a:rPr>
              <a:t>45.6% to 68.8% (+23.2%;p&lt;0:001).</a:t>
            </a:r>
            <a:endParaRPr lang="en-US" b="1">
              <a:solidFill>
                <a:schemeClr val="accent6">
                  <a:lumMod val="76000"/>
                </a:schemeClr>
              </a:solidFill>
              <a:latin typeface="Times New Roman"/>
              <a:ea typeface="+mn-lt"/>
              <a:cs typeface="Times New Roman"/>
            </a:endParaRPr>
          </a:p>
          <a:p>
            <a:pPr marL="285750" indent="-285750">
              <a:buFont typeface="Arial"/>
              <a:buChar char="•"/>
            </a:pPr>
            <a:r>
              <a:rPr lang="en-GB" dirty="0">
                <a:latin typeface="Times New Roman"/>
                <a:ea typeface="+mn-lt"/>
                <a:cs typeface="Times New Roman"/>
              </a:rPr>
              <a:t>Time in significant </a:t>
            </a:r>
            <a:r>
              <a:rPr lang="en-GB" dirty="0" err="1">
                <a:latin typeface="Times New Roman"/>
                <a:ea typeface="+mn-lt"/>
                <a:cs typeface="Times New Roman"/>
              </a:rPr>
              <a:t>hypoglycemia</a:t>
            </a:r>
            <a:r>
              <a:rPr lang="en-GB" dirty="0">
                <a:latin typeface="Times New Roman"/>
                <a:ea typeface="+mn-lt"/>
                <a:cs typeface="Times New Roman"/>
              </a:rPr>
              <a:t> (&lt;54mg/dL) decreased by</a:t>
            </a:r>
            <a:r>
              <a:rPr lang="en-GB" b="1" dirty="0">
                <a:solidFill>
                  <a:schemeClr val="accent5">
                    <a:lumMod val="76000"/>
                  </a:schemeClr>
                </a:solidFill>
                <a:latin typeface="Times New Roman"/>
                <a:ea typeface="+mn-lt"/>
                <a:cs typeface="Times New Roman"/>
              </a:rPr>
              <a:t> 88.9% (p&lt;0:001)</a:t>
            </a:r>
            <a:r>
              <a:rPr lang="en-GB" dirty="0">
                <a:latin typeface="Times New Roman"/>
                <a:ea typeface="+mn-lt"/>
                <a:cs typeface="Times New Roman"/>
              </a:rPr>
              <a:t>.</a:t>
            </a:r>
            <a:endParaRPr lang="en-US" dirty="0">
              <a:latin typeface="Times New Roman"/>
              <a:ea typeface="+mn-lt"/>
              <a:cs typeface="Times New Roman"/>
            </a:endParaRPr>
          </a:p>
          <a:p>
            <a:pPr marL="285750" indent="-285750">
              <a:buFont typeface="Arial"/>
              <a:buChar char="•"/>
            </a:pPr>
            <a:endParaRPr lang="en-GB">
              <a:latin typeface="Times New Roman"/>
              <a:ea typeface="+mn-lt"/>
              <a:cs typeface="Times New Roman"/>
            </a:endParaRPr>
          </a:p>
          <a:p>
            <a:r>
              <a:rPr lang="en-GB" b="1">
                <a:solidFill>
                  <a:srgbClr val="0070C0"/>
                </a:solidFill>
                <a:latin typeface="Times New Roman"/>
                <a:ea typeface="+mn-lt"/>
                <a:cs typeface="Times New Roman"/>
              </a:rPr>
              <a:t>At 6months:</a:t>
            </a:r>
            <a:endParaRPr lang="en-US" b="1">
              <a:solidFill>
                <a:srgbClr val="0070C0"/>
              </a:solidFill>
              <a:latin typeface="Times New Roman"/>
              <a:ea typeface="+mn-lt"/>
              <a:cs typeface="Times New Roman"/>
            </a:endParaRPr>
          </a:p>
          <a:p>
            <a:endParaRPr lang="en-GB">
              <a:latin typeface="Times New Roman"/>
              <a:ea typeface="+mn-lt"/>
              <a:cs typeface="Times New Roman"/>
            </a:endParaRPr>
          </a:p>
          <a:p>
            <a:pPr marL="285750" indent="-285750">
              <a:buFont typeface="Arial"/>
              <a:buChar char="•"/>
            </a:pPr>
            <a:r>
              <a:rPr lang="en-GB">
                <a:latin typeface="Times New Roman"/>
                <a:ea typeface="+mn-lt"/>
                <a:cs typeface="Times New Roman"/>
              </a:rPr>
              <a:t>83% achieved ≥60%TIR, and 54%reached≥70%.</a:t>
            </a:r>
            <a:endParaRPr lang="en-US">
              <a:latin typeface="Times New Roman"/>
              <a:ea typeface="+mn-lt"/>
              <a:cs typeface="Times New Roman"/>
            </a:endParaRPr>
          </a:p>
          <a:p>
            <a:pPr marL="285750" indent="-285750">
              <a:buFont typeface="Arial"/>
              <a:buChar char="•"/>
            </a:pPr>
            <a:r>
              <a:rPr lang="en-GB" dirty="0">
                <a:latin typeface="Times New Roman"/>
                <a:ea typeface="+mn-lt"/>
                <a:cs typeface="Times New Roman"/>
              </a:rPr>
              <a:t>Adherence and engagement were high, with no severe </a:t>
            </a:r>
            <a:r>
              <a:rPr lang="en-GB" dirty="0" err="1">
                <a:latin typeface="Times New Roman"/>
                <a:ea typeface="+mn-lt"/>
                <a:cs typeface="Times New Roman"/>
              </a:rPr>
              <a:t>hypoglycemia</a:t>
            </a:r>
            <a:r>
              <a:rPr lang="en-GB" dirty="0">
                <a:latin typeface="Times New Roman"/>
                <a:ea typeface="+mn-lt"/>
                <a:cs typeface="Times New Roman"/>
              </a:rPr>
              <a:t> or </a:t>
            </a:r>
            <a:r>
              <a:rPr lang="en-GB" dirty="0" err="1">
                <a:latin typeface="Times New Roman"/>
                <a:ea typeface="+mn-lt"/>
                <a:cs typeface="Times New Roman"/>
              </a:rPr>
              <a:t>incontinuations</a:t>
            </a:r>
            <a:r>
              <a:rPr lang="en-GB" dirty="0">
                <a:latin typeface="Times New Roman"/>
                <a:ea typeface="+mn-lt"/>
                <a:cs typeface="Times New Roman"/>
              </a:rPr>
              <a:t>.</a:t>
            </a:r>
            <a:endParaRPr lang="en-US" dirty="0">
              <a:latin typeface="Times New Roman"/>
              <a:ea typeface="+mn-lt"/>
              <a:cs typeface="Times New Roman"/>
            </a:endParaRPr>
          </a:p>
          <a:p>
            <a:pPr marL="285750" indent="-285750">
              <a:buFont typeface="Arial"/>
              <a:buChar char="•"/>
            </a:pPr>
            <a:r>
              <a:rPr lang="en-GB">
                <a:latin typeface="Times New Roman"/>
                <a:ea typeface="+mn-lt"/>
                <a:cs typeface="Times New Roman"/>
              </a:rPr>
              <a:t>Only 3% experienced mild/moderate ketoacidosis due to technical issues in the Control-IQ.</a:t>
            </a:r>
            <a:endParaRPr lang="en-US">
              <a:latin typeface="Times New Roman"/>
              <a:cs typeface="Times New Roman"/>
            </a:endParaRPr>
          </a:p>
        </p:txBody>
      </p:sp>
      <p:pic>
        <p:nvPicPr>
          <p:cNvPr id="4" name="Picture 3" descr="A screenshot of a graph&#10;&#10;AI-generated content may be incorrect.">
            <a:extLst>
              <a:ext uri="{FF2B5EF4-FFF2-40B4-BE49-F238E27FC236}">
                <a16:creationId xmlns:a16="http://schemas.microsoft.com/office/drawing/2014/main" id="{11F7C89A-01A3-44BE-5C5E-6BD6AF87B149}"/>
              </a:ext>
            </a:extLst>
          </p:cNvPr>
          <p:cNvPicPr>
            <a:picLocks noChangeAspect="1"/>
          </p:cNvPicPr>
          <p:nvPr/>
        </p:nvPicPr>
        <p:blipFill>
          <a:blip r:embed="rId2"/>
          <a:stretch>
            <a:fillRect/>
          </a:stretch>
        </p:blipFill>
        <p:spPr>
          <a:xfrm>
            <a:off x="8252598" y="1195130"/>
            <a:ext cx="3788547" cy="4344174"/>
          </a:xfrm>
          <a:prstGeom prst="rect">
            <a:avLst/>
          </a:prstGeom>
        </p:spPr>
      </p:pic>
    </p:spTree>
    <p:extLst>
      <p:ext uri="{BB962C8B-B14F-4D97-AF65-F5344CB8AC3E}">
        <p14:creationId xmlns:p14="http://schemas.microsoft.com/office/powerpoint/2010/main" val="235331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14C85-F317-AD00-2F63-3D082FBA138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a:solidFill>
                  <a:srgbClr val="FFFFFF"/>
                </a:solidFill>
                <a:latin typeface="Times New Roman"/>
                <a:cs typeface="Times New Roman"/>
              </a:rPr>
              <a:t>History </a:t>
            </a:r>
            <a:r>
              <a:rPr lang="en-US" sz="2400" kern="1200">
                <a:solidFill>
                  <a:srgbClr val="FFFFFF"/>
                </a:solidFill>
                <a:latin typeface="+mj-lt"/>
                <a:ea typeface="+mj-ea"/>
                <a:cs typeface="+mj-cs"/>
              </a:rPr>
              <a:t> </a:t>
            </a:r>
          </a:p>
        </p:txBody>
      </p:sp>
      <p:sp>
        <p:nvSpPr>
          <p:cNvPr id="7" name="Content Placeholder 2">
            <a:extLst>
              <a:ext uri="{FF2B5EF4-FFF2-40B4-BE49-F238E27FC236}">
                <a16:creationId xmlns:a16="http://schemas.microsoft.com/office/drawing/2014/main" id="{EB92114E-4246-C203-4594-96153D2D3047}"/>
              </a:ext>
            </a:extLst>
          </p:cNvPr>
          <p:cNvSpPr>
            <a:spLocks noGrp="1"/>
          </p:cNvSpPr>
          <p:nvPr/>
        </p:nvSpPr>
        <p:spPr>
          <a:xfrm>
            <a:off x="3827069" y="963094"/>
            <a:ext cx="7146049" cy="52060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imes New Roman"/>
                <a:cs typeface="Times New Roman"/>
              </a:rPr>
              <a:t>2yrs and 10m old Sudanese girl presented at age of 17m to our ER with </a:t>
            </a:r>
            <a:r>
              <a:rPr lang="en-GB" sz="2000" dirty="0" err="1">
                <a:latin typeface="Times New Roman"/>
                <a:cs typeface="Times New Roman"/>
              </a:rPr>
              <a:t>hx</a:t>
            </a:r>
            <a:r>
              <a:rPr lang="en-GB" sz="2000" dirty="0">
                <a:latin typeface="Times New Roman"/>
                <a:cs typeface="Times New Roman"/>
              </a:rPr>
              <a:t> of polyuria, polydipsia for one week admitted in 01/2025 as newly diagnosed T1DM without DKA.</a:t>
            </a:r>
          </a:p>
          <a:p>
            <a:endParaRPr lang="en-GB" sz="2000">
              <a:latin typeface="Times New Roman"/>
              <a:cs typeface="Times New Roman"/>
            </a:endParaRPr>
          </a:p>
          <a:p>
            <a:r>
              <a:rPr lang="en-GB" sz="2000">
                <a:latin typeface="Times New Roman"/>
                <a:cs typeface="Times New Roman"/>
              </a:rPr>
              <a:t>Mother is working as a NICU nurse, so she checked her RBS and was 500mg/dl.</a:t>
            </a:r>
            <a:endParaRPr lang="en-GB" sz="2000" dirty="0">
              <a:latin typeface="Times New Roman"/>
              <a:cs typeface="Times New Roman"/>
            </a:endParaRPr>
          </a:p>
          <a:p>
            <a:endParaRPr lang="en-GB" sz="2000">
              <a:latin typeface="Times New Roman"/>
              <a:cs typeface="Times New Roman"/>
            </a:endParaRPr>
          </a:p>
          <a:p>
            <a:r>
              <a:rPr lang="en-GB" sz="2000" dirty="0">
                <a:latin typeface="Times New Roman"/>
                <a:cs typeface="Times New Roman"/>
              </a:rPr>
              <a:t>She is one of twins, twin II, 34 weeks ,birth </a:t>
            </a:r>
            <a:r>
              <a:rPr lang="en-GB" sz="2000" dirty="0" err="1">
                <a:latin typeface="Times New Roman"/>
                <a:cs typeface="Times New Roman"/>
              </a:rPr>
              <a:t>wt</a:t>
            </a:r>
            <a:r>
              <a:rPr lang="en-GB" sz="2000" dirty="0">
                <a:latin typeface="Times New Roman"/>
                <a:cs typeface="Times New Roman"/>
              </a:rPr>
              <a:t>=2.1kg, monochorionic/diamniotic twins.</a:t>
            </a:r>
            <a:endParaRPr lang="en-GB" sz="2000"/>
          </a:p>
          <a:p>
            <a:endParaRPr lang="en-GB" sz="2000">
              <a:latin typeface="Times New Roman"/>
              <a:cs typeface="Times New Roman"/>
            </a:endParaRPr>
          </a:p>
          <a:p>
            <a:r>
              <a:rPr lang="en-GB" sz="2000" dirty="0">
                <a:latin typeface="Times New Roman"/>
                <a:cs typeface="Times New Roman"/>
              </a:rPr>
              <a:t>No </a:t>
            </a:r>
            <a:r>
              <a:rPr lang="en-GB" sz="2000" dirty="0" err="1">
                <a:latin typeface="Times New Roman"/>
                <a:cs typeface="Times New Roman"/>
              </a:rPr>
              <a:t>hx</a:t>
            </a:r>
            <a:r>
              <a:rPr lang="en-GB" sz="2000" dirty="0">
                <a:latin typeface="Times New Roman"/>
                <a:cs typeface="Times New Roman"/>
              </a:rPr>
              <a:t> of previous medical illnesses or admissions.</a:t>
            </a:r>
          </a:p>
          <a:p>
            <a:r>
              <a:rPr lang="en-GB" sz="2000">
                <a:latin typeface="Times New Roman"/>
                <a:cs typeface="Times New Roman"/>
              </a:rPr>
              <a:t>had URTI one week prior to her symptoms.</a:t>
            </a:r>
            <a:endParaRPr lang="en-GB" sz="2000" dirty="0">
              <a:latin typeface="Times New Roman"/>
              <a:cs typeface="Times New Roman"/>
            </a:endParaRPr>
          </a:p>
          <a:p>
            <a:r>
              <a:rPr lang="en-GB" sz="2000" dirty="0">
                <a:latin typeface="Times New Roman"/>
                <a:cs typeface="Times New Roman"/>
              </a:rPr>
              <a:t>No </a:t>
            </a:r>
            <a:r>
              <a:rPr lang="en-GB" sz="2000" dirty="0" err="1">
                <a:latin typeface="Times New Roman"/>
                <a:cs typeface="Times New Roman"/>
              </a:rPr>
              <a:t>hx</a:t>
            </a:r>
            <a:r>
              <a:rPr lang="en-GB" sz="2000" dirty="0">
                <a:latin typeface="Times New Roman"/>
                <a:cs typeface="Times New Roman"/>
              </a:rPr>
              <a:t> of previous Covid-19 infection.</a:t>
            </a:r>
          </a:p>
          <a:p>
            <a:r>
              <a:rPr lang="en-GB" sz="2000">
                <a:latin typeface="Times New Roman"/>
                <a:cs typeface="Times New Roman"/>
              </a:rPr>
              <a:t>Other Systemic review were all unremarkable.</a:t>
            </a:r>
          </a:p>
          <a:p>
            <a:pPr marL="0" indent="0">
              <a:buNone/>
            </a:pPr>
            <a:endParaRPr lang="en-GB" sz="2000">
              <a:latin typeface="Times New Roman"/>
              <a:cs typeface="Times New Roman"/>
            </a:endParaRPr>
          </a:p>
        </p:txBody>
      </p:sp>
    </p:spTree>
    <p:extLst>
      <p:ext uri="{BB962C8B-B14F-4D97-AF65-F5344CB8AC3E}">
        <p14:creationId xmlns:p14="http://schemas.microsoft.com/office/powerpoint/2010/main" val="33893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6CC42-28AC-1F8A-4DBC-DEAFF9D4E99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CE5750-5E65-DADA-F598-01FF9D97A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75A60B-9406-7C68-03EB-BE8B6D9FE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0D008-1B95-AFCE-4FA1-B21E3414DAD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Real world Pump Experience</a:t>
            </a:r>
            <a:endParaRPr lang="en-US" sz="26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3C66992E-208B-E079-1634-B512F83A778E}"/>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descr="A screenshot of a medical survey&#10;&#10;AI-generated content may be incorrect.">
            <a:extLst>
              <a:ext uri="{FF2B5EF4-FFF2-40B4-BE49-F238E27FC236}">
                <a16:creationId xmlns:a16="http://schemas.microsoft.com/office/drawing/2014/main" id="{0AC5FC9A-7A49-27D9-5FC5-33C0AD64097D}"/>
              </a:ext>
            </a:extLst>
          </p:cNvPr>
          <p:cNvPicPr>
            <a:picLocks noChangeAspect="1"/>
          </p:cNvPicPr>
          <p:nvPr/>
        </p:nvPicPr>
        <p:blipFill>
          <a:blip r:embed="rId2"/>
          <a:stretch>
            <a:fillRect/>
          </a:stretch>
        </p:blipFill>
        <p:spPr>
          <a:xfrm>
            <a:off x="3601241" y="1037840"/>
            <a:ext cx="8588817" cy="4833808"/>
          </a:xfrm>
          <a:prstGeom prst="rect">
            <a:avLst/>
          </a:prstGeom>
        </p:spPr>
      </p:pic>
    </p:spTree>
    <p:extLst>
      <p:ext uri="{BB962C8B-B14F-4D97-AF65-F5344CB8AC3E}">
        <p14:creationId xmlns:p14="http://schemas.microsoft.com/office/powerpoint/2010/main" val="4407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CB7F-7302-2B9A-415B-97468FFC496B}"/>
              </a:ext>
            </a:extLst>
          </p:cNvPr>
          <p:cNvSpPr>
            <a:spLocks noGrp="1"/>
          </p:cNvSpPr>
          <p:nvPr>
            <p:ph type="title"/>
          </p:nvPr>
        </p:nvSpPr>
        <p:spPr>
          <a:xfrm>
            <a:off x="325315" y="-1221"/>
            <a:ext cx="9775581" cy="1340216"/>
          </a:xfrm>
        </p:spPr>
        <p:txBody>
          <a:bodyPr>
            <a:normAutofit/>
          </a:bodyPr>
          <a:lstStyle/>
          <a:p>
            <a:r>
              <a:rPr lang="en-GB" sz="2600">
                <a:solidFill>
                  <a:srgbClr val="002060"/>
                </a:solidFill>
                <a:latin typeface="Times New Roman"/>
                <a:cs typeface="Times New Roman"/>
              </a:rPr>
              <a:t>Summery</a:t>
            </a:r>
          </a:p>
        </p:txBody>
      </p:sp>
      <p:pic>
        <p:nvPicPr>
          <p:cNvPr id="4" name="Content Placeholder 3" descr="A graph with numbers and lines&#10;&#10;AI-generated content may be incorrect.">
            <a:extLst>
              <a:ext uri="{FF2B5EF4-FFF2-40B4-BE49-F238E27FC236}">
                <a16:creationId xmlns:a16="http://schemas.microsoft.com/office/drawing/2014/main" id="{436FC8B7-9514-D5D0-9408-41EFECCF8368}"/>
              </a:ext>
            </a:extLst>
          </p:cNvPr>
          <p:cNvPicPr>
            <a:picLocks noGrp="1" noChangeAspect="1"/>
          </p:cNvPicPr>
          <p:nvPr>
            <p:ph idx="1"/>
          </p:nvPr>
        </p:nvPicPr>
        <p:blipFill>
          <a:blip r:embed="rId2"/>
          <a:stretch>
            <a:fillRect/>
          </a:stretch>
        </p:blipFill>
        <p:spPr>
          <a:xfrm>
            <a:off x="7233973" y="1711761"/>
            <a:ext cx="4802854" cy="4619067"/>
          </a:xfrm>
          <a:prstGeom prst="rect">
            <a:avLst/>
          </a:prstGeom>
        </p:spPr>
      </p:pic>
      <p:sp>
        <p:nvSpPr>
          <p:cNvPr id="5" name="TextBox 4">
            <a:extLst>
              <a:ext uri="{FF2B5EF4-FFF2-40B4-BE49-F238E27FC236}">
                <a16:creationId xmlns:a16="http://schemas.microsoft.com/office/drawing/2014/main" id="{7C2ACEA3-F5B7-A4EB-6C14-53AA2605D4AB}"/>
              </a:ext>
            </a:extLst>
          </p:cNvPr>
          <p:cNvSpPr txBox="1"/>
          <p:nvPr/>
        </p:nvSpPr>
        <p:spPr>
          <a:xfrm>
            <a:off x="324227" y="1196964"/>
            <a:ext cx="6906733"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700" b="1">
                <a:solidFill>
                  <a:schemeClr val="accent6">
                    <a:lumMod val="76000"/>
                  </a:schemeClr>
                </a:solidFill>
                <a:highlight>
                  <a:srgbClr val="FFFFFF"/>
                </a:highlight>
                <a:latin typeface="Times New Roman"/>
                <a:cs typeface="Times New Roman"/>
              </a:rPr>
              <a:t>Objective:</a:t>
            </a:r>
            <a:endParaRPr lang="en-GB" sz="1700" b="1">
              <a:solidFill>
                <a:schemeClr val="accent6">
                  <a:lumMod val="76000"/>
                </a:schemeClr>
              </a:solidFill>
              <a:latin typeface="Times New Roman"/>
              <a:cs typeface="Times New Roman"/>
            </a:endParaRPr>
          </a:p>
          <a:p>
            <a:r>
              <a:rPr lang="en-GB" sz="1700" dirty="0">
                <a:solidFill>
                  <a:srgbClr val="333333"/>
                </a:solidFill>
                <a:highlight>
                  <a:srgbClr val="FFFFFF"/>
                </a:highlight>
                <a:latin typeface="Times New Roman"/>
                <a:cs typeface="Times New Roman"/>
              </a:rPr>
              <a:t>To investigate how AID initiation influenced </a:t>
            </a:r>
            <a:r>
              <a:rPr lang="en-GB" sz="1700" dirty="0" err="1">
                <a:solidFill>
                  <a:srgbClr val="333333"/>
                </a:solidFill>
                <a:highlight>
                  <a:srgbClr val="FFFFFF"/>
                </a:highlight>
                <a:latin typeface="Times New Roman"/>
                <a:cs typeface="Times New Roman"/>
              </a:rPr>
              <a:t>glycemic</a:t>
            </a:r>
            <a:r>
              <a:rPr lang="en-GB" sz="1700" dirty="0">
                <a:solidFill>
                  <a:srgbClr val="333333"/>
                </a:solidFill>
                <a:highlight>
                  <a:srgbClr val="FFFFFF"/>
                </a:highlight>
                <a:latin typeface="Times New Roman"/>
                <a:cs typeface="Times New Roman"/>
              </a:rPr>
              <a:t> outcomes over a year and assess the impact of user behaviour and insulin pump settings.</a:t>
            </a:r>
            <a:endParaRPr lang="en-GB" sz="1700">
              <a:latin typeface="Times New Roman"/>
              <a:cs typeface="Times New Roman"/>
            </a:endParaRPr>
          </a:p>
          <a:p>
            <a:endParaRPr lang="en-GB" sz="1700" b="1" dirty="0">
              <a:latin typeface="Times New Roman"/>
              <a:cs typeface="Times New Roman"/>
            </a:endParaRPr>
          </a:p>
          <a:p>
            <a:r>
              <a:rPr lang="en-GB" sz="1700" b="1">
                <a:solidFill>
                  <a:schemeClr val="accent6">
                    <a:lumMod val="76000"/>
                  </a:schemeClr>
                </a:solidFill>
                <a:highlight>
                  <a:srgbClr val="FFFFFF"/>
                </a:highlight>
                <a:latin typeface="Times New Roman"/>
                <a:cs typeface="Times New Roman"/>
              </a:rPr>
              <a:t>Results:</a:t>
            </a:r>
            <a:endParaRPr lang="en-GB" sz="1700" b="1">
              <a:solidFill>
                <a:schemeClr val="accent6">
                  <a:lumMod val="76000"/>
                </a:schemeClr>
              </a:solidFill>
              <a:latin typeface="Times New Roman"/>
              <a:cs typeface="Times New Roman"/>
            </a:endParaRPr>
          </a:p>
          <a:p>
            <a:r>
              <a:rPr lang="en-GB" sz="1700">
                <a:solidFill>
                  <a:srgbClr val="333333"/>
                </a:solidFill>
                <a:highlight>
                  <a:srgbClr val="FFFFFF"/>
                </a:highlight>
                <a:latin typeface="Times New Roman"/>
                <a:cs typeface="Times New Roman"/>
              </a:rPr>
              <a:t>Percentage of time in range (TIR: 3.9–10.0 mmol/L) improved after AID initiation and remained stable over the follow-up year (</a:t>
            </a:r>
            <a:r>
              <a:rPr lang="en-GB" sz="1700">
                <a:solidFill>
                  <a:srgbClr val="FF0000"/>
                </a:solidFill>
                <a:highlight>
                  <a:srgbClr val="FFFFFF"/>
                </a:highlight>
                <a:latin typeface="Times New Roman"/>
                <a:cs typeface="Times New Roman"/>
              </a:rPr>
              <a:t>baseline: 61.9% vs. month 12: 69.1%, </a:t>
            </a:r>
            <a:r>
              <a:rPr lang="en-GB" sz="1700" i="1">
                <a:solidFill>
                  <a:srgbClr val="FF0000"/>
                </a:solidFill>
                <a:highlight>
                  <a:srgbClr val="FFFFFF"/>
                </a:highlight>
                <a:latin typeface="Times New Roman"/>
                <a:cs typeface="Times New Roman"/>
              </a:rPr>
              <a:t>P</a:t>
            </a:r>
            <a:r>
              <a:rPr lang="en-GB" sz="1700">
                <a:solidFill>
                  <a:srgbClr val="FF0000"/>
                </a:solidFill>
                <a:highlight>
                  <a:srgbClr val="FFFFFF"/>
                </a:highlight>
                <a:latin typeface="Times New Roman"/>
                <a:cs typeface="Times New Roman"/>
              </a:rPr>
              <a:t> &lt; 0.001). </a:t>
            </a:r>
          </a:p>
          <a:p>
            <a:endParaRPr lang="en-GB" sz="1700" dirty="0">
              <a:solidFill>
                <a:srgbClr val="333333"/>
              </a:solidFill>
              <a:highlight>
                <a:srgbClr val="FFFFFF"/>
              </a:highlight>
              <a:latin typeface="Times New Roman"/>
              <a:cs typeface="Times New Roman"/>
            </a:endParaRPr>
          </a:p>
          <a:p>
            <a:r>
              <a:rPr lang="en-GB" sz="1700" dirty="0">
                <a:solidFill>
                  <a:srgbClr val="333333"/>
                </a:solidFill>
                <a:highlight>
                  <a:srgbClr val="FFFFFF"/>
                </a:highlight>
                <a:latin typeface="Times New Roman"/>
                <a:cs typeface="Times New Roman"/>
              </a:rPr>
              <a:t>The percentage of individuals reaching target (TIR &gt;70%) declined after an initial increase </a:t>
            </a:r>
            <a:r>
              <a:rPr lang="en-GB" sz="1700" dirty="0">
                <a:solidFill>
                  <a:srgbClr val="C00000"/>
                </a:solidFill>
                <a:highlight>
                  <a:srgbClr val="FFFFFF"/>
                </a:highlight>
                <a:latin typeface="Times New Roman"/>
                <a:cs typeface="Times New Roman"/>
              </a:rPr>
              <a:t>(</a:t>
            </a:r>
            <a:r>
              <a:rPr lang="en-GB" sz="1700" dirty="0">
                <a:solidFill>
                  <a:schemeClr val="accent2">
                    <a:lumMod val="76000"/>
                  </a:schemeClr>
                </a:solidFill>
                <a:highlight>
                  <a:srgbClr val="FFFFFF"/>
                </a:highlight>
                <a:latin typeface="Times New Roman"/>
                <a:cs typeface="Times New Roman"/>
              </a:rPr>
              <a:t>baseline: 29.5% vs. month 1: 60.0% vs. month 12: 43.7%, </a:t>
            </a:r>
            <a:r>
              <a:rPr lang="en-GB" sz="1700" i="1" dirty="0">
                <a:solidFill>
                  <a:schemeClr val="accent2">
                    <a:lumMod val="76000"/>
                  </a:schemeClr>
                </a:solidFill>
                <a:highlight>
                  <a:srgbClr val="FFFFFF"/>
                </a:highlight>
                <a:latin typeface="Times New Roman"/>
                <a:cs typeface="Times New Roman"/>
              </a:rPr>
              <a:t>P</a:t>
            </a:r>
            <a:r>
              <a:rPr lang="en-GB" sz="1700" dirty="0">
                <a:solidFill>
                  <a:schemeClr val="accent2">
                    <a:lumMod val="76000"/>
                  </a:schemeClr>
                </a:solidFill>
                <a:highlight>
                  <a:srgbClr val="FFFFFF"/>
                </a:highlight>
                <a:latin typeface="Times New Roman"/>
                <a:cs typeface="Times New Roman"/>
              </a:rPr>
              <a:t> &lt; 0.005). </a:t>
            </a:r>
            <a:endParaRPr lang="en-GB" sz="1700">
              <a:solidFill>
                <a:schemeClr val="accent2">
                  <a:lumMod val="76000"/>
                </a:schemeClr>
              </a:solidFill>
              <a:latin typeface="Times New Roman"/>
              <a:cs typeface="Times New Roman"/>
            </a:endParaRPr>
          </a:p>
          <a:p>
            <a:endParaRPr lang="en-GB" sz="1700" dirty="0">
              <a:solidFill>
                <a:srgbClr val="333333"/>
              </a:solidFill>
              <a:highlight>
                <a:srgbClr val="FFFFFF"/>
              </a:highlight>
              <a:latin typeface="Times New Roman"/>
              <a:cs typeface="Times New Roman"/>
            </a:endParaRPr>
          </a:p>
          <a:p>
            <a:r>
              <a:rPr lang="en-GB" sz="1700">
                <a:solidFill>
                  <a:srgbClr val="333333"/>
                </a:solidFill>
                <a:highlight>
                  <a:srgbClr val="FFFFFF"/>
                </a:highlight>
                <a:latin typeface="Times New Roman"/>
                <a:cs typeface="Times New Roman"/>
              </a:rPr>
              <a:t>The predefined measures for user interaction also increased over a year:</a:t>
            </a:r>
            <a:endParaRPr lang="en-GB" sz="1700">
              <a:latin typeface="Times New Roman"/>
              <a:cs typeface="Times New Roman"/>
            </a:endParaRPr>
          </a:p>
          <a:p>
            <a:pPr marL="285750" indent="-285750">
              <a:buFont typeface="Arial"/>
              <a:buChar char="•"/>
            </a:pPr>
            <a:r>
              <a:rPr lang="en-GB" sz="1700">
                <a:solidFill>
                  <a:srgbClr val="333333"/>
                </a:solidFill>
                <a:highlight>
                  <a:srgbClr val="FFFFFF"/>
                </a:highlight>
                <a:latin typeface="Times New Roman"/>
                <a:cs typeface="Times New Roman"/>
              </a:rPr>
              <a:t>User-initiated insulin boluses (</a:t>
            </a:r>
            <a:r>
              <a:rPr lang="en-GB" sz="1700">
                <a:solidFill>
                  <a:schemeClr val="tx2">
                    <a:lumMod val="76000"/>
                    <a:lumOff val="24000"/>
                  </a:schemeClr>
                </a:solidFill>
                <a:highlight>
                  <a:srgbClr val="FFFFFF"/>
                </a:highlight>
                <a:latin typeface="Times New Roman"/>
                <a:cs typeface="Times New Roman"/>
              </a:rPr>
              <a:t>baseline: 53.7% of total daily dose [TDD] vs. month 12: 59.9% of TDD, </a:t>
            </a:r>
            <a:r>
              <a:rPr lang="en-GB" sz="1700" i="1">
                <a:solidFill>
                  <a:schemeClr val="tx2">
                    <a:lumMod val="76000"/>
                    <a:lumOff val="24000"/>
                  </a:schemeClr>
                </a:solidFill>
                <a:highlight>
                  <a:srgbClr val="FFFFFF"/>
                </a:highlight>
                <a:latin typeface="Times New Roman"/>
                <a:cs typeface="Times New Roman"/>
              </a:rPr>
              <a:t>P</a:t>
            </a:r>
            <a:r>
              <a:rPr lang="en-GB" sz="1700">
                <a:solidFill>
                  <a:schemeClr val="tx2">
                    <a:lumMod val="76000"/>
                    <a:lumOff val="24000"/>
                  </a:schemeClr>
                </a:solidFill>
                <a:highlight>
                  <a:srgbClr val="FFFFFF"/>
                </a:highlight>
                <a:latin typeface="Times New Roman"/>
                <a:cs typeface="Times New Roman"/>
              </a:rPr>
              <a:t> = 0.034</a:t>
            </a:r>
            <a:r>
              <a:rPr lang="en-GB" sz="1700">
                <a:solidFill>
                  <a:srgbClr val="333333"/>
                </a:solidFill>
                <a:highlight>
                  <a:srgbClr val="FFFFFF"/>
                </a:highlight>
                <a:latin typeface="Times New Roman"/>
                <a:cs typeface="Times New Roman"/>
              </a:rPr>
              <a:t>).</a:t>
            </a:r>
            <a:endParaRPr lang="en-GB" sz="1700">
              <a:latin typeface="Times New Roman"/>
              <a:cs typeface="Times New Roman"/>
            </a:endParaRPr>
          </a:p>
          <a:p>
            <a:pPr marL="285750" indent="-285750">
              <a:buFont typeface="Arial"/>
              <a:buChar char="•"/>
            </a:pPr>
            <a:r>
              <a:rPr lang="en-GB" sz="1700" dirty="0">
                <a:solidFill>
                  <a:srgbClr val="333333"/>
                </a:solidFill>
                <a:highlight>
                  <a:srgbClr val="FFFFFF"/>
                </a:highlight>
                <a:latin typeface="Times New Roman"/>
                <a:cs typeface="Times New Roman"/>
              </a:rPr>
              <a:t>Reduced carbohydrate intakes relative to body weight (baseline: 5.0 g/[</a:t>
            </a:r>
            <a:r>
              <a:rPr lang="en-GB" sz="1700" dirty="0" err="1">
                <a:solidFill>
                  <a:srgbClr val="333333"/>
                </a:solidFill>
                <a:highlight>
                  <a:srgbClr val="FFFFFF"/>
                </a:highlight>
                <a:latin typeface="Times New Roman"/>
                <a:cs typeface="Times New Roman"/>
              </a:rPr>
              <a:t>kg·d</a:t>
            </a:r>
            <a:r>
              <a:rPr lang="en-GB" sz="1700" dirty="0">
                <a:solidFill>
                  <a:srgbClr val="333333"/>
                </a:solidFill>
                <a:highlight>
                  <a:srgbClr val="FFFFFF"/>
                </a:highlight>
                <a:latin typeface="Times New Roman"/>
                <a:cs typeface="Times New Roman"/>
              </a:rPr>
              <a:t>] vs. month 12: 4.6 g/[</a:t>
            </a:r>
            <a:r>
              <a:rPr lang="en-GB" sz="1700" dirty="0" err="1">
                <a:solidFill>
                  <a:srgbClr val="333333"/>
                </a:solidFill>
                <a:highlight>
                  <a:srgbClr val="FFFFFF"/>
                </a:highlight>
                <a:latin typeface="Times New Roman"/>
                <a:cs typeface="Times New Roman"/>
              </a:rPr>
              <a:t>kg·d</a:t>
            </a:r>
            <a:r>
              <a:rPr lang="en-GB" sz="1700" dirty="0">
                <a:solidFill>
                  <a:srgbClr val="333333"/>
                </a:solidFill>
                <a:highlight>
                  <a:srgbClr val="FFFFFF"/>
                </a:highlight>
                <a:latin typeface="Times New Roman"/>
                <a:cs typeface="Times New Roman"/>
              </a:rPr>
              <a:t>], </a:t>
            </a:r>
            <a:r>
              <a:rPr lang="en-GB" sz="1700" i="1" dirty="0">
                <a:solidFill>
                  <a:srgbClr val="333333"/>
                </a:solidFill>
                <a:highlight>
                  <a:srgbClr val="FFFFFF"/>
                </a:highlight>
                <a:latin typeface="Times New Roman"/>
                <a:cs typeface="Times New Roman"/>
              </a:rPr>
              <a:t>P</a:t>
            </a:r>
            <a:r>
              <a:rPr lang="en-GB" sz="1700" dirty="0">
                <a:solidFill>
                  <a:srgbClr val="333333"/>
                </a:solidFill>
                <a:highlight>
                  <a:srgbClr val="FFFFFF"/>
                </a:highlight>
                <a:latin typeface="Times New Roman"/>
                <a:cs typeface="Times New Roman"/>
              </a:rPr>
              <a:t> = 0.004).</a:t>
            </a:r>
            <a:endParaRPr lang="en-GB" sz="1700" dirty="0">
              <a:latin typeface="Times New Roman"/>
              <a:cs typeface="Times New Roman"/>
            </a:endParaRPr>
          </a:p>
          <a:p>
            <a:pPr marL="285750" indent="-285750">
              <a:buFont typeface="Arial"/>
              <a:buChar char="•"/>
            </a:pPr>
            <a:r>
              <a:rPr lang="en-GB" sz="1700">
                <a:solidFill>
                  <a:srgbClr val="333333"/>
                </a:solidFill>
                <a:highlight>
                  <a:srgbClr val="FFFFFF"/>
                </a:highlight>
                <a:latin typeface="Times New Roman"/>
                <a:cs typeface="Times New Roman"/>
              </a:rPr>
              <a:t>Longer active continuous glucose monitoring (CGM) wear time (baseline: 87.2% vs. month 12: 94.1%, </a:t>
            </a:r>
            <a:r>
              <a:rPr lang="en-GB" sz="1700" i="1">
                <a:solidFill>
                  <a:srgbClr val="333333"/>
                </a:solidFill>
                <a:highlight>
                  <a:srgbClr val="FFFFFF"/>
                </a:highlight>
                <a:latin typeface="Times New Roman"/>
                <a:cs typeface="Times New Roman"/>
              </a:rPr>
              <a:t>P</a:t>
            </a:r>
            <a:r>
              <a:rPr lang="en-GB" sz="1700">
                <a:solidFill>
                  <a:srgbClr val="333333"/>
                </a:solidFill>
                <a:highlight>
                  <a:srgbClr val="FFFFFF"/>
                </a:highlight>
                <a:latin typeface="Times New Roman"/>
                <a:cs typeface="Times New Roman"/>
              </a:rPr>
              <a:t> = 0.011).</a:t>
            </a:r>
            <a:endParaRPr lang="en-GB" sz="1700">
              <a:latin typeface="Times New Roman"/>
              <a:cs typeface="Times New Roman"/>
            </a:endParaRPr>
          </a:p>
          <a:p>
            <a:pPr algn="l"/>
            <a:endParaRPr lang="en-GB">
              <a:latin typeface="Times New Roman"/>
              <a:cs typeface="Times New Roman"/>
            </a:endParaRPr>
          </a:p>
        </p:txBody>
      </p:sp>
    </p:spTree>
    <p:extLst>
      <p:ext uri="{BB962C8B-B14F-4D97-AF65-F5344CB8AC3E}">
        <p14:creationId xmlns:p14="http://schemas.microsoft.com/office/powerpoint/2010/main" val="79786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667F-7AA2-46B7-0E4B-E1BFEDA3FB6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ADCF555-1BD7-1FBA-83C1-6E3461E18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9548-35C6-FD5D-2533-3B02CA1CF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8CE2C-2B17-6E8B-C0DE-48A3229F6E9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Back to our case </a:t>
            </a:r>
            <a:endParaRPr lang="en-US" sz="26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44644661-FF94-D6B9-6B99-D36BE8F15B82}"/>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4" name="Picture 3" descr="A screenshot of a computer&#10;&#10;AI-generated content may be incorrect.">
            <a:extLst>
              <a:ext uri="{FF2B5EF4-FFF2-40B4-BE49-F238E27FC236}">
                <a16:creationId xmlns:a16="http://schemas.microsoft.com/office/drawing/2014/main" id="{69A4B58D-4A3F-5F0C-24B5-328FF780FF8C}"/>
              </a:ext>
            </a:extLst>
          </p:cNvPr>
          <p:cNvPicPr>
            <a:picLocks noChangeAspect="1"/>
          </p:cNvPicPr>
          <p:nvPr/>
        </p:nvPicPr>
        <p:blipFill>
          <a:blip r:embed="rId2"/>
          <a:stretch>
            <a:fillRect/>
          </a:stretch>
        </p:blipFill>
        <p:spPr>
          <a:xfrm>
            <a:off x="3922360" y="566351"/>
            <a:ext cx="7930741" cy="5859162"/>
          </a:xfrm>
          <a:prstGeom prst="rect">
            <a:avLst/>
          </a:prstGeom>
        </p:spPr>
      </p:pic>
    </p:spTree>
    <p:extLst>
      <p:ext uri="{BB962C8B-B14F-4D97-AF65-F5344CB8AC3E}">
        <p14:creationId xmlns:p14="http://schemas.microsoft.com/office/powerpoint/2010/main" val="22260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9CCB-B0B2-8970-75E4-CBCDA314BCC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86E24BB-16DC-7A88-4C93-EAD68D770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838A2B-C984-105D-DCFB-78E0F29E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89F7D-0B08-0E0A-46EB-A6693FCC3B01}"/>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a:solidFill>
                  <a:srgbClr val="FFFFFF"/>
                </a:solidFill>
                <a:latin typeface="Times New Roman"/>
                <a:cs typeface="Times New Roman"/>
              </a:rPr>
              <a:t>Follow up</a:t>
            </a:r>
            <a:endParaRPr lang="en-US" sz="22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2897D86C-E280-6EC6-7A04-AC7F67265B5F}"/>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4" name="Picture 3" descr="A screenshot of a graph&#10;&#10;AI-generated content may be incorrect.">
            <a:extLst>
              <a:ext uri="{FF2B5EF4-FFF2-40B4-BE49-F238E27FC236}">
                <a16:creationId xmlns:a16="http://schemas.microsoft.com/office/drawing/2014/main" id="{461669E7-B952-BB18-F05E-A11B364DB8DB}"/>
              </a:ext>
            </a:extLst>
          </p:cNvPr>
          <p:cNvPicPr>
            <a:picLocks noChangeAspect="1"/>
          </p:cNvPicPr>
          <p:nvPr/>
        </p:nvPicPr>
        <p:blipFill>
          <a:blip r:embed="rId2"/>
          <a:stretch>
            <a:fillRect/>
          </a:stretch>
        </p:blipFill>
        <p:spPr>
          <a:xfrm>
            <a:off x="2244280" y="913745"/>
            <a:ext cx="9947720" cy="5030510"/>
          </a:xfrm>
          <a:prstGeom prst="rect">
            <a:avLst/>
          </a:prstGeom>
        </p:spPr>
      </p:pic>
    </p:spTree>
    <p:extLst>
      <p:ext uri="{BB962C8B-B14F-4D97-AF65-F5344CB8AC3E}">
        <p14:creationId xmlns:p14="http://schemas.microsoft.com/office/powerpoint/2010/main" val="263009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BCDC-B5B0-0F23-B3D2-0EA59F3A897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BD36A16-8841-E811-016E-7E8FA3058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0CF611-07FE-E317-8313-40BD1AF74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5E3A1-DA2D-2FC2-9AB7-EDBE4E3F8105}"/>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a:solidFill>
                  <a:srgbClr val="FFFFFF"/>
                </a:solidFill>
                <a:latin typeface="Times New Roman"/>
                <a:cs typeface="Times New Roman"/>
              </a:rPr>
              <a:t>Follow up</a:t>
            </a:r>
            <a:endParaRPr lang="en-US" sz="22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D201DAAB-35F9-E83E-8B56-2259767C7E15}"/>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a:extLst>
              <a:ext uri="{FF2B5EF4-FFF2-40B4-BE49-F238E27FC236}">
                <a16:creationId xmlns:a16="http://schemas.microsoft.com/office/drawing/2014/main" id="{8D0F40B5-A33B-EF15-C1C3-D8EAFE279965}"/>
              </a:ext>
            </a:extLst>
          </p:cNvPr>
          <p:cNvPicPr>
            <a:picLocks noChangeAspect="1"/>
          </p:cNvPicPr>
          <p:nvPr/>
        </p:nvPicPr>
        <p:blipFill>
          <a:blip r:embed="rId2"/>
          <a:stretch>
            <a:fillRect/>
          </a:stretch>
        </p:blipFill>
        <p:spPr>
          <a:xfrm>
            <a:off x="2419864" y="884371"/>
            <a:ext cx="9772136" cy="5089257"/>
          </a:xfrm>
          <a:prstGeom prst="rect">
            <a:avLst/>
          </a:prstGeom>
        </p:spPr>
      </p:pic>
    </p:spTree>
    <p:extLst>
      <p:ext uri="{BB962C8B-B14F-4D97-AF65-F5344CB8AC3E}">
        <p14:creationId xmlns:p14="http://schemas.microsoft.com/office/powerpoint/2010/main" val="44675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1BC1B-FC49-B9EC-3615-CD0F46EA19A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ACB8FD6-6B47-3029-DA51-CED00C7F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AA3B-4F83-109A-EF9F-7564B731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5E0F5-F6AA-9EB0-B523-CB1B4B0EA9A6}"/>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a:solidFill>
                  <a:srgbClr val="FFFFFF"/>
                </a:solidFill>
                <a:latin typeface="Times New Roman"/>
                <a:cs typeface="Times New Roman"/>
              </a:rPr>
              <a:t>Follow up</a:t>
            </a:r>
            <a:endParaRPr lang="en-US" sz="22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C1D2E9C6-07C5-7577-322F-793E3F9E40FE}"/>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descr="A graph with different colored lines&#10;&#10;AI-generated content may be incorrect.">
            <a:extLst>
              <a:ext uri="{FF2B5EF4-FFF2-40B4-BE49-F238E27FC236}">
                <a16:creationId xmlns:a16="http://schemas.microsoft.com/office/drawing/2014/main" id="{4CCF55C0-C548-A881-1495-8E9854DD0007}"/>
              </a:ext>
            </a:extLst>
          </p:cNvPr>
          <p:cNvPicPr>
            <a:picLocks noChangeAspect="1"/>
          </p:cNvPicPr>
          <p:nvPr/>
        </p:nvPicPr>
        <p:blipFill>
          <a:blip r:embed="rId2"/>
          <a:stretch>
            <a:fillRect/>
          </a:stretch>
        </p:blipFill>
        <p:spPr>
          <a:xfrm>
            <a:off x="2336241" y="962812"/>
            <a:ext cx="9855759" cy="4932376"/>
          </a:xfrm>
          <a:prstGeom prst="rect">
            <a:avLst/>
          </a:prstGeom>
        </p:spPr>
      </p:pic>
    </p:spTree>
    <p:extLst>
      <p:ext uri="{BB962C8B-B14F-4D97-AF65-F5344CB8AC3E}">
        <p14:creationId xmlns:p14="http://schemas.microsoft.com/office/powerpoint/2010/main" val="52061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AFC84-EE49-EA92-F2AC-52940C7A1B0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9937D54-4E8B-5934-623F-D03A04BD8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3C9122-9B71-BCD1-0936-AD085A9E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71CA4-893B-1D3D-3040-7B2114FEA34C}"/>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dirty="0">
                <a:solidFill>
                  <a:srgbClr val="FFFFFF"/>
                </a:solidFill>
                <a:latin typeface="Times New Roman"/>
                <a:cs typeface="Times New Roman"/>
              </a:rPr>
              <a:t>Shifted to </a:t>
            </a:r>
            <a:r>
              <a:rPr lang="en-US" sz="2200">
                <a:solidFill>
                  <a:srgbClr val="FFFFFF"/>
                </a:solidFill>
                <a:latin typeface="Times New Roman"/>
                <a:cs typeface="Times New Roman"/>
              </a:rPr>
              <a:t>auto-mood</a:t>
            </a:r>
            <a:endParaRPr lang="en-US" sz="2200" kern="1200" dirty="0" err="1">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1482565A-7495-9C0F-E421-DB2BFF3781C7}"/>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descr="A screenshot of a computer&#10;&#10;AI-generated content may be incorrect.">
            <a:extLst>
              <a:ext uri="{FF2B5EF4-FFF2-40B4-BE49-F238E27FC236}">
                <a16:creationId xmlns:a16="http://schemas.microsoft.com/office/drawing/2014/main" id="{6A8B9F87-87A6-C419-D71A-74FBCA2EE26C}"/>
              </a:ext>
            </a:extLst>
          </p:cNvPr>
          <p:cNvPicPr>
            <a:picLocks noChangeAspect="1"/>
          </p:cNvPicPr>
          <p:nvPr/>
        </p:nvPicPr>
        <p:blipFill>
          <a:blip r:embed="rId2"/>
          <a:stretch>
            <a:fillRect/>
          </a:stretch>
        </p:blipFill>
        <p:spPr>
          <a:xfrm>
            <a:off x="2660027" y="1431323"/>
            <a:ext cx="9271213" cy="5426677"/>
          </a:xfrm>
          <a:prstGeom prst="rect">
            <a:avLst/>
          </a:prstGeom>
        </p:spPr>
      </p:pic>
      <p:pic>
        <p:nvPicPr>
          <p:cNvPr id="6" name="Picture 5" descr="A screenshot of a medical report&#10;&#10;AI-generated content may be incorrect.">
            <a:extLst>
              <a:ext uri="{FF2B5EF4-FFF2-40B4-BE49-F238E27FC236}">
                <a16:creationId xmlns:a16="http://schemas.microsoft.com/office/drawing/2014/main" id="{978A32AF-178E-DEC5-7922-C7025379D476}"/>
              </a:ext>
            </a:extLst>
          </p:cNvPr>
          <p:cNvPicPr>
            <a:picLocks noChangeAspect="1"/>
          </p:cNvPicPr>
          <p:nvPr/>
        </p:nvPicPr>
        <p:blipFill>
          <a:blip r:embed="rId3"/>
          <a:stretch>
            <a:fillRect/>
          </a:stretch>
        </p:blipFill>
        <p:spPr>
          <a:xfrm>
            <a:off x="2656703" y="1879"/>
            <a:ext cx="9288163" cy="2014513"/>
          </a:xfrm>
          <a:prstGeom prst="rect">
            <a:avLst/>
          </a:prstGeom>
        </p:spPr>
      </p:pic>
    </p:spTree>
    <p:extLst>
      <p:ext uri="{BB962C8B-B14F-4D97-AF65-F5344CB8AC3E}">
        <p14:creationId xmlns:p14="http://schemas.microsoft.com/office/powerpoint/2010/main" val="17633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7E13B-22C1-1BC6-6262-BA6DC8886E2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C52DABD-A5D3-F08A-6A5A-9CE5CCB55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4B8E46-C3AD-9148-284D-6B46833A6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93BD1-8679-63BA-A565-570A10C5BCC7}"/>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a:solidFill>
                  <a:srgbClr val="FFFFFF"/>
                </a:solidFill>
                <a:latin typeface="Times New Roman"/>
                <a:cs typeface="Times New Roman"/>
              </a:rPr>
              <a:t>Follow up</a:t>
            </a:r>
            <a:endParaRPr lang="en-US" sz="22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601F1A45-8CDC-8A74-8752-95AEEBCEBBAC}"/>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descr="A screenshot of a graph&#10;&#10;AI-generated content may be incorrect.">
            <a:extLst>
              <a:ext uri="{FF2B5EF4-FFF2-40B4-BE49-F238E27FC236}">
                <a16:creationId xmlns:a16="http://schemas.microsoft.com/office/drawing/2014/main" id="{A8048CE8-CE65-CAA8-3F71-E3B46F207A40}"/>
              </a:ext>
            </a:extLst>
          </p:cNvPr>
          <p:cNvPicPr>
            <a:picLocks noChangeAspect="1"/>
          </p:cNvPicPr>
          <p:nvPr/>
        </p:nvPicPr>
        <p:blipFill>
          <a:blip r:embed="rId2"/>
          <a:stretch>
            <a:fillRect/>
          </a:stretch>
        </p:blipFill>
        <p:spPr>
          <a:xfrm>
            <a:off x="3162049" y="720810"/>
            <a:ext cx="8618072" cy="6137190"/>
          </a:xfrm>
          <a:prstGeom prst="rect">
            <a:avLst/>
          </a:prstGeom>
        </p:spPr>
      </p:pic>
    </p:spTree>
    <p:extLst>
      <p:ext uri="{BB962C8B-B14F-4D97-AF65-F5344CB8AC3E}">
        <p14:creationId xmlns:p14="http://schemas.microsoft.com/office/powerpoint/2010/main" val="145373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59A4-C4B4-CD02-633D-8276FDEF40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CE51199-CFA6-AC60-8234-947A72FC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4F7764-FC91-7568-B09F-8B7C97CA4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415C4-9F1E-65A6-3081-7F18B88FEBB1}"/>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a:solidFill>
                  <a:srgbClr val="FFFFFF"/>
                </a:solidFill>
                <a:latin typeface="Times New Roman"/>
                <a:cs typeface="Times New Roman"/>
              </a:rPr>
              <a:t>Follow up</a:t>
            </a:r>
            <a:endParaRPr lang="en-US" sz="22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ABB32AF3-2E1B-6D0D-3174-18727584F3C3}"/>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descr="A screenshot of a graph&#10;&#10;AI-generated content may be incorrect.">
            <a:extLst>
              <a:ext uri="{FF2B5EF4-FFF2-40B4-BE49-F238E27FC236}">
                <a16:creationId xmlns:a16="http://schemas.microsoft.com/office/drawing/2014/main" id="{2FDBA85C-50C1-EF80-02A0-43AF59A2C2E8}"/>
              </a:ext>
            </a:extLst>
          </p:cNvPr>
          <p:cNvPicPr>
            <a:picLocks noChangeAspect="1"/>
          </p:cNvPicPr>
          <p:nvPr/>
        </p:nvPicPr>
        <p:blipFill>
          <a:blip r:embed="rId2"/>
          <a:stretch>
            <a:fillRect/>
          </a:stretch>
        </p:blipFill>
        <p:spPr>
          <a:xfrm>
            <a:off x="2897746" y="363970"/>
            <a:ext cx="9294254" cy="6151523"/>
          </a:xfrm>
          <a:prstGeom prst="rect">
            <a:avLst/>
          </a:prstGeom>
        </p:spPr>
      </p:pic>
    </p:spTree>
    <p:extLst>
      <p:ext uri="{BB962C8B-B14F-4D97-AF65-F5344CB8AC3E}">
        <p14:creationId xmlns:p14="http://schemas.microsoft.com/office/powerpoint/2010/main" val="202951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B3547-CF60-E255-6B29-126224DB6BB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50D0554-8806-4D20-B978-EF05A194C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171FE-4BAC-A83F-F92E-34AA908AA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9B946-0808-7DE4-7611-25E2C2CFEC50}"/>
              </a:ext>
            </a:extLst>
          </p:cNvPr>
          <p:cNvSpPr>
            <a:spLocks noGrp="1"/>
          </p:cNvSpPr>
          <p:nvPr>
            <p:ph type="title"/>
          </p:nvPr>
        </p:nvSpPr>
        <p:spPr>
          <a:xfrm>
            <a:off x="259080" y="375309"/>
            <a:ext cx="1980057" cy="186489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a:solidFill>
                  <a:srgbClr val="FFFFFF"/>
                </a:solidFill>
                <a:latin typeface="Times New Roman"/>
                <a:cs typeface="Times New Roman"/>
              </a:rPr>
              <a:t>Follow up</a:t>
            </a:r>
            <a:endParaRPr lang="en-US" sz="2200" kern="1200">
              <a:solidFill>
                <a:srgbClr val="FFFFFF"/>
              </a:solidFill>
              <a:latin typeface="Times New Roman"/>
              <a:cs typeface="Times New Roman"/>
            </a:endParaRPr>
          </a:p>
        </p:txBody>
      </p:sp>
      <p:sp>
        <p:nvSpPr>
          <p:cNvPr id="5" name="Content Placeholder 4">
            <a:extLst>
              <a:ext uri="{FF2B5EF4-FFF2-40B4-BE49-F238E27FC236}">
                <a16:creationId xmlns:a16="http://schemas.microsoft.com/office/drawing/2014/main" id="{DD6E7470-9AA5-8B82-8D08-CAD75C408948}"/>
              </a:ext>
            </a:extLst>
          </p:cNvPr>
          <p:cNvSpPr>
            <a:spLocks noGrp="1"/>
          </p:cNvSpPr>
          <p:nvPr>
            <p:ph idx="1"/>
          </p:nvPr>
        </p:nvSpPr>
        <p:spPr>
          <a:xfrm>
            <a:off x="3799183" y="561208"/>
            <a:ext cx="7763957" cy="5615755"/>
          </a:xfrm>
        </p:spPr>
        <p:txBody>
          <a:bodyPr vert="horz" lIns="91440" tIns="45720" rIns="91440" bIns="45720" rtlCol="0" anchor="t">
            <a:normAutofit/>
          </a:bodyPr>
          <a:lstStyle/>
          <a:p>
            <a:endParaRPr lang="en-GB" sz="2000">
              <a:latin typeface="Times New Roman"/>
              <a:cs typeface="Times New Roman"/>
            </a:endParaRPr>
          </a:p>
          <a:p>
            <a:endParaRPr lang="en-GB"/>
          </a:p>
          <a:p>
            <a:endParaRPr lang="en-GB"/>
          </a:p>
        </p:txBody>
      </p:sp>
      <p:pic>
        <p:nvPicPr>
          <p:cNvPr id="3" name="Picture 2" descr="A screenshot of a graph&#10;&#10;AI-generated content may be incorrect.">
            <a:extLst>
              <a:ext uri="{FF2B5EF4-FFF2-40B4-BE49-F238E27FC236}">
                <a16:creationId xmlns:a16="http://schemas.microsoft.com/office/drawing/2014/main" id="{96E1A3AF-0BE4-E0D8-3761-CBC00CB3ECAB}"/>
              </a:ext>
            </a:extLst>
          </p:cNvPr>
          <p:cNvPicPr>
            <a:picLocks noChangeAspect="1"/>
          </p:cNvPicPr>
          <p:nvPr/>
        </p:nvPicPr>
        <p:blipFill>
          <a:blip r:embed="rId2"/>
          <a:stretch>
            <a:fillRect/>
          </a:stretch>
        </p:blipFill>
        <p:spPr>
          <a:xfrm>
            <a:off x="2468450" y="402521"/>
            <a:ext cx="9208396" cy="6342732"/>
          </a:xfrm>
          <a:prstGeom prst="rect">
            <a:avLst/>
          </a:prstGeom>
        </p:spPr>
      </p:pic>
    </p:spTree>
    <p:extLst>
      <p:ext uri="{BB962C8B-B14F-4D97-AF65-F5344CB8AC3E}">
        <p14:creationId xmlns:p14="http://schemas.microsoft.com/office/powerpoint/2010/main" val="136721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29016-D943-4D0E-2179-9609C30013E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BF7D509-D053-D96E-5A24-5CAFF6FCB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FE8EB8-3032-42F2-5961-E7C4A9006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9C408-E2A1-90A7-BE0C-0FC11F7E94F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a:solidFill>
                  <a:srgbClr val="FFFFFF"/>
                </a:solidFill>
                <a:latin typeface="Times New Roman"/>
                <a:cs typeface="Times New Roman"/>
              </a:rPr>
              <a:t>History </a:t>
            </a:r>
            <a:r>
              <a:rPr lang="en-US" sz="2400" kern="1200">
                <a:solidFill>
                  <a:srgbClr val="FFFFFF"/>
                </a:solidFill>
                <a:latin typeface="+mj-lt"/>
                <a:ea typeface="+mj-ea"/>
                <a:cs typeface="+mj-cs"/>
              </a:rPr>
              <a:t> </a:t>
            </a:r>
          </a:p>
        </p:txBody>
      </p:sp>
      <p:sp>
        <p:nvSpPr>
          <p:cNvPr id="7" name="Content Placeholder 2">
            <a:extLst>
              <a:ext uri="{FF2B5EF4-FFF2-40B4-BE49-F238E27FC236}">
                <a16:creationId xmlns:a16="http://schemas.microsoft.com/office/drawing/2014/main" id="{EDAA17A4-A2F1-CC4E-C338-9BF95ABFB8B6}"/>
              </a:ext>
            </a:extLst>
          </p:cNvPr>
          <p:cNvSpPr>
            <a:spLocks noGrp="1"/>
          </p:cNvSpPr>
          <p:nvPr/>
        </p:nvSpPr>
        <p:spPr>
          <a:xfrm>
            <a:off x="3907439" y="1227392"/>
            <a:ext cx="6996791" cy="52060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6">
                    <a:lumMod val="76000"/>
                  </a:schemeClr>
                </a:solidFill>
                <a:latin typeface="Times New Roman"/>
                <a:cs typeface="Times New Roman"/>
              </a:rPr>
              <a:t>Family </a:t>
            </a:r>
            <a:r>
              <a:rPr lang="en-GB" sz="2000" b="1" dirty="0" err="1">
                <a:solidFill>
                  <a:schemeClr val="accent6">
                    <a:lumMod val="76000"/>
                  </a:schemeClr>
                </a:solidFill>
                <a:latin typeface="Times New Roman"/>
                <a:cs typeface="Times New Roman"/>
              </a:rPr>
              <a:t>Hx</a:t>
            </a:r>
            <a:r>
              <a:rPr lang="en-GB" sz="2000" b="1" dirty="0">
                <a:solidFill>
                  <a:schemeClr val="accent6">
                    <a:lumMod val="76000"/>
                  </a:schemeClr>
                </a:solidFill>
                <a:latin typeface="Times New Roman"/>
                <a:cs typeface="Times New Roman"/>
              </a:rPr>
              <a:t>:</a:t>
            </a:r>
            <a:endParaRPr lang="en-US" sz="2000" b="1">
              <a:solidFill>
                <a:schemeClr val="accent6">
                  <a:lumMod val="76000"/>
                </a:schemeClr>
              </a:solidFill>
              <a:latin typeface="Times New Roman"/>
              <a:cs typeface="Times New Roman"/>
            </a:endParaRPr>
          </a:p>
          <a:p>
            <a:r>
              <a:rPr lang="en-GB" sz="2000">
                <a:latin typeface="Times New Roman"/>
                <a:cs typeface="Times New Roman"/>
              </a:rPr>
              <a:t>No consanguinity, she is the first affected member with T1DM.</a:t>
            </a:r>
          </a:p>
          <a:p>
            <a:r>
              <a:rPr lang="en-GB" sz="2000">
                <a:latin typeface="Times New Roman"/>
                <a:cs typeface="Times New Roman"/>
              </a:rPr>
              <a:t>Her grandparents have T2DM, she has two elder  twin sisters who are healthy.</a:t>
            </a:r>
          </a:p>
          <a:p>
            <a:r>
              <a:rPr lang="en-GB" sz="2000">
                <a:latin typeface="Times New Roman"/>
                <a:cs typeface="Times New Roman"/>
              </a:rPr>
              <a:t>Development, Allergy, Immunization &gt;&gt;Unremarkable.</a:t>
            </a:r>
            <a:endParaRPr lang="en-US" sz="2000">
              <a:latin typeface="Times New Roman"/>
              <a:cs typeface="Times New Roman"/>
            </a:endParaRPr>
          </a:p>
          <a:p>
            <a:endParaRPr lang="en-GB" sz="2000">
              <a:latin typeface="Times New Roman"/>
              <a:cs typeface="Times New Roman"/>
            </a:endParaRPr>
          </a:p>
          <a:p>
            <a:pPr marL="0" indent="0">
              <a:buNone/>
            </a:pPr>
            <a:r>
              <a:rPr lang="en-GB" sz="2000" b="1">
                <a:solidFill>
                  <a:srgbClr val="0070C0"/>
                </a:solidFill>
                <a:latin typeface="Times New Roman"/>
                <a:cs typeface="Times New Roman"/>
              </a:rPr>
              <a:t>On Examination:</a:t>
            </a:r>
            <a:endParaRPr lang="en-US" sz="2000" b="1">
              <a:solidFill>
                <a:srgbClr val="0070C0"/>
              </a:solidFill>
              <a:latin typeface="Times New Roman"/>
              <a:cs typeface="Times New Roman"/>
            </a:endParaRPr>
          </a:p>
          <a:p>
            <a:pPr marL="0" indent="0">
              <a:buNone/>
            </a:pPr>
            <a:r>
              <a:rPr lang="en-GB" sz="2000" dirty="0">
                <a:latin typeface="Times New Roman"/>
                <a:cs typeface="Times New Roman"/>
              </a:rPr>
              <a:t>   </a:t>
            </a:r>
            <a:r>
              <a:rPr lang="en-GB" sz="2000" dirty="0" err="1">
                <a:latin typeface="Times New Roman"/>
                <a:cs typeface="Times New Roman"/>
              </a:rPr>
              <a:t>Wt</a:t>
            </a:r>
            <a:r>
              <a:rPr lang="en-GB" sz="2000" dirty="0">
                <a:latin typeface="Times New Roman"/>
                <a:cs typeface="Times New Roman"/>
              </a:rPr>
              <a:t>=9.2kg&gt;&gt; on 10th % CDC chart</a:t>
            </a:r>
            <a:endParaRPr lang="en-US" sz="2000" dirty="0">
              <a:latin typeface="Times New Roman"/>
              <a:cs typeface="Times New Roman"/>
            </a:endParaRPr>
          </a:p>
          <a:p>
            <a:pPr marL="0" indent="0">
              <a:buNone/>
            </a:pPr>
            <a:r>
              <a:rPr lang="en-GB" sz="2000" dirty="0">
                <a:latin typeface="Times New Roman"/>
                <a:cs typeface="Times New Roman"/>
              </a:rPr>
              <a:t>   </a:t>
            </a:r>
            <a:r>
              <a:rPr lang="en-GB" sz="2000" dirty="0" err="1">
                <a:latin typeface="Times New Roman"/>
                <a:cs typeface="Times New Roman"/>
              </a:rPr>
              <a:t>Ht</a:t>
            </a:r>
            <a:r>
              <a:rPr lang="en-GB" sz="2000" dirty="0">
                <a:latin typeface="Times New Roman"/>
                <a:cs typeface="Times New Roman"/>
              </a:rPr>
              <a:t>=81cm&gt;&gt; on 50th % CDC chart </a:t>
            </a:r>
            <a:endParaRPr lang="en-US" sz="2000" dirty="0">
              <a:latin typeface="Times New Roman"/>
              <a:cs typeface="Times New Roman"/>
            </a:endParaRPr>
          </a:p>
          <a:p>
            <a:pPr marL="0" indent="0">
              <a:buNone/>
            </a:pPr>
            <a:r>
              <a:rPr lang="en-GB" sz="2000">
                <a:latin typeface="Times New Roman"/>
                <a:cs typeface="Times New Roman"/>
              </a:rPr>
              <a:t>   Normal Systemic examination.</a:t>
            </a:r>
            <a:endParaRPr lang="en-GB"/>
          </a:p>
        </p:txBody>
      </p:sp>
    </p:spTree>
    <p:extLst>
      <p:ext uri="{BB962C8B-B14F-4D97-AF65-F5344CB8AC3E}">
        <p14:creationId xmlns:p14="http://schemas.microsoft.com/office/powerpoint/2010/main" val="36001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C345-2FC4-8B1C-ABD0-F7DF4055AD84}"/>
              </a:ext>
            </a:extLst>
          </p:cNvPr>
          <p:cNvSpPr>
            <a:spLocks noGrp="1"/>
          </p:cNvSpPr>
          <p:nvPr>
            <p:ph type="title"/>
          </p:nvPr>
        </p:nvSpPr>
        <p:spPr/>
        <p:txBody>
          <a:bodyPr>
            <a:normAutofit/>
          </a:bodyPr>
          <a:lstStyle/>
          <a:p>
            <a:r>
              <a:rPr lang="en-GB" sz="3200">
                <a:latin typeface="Times New Roman"/>
                <a:cs typeface="Times New Roman"/>
              </a:rPr>
              <a:t>Take a home message</a:t>
            </a:r>
            <a:endParaRPr lang="en-US" sz="3200">
              <a:latin typeface="Times New Roman"/>
              <a:cs typeface="Times New Roman"/>
            </a:endParaRPr>
          </a:p>
        </p:txBody>
      </p:sp>
      <p:graphicFrame>
        <p:nvGraphicFramePr>
          <p:cNvPr id="5" name="Content Placeholder 2">
            <a:extLst>
              <a:ext uri="{FF2B5EF4-FFF2-40B4-BE49-F238E27FC236}">
                <a16:creationId xmlns:a16="http://schemas.microsoft.com/office/drawing/2014/main" id="{6AE28B69-A4A7-FDFF-7B4E-738877AF305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73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5E2F-1E71-9CC5-B39A-EA0E3ABED05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943EBE8-655A-6A33-D53E-B04ADA71B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5F006-79B2-CEF7-D3E1-BFC860C73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A0992-3A9F-E3E7-9267-D6214B7CF0F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Times New Roman"/>
                <a:cs typeface="Times New Roman"/>
              </a:rPr>
              <a:t>Investigations</a:t>
            </a:r>
            <a:r>
              <a:rPr lang="en-US" sz="2400" kern="1200">
                <a:solidFill>
                  <a:srgbClr val="FFFFFF"/>
                </a:solidFill>
                <a:latin typeface="+mj-lt"/>
                <a:ea typeface="+mj-ea"/>
                <a:cs typeface="+mj-cs"/>
              </a:rPr>
              <a:t> </a:t>
            </a:r>
          </a:p>
        </p:txBody>
      </p:sp>
      <p:graphicFrame>
        <p:nvGraphicFramePr>
          <p:cNvPr id="4" name="Content Placeholder 3">
            <a:extLst>
              <a:ext uri="{FF2B5EF4-FFF2-40B4-BE49-F238E27FC236}">
                <a16:creationId xmlns:a16="http://schemas.microsoft.com/office/drawing/2014/main" id="{7ED3A14B-CF52-0B6D-C37E-4A67665FAB6E}"/>
              </a:ext>
            </a:extLst>
          </p:cNvPr>
          <p:cNvGraphicFramePr>
            <a:graphicFrameLocks noGrp="1"/>
          </p:cNvGraphicFramePr>
          <p:nvPr>
            <p:ph idx="1"/>
            <p:extLst>
              <p:ext uri="{D42A27DB-BD31-4B8C-83A1-F6EECF244321}">
                <p14:modId xmlns:p14="http://schemas.microsoft.com/office/powerpoint/2010/main" val="1107081040"/>
              </p:ext>
            </p:extLst>
          </p:nvPr>
        </p:nvGraphicFramePr>
        <p:xfrm>
          <a:off x="4026243" y="185351"/>
          <a:ext cx="7529811" cy="6535919"/>
        </p:xfrm>
        <a:graphic>
          <a:graphicData uri="http://schemas.openxmlformats.org/drawingml/2006/table">
            <a:tbl>
              <a:tblPr firstRow="1" bandRow="1">
                <a:tableStyleId>{073A0DAA-6AF3-43AB-8588-CEC1D06C72B9}</a:tableStyleId>
              </a:tblPr>
              <a:tblGrid>
                <a:gridCol w="2299115">
                  <a:extLst>
                    <a:ext uri="{9D8B030D-6E8A-4147-A177-3AD203B41FA5}">
                      <a16:colId xmlns:a16="http://schemas.microsoft.com/office/drawing/2014/main" val="1932727115"/>
                    </a:ext>
                  </a:extLst>
                </a:gridCol>
                <a:gridCol w="2453183">
                  <a:extLst>
                    <a:ext uri="{9D8B030D-6E8A-4147-A177-3AD203B41FA5}">
                      <a16:colId xmlns:a16="http://schemas.microsoft.com/office/drawing/2014/main" val="965646284"/>
                    </a:ext>
                  </a:extLst>
                </a:gridCol>
                <a:gridCol w="2777513">
                  <a:extLst>
                    <a:ext uri="{9D8B030D-6E8A-4147-A177-3AD203B41FA5}">
                      <a16:colId xmlns:a16="http://schemas.microsoft.com/office/drawing/2014/main" val="1508830058"/>
                    </a:ext>
                  </a:extLst>
                </a:gridCol>
              </a:tblGrid>
              <a:tr h="502763">
                <a:tc>
                  <a:txBody>
                    <a:bodyPr/>
                    <a:lstStyle/>
                    <a:p>
                      <a:r>
                        <a:rPr lang="en-GB" sz="1600">
                          <a:latin typeface="Times New Roman"/>
                          <a:cs typeface="Times New Roman"/>
                        </a:rPr>
                        <a:t>Labs</a:t>
                      </a:r>
                    </a:p>
                  </a:txBody>
                  <a:tcPr marL="81864" marR="81864" marT="40932" marB="40932"/>
                </a:tc>
                <a:tc>
                  <a:txBody>
                    <a:bodyPr/>
                    <a:lstStyle/>
                    <a:p>
                      <a:r>
                        <a:rPr lang="en-GB" sz="1600">
                          <a:latin typeface="Times New Roman"/>
                          <a:cs typeface="Times New Roman"/>
                        </a:rPr>
                        <a:t>Result</a:t>
                      </a:r>
                    </a:p>
                  </a:txBody>
                  <a:tcPr marL="81864" marR="81864" marT="40932" marB="40932"/>
                </a:tc>
                <a:tc>
                  <a:txBody>
                    <a:bodyPr/>
                    <a:lstStyle/>
                    <a:p>
                      <a:r>
                        <a:rPr lang="en-GB" sz="1600">
                          <a:latin typeface="Times New Roman"/>
                          <a:cs typeface="Times New Roman"/>
                        </a:rPr>
                        <a:t>Normal range</a:t>
                      </a:r>
                    </a:p>
                  </a:txBody>
                  <a:tcPr marL="81864" marR="81864" marT="40932" marB="40932"/>
                </a:tc>
                <a:extLst>
                  <a:ext uri="{0D108BD9-81ED-4DB2-BD59-A6C34878D82A}">
                    <a16:rowId xmlns:a16="http://schemas.microsoft.com/office/drawing/2014/main" val="1646731538"/>
                  </a:ext>
                </a:extLst>
              </a:tr>
              <a:tr h="502763">
                <a:tc>
                  <a:txBody>
                    <a:bodyPr/>
                    <a:lstStyle/>
                    <a:p>
                      <a:pPr lvl="0">
                        <a:buNone/>
                      </a:pPr>
                      <a:r>
                        <a:rPr lang="en-GB" sz="1600">
                          <a:latin typeface="Times New Roman"/>
                          <a:cs typeface="Times New Roman"/>
                        </a:rPr>
                        <a:t>HgbA1C</a:t>
                      </a:r>
                    </a:p>
                  </a:txBody>
                  <a:tcPr marL="81864" marR="81864" marT="40932" marB="40932"/>
                </a:tc>
                <a:tc>
                  <a:txBody>
                    <a:bodyPr/>
                    <a:lstStyle/>
                    <a:p>
                      <a:pPr lvl="0">
                        <a:buNone/>
                      </a:pPr>
                      <a:r>
                        <a:rPr lang="en-GB" sz="1600">
                          <a:latin typeface="Times New Roman"/>
                          <a:cs typeface="Times New Roman"/>
                        </a:rPr>
                        <a:t>7.7%</a:t>
                      </a:r>
                    </a:p>
                  </a:txBody>
                  <a:tcPr marL="81864" marR="81864" marT="40932" marB="40932"/>
                </a:tc>
                <a:tc>
                  <a:txBody>
                    <a:bodyPr/>
                    <a:lstStyle/>
                    <a:p>
                      <a:pPr lvl="0">
                        <a:buNone/>
                      </a:pPr>
                      <a:r>
                        <a:rPr lang="en-GB" sz="1600">
                          <a:latin typeface="Times New Roman"/>
                          <a:cs typeface="Times New Roman"/>
                        </a:rPr>
                        <a:t>&lt;5.7%</a:t>
                      </a:r>
                    </a:p>
                  </a:txBody>
                  <a:tcPr marL="81864" marR="81864" marT="40932" marB="40932"/>
                </a:tc>
                <a:extLst>
                  <a:ext uri="{0D108BD9-81ED-4DB2-BD59-A6C34878D82A}">
                    <a16:rowId xmlns:a16="http://schemas.microsoft.com/office/drawing/2014/main" val="2137614326"/>
                  </a:ext>
                </a:extLst>
              </a:tr>
              <a:tr h="502763">
                <a:tc>
                  <a:txBody>
                    <a:bodyPr/>
                    <a:lstStyle/>
                    <a:p>
                      <a:r>
                        <a:rPr lang="en-GB" sz="1600">
                          <a:latin typeface="Times New Roman"/>
                          <a:cs typeface="Times New Roman"/>
                        </a:rPr>
                        <a:t>CBC</a:t>
                      </a:r>
                    </a:p>
                  </a:txBody>
                  <a:tcPr marL="81864" marR="81864" marT="40932" marB="40932"/>
                </a:tc>
                <a:tc>
                  <a:txBody>
                    <a:bodyPr/>
                    <a:lstStyle/>
                    <a:p>
                      <a:r>
                        <a:rPr lang="en-GB" sz="1600">
                          <a:latin typeface="Times New Roman"/>
                          <a:cs typeface="Times New Roman"/>
                        </a:rPr>
                        <a:t>Unremarkable</a:t>
                      </a:r>
                      <a:endParaRPr lang="en-GB" sz="1600" err="1">
                        <a:latin typeface="Times New Roman"/>
                        <a:cs typeface="Times New Roman"/>
                      </a:endParaRPr>
                    </a:p>
                  </a:txBody>
                  <a:tcPr marL="81864" marR="81864" marT="40932" marB="40932"/>
                </a:tc>
                <a:tc>
                  <a:txBody>
                    <a:bodyPr/>
                    <a:lstStyle/>
                    <a:p>
                      <a:endParaRPr lang="en-GB" sz="1600">
                        <a:latin typeface="Times New Roman"/>
                        <a:cs typeface="Times New Roman"/>
                      </a:endParaRPr>
                    </a:p>
                  </a:txBody>
                  <a:tcPr marL="81864" marR="81864" marT="40932" marB="40932"/>
                </a:tc>
                <a:extLst>
                  <a:ext uri="{0D108BD9-81ED-4DB2-BD59-A6C34878D82A}">
                    <a16:rowId xmlns:a16="http://schemas.microsoft.com/office/drawing/2014/main" val="1645949285"/>
                  </a:ext>
                </a:extLst>
              </a:tr>
              <a:tr h="502763">
                <a:tc>
                  <a:txBody>
                    <a:bodyPr/>
                    <a:lstStyle/>
                    <a:p>
                      <a:r>
                        <a:rPr lang="en-GB" sz="1600">
                          <a:latin typeface="Times New Roman"/>
                          <a:cs typeface="Times New Roman"/>
                        </a:rPr>
                        <a:t>TSH</a:t>
                      </a:r>
                    </a:p>
                  </a:txBody>
                  <a:tcPr marL="81864" marR="81864" marT="40932" marB="40932"/>
                </a:tc>
                <a:tc>
                  <a:txBody>
                    <a:bodyPr/>
                    <a:lstStyle/>
                    <a:p>
                      <a:r>
                        <a:rPr lang="en-GB" sz="1600">
                          <a:latin typeface="Times New Roman"/>
                          <a:cs typeface="Times New Roman"/>
                        </a:rPr>
                        <a:t>0.38</a:t>
                      </a:r>
                    </a:p>
                  </a:txBody>
                  <a:tcPr marL="81864" marR="81864" marT="40932" marB="40932"/>
                </a:tc>
                <a:tc>
                  <a:txBody>
                    <a:bodyPr/>
                    <a:lstStyle/>
                    <a:p>
                      <a:r>
                        <a:rPr lang="en-GB" sz="1600">
                          <a:latin typeface="Times New Roman"/>
                          <a:cs typeface="Times New Roman"/>
                        </a:rPr>
                        <a:t>0.4-5.5 </a:t>
                      </a:r>
                      <a:r>
                        <a:rPr lang="en-GB" sz="1600" err="1">
                          <a:latin typeface="Times New Roman"/>
                          <a:cs typeface="Times New Roman"/>
                        </a:rPr>
                        <a:t>mIU</a:t>
                      </a:r>
                      <a:r>
                        <a:rPr lang="en-GB" sz="1600">
                          <a:latin typeface="Times New Roman"/>
                          <a:cs typeface="Times New Roman"/>
                        </a:rPr>
                        <a:t>/L</a:t>
                      </a:r>
                    </a:p>
                  </a:txBody>
                  <a:tcPr marL="81864" marR="81864" marT="40932" marB="40932"/>
                </a:tc>
                <a:extLst>
                  <a:ext uri="{0D108BD9-81ED-4DB2-BD59-A6C34878D82A}">
                    <a16:rowId xmlns:a16="http://schemas.microsoft.com/office/drawing/2014/main" val="2754671473"/>
                  </a:ext>
                </a:extLst>
              </a:tr>
              <a:tr h="502763">
                <a:tc>
                  <a:txBody>
                    <a:bodyPr/>
                    <a:lstStyle/>
                    <a:p>
                      <a:r>
                        <a:rPr lang="en-GB" sz="1600">
                          <a:latin typeface="Times New Roman"/>
                          <a:cs typeface="Times New Roman"/>
                        </a:rPr>
                        <a:t>Free T4</a:t>
                      </a:r>
                    </a:p>
                  </a:txBody>
                  <a:tcPr marL="81864" marR="81864" marT="40932" marB="40932"/>
                </a:tc>
                <a:tc>
                  <a:txBody>
                    <a:bodyPr/>
                    <a:lstStyle/>
                    <a:p>
                      <a:r>
                        <a:rPr lang="en-GB" sz="1600">
                          <a:latin typeface="Times New Roman"/>
                          <a:cs typeface="Times New Roman"/>
                        </a:rPr>
                        <a:t>12.54</a:t>
                      </a:r>
                    </a:p>
                  </a:txBody>
                  <a:tcPr marL="81864" marR="81864" marT="40932" marB="40932"/>
                </a:tc>
                <a:tc>
                  <a:txBody>
                    <a:bodyPr/>
                    <a:lstStyle/>
                    <a:p>
                      <a:r>
                        <a:rPr lang="en-GB" sz="1600">
                          <a:latin typeface="Times New Roman"/>
                          <a:cs typeface="Times New Roman"/>
                        </a:rPr>
                        <a:t>9-19 </a:t>
                      </a:r>
                      <a:r>
                        <a:rPr lang="en-GB" sz="1600" err="1">
                          <a:latin typeface="Times New Roman"/>
                          <a:cs typeface="Times New Roman"/>
                        </a:rPr>
                        <a:t>pmol</a:t>
                      </a:r>
                      <a:r>
                        <a:rPr lang="en-GB" sz="1600">
                          <a:latin typeface="Times New Roman"/>
                          <a:cs typeface="Times New Roman"/>
                        </a:rPr>
                        <a:t>/l</a:t>
                      </a:r>
                    </a:p>
                  </a:txBody>
                  <a:tcPr marL="81864" marR="81864" marT="40932" marB="40932"/>
                </a:tc>
                <a:extLst>
                  <a:ext uri="{0D108BD9-81ED-4DB2-BD59-A6C34878D82A}">
                    <a16:rowId xmlns:a16="http://schemas.microsoft.com/office/drawing/2014/main" val="3815068611"/>
                  </a:ext>
                </a:extLst>
              </a:tr>
              <a:tr h="502763">
                <a:tc>
                  <a:txBody>
                    <a:bodyPr/>
                    <a:lstStyle/>
                    <a:p>
                      <a:r>
                        <a:rPr lang="en-GB" sz="1600">
                          <a:latin typeface="Times New Roman"/>
                          <a:cs typeface="Times New Roman"/>
                        </a:rPr>
                        <a:t>C peptide</a:t>
                      </a:r>
                    </a:p>
                  </a:txBody>
                  <a:tcPr marL="81864" marR="81864" marT="40932" marB="40932"/>
                </a:tc>
                <a:tc>
                  <a:txBody>
                    <a:bodyPr/>
                    <a:lstStyle/>
                    <a:p>
                      <a:r>
                        <a:rPr lang="en-GB" sz="1600">
                          <a:latin typeface="Times New Roman"/>
                          <a:cs typeface="Times New Roman"/>
                        </a:rPr>
                        <a:t>0.32</a:t>
                      </a:r>
                    </a:p>
                  </a:txBody>
                  <a:tcPr marL="81864" marR="81864" marT="40932" marB="40932"/>
                </a:tc>
                <a:tc>
                  <a:txBody>
                    <a:bodyPr/>
                    <a:lstStyle/>
                    <a:p>
                      <a:r>
                        <a:rPr lang="en-GB" sz="1600">
                          <a:latin typeface="Times New Roman"/>
                          <a:cs typeface="Times New Roman"/>
                        </a:rPr>
                        <a:t>1.11-4.43 </a:t>
                      </a:r>
                      <a:r>
                        <a:rPr lang="en-GB" sz="1600" err="1">
                          <a:latin typeface="Times New Roman"/>
                          <a:cs typeface="Times New Roman"/>
                        </a:rPr>
                        <a:t>noml</a:t>
                      </a:r>
                      <a:r>
                        <a:rPr lang="en-GB" sz="1600">
                          <a:latin typeface="Times New Roman"/>
                          <a:cs typeface="Times New Roman"/>
                        </a:rPr>
                        <a:t>/l</a:t>
                      </a:r>
                    </a:p>
                  </a:txBody>
                  <a:tcPr marL="81864" marR="81864" marT="40932" marB="40932"/>
                </a:tc>
                <a:extLst>
                  <a:ext uri="{0D108BD9-81ED-4DB2-BD59-A6C34878D82A}">
                    <a16:rowId xmlns:a16="http://schemas.microsoft.com/office/drawing/2014/main" val="2817718278"/>
                  </a:ext>
                </a:extLst>
              </a:tr>
              <a:tr h="502763">
                <a:tc>
                  <a:txBody>
                    <a:bodyPr/>
                    <a:lstStyle/>
                    <a:p>
                      <a:r>
                        <a:rPr lang="en-GB" sz="1600">
                          <a:latin typeface="Times New Roman"/>
                          <a:cs typeface="Times New Roman"/>
                        </a:rPr>
                        <a:t>GAD abs</a:t>
                      </a:r>
                    </a:p>
                  </a:txBody>
                  <a:tcPr marL="81864" marR="81864" marT="40932" marB="40932"/>
                </a:tc>
                <a:tc>
                  <a:txBody>
                    <a:bodyPr/>
                    <a:lstStyle/>
                    <a:p>
                      <a:r>
                        <a:rPr lang="en-GB" sz="1600">
                          <a:latin typeface="Times New Roman"/>
                          <a:cs typeface="Times New Roman"/>
                        </a:rPr>
                        <a:t>43.47 </a:t>
                      </a:r>
                    </a:p>
                  </a:txBody>
                  <a:tcPr marL="81864" marR="81864" marT="40932" marB="40932"/>
                </a:tc>
                <a:tc>
                  <a:txBody>
                    <a:bodyPr/>
                    <a:lstStyle/>
                    <a:p>
                      <a:r>
                        <a:rPr lang="en-GB" sz="1600">
                          <a:latin typeface="Times New Roman"/>
                          <a:cs typeface="Times New Roman"/>
                        </a:rPr>
                        <a:t>&lt;10 IU/ml</a:t>
                      </a:r>
                    </a:p>
                  </a:txBody>
                  <a:tcPr marL="81864" marR="81864" marT="40932" marB="40932"/>
                </a:tc>
                <a:extLst>
                  <a:ext uri="{0D108BD9-81ED-4DB2-BD59-A6C34878D82A}">
                    <a16:rowId xmlns:a16="http://schemas.microsoft.com/office/drawing/2014/main" val="2190683154"/>
                  </a:ext>
                </a:extLst>
              </a:tr>
              <a:tr h="502763">
                <a:tc>
                  <a:txBody>
                    <a:bodyPr/>
                    <a:lstStyle/>
                    <a:p>
                      <a:pPr lvl="0">
                        <a:buNone/>
                      </a:pPr>
                      <a:r>
                        <a:rPr lang="en-GB" sz="1600">
                          <a:latin typeface="Times New Roman"/>
                          <a:cs typeface="Times New Roman"/>
                        </a:rPr>
                        <a:t>ICA abs</a:t>
                      </a:r>
                    </a:p>
                  </a:txBody>
                  <a:tcPr marL="81864" marR="81864" marT="40932" marB="40932"/>
                </a:tc>
                <a:tc>
                  <a:txBody>
                    <a:bodyPr/>
                    <a:lstStyle/>
                    <a:p>
                      <a:pPr lvl="0">
                        <a:buNone/>
                      </a:pPr>
                      <a:r>
                        <a:rPr lang="en-GB" sz="1600">
                          <a:latin typeface="Times New Roman"/>
                          <a:cs typeface="Times New Roman"/>
                        </a:rPr>
                        <a:t>1:10 </a:t>
                      </a:r>
                    </a:p>
                  </a:txBody>
                  <a:tcPr marL="81864" marR="81864" marT="40932" marB="40932"/>
                </a:tc>
                <a:tc>
                  <a:txBody>
                    <a:bodyPr/>
                    <a:lstStyle/>
                    <a:p>
                      <a:pPr lvl="0">
                        <a:buNone/>
                      </a:pPr>
                      <a:r>
                        <a:rPr lang="en-GB" sz="1600">
                          <a:latin typeface="Times New Roman"/>
                          <a:cs typeface="Times New Roman"/>
                        </a:rPr>
                        <a:t>&lt;1:10 </a:t>
                      </a:r>
                    </a:p>
                  </a:txBody>
                  <a:tcPr marL="81864" marR="81864" marT="40932" marB="40932"/>
                </a:tc>
                <a:extLst>
                  <a:ext uri="{0D108BD9-81ED-4DB2-BD59-A6C34878D82A}">
                    <a16:rowId xmlns:a16="http://schemas.microsoft.com/office/drawing/2014/main" val="191147202"/>
                  </a:ext>
                </a:extLst>
              </a:tr>
              <a:tr h="502763">
                <a:tc>
                  <a:txBody>
                    <a:bodyPr/>
                    <a:lstStyle/>
                    <a:p>
                      <a:pPr lvl="0">
                        <a:buNone/>
                      </a:pPr>
                      <a:r>
                        <a:rPr lang="en-GB" sz="1600">
                          <a:latin typeface="Times New Roman"/>
                          <a:cs typeface="Times New Roman"/>
                        </a:rPr>
                        <a:t>IAA</a:t>
                      </a:r>
                    </a:p>
                  </a:txBody>
                  <a:tcPr marL="81863" marR="81863" marT="40931" marB="40931"/>
                </a:tc>
                <a:tc>
                  <a:txBody>
                    <a:bodyPr/>
                    <a:lstStyle/>
                    <a:p>
                      <a:pPr lvl="0">
                        <a:buNone/>
                      </a:pPr>
                      <a:r>
                        <a:rPr lang="en-GB" sz="1600">
                          <a:latin typeface="Times New Roman"/>
                          <a:cs typeface="Times New Roman"/>
                        </a:rPr>
                        <a:t>9.1</a:t>
                      </a:r>
                    </a:p>
                  </a:txBody>
                  <a:tcPr marL="81863" marR="81863" marT="40931" marB="40931"/>
                </a:tc>
                <a:tc>
                  <a:txBody>
                    <a:bodyPr/>
                    <a:lstStyle/>
                    <a:p>
                      <a:pPr lvl="0">
                        <a:buNone/>
                      </a:pPr>
                      <a:r>
                        <a:rPr lang="en-GB" sz="1600" b="0" i="0" u="none" strike="noStrike" noProof="0">
                          <a:solidFill>
                            <a:srgbClr val="000000"/>
                          </a:solidFill>
                          <a:latin typeface="Times New Roman"/>
                          <a:cs typeface="Times New Roman"/>
                        </a:rPr>
                        <a:t>&lt;1:0.4 U/ml</a:t>
                      </a:r>
                      <a:endParaRPr lang="en-US"/>
                    </a:p>
                  </a:txBody>
                  <a:tcPr marL="81863" marR="81863" marT="40931" marB="40931"/>
                </a:tc>
                <a:extLst>
                  <a:ext uri="{0D108BD9-81ED-4DB2-BD59-A6C34878D82A}">
                    <a16:rowId xmlns:a16="http://schemas.microsoft.com/office/drawing/2014/main" val="198835632"/>
                  </a:ext>
                </a:extLst>
              </a:tr>
              <a:tr h="502763">
                <a:tc>
                  <a:txBody>
                    <a:bodyPr/>
                    <a:lstStyle/>
                    <a:p>
                      <a:pPr lvl="0">
                        <a:buNone/>
                      </a:pPr>
                      <a:r>
                        <a:rPr lang="en-GB" sz="1600">
                          <a:latin typeface="Times New Roman"/>
                          <a:cs typeface="Times New Roman"/>
                        </a:rPr>
                        <a:t>IA-2</a:t>
                      </a:r>
                    </a:p>
                  </a:txBody>
                  <a:tcPr marL="81864" marR="81864" marT="40932" marB="40932"/>
                </a:tc>
                <a:tc>
                  <a:txBody>
                    <a:bodyPr/>
                    <a:lstStyle/>
                    <a:p>
                      <a:pPr lvl="0">
                        <a:buNone/>
                      </a:pPr>
                      <a:r>
                        <a:rPr lang="en-GB" sz="1600">
                          <a:latin typeface="Times New Roman"/>
                          <a:cs typeface="Times New Roman"/>
                        </a:rPr>
                        <a:t>367</a:t>
                      </a:r>
                    </a:p>
                  </a:txBody>
                  <a:tcPr marL="81864" marR="81864" marT="40932" marB="40932"/>
                </a:tc>
                <a:tc>
                  <a:txBody>
                    <a:bodyPr/>
                    <a:lstStyle/>
                    <a:p>
                      <a:pPr lvl="0">
                        <a:buNone/>
                      </a:pPr>
                      <a:r>
                        <a:rPr lang="en-GB" sz="1600">
                          <a:latin typeface="Times New Roman"/>
                          <a:cs typeface="Times New Roman"/>
                        </a:rPr>
                        <a:t>&lt;10 IU/ml</a:t>
                      </a:r>
                    </a:p>
                  </a:txBody>
                  <a:tcPr marL="81864" marR="81864" marT="40932" marB="40932"/>
                </a:tc>
                <a:extLst>
                  <a:ext uri="{0D108BD9-81ED-4DB2-BD59-A6C34878D82A}">
                    <a16:rowId xmlns:a16="http://schemas.microsoft.com/office/drawing/2014/main" val="2141735782"/>
                  </a:ext>
                </a:extLst>
              </a:tr>
              <a:tr h="502763">
                <a:tc>
                  <a:txBody>
                    <a:bodyPr/>
                    <a:lstStyle/>
                    <a:p>
                      <a:pPr lvl="0">
                        <a:buNone/>
                      </a:pPr>
                      <a:r>
                        <a:rPr lang="en-GB" sz="1600">
                          <a:latin typeface="Times New Roman"/>
                          <a:cs typeface="Times New Roman"/>
                        </a:rPr>
                        <a:t>ZnT8</a:t>
                      </a:r>
                    </a:p>
                  </a:txBody>
                  <a:tcPr marL="81864" marR="81864" marT="40932" marB="40932"/>
                </a:tc>
                <a:tc>
                  <a:txBody>
                    <a:bodyPr/>
                    <a:lstStyle/>
                    <a:p>
                      <a:pPr lvl="0">
                        <a:buNone/>
                      </a:pPr>
                      <a:r>
                        <a:rPr lang="en-GB" sz="1600">
                          <a:latin typeface="Times New Roman"/>
                          <a:cs typeface="Times New Roman"/>
                        </a:rPr>
                        <a:t>1497</a:t>
                      </a:r>
                    </a:p>
                  </a:txBody>
                  <a:tcPr marL="81864" marR="81864" marT="40932" marB="40932"/>
                </a:tc>
                <a:tc>
                  <a:txBody>
                    <a:bodyPr/>
                    <a:lstStyle/>
                    <a:p>
                      <a:pPr lvl="0">
                        <a:buNone/>
                      </a:pPr>
                      <a:r>
                        <a:rPr lang="en-GB" sz="1600">
                          <a:latin typeface="Times New Roman"/>
                          <a:cs typeface="Times New Roman"/>
                        </a:rPr>
                        <a:t>&lt;15 U/ml</a:t>
                      </a:r>
                    </a:p>
                  </a:txBody>
                  <a:tcPr marL="81864" marR="81864" marT="40932" marB="40932"/>
                </a:tc>
                <a:extLst>
                  <a:ext uri="{0D108BD9-81ED-4DB2-BD59-A6C34878D82A}">
                    <a16:rowId xmlns:a16="http://schemas.microsoft.com/office/drawing/2014/main" val="134771619"/>
                  </a:ext>
                </a:extLst>
              </a:tr>
              <a:tr h="502763">
                <a:tc>
                  <a:txBody>
                    <a:bodyPr/>
                    <a:lstStyle/>
                    <a:p>
                      <a:pPr lvl="0">
                        <a:buNone/>
                      </a:pPr>
                      <a:r>
                        <a:rPr lang="en-GB" sz="1600">
                          <a:latin typeface="Times New Roman"/>
                          <a:cs typeface="Times New Roman"/>
                        </a:rPr>
                        <a:t>TTG IgA abs</a:t>
                      </a:r>
                    </a:p>
                  </a:txBody>
                  <a:tcPr marL="81864" marR="81864" marT="40932" marB="40932"/>
                </a:tc>
                <a:tc>
                  <a:txBody>
                    <a:bodyPr/>
                    <a:lstStyle/>
                    <a:p>
                      <a:pPr lvl="0">
                        <a:buNone/>
                      </a:pPr>
                      <a:r>
                        <a:rPr lang="en-GB" sz="1600">
                          <a:latin typeface="Times New Roman"/>
                          <a:cs typeface="Times New Roman"/>
                        </a:rPr>
                        <a:t>Negative </a:t>
                      </a:r>
                    </a:p>
                  </a:txBody>
                  <a:tcPr marL="81864" marR="81864" marT="40932" marB="40932"/>
                </a:tc>
                <a:tc>
                  <a:txBody>
                    <a:bodyPr/>
                    <a:lstStyle/>
                    <a:p>
                      <a:pPr lvl="0">
                        <a:buNone/>
                      </a:pPr>
                      <a:endParaRPr lang="en-GB" sz="1600">
                        <a:latin typeface="Times New Roman"/>
                        <a:cs typeface="Times New Roman"/>
                      </a:endParaRPr>
                    </a:p>
                  </a:txBody>
                  <a:tcPr marL="81864" marR="81864" marT="40932" marB="40932"/>
                </a:tc>
                <a:extLst>
                  <a:ext uri="{0D108BD9-81ED-4DB2-BD59-A6C34878D82A}">
                    <a16:rowId xmlns:a16="http://schemas.microsoft.com/office/drawing/2014/main" val="2247751533"/>
                  </a:ext>
                </a:extLst>
              </a:tr>
              <a:tr h="502763">
                <a:tc>
                  <a:txBody>
                    <a:bodyPr/>
                    <a:lstStyle/>
                    <a:p>
                      <a:pPr lvl="0">
                        <a:buNone/>
                      </a:pPr>
                      <a:r>
                        <a:rPr lang="en-GB" sz="1600">
                          <a:latin typeface="Times New Roman"/>
                          <a:cs typeface="Times New Roman"/>
                        </a:rPr>
                        <a:t>Renal +liver profile</a:t>
                      </a:r>
                    </a:p>
                  </a:txBody>
                  <a:tcPr marL="81863" marR="81863" marT="40931" marB="40931"/>
                </a:tc>
                <a:tc>
                  <a:txBody>
                    <a:bodyPr/>
                    <a:lstStyle/>
                    <a:p>
                      <a:pPr lvl="0">
                        <a:buNone/>
                      </a:pPr>
                      <a:r>
                        <a:rPr lang="en-GB" sz="1600">
                          <a:latin typeface="Times New Roman"/>
                          <a:cs typeface="Times New Roman"/>
                        </a:rPr>
                        <a:t>Unremarkable</a:t>
                      </a:r>
                    </a:p>
                  </a:txBody>
                  <a:tcPr marL="81863" marR="81863" marT="40931" marB="40931"/>
                </a:tc>
                <a:tc>
                  <a:txBody>
                    <a:bodyPr/>
                    <a:lstStyle/>
                    <a:p>
                      <a:pPr lvl="0">
                        <a:buNone/>
                      </a:pPr>
                      <a:endParaRPr lang="en-GB" sz="1600">
                        <a:latin typeface="Times New Roman"/>
                        <a:cs typeface="Times New Roman"/>
                      </a:endParaRPr>
                    </a:p>
                  </a:txBody>
                  <a:tcPr marL="81863" marR="81863" marT="40931" marB="40931"/>
                </a:tc>
                <a:extLst>
                  <a:ext uri="{0D108BD9-81ED-4DB2-BD59-A6C34878D82A}">
                    <a16:rowId xmlns:a16="http://schemas.microsoft.com/office/drawing/2014/main" val="3503331237"/>
                  </a:ext>
                </a:extLst>
              </a:tr>
            </a:tbl>
          </a:graphicData>
        </a:graphic>
      </p:graphicFrame>
    </p:spTree>
    <p:extLst>
      <p:ext uri="{BB962C8B-B14F-4D97-AF65-F5344CB8AC3E}">
        <p14:creationId xmlns:p14="http://schemas.microsoft.com/office/powerpoint/2010/main" val="340386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F89E8-AA51-F6F6-983F-8E986A00EB80}"/>
              </a:ext>
            </a:extLst>
          </p:cNvPr>
          <p:cNvSpPr>
            <a:spLocks noGrp="1"/>
          </p:cNvSpPr>
          <p:nvPr>
            <p:ph type="title"/>
          </p:nvPr>
        </p:nvSpPr>
        <p:spPr>
          <a:xfrm>
            <a:off x="494707" y="-9553"/>
            <a:ext cx="5334197" cy="1708242"/>
          </a:xfrm>
        </p:spPr>
        <p:txBody>
          <a:bodyPr anchor="ctr">
            <a:normAutofit/>
          </a:bodyPr>
          <a:lstStyle/>
          <a:p>
            <a:r>
              <a:rPr lang="en-GB" sz="3600">
                <a:solidFill>
                  <a:schemeClr val="accent2">
                    <a:lumMod val="49000"/>
                  </a:schemeClr>
                </a:solidFill>
                <a:latin typeface="Times New Roman"/>
                <a:cs typeface="Times New Roman"/>
              </a:rPr>
              <a:t>Management</a:t>
            </a:r>
            <a:r>
              <a:rPr lang="en-GB" sz="4000" dirty="0"/>
              <a:t> </a:t>
            </a:r>
          </a:p>
        </p:txBody>
      </p:sp>
      <p:sp>
        <p:nvSpPr>
          <p:cNvPr id="3" name="Content Placeholder 2">
            <a:extLst>
              <a:ext uri="{FF2B5EF4-FFF2-40B4-BE49-F238E27FC236}">
                <a16:creationId xmlns:a16="http://schemas.microsoft.com/office/drawing/2014/main" id="{BC44896C-BC08-4551-E327-537642F16F53}"/>
              </a:ext>
            </a:extLst>
          </p:cNvPr>
          <p:cNvSpPr>
            <a:spLocks noGrp="1"/>
          </p:cNvSpPr>
          <p:nvPr>
            <p:ph idx="1"/>
          </p:nvPr>
        </p:nvSpPr>
        <p:spPr>
          <a:xfrm>
            <a:off x="384728" y="138494"/>
            <a:ext cx="6339085" cy="7467939"/>
          </a:xfrm>
        </p:spPr>
        <p:txBody>
          <a:bodyPr vert="horz" lIns="91440" tIns="45720" rIns="91440" bIns="45720" rtlCol="0" anchor="ctr">
            <a:normAutofit/>
          </a:bodyPr>
          <a:lstStyle/>
          <a:p>
            <a:r>
              <a:rPr lang="en-GB" sz="2000" dirty="0">
                <a:latin typeface="Times New Roman"/>
                <a:cs typeface="Times New Roman"/>
              </a:rPr>
              <a:t>Started on multiple daily injection of 0.7 U/kg/day total insulin (Insulin Tresiba 60% + Insulin </a:t>
            </a:r>
            <a:r>
              <a:rPr lang="en-GB" sz="2000" dirty="0" err="1">
                <a:latin typeface="Times New Roman"/>
                <a:cs typeface="Times New Roman"/>
              </a:rPr>
              <a:t>Novorapid</a:t>
            </a:r>
            <a:r>
              <a:rPr lang="en-GB" sz="2000" dirty="0">
                <a:latin typeface="Times New Roman"/>
                <a:cs typeface="Times New Roman"/>
              </a:rPr>
              <a:t> 40%).</a:t>
            </a:r>
            <a:endParaRPr lang="en-US" dirty="0"/>
          </a:p>
          <a:p>
            <a:r>
              <a:rPr lang="en-US" sz="2000">
                <a:latin typeface="Times New Roman"/>
                <a:cs typeface="Times New Roman"/>
              </a:rPr>
              <a:t>ISF= 1:100&gt;200 mg/dl , ICR=1:25gm</a:t>
            </a:r>
          </a:p>
          <a:p>
            <a:r>
              <a:rPr lang="en-GB" sz="2000">
                <a:latin typeface="Times New Roman"/>
                <a:cs typeface="Times New Roman"/>
              </a:rPr>
              <a:t>She was on bottle feeding ,mother tried to give it twice daily with change to Glucerna milk.</a:t>
            </a:r>
          </a:p>
          <a:p>
            <a:r>
              <a:rPr lang="en-GB" sz="2000">
                <a:latin typeface="Times New Roman"/>
                <a:cs typeface="Times New Roman"/>
              </a:rPr>
              <a:t>She is compliant on treatment and mother was covering both main meals and snacks.</a:t>
            </a:r>
          </a:p>
          <a:p>
            <a:r>
              <a:rPr lang="en-GB" sz="2000">
                <a:latin typeface="Times New Roman"/>
                <a:cs typeface="Times New Roman"/>
              </a:rPr>
              <a:t>She was followed in OPD and was on Dexcom CGM sensor.</a:t>
            </a:r>
          </a:p>
          <a:p>
            <a:pPr marL="0" indent="0">
              <a:buNone/>
            </a:pPr>
            <a:endParaRPr lang="en-GB" sz="2000">
              <a:latin typeface="Times New Roman"/>
              <a:cs typeface="Times New Roman"/>
            </a:endParaRPr>
          </a:p>
        </p:txBody>
      </p:sp>
      <p:pic>
        <p:nvPicPr>
          <p:cNvPr id="5" name="Picture 4" descr="Medical drug vials with red lids">
            <a:extLst>
              <a:ext uri="{FF2B5EF4-FFF2-40B4-BE49-F238E27FC236}">
                <a16:creationId xmlns:a16="http://schemas.microsoft.com/office/drawing/2014/main" id="{B0A6A3F7-021B-B7FC-9BD7-DDA3DD392F0F}"/>
              </a:ext>
            </a:extLst>
          </p:cNvPr>
          <p:cNvPicPr>
            <a:picLocks noChangeAspect="1"/>
          </p:cNvPicPr>
          <p:nvPr/>
        </p:nvPicPr>
        <p:blipFill>
          <a:blip r:embed="rId2"/>
          <a:srcRect l="24221" r="24019" b="-3"/>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428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1CB97-4260-4E35-805B-A1473A918B1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Times New Roman"/>
                <a:cs typeface="Times New Roman"/>
              </a:rPr>
              <a:t>CGM report</a:t>
            </a:r>
          </a:p>
        </p:txBody>
      </p:sp>
      <p:pic>
        <p:nvPicPr>
          <p:cNvPr id="10" name="Content Placeholder 9" descr="A screenshot of a computer&#10;&#10;AI-generated content may be incorrect.">
            <a:extLst>
              <a:ext uri="{FF2B5EF4-FFF2-40B4-BE49-F238E27FC236}">
                <a16:creationId xmlns:a16="http://schemas.microsoft.com/office/drawing/2014/main" id="{8E63BF83-91A3-F9E5-0BD1-3C8FA1D51D9B}"/>
              </a:ext>
            </a:extLst>
          </p:cNvPr>
          <p:cNvPicPr>
            <a:picLocks noGrp="1" noChangeAspect="1"/>
          </p:cNvPicPr>
          <p:nvPr>
            <p:ph idx="1"/>
          </p:nvPr>
        </p:nvPicPr>
        <p:blipFill>
          <a:blip r:embed="rId2"/>
          <a:stretch>
            <a:fillRect/>
          </a:stretch>
        </p:blipFill>
        <p:spPr>
          <a:xfrm>
            <a:off x="3744235" y="557678"/>
            <a:ext cx="7694841" cy="5042636"/>
          </a:xfrm>
          <a:prstGeom prst="rect">
            <a:avLst/>
          </a:prstGeom>
        </p:spPr>
      </p:pic>
    </p:spTree>
    <p:extLst>
      <p:ext uri="{BB962C8B-B14F-4D97-AF65-F5344CB8AC3E}">
        <p14:creationId xmlns:p14="http://schemas.microsoft.com/office/powerpoint/2010/main" val="30197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34CF-168A-AADE-456F-94B83D723A2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6070B15-4A16-076C-DA41-CF8A9E4DD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9BBB63-0AF4-7011-B040-E9B4D3593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322DB-4BD6-7639-E4A0-4EBA4B798A8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Times New Roman"/>
                <a:cs typeface="Times New Roman"/>
              </a:rPr>
              <a:t>CGM report</a:t>
            </a:r>
          </a:p>
        </p:txBody>
      </p:sp>
      <p:pic>
        <p:nvPicPr>
          <p:cNvPr id="6" name="Content Placeholder 5" descr="A screenshot of a computer&#10;&#10;AI-generated content may be incorrect.">
            <a:extLst>
              <a:ext uri="{FF2B5EF4-FFF2-40B4-BE49-F238E27FC236}">
                <a16:creationId xmlns:a16="http://schemas.microsoft.com/office/drawing/2014/main" id="{2677D27C-307D-E02F-E161-A623340F08F0}"/>
              </a:ext>
            </a:extLst>
          </p:cNvPr>
          <p:cNvPicPr>
            <a:picLocks noGrp="1" noChangeAspect="1"/>
          </p:cNvPicPr>
          <p:nvPr>
            <p:ph idx="1"/>
          </p:nvPr>
        </p:nvPicPr>
        <p:blipFill>
          <a:blip r:embed="rId2"/>
          <a:stretch>
            <a:fillRect/>
          </a:stretch>
        </p:blipFill>
        <p:spPr>
          <a:xfrm>
            <a:off x="3865729" y="619675"/>
            <a:ext cx="8047290" cy="5557288"/>
          </a:xfrm>
          <a:prstGeom prst="rect">
            <a:avLst/>
          </a:prstGeom>
        </p:spPr>
      </p:pic>
    </p:spTree>
    <p:extLst>
      <p:ext uri="{BB962C8B-B14F-4D97-AF65-F5344CB8AC3E}">
        <p14:creationId xmlns:p14="http://schemas.microsoft.com/office/powerpoint/2010/main" val="56927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527ED-9B25-0AFF-23F3-8B6DD4F1C09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CE5E850-F5C3-F29A-6C48-B97919D4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21BFA-C4A1-73D8-2B7D-4018933B2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61A0B-E307-0B8D-2DBB-A1707F18AC9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Times New Roman"/>
                <a:cs typeface="Times New Roman"/>
              </a:rPr>
              <a:t>CGM report</a:t>
            </a:r>
          </a:p>
        </p:txBody>
      </p:sp>
      <p:pic>
        <p:nvPicPr>
          <p:cNvPr id="4" name="Content Placeholder 3" descr="A screenshot of a computer&#10;&#10;AI-generated content may be incorrect.">
            <a:extLst>
              <a:ext uri="{FF2B5EF4-FFF2-40B4-BE49-F238E27FC236}">
                <a16:creationId xmlns:a16="http://schemas.microsoft.com/office/drawing/2014/main" id="{E95E42C3-AE56-16A8-F6AE-E74346521EFD}"/>
              </a:ext>
            </a:extLst>
          </p:cNvPr>
          <p:cNvPicPr>
            <a:picLocks noGrp="1" noChangeAspect="1"/>
          </p:cNvPicPr>
          <p:nvPr>
            <p:ph idx="1"/>
          </p:nvPr>
        </p:nvPicPr>
        <p:blipFill>
          <a:blip r:embed="rId2"/>
          <a:stretch>
            <a:fillRect/>
          </a:stretch>
        </p:blipFill>
        <p:spPr>
          <a:xfrm>
            <a:off x="3946240" y="961812"/>
            <a:ext cx="6995847" cy="4930987"/>
          </a:xfrm>
          <a:prstGeom prst="rect">
            <a:avLst/>
          </a:prstGeom>
        </p:spPr>
      </p:pic>
    </p:spTree>
    <p:extLst>
      <p:ext uri="{BB962C8B-B14F-4D97-AF65-F5344CB8AC3E}">
        <p14:creationId xmlns:p14="http://schemas.microsoft.com/office/powerpoint/2010/main" val="232257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8DAD-8A0E-B639-8E43-EE6A73BDCE7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4F9DC80-78BC-AA08-4780-8FFE7EF22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2263C-A53D-B0C9-34C2-714304C48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D3CBA-0206-DBAB-F345-A750071AE7E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a:solidFill>
                  <a:srgbClr val="FFFFFF"/>
                </a:solidFill>
                <a:latin typeface="Times New Roman"/>
                <a:cs typeface="Times New Roman"/>
              </a:rPr>
              <a:t>Follow up </a:t>
            </a:r>
            <a:endParaRPr lang="en-US" sz="2600" kern="1200">
              <a:solidFill>
                <a:srgbClr val="FFFFFF"/>
              </a:solidFill>
              <a:latin typeface="Times New Roman"/>
              <a:cs typeface="Times New Roman"/>
            </a:endParaRPr>
          </a:p>
        </p:txBody>
      </p:sp>
      <p:sp>
        <p:nvSpPr>
          <p:cNvPr id="6" name="Content Placeholder 2">
            <a:extLst>
              <a:ext uri="{FF2B5EF4-FFF2-40B4-BE49-F238E27FC236}">
                <a16:creationId xmlns:a16="http://schemas.microsoft.com/office/drawing/2014/main" id="{45BC5F0B-83D3-533A-365B-9E6A120072CB}"/>
              </a:ext>
            </a:extLst>
          </p:cNvPr>
          <p:cNvSpPr>
            <a:spLocks noGrp="1"/>
          </p:cNvSpPr>
          <p:nvPr/>
        </p:nvSpPr>
        <p:spPr>
          <a:xfrm>
            <a:off x="3995010" y="370840"/>
            <a:ext cx="7399979" cy="53015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latin typeface="Times New Roman"/>
              <a:cs typeface="Times New Roman"/>
            </a:endParaRPr>
          </a:p>
          <a:p>
            <a:r>
              <a:rPr lang="en-GB" sz="1800">
                <a:latin typeface="Times New Roman"/>
                <a:cs typeface="Times New Roman"/>
              </a:rPr>
              <a:t>Family are CASH patient and followed every 3-4 months.</a:t>
            </a:r>
            <a:endParaRPr lang="en-US" sz="1800">
              <a:latin typeface="Times New Roman"/>
              <a:cs typeface="Times New Roman"/>
            </a:endParaRPr>
          </a:p>
          <a:p>
            <a:endParaRPr lang="en-GB" sz="1800" dirty="0">
              <a:latin typeface="Times New Roman"/>
              <a:cs typeface="Times New Roman"/>
            </a:endParaRPr>
          </a:p>
          <a:p>
            <a:r>
              <a:rPr lang="en-GB" sz="1800">
                <a:latin typeface="Times New Roman"/>
                <a:cs typeface="Times New Roman"/>
              </a:rPr>
              <a:t>Mother is a busy worker and has many shifts.</a:t>
            </a:r>
            <a:endParaRPr lang="en-GB" sz="1800" dirty="0">
              <a:latin typeface="Times New Roman"/>
              <a:cs typeface="Times New Roman"/>
            </a:endParaRPr>
          </a:p>
          <a:p>
            <a:endParaRPr lang="en-GB" sz="1800" dirty="0">
              <a:latin typeface="Times New Roman"/>
              <a:cs typeface="Times New Roman"/>
            </a:endParaRPr>
          </a:p>
          <a:p>
            <a:r>
              <a:rPr lang="en-GB" sz="1800">
                <a:latin typeface="Times New Roman"/>
                <a:cs typeface="Times New Roman"/>
              </a:rPr>
              <a:t>Her grandmother is also her care giver at home, but she missed many insulin injections, so her father at breaktime goes back home to give insulin injections.  </a:t>
            </a:r>
            <a:endParaRPr lang="en-GB" sz="1800" dirty="0">
              <a:latin typeface="Times New Roman"/>
              <a:cs typeface="Times New Roman"/>
            </a:endParaRPr>
          </a:p>
          <a:p>
            <a:pPr marL="0" indent="0">
              <a:buNone/>
            </a:pPr>
            <a:endParaRPr lang="en-GB" sz="1800" dirty="0">
              <a:latin typeface="Times New Roman"/>
              <a:cs typeface="Times New Roman"/>
            </a:endParaRPr>
          </a:p>
          <a:p>
            <a:r>
              <a:rPr lang="en-GB" sz="1800">
                <a:latin typeface="Times New Roman"/>
                <a:cs typeface="Times New Roman"/>
              </a:rPr>
              <a:t>She is attached to bottle feeding at night and has multiple snacks throughout daytime.</a:t>
            </a:r>
            <a:endParaRPr lang="en-GB" sz="1800" dirty="0">
              <a:latin typeface="Times New Roman"/>
              <a:cs typeface="Times New Roman"/>
            </a:endParaRPr>
          </a:p>
          <a:p>
            <a:endParaRPr lang="en-GB" sz="1800" dirty="0">
              <a:latin typeface="Times New Roman"/>
              <a:cs typeface="Times New Roman"/>
            </a:endParaRPr>
          </a:p>
          <a:p>
            <a:r>
              <a:rPr lang="en-GB" sz="1800">
                <a:latin typeface="Times New Roman"/>
                <a:cs typeface="Times New Roman"/>
              </a:rPr>
              <a:t>Her parents were instructed that they need more compliance, they were taught and followed by our dietitian about carb counting. </a:t>
            </a:r>
            <a:endParaRPr lang="en-GB" sz="1800" dirty="0">
              <a:latin typeface="Times New Roman"/>
              <a:cs typeface="Times New Roman"/>
            </a:endParaRPr>
          </a:p>
          <a:p>
            <a:endParaRPr lang="en-GB" sz="1800" dirty="0">
              <a:latin typeface="Times New Roman"/>
              <a:cs typeface="Times New Roman"/>
            </a:endParaRPr>
          </a:p>
          <a:p>
            <a:r>
              <a:rPr lang="en-GB" sz="1800">
                <a:latin typeface="Times New Roman"/>
                <a:cs typeface="Times New Roman"/>
              </a:rPr>
              <a:t>She was very poorly controlled and her HgbA1C was never below 10% since her diagnosis.</a:t>
            </a:r>
            <a:endParaRPr lang="en-GB" sz="1800" dirty="0">
              <a:latin typeface="Times New Roman"/>
              <a:cs typeface="Times New Roman"/>
            </a:endParaRPr>
          </a:p>
          <a:p>
            <a:endParaRPr lang="en-GB" sz="1800" dirty="0">
              <a:latin typeface="Times New Roman"/>
              <a:cs typeface="Times New Roman"/>
            </a:endParaRPr>
          </a:p>
          <a:p>
            <a:endParaRPr lang="en-GB"/>
          </a:p>
        </p:txBody>
      </p:sp>
    </p:spTree>
    <p:extLst>
      <p:ext uri="{BB962C8B-B14F-4D97-AF65-F5344CB8AC3E}">
        <p14:creationId xmlns:p14="http://schemas.microsoft.com/office/powerpoint/2010/main" val="40504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Challenging case</vt:lpstr>
      <vt:lpstr>History  </vt:lpstr>
      <vt:lpstr>History  </vt:lpstr>
      <vt:lpstr>Investigations </vt:lpstr>
      <vt:lpstr>Management </vt:lpstr>
      <vt:lpstr>CGM report</vt:lpstr>
      <vt:lpstr>CGM report</vt:lpstr>
      <vt:lpstr>CGM report</vt:lpstr>
      <vt:lpstr>Follow up </vt:lpstr>
      <vt:lpstr>Follow up </vt:lpstr>
      <vt:lpstr>Overview of insulin </vt:lpstr>
      <vt:lpstr>Insulin pump innovation</vt:lpstr>
      <vt:lpstr>Insulin pumps available in KSA </vt:lpstr>
      <vt:lpstr>AID/HCL</vt:lpstr>
      <vt:lpstr>PowerPoint Presentation</vt:lpstr>
      <vt:lpstr>Insulin therapy evidence</vt:lpstr>
      <vt:lpstr>Pump experience in KSA</vt:lpstr>
      <vt:lpstr>Objectives</vt:lpstr>
      <vt:lpstr>Results</vt:lpstr>
      <vt:lpstr>Real world Pump Experience</vt:lpstr>
      <vt:lpstr>Summery</vt:lpstr>
      <vt:lpstr>Back to our case </vt:lpstr>
      <vt:lpstr>Follow up</vt:lpstr>
      <vt:lpstr>Follow up</vt:lpstr>
      <vt:lpstr>Follow up</vt:lpstr>
      <vt:lpstr>Shifted to auto-mood</vt:lpstr>
      <vt:lpstr>Follow up</vt:lpstr>
      <vt:lpstr>Follow up</vt:lpstr>
      <vt:lpstr>Follow up</vt:lpstr>
      <vt:lpstr>Take a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case</dc:title>
  <dc:creator/>
  <cp:lastModifiedBy>osama iSoma</cp:lastModifiedBy>
  <cp:revision>214</cp:revision>
  <dcterms:created xsi:type="dcterms:W3CDTF">2026-04-20T17:18:05Z</dcterms:created>
  <dcterms:modified xsi:type="dcterms:W3CDTF">2026-04-23T19:02:36Z</dcterms:modified>
</cp:coreProperties>
</file>