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12192000"/>
  <p:notesSz cx="6858000" cy="12192000"/>
  <p:embeddedFontLst>
    <p:embeddedFont>
      <p:font typeface="Play"/>
      <p:regular r:id="rId38"/>
      <p:bold r:id="rId39"/>
    </p:embeddedFont>
    <p:embeddedFont>
      <p:font typeface="Inter"/>
      <p:regular r:id="rId40"/>
      <p:bold r:id="rId41"/>
      <p:italic r:id="rId42"/>
      <p:boldItalic r:id="rId43"/>
    </p:embeddedFont>
    <p:embeddedFont>
      <p:font typeface="Helvetica Neue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8" roundtripDataSignature="AMtx7mjEEXE5L37SfkdNroRe75flHxDD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D3D3D1B-7C22-48DD-8D21-FCFA896FE009}">
  <a:tblStyle styleId="{1D3D3D1B-7C22-48DD-8D21-FCFA896FE00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89162DB4-02D1-44FA-94B5-55CC1253DFD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regular.fntdata"/><Relationship Id="rId20" Type="http://schemas.openxmlformats.org/officeDocument/2006/relationships/slide" Target="slides/slide15.xml"/><Relationship Id="rId42" Type="http://schemas.openxmlformats.org/officeDocument/2006/relationships/font" Target="fonts/Inter-italic.fntdata"/><Relationship Id="rId41" Type="http://schemas.openxmlformats.org/officeDocument/2006/relationships/font" Target="fonts/Inter-bold.fntdata"/><Relationship Id="rId22" Type="http://schemas.openxmlformats.org/officeDocument/2006/relationships/slide" Target="slides/slide17.xml"/><Relationship Id="rId44" Type="http://schemas.openxmlformats.org/officeDocument/2006/relationships/font" Target="fonts/HelveticaNeue-regular.fntdata"/><Relationship Id="rId21" Type="http://schemas.openxmlformats.org/officeDocument/2006/relationships/slide" Target="slides/slide16.xml"/><Relationship Id="rId43" Type="http://schemas.openxmlformats.org/officeDocument/2006/relationships/font" Target="fonts/Inter-boldItalic.fntdata"/><Relationship Id="rId24" Type="http://schemas.openxmlformats.org/officeDocument/2006/relationships/slide" Target="slides/slide19.xml"/><Relationship Id="rId46" Type="http://schemas.openxmlformats.org/officeDocument/2006/relationships/font" Target="fonts/HelveticaNeue-italic.fntdata"/><Relationship Id="rId23" Type="http://schemas.openxmlformats.org/officeDocument/2006/relationships/slide" Target="slides/slide18.xml"/><Relationship Id="rId45" Type="http://schemas.openxmlformats.org/officeDocument/2006/relationships/font" Target="fonts/HelveticaNeue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customschemas.google.com/relationships/presentationmetadata" Target="metadata"/><Relationship Id="rId25" Type="http://schemas.openxmlformats.org/officeDocument/2006/relationships/slide" Target="slides/slide20.xml"/><Relationship Id="rId47" Type="http://schemas.openxmlformats.org/officeDocument/2006/relationships/font" Target="fonts/HelveticaNeue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Play-bold.fntdata"/><Relationship Id="rId16" Type="http://schemas.openxmlformats.org/officeDocument/2006/relationships/slide" Target="slides/slide11.xml"/><Relationship Id="rId38" Type="http://schemas.openxmlformats.org/officeDocument/2006/relationships/font" Target="fonts/Play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914400"/>
            <a:ext cx="4572225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4" name="Google Shape;334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3" name="Google Shape;343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9" name="Google Shape;409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/>
          <p:nvPr>
            <p:ph idx="2" type="sldImg"/>
          </p:nvPr>
        </p:nvSpPr>
        <p:spPr>
          <a:xfrm>
            <a:off x="-228600" y="1524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" name="Google Shape;24;p2:notes"/>
          <p:cNvSpPr txBox="1"/>
          <p:nvPr>
            <p:ph idx="1" type="body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Google Shape;500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5" name="Google Shape;545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9" name="Google Shape;569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3" name="Google Shape;593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8" name="Google Shape;608;p2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3" name="Google Shape;623;p2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0" name="Google Shape;640;p2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7" name="Google Shape;657;p2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2" name="Google Shape;682;p2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2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" name="Google Shape;52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0" name="Google Shape;700;p3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4" name="Google Shape;714;p3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3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7" name="Google Shape;737;p3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1143225" y="914400"/>
            <a:ext cx="4572225" cy="457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20.jpg"/><Relationship Id="rId7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10" Type="http://schemas.openxmlformats.org/officeDocument/2006/relationships/image" Target="../media/image3.png"/><Relationship Id="rId9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12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" name="Google Shape;12;p1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-19499" y="-61828"/>
            <a:ext cx="12211500" cy="6944497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99000">
                <a:srgbClr val="7030A0"/>
              </a:gs>
              <a:gs pos="100000">
                <a:srgbClr val="7030A0"/>
              </a:gs>
            </a:gsLst>
            <a:lin ang="5400000" scaled="0"/>
          </a:gradFill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10293401" y="-1428750"/>
            <a:ext cx="2857500" cy="2857500"/>
          </a:xfrm>
          <a:prstGeom prst="ellipse">
            <a:avLst/>
          </a:prstGeom>
          <a:solidFill>
            <a:schemeClr val="lt1">
              <a:alpha val="10196"/>
            </a:schemeClr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-476402" y="5429707"/>
            <a:ext cx="1904695" cy="1904695"/>
          </a:xfrm>
          <a:prstGeom prst="ellipse">
            <a:avLst/>
          </a:prstGeom>
          <a:solidFill>
            <a:schemeClr val="lt1">
              <a:alpha val="10196"/>
            </a:schemeClr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475945" y="1807972"/>
            <a:ext cx="11246206" cy="600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0F3FF"/>
              </a:buClr>
              <a:buSzPts val="3900"/>
              <a:buFont typeface="Inter"/>
              <a:buNone/>
            </a:pPr>
            <a:r>
              <a:rPr b="1" i="0" lang="en-US" sz="3900" u="none" cap="none" strike="noStrike">
                <a:solidFill>
                  <a:srgbClr val="F0F3FF"/>
                </a:solidFill>
                <a:latin typeface="Inter"/>
                <a:ea typeface="Inter"/>
                <a:cs typeface="Inter"/>
                <a:sym typeface="Inter"/>
              </a:rPr>
              <a:t>Pediatric Gigantism due to Growth Hormone Excess</a:t>
            </a:r>
            <a:endParaRPr b="0" i="0" sz="3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 txBox="1"/>
          <p:nvPr/>
        </p:nvSpPr>
        <p:spPr>
          <a:xfrm>
            <a:off x="2185416" y="2616098"/>
            <a:ext cx="7830007" cy="277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0E7FF"/>
              </a:buClr>
              <a:buSzPts val="1800"/>
              <a:buFont typeface="Inter"/>
              <a:buNone/>
            </a:pPr>
            <a:r>
              <a:rPr b="0" i="0" lang="en-US" sz="1800" u="none" cap="none" strike="noStrike">
                <a:solidFill>
                  <a:srgbClr val="E0E7FF"/>
                </a:solidFill>
                <a:latin typeface="Inter"/>
                <a:ea typeface="Inter"/>
                <a:cs typeface="Inter"/>
                <a:sym typeface="Inter"/>
              </a:rPr>
              <a:t>From ”Large </a:t>
            </a:r>
            <a:r>
              <a:rPr b="0" i="0" lang="en-US" sz="2000" u="none" cap="none" strike="noStrike">
                <a:solidFill>
                  <a:srgbClr val="E0E7FF"/>
                </a:solidFill>
                <a:latin typeface="Inter"/>
                <a:ea typeface="Inter"/>
                <a:cs typeface="Inter"/>
                <a:sym typeface="Inter"/>
              </a:rPr>
              <a:t>Genitalia</a:t>
            </a:r>
            <a:r>
              <a:rPr b="0" i="0" lang="en-US" sz="1800" u="none" cap="none" strike="noStrike">
                <a:solidFill>
                  <a:srgbClr val="E0E7FF"/>
                </a:solidFill>
                <a:latin typeface="Inter"/>
                <a:ea typeface="Inter"/>
                <a:cs typeface="Inter"/>
                <a:sym typeface="Inter"/>
              </a:rPr>
              <a:t>" Referral To Pituitary Hyperplasia Diagnosis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3002692" y="3363402"/>
            <a:ext cx="6166021" cy="915132"/>
          </a:xfrm>
          <a:prstGeom prst="roundRect">
            <a:avLst>
              <a:gd fmla="val 78847" name="adj"/>
            </a:avLst>
          </a:prstGeom>
          <a:solidFill>
            <a:srgbClr val="FFFFFF">
              <a:alpha val="10196"/>
            </a:srgbClr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2524604" y="3487889"/>
            <a:ext cx="6932140" cy="743407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9700" lIns="292100" spcFirstLastPara="1" rIns="292100" wrap="square" tIns="139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Presenter: Dr. Miral Mohammed Abdulghfar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Pediatric Endocrine Fellow (F1)  </a:t>
            </a:r>
            <a:endParaRPr/>
          </a:p>
        </p:txBody>
      </p:sp>
      <p:sp>
        <p:nvSpPr>
          <p:cNvPr id="19" name="Google Shape;19;p1"/>
          <p:cNvSpPr txBox="1"/>
          <p:nvPr/>
        </p:nvSpPr>
        <p:spPr>
          <a:xfrm>
            <a:off x="2879938" y="4672743"/>
            <a:ext cx="6460955" cy="277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0E7FF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E0E7FF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r>
              <a:rPr baseline="30000" lang="en-US" sz="1800">
                <a:solidFill>
                  <a:srgbClr val="E0E7FF"/>
                </a:solidFill>
                <a:latin typeface="Inter"/>
                <a:ea typeface="Inter"/>
                <a:cs typeface="Inter"/>
                <a:sym typeface="Inter"/>
              </a:rPr>
              <a:t>nd</a:t>
            </a:r>
            <a:r>
              <a:rPr lang="en-US" sz="1800">
                <a:solidFill>
                  <a:srgbClr val="E0E7FF"/>
                </a:solidFill>
                <a:latin typeface="Inter"/>
                <a:ea typeface="Inter"/>
                <a:cs typeface="Inter"/>
                <a:sym typeface="Inter"/>
              </a:rPr>
              <a:t> Riyadh conference on pediatric endocrine &amp; diabetes, Riyadh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0E7FF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E0E7FF"/>
                </a:solidFill>
                <a:latin typeface="Inter"/>
                <a:ea typeface="Inter"/>
                <a:cs typeface="Inter"/>
                <a:sym typeface="Inter"/>
              </a:rPr>
              <a:t>25/4/2026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2434" y="6436035"/>
            <a:ext cx="2817594" cy="207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Email: m0324543@gmail.com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" id="21" name="Google Shape;2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6486" y="5661605"/>
            <a:ext cx="2493908" cy="70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5" name="Google Shape;235;p10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6" name="Google Shape;236;p10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12734" y="-25052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7" name="Google Shape;237;p10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571500" y="381305"/>
            <a:ext cx="11048695" cy="609630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857707" y="666598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Examination – Growth Chart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40" name="Google Shape;240;p10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876909" y="1276502"/>
            <a:ext cx="10477195" cy="41879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 txBox="1"/>
          <p:nvPr/>
        </p:nvSpPr>
        <p:spPr>
          <a:xfrm>
            <a:off x="1009498" y="1403604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0"/>
          <p:cNvSpPr txBox="1"/>
          <p:nvPr/>
        </p:nvSpPr>
        <p:spPr>
          <a:xfrm>
            <a:off x="1344738" y="1318002"/>
            <a:ext cx="6271087" cy="305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Growth Chart Analysis at age 26 months  and 2 weeks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0"/>
          <p:cNvSpPr/>
          <p:nvPr/>
        </p:nvSpPr>
        <p:spPr>
          <a:xfrm>
            <a:off x="742798" y="1974540"/>
            <a:ext cx="10477195" cy="4327399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914857" y="5596937"/>
            <a:ext cx="9342851" cy="743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Weight: </a:t>
            </a:r>
            <a:r>
              <a:rPr b="1" lang="en-US" sz="20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19.8 KG  &gt;th99.99  percentile (Z 3.66)</a:t>
            </a:r>
            <a:endParaRPr/>
          </a:p>
        </p:txBody>
      </p:sp>
      <p:pic>
        <p:nvPicPr>
          <p:cNvPr id="245" name="Google Shape;24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708" y="2076602"/>
            <a:ext cx="10234836" cy="363978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1" name="Google Shape;251;p11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2" name="Google Shape;252;p11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12734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3" name="Google Shape;253;p11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571500" y="381305"/>
            <a:ext cx="11048695" cy="609630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1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857707" y="666598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Examination – Growth Chart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56" name="Google Shape;256;p11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876909" y="1276502"/>
            <a:ext cx="10477195" cy="41879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1"/>
          <p:cNvSpPr/>
          <p:nvPr/>
        </p:nvSpPr>
        <p:spPr>
          <a:xfrm>
            <a:off x="856358" y="1807311"/>
            <a:ext cx="10477195" cy="4327399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1"/>
          <p:cNvSpPr txBox="1"/>
          <p:nvPr/>
        </p:nvSpPr>
        <p:spPr>
          <a:xfrm>
            <a:off x="1009498" y="1403604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1344738" y="1318002"/>
            <a:ext cx="6271087" cy="305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Growth Chart Analysis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6908" y="1930754"/>
            <a:ext cx="10378921" cy="412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6" name="Google Shape;266;p12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7" name="Google Shape;267;p12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8" name="Google Shape;268;p12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571500" y="381305"/>
            <a:ext cx="11048695" cy="609630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2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2"/>
          <p:cNvSpPr txBox="1"/>
          <p:nvPr/>
        </p:nvSpPr>
        <p:spPr>
          <a:xfrm>
            <a:off x="857707" y="666598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Examination – Growth Chart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71" name="Google Shape;271;p12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876909" y="1276502"/>
            <a:ext cx="10477195" cy="41879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2"/>
          <p:cNvSpPr txBox="1"/>
          <p:nvPr/>
        </p:nvSpPr>
        <p:spPr>
          <a:xfrm>
            <a:off x="1009498" y="1403604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857707" y="1853489"/>
            <a:ext cx="10477195" cy="4167837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2"/>
          <p:cNvSpPr txBox="1"/>
          <p:nvPr/>
        </p:nvSpPr>
        <p:spPr>
          <a:xfrm>
            <a:off x="1344738" y="1318002"/>
            <a:ext cx="6271087" cy="305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Growth Chart Analysis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6909" y="1933040"/>
            <a:ext cx="10457384" cy="401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81" name="Google Shape;281;p13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2" name="Google Shape;282;p13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14757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3" name="Google Shape;283;p13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543697" y="615373"/>
            <a:ext cx="11368217" cy="6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/>
          <p:nvPr/>
        </p:nvSpPr>
        <p:spPr>
          <a:xfrm>
            <a:off x="1143000" y="1439266"/>
            <a:ext cx="99056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1143000" y="952805"/>
            <a:ext cx="100209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Examination – Head Circumference and Foot Size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86" name="Google Shape;286;p13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1143000" y="1689811"/>
            <a:ext cx="990569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3"/>
          <p:cNvSpPr txBox="1"/>
          <p:nvPr/>
        </p:nvSpPr>
        <p:spPr>
          <a:xfrm>
            <a:off x="1333195" y="1804111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📏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 txBox="1"/>
          <p:nvPr/>
        </p:nvSpPr>
        <p:spPr>
          <a:xfrm>
            <a:off x="1596059" y="1794051"/>
            <a:ext cx="6946691" cy="254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Anthropometric Measurements at 26 Months and 2 weeks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992944" y="2280298"/>
            <a:ext cx="4839005" cy="1705356"/>
          </a:xfrm>
          <a:prstGeom prst="roundRect">
            <a:avLst>
              <a:gd fmla="val 7189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 txBox="1"/>
          <p:nvPr/>
        </p:nvSpPr>
        <p:spPr>
          <a:xfrm>
            <a:off x="1235217" y="2214003"/>
            <a:ext cx="305410" cy="476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3"/>
          <p:cNvSpPr txBox="1"/>
          <p:nvPr/>
        </p:nvSpPr>
        <p:spPr>
          <a:xfrm>
            <a:off x="1540627" y="2397311"/>
            <a:ext cx="2491765" cy="87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Head Circumference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3"/>
          <p:cNvSpPr txBox="1"/>
          <p:nvPr/>
        </p:nvSpPr>
        <p:spPr>
          <a:xfrm>
            <a:off x="1236552" y="2781698"/>
            <a:ext cx="4991253" cy="364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Inter"/>
              <a:buNone/>
            </a:pPr>
            <a:r>
              <a:rPr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52 cm  (macrocephaly &gt; th99 percentile)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Inter"/>
              <a:buNone/>
            </a:pPr>
            <a:r>
              <a:rPr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Increasing  (2 cm) in 6 months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3"/>
          <p:cNvSpPr/>
          <p:nvPr/>
        </p:nvSpPr>
        <p:spPr>
          <a:xfrm>
            <a:off x="6210605" y="2299716"/>
            <a:ext cx="4839005" cy="1705356"/>
          </a:xfrm>
          <a:prstGeom prst="roundRect">
            <a:avLst>
              <a:gd fmla="val 7189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3"/>
          <p:cNvSpPr txBox="1"/>
          <p:nvPr/>
        </p:nvSpPr>
        <p:spPr>
          <a:xfrm>
            <a:off x="6211582" y="2345329"/>
            <a:ext cx="266089" cy="2862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👣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3"/>
          <p:cNvSpPr txBox="1"/>
          <p:nvPr/>
        </p:nvSpPr>
        <p:spPr>
          <a:xfrm>
            <a:off x="6457781" y="2337121"/>
            <a:ext cx="1240101" cy="2858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Foot Size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6189128" y="2894649"/>
            <a:ext cx="4534510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He wears size 30 in shoes which fit well.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/>
          </a:p>
        </p:txBody>
      </p:sp>
      <p:pic>
        <p:nvPicPr>
          <p:cNvPr descr="A table with numbers and symbols&#10;&#10;Description automatically generated" id="297" name="Google Shape;29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46420" y="3386783"/>
            <a:ext cx="5478315" cy="30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265" y="3371387"/>
            <a:ext cx="5099373" cy="306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4" name="Google Shape;304;p14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5" name="Google Shape;305;p14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85496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6" name="Google Shape;306;p14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422252" y="466624"/>
            <a:ext cx="11108725" cy="611659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/>
          <p:nvPr/>
        </p:nvSpPr>
        <p:spPr>
          <a:xfrm>
            <a:off x="1095451" y="1286561"/>
            <a:ext cx="10001707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4"/>
          <p:cNvSpPr txBox="1"/>
          <p:nvPr/>
        </p:nvSpPr>
        <p:spPr>
          <a:xfrm>
            <a:off x="1095451" y="905256"/>
            <a:ext cx="10094976" cy="30541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Inter"/>
              <a:buNone/>
            </a:pPr>
            <a:r>
              <a:rPr b="1" lang="en-US" sz="19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Revised Differential Diagnosis - Accelerated Growth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09" name="Google Shape;309;p14"/>
          <p:cNvPicPr preferRelativeResize="0"/>
          <p:nvPr/>
        </p:nvPicPr>
        <p:blipFill rotWithShape="1">
          <a:blip r:embed="rId5">
            <a:alphaModFix/>
          </a:blip>
          <a:srcRect b="0" l="-56" r="-56" t="0"/>
          <a:stretch/>
        </p:blipFill>
        <p:spPr>
          <a:xfrm>
            <a:off x="1095451" y="1420977"/>
            <a:ext cx="10001707" cy="38039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4"/>
          <p:cNvSpPr txBox="1"/>
          <p:nvPr/>
        </p:nvSpPr>
        <p:spPr>
          <a:xfrm>
            <a:off x="1248156" y="1534820"/>
            <a:ext cx="295351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None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🔍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4"/>
          <p:cNvSpPr txBox="1"/>
          <p:nvPr/>
        </p:nvSpPr>
        <p:spPr>
          <a:xfrm>
            <a:off x="1543507" y="1554479"/>
            <a:ext cx="4662526" cy="131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Favored Diagnosis: Growth Hormone Excess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1065325" y="1897381"/>
            <a:ext cx="4914900" cy="1333195"/>
          </a:xfrm>
          <a:prstGeom prst="roundRect">
            <a:avLst>
              <a:gd fmla="val 11758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4"/>
          <p:cNvSpPr/>
          <p:nvPr/>
        </p:nvSpPr>
        <p:spPr>
          <a:xfrm>
            <a:off x="1117028" y="1903676"/>
            <a:ext cx="38405" cy="1333195"/>
          </a:xfrm>
          <a:prstGeom prst="roundRect">
            <a:avLst>
              <a:gd fmla="val 408161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4"/>
          <p:cNvSpPr txBox="1"/>
          <p:nvPr/>
        </p:nvSpPr>
        <p:spPr>
          <a:xfrm>
            <a:off x="1250771" y="2044290"/>
            <a:ext cx="238658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🎯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1591056" y="2080839"/>
            <a:ext cx="3335731" cy="45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Primary Diagnosis Considerations</a:t>
            </a:r>
            <a:endParaRPr/>
          </a:p>
        </p:txBody>
      </p:sp>
      <p:pic>
        <p:nvPicPr>
          <p:cNvPr descr="preencoded.png" id="316" name="Google Shape;316;p14"/>
          <p:cNvPicPr preferRelativeResize="0"/>
          <p:nvPr/>
        </p:nvPicPr>
        <p:blipFill rotWithShape="1">
          <a:blip r:embed="rId5">
            <a:alphaModFix/>
          </a:blip>
          <a:srcRect b="0" l="-56" r="-56" t="0"/>
          <a:stretch/>
        </p:blipFill>
        <p:spPr>
          <a:xfrm>
            <a:off x="1065325" y="3475827"/>
            <a:ext cx="10001707" cy="35204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4"/>
          <p:cNvSpPr txBox="1"/>
          <p:nvPr/>
        </p:nvSpPr>
        <p:spPr>
          <a:xfrm flipH="1" rot="10800000">
            <a:off x="1209751" y="3568217"/>
            <a:ext cx="295351" cy="125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🧬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4"/>
          <p:cNvSpPr txBox="1"/>
          <p:nvPr/>
        </p:nvSpPr>
        <p:spPr>
          <a:xfrm>
            <a:off x="1653747" y="3573376"/>
            <a:ext cx="4433108" cy="135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Growth-Related Syndromes to Consider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4"/>
          <p:cNvSpPr/>
          <p:nvPr/>
        </p:nvSpPr>
        <p:spPr>
          <a:xfrm>
            <a:off x="1095451" y="3982597"/>
            <a:ext cx="45719" cy="2449427"/>
          </a:xfrm>
          <a:prstGeom prst="roundRect">
            <a:avLst>
              <a:gd fmla="val 294549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4"/>
          <p:cNvSpPr txBox="1"/>
          <p:nvPr/>
        </p:nvSpPr>
        <p:spPr>
          <a:xfrm>
            <a:off x="1303349" y="3982597"/>
            <a:ext cx="238658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🧬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4"/>
          <p:cNvSpPr txBox="1"/>
          <p:nvPr/>
        </p:nvSpPr>
        <p:spPr>
          <a:xfrm>
            <a:off x="1659295" y="3887107"/>
            <a:ext cx="3054962" cy="277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Specific Growth Syndromes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2" name="Google Shape;322;p14"/>
          <p:cNvPicPr preferRelativeResize="0"/>
          <p:nvPr/>
        </p:nvPicPr>
        <p:blipFill rotWithShape="1">
          <a:blip r:embed="rId6">
            <a:alphaModFix/>
          </a:blip>
          <a:srcRect b="0" l="-31" r="-31" t="0"/>
          <a:stretch/>
        </p:blipFill>
        <p:spPr>
          <a:xfrm>
            <a:off x="1248156" y="4278154"/>
            <a:ext cx="9768687" cy="9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4"/>
          <p:cNvSpPr txBox="1"/>
          <p:nvPr/>
        </p:nvSpPr>
        <p:spPr>
          <a:xfrm>
            <a:off x="1378574" y="4327251"/>
            <a:ext cx="280721" cy="460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📌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4"/>
          <p:cNvSpPr txBox="1"/>
          <p:nvPr/>
        </p:nvSpPr>
        <p:spPr>
          <a:xfrm>
            <a:off x="1647637" y="4398108"/>
            <a:ext cx="4769906" cy="210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Sotos Syndrome (Cerebral Gigantism)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4"/>
          <p:cNvSpPr txBox="1"/>
          <p:nvPr/>
        </p:nvSpPr>
        <p:spPr>
          <a:xfrm>
            <a:off x="1395831" y="4734488"/>
            <a:ext cx="9529725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Characteristic features: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macrocephaly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dysmorphic facial features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(high forehead, prominent jaw),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learning disabilities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advanced bone age</a:t>
            </a:r>
            <a:r>
              <a:rPr lang="en-US" sz="12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6" name="Google Shape;326;p14"/>
          <p:cNvPicPr preferRelativeResize="0"/>
          <p:nvPr/>
        </p:nvPicPr>
        <p:blipFill rotWithShape="1">
          <a:blip r:embed="rId7">
            <a:alphaModFix/>
          </a:blip>
          <a:srcRect b="0" l="-36" r="-36" t="0"/>
          <a:stretch/>
        </p:blipFill>
        <p:spPr>
          <a:xfrm>
            <a:off x="1248156" y="5360303"/>
            <a:ext cx="9784385" cy="9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 txBox="1"/>
          <p:nvPr/>
        </p:nvSpPr>
        <p:spPr>
          <a:xfrm>
            <a:off x="1383859" y="5372033"/>
            <a:ext cx="226011" cy="519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📌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4"/>
          <p:cNvSpPr txBox="1"/>
          <p:nvPr/>
        </p:nvSpPr>
        <p:spPr>
          <a:xfrm>
            <a:off x="1647637" y="5457599"/>
            <a:ext cx="3678843" cy="176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Beckwith-Wiedemann Syndrome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4"/>
          <p:cNvSpPr txBox="1"/>
          <p:nvPr/>
        </p:nvSpPr>
        <p:spPr>
          <a:xfrm>
            <a:off x="1464094" y="5842549"/>
            <a:ext cx="9348905" cy="32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Key features: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macrosomia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macroglossia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hemihypertrophy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ear creases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b="1" lang="en-US" sz="16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umbilical hernia</a:t>
            </a:r>
            <a:r>
              <a:rPr lang="en-US" sz="16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. Not consistent with our case presentation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4"/>
          <p:cNvSpPr txBox="1"/>
          <p:nvPr/>
        </p:nvSpPr>
        <p:spPr>
          <a:xfrm>
            <a:off x="1337393" y="2845027"/>
            <a:ext cx="2519284" cy="346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Idiopathic tall stature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14"/>
          <p:cNvSpPr txBox="1"/>
          <p:nvPr/>
        </p:nvSpPr>
        <p:spPr>
          <a:xfrm>
            <a:off x="1351016" y="2463377"/>
            <a:ext cx="6785749" cy="346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Pituitary adenoma, Hyperplasia (Growth hormone excess)  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37" name="Google Shape;337;p15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5"/>
          <p:cNvSpPr txBox="1"/>
          <p:nvPr/>
        </p:nvSpPr>
        <p:spPr>
          <a:xfrm>
            <a:off x="7665202" y="5835257"/>
            <a:ext cx="387274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Beckers, A., Petrossians, P., Hanson, J. et al. The causes and consequences of pituitary gigantism. Nat Rev Endocrinol 14, 705–720 (2018).</a:t>
            </a:r>
            <a:endParaRPr/>
          </a:p>
        </p:txBody>
      </p:sp>
      <p:sp>
        <p:nvSpPr>
          <p:cNvPr id="339" name="Google Shape;339;p15"/>
          <p:cNvSpPr txBox="1"/>
          <p:nvPr/>
        </p:nvSpPr>
        <p:spPr>
          <a:xfrm>
            <a:off x="1063206" y="774008"/>
            <a:ext cx="61387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Differential Diagnosis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887" y="0"/>
            <a:ext cx="60295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6" name="Google Shape;346;p16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7" name="Google Shape;347;p16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95554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8" name="Google Shape;348;p16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474825" y="560772"/>
            <a:ext cx="11445032" cy="573328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6"/>
          <p:cNvSpPr/>
          <p:nvPr/>
        </p:nvSpPr>
        <p:spPr>
          <a:xfrm>
            <a:off x="886420" y="1748561"/>
            <a:ext cx="10197591" cy="45719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6"/>
          <p:cNvSpPr txBox="1"/>
          <p:nvPr/>
        </p:nvSpPr>
        <p:spPr>
          <a:xfrm>
            <a:off x="914398" y="1330415"/>
            <a:ext cx="10554005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  Further history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6"/>
          <p:cNvSpPr txBox="1"/>
          <p:nvPr/>
        </p:nvSpPr>
        <p:spPr>
          <a:xfrm>
            <a:off x="6638623" y="1883681"/>
            <a:ext cx="45719" cy="723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📋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6"/>
          <p:cNvSpPr txBox="1"/>
          <p:nvPr/>
        </p:nvSpPr>
        <p:spPr>
          <a:xfrm>
            <a:off x="6992264" y="2147554"/>
            <a:ext cx="2045251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Medication History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6"/>
          <p:cNvSpPr txBox="1"/>
          <p:nvPr/>
        </p:nvSpPr>
        <p:spPr>
          <a:xfrm>
            <a:off x="6330701" y="2569733"/>
            <a:ext cx="489661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hormonal medications or GH therapy exposed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6"/>
          <p:cNvSpPr txBox="1"/>
          <p:nvPr/>
        </p:nvSpPr>
        <p:spPr>
          <a:xfrm>
            <a:off x="914398" y="2004335"/>
            <a:ext cx="2392811" cy="463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6"/>
          <p:cNvSpPr txBox="1"/>
          <p:nvPr/>
        </p:nvSpPr>
        <p:spPr>
          <a:xfrm>
            <a:off x="1235394" y="2051236"/>
            <a:ext cx="4415468" cy="765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similar presentation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Obesity and tall stature among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adult relatives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6"/>
          <p:cNvSpPr/>
          <p:nvPr/>
        </p:nvSpPr>
        <p:spPr>
          <a:xfrm>
            <a:off x="989360" y="3905471"/>
            <a:ext cx="10212974" cy="1513536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Family started to struggle with him. He become more aggressive and hit other kids due to his bigger body build in comparison to children in his age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He Wears clothes size 6-7 years while he is a 3 years old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62" name="Google Shape;362;p17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3" name="Google Shape;363;p17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50291" y="-3706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4" name="Google Shape;364;p17"/>
          <p:cNvPicPr preferRelativeResize="0"/>
          <p:nvPr/>
        </p:nvPicPr>
        <p:blipFill rotWithShape="1">
          <a:blip r:embed="rId4">
            <a:alphaModFix/>
          </a:blip>
          <a:srcRect b="-1" l="0" r="0" t="-1"/>
          <a:stretch/>
        </p:blipFill>
        <p:spPr>
          <a:xfrm>
            <a:off x="370113" y="272143"/>
            <a:ext cx="11495315" cy="612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7"/>
          <p:cNvSpPr/>
          <p:nvPr/>
        </p:nvSpPr>
        <p:spPr>
          <a:xfrm>
            <a:off x="761695" y="1067105"/>
            <a:ext cx="1066830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7"/>
          <p:cNvSpPr txBox="1"/>
          <p:nvPr/>
        </p:nvSpPr>
        <p:spPr>
          <a:xfrm>
            <a:off x="761695" y="647395"/>
            <a:ext cx="10768889" cy="324612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🔬</a:t>
            </a: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Investigations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7" name="Google Shape;367;p17"/>
          <p:cNvPicPr preferRelativeResize="0"/>
          <p:nvPr/>
        </p:nvPicPr>
        <p:blipFill rotWithShape="1">
          <a:blip r:embed="rId5">
            <a:alphaModFix/>
          </a:blip>
          <a:srcRect b="0" l="-11" r="-11" t="0"/>
          <a:stretch/>
        </p:blipFill>
        <p:spPr>
          <a:xfrm>
            <a:off x="800100" y="1226499"/>
            <a:ext cx="10668305" cy="51570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7"/>
          <p:cNvSpPr/>
          <p:nvPr/>
        </p:nvSpPr>
        <p:spPr>
          <a:xfrm>
            <a:off x="7877073" y="3132004"/>
            <a:ext cx="3467405" cy="1102198"/>
          </a:xfrm>
          <a:prstGeom prst="roundRect">
            <a:avLst>
              <a:gd fmla="val 22193" name="adj"/>
            </a:avLst>
          </a:prstGeom>
          <a:solidFill>
            <a:srgbClr val="FFFFFF"/>
          </a:solidFill>
          <a:ln cap="flat" cmpd="sng" w="12700">
            <a:solidFill>
              <a:srgbClr val="E5E7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7"/>
          <p:cNvSpPr txBox="1"/>
          <p:nvPr/>
        </p:nvSpPr>
        <p:spPr>
          <a:xfrm>
            <a:off x="8134503" y="3286334"/>
            <a:ext cx="3333902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Prolactin</a:t>
            </a:r>
            <a:endParaRPr sz="18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7"/>
          <p:cNvSpPr txBox="1"/>
          <p:nvPr/>
        </p:nvSpPr>
        <p:spPr>
          <a:xfrm>
            <a:off x="8125052" y="3633899"/>
            <a:ext cx="333390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12.5-14.8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µg/L ( 3.4-19.4)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7"/>
          <p:cNvSpPr/>
          <p:nvPr/>
        </p:nvSpPr>
        <p:spPr>
          <a:xfrm>
            <a:off x="10539227" y="3653567"/>
            <a:ext cx="562356" cy="190195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7"/>
          <p:cNvSpPr/>
          <p:nvPr/>
        </p:nvSpPr>
        <p:spPr>
          <a:xfrm>
            <a:off x="10277355" y="2071049"/>
            <a:ext cx="1031757" cy="3341576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7"/>
          <p:cNvSpPr/>
          <p:nvPr/>
        </p:nvSpPr>
        <p:spPr>
          <a:xfrm>
            <a:off x="4267467" y="1940066"/>
            <a:ext cx="3521375" cy="2312108"/>
          </a:xfrm>
          <a:prstGeom prst="roundRect">
            <a:avLst>
              <a:gd fmla="val 16543" name="adj"/>
            </a:avLst>
          </a:prstGeom>
          <a:solidFill>
            <a:srgbClr val="FFFFFF"/>
          </a:solidFill>
          <a:ln cap="flat" cmpd="sng" w="12700">
            <a:solidFill>
              <a:srgbClr val="E5E7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7"/>
          <p:cNvSpPr txBox="1"/>
          <p:nvPr/>
        </p:nvSpPr>
        <p:spPr>
          <a:xfrm>
            <a:off x="4596841" y="2433015"/>
            <a:ext cx="3333902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ACTH Stimulation test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  </a:t>
            </a:r>
            <a:r>
              <a:rPr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(Random cortisol 164nmol/l)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7"/>
          <p:cNvSpPr txBox="1"/>
          <p:nvPr/>
        </p:nvSpPr>
        <p:spPr>
          <a:xfrm>
            <a:off x="4517949" y="3056327"/>
            <a:ext cx="333390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Cortisol 568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nmol/L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7"/>
          <p:cNvSpPr/>
          <p:nvPr/>
        </p:nvSpPr>
        <p:spPr>
          <a:xfrm>
            <a:off x="6659403" y="3103842"/>
            <a:ext cx="562356" cy="155800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6599343" y="3146770"/>
            <a:ext cx="650190" cy="76432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7"/>
          <p:cNvSpPr txBox="1"/>
          <p:nvPr/>
        </p:nvSpPr>
        <p:spPr>
          <a:xfrm>
            <a:off x="4388891" y="3434737"/>
            <a:ext cx="3333902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   ACTH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7"/>
          <p:cNvSpPr txBox="1"/>
          <p:nvPr/>
        </p:nvSpPr>
        <p:spPr>
          <a:xfrm>
            <a:off x="5202901" y="3395138"/>
            <a:ext cx="333390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4.5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pmol/L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7"/>
          <p:cNvSpPr/>
          <p:nvPr/>
        </p:nvSpPr>
        <p:spPr>
          <a:xfrm>
            <a:off x="6708821" y="3434737"/>
            <a:ext cx="477015" cy="146583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7"/>
          <p:cNvSpPr/>
          <p:nvPr/>
        </p:nvSpPr>
        <p:spPr>
          <a:xfrm flipH="1">
            <a:off x="6626824" y="3350461"/>
            <a:ext cx="650776" cy="263692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7"/>
          <p:cNvSpPr/>
          <p:nvPr/>
        </p:nvSpPr>
        <p:spPr>
          <a:xfrm>
            <a:off x="709838" y="3141310"/>
            <a:ext cx="3467405" cy="1077393"/>
          </a:xfrm>
          <a:prstGeom prst="roundRect">
            <a:avLst>
              <a:gd fmla="val 22193" name="adj"/>
            </a:avLst>
          </a:prstGeom>
          <a:solidFill>
            <a:srgbClr val="FFFFFF"/>
          </a:solidFill>
          <a:ln cap="flat" cmpd="sng" w="12700">
            <a:solidFill>
              <a:srgbClr val="E5E7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1003116" y="3302836"/>
            <a:ext cx="3333902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TSH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7"/>
          <p:cNvSpPr txBox="1"/>
          <p:nvPr/>
        </p:nvSpPr>
        <p:spPr>
          <a:xfrm>
            <a:off x="976074" y="3579880"/>
            <a:ext cx="333390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2.0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mIU/L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7"/>
          <p:cNvSpPr/>
          <p:nvPr/>
        </p:nvSpPr>
        <p:spPr>
          <a:xfrm>
            <a:off x="927391" y="3898312"/>
            <a:ext cx="562356" cy="190195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7"/>
          <p:cNvSpPr/>
          <p:nvPr/>
        </p:nvSpPr>
        <p:spPr>
          <a:xfrm>
            <a:off x="882264" y="3865452"/>
            <a:ext cx="619963" cy="19111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7"/>
          <p:cNvSpPr txBox="1"/>
          <p:nvPr/>
        </p:nvSpPr>
        <p:spPr>
          <a:xfrm>
            <a:off x="2399997" y="3574673"/>
            <a:ext cx="333390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14.4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pmol/L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7"/>
          <p:cNvSpPr/>
          <p:nvPr/>
        </p:nvSpPr>
        <p:spPr>
          <a:xfrm>
            <a:off x="2318983" y="3865909"/>
            <a:ext cx="562356" cy="190195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7"/>
          <p:cNvSpPr/>
          <p:nvPr/>
        </p:nvSpPr>
        <p:spPr>
          <a:xfrm>
            <a:off x="2309817" y="3873000"/>
            <a:ext cx="619963" cy="194448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7"/>
          <p:cNvSpPr/>
          <p:nvPr/>
        </p:nvSpPr>
        <p:spPr>
          <a:xfrm>
            <a:off x="7849862" y="1971865"/>
            <a:ext cx="3467405" cy="1042657"/>
          </a:xfrm>
          <a:prstGeom prst="roundRect">
            <a:avLst>
              <a:gd fmla="val 22193" name="adj"/>
            </a:avLst>
          </a:prstGeom>
          <a:solidFill>
            <a:srgbClr val="FFFFFF"/>
          </a:solidFill>
          <a:ln cap="flat" cmpd="sng" w="12700">
            <a:solidFill>
              <a:srgbClr val="E5E7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7"/>
          <p:cNvSpPr txBox="1"/>
          <p:nvPr/>
        </p:nvSpPr>
        <p:spPr>
          <a:xfrm>
            <a:off x="8037533" y="2089347"/>
            <a:ext cx="3333902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HbA1c               Random Glucose </a:t>
            </a:r>
            <a:endParaRPr sz="18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8103004" y="2344891"/>
            <a:ext cx="333390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5.13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%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7"/>
          <p:cNvSpPr/>
          <p:nvPr/>
        </p:nvSpPr>
        <p:spPr>
          <a:xfrm>
            <a:off x="8101364" y="2627888"/>
            <a:ext cx="562356" cy="190195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7"/>
          <p:cNvSpPr/>
          <p:nvPr/>
        </p:nvSpPr>
        <p:spPr>
          <a:xfrm>
            <a:off x="8052713" y="2513132"/>
            <a:ext cx="619963" cy="410115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7"/>
          <p:cNvSpPr txBox="1"/>
          <p:nvPr/>
        </p:nvSpPr>
        <p:spPr>
          <a:xfrm>
            <a:off x="9695021" y="2385051"/>
            <a:ext cx="3333902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4.9mmol/l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7"/>
          <p:cNvSpPr/>
          <p:nvPr/>
        </p:nvSpPr>
        <p:spPr>
          <a:xfrm>
            <a:off x="9862636" y="2650866"/>
            <a:ext cx="619963" cy="179759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7"/>
          <p:cNvSpPr/>
          <p:nvPr/>
        </p:nvSpPr>
        <p:spPr>
          <a:xfrm>
            <a:off x="9860307" y="2572875"/>
            <a:ext cx="619963" cy="346358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7"/>
          <p:cNvSpPr/>
          <p:nvPr/>
        </p:nvSpPr>
        <p:spPr>
          <a:xfrm>
            <a:off x="1060376" y="2262909"/>
            <a:ext cx="4895698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7"/>
          <p:cNvSpPr txBox="1"/>
          <p:nvPr/>
        </p:nvSpPr>
        <p:spPr>
          <a:xfrm>
            <a:off x="2444316" y="3340202"/>
            <a:ext cx="919114" cy="123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Free T4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7"/>
          <p:cNvSpPr/>
          <p:nvPr/>
        </p:nvSpPr>
        <p:spPr>
          <a:xfrm>
            <a:off x="713931" y="1951625"/>
            <a:ext cx="3467405" cy="1065346"/>
          </a:xfrm>
          <a:prstGeom prst="roundRect">
            <a:avLst>
              <a:gd fmla="val 22193" name="adj"/>
            </a:avLst>
          </a:prstGeom>
          <a:solidFill>
            <a:srgbClr val="FFFFFF"/>
          </a:solidFill>
          <a:ln cap="flat" cmpd="sng" w="12700">
            <a:solidFill>
              <a:srgbClr val="E5E7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7"/>
          <p:cNvSpPr txBox="1"/>
          <p:nvPr/>
        </p:nvSpPr>
        <p:spPr>
          <a:xfrm>
            <a:off x="938278" y="2266788"/>
            <a:ext cx="1870236" cy="1596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CBC and differential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Electrolytes (Na,K)  </a:t>
            </a:r>
            <a:endParaRPr/>
          </a:p>
        </p:txBody>
      </p:sp>
      <p:sp>
        <p:nvSpPr>
          <p:cNvPr id="402" name="Google Shape;402;p17"/>
          <p:cNvSpPr/>
          <p:nvPr/>
        </p:nvSpPr>
        <p:spPr>
          <a:xfrm>
            <a:off x="2982967" y="2200534"/>
            <a:ext cx="562356" cy="190195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7"/>
          <p:cNvSpPr/>
          <p:nvPr/>
        </p:nvSpPr>
        <p:spPr>
          <a:xfrm>
            <a:off x="2982967" y="2655395"/>
            <a:ext cx="562356" cy="190195"/>
          </a:xfrm>
          <a:prstGeom prst="roundRect">
            <a:avLst>
              <a:gd fmla="val 480770" name="adj"/>
            </a:avLst>
          </a:prstGeom>
          <a:solidFill>
            <a:srgbClr val="DCFCE7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7"/>
          <p:cNvSpPr/>
          <p:nvPr/>
        </p:nvSpPr>
        <p:spPr>
          <a:xfrm>
            <a:off x="2945389" y="2471144"/>
            <a:ext cx="619963" cy="53920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7"/>
          <p:cNvSpPr/>
          <p:nvPr/>
        </p:nvSpPr>
        <p:spPr>
          <a:xfrm>
            <a:off x="2954164" y="2128232"/>
            <a:ext cx="602415" cy="329758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400" lIns="101600" spcFirstLastPara="1" rIns="101600" wrap="square" tIns="25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800"/>
              <a:buFont typeface="Inter"/>
              <a:buNone/>
            </a:pPr>
            <a:r>
              <a:rPr b="1" lang="en-US" sz="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7"/>
          <p:cNvSpPr txBox="1"/>
          <p:nvPr/>
        </p:nvSpPr>
        <p:spPr>
          <a:xfrm>
            <a:off x="976074" y="1347259"/>
            <a:ext cx="3923690" cy="212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Initial Test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12" name="Google Shape;412;p18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3" name="Google Shape;413;p18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50291" y="-3706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4" name="Google Shape;414;p18"/>
          <p:cNvPicPr preferRelativeResize="0"/>
          <p:nvPr/>
        </p:nvPicPr>
        <p:blipFill rotWithShape="1">
          <a:blip r:embed="rId4">
            <a:alphaModFix/>
          </a:blip>
          <a:srcRect b="-1" l="0" r="0" t="-1"/>
          <a:stretch/>
        </p:blipFill>
        <p:spPr>
          <a:xfrm>
            <a:off x="257260" y="245103"/>
            <a:ext cx="11777756" cy="640334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8"/>
          <p:cNvSpPr/>
          <p:nvPr/>
        </p:nvSpPr>
        <p:spPr>
          <a:xfrm>
            <a:off x="761695" y="1067105"/>
            <a:ext cx="1066830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8"/>
          <p:cNvSpPr txBox="1"/>
          <p:nvPr/>
        </p:nvSpPr>
        <p:spPr>
          <a:xfrm>
            <a:off x="761695" y="647395"/>
            <a:ext cx="10768889" cy="324612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🔬</a:t>
            </a: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Investigations / Hormonal Profile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17" name="Google Shape;417;p18"/>
          <p:cNvPicPr preferRelativeResize="0"/>
          <p:nvPr/>
        </p:nvPicPr>
        <p:blipFill rotWithShape="1">
          <a:blip r:embed="rId5">
            <a:alphaModFix/>
          </a:blip>
          <a:srcRect b="0" l="-11" r="-11" t="0"/>
          <a:stretch/>
        </p:blipFill>
        <p:spPr>
          <a:xfrm>
            <a:off x="761695" y="1185972"/>
            <a:ext cx="10668305" cy="47675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8"/>
          <p:cNvSpPr txBox="1"/>
          <p:nvPr/>
        </p:nvSpPr>
        <p:spPr>
          <a:xfrm>
            <a:off x="914400" y="1320394"/>
            <a:ext cx="295351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None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8"/>
          <p:cNvSpPr txBox="1"/>
          <p:nvPr/>
        </p:nvSpPr>
        <p:spPr>
          <a:xfrm>
            <a:off x="1204265" y="1324965"/>
            <a:ext cx="3923690" cy="212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Hormonal Test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8"/>
          <p:cNvSpPr/>
          <p:nvPr/>
        </p:nvSpPr>
        <p:spPr>
          <a:xfrm>
            <a:off x="761694" y="1748334"/>
            <a:ext cx="45719" cy="4462272"/>
          </a:xfrm>
          <a:prstGeom prst="roundRect">
            <a:avLst>
              <a:gd fmla="val 32467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8"/>
          <p:cNvSpPr txBox="1"/>
          <p:nvPr/>
        </p:nvSpPr>
        <p:spPr>
          <a:xfrm>
            <a:off x="902033" y="3461044"/>
            <a:ext cx="4528153" cy="4702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Growth Hormone Suppression Test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8"/>
          <p:cNvSpPr txBox="1"/>
          <p:nvPr/>
        </p:nvSpPr>
        <p:spPr>
          <a:xfrm>
            <a:off x="876201" y="2400140"/>
            <a:ext cx="3581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Growth Hormone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8"/>
          <p:cNvSpPr txBox="1"/>
          <p:nvPr/>
        </p:nvSpPr>
        <p:spPr>
          <a:xfrm>
            <a:off x="2527176" y="2326847"/>
            <a:ext cx="6480301" cy="285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None/>
            </a:pPr>
            <a:r>
              <a:rPr b="1"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5.53 </a:t>
            </a:r>
            <a:r>
              <a:rPr b="1" lang="en-US" sz="1800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rPr>
              <a:t>ng/ml  </a:t>
            </a:r>
            <a:r>
              <a:rPr b="1" lang="en-US" sz="18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Elevated (RR &lt;1ng/ml)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8"/>
          <p:cNvSpPr txBox="1"/>
          <p:nvPr/>
        </p:nvSpPr>
        <p:spPr>
          <a:xfrm>
            <a:off x="2372763" y="2675397"/>
            <a:ext cx="4826884" cy="761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8"/>
          <p:cNvSpPr/>
          <p:nvPr/>
        </p:nvSpPr>
        <p:spPr>
          <a:xfrm flipH="1">
            <a:off x="6067299" y="1748792"/>
            <a:ext cx="45719" cy="4328920"/>
          </a:xfrm>
          <a:prstGeom prst="roundRect">
            <a:avLst>
              <a:gd fmla="val 32467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8"/>
          <p:cNvSpPr txBox="1"/>
          <p:nvPr/>
        </p:nvSpPr>
        <p:spPr>
          <a:xfrm>
            <a:off x="6314180" y="3712981"/>
            <a:ext cx="3263527" cy="218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Gonadotropin Stimulation Test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8"/>
          <p:cNvSpPr/>
          <p:nvPr/>
        </p:nvSpPr>
        <p:spPr>
          <a:xfrm>
            <a:off x="6296735" y="4422833"/>
            <a:ext cx="4895698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8"/>
          <p:cNvSpPr txBox="1"/>
          <p:nvPr/>
        </p:nvSpPr>
        <p:spPr>
          <a:xfrm>
            <a:off x="6296735" y="4149303"/>
            <a:ext cx="3686861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LH Peak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8"/>
          <p:cNvSpPr txBox="1"/>
          <p:nvPr/>
        </p:nvSpPr>
        <p:spPr>
          <a:xfrm>
            <a:off x="8520497" y="4153579"/>
            <a:ext cx="2042771" cy="134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2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IU/L</a:t>
            </a:r>
            <a:r>
              <a:rPr b="1" lang="en-US" sz="1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Prepubertal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8"/>
          <p:cNvSpPr/>
          <p:nvPr/>
        </p:nvSpPr>
        <p:spPr>
          <a:xfrm>
            <a:off x="6296735" y="4810769"/>
            <a:ext cx="4895698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8"/>
          <p:cNvSpPr txBox="1"/>
          <p:nvPr/>
        </p:nvSpPr>
        <p:spPr>
          <a:xfrm>
            <a:off x="6314180" y="4546050"/>
            <a:ext cx="3525012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FSH Peak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8"/>
          <p:cNvSpPr txBox="1"/>
          <p:nvPr/>
        </p:nvSpPr>
        <p:spPr>
          <a:xfrm>
            <a:off x="8520497" y="4531312"/>
            <a:ext cx="2195017" cy="101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3.19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IU/L</a:t>
            </a:r>
            <a:r>
              <a:rPr b="1" lang="en-US" sz="1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Prepubertal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8"/>
          <p:cNvSpPr/>
          <p:nvPr/>
        </p:nvSpPr>
        <p:spPr>
          <a:xfrm>
            <a:off x="6314180" y="5264287"/>
            <a:ext cx="4895698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8"/>
          <p:cNvSpPr txBox="1"/>
          <p:nvPr/>
        </p:nvSpPr>
        <p:spPr>
          <a:xfrm>
            <a:off x="6303077" y="4971809"/>
            <a:ext cx="32388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Testosterone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8"/>
          <p:cNvSpPr txBox="1"/>
          <p:nvPr/>
        </p:nvSpPr>
        <p:spPr>
          <a:xfrm>
            <a:off x="8520354" y="4834306"/>
            <a:ext cx="2429501" cy="429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&lt;0.45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nmol/L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8"/>
          <p:cNvSpPr/>
          <p:nvPr/>
        </p:nvSpPr>
        <p:spPr>
          <a:xfrm>
            <a:off x="832283" y="2785996"/>
            <a:ext cx="5209872" cy="45719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8"/>
          <p:cNvSpPr txBox="1"/>
          <p:nvPr/>
        </p:nvSpPr>
        <p:spPr>
          <a:xfrm>
            <a:off x="1126160" y="2973227"/>
            <a:ext cx="3581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IGF-1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8"/>
          <p:cNvSpPr txBox="1"/>
          <p:nvPr/>
        </p:nvSpPr>
        <p:spPr>
          <a:xfrm>
            <a:off x="6314179" y="5402811"/>
            <a:ext cx="32388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LH/FSH ratio </a:t>
            </a:r>
            <a:endParaRPr/>
          </a:p>
        </p:txBody>
      </p:sp>
      <p:sp>
        <p:nvSpPr>
          <p:cNvPr id="439" name="Google Shape;439;p18"/>
          <p:cNvSpPr txBox="1"/>
          <p:nvPr/>
        </p:nvSpPr>
        <p:spPr>
          <a:xfrm>
            <a:off x="8520497" y="5303543"/>
            <a:ext cx="2429501" cy="429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0.6 </a:t>
            </a:r>
            <a:r>
              <a:rPr b="1" lang="en-US" sz="1800">
                <a:solidFill>
                  <a:srgbClr val="C00000"/>
                </a:solidFill>
                <a:latin typeface="Inter"/>
                <a:ea typeface="Inter"/>
                <a:cs typeface="Inter"/>
                <a:sym typeface="Inter"/>
              </a:rPr>
              <a:t>(RR&lt;0.66)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8"/>
          <p:cNvSpPr/>
          <p:nvPr/>
        </p:nvSpPr>
        <p:spPr>
          <a:xfrm>
            <a:off x="6303400" y="2676986"/>
            <a:ext cx="4895698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8"/>
          <p:cNvSpPr/>
          <p:nvPr/>
        </p:nvSpPr>
        <p:spPr>
          <a:xfrm>
            <a:off x="6303077" y="3121360"/>
            <a:ext cx="4895698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8"/>
          <p:cNvSpPr txBox="1"/>
          <p:nvPr/>
        </p:nvSpPr>
        <p:spPr>
          <a:xfrm>
            <a:off x="832283" y="1807250"/>
            <a:ext cx="61232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None/>
            </a:pPr>
            <a:r>
              <a:rPr b="1" lang="en-US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Random</a:t>
            </a:r>
            <a:endParaRPr/>
          </a:p>
        </p:txBody>
      </p:sp>
      <p:sp>
        <p:nvSpPr>
          <p:cNvPr id="443" name="Google Shape;443;p18"/>
          <p:cNvSpPr txBox="1"/>
          <p:nvPr/>
        </p:nvSpPr>
        <p:spPr>
          <a:xfrm>
            <a:off x="6222417" y="2361674"/>
            <a:ext cx="4994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LH                                      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8"/>
          <p:cNvSpPr txBox="1"/>
          <p:nvPr/>
        </p:nvSpPr>
        <p:spPr>
          <a:xfrm>
            <a:off x="8615277" y="2442219"/>
            <a:ext cx="2667961" cy="99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&lt;0.12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IU/L</a:t>
            </a:r>
            <a:r>
              <a:rPr b="1" lang="en-US" sz="1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Prepubertal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8"/>
          <p:cNvSpPr txBox="1"/>
          <p:nvPr/>
        </p:nvSpPr>
        <p:spPr>
          <a:xfrm>
            <a:off x="6303400" y="2870723"/>
            <a:ext cx="3525012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FSH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8"/>
          <p:cNvSpPr txBox="1"/>
          <p:nvPr/>
        </p:nvSpPr>
        <p:spPr>
          <a:xfrm>
            <a:off x="8632952" y="2866236"/>
            <a:ext cx="2195017" cy="101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0.44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IU/L</a:t>
            </a:r>
            <a:r>
              <a:rPr b="1" lang="en-US" sz="1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Prepubertal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8"/>
          <p:cNvSpPr txBox="1"/>
          <p:nvPr/>
        </p:nvSpPr>
        <p:spPr>
          <a:xfrm>
            <a:off x="6303076" y="3307066"/>
            <a:ext cx="32388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Testosterone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8"/>
          <p:cNvSpPr txBox="1"/>
          <p:nvPr/>
        </p:nvSpPr>
        <p:spPr>
          <a:xfrm>
            <a:off x="8617489" y="3114984"/>
            <a:ext cx="2429501" cy="429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&lt;0.45 </a:t>
            </a:r>
            <a:r>
              <a:rPr b="1" lang="en-US" sz="1800">
                <a:solidFill>
                  <a:srgbClr val="6B7280"/>
                </a:solidFill>
                <a:latin typeface="Inter"/>
                <a:ea typeface="Inter"/>
                <a:cs typeface="Inter"/>
                <a:sym typeface="Inter"/>
              </a:rPr>
              <a:t>nmol/L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8"/>
          <p:cNvSpPr txBox="1"/>
          <p:nvPr/>
        </p:nvSpPr>
        <p:spPr>
          <a:xfrm>
            <a:off x="6275450" y="1818652"/>
            <a:ext cx="61232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None/>
            </a:pPr>
            <a:r>
              <a:rPr b="1" lang="en-US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Random</a:t>
            </a:r>
            <a:endParaRPr/>
          </a:p>
        </p:txBody>
      </p:sp>
      <p:graphicFrame>
        <p:nvGraphicFramePr>
          <p:cNvPr id="450" name="Google Shape;450;p18"/>
          <p:cNvGraphicFramePr/>
          <p:nvPr/>
        </p:nvGraphicFramePr>
        <p:xfrm>
          <a:off x="896951" y="414930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{1D3D3D1B-7C22-48DD-8D21-FCFA896FE009}</a:tableStyleId>
              </a:tblPr>
              <a:tblGrid>
                <a:gridCol w="1077675"/>
                <a:gridCol w="762000"/>
                <a:gridCol w="718450"/>
                <a:gridCol w="754650"/>
                <a:gridCol w="828200"/>
                <a:gridCol w="828200"/>
              </a:tblGrid>
              <a:tr h="767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GH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ng/ml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C00000"/>
                          </a:solidFill>
                          <a:highlight>
                            <a:srgbClr val="F2F2F2"/>
                          </a:highlight>
                        </a:rPr>
                        <a:t>1.2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6.6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6.8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10.1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8.4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51" name="Google Shape;451;p18"/>
          <p:cNvSpPr txBox="1"/>
          <p:nvPr/>
        </p:nvSpPr>
        <p:spPr>
          <a:xfrm>
            <a:off x="2440240" y="2914012"/>
            <a:ext cx="6480301" cy="285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None/>
            </a:pPr>
            <a:r>
              <a:rPr b="1"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209 </a:t>
            </a:r>
            <a:r>
              <a:rPr b="1" lang="en-US" sz="1800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rPr>
              <a:t>ng/ml  </a:t>
            </a:r>
            <a:r>
              <a:rPr b="1" lang="en-US" sz="18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Elevated (RR 33.9-183.9)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8"/>
          <p:cNvSpPr txBox="1"/>
          <p:nvPr/>
        </p:nvSpPr>
        <p:spPr>
          <a:xfrm>
            <a:off x="9874393" y="3289668"/>
            <a:ext cx="2195017" cy="101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Prepubertal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8"/>
          <p:cNvSpPr txBox="1"/>
          <p:nvPr/>
        </p:nvSpPr>
        <p:spPr>
          <a:xfrm>
            <a:off x="9775042" y="4985044"/>
            <a:ext cx="2195017" cy="101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66534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66534"/>
                </a:solidFill>
                <a:latin typeface="Inter"/>
                <a:ea typeface="Inter"/>
                <a:cs typeface="Inter"/>
                <a:sym typeface="Inter"/>
              </a:rPr>
              <a:t>Prepubertal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59" name="Google Shape;459;p19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0" name="Google Shape;460;p19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1" name="Google Shape;461;p19"/>
          <p:cNvPicPr preferRelativeResize="0"/>
          <p:nvPr/>
        </p:nvPicPr>
        <p:blipFill rotWithShape="1">
          <a:blip r:embed="rId4">
            <a:alphaModFix/>
          </a:blip>
          <a:srcRect b="0" l="-4" r="-4" t="0"/>
          <a:stretch/>
        </p:blipFill>
        <p:spPr>
          <a:xfrm>
            <a:off x="281993" y="518985"/>
            <a:ext cx="11627708" cy="56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9"/>
          <p:cNvSpPr/>
          <p:nvPr/>
        </p:nvSpPr>
        <p:spPr>
          <a:xfrm>
            <a:off x="1091518" y="1545974"/>
            <a:ext cx="10410568" cy="45719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9"/>
          <p:cNvSpPr txBox="1"/>
          <p:nvPr/>
        </p:nvSpPr>
        <p:spPr>
          <a:xfrm>
            <a:off x="1143000" y="809244"/>
            <a:ext cx="409651" cy="682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🧬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9"/>
          <p:cNvSpPr txBox="1"/>
          <p:nvPr/>
        </p:nvSpPr>
        <p:spPr>
          <a:xfrm>
            <a:off x="1552651" y="982549"/>
            <a:ext cx="5619902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Investigations – Imaging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9"/>
          <p:cNvSpPr/>
          <p:nvPr/>
        </p:nvSpPr>
        <p:spPr>
          <a:xfrm flipH="1">
            <a:off x="1097277" y="2006732"/>
            <a:ext cx="45719" cy="3306673"/>
          </a:xfrm>
          <a:prstGeom prst="roundRect">
            <a:avLst>
              <a:gd fmla="val 24630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9"/>
          <p:cNvSpPr txBox="1"/>
          <p:nvPr/>
        </p:nvSpPr>
        <p:spPr>
          <a:xfrm>
            <a:off x="1347825" y="2213631"/>
            <a:ext cx="2129156" cy="14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Bone age Findings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x-ray of a hand&#10;&#10;Description automatically generated" id="467" name="Google Shape;46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2429" y="1814768"/>
            <a:ext cx="4006971" cy="372123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68" name="Google Shape;468;p19"/>
          <p:cNvSpPr txBox="1"/>
          <p:nvPr/>
        </p:nvSpPr>
        <p:spPr>
          <a:xfrm>
            <a:off x="1347825" y="2862821"/>
            <a:ext cx="4139394" cy="14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Bone age 4.5 – 5 years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Inter"/>
              <a:buNone/>
            </a:pP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chronological age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3 years and 9 months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2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9126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" name="Google Shape;27;p2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1012371" y="870857"/>
            <a:ext cx="9916886" cy="4520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p2"/>
          <p:cNvGrpSpPr/>
          <p:nvPr/>
        </p:nvGrpSpPr>
        <p:grpSpPr>
          <a:xfrm>
            <a:off x="1668464" y="1536686"/>
            <a:ext cx="8539386" cy="2881695"/>
            <a:chOff x="0" y="70326"/>
            <a:chExt cx="8539386" cy="2881695"/>
          </a:xfrm>
        </p:grpSpPr>
        <p:sp>
          <p:nvSpPr>
            <p:cNvPr id="29" name="Google Shape;29;p2"/>
            <p:cNvSpPr/>
            <p:nvPr/>
          </p:nvSpPr>
          <p:spPr>
            <a:xfrm>
              <a:off x="0" y="184423"/>
              <a:ext cx="8539386" cy="724072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3892" y="468704"/>
              <a:ext cx="280077" cy="2798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3172" y="70326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 txBox="1"/>
            <p:nvPr/>
          </p:nvSpPr>
          <p:spPr>
            <a:xfrm>
              <a:off x="623172" y="70326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550" lIns="60550" spcFirstLastPara="1" rIns="60550" wrap="square" tIns="6055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070"/>
                </a:buClr>
                <a:buSzPts val="2400"/>
                <a:buFont typeface="Inter"/>
                <a:buNone/>
              </a:pPr>
              <a:r>
                <a:rPr b="1" lang="en-US" sz="2400">
                  <a:solidFill>
                    <a:srgbClr val="757070"/>
                  </a:solidFill>
                  <a:latin typeface="Inter"/>
                  <a:ea typeface="Inter"/>
                  <a:cs typeface="Inter"/>
                  <a:sym typeface="Inter"/>
                </a:rPr>
                <a:t>Objectives:</a:t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965341"/>
              <a:ext cx="8539386" cy="508734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3892" y="1107994"/>
              <a:ext cx="280077" cy="2798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7172" y="800909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 txBox="1"/>
            <p:nvPr/>
          </p:nvSpPr>
          <p:spPr>
            <a:xfrm>
              <a:off x="547172" y="800909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550" lIns="60550" spcFirstLastPara="1" rIns="60550" wrap="square" tIns="6055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7EEA"/>
                </a:buClr>
                <a:buSzPts val="1800"/>
                <a:buFont typeface="Inter"/>
                <a:buNone/>
              </a:pPr>
              <a:r>
                <a:rPr b="1" lang="en-US" sz="1800">
                  <a:solidFill>
                    <a:srgbClr val="667EEA"/>
                  </a:solidFill>
                  <a:latin typeface="Inter"/>
                  <a:ea typeface="Inter"/>
                  <a:cs typeface="Inter"/>
                  <a:sym typeface="Inter"/>
                </a:rPr>
                <a:t>1- Approaching pediatric patients with abnormal growth</a:t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412132"/>
              <a:ext cx="8539386" cy="508734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902" y="1515976"/>
              <a:ext cx="280077" cy="27980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47172" y="1273628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 txBox="1"/>
            <p:nvPr/>
          </p:nvSpPr>
          <p:spPr>
            <a:xfrm>
              <a:off x="547172" y="1273628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550" lIns="60550" spcFirstLastPara="1" rIns="60550" wrap="square" tIns="6055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7EEA"/>
                </a:buClr>
                <a:buSzPts val="1800"/>
                <a:buFont typeface="Inter"/>
                <a:buNone/>
              </a:pPr>
              <a:r>
                <a:rPr b="1" lang="en-US" sz="1800">
                  <a:solidFill>
                    <a:srgbClr val="667EEA"/>
                  </a:solidFill>
                  <a:latin typeface="Inter"/>
                  <a:ea typeface="Inter"/>
                  <a:cs typeface="Inter"/>
                  <a:sym typeface="Inter"/>
                </a:rPr>
                <a:t>2- Developing a differential diagnosis</a:t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1870223"/>
              <a:ext cx="8539386" cy="508734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00915" y="2000115"/>
              <a:ext cx="280077" cy="27980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96847" y="1845955"/>
              <a:ext cx="7816864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 txBox="1"/>
            <p:nvPr/>
          </p:nvSpPr>
          <p:spPr>
            <a:xfrm>
              <a:off x="596847" y="1845955"/>
              <a:ext cx="7816864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550" lIns="60550" spcFirstLastPara="1" rIns="60550" wrap="square" tIns="6055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7EEA"/>
                </a:buClr>
                <a:buSzPts val="1800"/>
                <a:buFont typeface="Inter"/>
                <a:buNone/>
              </a:pPr>
              <a:r>
                <a:rPr b="1" lang="en-US" sz="1800">
                  <a:solidFill>
                    <a:srgbClr val="667EEA"/>
                  </a:solidFill>
                  <a:latin typeface="Inter"/>
                  <a:ea typeface="Inter"/>
                  <a:cs typeface="Inter"/>
                  <a:sym typeface="Inter"/>
                </a:rPr>
                <a:t>3- Investigations and genetic testing</a:t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0" y="2360379"/>
              <a:ext cx="8539386" cy="508734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14922" y="2487838"/>
              <a:ext cx="280077" cy="279804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7172" y="2379695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 txBox="1"/>
            <p:nvPr/>
          </p:nvSpPr>
          <p:spPr>
            <a:xfrm>
              <a:off x="547172" y="2379695"/>
              <a:ext cx="7916213" cy="57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550" lIns="60550" spcFirstLastPara="1" rIns="60550" wrap="square" tIns="6055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7EEA"/>
                </a:buClr>
                <a:buSzPts val="1800"/>
                <a:buFont typeface="Inter"/>
                <a:buNone/>
              </a:pPr>
              <a:r>
                <a:rPr b="1" lang="en-US" sz="1800">
                  <a:solidFill>
                    <a:srgbClr val="667EEA"/>
                  </a:solidFill>
                  <a:latin typeface="Inter"/>
                  <a:ea typeface="Inter"/>
                  <a:cs typeface="Inter"/>
                  <a:sym typeface="Inter"/>
                </a:rPr>
                <a:t>4- Management </a:t>
              </a:r>
              <a:endParaRPr/>
            </a:p>
          </p:txBody>
        </p:sp>
      </p:grpSp>
      <p:pic>
        <p:nvPicPr>
          <p:cNvPr descr="logo" id="49" name="Google Shape;4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76486" y="5661605"/>
            <a:ext cx="2493908" cy="70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74" name="Google Shape;474;p20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5" name="Google Shape;475;p20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16789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6" name="Google Shape;476;p20"/>
          <p:cNvPicPr preferRelativeResize="0"/>
          <p:nvPr/>
        </p:nvPicPr>
        <p:blipFill rotWithShape="1">
          <a:blip r:embed="rId4">
            <a:alphaModFix/>
          </a:blip>
          <a:srcRect b="0" l="-4" r="-4" t="0"/>
          <a:stretch/>
        </p:blipFill>
        <p:spPr>
          <a:xfrm>
            <a:off x="271849" y="234000"/>
            <a:ext cx="11590637" cy="651278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0"/>
          <p:cNvSpPr/>
          <p:nvPr/>
        </p:nvSpPr>
        <p:spPr>
          <a:xfrm flipH="1" rot="10800000">
            <a:off x="611482" y="1249117"/>
            <a:ext cx="10705724" cy="53900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0"/>
          <p:cNvSpPr txBox="1"/>
          <p:nvPr/>
        </p:nvSpPr>
        <p:spPr>
          <a:xfrm>
            <a:off x="611482" y="809244"/>
            <a:ext cx="941169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🧬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0"/>
          <p:cNvSpPr txBox="1"/>
          <p:nvPr/>
        </p:nvSpPr>
        <p:spPr>
          <a:xfrm>
            <a:off x="1082065" y="734115"/>
            <a:ext cx="5619902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Investigations – Imaging and Genetics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0"/>
          <p:cNvSpPr/>
          <p:nvPr/>
        </p:nvSpPr>
        <p:spPr>
          <a:xfrm>
            <a:off x="998344" y="1558981"/>
            <a:ext cx="4547241" cy="2210105"/>
          </a:xfrm>
          <a:prstGeom prst="roundRect">
            <a:avLst>
              <a:gd fmla="val 4280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0"/>
          <p:cNvSpPr/>
          <p:nvPr/>
        </p:nvSpPr>
        <p:spPr>
          <a:xfrm>
            <a:off x="611482" y="1505035"/>
            <a:ext cx="38405" cy="2210105"/>
          </a:xfrm>
          <a:prstGeom prst="roundRect">
            <a:avLst>
              <a:gd fmla="val 24630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0"/>
          <p:cNvSpPr txBox="1"/>
          <p:nvPr/>
        </p:nvSpPr>
        <p:spPr>
          <a:xfrm>
            <a:off x="840492" y="1442488"/>
            <a:ext cx="769767" cy="38265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🧠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0"/>
          <p:cNvSpPr txBox="1"/>
          <p:nvPr/>
        </p:nvSpPr>
        <p:spPr>
          <a:xfrm>
            <a:off x="1082065" y="1431204"/>
            <a:ext cx="3154967" cy="35443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Pituitary MRI Findings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0"/>
          <p:cNvSpPr txBox="1"/>
          <p:nvPr/>
        </p:nvSpPr>
        <p:spPr>
          <a:xfrm>
            <a:off x="850770" y="1836180"/>
            <a:ext cx="4572000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Initial read: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Possible microadenoma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0"/>
          <p:cNvSpPr txBox="1"/>
          <p:nvPr/>
        </p:nvSpPr>
        <p:spPr>
          <a:xfrm>
            <a:off x="850770" y="2209628"/>
            <a:ext cx="3942413" cy="400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Dynamic MRI &amp; tumor board: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Diffuse pituitary hyperplasia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; no focal lesion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0"/>
          <p:cNvSpPr/>
          <p:nvPr/>
        </p:nvSpPr>
        <p:spPr>
          <a:xfrm>
            <a:off x="6041302" y="1617452"/>
            <a:ext cx="4839005" cy="2210105"/>
          </a:xfrm>
          <a:prstGeom prst="roundRect">
            <a:avLst>
              <a:gd fmla="val 4280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0"/>
          <p:cNvSpPr/>
          <p:nvPr/>
        </p:nvSpPr>
        <p:spPr>
          <a:xfrm>
            <a:off x="5670628" y="1505035"/>
            <a:ext cx="38405" cy="2210105"/>
          </a:xfrm>
          <a:prstGeom prst="roundRect">
            <a:avLst>
              <a:gd fmla="val 24630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0"/>
          <p:cNvSpPr txBox="1"/>
          <p:nvPr/>
        </p:nvSpPr>
        <p:spPr>
          <a:xfrm>
            <a:off x="5964344" y="1546545"/>
            <a:ext cx="693558" cy="296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🧬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0"/>
          <p:cNvSpPr txBox="1"/>
          <p:nvPr/>
        </p:nvSpPr>
        <p:spPr>
          <a:xfrm>
            <a:off x="6167598" y="1558981"/>
            <a:ext cx="3122163" cy="172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Genetic Testing Results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0"/>
          <p:cNvSpPr txBox="1"/>
          <p:nvPr/>
        </p:nvSpPr>
        <p:spPr>
          <a:xfrm>
            <a:off x="5903888" y="2058849"/>
            <a:ext cx="5565290" cy="85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C00000"/>
                </a:solidFill>
                <a:latin typeface="Inter"/>
                <a:ea typeface="Inter"/>
                <a:cs typeface="Inter"/>
                <a:sym typeface="Inter"/>
              </a:rPr>
              <a:t>Microarray ,WES , WGS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No pathogenic variants identified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0"/>
          <p:cNvSpPr txBox="1"/>
          <p:nvPr/>
        </p:nvSpPr>
        <p:spPr>
          <a:xfrm>
            <a:off x="5903888" y="2242901"/>
            <a:ext cx="5680879" cy="8094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C00000"/>
                </a:solidFill>
                <a:latin typeface="Inter"/>
                <a:ea typeface="Inter"/>
                <a:cs typeface="Inter"/>
                <a:sym typeface="Inter"/>
              </a:rPr>
              <a:t>Clinical correlation: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No syndromic phenotype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to support pathogenicity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0"/>
          <p:cNvSpPr txBox="1"/>
          <p:nvPr/>
        </p:nvSpPr>
        <p:spPr>
          <a:xfrm>
            <a:off x="840492" y="2754381"/>
            <a:ext cx="4572000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Homogeneous enhancement pattern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0"/>
          <p:cNvSpPr txBox="1"/>
          <p:nvPr/>
        </p:nvSpPr>
        <p:spPr>
          <a:xfrm>
            <a:off x="850770" y="3086259"/>
            <a:ext cx="4572000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evidence of cavernous sinus invasion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0"/>
          <p:cNvSpPr txBox="1"/>
          <p:nvPr/>
        </p:nvSpPr>
        <p:spPr>
          <a:xfrm>
            <a:off x="850770" y="3414700"/>
            <a:ext cx="4572000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Optic chiasm appears normal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a brain&#10;&#10;Description automatically generated" id="495" name="Google Shape;49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278" y="3832081"/>
            <a:ext cx="3175697" cy="276357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close-up of a brain mri&#10;&#10;Description automatically generated" id="496" name="Google Shape;49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1184" y="3827557"/>
            <a:ext cx="3500542" cy="276809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close-up of a brain scan&#10;&#10;Description automatically generated" id="497" name="Google Shape;49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38515" y="3827557"/>
            <a:ext cx="3837206" cy="27462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03" name="Google Shape;503;p21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4" name="Google Shape;504;p21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5" name="Google Shape;505;p21"/>
          <p:cNvPicPr preferRelativeResize="0"/>
          <p:nvPr/>
        </p:nvPicPr>
        <p:blipFill rotWithShape="1">
          <a:blip r:embed="rId4">
            <a:alphaModFix/>
          </a:blip>
          <a:srcRect b="-1" l="0" r="0" t="-1"/>
          <a:stretch/>
        </p:blipFill>
        <p:spPr>
          <a:xfrm>
            <a:off x="220208" y="332315"/>
            <a:ext cx="11751276" cy="612113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1"/>
          <p:cNvSpPr/>
          <p:nvPr/>
        </p:nvSpPr>
        <p:spPr>
          <a:xfrm>
            <a:off x="390117" y="1512367"/>
            <a:ext cx="11341966" cy="47597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1"/>
          <p:cNvSpPr txBox="1"/>
          <p:nvPr/>
        </p:nvSpPr>
        <p:spPr>
          <a:xfrm>
            <a:off x="761695" y="826373"/>
            <a:ext cx="457200" cy="37697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2400"/>
              <a:buFont typeface="Inter"/>
              <a:buNone/>
            </a:pPr>
            <a:r>
              <a:rPr lang="en-US" sz="24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🚫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1"/>
          <p:cNvSpPr txBox="1"/>
          <p:nvPr/>
        </p:nvSpPr>
        <p:spPr>
          <a:xfrm>
            <a:off x="1270403" y="765037"/>
            <a:ext cx="5839358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Why Certain Diagnoses Were Ruled Out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1"/>
          <p:cNvSpPr txBox="1"/>
          <p:nvPr/>
        </p:nvSpPr>
        <p:spPr>
          <a:xfrm>
            <a:off x="1285646" y="1127996"/>
            <a:ext cx="5839358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Inter"/>
              <a:buNone/>
            </a:pPr>
            <a:r>
              <a:rPr i="1" lang="en-US" sz="12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Systematic evaluation to narrow down the differential </a:t>
            </a:r>
            <a:r>
              <a:rPr i="1" lang="en-US" sz="14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diagnosis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1"/>
          <p:cNvSpPr/>
          <p:nvPr/>
        </p:nvSpPr>
        <p:spPr>
          <a:xfrm>
            <a:off x="489179" y="1777594"/>
            <a:ext cx="3728912" cy="1181405"/>
          </a:xfrm>
          <a:prstGeom prst="roundRect">
            <a:avLst>
              <a:gd fmla="val 14981" name="adj"/>
            </a:avLst>
          </a:prstGeom>
          <a:solidFill>
            <a:srgbClr val="F8F9FA"/>
          </a:solidFill>
          <a:ln>
            <a:noFill/>
          </a:ln>
          <a:effectLst>
            <a:outerShdw blurRad="762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1"/>
          <p:cNvSpPr/>
          <p:nvPr/>
        </p:nvSpPr>
        <p:spPr>
          <a:xfrm>
            <a:off x="351711" y="1777594"/>
            <a:ext cx="38405" cy="1181405"/>
          </a:xfrm>
          <a:prstGeom prst="roundRect">
            <a:avLst>
              <a:gd fmla="val 46082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1"/>
          <p:cNvSpPr txBox="1"/>
          <p:nvPr/>
        </p:nvSpPr>
        <p:spPr>
          <a:xfrm>
            <a:off x="459918" y="1920241"/>
            <a:ext cx="2885872" cy="167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Central Precocious Puberty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1"/>
          <p:cNvSpPr txBox="1"/>
          <p:nvPr/>
        </p:nvSpPr>
        <p:spPr>
          <a:xfrm>
            <a:off x="485262" y="2310015"/>
            <a:ext cx="3800705" cy="5623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LH/FSH/testosterone were suppressed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Tanner stage I with no pubertal signs.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Gonadotropins remained prepubertal.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1"/>
          <p:cNvSpPr/>
          <p:nvPr/>
        </p:nvSpPr>
        <p:spPr>
          <a:xfrm>
            <a:off x="4402995" y="1777594"/>
            <a:ext cx="3570916" cy="1181405"/>
          </a:xfrm>
          <a:prstGeom prst="roundRect">
            <a:avLst>
              <a:gd fmla="val 14981" name="adj"/>
            </a:avLst>
          </a:prstGeom>
          <a:solidFill>
            <a:srgbClr val="F8F9FA"/>
          </a:solidFill>
          <a:ln>
            <a:noFill/>
          </a:ln>
          <a:effectLst>
            <a:outerShdw blurRad="762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1"/>
          <p:cNvSpPr txBox="1"/>
          <p:nvPr/>
        </p:nvSpPr>
        <p:spPr>
          <a:xfrm>
            <a:off x="4498900" y="1960131"/>
            <a:ext cx="2308860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Hypo/Hyperthyroidism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1"/>
          <p:cNvSpPr/>
          <p:nvPr/>
        </p:nvSpPr>
        <p:spPr>
          <a:xfrm>
            <a:off x="6695877" y="1981233"/>
            <a:ext cx="1073126" cy="18105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100" lIns="101600" spcFirstLastPara="1" rIns="101600" wrap="square" tIns="381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C2626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RULED OUT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1"/>
          <p:cNvSpPr txBox="1"/>
          <p:nvPr/>
        </p:nvSpPr>
        <p:spPr>
          <a:xfrm>
            <a:off x="4529815" y="2320248"/>
            <a:ext cx="3378397" cy="372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TSH and Free T4 were within normal range; no clinical features of hypothyroidism present.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21"/>
          <p:cNvSpPr/>
          <p:nvPr/>
        </p:nvSpPr>
        <p:spPr>
          <a:xfrm>
            <a:off x="8096057" y="1751530"/>
            <a:ext cx="3740266" cy="1207469"/>
          </a:xfrm>
          <a:prstGeom prst="roundRect">
            <a:avLst>
              <a:gd fmla="val 14981" name="adj"/>
            </a:avLst>
          </a:prstGeom>
          <a:solidFill>
            <a:srgbClr val="F8F9FA"/>
          </a:solidFill>
          <a:ln>
            <a:noFill/>
          </a:ln>
          <a:effectLst>
            <a:outerShdw blurRad="762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8058835" y="1811025"/>
            <a:ext cx="38405" cy="1181405"/>
          </a:xfrm>
          <a:prstGeom prst="roundRect">
            <a:avLst>
              <a:gd fmla="val 46082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21"/>
          <p:cNvSpPr txBox="1"/>
          <p:nvPr/>
        </p:nvSpPr>
        <p:spPr>
          <a:xfrm>
            <a:off x="8310515" y="1918123"/>
            <a:ext cx="2308860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Familial Tall Stature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1"/>
          <p:cNvSpPr txBox="1"/>
          <p:nvPr/>
        </p:nvSpPr>
        <p:spPr>
          <a:xfrm>
            <a:off x="8308950" y="2190996"/>
            <a:ext cx="3543148" cy="5623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Parental heights were ~10-25th percentile; child's growth exceeded significantly.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449711" y="3168397"/>
            <a:ext cx="3773294" cy="1181406"/>
          </a:xfrm>
          <a:prstGeom prst="roundRect">
            <a:avLst>
              <a:gd fmla="val 14981" name="adj"/>
            </a:avLst>
          </a:prstGeom>
          <a:solidFill>
            <a:srgbClr val="F8F9FA"/>
          </a:solidFill>
          <a:ln>
            <a:noFill/>
          </a:ln>
          <a:effectLst>
            <a:outerShdw blurRad="762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1"/>
          <p:cNvSpPr/>
          <p:nvPr/>
        </p:nvSpPr>
        <p:spPr>
          <a:xfrm>
            <a:off x="346076" y="3101645"/>
            <a:ext cx="45719" cy="1224479"/>
          </a:xfrm>
          <a:prstGeom prst="roundRect">
            <a:avLst>
              <a:gd fmla="val 46082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1"/>
          <p:cNvSpPr txBox="1"/>
          <p:nvPr/>
        </p:nvSpPr>
        <p:spPr>
          <a:xfrm>
            <a:off x="515893" y="3248874"/>
            <a:ext cx="3058235" cy="289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Exogenous Androgen Exposure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1"/>
          <p:cNvSpPr txBox="1"/>
          <p:nvPr/>
        </p:nvSpPr>
        <p:spPr>
          <a:xfrm>
            <a:off x="519015" y="3713092"/>
            <a:ext cx="3596359" cy="372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Denied by parents; examination showed prepubertal genitalia; no virilization signs.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4402995" y="3176629"/>
            <a:ext cx="3570916" cy="1118694"/>
          </a:xfrm>
          <a:prstGeom prst="roundRect">
            <a:avLst>
              <a:gd fmla="val 14981" name="adj"/>
            </a:avLst>
          </a:prstGeom>
          <a:solidFill>
            <a:srgbClr val="F8F9FA"/>
          </a:solidFill>
          <a:ln>
            <a:noFill/>
          </a:ln>
          <a:effectLst>
            <a:outerShdw blurRad="762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1"/>
          <p:cNvSpPr txBox="1"/>
          <p:nvPr/>
        </p:nvSpPr>
        <p:spPr>
          <a:xfrm>
            <a:off x="4479157" y="3345707"/>
            <a:ext cx="2731734" cy="25694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Peripheral Androgen Excess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1"/>
          <p:cNvSpPr txBox="1"/>
          <p:nvPr/>
        </p:nvSpPr>
        <p:spPr>
          <a:xfrm>
            <a:off x="4497346" y="3690470"/>
            <a:ext cx="3382214" cy="372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Prepubertal gonadotropins/testosterone; no adrenal or gonadal tumor findings on imaging.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1"/>
          <p:cNvSpPr/>
          <p:nvPr/>
        </p:nvSpPr>
        <p:spPr>
          <a:xfrm>
            <a:off x="8050082" y="3118655"/>
            <a:ext cx="3832215" cy="1207469"/>
          </a:xfrm>
          <a:prstGeom prst="roundRect">
            <a:avLst>
              <a:gd fmla="val 14981" name="adj"/>
            </a:avLst>
          </a:prstGeom>
          <a:solidFill>
            <a:srgbClr val="F8F9FA"/>
          </a:solidFill>
          <a:ln>
            <a:noFill/>
          </a:ln>
          <a:effectLst>
            <a:outerShdw blurRad="762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1"/>
          <p:cNvSpPr txBox="1"/>
          <p:nvPr/>
        </p:nvSpPr>
        <p:spPr>
          <a:xfrm>
            <a:off x="8310515" y="3357231"/>
            <a:ext cx="2308860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Syndromic Overgrowth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1"/>
          <p:cNvSpPr/>
          <p:nvPr/>
        </p:nvSpPr>
        <p:spPr>
          <a:xfrm>
            <a:off x="10384231" y="3324326"/>
            <a:ext cx="1147137" cy="246859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100" lIns="101600" spcFirstLastPara="1" rIns="101600" wrap="square" tIns="381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C2626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RULED OUT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1"/>
          <p:cNvSpPr txBox="1"/>
          <p:nvPr/>
        </p:nvSpPr>
        <p:spPr>
          <a:xfrm>
            <a:off x="8274142" y="3539640"/>
            <a:ext cx="3571782" cy="372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Inter"/>
              <a:buNone/>
            </a:pP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No consistent syndromic phenotype</a:t>
            </a:r>
            <a:endParaRPr/>
          </a:p>
        </p:txBody>
      </p:sp>
      <p:pic>
        <p:nvPicPr>
          <p:cNvPr descr="preencoded.png" id="533" name="Google Shape;533;p21"/>
          <p:cNvPicPr preferRelativeResize="0"/>
          <p:nvPr/>
        </p:nvPicPr>
        <p:blipFill rotWithShape="1">
          <a:blip r:embed="rId5">
            <a:alphaModFix/>
          </a:blip>
          <a:srcRect b="-20" l="0" r="0" t="-20"/>
          <a:stretch/>
        </p:blipFill>
        <p:spPr>
          <a:xfrm>
            <a:off x="669394" y="4630062"/>
            <a:ext cx="10668305" cy="109497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1"/>
          <p:cNvSpPr txBox="1"/>
          <p:nvPr/>
        </p:nvSpPr>
        <p:spPr>
          <a:xfrm>
            <a:off x="854301" y="4326124"/>
            <a:ext cx="362102" cy="13714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💡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1"/>
          <p:cNvSpPr txBox="1"/>
          <p:nvPr/>
        </p:nvSpPr>
        <p:spPr>
          <a:xfrm>
            <a:off x="1216403" y="4895898"/>
            <a:ext cx="9944100" cy="4288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Key Finding:</a:t>
            </a:r>
            <a:r>
              <a:rPr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The combination of prepubertal gonadotropins, normal thyroid function, and absence of androgen excess helped narrow down to </a:t>
            </a:r>
            <a:r>
              <a:rPr b="1" lang="en-US" sz="1800">
                <a:solidFill>
                  <a:srgbClr val="D8E2F3"/>
                </a:solidFill>
                <a:latin typeface="Inter"/>
                <a:ea typeface="Inter"/>
                <a:cs typeface="Inter"/>
                <a:sym typeface="Inter"/>
              </a:rPr>
              <a:t>GH-related pathology</a:t>
            </a:r>
            <a:r>
              <a:rPr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1"/>
          <p:cNvSpPr/>
          <p:nvPr/>
        </p:nvSpPr>
        <p:spPr>
          <a:xfrm>
            <a:off x="10339374" y="1914036"/>
            <a:ext cx="1147137" cy="246859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100" lIns="101600" spcFirstLastPara="1" rIns="101600" wrap="square" tIns="381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C2626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RULED OUT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1"/>
          <p:cNvSpPr/>
          <p:nvPr/>
        </p:nvSpPr>
        <p:spPr>
          <a:xfrm>
            <a:off x="6957813" y="3371105"/>
            <a:ext cx="1147137" cy="246859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100" lIns="101600" spcFirstLastPara="1" rIns="101600" wrap="square" tIns="381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C2626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RULED OUT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1"/>
          <p:cNvSpPr/>
          <p:nvPr/>
        </p:nvSpPr>
        <p:spPr>
          <a:xfrm>
            <a:off x="2878426" y="1605372"/>
            <a:ext cx="1147137" cy="8510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100" lIns="101600" spcFirstLastPara="1" rIns="101600" wrap="square" tIns="381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C2626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RULED OUT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1"/>
          <p:cNvSpPr/>
          <p:nvPr/>
        </p:nvSpPr>
        <p:spPr>
          <a:xfrm>
            <a:off x="8058835" y="3101645"/>
            <a:ext cx="38405" cy="1181405"/>
          </a:xfrm>
          <a:prstGeom prst="roundRect">
            <a:avLst>
              <a:gd fmla="val 46082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1"/>
          <p:cNvSpPr/>
          <p:nvPr/>
        </p:nvSpPr>
        <p:spPr>
          <a:xfrm>
            <a:off x="3286594" y="3301598"/>
            <a:ext cx="1147137" cy="246859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100" lIns="101600" spcFirstLastPara="1" rIns="101600" wrap="square" tIns="381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C2626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DC2626"/>
                </a:solidFill>
                <a:latin typeface="Inter"/>
                <a:ea typeface="Inter"/>
                <a:cs typeface="Inter"/>
                <a:sym typeface="Inter"/>
              </a:rPr>
              <a:t>RULED OUT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1"/>
          <p:cNvSpPr/>
          <p:nvPr/>
        </p:nvSpPr>
        <p:spPr>
          <a:xfrm>
            <a:off x="4289884" y="1836434"/>
            <a:ext cx="38405" cy="1181405"/>
          </a:xfrm>
          <a:prstGeom prst="roundRect">
            <a:avLst>
              <a:gd fmla="val 46082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1"/>
          <p:cNvSpPr/>
          <p:nvPr/>
        </p:nvSpPr>
        <p:spPr>
          <a:xfrm>
            <a:off x="4290240" y="3148151"/>
            <a:ext cx="38405" cy="1181405"/>
          </a:xfrm>
          <a:prstGeom prst="roundRect">
            <a:avLst>
              <a:gd fmla="val 46082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48" name="Google Shape;548;p22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9" name="Google Shape;549;p22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305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50" name="Google Shape;550;p22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337457" y="537291"/>
            <a:ext cx="11669485" cy="615042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2"/>
          <p:cNvSpPr/>
          <p:nvPr/>
        </p:nvSpPr>
        <p:spPr>
          <a:xfrm>
            <a:off x="1142999" y="1537947"/>
            <a:ext cx="99056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2"/>
          <p:cNvSpPr txBox="1"/>
          <p:nvPr/>
        </p:nvSpPr>
        <p:spPr>
          <a:xfrm>
            <a:off x="1143000" y="952805"/>
            <a:ext cx="457200" cy="581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🎯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2"/>
          <p:cNvSpPr txBox="1"/>
          <p:nvPr/>
        </p:nvSpPr>
        <p:spPr>
          <a:xfrm>
            <a:off x="1600200" y="1052334"/>
            <a:ext cx="2686507" cy="372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Final Diagnosis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54" name="Google Shape;554;p22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1143000" y="1860804"/>
            <a:ext cx="9905695" cy="15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2"/>
          <p:cNvSpPr txBox="1"/>
          <p:nvPr/>
        </p:nvSpPr>
        <p:spPr>
          <a:xfrm>
            <a:off x="1352398" y="1751944"/>
            <a:ext cx="362102" cy="1334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🔬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2"/>
          <p:cNvSpPr txBox="1"/>
          <p:nvPr/>
        </p:nvSpPr>
        <p:spPr>
          <a:xfrm>
            <a:off x="1714500" y="2242976"/>
            <a:ext cx="6382512" cy="277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Pediatric Gigantism due to Growth Hormone Excess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22"/>
          <p:cNvSpPr txBox="1"/>
          <p:nvPr/>
        </p:nvSpPr>
        <p:spPr>
          <a:xfrm>
            <a:off x="1371600" y="2759288"/>
            <a:ext cx="9601200" cy="238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Etiology: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Diffuse pituitary hyperplasia (no focal adenoma identified on dynamic MRI)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2"/>
          <p:cNvSpPr/>
          <p:nvPr/>
        </p:nvSpPr>
        <p:spPr>
          <a:xfrm flipH="1">
            <a:off x="1097281" y="3717036"/>
            <a:ext cx="45719" cy="2596678"/>
          </a:xfrm>
          <a:prstGeom prst="roundRect">
            <a:avLst>
              <a:gd fmla="val 215226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2"/>
          <p:cNvSpPr txBox="1"/>
          <p:nvPr/>
        </p:nvSpPr>
        <p:spPr>
          <a:xfrm>
            <a:off x="3795405" y="3777926"/>
            <a:ext cx="1751791" cy="157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Inter"/>
              <a:buNone/>
            </a:pPr>
            <a:r>
              <a:rPr b="1" lang="en-US" sz="14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✅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2"/>
          <p:cNvSpPr txBox="1"/>
          <p:nvPr/>
        </p:nvSpPr>
        <p:spPr>
          <a:xfrm>
            <a:off x="1396408" y="3777926"/>
            <a:ext cx="2544063" cy="66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Diagnosis Supported By: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22"/>
          <p:cNvSpPr txBox="1"/>
          <p:nvPr/>
        </p:nvSpPr>
        <p:spPr>
          <a:xfrm>
            <a:off x="1396408" y="4102005"/>
            <a:ext cx="10020910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Rapid linear growth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with advanced bone age (4.5-5 years at chronological age ~3 years)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22"/>
          <p:cNvSpPr txBox="1"/>
          <p:nvPr/>
        </p:nvSpPr>
        <p:spPr>
          <a:xfrm>
            <a:off x="1396408" y="5027751"/>
            <a:ext cx="11002889" cy="587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Elevated random GH and IGF-1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with failure to suppress on </a:t>
            </a:r>
            <a:r>
              <a:rPr lang="en-US" sz="1800">
                <a:solidFill>
                  <a:srgbClr val="C00000"/>
                </a:solidFill>
                <a:latin typeface="Inter"/>
                <a:ea typeface="Inter"/>
                <a:cs typeface="Inter"/>
                <a:sym typeface="Inter"/>
              </a:rPr>
              <a:t>Growth Hormone Suppression Test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2"/>
          <p:cNvSpPr txBox="1"/>
          <p:nvPr/>
        </p:nvSpPr>
        <p:spPr>
          <a:xfrm>
            <a:off x="1396408" y="5897857"/>
            <a:ext cx="10020910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Imaging consistent with pituitary hyperplasia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(diffuse enhancement, no focal lesion)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2"/>
          <p:cNvSpPr txBox="1"/>
          <p:nvPr/>
        </p:nvSpPr>
        <p:spPr>
          <a:xfrm>
            <a:off x="1396408" y="5539493"/>
            <a:ext cx="10020910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Prepubertal gonadotropins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exclude puberty-driven growth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22"/>
          <p:cNvSpPr txBox="1"/>
          <p:nvPr/>
        </p:nvSpPr>
        <p:spPr>
          <a:xfrm>
            <a:off x="1290675" y="4761675"/>
            <a:ext cx="82532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Large feet and head </a:t>
            </a:r>
            <a:endParaRPr/>
          </a:p>
        </p:txBody>
      </p:sp>
      <p:sp>
        <p:nvSpPr>
          <p:cNvPr id="566" name="Google Shape;566;p22"/>
          <p:cNvSpPr txBox="1"/>
          <p:nvPr/>
        </p:nvSpPr>
        <p:spPr>
          <a:xfrm>
            <a:off x="1290370" y="4429337"/>
            <a:ext cx="82532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Tall</a:t>
            </a:r>
            <a:r>
              <a:rPr b="1" lang="en-US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toddler &gt; +2 SD </a:t>
            </a:r>
            <a:r>
              <a:rPr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not going with his genetic potential (MPH 10%- 25%)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72" name="Google Shape;572;p23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3" name="Google Shape;573;p23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-1" y="-14753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4" name="Google Shape;574;p23"/>
          <p:cNvPicPr preferRelativeResize="0"/>
          <p:nvPr/>
        </p:nvPicPr>
        <p:blipFill rotWithShape="1">
          <a:blip r:embed="rId4">
            <a:alphaModFix/>
          </a:blip>
          <a:srcRect b="0" l="-11" r="-11" t="0"/>
          <a:stretch/>
        </p:blipFill>
        <p:spPr>
          <a:xfrm>
            <a:off x="571500" y="381305"/>
            <a:ext cx="11048695" cy="832308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3"/>
          <p:cNvSpPr txBox="1"/>
          <p:nvPr/>
        </p:nvSpPr>
        <p:spPr>
          <a:xfrm>
            <a:off x="857707" y="713794"/>
            <a:ext cx="409651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💉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3"/>
          <p:cNvSpPr txBox="1"/>
          <p:nvPr/>
        </p:nvSpPr>
        <p:spPr>
          <a:xfrm>
            <a:off x="1285126" y="667512"/>
            <a:ext cx="4082796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3"/>
          <p:cNvSpPr/>
          <p:nvPr/>
        </p:nvSpPr>
        <p:spPr>
          <a:xfrm>
            <a:off x="710170" y="1569444"/>
            <a:ext cx="10895990" cy="2291392"/>
          </a:xfrm>
          <a:prstGeom prst="roundRect">
            <a:avLst>
              <a:gd fmla="val 4718" name="adj"/>
            </a:avLst>
          </a:prstGeom>
          <a:solidFill>
            <a:srgbClr val="FFFFFF"/>
          </a:solidFill>
          <a:ln>
            <a:noFill/>
          </a:ln>
          <a:effectLst>
            <a:outerShdw blurRad="1016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610809" y="1569445"/>
            <a:ext cx="45719" cy="2297554"/>
          </a:xfrm>
          <a:prstGeom prst="roundRect">
            <a:avLst>
              <a:gd fmla="val 25856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3"/>
          <p:cNvSpPr txBox="1"/>
          <p:nvPr/>
        </p:nvSpPr>
        <p:spPr>
          <a:xfrm>
            <a:off x="813927" y="1921289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500"/>
              <a:buFont typeface="Inter"/>
              <a:buNone/>
            </a:pPr>
            <a:r>
              <a:rPr lang="en-US" sz="15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🎯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3"/>
          <p:cNvSpPr txBox="1"/>
          <p:nvPr/>
        </p:nvSpPr>
        <p:spPr>
          <a:xfrm>
            <a:off x="1114654" y="1926063"/>
            <a:ext cx="2193582" cy="20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Therapy Initiation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3"/>
          <p:cNvSpPr txBox="1"/>
          <p:nvPr/>
        </p:nvSpPr>
        <p:spPr>
          <a:xfrm>
            <a:off x="816873" y="2272500"/>
            <a:ext cx="9132670" cy="313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Lanreotide (Somatostatin analogues) 60 mg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subcutaneous every 4 weeks (initial dose)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3"/>
          <p:cNvSpPr txBox="1"/>
          <p:nvPr/>
        </p:nvSpPr>
        <p:spPr>
          <a:xfrm>
            <a:off x="816873" y="2694536"/>
            <a:ext cx="5106010" cy="219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Started at age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3 years and 7 months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3"/>
          <p:cNvSpPr txBox="1"/>
          <p:nvPr/>
        </p:nvSpPr>
        <p:spPr>
          <a:xfrm>
            <a:off x="813927" y="3066475"/>
            <a:ext cx="5040630" cy="37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Patient tolerated treatment well</a:t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3"/>
          <p:cNvSpPr/>
          <p:nvPr/>
        </p:nvSpPr>
        <p:spPr>
          <a:xfrm>
            <a:off x="6439205" y="2067458"/>
            <a:ext cx="4990795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3"/>
          <p:cNvSpPr txBox="1"/>
          <p:nvPr/>
        </p:nvSpPr>
        <p:spPr>
          <a:xfrm>
            <a:off x="724205" y="7559345"/>
            <a:ext cx="152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900"/>
              <a:buFont typeface="Inter"/>
              <a:buNone/>
            </a:pPr>
            <a:r>
              <a:rPr lang="en-US" sz="9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23"/>
          <p:cNvSpPr txBox="1"/>
          <p:nvPr/>
        </p:nvSpPr>
        <p:spPr>
          <a:xfrm>
            <a:off x="724205" y="7787945"/>
            <a:ext cx="152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900"/>
              <a:buFont typeface="Inter"/>
              <a:buNone/>
            </a:pPr>
            <a:r>
              <a:rPr lang="en-US" sz="9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710170" y="4124120"/>
            <a:ext cx="10903007" cy="2198032"/>
          </a:xfrm>
          <a:prstGeom prst="roundRect">
            <a:avLst>
              <a:gd fmla="val 4718" name="adj"/>
            </a:avLst>
          </a:prstGeom>
          <a:solidFill>
            <a:srgbClr val="FFFFFF"/>
          </a:solidFill>
          <a:ln>
            <a:noFill/>
          </a:ln>
          <a:effectLst>
            <a:outerShdw blurRad="101600" rotWithShape="0" algn="bl" dir="16200000" dist="25400">
              <a:srgbClr val="000000">
                <a:alpha val="509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Seen by Neurosurgery, cardiology and genetics team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Presented in the Neuropit tumor board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surgical intervention required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Repeat MRI in 6-12 months after treatment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Multiple consultations done with experts in the field</a:t>
            </a:r>
            <a:endParaRPr/>
          </a:p>
        </p:txBody>
      </p:sp>
      <p:sp>
        <p:nvSpPr>
          <p:cNvPr id="588" name="Google Shape;588;p23"/>
          <p:cNvSpPr txBox="1"/>
          <p:nvPr/>
        </p:nvSpPr>
        <p:spPr>
          <a:xfrm>
            <a:off x="785121" y="4246088"/>
            <a:ext cx="686720" cy="415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⚠️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3"/>
          <p:cNvSpPr/>
          <p:nvPr/>
        </p:nvSpPr>
        <p:spPr>
          <a:xfrm>
            <a:off x="600130" y="4105080"/>
            <a:ext cx="45719" cy="2198032"/>
          </a:xfrm>
          <a:prstGeom prst="roundRect">
            <a:avLst>
              <a:gd fmla="val 25856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3"/>
          <p:cNvSpPr txBox="1"/>
          <p:nvPr/>
        </p:nvSpPr>
        <p:spPr>
          <a:xfrm>
            <a:off x="837281" y="3304933"/>
            <a:ext cx="5040630" cy="37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Follow up every 3-6 months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96" name="Google Shape;596;p24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97" name="Google Shape;597;p24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12734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98" name="Google Shape;598;p24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571500" y="381305"/>
            <a:ext cx="11048695" cy="609630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4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4"/>
          <p:cNvSpPr txBox="1"/>
          <p:nvPr/>
        </p:nvSpPr>
        <p:spPr>
          <a:xfrm>
            <a:off x="857707" y="666598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Examination – Growth Chart (1/3)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01" name="Google Shape;601;p24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876909" y="1276502"/>
            <a:ext cx="10477195" cy="41879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4"/>
          <p:cNvSpPr txBox="1"/>
          <p:nvPr/>
        </p:nvSpPr>
        <p:spPr>
          <a:xfrm>
            <a:off x="1009498" y="1403604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4"/>
          <p:cNvSpPr txBox="1"/>
          <p:nvPr/>
        </p:nvSpPr>
        <p:spPr>
          <a:xfrm>
            <a:off x="1342339" y="1399945"/>
            <a:ext cx="2946632" cy="1764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Growth Chart Analysis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24"/>
          <p:cNvSpPr/>
          <p:nvPr/>
        </p:nvSpPr>
        <p:spPr>
          <a:xfrm>
            <a:off x="876909" y="1864003"/>
            <a:ext cx="10477195" cy="4327399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9498" y="1930752"/>
            <a:ext cx="10224559" cy="4176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11" name="Google Shape;611;p25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12" name="Google Shape;612;p25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12734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13" name="Google Shape;613;p25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571500" y="381305"/>
            <a:ext cx="11048695" cy="609630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5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25"/>
          <p:cNvSpPr txBox="1"/>
          <p:nvPr/>
        </p:nvSpPr>
        <p:spPr>
          <a:xfrm>
            <a:off x="857707" y="666598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Examination – Growth Chart (2/3)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16" name="Google Shape;616;p25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876909" y="1276502"/>
            <a:ext cx="10477195" cy="41879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5"/>
          <p:cNvSpPr txBox="1"/>
          <p:nvPr/>
        </p:nvSpPr>
        <p:spPr>
          <a:xfrm>
            <a:off x="1009498" y="1403604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5"/>
          <p:cNvSpPr txBox="1"/>
          <p:nvPr/>
        </p:nvSpPr>
        <p:spPr>
          <a:xfrm>
            <a:off x="1342339" y="1347826"/>
            <a:ext cx="228260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Growth Chart Analysis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25"/>
          <p:cNvSpPr/>
          <p:nvPr/>
        </p:nvSpPr>
        <p:spPr>
          <a:xfrm>
            <a:off x="856358" y="1807311"/>
            <a:ext cx="10477195" cy="4327399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6909" y="1847633"/>
            <a:ext cx="10369405" cy="421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26" name="Google Shape;626;p26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27" name="Google Shape;627;p26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305" y="1829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28" name="Google Shape;628;p26"/>
          <p:cNvPicPr preferRelativeResize="0"/>
          <p:nvPr/>
        </p:nvPicPr>
        <p:blipFill rotWithShape="1">
          <a:blip r:embed="rId4">
            <a:alphaModFix/>
          </a:blip>
          <a:srcRect b="0" l="-11" r="-11" t="0"/>
          <a:stretch/>
        </p:blipFill>
        <p:spPr>
          <a:xfrm>
            <a:off x="571500" y="381305"/>
            <a:ext cx="11048695" cy="83230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26"/>
          <p:cNvSpPr txBox="1"/>
          <p:nvPr/>
        </p:nvSpPr>
        <p:spPr>
          <a:xfrm>
            <a:off x="857707" y="713794"/>
            <a:ext cx="409651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💉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26"/>
          <p:cNvSpPr txBox="1"/>
          <p:nvPr/>
        </p:nvSpPr>
        <p:spPr>
          <a:xfrm>
            <a:off x="1285126" y="667512"/>
            <a:ext cx="4082796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Time From Treatment  </a:t>
            </a:r>
            <a:endParaRPr/>
          </a:p>
        </p:txBody>
      </p:sp>
      <p:sp>
        <p:nvSpPr>
          <p:cNvPr id="631" name="Google Shape;631;p26"/>
          <p:cNvSpPr/>
          <p:nvPr/>
        </p:nvSpPr>
        <p:spPr>
          <a:xfrm>
            <a:off x="625924" y="2187204"/>
            <a:ext cx="4990795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26"/>
          <p:cNvSpPr/>
          <p:nvPr/>
        </p:nvSpPr>
        <p:spPr>
          <a:xfrm>
            <a:off x="6265029" y="2187204"/>
            <a:ext cx="4990795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26"/>
          <p:cNvSpPr/>
          <p:nvPr/>
        </p:nvSpPr>
        <p:spPr>
          <a:xfrm>
            <a:off x="472842" y="1546102"/>
            <a:ext cx="11261958" cy="5040049"/>
          </a:xfrm>
          <a:prstGeom prst="roundRect">
            <a:avLst>
              <a:gd fmla="val 4318" name="adj"/>
            </a:avLst>
          </a:prstGeom>
          <a:solidFill>
            <a:srgbClr val="FFFFFF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26"/>
          <p:cNvSpPr txBox="1"/>
          <p:nvPr/>
        </p:nvSpPr>
        <p:spPr>
          <a:xfrm>
            <a:off x="724205" y="7559345"/>
            <a:ext cx="152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900"/>
              <a:buFont typeface="Inter"/>
              <a:buNone/>
            </a:pPr>
            <a:r>
              <a:rPr lang="en-US" sz="9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26"/>
          <p:cNvSpPr txBox="1"/>
          <p:nvPr/>
        </p:nvSpPr>
        <p:spPr>
          <a:xfrm>
            <a:off x="724205" y="7787945"/>
            <a:ext cx="152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900"/>
              <a:buFont typeface="Inter"/>
              <a:buNone/>
            </a:pPr>
            <a:r>
              <a:rPr lang="en-US" sz="9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36" name="Google Shape;636;p26"/>
          <p:cNvGraphicFramePr/>
          <p:nvPr/>
        </p:nvGraphicFramePr>
        <p:xfrm>
          <a:off x="900062" y="204301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{89162DB4-02D1-44FA-94B5-55CC1253DFD4}</a:tableStyleId>
              </a:tblPr>
              <a:tblGrid>
                <a:gridCol w="2588950"/>
                <a:gridCol w="1942975"/>
                <a:gridCol w="3048000"/>
                <a:gridCol w="2775850"/>
              </a:tblGrid>
              <a:tr h="790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                    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Age </a:t>
                      </a:r>
                      <a:endParaRPr/>
                    </a:p>
                  </a:txBody>
                  <a:tcPr marT="0" marB="0" marR="0" marL="0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  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Time </a:t>
                      </a:r>
                      <a:endParaRPr b="1" sz="2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67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GH &lt;1ng/L</a:t>
                      </a:r>
                      <a:endParaRPr b="1" sz="2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63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IGF-1</a:t>
                      </a:r>
                      <a:endParaRPr b="1" sz="200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63C5"/>
                    </a:solidFill>
                  </a:tcPr>
                </a:tc>
              </a:tr>
              <a:tr h="878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   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3 years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                </a:t>
                      </a:r>
                      <a:endParaRPr b="1" sz="18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7F7F7F"/>
                          </a:solidFill>
                        </a:rPr>
                        <a:t>Baseline </a:t>
                      </a:r>
                      <a:endParaRPr b="1" sz="20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Inter"/>
                          <a:ea typeface="Inter"/>
                          <a:cs typeface="Inter"/>
                          <a:sym typeface="Inter"/>
                        </a:rPr>
                        <a:t>5.53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Inter"/>
                          <a:ea typeface="Inter"/>
                          <a:cs typeface="Inter"/>
                          <a:sym typeface="Inter"/>
                        </a:rPr>
                        <a:t>209.5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 </a:t>
                      </a:r>
                      <a:r>
                        <a:rPr b="1" lang="en-US" sz="1800">
                          <a:solidFill>
                            <a:srgbClr val="DC2626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( 33.9-183.9)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</a:tr>
              <a:tr h="790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                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4 years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         </a:t>
                      </a:r>
                      <a:endParaRPr b="1" sz="18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7F7F7F"/>
                          </a:solidFill>
                        </a:rPr>
                        <a:t>3 months </a:t>
                      </a:r>
                      <a:endParaRPr b="1" sz="20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sz="18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Inter"/>
                        <a:buNone/>
                      </a:pPr>
                      <a:r>
                        <a:rPr b="1" lang="en-US" sz="1800">
                          <a:latin typeface="Inter"/>
                          <a:ea typeface="Inter"/>
                          <a:cs typeface="Inter"/>
                          <a:sym typeface="Inter"/>
                        </a:rPr>
                        <a:t>0.8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</a:t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Inter"/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103.2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 </a:t>
                      </a:r>
                      <a:r>
                        <a:rPr b="1" lang="en-US" sz="1800">
                          <a:solidFill>
                            <a:srgbClr val="DC2626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( 44-225 )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</a:tr>
              <a:tr h="790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 5 years </a:t>
                      </a:r>
                      <a:endParaRPr b="1" sz="18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7F7F7F"/>
                          </a:solidFill>
                        </a:rPr>
                        <a:t> 1 year </a:t>
                      </a:r>
                      <a:endParaRPr b="1" sz="20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Inter"/>
                        <a:buNone/>
                      </a:pPr>
                      <a:r>
                        <a:rPr b="1" lang="en-US" sz="1800">
                          <a:latin typeface="Inter"/>
                          <a:ea typeface="Inter"/>
                          <a:cs typeface="Inter"/>
                          <a:sym typeface="Inter"/>
                        </a:rPr>
                        <a:t>0.13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Inter"/>
                        <a:buNone/>
                      </a:pPr>
                      <a:r>
                        <a:rPr b="1" lang="en-US" sz="1800">
                          <a:latin typeface="Inter"/>
                          <a:ea typeface="Inter"/>
                          <a:cs typeface="Inter"/>
                          <a:sym typeface="Inter"/>
                        </a:rPr>
                        <a:t>128.9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 </a:t>
                      </a:r>
                      <a:r>
                        <a:rPr b="1" lang="en-US" sz="1800">
                          <a:solidFill>
                            <a:srgbClr val="DC2626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( 50-245.5)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</a:tr>
              <a:tr h="790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</a:rPr>
                        <a:t>Recent at 6 years </a:t>
                      </a:r>
                      <a:endParaRPr b="1" sz="18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7F7F7F"/>
                          </a:solidFill>
                        </a:rPr>
                        <a:t> 2 years </a:t>
                      </a:r>
                      <a:endParaRPr b="1" sz="20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Inter"/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0.14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Inter"/>
                        <a:buNone/>
                      </a:pPr>
                      <a:r>
                        <a:rPr b="1" lang="en-US" sz="1800">
                          <a:latin typeface="Inter"/>
                          <a:ea typeface="Inter"/>
                          <a:cs typeface="Inter"/>
                          <a:sym typeface="Inter"/>
                        </a:rPr>
                        <a:t>149.8 </a:t>
                      </a:r>
                      <a:r>
                        <a:rPr b="1" lang="en-US" sz="1800">
                          <a:solidFill>
                            <a:srgbClr val="7F7F7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ng/ml </a:t>
                      </a:r>
                      <a:r>
                        <a:rPr b="1" lang="en-US" sz="1800">
                          <a:solidFill>
                            <a:srgbClr val="DC2626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( 56-267)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37" name="Google Shape;637;p26"/>
          <p:cNvSpPr txBox="1"/>
          <p:nvPr/>
        </p:nvSpPr>
        <p:spPr>
          <a:xfrm>
            <a:off x="5805255" y="3301030"/>
            <a:ext cx="2884714" cy="423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None/>
            </a:pPr>
            <a:r>
              <a:rPr b="1"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1.2 </a:t>
            </a:r>
            <a:r>
              <a:rPr b="1" lang="en-US" sz="1800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rPr>
              <a:t>ng/ml ( suppressed 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43" name="Google Shape;643;p27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44" name="Google Shape;644;p27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305" y="1829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45" name="Google Shape;645;p27"/>
          <p:cNvPicPr preferRelativeResize="0"/>
          <p:nvPr/>
        </p:nvPicPr>
        <p:blipFill rotWithShape="1">
          <a:blip r:embed="rId4">
            <a:alphaModFix/>
          </a:blip>
          <a:srcRect b="0" l="-11" r="-11" t="0"/>
          <a:stretch/>
        </p:blipFill>
        <p:spPr>
          <a:xfrm>
            <a:off x="571500" y="381305"/>
            <a:ext cx="11048695" cy="832308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27"/>
          <p:cNvSpPr txBox="1"/>
          <p:nvPr/>
        </p:nvSpPr>
        <p:spPr>
          <a:xfrm>
            <a:off x="857707" y="713794"/>
            <a:ext cx="409651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💉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27"/>
          <p:cNvSpPr txBox="1"/>
          <p:nvPr/>
        </p:nvSpPr>
        <p:spPr>
          <a:xfrm>
            <a:off x="1285126" y="667512"/>
            <a:ext cx="4082796" cy="32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Follow up </a:t>
            </a:r>
            <a:endParaRPr/>
          </a:p>
        </p:txBody>
      </p:sp>
      <p:sp>
        <p:nvSpPr>
          <p:cNvPr id="648" name="Google Shape;648;p27"/>
          <p:cNvSpPr/>
          <p:nvPr/>
        </p:nvSpPr>
        <p:spPr>
          <a:xfrm>
            <a:off x="625924" y="2187204"/>
            <a:ext cx="4990795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7"/>
          <p:cNvSpPr/>
          <p:nvPr/>
        </p:nvSpPr>
        <p:spPr>
          <a:xfrm>
            <a:off x="6265029" y="2187204"/>
            <a:ext cx="4990795" cy="9144"/>
          </a:xfrm>
          <a:prstGeom prst="rect">
            <a:avLst/>
          </a:prstGeom>
          <a:solidFill>
            <a:srgbClr val="E5E7EB"/>
          </a:solidFill>
          <a:ln cap="flat" cmpd="sng" w="12700">
            <a:solidFill>
              <a:srgbClr val="E5E7EB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27"/>
          <p:cNvSpPr/>
          <p:nvPr/>
        </p:nvSpPr>
        <p:spPr>
          <a:xfrm>
            <a:off x="704356" y="1896668"/>
            <a:ext cx="10782982" cy="3790900"/>
          </a:xfrm>
          <a:prstGeom prst="roundRect">
            <a:avLst>
              <a:gd fmla="val 4318" name="adj"/>
            </a:avLst>
          </a:prstGeom>
          <a:solidFill>
            <a:srgbClr val="FFFFFF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27"/>
          <p:cNvSpPr txBox="1"/>
          <p:nvPr/>
        </p:nvSpPr>
        <p:spPr>
          <a:xfrm>
            <a:off x="724205" y="7559345"/>
            <a:ext cx="152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900"/>
              <a:buFont typeface="Inter"/>
              <a:buNone/>
            </a:pPr>
            <a:r>
              <a:rPr lang="en-US" sz="9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27"/>
          <p:cNvSpPr txBox="1"/>
          <p:nvPr/>
        </p:nvSpPr>
        <p:spPr>
          <a:xfrm>
            <a:off x="724205" y="7787945"/>
            <a:ext cx="152705" cy="15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900"/>
              <a:buFont typeface="Inter"/>
              <a:buNone/>
            </a:pPr>
            <a:r>
              <a:rPr lang="en-US" sz="9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53" name="Google Shape;653;p27"/>
          <p:cNvGraphicFramePr/>
          <p:nvPr/>
        </p:nvGraphicFramePr>
        <p:xfrm>
          <a:off x="876910" y="27407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{89162DB4-02D1-44FA-94B5-55CC1253DFD4}</a:tableStyleId>
              </a:tblPr>
              <a:tblGrid>
                <a:gridCol w="1777825"/>
                <a:gridCol w="1451325"/>
                <a:gridCol w="1761525"/>
                <a:gridCol w="1872325"/>
                <a:gridCol w="1639650"/>
                <a:gridCol w="1473475"/>
              </a:tblGrid>
              <a:tr h="863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7F7F7F"/>
                          </a:solidFill>
                          <a:highlight>
                            <a:srgbClr val="FFFF00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Prolactin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6B728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( 4.2-23 )</a:t>
                      </a:r>
                      <a:endParaRPr b="1" sz="18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11</a:t>
                      </a:r>
                      <a:r>
                        <a:rPr b="1" lang="en-US" sz="2000">
                          <a:solidFill>
                            <a:srgbClr val="6B728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µg/L </a:t>
                      </a:r>
                      <a:endParaRPr b="1" sz="20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7.10</a:t>
                      </a:r>
                      <a:r>
                        <a:rPr b="1" lang="en-US" sz="2000">
                          <a:solidFill>
                            <a:srgbClr val="6B728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µg/L </a:t>
                      </a:r>
                      <a:endParaRPr b="1" sz="2000">
                        <a:solidFill>
                          <a:srgbClr val="7F7F7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21.8</a:t>
                      </a:r>
                      <a:r>
                        <a:rPr b="1" lang="en-US" sz="1800">
                          <a:solidFill>
                            <a:srgbClr val="6B728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µg/L 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5.8 </a:t>
                      </a:r>
                      <a:r>
                        <a:rPr b="1" lang="en-US" sz="1800">
                          <a:solidFill>
                            <a:srgbClr val="6B728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µg/L 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7 </a:t>
                      </a:r>
                      <a:r>
                        <a:rPr b="1" lang="en-US" sz="1800">
                          <a:solidFill>
                            <a:srgbClr val="6B728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µg/L </a:t>
                      </a:r>
                      <a:endParaRPr sz="1800"/>
                    </a:p>
                  </a:txBody>
                  <a:tcPr marT="0" marB="0" marR="0" marL="0" anchor="ctr">
                    <a:lnL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70D7">
                        <a:alpha val="1098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54" name="Google Shape;654;p27"/>
          <p:cNvSpPr txBox="1"/>
          <p:nvPr/>
        </p:nvSpPr>
        <p:spPr>
          <a:xfrm>
            <a:off x="1062532" y="3792118"/>
            <a:ext cx="5543264" cy="121511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Thyroid function tests within normal range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Cortisol level within normal range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Prepubertal ranges of LH,FSH,testosteron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60" name="Google Shape;660;p28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61" name="Google Shape;661;p28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62" name="Google Shape;662;p28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395206" y="548141"/>
            <a:ext cx="11516498" cy="6005384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1143000" y="1439265"/>
            <a:ext cx="10020910" cy="45719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28"/>
          <p:cNvSpPr txBox="1"/>
          <p:nvPr/>
        </p:nvSpPr>
        <p:spPr>
          <a:xfrm>
            <a:off x="1143000" y="952805"/>
            <a:ext cx="100209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Follow-up and Outcomes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65" name="Google Shape;665;p28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1143000" y="1689811"/>
            <a:ext cx="10020910" cy="41879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28"/>
          <p:cNvSpPr txBox="1"/>
          <p:nvPr/>
        </p:nvSpPr>
        <p:spPr>
          <a:xfrm>
            <a:off x="1295705" y="1784909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📈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8"/>
          <p:cNvSpPr txBox="1"/>
          <p:nvPr/>
        </p:nvSpPr>
        <p:spPr>
          <a:xfrm>
            <a:off x="1633453" y="1766868"/>
            <a:ext cx="2224997" cy="260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Course</a:t>
            </a: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2023–2026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28"/>
          <p:cNvSpPr txBox="1"/>
          <p:nvPr/>
        </p:nvSpPr>
        <p:spPr>
          <a:xfrm>
            <a:off x="1371600" y="4768596"/>
            <a:ext cx="267005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28"/>
          <p:cNvSpPr/>
          <p:nvPr/>
        </p:nvSpPr>
        <p:spPr>
          <a:xfrm>
            <a:off x="1181400" y="2330804"/>
            <a:ext cx="45719" cy="3808036"/>
          </a:xfrm>
          <a:prstGeom prst="roundRect">
            <a:avLst>
              <a:gd fmla="val 340134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8"/>
          <p:cNvSpPr txBox="1"/>
          <p:nvPr/>
        </p:nvSpPr>
        <p:spPr>
          <a:xfrm>
            <a:off x="3271053" y="3489652"/>
            <a:ext cx="370490" cy="112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28"/>
          <p:cNvSpPr txBox="1"/>
          <p:nvPr/>
        </p:nvSpPr>
        <p:spPr>
          <a:xfrm>
            <a:off x="1366710" y="3943643"/>
            <a:ext cx="1967756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Behavioral Support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28"/>
          <p:cNvSpPr txBox="1"/>
          <p:nvPr/>
        </p:nvSpPr>
        <p:spPr>
          <a:xfrm>
            <a:off x="1366709" y="4204785"/>
            <a:ext cx="6046461" cy="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Resolved echolalia with improving speech delay and aggression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8"/>
          <p:cNvSpPr txBox="1"/>
          <p:nvPr/>
        </p:nvSpPr>
        <p:spPr>
          <a:xfrm>
            <a:off x="1366710" y="2843777"/>
            <a:ext cx="9792311" cy="391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Outcome:</a:t>
            </a: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Excellent biochemical and clinical response to somatostatin analog therapy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Normalization of growth velocity</a:t>
            </a: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 and stabilization of linear growth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Maintained biochemical control for over 2 years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No evidence of progression.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28"/>
          <p:cNvSpPr/>
          <p:nvPr/>
        </p:nvSpPr>
        <p:spPr>
          <a:xfrm>
            <a:off x="1218283" y="5379244"/>
            <a:ext cx="5377338" cy="907797"/>
          </a:xfrm>
          <a:prstGeom prst="roundRect">
            <a:avLst>
              <a:gd fmla="val 20117" name="adj"/>
            </a:avLst>
          </a:prstGeom>
          <a:solidFill>
            <a:srgbClr val="FFFFFF"/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5" name="Google Shape;675;p28"/>
          <p:cNvSpPr txBox="1"/>
          <p:nvPr/>
        </p:nvSpPr>
        <p:spPr>
          <a:xfrm>
            <a:off x="1366710" y="4864151"/>
            <a:ext cx="1726045" cy="2697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Adverse Events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28"/>
          <p:cNvSpPr txBox="1"/>
          <p:nvPr/>
        </p:nvSpPr>
        <p:spPr>
          <a:xfrm>
            <a:off x="2920110" y="4686067"/>
            <a:ext cx="345290" cy="682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⚠️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28"/>
          <p:cNvSpPr txBox="1"/>
          <p:nvPr/>
        </p:nvSpPr>
        <p:spPr>
          <a:xfrm>
            <a:off x="1366709" y="4988425"/>
            <a:ext cx="5543264" cy="121511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Injection-site hematoma after ~1.5 years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Minimal GI symptoms ( abdominal pain, diarrhea) during the initial 2-3 days post injection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8" name="Google Shape;67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3181" y="3190509"/>
            <a:ext cx="3057213" cy="30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28"/>
          <p:cNvSpPr txBox="1"/>
          <p:nvPr/>
        </p:nvSpPr>
        <p:spPr>
          <a:xfrm>
            <a:off x="1366709" y="6138840"/>
            <a:ext cx="4479609" cy="25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85" name="Google Shape;685;p29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86" name="Google Shape;686;p29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473808" y="404353"/>
            <a:ext cx="11367672" cy="610312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29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29"/>
          <p:cNvSpPr txBox="1"/>
          <p:nvPr/>
        </p:nvSpPr>
        <p:spPr>
          <a:xfrm>
            <a:off x="857707" y="666598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Literature review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29"/>
          <p:cNvSpPr/>
          <p:nvPr/>
        </p:nvSpPr>
        <p:spPr>
          <a:xfrm>
            <a:off x="906842" y="1291703"/>
            <a:ext cx="11086218" cy="868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Growth hormone </a:t>
            </a: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excess before epiphyseal closure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causes excessive linear growth and markedly elevated IGF-1.</a:t>
            </a:r>
            <a:endParaRPr/>
          </a:p>
        </p:txBody>
      </p:sp>
      <p:sp>
        <p:nvSpPr>
          <p:cNvPr id="690" name="Google Shape;690;p29"/>
          <p:cNvSpPr/>
          <p:nvPr/>
        </p:nvSpPr>
        <p:spPr>
          <a:xfrm>
            <a:off x="953892" y="2856652"/>
            <a:ext cx="10623780" cy="868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Recent reviews report that </a:t>
            </a: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roughly 30–50% of pediatric gigantism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cases have an identifiable genetic defect; the diagnostic yield is highest in familial and very early-onset disease.</a:t>
            </a:r>
            <a:endParaRPr/>
          </a:p>
        </p:txBody>
      </p:sp>
      <p:sp>
        <p:nvSpPr>
          <p:cNvPr id="691" name="Google Shape;691;p29"/>
          <p:cNvSpPr/>
          <p:nvPr/>
        </p:nvSpPr>
        <p:spPr>
          <a:xfrm>
            <a:off x="946052" y="3614707"/>
            <a:ext cx="10592410" cy="868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The most important causes include </a:t>
            </a: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AIP variants and X-linked acrogigantism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due to GPR101 duplication; other syndromic causes include MEN1, CDKN1B, PRKAR1A, GNAS, and SDHx-related disease.</a:t>
            </a:r>
            <a:endParaRPr/>
          </a:p>
        </p:txBody>
      </p:sp>
      <p:sp>
        <p:nvSpPr>
          <p:cNvPr id="692" name="Google Shape;692;p29"/>
          <p:cNvSpPr txBox="1"/>
          <p:nvPr/>
        </p:nvSpPr>
        <p:spPr>
          <a:xfrm>
            <a:off x="878354" y="4536839"/>
            <a:ext cx="1068075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Medical options include </a:t>
            </a: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first-generation somatostatin analogues (octreotide LAR, lanreotide)</a:t>
            </a:r>
            <a:r>
              <a:rPr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pasireotide for resistant disease, pegvisomant for IGF-1 normalization, and cabergoline as adjunctive therapy, especially in mixed GH–PRL tumors.</a:t>
            </a:r>
            <a:endParaRPr/>
          </a:p>
        </p:txBody>
      </p:sp>
      <p:sp>
        <p:nvSpPr>
          <p:cNvPr id="693" name="Google Shape;693;p29"/>
          <p:cNvSpPr/>
          <p:nvPr/>
        </p:nvSpPr>
        <p:spPr>
          <a:xfrm>
            <a:off x="965439" y="2074178"/>
            <a:ext cx="10535435" cy="868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Early-onset disease often presents in childhood; the </a:t>
            </a: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most severe genetic forms may appear in infancy or before age 10.</a:t>
            </a:r>
            <a:endParaRPr/>
          </a:p>
        </p:txBody>
      </p:sp>
      <p:sp>
        <p:nvSpPr>
          <p:cNvPr id="694" name="Google Shape;694;p29"/>
          <p:cNvSpPr/>
          <p:nvPr/>
        </p:nvSpPr>
        <p:spPr>
          <a:xfrm>
            <a:off x="3013165" y="722401"/>
            <a:ext cx="804672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b="1" lang="en-US" sz="2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(Early-Onset Gigantism)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29"/>
          <p:cNvSpPr/>
          <p:nvPr/>
        </p:nvSpPr>
        <p:spPr>
          <a:xfrm>
            <a:off x="518789" y="5425313"/>
            <a:ext cx="11446935" cy="70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              References: Korbonits M, et al. Nat Rev Endocrinol. 2024;20:277–301. Ramírez-Rentería C, Hernández-Ramírez LC. Best Pract Res Clin Endocrinol Metab. 2024;38:101892.</a:t>
            </a:r>
            <a:endParaRPr/>
          </a:p>
        </p:txBody>
      </p:sp>
      <p:sp>
        <p:nvSpPr>
          <p:cNvPr id="696" name="Google Shape;696;p29"/>
          <p:cNvSpPr/>
          <p:nvPr/>
        </p:nvSpPr>
        <p:spPr>
          <a:xfrm>
            <a:off x="953892" y="5895140"/>
            <a:ext cx="9824481" cy="271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References: Ramírez-Rentería C, Hernández-Ramírez LC. Best Pract Res Clin Endocrinol Metab. 2024;38:101892. Bogusławska A, Korbonits M. J Clin Med. 2021;10:1379. Korbonits M, et al. Nat Rev Endocrinol. 2024;20:277–301</a:t>
            </a:r>
            <a:r>
              <a:rPr lang="en-US" sz="1000">
                <a:solidFill>
                  <a:srgbClr val="5B657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29"/>
          <p:cNvSpPr/>
          <p:nvPr/>
        </p:nvSpPr>
        <p:spPr>
          <a:xfrm>
            <a:off x="965439" y="6074626"/>
            <a:ext cx="11027621" cy="4432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References: Korbonits M, et al. Nat Rev Endocrinol. 2024;20:277–301. Melmed S, et al. Nat Rev Endocrinol. 2025;21:718–737. MacFarlane J, et al. Best Pract Res Clin Endocrinol Metab. 2024.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5" name="Google Shape;55;p3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305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" name="Google Shape;56;p3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647852" y="669472"/>
            <a:ext cx="10668305" cy="508907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"/>
          <p:cNvSpPr/>
          <p:nvPr/>
        </p:nvSpPr>
        <p:spPr>
          <a:xfrm>
            <a:off x="1143000" y="1439266"/>
            <a:ext cx="99056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 txBox="1"/>
          <p:nvPr/>
        </p:nvSpPr>
        <p:spPr>
          <a:xfrm>
            <a:off x="1143000" y="952805"/>
            <a:ext cx="100209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Initial Presentation - Chief Complaint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9" name="Google Shape;59;p3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1143000" y="1632204"/>
            <a:ext cx="990569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"/>
          <p:cNvSpPr txBox="1"/>
          <p:nvPr/>
        </p:nvSpPr>
        <p:spPr>
          <a:xfrm>
            <a:off x="1243646" y="1756801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🏥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"/>
          <p:cNvSpPr txBox="1"/>
          <p:nvPr/>
        </p:nvSpPr>
        <p:spPr>
          <a:xfrm>
            <a:off x="1553566" y="1761744"/>
            <a:ext cx="3253392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Patient Referral Information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"/>
          <p:cNvSpPr/>
          <p:nvPr/>
        </p:nvSpPr>
        <p:spPr>
          <a:xfrm>
            <a:off x="1143000" y="2165125"/>
            <a:ext cx="4839005" cy="1886407"/>
          </a:xfrm>
          <a:prstGeom prst="roundRect">
            <a:avLst>
              <a:gd fmla="val 5876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1143000" y="2242110"/>
            <a:ext cx="45719" cy="1284862"/>
          </a:xfrm>
          <a:prstGeom prst="roundRect">
            <a:avLst>
              <a:gd fmla="val 288599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1333196" y="2242111"/>
            <a:ext cx="305410" cy="363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📋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1628546" y="2314346"/>
            <a:ext cx="1998139" cy="157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Chief Complaint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 txBox="1"/>
          <p:nvPr/>
        </p:nvSpPr>
        <p:spPr>
          <a:xfrm>
            <a:off x="1333196" y="3075569"/>
            <a:ext cx="9905695" cy="2766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2-years-old boy referred for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”Unusually large genitalia and phallus size for age"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1314449" y="2700222"/>
            <a:ext cx="6531973" cy="2956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Referred to: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Pediatric Endocrinology from General Pediatrics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8" name="Google Shape;68;p3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1094536" y="3648727"/>
            <a:ext cx="990569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"/>
          <p:cNvSpPr txBox="1"/>
          <p:nvPr/>
        </p:nvSpPr>
        <p:spPr>
          <a:xfrm>
            <a:off x="1237640" y="3808628"/>
            <a:ext cx="240117" cy="189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🔍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1553566" y="3774623"/>
            <a:ext cx="3647391" cy="210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History of Presenting Illness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1112280" y="4202539"/>
            <a:ext cx="45719" cy="1332596"/>
          </a:xfrm>
          <a:prstGeom prst="roundRect">
            <a:avLst>
              <a:gd fmla="val 288599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 txBox="1"/>
          <p:nvPr/>
        </p:nvSpPr>
        <p:spPr>
          <a:xfrm flipH="1" rot="-228073">
            <a:off x="1180566" y="4366926"/>
            <a:ext cx="339047" cy="6557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⚡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1540976" y="4603162"/>
            <a:ext cx="10544861" cy="277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Inter"/>
              <a:buNone/>
            </a:pP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Mother has 3 other sons, and she hasn't noticed the rapid increasing in genitalia size before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Inter"/>
              <a:buNone/>
            </a:pP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Also, parents noticed he has been growing Fast since early infancy (not just large genitalia) </a:t>
            </a:r>
            <a:endParaRPr b="1"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" id="74" name="Google Shape;7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91929" y="5845908"/>
            <a:ext cx="2493908" cy="70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03" name="Google Shape;703;p30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04" name="Google Shape;704;p30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411990" y="346695"/>
            <a:ext cx="11536898" cy="630341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0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30"/>
          <p:cNvSpPr txBox="1"/>
          <p:nvPr/>
        </p:nvSpPr>
        <p:spPr>
          <a:xfrm>
            <a:off x="857707" y="666598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Literature review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30"/>
          <p:cNvSpPr/>
          <p:nvPr/>
        </p:nvSpPr>
        <p:spPr>
          <a:xfrm>
            <a:off x="3013165" y="722401"/>
            <a:ext cx="804672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30"/>
          <p:cNvPicPr preferRelativeResize="0"/>
          <p:nvPr/>
        </p:nvPicPr>
        <p:blipFill rotWithShape="1">
          <a:blip r:embed="rId5">
            <a:alphaModFix/>
          </a:blip>
          <a:srcRect b="10703" l="42436" r="7284" t="11250"/>
          <a:stretch/>
        </p:blipFill>
        <p:spPr>
          <a:xfrm>
            <a:off x="6474145" y="1435591"/>
            <a:ext cx="4860757" cy="441336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30"/>
          <p:cNvSpPr txBox="1"/>
          <p:nvPr/>
        </p:nvSpPr>
        <p:spPr>
          <a:xfrm>
            <a:off x="654171" y="6265084"/>
            <a:ext cx="1105253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Rostomyan, L. et al. Clinical and genetic characterization of pituitary gigantism: an international collaborative study in 208 patients. Endocr. Relat. Cancer 22, 745–757 (2015)</a:t>
            </a:r>
            <a:endParaRPr/>
          </a:p>
        </p:txBody>
      </p:sp>
      <p:pic>
        <p:nvPicPr>
          <p:cNvPr id="710" name="Google Shape;710;p30"/>
          <p:cNvPicPr preferRelativeResize="0"/>
          <p:nvPr/>
        </p:nvPicPr>
        <p:blipFill rotWithShape="1">
          <a:blip r:embed="rId6">
            <a:alphaModFix/>
          </a:blip>
          <a:srcRect b="19284" l="23011" r="3879" t="8737"/>
          <a:stretch/>
        </p:blipFill>
        <p:spPr>
          <a:xfrm>
            <a:off x="537345" y="1559034"/>
            <a:ext cx="6164538" cy="446122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30"/>
          <p:cNvSpPr txBox="1"/>
          <p:nvPr/>
        </p:nvSpPr>
        <p:spPr>
          <a:xfrm>
            <a:off x="671285" y="6100042"/>
            <a:ext cx="1110872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Beckers, A., Petrossians, P., Hanson, J. et al. The causes and consequences of pituitary gigantism. Nat Rev Endocrinol 14, 705–720 (2018).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17" name="Google Shape;717;p31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18" name="Google Shape;718;p31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19" name="Google Shape;719;p31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331420" y="607705"/>
            <a:ext cx="11528854" cy="5880857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1"/>
          <p:cNvSpPr/>
          <p:nvPr/>
        </p:nvSpPr>
        <p:spPr>
          <a:xfrm>
            <a:off x="952805" y="1563323"/>
            <a:ext cx="10287000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31"/>
          <p:cNvSpPr txBox="1"/>
          <p:nvPr/>
        </p:nvSpPr>
        <p:spPr>
          <a:xfrm>
            <a:off x="5472202" y="1169349"/>
            <a:ext cx="653143" cy="211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💡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31"/>
          <p:cNvSpPr/>
          <p:nvPr/>
        </p:nvSpPr>
        <p:spPr>
          <a:xfrm>
            <a:off x="952805" y="2203703"/>
            <a:ext cx="45719" cy="2905394"/>
          </a:xfrm>
          <a:prstGeom prst="roundRect">
            <a:avLst>
              <a:gd fmla="val 35938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31"/>
          <p:cNvSpPr txBox="1"/>
          <p:nvPr/>
        </p:nvSpPr>
        <p:spPr>
          <a:xfrm>
            <a:off x="1154045" y="2355451"/>
            <a:ext cx="257861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1️⃣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31"/>
          <p:cNvSpPr txBox="1"/>
          <p:nvPr/>
        </p:nvSpPr>
        <p:spPr>
          <a:xfrm>
            <a:off x="1414456" y="2476571"/>
            <a:ext cx="3880808" cy="133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Don’t just focus on Referral Complaint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31"/>
          <p:cNvSpPr txBox="1"/>
          <p:nvPr/>
        </p:nvSpPr>
        <p:spPr>
          <a:xfrm>
            <a:off x="1411906" y="2683403"/>
            <a:ext cx="4800600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Real issue was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accelerated linear growth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31"/>
          <p:cNvSpPr txBox="1"/>
          <p:nvPr/>
        </p:nvSpPr>
        <p:spPr>
          <a:xfrm>
            <a:off x="1414456" y="3011355"/>
            <a:ext cx="4800600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Look beyond the obvious complaint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31"/>
          <p:cNvSpPr/>
          <p:nvPr/>
        </p:nvSpPr>
        <p:spPr>
          <a:xfrm flipH="1">
            <a:off x="5527705" y="2274347"/>
            <a:ext cx="45719" cy="2834750"/>
          </a:xfrm>
          <a:prstGeom prst="roundRect">
            <a:avLst>
              <a:gd fmla="val 359387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31"/>
          <p:cNvSpPr txBox="1"/>
          <p:nvPr/>
        </p:nvSpPr>
        <p:spPr>
          <a:xfrm>
            <a:off x="5775912" y="2365766"/>
            <a:ext cx="257861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2️⃣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31"/>
          <p:cNvSpPr txBox="1"/>
          <p:nvPr/>
        </p:nvSpPr>
        <p:spPr>
          <a:xfrm>
            <a:off x="1176390" y="3905126"/>
            <a:ext cx="257861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3️⃣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31"/>
          <p:cNvSpPr txBox="1"/>
          <p:nvPr/>
        </p:nvSpPr>
        <p:spPr>
          <a:xfrm>
            <a:off x="5741078" y="3880841"/>
            <a:ext cx="257861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100"/>
              <a:buFont typeface="Inter"/>
              <a:buNone/>
            </a:pPr>
            <a:r>
              <a:rPr b="1" lang="en-US" sz="11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4️⃣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31"/>
          <p:cNvSpPr txBox="1"/>
          <p:nvPr/>
        </p:nvSpPr>
        <p:spPr>
          <a:xfrm>
            <a:off x="5870008" y="3667060"/>
            <a:ext cx="4453936" cy="1295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This case demonstrates the diagnostic </a:t>
            </a: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complexity and therapeutic responsiveness of early-onset gigantism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31"/>
          <p:cNvSpPr txBox="1"/>
          <p:nvPr/>
        </p:nvSpPr>
        <p:spPr>
          <a:xfrm>
            <a:off x="1329944" y="3691722"/>
            <a:ext cx="4074039" cy="1295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Multidisciplinary follow-up</a:t>
            </a:r>
            <a:r>
              <a:rPr lang="en-US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is essential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for outcomes and family-centered care in  rare pediatric endocrine conditions. </a:t>
            </a:r>
            <a:endParaRPr/>
          </a:p>
        </p:txBody>
      </p:sp>
      <p:sp>
        <p:nvSpPr>
          <p:cNvPr id="733" name="Google Shape;733;p31"/>
          <p:cNvSpPr txBox="1"/>
          <p:nvPr/>
        </p:nvSpPr>
        <p:spPr>
          <a:xfrm>
            <a:off x="975664" y="1180821"/>
            <a:ext cx="5034280" cy="202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</a:pPr>
            <a:r>
              <a:rPr b="1" lang="en-US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Key Learning Points from This Case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31"/>
          <p:cNvSpPr txBox="1"/>
          <p:nvPr/>
        </p:nvSpPr>
        <p:spPr>
          <a:xfrm>
            <a:off x="5904843" y="2147030"/>
            <a:ext cx="4548080" cy="880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Below 50% of pediatric gigantism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cases have an identifiable genetic defect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40" name="Google Shape;740;p32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-19499" y="-61828"/>
            <a:ext cx="12211500" cy="6944497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99000">
                <a:srgbClr val="7030A0"/>
              </a:gs>
              <a:gs pos="100000">
                <a:srgbClr val="7030A0"/>
              </a:gs>
            </a:gsLst>
            <a:lin ang="5400000" scaled="0"/>
          </a:gradFill>
          <a:ln>
            <a:noFill/>
          </a:ln>
        </p:spPr>
      </p:pic>
      <p:sp>
        <p:nvSpPr>
          <p:cNvPr id="741" name="Google Shape;741;p32"/>
          <p:cNvSpPr/>
          <p:nvPr/>
        </p:nvSpPr>
        <p:spPr>
          <a:xfrm>
            <a:off x="10293401" y="-1428750"/>
            <a:ext cx="2857500" cy="2857500"/>
          </a:xfrm>
          <a:prstGeom prst="ellipse">
            <a:avLst/>
          </a:prstGeom>
          <a:solidFill>
            <a:schemeClr val="lt1">
              <a:alpha val="10196"/>
            </a:schemeClr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-476402" y="5429707"/>
            <a:ext cx="1904695" cy="1904695"/>
          </a:xfrm>
          <a:prstGeom prst="ellipse">
            <a:avLst/>
          </a:prstGeom>
          <a:solidFill>
            <a:schemeClr val="lt1">
              <a:alpha val="10196"/>
            </a:schemeClr>
          </a:solidFill>
          <a:ln cap="flat" cmpd="sng" w="12700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32"/>
          <p:cNvSpPr txBox="1"/>
          <p:nvPr/>
        </p:nvSpPr>
        <p:spPr>
          <a:xfrm>
            <a:off x="376064" y="3128619"/>
            <a:ext cx="11246206" cy="600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0F3FF"/>
              </a:buClr>
              <a:buSzPts val="5400"/>
              <a:buFont typeface="Inter"/>
              <a:buNone/>
            </a:pPr>
            <a:r>
              <a:rPr b="1" lang="en-US" sz="5400">
                <a:solidFill>
                  <a:srgbClr val="F0F3FF"/>
                </a:solidFill>
                <a:latin typeface="Inter"/>
                <a:ea typeface="Inter"/>
                <a:cs typeface="Inter"/>
                <a:sym typeface="Inter"/>
              </a:rPr>
              <a:t>Thank you 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32"/>
          <p:cNvSpPr txBox="1"/>
          <p:nvPr/>
        </p:nvSpPr>
        <p:spPr>
          <a:xfrm>
            <a:off x="19496" y="6161098"/>
            <a:ext cx="2817594" cy="207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Email: m0324543@gmail.com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" id="745" name="Google Shape;74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6486" y="5661605"/>
            <a:ext cx="2493908" cy="70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9" name="Google Shape;79;p4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305" y="-10886"/>
            <a:ext cx="12191695" cy="6868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0" name="Google Shape;80;p4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424248" y="489463"/>
            <a:ext cx="11343503" cy="4300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1" name="Google Shape;81;p4"/>
          <p:cNvPicPr preferRelativeResize="0"/>
          <p:nvPr/>
        </p:nvPicPr>
        <p:blipFill rotWithShape="1">
          <a:blip r:embed="rId5">
            <a:alphaModFix/>
          </a:blip>
          <a:srcRect b="0" l="-1" r="-1" t="0"/>
          <a:stretch/>
        </p:blipFill>
        <p:spPr>
          <a:xfrm>
            <a:off x="1000354" y="1348740"/>
            <a:ext cx="10191902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 txBox="1"/>
          <p:nvPr/>
        </p:nvSpPr>
        <p:spPr>
          <a:xfrm>
            <a:off x="1000354" y="714146"/>
            <a:ext cx="10292486" cy="324612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2100"/>
              <a:buFont typeface="Inter"/>
              <a:buNone/>
            </a:pPr>
            <a:r>
              <a:rPr b="1" lang="en-US" sz="21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🔍</a:t>
            </a:r>
            <a:r>
              <a:rPr b="1" lang="en-US" sz="21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Initial Differential Diagnosis – Apparent Large Genitalia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"/>
          <p:cNvSpPr/>
          <p:nvPr/>
        </p:nvSpPr>
        <p:spPr>
          <a:xfrm>
            <a:off x="1000354" y="1152144"/>
            <a:ext cx="10191902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"/>
          <p:cNvSpPr/>
          <p:nvPr/>
        </p:nvSpPr>
        <p:spPr>
          <a:xfrm>
            <a:off x="6038278" y="1997049"/>
            <a:ext cx="4935626" cy="2076603"/>
          </a:xfrm>
          <a:prstGeom prst="roundRect">
            <a:avLst>
              <a:gd fmla="val 4674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" name="Google Shape;85;p4"/>
          <p:cNvSpPr/>
          <p:nvPr/>
        </p:nvSpPr>
        <p:spPr>
          <a:xfrm>
            <a:off x="1037424" y="1938070"/>
            <a:ext cx="5000854" cy="2115007"/>
          </a:xfrm>
          <a:prstGeom prst="roundRect">
            <a:avLst>
              <a:gd fmla="val 4674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1523389" y="1476755"/>
            <a:ext cx="3005068" cy="214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We Consider First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"/>
          <p:cNvSpPr txBox="1"/>
          <p:nvPr/>
        </p:nvSpPr>
        <p:spPr>
          <a:xfrm>
            <a:off x="1190549" y="1463040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📋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1000354" y="1958645"/>
            <a:ext cx="38405" cy="2115007"/>
          </a:xfrm>
          <a:prstGeom prst="roundRect">
            <a:avLst>
              <a:gd fmla="val 257399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5962288" y="1958645"/>
            <a:ext cx="38405" cy="2115007"/>
          </a:xfrm>
          <a:prstGeom prst="roundRect">
            <a:avLst>
              <a:gd fmla="val 257399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4"/>
          <p:cNvSpPr txBox="1"/>
          <p:nvPr/>
        </p:nvSpPr>
        <p:spPr>
          <a:xfrm>
            <a:off x="1495043" y="2110436"/>
            <a:ext cx="2728295" cy="76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Primary Considerations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6673737" y="2056559"/>
            <a:ext cx="2828021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Other causes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 txBox="1"/>
          <p:nvPr/>
        </p:nvSpPr>
        <p:spPr>
          <a:xfrm>
            <a:off x="6430062" y="2832404"/>
            <a:ext cx="4696358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Family History Large Genitalia </a:t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" name="Google Shape;93;p4"/>
          <p:cNvSpPr txBox="1"/>
          <p:nvPr/>
        </p:nvSpPr>
        <p:spPr>
          <a:xfrm>
            <a:off x="6430062" y="2451557"/>
            <a:ext cx="4696358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Genetic Macroorchidism</a:t>
            </a:r>
            <a:endParaRPr b="1" sz="1800">
              <a:solidFill>
                <a:srgbClr val="667EE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4" name="Google Shape;94;p4"/>
          <p:cNvSpPr txBox="1"/>
          <p:nvPr/>
        </p:nvSpPr>
        <p:spPr>
          <a:xfrm>
            <a:off x="1218096" y="3732590"/>
            <a:ext cx="4696358" cy="18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Hyperthyroidism/ Sever Hypothyroidism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1228954" y="3242462"/>
            <a:ext cx="4657954" cy="352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Exogenous Androgen Exposure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1228954" y="2819095"/>
            <a:ext cx="4657954" cy="352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Peripheral Androgen Excess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1228954" y="2396642"/>
            <a:ext cx="4657954" cy="352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Central Precocious Puberty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" id="98" name="Google Shape;9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76486" y="5661605"/>
            <a:ext cx="2493908" cy="70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4" name="Google Shape;104;p5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5" name="Google Shape;105;p5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305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6" name="Google Shape;106;p5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420129" y="853920"/>
            <a:ext cx="11343503" cy="545979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"/>
          <p:cNvSpPr/>
          <p:nvPr/>
        </p:nvSpPr>
        <p:spPr>
          <a:xfrm>
            <a:off x="857245" y="1460071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 txBox="1"/>
          <p:nvPr/>
        </p:nvSpPr>
        <p:spPr>
          <a:xfrm>
            <a:off x="1027785" y="1000252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History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09" name="Google Shape;109;p5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857246" y="1734114"/>
            <a:ext cx="10477195" cy="47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/>
          <p:nvPr/>
        </p:nvSpPr>
        <p:spPr>
          <a:xfrm>
            <a:off x="857245" y="2451637"/>
            <a:ext cx="10477195" cy="3552443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Have </a:t>
            </a: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recurrent headache (nocking his head all the time) and sweating since age of 14months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abnormal movements ,vision changes/no Polyuria ,Polydipsia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history of recurrent vomiting or dehydration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body odor, acne, or pubic hair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palpitation, Heat intolerance, Tremor, weight loss and polypaghia</a:t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androgen or topical steroid used, testosterone gels or creams exposed and herbal medications intake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oral steroid used 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bony pain or skin changes </a:t>
            </a:r>
            <a:endParaRPr/>
          </a:p>
        </p:txBody>
      </p:sp>
      <p:sp>
        <p:nvSpPr>
          <p:cNvPr id="111" name="Google Shape;111;p5"/>
          <p:cNvSpPr txBox="1"/>
          <p:nvPr/>
        </p:nvSpPr>
        <p:spPr>
          <a:xfrm>
            <a:off x="857246" y="1772717"/>
            <a:ext cx="6096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"/>
              <a:buNone/>
            </a:pPr>
            <a:r>
              <a:rPr b="1" lang="en-US" sz="2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Important Negative/Positive History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7" name="Google Shape;117;p6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8" name="Google Shape;118;p6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9" name="Google Shape;119;p6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614903" y="424542"/>
            <a:ext cx="10779896" cy="58551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/>
          <p:nvPr/>
        </p:nvSpPr>
        <p:spPr>
          <a:xfrm>
            <a:off x="1085392" y="1016226"/>
            <a:ext cx="99056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1124675" y="578302"/>
            <a:ext cx="100209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History – Antenatal and Natal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22" name="Google Shape;122;p6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1085392" y="1142946"/>
            <a:ext cx="990569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>
            <a:off x="1200913" y="1052966"/>
            <a:ext cx="571805" cy="723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🏥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1593798" y="1304098"/>
            <a:ext cx="2433915" cy="197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Antenatal History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1140281" y="1706634"/>
            <a:ext cx="4839005" cy="1914754"/>
          </a:xfrm>
          <a:prstGeom prst="roundRect">
            <a:avLst>
              <a:gd fmla="val 5702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140430" y="1899911"/>
            <a:ext cx="38405" cy="1914754"/>
          </a:xfrm>
          <a:prstGeom prst="roundRect">
            <a:avLst>
              <a:gd fmla="val 284291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1295705" y="1928762"/>
            <a:ext cx="342900" cy="231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📋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1599095" y="1860696"/>
            <a:ext cx="2390023" cy="27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Prenatal Information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1467155" y="2333287"/>
            <a:ext cx="4829861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No prior documentation available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6229210" y="1989313"/>
            <a:ext cx="4839005" cy="1914754"/>
          </a:xfrm>
          <a:prstGeom prst="roundRect">
            <a:avLst>
              <a:gd fmla="val 5702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6023082" y="1884288"/>
            <a:ext cx="38405" cy="1914754"/>
          </a:xfrm>
          <a:prstGeom prst="roundRect">
            <a:avLst>
              <a:gd fmla="val 284291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6264568" y="1773290"/>
            <a:ext cx="286641" cy="463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👶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6545314" y="1864152"/>
            <a:ext cx="1774676" cy="1892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Delivery</a:t>
            </a: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 Details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6330983" y="2224715"/>
            <a:ext cx="5091463" cy="2805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Spontaneous vaginal delivery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at 36 weeks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6316436" y="2560729"/>
            <a:ext cx="5106010" cy="443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1.6 kg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(very low birth weight, &lt; 10th percentile)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6371224" y="3085140"/>
            <a:ext cx="4534510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Delivery complications: None reported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37" name="Google Shape;137;p6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1085392" y="3936992"/>
            <a:ext cx="9899643" cy="48101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/>
          <p:nvPr/>
        </p:nvSpPr>
        <p:spPr>
          <a:xfrm>
            <a:off x="1168560" y="4057664"/>
            <a:ext cx="348037" cy="254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🔍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1516597" y="4091938"/>
            <a:ext cx="1860020" cy="1677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Neonatal Course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1140281" y="4608896"/>
            <a:ext cx="45719" cy="1456710"/>
          </a:xfrm>
          <a:prstGeom prst="roundRect">
            <a:avLst>
              <a:gd fmla="val 284291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1243525" y="4511924"/>
            <a:ext cx="197813" cy="36071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⚡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 txBox="1"/>
          <p:nvPr/>
        </p:nvSpPr>
        <p:spPr>
          <a:xfrm>
            <a:off x="1543218" y="4584869"/>
            <a:ext cx="2027159" cy="186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Initial Assessment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1467155" y="5042960"/>
            <a:ext cx="5000854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NICU stay: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45 days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for respiratory support and monitoring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 txBox="1"/>
          <p:nvPr/>
        </p:nvSpPr>
        <p:spPr>
          <a:xfrm>
            <a:off x="6371224" y="5297495"/>
            <a:ext cx="4534510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Discharge: In stable condition after recovery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6004851" y="4536987"/>
            <a:ext cx="45719" cy="1528619"/>
          </a:xfrm>
          <a:prstGeom prst="roundRect">
            <a:avLst>
              <a:gd fmla="val 284291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6316437" y="4499163"/>
            <a:ext cx="2423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6551209" y="4570674"/>
            <a:ext cx="1083129" cy="2548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Outcome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6377729" y="4956363"/>
            <a:ext cx="4534510" cy="21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major complications after discharge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4" name="Google Shape;154;p7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5" name="Google Shape;155;p7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57607" y="2663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6" name="Google Shape;156;p7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209807" y="500742"/>
            <a:ext cx="11775364" cy="60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/>
          <p:nvPr/>
        </p:nvSpPr>
        <p:spPr>
          <a:xfrm flipH="1" rot="10800000">
            <a:off x="634828" y="1182901"/>
            <a:ext cx="10991360" cy="45719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657687" y="728694"/>
            <a:ext cx="100209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🏥  History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59" name="Google Shape;159;p7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577307" y="1392167"/>
            <a:ext cx="1103708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/>
          <p:nvPr/>
        </p:nvSpPr>
        <p:spPr>
          <a:xfrm>
            <a:off x="717236" y="1275712"/>
            <a:ext cx="314554" cy="790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📋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1031790" y="1537841"/>
            <a:ext cx="3159210" cy="144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Medical / Familial History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 flipH="1">
            <a:off x="638568" y="2052030"/>
            <a:ext cx="45719" cy="1918418"/>
          </a:xfrm>
          <a:prstGeom prst="roundRect">
            <a:avLst>
              <a:gd fmla="val 313970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870717" y="2211236"/>
            <a:ext cx="5151757" cy="78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Uncontrolled Asthma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Currently on </a:t>
            </a: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inhaled corticosteroids</a:t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870717" y="3305009"/>
            <a:ext cx="5310535" cy="317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Resolved Gastroesophageal Reflux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Closed Patent foramen Ovale based on Echocardiogram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6060733" y="2027079"/>
            <a:ext cx="45719" cy="1997883"/>
          </a:xfrm>
          <a:prstGeom prst="roundRect">
            <a:avLst>
              <a:gd fmla="val 313970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090940" y="5555376"/>
            <a:ext cx="2384276" cy="234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Allergic Conditions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090940" y="5858805"/>
            <a:ext cx="4534510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known allergies to medications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68" name="Google Shape;168;p7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589109" y="4207360"/>
            <a:ext cx="11082799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/>
        </p:nvSpPr>
        <p:spPr>
          <a:xfrm>
            <a:off x="1014171" y="4337558"/>
            <a:ext cx="1576426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History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634828" y="4815210"/>
            <a:ext cx="45719" cy="1627457"/>
          </a:xfrm>
          <a:prstGeom prst="roundRect">
            <a:avLst>
              <a:gd fmla="val 307218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3012192" y="4791048"/>
            <a:ext cx="267005" cy="4871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⚕️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1090940" y="4910323"/>
            <a:ext cx="2150539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Surgical Procedures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1090940" y="5214090"/>
            <a:ext cx="4534510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757070"/>
                </a:solidFill>
                <a:latin typeface="Inter"/>
                <a:ea typeface="Inter"/>
                <a:cs typeface="Inter"/>
                <a:sym typeface="Inter"/>
              </a:rPr>
              <a:t>None reported</a:t>
            </a:r>
            <a:endParaRPr sz="180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6060732" y="4748445"/>
            <a:ext cx="45719" cy="1692772"/>
          </a:xfrm>
          <a:prstGeom prst="roundRect">
            <a:avLst>
              <a:gd fmla="val 307218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 txBox="1"/>
          <p:nvPr/>
        </p:nvSpPr>
        <p:spPr>
          <a:xfrm>
            <a:off x="6705294" y="4910323"/>
            <a:ext cx="2645535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Developmental</a:t>
            </a:r>
            <a:r>
              <a:rPr b="1" lang="en-US" sz="18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 history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6362851" y="4768009"/>
            <a:ext cx="267006" cy="586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🧠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6439205" y="5979915"/>
            <a:ext cx="4914900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developmental delays in motor skills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6439205" y="5665362"/>
            <a:ext cx="4914900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Inter"/>
              <a:buNone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General health otherwise unremarkable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6439204" y="5350809"/>
            <a:ext cx="5232705" cy="200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E40A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1E40AF"/>
                </a:solidFill>
                <a:latin typeface="Inter"/>
                <a:ea typeface="Inter"/>
                <a:cs typeface="Inter"/>
                <a:sym typeface="Inter"/>
              </a:rPr>
              <a:t>Echolalia with speech delay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and </a:t>
            </a:r>
            <a:r>
              <a:rPr b="1" lang="en-US" sz="1800">
                <a:solidFill>
                  <a:srgbClr val="1E40AF"/>
                </a:solidFill>
                <a:latin typeface="Inter"/>
                <a:ea typeface="Inter"/>
                <a:cs typeface="Inter"/>
                <a:sym typeface="Inter"/>
              </a:rPr>
              <a:t>aggression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emerged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6705294" y="2033843"/>
            <a:ext cx="1985511" cy="317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Family Stature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6328428" y="3068637"/>
            <a:ext cx="5404489" cy="317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Positive consanguinity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Parents are healthy (50 YO father, 34 YO mother)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6 siblings are healthy (3 males, 3 females)  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No family history of large genitalia,Precocious puberty and endocrine and pituitary diseases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E40AF"/>
              </a:buClr>
              <a:buSzPts val="1400"/>
              <a:buFont typeface="Inter"/>
              <a:buNone/>
            </a:pPr>
            <a:r>
              <a:rPr b="1" lang="en-US" sz="1400">
                <a:solidFill>
                  <a:srgbClr val="1E40A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7"/>
          <p:cNvSpPr txBox="1"/>
          <p:nvPr/>
        </p:nvSpPr>
        <p:spPr>
          <a:xfrm>
            <a:off x="688303" y="3711479"/>
            <a:ext cx="58837" cy="1502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📋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88" name="Google Shape;188;p8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9" name="Google Shape;189;p8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57607" y="1964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0" name="Google Shape;190;p8"/>
          <p:cNvPicPr preferRelativeResize="0"/>
          <p:nvPr/>
        </p:nvPicPr>
        <p:blipFill rotWithShape="1">
          <a:blip r:embed="rId4">
            <a:alphaModFix/>
          </a:blip>
          <a:srcRect b="0" l="-1" r="-1" t="0"/>
          <a:stretch/>
        </p:blipFill>
        <p:spPr>
          <a:xfrm>
            <a:off x="361496" y="548157"/>
            <a:ext cx="11212628" cy="576168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/>
          <p:nvPr/>
        </p:nvSpPr>
        <p:spPr>
          <a:xfrm>
            <a:off x="953262" y="1259397"/>
            <a:ext cx="10259024" cy="45719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1010840" y="840812"/>
            <a:ext cx="100209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Physical Examination Findings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93" name="Google Shape;193;p8"/>
          <p:cNvPicPr preferRelativeResize="0"/>
          <p:nvPr/>
        </p:nvPicPr>
        <p:blipFill rotWithShape="1">
          <a:blip r:embed="rId5">
            <a:alphaModFix/>
          </a:blip>
          <a:srcRect b="-2" l="0" r="0" t="-2"/>
          <a:stretch/>
        </p:blipFill>
        <p:spPr>
          <a:xfrm>
            <a:off x="953262" y="1447710"/>
            <a:ext cx="10259024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1080455" y="1285445"/>
            <a:ext cx="314554" cy="781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🏥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1096168" y="2096601"/>
            <a:ext cx="52743" cy="3210254"/>
          </a:xfrm>
          <a:prstGeom prst="roundRect">
            <a:avLst>
              <a:gd fmla="val 288599" name="adj"/>
            </a:avLst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1416419" y="1533208"/>
            <a:ext cx="3708515" cy="210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nter"/>
              <a:buNone/>
            </a:pPr>
            <a:r>
              <a:rPr b="1" lang="en-US" sz="2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Important Examination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1486785" y="3404697"/>
            <a:ext cx="4534510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Well-appearing toddler, alert and active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8"/>
          <p:cNvSpPr txBox="1"/>
          <p:nvPr/>
        </p:nvSpPr>
        <p:spPr>
          <a:xfrm>
            <a:off x="1486785" y="3791390"/>
            <a:ext cx="4534510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dysmorphic features noted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1491287" y="4234799"/>
            <a:ext cx="4530008" cy="3215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  </a:t>
            </a: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neurocutaneous stigmata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8"/>
          <p:cNvSpPr txBox="1"/>
          <p:nvPr/>
        </p:nvSpPr>
        <p:spPr>
          <a:xfrm flipH="1">
            <a:off x="1486784" y="2210927"/>
            <a:ext cx="2125119" cy="307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200"/>
              <a:buFont typeface="Inter"/>
              <a:buNone/>
            </a:pPr>
            <a:r>
              <a:rPr b="1" lang="en-US" sz="12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1779245" y="2367638"/>
            <a:ext cx="1622933" cy="45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Vital Signs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1486785" y="2607501"/>
            <a:ext cx="4313177" cy="208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Patient vitally stable appropriate for age </a:t>
            </a:r>
            <a:endParaRPr/>
          </a:p>
        </p:txBody>
      </p:sp>
      <p:sp>
        <p:nvSpPr>
          <p:cNvPr id="203" name="Google Shape;203;p8"/>
          <p:cNvSpPr txBox="1"/>
          <p:nvPr/>
        </p:nvSpPr>
        <p:spPr>
          <a:xfrm>
            <a:off x="6093648" y="2564797"/>
            <a:ext cx="30642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Normal male genitalia</a:t>
            </a:r>
            <a:endParaRPr/>
          </a:p>
        </p:txBody>
      </p:sp>
      <p:sp>
        <p:nvSpPr>
          <p:cNvPr id="204" name="Google Shape;204;p8"/>
          <p:cNvSpPr txBox="1"/>
          <p:nvPr/>
        </p:nvSpPr>
        <p:spPr>
          <a:xfrm>
            <a:off x="6095847" y="3632716"/>
            <a:ext cx="4534510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Normal stretched penile length for age (4cm)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6093648" y="3982500"/>
            <a:ext cx="4855459" cy="191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Testicular volume within normal range (2-3ml)</a:t>
            </a:r>
            <a:r>
              <a:rPr lang="en-US" sz="14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8"/>
          <p:cNvSpPr txBox="1"/>
          <p:nvPr/>
        </p:nvSpPr>
        <p:spPr>
          <a:xfrm>
            <a:off x="6094855" y="4300484"/>
            <a:ext cx="5000977" cy="5098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evidence of virilization/hyperpigmentation </a:t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No hydrocele, increase fat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4A4A4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Inter"/>
              <a:buNone/>
            </a:pPr>
            <a:r>
              <a:rPr b="1" lang="en-US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      </a:t>
            </a:r>
            <a:endParaRPr/>
          </a:p>
        </p:txBody>
      </p:sp>
      <p:sp>
        <p:nvSpPr>
          <p:cNvPr id="207" name="Google Shape;207;p8"/>
          <p:cNvSpPr txBox="1"/>
          <p:nvPr/>
        </p:nvSpPr>
        <p:spPr>
          <a:xfrm>
            <a:off x="1454328" y="2786926"/>
            <a:ext cx="292460" cy="787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Font typeface="Inter"/>
              <a:buNone/>
            </a:pPr>
            <a:r>
              <a:rPr b="1" lang="en-US" sz="14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👶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5996613" y="3142468"/>
            <a:ext cx="6137627" cy="464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Tanner stage I - no pubertal signs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5996613" y="2925981"/>
            <a:ext cx="61286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Uncircumcised with palpable descended testes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1779245" y="3065755"/>
            <a:ext cx="2513773" cy="132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General appearance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6235680" y="2364494"/>
            <a:ext cx="2513773" cy="132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A2A2A"/>
                </a:solidFill>
                <a:latin typeface="Inter"/>
                <a:ea typeface="Inter"/>
                <a:cs typeface="Inter"/>
                <a:sym typeface="Inter"/>
              </a:rPr>
              <a:t>Genitalia examination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 txBox="1"/>
          <p:nvPr/>
        </p:nvSpPr>
        <p:spPr>
          <a:xfrm>
            <a:off x="6093648" y="4936523"/>
            <a:ext cx="5388433" cy="305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"/>
              <a:buNone/>
            </a:pPr>
            <a:r>
              <a:rPr b="1" lang="en-US" sz="20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Rest of exam was unremarkable 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8" name="Google Shape;218;p9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9" name="Google Shape;219;p9"/>
          <p:cNvPicPr preferRelativeResize="0"/>
          <p:nvPr/>
        </p:nvPicPr>
        <p:blipFill rotWithShape="1">
          <a:blip r:embed="rId3">
            <a:alphaModFix/>
          </a:blip>
          <a:srcRect b="-1" l="0" r="0" t="-1"/>
          <a:stretch/>
        </p:blipFill>
        <p:spPr>
          <a:xfrm>
            <a:off x="19658" y="11191"/>
            <a:ext cx="121916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0" name="Google Shape;220;p9"/>
          <p:cNvPicPr preferRelativeResize="0"/>
          <p:nvPr/>
        </p:nvPicPr>
        <p:blipFill rotWithShape="1">
          <a:blip r:embed="rId4">
            <a:alphaModFix/>
          </a:blip>
          <a:srcRect b="-4" l="0" r="0" t="-4"/>
          <a:stretch/>
        </p:blipFill>
        <p:spPr>
          <a:xfrm>
            <a:off x="571500" y="381305"/>
            <a:ext cx="11048695" cy="609630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/>
          <p:nvPr/>
        </p:nvSpPr>
        <p:spPr>
          <a:xfrm>
            <a:off x="857707" y="1133856"/>
            <a:ext cx="10477195" cy="28346"/>
          </a:xfrm>
          <a:prstGeom prst="rect">
            <a:avLst/>
          </a:prstGeom>
          <a:solidFill>
            <a:srgbClr val="667EEA"/>
          </a:solidFill>
          <a:ln cap="flat" cmpd="sng" w="12700">
            <a:solidFill>
              <a:srgbClr val="667EEA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9"/>
          <p:cNvSpPr txBox="1"/>
          <p:nvPr/>
        </p:nvSpPr>
        <p:spPr>
          <a:xfrm>
            <a:off x="876909" y="690335"/>
            <a:ext cx="10592410" cy="372161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9525">
            <a:solidFill>
              <a:srgbClr val="FFFFFF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Inter"/>
              <a:buNone/>
            </a:pPr>
            <a:r>
              <a:rPr b="1" lang="en-US" sz="2400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Examination – Growth Chart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23" name="Google Shape;223;p9"/>
          <p:cNvPicPr preferRelativeResize="0"/>
          <p:nvPr/>
        </p:nvPicPr>
        <p:blipFill rotWithShape="1">
          <a:blip r:embed="rId5">
            <a:alphaModFix/>
          </a:blip>
          <a:srcRect b="0" l="-35" r="-35" t="0"/>
          <a:stretch/>
        </p:blipFill>
        <p:spPr>
          <a:xfrm>
            <a:off x="876909" y="1276502"/>
            <a:ext cx="10477195" cy="41879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/>
          <p:nvPr/>
        </p:nvSpPr>
        <p:spPr>
          <a:xfrm>
            <a:off x="1009498" y="1403604"/>
            <a:ext cx="31455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None/>
            </a:pP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📊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1344738" y="1318002"/>
            <a:ext cx="6271087" cy="305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Growth Chart Analysis at age 26 months  and 2 weeks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742798" y="1974540"/>
            <a:ext cx="10477195" cy="4327399"/>
          </a:xfrm>
          <a:prstGeom prst="roundRect">
            <a:avLst>
              <a:gd fmla="val 2250" name="adj"/>
            </a:avLst>
          </a:prstGeom>
          <a:solidFill>
            <a:srgbClr val="F8F9FA"/>
          </a:solidFill>
          <a:ln cap="flat" cmpd="sng" w="25400">
            <a:solidFill>
              <a:srgbClr val="667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7" name="Google Shape;227;p9"/>
          <p:cNvSpPr txBox="1"/>
          <p:nvPr/>
        </p:nvSpPr>
        <p:spPr>
          <a:xfrm>
            <a:off x="914857" y="5596937"/>
            <a:ext cx="9342851" cy="743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4A4A4A"/>
                </a:solidFill>
                <a:latin typeface="Inter"/>
                <a:ea typeface="Inter"/>
                <a:cs typeface="Inter"/>
                <a:sym typeface="Inter"/>
              </a:rPr>
              <a:t>Height:</a:t>
            </a:r>
            <a:r>
              <a:rPr lang="en-US" sz="20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-US" sz="20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98.5CM </a:t>
            </a:r>
            <a:r>
              <a:rPr b="1" lang="en-US" sz="20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&gt;th99.71 percentile (Z 2.76)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7147760" y="5837897"/>
            <a:ext cx="4553375" cy="261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67EEA"/>
              </a:buClr>
              <a:buSzPts val="1800"/>
              <a:buFont typeface="Inter"/>
              <a:buNone/>
            </a:pPr>
            <a:r>
              <a:rPr b="1" lang="en-US" sz="1800">
                <a:solidFill>
                  <a:srgbClr val="667EEA"/>
                </a:solidFill>
                <a:latin typeface="Inter"/>
                <a:ea typeface="Inter"/>
                <a:cs typeface="Inter"/>
                <a:sym typeface="Inter"/>
              </a:rPr>
              <a:t>Mother 162cm, father 166cm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707" y="2076602"/>
            <a:ext cx="10245721" cy="3679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2026-04-12T05:22:02Z</dcterms:created>
  <dc:creator>Visual Extract to PPTX Converter</dc:creator>
</cp:coreProperties>
</file>