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ink/ink8.xml" ContentType="application/inkml+xml"/>
  <Override PartName="/ppt/ink/ink9.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0.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3" r:id="rId3"/>
    <p:sldId id="274" r:id="rId4"/>
    <p:sldId id="257" r:id="rId5"/>
    <p:sldId id="275" r:id="rId6"/>
    <p:sldId id="277" r:id="rId7"/>
    <p:sldId id="258" r:id="rId8"/>
    <p:sldId id="279" r:id="rId9"/>
    <p:sldId id="276" r:id="rId10"/>
    <p:sldId id="260" r:id="rId11"/>
    <p:sldId id="261" r:id="rId12"/>
    <p:sldId id="281" r:id="rId13"/>
    <p:sldId id="280" r:id="rId14"/>
    <p:sldId id="283" r:id="rId15"/>
    <p:sldId id="264" r:id="rId16"/>
    <p:sldId id="265" r:id="rId17"/>
    <p:sldId id="263" r:id="rId18"/>
    <p:sldId id="284" r:id="rId19"/>
    <p:sldId id="266" r:id="rId20"/>
    <p:sldId id="352" r:id="rId21"/>
    <p:sldId id="317" r:id="rId22"/>
    <p:sldId id="342" r:id="rId23"/>
    <p:sldId id="343" r:id="rId24"/>
    <p:sldId id="345" r:id="rId25"/>
    <p:sldId id="347" r:id="rId26"/>
    <p:sldId id="348" r:id="rId27"/>
    <p:sldId id="349" r:id="rId28"/>
    <p:sldId id="350" r:id="rId29"/>
    <p:sldId id="351" r:id="rId30"/>
    <p:sldId id="387" r:id="rId31"/>
    <p:sldId id="389" r:id="rId32"/>
    <p:sldId id="391" r:id="rId33"/>
    <p:sldId id="390" r:id="rId34"/>
    <p:sldId id="354" r:id="rId35"/>
    <p:sldId id="385" r:id="rId36"/>
    <p:sldId id="355" r:id="rId37"/>
    <p:sldId id="357" r:id="rId38"/>
    <p:sldId id="388" r:id="rId39"/>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1" d="100"/>
          <a:sy n="71" d="100"/>
        </p:scale>
        <p:origin x="264" y="4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15:13:02.59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0,'6687'0'0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6T16:59:04.27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1 224,'19'0,"26"-2,-42 2,-1 0,1-1,0 0,-1 1,1-2,0 1,-1 0,1-1,0 1,-2 0,2-1,-1 0,0 0,2-2,1-1,2 1,-2 0,0 0,2 0,0 1,-1-1,1 2,0-1,-1 2,1-2,10-1,15-4,6-3,-1 2,0 1,1 3,59-3,319-39,-228 28,-165 15,-2-1,40-15,-47 16,-1 0,0 1,1 1,26-1,57 3,-45 3,40-3,195 10,-105-4,-27-4,-83 6,25 2,10-1,21 0,661-9,-683-8,-78 4,0 3,0 0,45 3,3 12,-39-8,67 5,2-2,4 2,542-12,-641 2,0 0,-1 1,1 0,-2 1,18 6,-14-5,1 0,-2 0,16 2,32-4,78-2,-39-2,-68 0,41-7,-8 1,61-9,-56-1,-53 13,-1 1,1 1,0 1,20-2,-35 4,2 0,0 0,-2 0,2 0,-2 1,2-1,-2 0,2 1,-2 1,2-2,-2 1,2 0,-2-1,0 2,2-1,-2 0,1 1,-1-1,0 0,3 5,0-1,0 2,-1-2,0 2,5 11,-6-10,1-1,0 0,-1 1,9 8,2-2,-7-7,-14-15,-88-80,54 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15:22:27.99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 0,'19732'0'0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6T15:23:56.47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15:24:05.92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 0,'17136'0'0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16:23:59.98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18 0,'11376'0'0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6T16:24:32.05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60 0,'11984'92'0,"-12281"-243"0,594 302 0,-597-5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6T16:24:39.870"/>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6T15:31:13.42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06T17:46:25.90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F2B8F-660C-450D-9830-11459FA1AC34}"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5A57D-2A70-47AD-9660-055BD7E5DF58}" type="slidenum">
              <a:rPr lang="en-US" smtClean="0"/>
              <a:t>‹#›</a:t>
            </a:fld>
            <a:endParaRPr lang="en-US"/>
          </a:p>
        </p:txBody>
      </p:sp>
    </p:spTree>
    <p:extLst>
      <p:ext uri="{BB962C8B-B14F-4D97-AF65-F5344CB8AC3E}">
        <p14:creationId xmlns:p14="http://schemas.microsoft.com/office/powerpoint/2010/main" val="7182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15A57D-2A70-47AD-9660-055BD7E5DF58}" type="slidenum">
              <a:rPr lang="en-US" smtClean="0"/>
              <a:t>1</a:t>
            </a:fld>
            <a:endParaRPr lang="en-US"/>
          </a:p>
        </p:txBody>
      </p:sp>
    </p:spTree>
    <p:extLst>
      <p:ext uri="{BB962C8B-B14F-4D97-AF65-F5344CB8AC3E}">
        <p14:creationId xmlns:p14="http://schemas.microsoft.com/office/powerpoint/2010/main" val="373442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89547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144669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32713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15A57D-2A70-47AD-9660-055BD7E5DF58}" type="slidenum">
              <a:rPr lang="en-US" smtClean="0"/>
              <a:t>7</a:t>
            </a:fld>
            <a:endParaRPr lang="en-US"/>
          </a:p>
        </p:txBody>
      </p:sp>
    </p:spTree>
    <p:extLst>
      <p:ext uri="{BB962C8B-B14F-4D97-AF65-F5344CB8AC3E}">
        <p14:creationId xmlns:p14="http://schemas.microsoft.com/office/powerpoint/2010/main" val="387146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6F5AA1-BA46-4A38-BB0E-C4193FF211BD}" type="slidenum">
              <a:rPr lang="en-US" smtClean="0"/>
              <a:t>8</a:t>
            </a:fld>
            <a:endParaRPr lang="en-US"/>
          </a:p>
        </p:txBody>
      </p:sp>
    </p:spTree>
    <p:extLst>
      <p:ext uri="{BB962C8B-B14F-4D97-AF65-F5344CB8AC3E}">
        <p14:creationId xmlns:p14="http://schemas.microsoft.com/office/powerpoint/2010/main" val="343619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of the earliest functional changes is glomerular hyperfiltration as mentioned, due to increased renal blood flow, altered afferent and efferent arteriolar tone (afferent dilatation, efferent constriction) and elevated intraglomerular capillary pressure</a:t>
            </a:r>
          </a:p>
          <a:p>
            <a:pPr>
              <a:buFont typeface="Arial" panose="020B0604020202020204" pitchFamily="34" charset="0"/>
              <a:buChar char="•"/>
            </a:pPr>
            <a:endParaRPr lang="en-US" dirty="0"/>
          </a:p>
          <a:p>
            <a:pPr>
              <a:buFont typeface="Arial" panose="020B0604020202020204" pitchFamily="34" charset="0"/>
              <a:buChar char="•"/>
            </a:pPr>
            <a:r>
              <a:rPr lang="en-US" dirty="0"/>
              <a:t>The increased intraglomerular pressure forces more filtration and shear stress on the glomerular capillary wall, promoting damage to podocytes and endothelial cells.</a:t>
            </a:r>
          </a:p>
          <a:p>
            <a:pPr>
              <a:buFont typeface="Arial" panose="020B0604020202020204" pitchFamily="34" charset="0"/>
              <a:buChar char="•"/>
            </a:pPr>
            <a:r>
              <a:rPr lang="en-US" dirty="0"/>
              <a:t>Activation of the renin–angiotensin–aldosterone system (RAAS) is fundamental: angiotensin II contributes to constriction of efferent arteriole, mesangial contraction, and promotes glomerular hypertension and fibrosis. </a:t>
            </a:r>
          </a:p>
          <a:p>
            <a:endParaRPr lang="en-US" dirty="0"/>
          </a:p>
        </p:txBody>
      </p:sp>
      <p:sp>
        <p:nvSpPr>
          <p:cNvPr id="4" name="Slide Number Placeholder 3"/>
          <p:cNvSpPr>
            <a:spLocks noGrp="1"/>
          </p:cNvSpPr>
          <p:nvPr>
            <p:ph type="sldNum" sz="quarter" idx="5"/>
          </p:nvPr>
        </p:nvSpPr>
        <p:spPr/>
        <p:txBody>
          <a:bodyPr/>
          <a:lstStyle/>
          <a:p>
            <a:fld id="{3F15A57D-2A70-47AD-9660-055BD7E5DF58}" type="slidenum">
              <a:rPr lang="en-US" smtClean="0"/>
              <a:t>15</a:t>
            </a:fld>
            <a:endParaRPr lang="en-US"/>
          </a:p>
        </p:txBody>
      </p:sp>
    </p:spTree>
    <p:extLst>
      <p:ext uri="{BB962C8B-B14F-4D97-AF65-F5344CB8AC3E}">
        <p14:creationId xmlns:p14="http://schemas.microsoft.com/office/powerpoint/2010/main" val="261697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activation of the renin-angiotensin-aldosterone system, renal tubular factors, including SGLT2, contribute to glomerular hyperfiltration in diabetes. </a:t>
            </a:r>
          </a:p>
          <a:p>
            <a:endParaRPr lang="en-US" dirty="0"/>
          </a:p>
        </p:txBody>
      </p:sp>
      <p:sp>
        <p:nvSpPr>
          <p:cNvPr id="4" name="Slide Number Placeholder 3"/>
          <p:cNvSpPr>
            <a:spLocks noGrp="1"/>
          </p:cNvSpPr>
          <p:nvPr>
            <p:ph type="sldNum" sz="quarter" idx="5"/>
          </p:nvPr>
        </p:nvSpPr>
        <p:spPr/>
        <p:txBody>
          <a:bodyPr/>
          <a:lstStyle/>
          <a:p>
            <a:fld id="{3F15A57D-2A70-47AD-9660-055BD7E5DF58}" type="slidenum">
              <a:rPr lang="en-US" smtClean="0"/>
              <a:t>19</a:t>
            </a:fld>
            <a:endParaRPr lang="en-US"/>
          </a:p>
        </p:txBody>
      </p:sp>
    </p:spTree>
    <p:extLst>
      <p:ext uri="{BB962C8B-B14F-4D97-AF65-F5344CB8AC3E}">
        <p14:creationId xmlns:p14="http://schemas.microsoft.com/office/powerpoint/2010/main" val="226242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647A-1E18-FF94-422C-4FCFDDA90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834DA-6D23-BBEB-C2CC-FE08432A2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09B8A-EEEF-2FEC-153D-1238989C39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“Across adult and pediatric trials, these are the consistent average effects. Modest but durable reductions in glucose, body weight, and systolic blood pressure, with favorable ventricular remodeling on imaging studies.”</a:t>
            </a:r>
          </a:p>
          <a:p>
            <a:endParaRPr lang="en-US" dirty="0"/>
          </a:p>
        </p:txBody>
      </p:sp>
      <p:sp>
        <p:nvSpPr>
          <p:cNvPr id="4" name="Slide Number Placeholder 3">
            <a:extLst>
              <a:ext uri="{FF2B5EF4-FFF2-40B4-BE49-F238E27FC236}">
                <a16:creationId xmlns:a16="http://schemas.microsoft.com/office/drawing/2014/main" id="{EE6A4DA0-BF0A-38A4-260A-57E10207E0EF}"/>
              </a:ext>
            </a:extLst>
          </p:cNvPr>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356077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279339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wide CI reflect </a:t>
            </a:r>
            <a:r>
              <a:rPr lang="en-US" b="1" dirty="0"/>
              <a:t>very small sample size</a:t>
            </a:r>
            <a:r>
              <a:rPr lang="en-US" dirty="0"/>
              <a:t> </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38686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pool all three trials, the overall mean difference in fasting plasma glucose is:</a:t>
            </a:r>
          </a:p>
          <a:p>
            <a:r>
              <a:rPr lang="en-US" b="1" dirty="0"/>
              <a:t>–29.90 mg/dL</a:t>
            </a:r>
          </a:p>
          <a:p>
            <a:r>
              <a:rPr lang="en-US" dirty="0"/>
              <a:t>(95% CI –44.65 to –15.14),</a:t>
            </a:r>
            <a:br>
              <a:rPr lang="en-US" dirty="0"/>
            </a:br>
            <a:r>
              <a:rPr lang="en-US" dirty="0"/>
              <a:t>with a highly significant p-value (</a:t>
            </a:r>
            <a:r>
              <a:rPr lang="en-US" b="1" dirty="0"/>
              <a:t>p &lt; 0.000</a:t>
            </a:r>
          </a:p>
          <a:p>
            <a:r>
              <a:rPr lang="en-US" b="1" dirty="0"/>
              <a:t>1</a:t>
            </a:r>
            <a:r>
              <a:rPr lang="en-US" dirty="0"/>
              <a:t>).</a:t>
            </a:r>
          </a:p>
          <a:p>
            <a:r>
              <a:rPr lang="en-US" dirty="0"/>
              <a:t>So overall, SGLT2 inhibitors lower fasting glucose by </a:t>
            </a:r>
            <a:r>
              <a:rPr lang="en-US" b="1" dirty="0"/>
              <a:t>about 30 mg/dL</a:t>
            </a:r>
            <a:r>
              <a:rPr lang="en-US" dirty="0"/>
              <a:t> compared to placebo.”</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368869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28.png"/><Relationship Id="rId14" Type="http://schemas.openxmlformats.org/officeDocument/2006/relationships/customXml" Target="../ink/ink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27.png"/><Relationship Id="rId4" Type="http://schemas.openxmlformats.org/officeDocument/2006/relationships/customXml" Target="../ink/ink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sp>
        <p:nvSpPr>
          <p:cNvPr id="11" name="Rectangle 10">
            <a:extLst>
              <a:ext uri="{FF2B5EF4-FFF2-40B4-BE49-F238E27FC236}">
                <a16:creationId xmlns:a16="http://schemas.microsoft.com/office/drawing/2014/main" id="{38B5458A-5770-AC2B-F204-AFD65A4DE0BD}"/>
              </a:ext>
            </a:extLst>
          </p:cNvPr>
          <p:cNvSpPr/>
          <p:nvPr/>
        </p:nvSpPr>
        <p:spPr>
          <a:xfrm>
            <a:off x="584200" y="7772400"/>
            <a:ext cx="1000658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King Saud university Medical city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7" t="16387" r="4532" b="23110"/>
          <a:stretch>
            <a:fillRect/>
          </a:stretch>
        </p:blipFill>
        <p:spPr>
          <a:xfrm>
            <a:off x="546100" y="1143000"/>
            <a:ext cx="15163800" cy="5486400"/>
          </a:xfrm>
          <a:prstGeom prst="rect">
            <a:avLst/>
          </a:prstGeom>
        </p:spPr>
      </p:pic>
      <p:pic>
        <p:nvPicPr>
          <p:cNvPr id="3" name="Picture 2">
            <a:extLst>
              <a:ext uri="{FF2B5EF4-FFF2-40B4-BE49-F238E27FC236}">
                <a16:creationId xmlns:a16="http://schemas.microsoft.com/office/drawing/2014/main" id="{00CE422E-7C08-33E3-BDED-B7C64A38928E}"/>
              </a:ext>
            </a:extLst>
          </p:cNvPr>
          <p:cNvPicPr>
            <a:picLocks noChangeAspect="1"/>
          </p:cNvPicPr>
          <p:nvPr/>
        </p:nvPicPr>
        <p:blipFill>
          <a:blip r:embed="rId3"/>
          <a:srcRect l="4062" t="75211" r="4531" b="4621"/>
          <a:stretch>
            <a:fillRect/>
          </a:stretch>
        </p:blipFill>
        <p:spPr>
          <a:xfrm>
            <a:off x="546100" y="6629400"/>
            <a:ext cx="15163800" cy="1828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9EB69-F5B8-54DA-D586-6A62E0E06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442"/>
            <a:ext cx="16256000" cy="9073116"/>
          </a:xfrm>
          <a:prstGeom prst="rect">
            <a:avLst/>
          </a:prstGeom>
        </p:spPr>
      </p:pic>
    </p:spTree>
    <p:extLst>
      <p:ext uri="{BB962C8B-B14F-4D97-AF65-F5344CB8AC3E}">
        <p14:creationId xmlns:p14="http://schemas.microsoft.com/office/powerpoint/2010/main" val="240494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
        <p:nvSpPr>
          <p:cNvPr id="4" name="TextBox 3">
            <a:extLst>
              <a:ext uri="{FF2B5EF4-FFF2-40B4-BE49-F238E27FC236}">
                <a16:creationId xmlns:a16="http://schemas.microsoft.com/office/drawing/2014/main" id="{C47DFF80-A1F3-859D-08AF-FDA699255A10}"/>
              </a:ext>
            </a:extLst>
          </p:cNvPr>
          <p:cNvSpPr txBox="1"/>
          <p:nvPr/>
        </p:nvSpPr>
        <p:spPr>
          <a:xfrm>
            <a:off x="8890000" y="5867400"/>
            <a:ext cx="8209428" cy="2062103"/>
          </a:xfrm>
          <a:prstGeom prst="rect">
            <a:avLst/>
          </a:prstGeom>
          <a:noFill/>
        </p:spPr>
        <p:txBody>
          <a:bodyPr wrap="square">
            <a:spAutoFit/>
          </a:bodyPr>
          <a:lstStyle/>
          <a:p>
            <a:r>
              <a:rPr lang="en-US" sz="3200" b="1" dirty="0">
                <a:solidFill>
                  <a:schemeClr val="accent6"/>
                </a:solidFill>
              </a:rPr>
              <a:t>When to use ACE Inhibitor</a:t>
            </a:r>
          </a:p>
          <a:p>
            <a:r>
              <a:rPr lang="en-US" sz="3200" dirty="0">
                <a:solidFill>
                  <a:srgbClr val="00B0F0"/>
                </a:solidFill>
              </a:rPr>
              <a:t>-Persistent microalbuminuria </a:t>
            </a:r>
          </a:p>
          <a:p>
            <a:r>
              <a:rPr lang="en-US" sz="3200" dirty="0">
                <a:solidFill>
                  <a:srgbClr val="00B0F0"/>
                </a:solidFill>
              </a:rPr>
              <a:t>-Hypertension</a:t>
            </a:r>
          </a:p>
          <a:p>
            <a:r>
              <a:rPr lang="en-US" sz="3200" dirty="0">
                <a:solidFill>
                  <a:srgbClr val="00B0F0"/>
                </a:solidFill>
              </a:rPr>
              <a:t>-Macroalbuminuria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9EC4E6-20B9-490D-7D4B-9E0B26892E99}"/>
              </a:ext>
            </a:extLst>
          </p:cNvPr>
          <p:cNvPicPr>
            <a:picLocks noChangeAspect="1"/>
          </p:cNvPicPr>
          <p:nvPr/>
        </p:nvPicPr>
        <p:blipFill>
          <a:blip r:embed="rId2"/>
          <a:stretch>
            <a:fillRect/>
          </a:stretch>
        </p:blipFill>
        <p:spPr>
          <a:xfrm>
            <a:off x="0" y="1312677"/>
            <a:ext cx="16256000" cy="5847705"/>
          </a:xfrm>
          <a:prstGeom prst="rect">
            <a:avLst/>
          </a:prstGeom>
        </p:spPr>
      </p:pic>
    </p:spTree>
    <p:extLst>
      <p:ext uri="{BB962C8B-B14F-4D97-AF65-F5344CB8AC3E}">
        <p14:creationId xmlns:p14="http://schemas.microsoft.com/office/powerpoint/2010/main" val="93482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CD5D9-DDD7-575E-1CF7-1841A8BCF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F8996-5F47-EE0D-7DF8-F2B23B3E49FA}"/>
              </a:ext>
            </a:extLst>
          </p:cNvPr>
          <p:cNvSpPr>
            <a:spLocks noGrp="1"/>
          </p:cNvSpPr>
          <p:nvPr>
            <p:ph type="title"/>
          </p:nvPr>
        </p:nvSpPr>
        <p:spPr>
          <a:xfrm>
            <a:off x="127000" y="1295400"/>
            <a:ext cx="14833600" cy="1249362"/>
          </a:xfrm>
        </p:spPr>
        <p:txBody>
          <a:bodyPr>
            <a:normAutofit fontScale="90000"/>
          </a:bodyPr>
          <a:lstStyle/>
          <a:p>
            <a:r>
              <a:rPr lang="en-US" b="1" u="sng" dirty="0"/>
              <a:t>Review From adult study effect of the SGL2I medication</a:t>
            </a:r>
            <a:br>
              <a:rPr lang="en-US" b="1" u="sng" dirty="0"/>
            </a:br>
            <a:r>
              <a:rPr lang="en-US" b="1" u="sng" dirty="0"/>
              <a:t> </a:t>
            </a:r>
            <a:r>
              <a:rPr lang="en-US" b="1" u="sng" dirty="0">
                <a:solidFill>
                  <a:schemeClr val="accent6">
                    <a:lumMod val="75000"/>
                  </a:schemeClr>
                </a:solidFill>
              </a:rPr>
              <a:t>Metabolic and Cardiovascular Effects</a:t>
            </a:r>
          </a:p>
        </p:txBody>
      </p:sp>
      <p:sp>
        <p:nvSpPr>
          <p:cNvPr id="3" name="Content Placeholder 2">
            <a:extLst>
              <a:ext uri="{FF2B5EF4-FFF2-40B4-BE49-F238E27FC236}">
                <a16:creationId xmlns:a16="http://schemas.microsoft.com/office/drawing/2014/main" id="{1D6A3945-1C12-E690-F0D1-1E51F486B6E9}"/>
              </a:ext>
            </a:extLst>
          </p:cNvPr>
          <p:cNvSpPr>
            <a:spLocks noGrp="1"/>
          </p:cNvSpPr>
          <p:nvPr>
            <p:ph idx="1"/>
          </p:nvPr>
        </p:nvSpPr>
        <p:spPr>
          <a:xfrm>
            <a:off x="584200" y="3048000"/>
            <a:ext cx="8229600" cy="4525963"/>
          </a:xfrm>
        </p:spPr>
        <p:txBody>
          <a:bodyPr/>
          <a:lstStyle/>
          <a:p>
            <a:r>
              <a:rPr lang="en-US" sz="4267" b="1" dirty="0">
                <a:highlight>
                  <a:srgbClr val="FFFFFF"/>
                </a:highlight>
              </a:rPr>
              <a:t>	HbA1c ↓ 0.7–1 %</a:t>
            </a:r>
          </a:p>
          <a:p>
            <a:r>
              <a:rPr lang="en-US" sz="4267" b="1" dirty="0">
                <a:highlight>
                  <a:srgbClr val="FFFFFF"/>
                </a:highlight>
              </a:rPr>
              <a:t>	Weight ↓ 2–3 kg</a:t>
            </a:r>
          </a:p>
          <a:p>
            <a:r>
              <a:rPr lang="en-US" sz="4267" b="1" dirty="0">
                <a:highlight>
                  <a:srgbClr val="FFFFFF"/>
                </a:highlight>
              </a:rPr>
              <a:t>	SBP ↓ 3–5 mmHg</a:t>
            </a:r>
          </a:p>
          <a:p>
            <a:r>
              <a:rPr lang="en-US" sz="4267" b="1" dirty="0">
                <a:highlight>
                  <a:srgbClr val="FFFFFF"/>
                </a:highlight>
              </a:rPr>
              <a:t>	Improved LV diastolic function</a:t>
            </a:r>
          </a:p>
          <a:p>
            <a:endParaRPr lang="en-US" dirty="0"/>
          </a:p>
        </p:txBody>
      </p:sp>
    </p:spTree>
    <p:extLst>
      <p:ext uri="{BB962C8B-B14F-4D97-AF65-F5344CB8AC3E}">
        <p14:creationId xmlns:p14="http://schemas.microsoft.com/office/powerpoint/2010/main" val="325084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9AFF6-2241-28AB-5CAD-BF67676E89F5}"/>
              </a:ext>
            </a:extLst>
          </p:cNvPr>
          <p:cNvPicPr>
            <a:picLocks noChangeAspect="1"/>
          </p:cNvPicPr>
          <p:nvPr/>
        </p:nvPicPr>
        <p:blipFill>
          <a:blip r:embed="rId2"/>
          <a:stretch>
            <a:fillRect/>
          </a:stretch>
        </p:blipFill>
        <p:spPr>
          <a:xfrm>
            <a:off x="1271471" y="-87085"/>
            <a:ext cx="10461859" cy="9144000"/>
          </a:xfrm>
          <a:prstGeom prst="rect">
            <a:avLst/>
          </a:prstGeom>
        </p:spPr>
      </p:pic>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5A06A1E1-B566-8528-2CA5-2E59156608C9}"/>
                  </a:ext>
                </a:extLst>
              </p14:cNvPr>
              <p14:cNvContentPartPr/>
              <p14:nvPr/>
            </p14:nvContentPartPr>
            <p14:xfrm>
              <a:off x="2706353" y="4876643"/>
              <a:ext cx="2407680" cy="960"/>
            </p14:xfrm>
          </p:contentPart>
        </mc:Choice>
        <mc:Fallback>
          <p:pic>
            <p:nvPicPr>
              <p:cNvPr id="8" name="Ink 7">
                <a:extLst>
                  <a:ext uri="{FF2B5EF4-FFF2-40B4-BE49-F238E27FC236}">
                    <a16:creationId xmlns:a16="http://schemas.microsoft.com/office/drawing/2014/main" id="{5A06A1E1-B566-8528-2CA5-2E59156608C9}"/>
                  </a:ext>
                </a:extLst>
              </p:cNvPr>
              <p:cNvPicPr/>
              <p:nvPr/>
            </p:nvPicPr>
            <p:blipFill>
              <a:blip r:embed="rId4"/>
              <a:stretch>
                <a:fillRect/>
              </a:stretch>
            </p:blipFill>
            <p:spPr>
              <a:xfrm>
                <a:off x="2670353" y="4684643"/>
                <a:ext cx="2479320" cy="384000"/>
              </a:xfrm>
              <a:prstGeom prst="rect">
                <a:avLst/>
              </a:prstGeom>
            </p:spPr>
          </p:pic>
        </mc:Fallback>
      </mc:AlternateContent>
    </p:spTree>
    <p:extLst>
      <p:ext uri="{BB962C8B-B14F-4D97-AF65-F5344CB8AC3E}">
        <p14:creationId xmlns:p14="http://schemas.microsoft.com/office/powerpoint/2010/main" val="2270016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DDCD-3E45-F6E9-F95E-7F0A45B41B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FF1023-8B2A-3112-93F4-33C3AC06B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846CD6-221C-F709-4246-16869027DE18}"/>
              </a:ext>
            </a:extLst>
          </p:cNvPr>
          <p:cNvPicPr>
            <a:picLocks noChangeAspect="1"/>
          </p:cNvPicPr>
          <p:nvPr/>
        </p:nvPicPr>
        <p:blipFill>
          <a:blip r:embed="rId3"/>
          <a:srcRect t="63492"/>
          <a:stretch>
            <a:fillRect/>
          </a:stretch>
        </p:blipFill>
        <p:spPr>
          <a:xfrm>
            <a:off x="216765" y="2070704"/>
            <a:ext cx="15700569" cy="5447696"/>
          </a:xfrm>
          <a:prstGeom prst="rect">
            <a:avLst/>
          </a:prstGeom>
          <a:ln w="127000" cap="sq">
            <a:solidFill>
              <a:srgbClr val="000000"/>
            </a:solidFill>
            <a:miter lim="800000"/>
          </a:ln>
          <a:effectLst>
            <a:outerShdw blurRad="57150" dist="50800" dir="2700000" algn="tl" rotWithShape="0">
              <a:srgbClr val="000000">
                <a:alpha val="40000"/>
              </a:srgbClr>
            </a:outerShdw>
          </a:effectLst>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E97DAEC-9ACB-986E-3A65-2F95DC33A6C7}"/>
                  </a:ext>
                </a:extLst>
              </p14:cNvPr>
              <p14:cNvContentPartPr/>
              <p14:nvPr/>
            </p14:nvContentPartPr>
            <p14:xfrm>
              <a:off x="3299667" y="5307412"/>
              <a:ext cx="7104000" cy="960"/>
            </p14:xfrm>
          </p:contentPart>
        </mc:Choice>
        <mc:Fallback>
          <p:pic>
            <p:nvPicPr>
              <p:cNvPr id="6" name="Ink 5">
                <a:extLst>
                  <a:ext uri="{FF2B5EF4-FFF2-40B4-BE49-F238E27FC236}">
                    <a16:creationId xmlns:a16="http://schemas.microsoft.com/office/drawing/2014/main" id="{5E97DAEC-9ACB-986E-3A65-2F95DC33A6C7}"/>
                  </a:ext>
                </a:extLst>
              </p:cNvPr>
              <p:cNvPicPr/>
              <p:nvPr/>
            </p:nvPicPr>
            <p:blipFill>
              <a:blip r:embed="rId5"/>
              <a:stretch>
                <a:fillRect/>
              </a:stretch>
            </p:blipFill>
            <p:spPr>
              <a:xfrm>
                <a:off x="3263666" y="5115412"/>
                <a:ext cx="7175641" cy="384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6" name="Ink 15">
                <a:extLst>
                  <a:ext uri="{FF2B5EF4-FFF2-40B4-BE49-F238E27FC236}">
                    <a16:creationId xmlns:a16="http://schemas.microsoft.com/office/drawing/2014/main" id="{7A3ACA81-04B0-B44B-1B58-10AC3369C8C5}"/>
                  </a:ext>
                </a:extLst>
              </p14:cNvPr>
              <p14:cNvContentPartPr/>
              <p14:nvPr/>
            </p14:nvContentPartPr>
            <p14:xfrm>
              <a:off x="8845587" y="6195412"/>
              <a:ext cx="480" cy="480"/>
            </p14:xfrm>
          </p:contentPart>
        </mc:Choice>
        <mc:Fallback>
          <p:pic>
            <p:nvPicPr>
              <p:cNvPr id="16" name="Ink 15">
                <a:extLst>
                  <a:ext uri="{FF2B5EF4-FFF2-40B4-BE49-F238E27FC236}">
                    <a16:creationId xmlns:a16="http://schemas.microsoft.com/office/drawing/2014/main" id="{7A3ACA81-04B0-B44B-1B58-10AC3369C8C5}"/>
                  </a:ext>
                </a:extLst>
              </p:cNvPr>
              <p:cNvPicPr/>
              <p:nvPr/>
            </p:nvPicPr>
            <p:blipFill>
              <a:blip r:embed="rId7"/>
              <a:stretch>
                <a:fillRect/>
              </a:stretch>
            </p:blipFill>
            <p:spPr>
              <a:xfrm>
                <a:off x="8821587" y="6147412"/>
                <a:ext cx="48000" cy="9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8" name="Ink 17">
                <a:extLst>
                  <a:ext uri="{FF2B5EF4-FFF2-40B4-BE49-F238E27FC236}">
                    <a16:creationId xmlns:a16="http://schemas.microsoft.com/office/drawing/2014/main" id="{A5A66BF8-C587-B54A-6ABA-9C126FEA9B21}"/>
                  </a:ext>
                </a:extLst>
              </p14:cNvPr>
              <p14:cNvContentPartPr/>
              <p14:nvPr/>
            </p14:nvContentPartPr>
            <p14:xfrm>
              <a:off x="8799507" y="6195412"/>
              <a:ext cx="6169440" cy="960"/>
            </p14:xfrm>
          </p:contentPart>
        </mc:Choice>
        <mc:Fallback>
          <p:pic>
            <p:nvPicPr>
              <p:cNvPr id="18" name="Ink 17">
                <a:extLst>
                  <a:ext uri="{FF2B5EF4-FFF2-40B4-BE49-F238E27FC236}">
                    <a16:creationId xmlns:a16="http://schemas.microsoft.com/office/drawing/2014/main" id="{A5A66BF8-C587-B54A-6ABA-9C126FEA9B21}"/>
                  </a:ext>
                </a:extLst>
              </p:cNvPr>
              <p:cNvPicPr/>
              <p:nvPr/>
            </p:nvPicPr>
            <p:blipFill>
              <a:blip r:embed="rId9"/>
              <a:stretch>
                <a:fillRect/>
              </a:stretch>
            </p:blipFill>
            <p:spPr>
              <a:xfrm>
                <a:off x="8781507" y="6099412"/>
                <a:ext cx="6205081" cy="192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3" name="Ink 22">
                <a:extLst>
                  <a:ext uri="{FF2B5EF4-FFF2-40B4-BE49-F238E27FC236}">
                    <a16:creationId xmlns:a16="http://schemas.microsoft.com/office/drawing/2014/main" id="{2C3D8E81-1834-3A56-1CB8-9917C03F4750}"/>
                  </a:ext>
                </a:extLst>
              </p14:cNvPr>
              <p14:cNvContentPartPr/>
              <p14:nvPr/>
            </p14:nvContentPartPr>
            <p14:xfrm>
              <a:off x="5724627" y="3723412"/>
              <a:ext cx="4095840" cy="34080"/>
            </p14:xfrm>
          </p:contentPart>
        </mc:Choice>
        <mc:Fallback>
          <p:pic>
            <p:nvPicPr>
              <p:cNvPr id="23" name="Ink 22">
                <a:extLst>
                  <a:ext uri="{FF2B5EF4-FFF2-40B4-BE49-F238E27FC236}">
                    <a16:creationId xmlns:a16="http://schemas.microsoft.com/office/drawing/2014/main" id="{2C3D8E81-1834-3A56-1CB8-9917C03F4750}"/>
                  </a:ext>
                </a:extLst>
              </p:cNvPr>
              <p:cNvPicPr/>
              <p:nvPr/>
            </p:nvPicPr>
            <p:blipFill>
              <a:blip r:embed="rId11"/>
              <a:stretch>
                <a:fillRect/>
              </a:stretch>
            </p:blipFill>
            <p:spPr>
              <a:xfrm>
                <a:off x="5706626" y="315412"/>
                <a:ext cx="4131481" cy="68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6" name="Ink 25">
                <a:extLst>
                  <a:ext uri="{FF2B5EF4-FFF2-40B4-BE49-F238E27FC236}">
                    <a16:creationId xmlns:a16="http://schemas.microsoft.com/office/drawing/2014/main" id="{BD9C35C7-2669-32BC-2BB3-41EA9DBBD485}"/>
                  </a:ext>
                </a:extLst>
              </p14:cNvPr>
              <p14:cNvContentPartPr/>
              <p14:nvPr/>
            </p14:nvContentPartPr>
            <p14:xfrm>
              <a:off x="5724627" y="3781492"/>
              <a:ext cx="4314720" cy="107520"/>
            </p14:xfrm>
          </p:contentPart>
        </mc:Choice>
        <mc:Fallback>
          <p:pic>
            <p:nvPicPr>
              <p:cNvPr id="26" name="Ink 25">
                <a:extLst>
                  <a:ext uri="{FF2B5EF4-FFF2-40B4-BE49-F238E27FC236}">
                    <a16:creationId xmlns:a16="http://schemas.microsoft.com/office/drawing/2014/main" id="{BD9C35C7-2669-32BC-2BB3-41EA9DBBD485}"/>
                  </a:ext>
                </a:extLst>
              </p:cNvPr>
              <p:cNvPicPr/>
              <p:nvPr/>
            </p:nvPicPr>
            <p:blipFill>
              <a:blip r:embed="rId13"/>
              <a:stretch>
                <a:fillRect/>
              </a:stretch>
            </p:blipFill>
            <p:spPr>
              <a:xfrm>
                <a:off x="5706626" y="3745411"/>
                <a:ext cx="4350361" cy="179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7" name="Ink 26">
                <a:extLst>
                  <a:ext uri="{FF2B5EF4-FFF2-40B4-BE49-F238E27FC236}">
                    <a16:creationId xmlns:a16="http://schemas.microsoft.com/office/drawing/2014/main" id="{4ADCA738-05D1-C6F6-39C2-9C5F765D2228}"/>
                  </a:ext>
                </a:extLst>
              </p14:cNvPr>
              <p14:cNvContentPartPr/>
              <p14:nvPr/>
            </p14:nvContentPartPr>
            <p14:xfrm>
              <a:off x="9455187" y="3716692"/>
              <a:ext cx="480" cy="480"/>
            </p14:xfrm>
          </p:contentPart>
        </mc:Choice>
        <mc:Fallback>
          <p:pic>
            <p:nvPicPr>
              <p:cNvPr id="27" name="Ink 26">
                <a:extLst>
                  <a:ext uri="{FF2B5EF4-FFF2-40B4-BE49-F238E27FC236}">
                    <a16:creationId xmlns:a16="http://schemas.microsoft.com/office/drawing/2014/main" id="{4ADCA738-05D1-C6F6-39C2-9C5F765D2228}"/>
                  </a:ext>
                </a:extLst>
              </p:cNvPr>
              <p:cNvPicPr/>
              <p:nvPr/>
            </p:nvPicPr>
            <p:blipFill>
              <a:blip r:embed="rId7"/>
              <a:stretch>
                <a:fillRect/>
              </a:stretch>
            </p:blipFill>
            <p:spPr>
              <a:xfrm>
                <a:off x="9431187" y="3668692"/>
                <a:ext cx="48000" cy="96000"/>
              </a:xfrm>
              <a:prstGeom prst="rect">
                <a:avLst/>
              </a:prstGeom>
            </p:spPr>
          </p:pic>
        </mc:Fallback>
      </mc:AlternateContent>
    </p:spTree>
    <p:extLst>
      <p:ext uri="{BB962C8B-B14F-4D97-AF65-F5344CB8AC3E}">
        <p14:creationId xmlns:p14="http://schemas.microsoft.com/office/powerpoint/2010/main" val="2772522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40479-0B3A-A40C-E644-468885B2EF7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AB043DE-CB2A-0A9E-AFD1-625509B701C9}"/>
              </a:ext>
            </a:extLst>
          </p:cNvPr>
          <p:cNvPicPr>
            <a:picLocks noChangeAspect="1"/>
          </p:cNvPicPr>
          <p:nvPr/>
        </p:nvPicPr>
        <p:blipFill>
          <a:blip r:embed="rId3"/>
          <a:srcRect b="6337"/>
          <a:stretch>
            <a:fillRect/>
          </a:stretch>
        </p:blipFill>
        <p:spPr>
          <a:xfrm>
            <a:off x="648305" y="1896056"/>
            <a:ext cx="14620724" cy="5012744"/>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06ACA284-CEFB-8EF9-A35C-8B0EABE933C7}"/>
                  </a:ext>
                </a:extLst>
              </p14:cNvPr>
              <p14:cNvContentPartPr/>
              <p14:nvPr/>
            </p14:nvContentPartPr>
            <p14:xfrm>
              <a:off x="6645747" y="2378452"/>
              <a:ext cx="480" cy="480"/>
            </p14:xfrm>
          </p:contentPart>
        </mc:Choice>
        <mc:Fallback>
          <p:pic>
            <p:nvPicPr>
              <p:cNvPr id="13" name="Ink 12">
                <a:extLst>
                  <a:ext uri="{FF2B5EF4-FFF2-40B4-BE49-F238E27FC236}">
                    <a16:creationId xmlns:a16="http://schemas.microsoft.com/office/drawing/2014/main" id="{06ACA284-CEFB-8EF9-A35C-8B0EABE933C7}"/>
                  </a:ext>
                </a:extLst>
              </p:cNvPr>
              <p:cNvPicPr/>
              <p:nvPr/>
            </p:nvPicPr>
            <p:blipFill>
              <a:blip r:embed="rId5"/>
              <a:stretch>
                <a:fillRect/>
              </a:stretch>
            </p:blipFill>
            <p:spPr>
              <a:xfrm>
                <a:off x="6621747" y="2330452"/>
                <a:ext cx="48000" cy="96000"/>
              </a:xfrm>
              <a:prstGeom prst="rect">
                <a:avLst/>
              </a:prstGeom>
            </p:spPr>
          </p:pic>
        </mc:Fallback>
      </mc:AlternateContent>
      <p:sp>
        <p:nvSpPr>
          <p:cNvPr id="15" name="TextBox 14">
            <a:extLst>
              <a:ext uri="{FF2B5EF4-FFF2-40B4-BE49-F238E27FC236}">
                <a16:creationId xmlns:a16="http://schemas.microsoft.com/office/drawing/2014/main" id="{1C2E61BC-0973-A23A-FD22-36B552042FE4}"/>
              </a:ext>
            </a:extLst>
          </p:cNvPr>
          <p:cNvSpPr txBox="1"/>
          <p:nvPr/>
        </p:nvSpPr>
        <p:spPr>
          <a:xfrm>
            <a:off x="648305" y="6608559"/>
            <a:ext cx="14908927" cy="230832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3600" dirty="0">
                <a:highlight>
                  <a:srgbClr val="000080"/>
                </a:highlight>
              </a:rPr>
              <a:t>“This means that </a:t>
            </a:r>
            <a:r>
              <a:rPr lang="en-US" sz="3600" b="1" dirty="0">
                <a:highlight>
                  <a:srgbClr val="000080"/>
                </a:highlight>
              </a:rPr>
              <a:t>patients on SGLT2 inhibitors were about   </a:t>
            </a:r>
            <a:r>
              <a:rPr lang="en-US" sz="3600" b="1" dirty="0">
                <a:solidFill>
                  <a:srgbClr val="FF8888"/>
                </a:solidFill>
                <a:highlight>
                  <a:srgbClr val="000080"/>
                </a:highlight>
              </a:rPr>
              <a:t>70% more likely to achieve an HbA1c below 7%</a:t>
            </a:r>
            <a:r>
              <a:rPr lang="en-US" sz="3600" dirty="0">
                <a:solidFill>
                  <a:srgbClr val="FF8888"/>
                </a:solidFill>
                <a:highlight>
                  <a:srgbClr val="000080"/>
                </a:highlight>
              </a:rPr>
              <a:t> compared to placebo.</a:t>
            </a:r>
            <a:br>
              <a:rPr lang="en-US" sz="3600" dirty="0">
                <a:solidFill>
                  <a:srgbClr val="FF8888"/>
                </a:solidFill>
                <a:highlight>
                  <a:srgbClr val="000080"/>
                </a:highlight>
              </a:rPr>
            </a:br>
            <a:r>
              <a:rPr lang="en-US" sz="3600" dirty="0">
                <a:highlight>
                  <a:srgbClr val="000080"/>
                </a:highlight>
              </a:rPr>
              <a:t>Importantly, the confidence interval does </a:t>
            </a:r>
            <a:r>
              <a:rPr lang="en-US" sz="3600" b="1" dirty="0">
                <a:highlight>
                  <a:srgbClr val="000080"/>
                </a:highlight>
              </a:rPr>
              <a:t>not</a:t>
            </a:r>
            <a:r>
              <a:rPr lang="en-US" sz="3600" dirty="0">
                <a:highlight>
                  <a:srgbClr val="000080"/>
                </a:highlight>
              </a:rPr>
              <a:t> cross 1, so the overall result is </a:t>
            </a:r>
            <a:r>
              <a:rPr lang="en-US" sz="3600" b="1" dirty="0">
                <a:highlight>
                  <a:srgbClr val="000080"/>
                </a:highlight>
              </a:rPr>
              <a:t>statistically significant</a:t>
            </a:r>
            <a:r>
              <a:rPr lang="en-US" sz="3600" dirty="0">
                <a:highlight>
                  <a:srgbClr val="000080"/>
                </a:highlight>
              </a:rPr>
              <a:t> (p = 0.04).”</a:t>
            </a:r>
          </a:p>
        </p:txBody>
      </p:sp>
      <p:sp>
        <p:nvSpPr>
          <p:cNvPr id="16" name="Double Bracket 15">
            <a:extLst>
              <a:ext uri="{FF2B5EF4-FFF2-40B4-BE49-F238E27FC236}">
                <a16:creationId xmlns:a16="http://schemas.microsoft.com/office/drawing/2014/main" id="{9E1D9487-5435-FE95-214A-14B2CEA3D154}"/>
              </a:ext>
            </a:extLst>
          </p:cNvPr>
          <p:cNvSpPr/>
          <p:nvPr/>
        </p:nvSpPr>
        <p:spPr>
          <a:xfrm>
            <a:off x="7758867" y="4287078"/>
            <a:ext cx="1742943" cy="398676"/>
          </a:xfrm>
          <a:prstGeom prst="bracketPair">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2400" b="1">
              <a:ln w="22225">
                <a:solidFill>
                  <a:schemeClr val="accent2"/>
                </a:solidFill>
                <a:prstDash val="solid"/>
              </a:ln>
              <a:solidFill>
                <a:schemeClr val="accent2">
                  <a:lumMod val="40000"/>
                  <a:lumOff val="60000"/>
                </a:schemeClr>
              </a:solidFill>
            </a:endParaRPr>
          </a:p>
        </p:txBody>
      </p:sp>
      <mc:AlternateContent xmlns:mc="http://schemas.openxmlformats.org/markup-compatibility/2006">
        <mc:Choice xmlns:p14="http://schemas.microsoft.com/office/powerpoint/2010/main" Requires="p14">
          <p:contentPart p14:bwMode="auto" r:id="rId6">
            <p14:nvContentPartPr>
              <p14:cNvPr id="27" name="Ink 26">
                <a:extLst>
                  <a:ext uri="{FF2B5EF4-FFF2-40B4-BE49-F238E27FC236}">
                    <a16:creationId xmlns:a16="http://schemas.microsoft.com/office/drawing/2014/main" id="{4C3FF7DF-4EDA-FF97-21DB-59F415E8002A}"/>
                  </a:ext>
                </a:extLst>
              </p14:cNvPr>
              <p14:cNvContentPartPr/>
              <p14:nvPr/>
            </p14:nvContentPartPr>
            <p14:xfrm>
              <a:off x="7745427" y="8739527"/>
              <a:ext cx="480" cy="480"/>
            </p14:xfrm>
          </p:contentPart>
        </mc:Choice>
        <mc:Fallback>
          <p:pic>
            <p:nvPicPr>
              <p:cNvPr id="27" name="Ink 26">
                <a:extLst>
                  <a:ext uri="{FF2B5EF4-FFF2-40B4-BE49-F238E27FC236}">
                    <a16:creationId xmlns:a16="http://schemas.microsoft.com/office/drawing/2014/main" id="{4C3FF7DF-4EDA-FF97-21DB-59F415E8002A}"/>
                  </a:ext>
                </a:extLst>
              </p:cNvPr>
              <p:cNvPicPr/>
              <p:nvPr/>
            </p:nvPicPr>
            <p:blipFill>
              <a:blip r:embed="rId7"/>
              <a:stretch>
                <a:fillRect/>
              </a:stretch>
            </p:blipFill>
            <p:spPr>
              <a:xfrm>
                <a:off x="7721427" y="8691527"/>
                <a:ext cx="48000" cy="96000"/>
              </a:xfrm>
              <a:prstGeom prst="rect">
                <a:avLst/>
              </a:prstGeom>
            </p:spPr>
          </p:pic>
        </mc:Fallback>
      </mc:AlternateContent>
    </p:spTree>
    <p:extLst>
      <p:ext uri="{BB962C8B-B14F-4D97-AF65-F5344CB8AC3E}">
        <p14:creationId xmlns:p14="http://schemas.microsoft.com/office/powerpoint/2010/main" val="392558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7F67-6603-6F6B-3651-C299250405F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30BB85D-B097-5793-A5BA-8CB8CADC90B3}"/>
              </a:ext>
            </a:extLst>
          </p:cNvPr>
          <p:cNvPicPr>
            <a:picLocks noChangeAspect="1"/>
          </p:cNvPicPr>
          <p:nvPr/>
        </p:nvPicPr>
        <p:blipFill>
          <a:blip r:embed="rId3"/>
          <a:stretch>
            <a:fillRect/>
          </a:stretch>
        </p:blipFill>
        <p:spPr>
          <a:xfrm>
            <a:off x="67733" y="887575"/>
            <a:ext cx="16120535" cy="4536147"/>
          </a:xfrm>
          <a:prstGeom prst="rect">
            <a:avLst/>
          </a:prstGeom>
        </p:spPr>
      </p:pic>
      <p:sp>
        <p:nvSpPr>
          <p:cNvPr id="4" name="TextBox 3">
            <a:extLst>
              <a:ext uri="{FF2B5EF4-FFF2-40B4-BE49-F238E27FC236}">
                <a16:creationId xmlns:a16="http://schemas.microsoft.com/office/drawing/2014/main" id="{F4D6DDF2-106A-ADC0-7B4F-49A39960DD45}"/>
              </a:ext>
            </a:extLst>
          </p:cNvPr>
          <p:cNvSpPr txBox="1"/>
          <p:nvPr/>
        </p:nvSpPr>
        <p:spPr>
          <a:xfrm>
            <a:off x="138461" y="5514811"/>
            <a:ext cx="15879304" cy="304698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3200" dirty="0"/>
              <a:t>“</a:t>
            </a:r>
            <a:r>
              <a:rPr lang="en-US" sz="3200" dirty="0">
                <a:highlight>
                  <a:srgbClr val="FFFFFF"/>
                </a:highlight>
              </a:rPr>
              <a:t>When we pool all three trials, the overall mean difference in fasting plasma glucose is:</a:t>
            </a:r>
          </a:p>
          <a:p>
            <a:r>
              <a:rPr lang="en-US" sz="3200" b="1" dirty="0">
                <a:highlight>
                  <a:srgbClr val="FFFFFF"/>
                </a:highlight>
              </a:rPr>
              <a:t>–29.90 mg/dL</a:t>
            </a:r>
          </a:p>
          <a:p>
            <a:r>
              <a:rPr lang="en-US" sz="3200" dirty="0">
                <a:highlight>
                  <a:srgbClr val="FFFFFF"/>
                </a:highlight>
              </a:rPr>
              <a:t>(95% CI –44.65 to –15.14),</a:t>
            </a:r>
            <a:br>
              <a:rPr lang="en-US" sz="3200" dirty="0">
                <a:highlight>
                  <a:srgbClr val="FFFFFF"/>
                </a:highlight>
              </a:rPr>
            </a:br>
            <a:r>
              <a:rPr lang="en-US" sz="3200" dirty="0">
                <a:highlight>
                  <a:srgbClr val="FFFFFF"/>
                </a:highlight>
              </a:rPr>
              <a:t>with a highly significant p-value (</a:t>
            </a:r>
            <a:r>
              <a:rPr lang="en-US" sz="3200" b="1" dirty="0">
                <a:highlight>
                  <a:srgbClr val="FFFFFF"/>
                </a:highlight>
              </a:rPr>
              <a:t>p &lt; 0.000</a:t>
            </a:r>
          </a:p>
          <a:p>
            <a:r>
              <a:rPr lang="en-US" sz="3200" b="1" dirty="0">
                <a:highlight>
                  <a:srgbClr val="FFFFFF"/>
                </a:highlight>
              </a:rPr>
              <a:t>1</a:t>
            </a:r>
            <a:r>
              <a:rPr lang="en-US" sz="3200" dirty="0">
                <a:highlight>
                  <a:srgbClr val="FFFFFF"/>
                </a:highlight>
              </a:rPr>
              <a:t>).</a:t>
            </a:r>
          </a:p>
          <a:p>
            <a:r>
              <a:rPr lang="en-US" sz="3200" dirty="0">
                <a:highlight>
                  <a:srgbClr val="FFFFFF"/>
                </a:highlight>
              </a:rPr>
              <a:t>So overall, </a:t>
            </a:r>
            <a:r>
              <a:rPr lang="en-US" sz="3200" b="1" dirty="0">
                <a:solidFill>
                  <a:srgbClr val="FFFF00"/>
                </a:solidFill>
                <a:highlight>
                  <a:srgbClr val="FF8888"/>
                </a:highlight>
              </a:rPr>
              <a:t>SGLT2 inhibitors lower fasting glucose by about 30 mg/dL </a:t>
            </a:r>
            <a:r>
              <a:rPr lang="en-US" sz="3200" dirty="0">
                <a:highlight>
                  <a:srgbClr val="FFFFFF"/>
                </a:highlight>
              </a:rPr>
              <a:t>compared to placebo.”</a:t>
            </a:r>
          </a:p>
        </p:txBody>
      </p:sp>
      <p:sp>
        <p:nvSpPr>
          <p:cNvPr id="3" name="TextBox 2">
            <a:extLst>
              <a:ext uri="{FF2B5EF4-FFF2-40B4-BE49-F238E27FC236}">
                <a16:creationId xmlns:a16="http://schemas.microsoft.com/office/drawing/2014/main" id="{E9A41CC8-1B6A-8E05-8640-70FE95483DAB}"/>
              </a:ext>
            </a:extLst>
          </p:cNvPr>
          <p:cNvSpPr txBox="1"/>
          <p:nvPr/>
        </p:nvSpPr>
        <p:spPr>
          <a:xfrm>
            <a:off x="188348" y="5441651"/>
            <a:ext cx="15879304" cy="304698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3200" b="1" dirty="0">
                <a:highlight>
                  <a:srgbClr val="000080"/>
                </a:highlight>
              </a:rPr>
              <a:t>“When we pool all three trials, the overall mean difference in fasting plasma glucose is:</a:t>
            </a:r>
          </a:p>
          <a:p>
            <a:r>
              <a:rPr lang="en-US" sz="3200" b="1" dirty="0">
                <a:highlight>
                  <a:srgbClr val="000080"/>
                </a:highlight>
              </a:rPr>
              <a:t>–29.90 mg/dL</a:t>
            </a:r>
          </a:p>
          <a:p>
            <a:r>
              <a:rPr lang="en-US" sz="3200" b="1" dirty="0">
                <a:highlight>
                  <a:srgbClr val="000080"/>
                </a:highlight>
              </a:rPr>
              <a:t>(95% CI –44.65 to –15.14),</a:t>
            </a:r>
            <a:br>
              <a:rPr lang="en-US" sz="3200" b="1" dirty="0">
                <a:highlight>
                  <a:srgbClr val="000080"/>
                </a:highlight>
              </a:rPr>
            </a:br>
            <a:r>
              <a:rPr lang="en-US" sz="3200" b="1" dirty="0">
                <a:highlight>
                  <a:srgbClr val="000080"/>
                </a:highlight>
              </a:rPr>
              <a:t>with a highly significant p-value (p &lt; 0.000</a:t>
            </a:r>
          </a:p>
          <a:p>
            <a:r>
              <a:rPr lang="en-US" sz="3200" b="1" dirty="0">
                <a:highlight>
                  <a:srgbClr val="000080"/>
                </a:highlight>
              </a:rPr>
              <a:t>1).</a:t>
            </a:r>
          </a:p>
          <a:p>
            <a:r>
              <a:rPr lang="en-US" sz="3200" b="1" dirty="0">
                <a:highlight>
                  <a:srgbClr val="000080"/>
                </a:highlight>
              </a:rPr>
              <a:t>So overall, </a:t>
            </a:r>
            <a:r>
              <a:rPr lang="en-US" sz="3200" b="1" dirty="0">
                <a:solidFill>
                  <a:srgbClr val="FFFF00"/>
                </a:solidFill>
                <a:highlight>
                  <a:srgbClr val="000080"/>
                </a:highlight>
              </a:rPr>
              <a:t>SGLT2 inhibitors lower fasting glucose by about 30 mg/dL</a:t>
            </a:r>
            <a:r>
              <a:rPr lang="en-US" sz="3200" dirty="0">
                <a:highlight>
                  <a:srgbClr val="FFFFFF"/>
                </a:highlight>
              </a:rPr>
              <a:t>.   </a:t>
            </a:r>
          </a:p>
        </p:txBody>
      </p:sp>
    </p:spTree>
    <p:extLst>
      <p:ext uri="{BB962C8B-B14F-4D97-AF65-F5344CB8AC3E}">
        <p14:creationId xmlns:p14="http://schemas.microsoft.com/office/powerpoint/2010/main" val="1681427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7FB36-9BFE-D7E6-B32D-70AC7DC8F969}"/>
              </a:ext>
            </a:extLst>
          </p:cNvPr>
          <p:cNvPicPr>
            <a:picLocks noChangeAspect="1"/>
          </p:cNvPicPr>
          <p:nvPr/>
        </p:nvPicPr>
        <p:blipFill>
          <a:blip r:embed="rId3"/>
          <a:stretch>
            <a:fillRect/>
          </a:stretch>
        </p:blipFill>
        <p:spPr>
          <a:xfrm>
            <a:off x="56056" y="810627"/>
            <a:ext cx="16256000" cy="4411685"/>
          </a:xfrm>
          <a:prstGeom prst="rect">
            <a:avLst/>
          </a:prstGeom>
        </p:spPr>
      </p:pic>
      <p:sp>
        <p:nvSpPr>
          <p:cNvPr id="3" name="TextBox 2">
            <a:extLst>
              <a:ext uri="{FF2B5EF4-FFF2-40B4-BE49-F238E27FC236}">
                <a16:creationId xmlns:a16="http://schemas.microsoft.com/office/drawing/2014/main" id="{188A970C-783D-069A-DBF9-37FB66156ED4}"/>
              </a:ext>
            </a:extLst>
          </p:cNvPr>
          <p:cNvSpPr txBox="1"/>
          <p:nvPr/>
        </p:nvSpPr>
        <p:spPr>
          <a:xfrm>
            <a:off x="343339" y="5547725"/>
            <a:ext cx="14357131" cy="30469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buNone/>
            </a:pPr>
            <a:r>
              <a:rPr lang="en-US" sz="3200" dirty="0">
                <a:highlight>
                  <a:srgbClr val="000080"/>
                </a:highlight>
              </a:rPr>
              <a:t>“When we combine all three studies (161 patients in SGLT2i groups and 142 in placebo), the overall mean difference is:  </a:t>
            </a:r>
            <a:r>
              <a:rPr lang="en-US" sz="3200" b="1" dirty="0">
                <a:highlight>
                  <a:srgbClr val="000080"/>
                </a:highlight>
              </a:rPr>
              <a:t>–0.38 mmHg</a:t>
            </a:r>
          </a:p>
          <a:p>
            <a:pPr>
              <a:buNone/>
            </a:pPr>
            <a:r>
              <a:rPr lang="en-US" sz="3200" dirty="0">
                <a:highlight>
                  <a:srgbClr val="000080"/>
                </a:highlight>
              </a:rPr>
              <a:t>(95% CI –2.55 to 1.79),</a:t>
            </a:r>
            <a:br>
              <a:rPr lang="en-US" sz="3200" dirty="0">
                <a:highlight>
                  <a:srgbClr val="000080"/>
                </a:highlight>
              </a:rPr>
            </a:br>
            <a:r>
              <a:rPr lang="en-US" sz="3200" dirty="0">
                <a:highlight>
                  <a:srgbClr val="000080"/>
                </a:highlight>
              </a:rPr>
              <a:t>with </a:t>
            </a:r>
            <a:r>
              <a:rPr lang="en-US" sz="3200" b="1" dirty="0">
                <a:highlight>
                  <a:srgbClr val="000080"/>
                </a:highlight>
              </a:rPr>
              <a:t>p = 0.73</a:t>
            </a:r>
            <a:r>
              <a:rPr lang="en-US" sz="3200" dirty="0">
                <a:highlight>
                  <a:srgbClr val="000080"/>
                </a:highlight>
              </a:rPr>
              <a:t>.</a:t>
            </a:r>
          </a:p>
          <a:p>
            <a:pPr>
              <a:buNone/>
            </a:pPr>
            <a:r>
              <a:rPr lang="en-US" sz="3200" dirty="0">
                <a:highlight>
                  <a:srgbClr val="000080"/>
                </a:highlight>
              </a:rPr>
              <a:t>This tells us that </a:t>
            </a:r>
            <a:r>
              <a:rPr lang="en-US" sz="3200" b="1" dirty="0">
                <a:solidFill>
                  <a:srgbClr val="FF8888"/>
                </a:solidFill>
                <a:highlight>
                  <a:srgbClr val="000080"/>
                </a:highlight>
              </a:rPr>
              <a:t>there is no significant difference</a:t>
            </a:r>
            <a:r>
              <a:rPr lang="en-US" sz="3200" dirty="0">
                <a:solidFill>
                  <a:srgbClr val="FF8888"/>
                </a:solidFill>
                <a:highlight>
                  <a:srgbClr val="000080"/>
                </a:highlight>
              </a:rPr>
              <a:t> </a:t>
            </a:r>
            <a:r>
              <a:rPr lang="en-US" sz="3200" dirty="0">
                <a:highlight>
                  <a:srgbClr val="000080"/>
                </a:highlight>
              </a:rPr>
              <a:t>in systolic blood pressure between SGLT2 inhibitors and placebo.”</a:t>
            </a:r>
          </a:p>
        </p:txBody>
      </p:sp>
    </p:spTree>
    <p:extLst>
      <p:ext uri="{BB962C8B-B14F-4D97-AF65-F5344CB8AC3E}">
        <p14:creationId xmlns:p14="http://schemas.microsoft.com/office/powerpoint/2010/main" val="376681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63C9-87F0-7BD0-7FA8-EC0DFB1548C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1B8C350-4508-8DD2-2DBB-6FFD183D3010}"/>
              </a:ext>
            </a:extLst>
          </p:cNvPr>
          <p:cNvPicPr>
            <a:picLocks noChangeAspect="1"/>
          </p:cNvPicPr>
          <p:nvPr/>
        </p:nvPicPr>
        <p:blipFill>
          <a:blip r:embed="rId2"/>
          <a:stretch>
            <a:fillRect/>
          </a:stretch>
        </p:blipFill>
        <p:spPr>
          <a:xfrm>
            <a:off x="56056" y="486834"/>
            <a:ext cx="16256000" cy="4476156"/>
          </a:xfrm>
          <a:prstGeom prst="rect">
            <a:avLst/>
          </a:prstGeom>
        </p:spPr>
      </p:pic>
      <p:sp>
        <p:nvSpPr>
          <p:cNvPr id="4" name="TextBox 3">
            <a:extLst>
              <a:ext uri="{FF2B5EF4-FFF2-40B4-BE49-F238E27FC236}">
                <a16:creationId xmlns:a16="http://schemas.microsoft.com/office/drawing/2014/main" id="{1AF5F985-429E-95D1-513C-5B86C43FE1AE}"/>
              </a:ext>
            </a:extLst>
          </p:cNvPr>
          <p:cNvSpPr txBox="1"/>
          <p:nvPr/>
        </p:nvSpPr>
        <p:spPr>
          <a:xfrm>
            <a:off x="581571" y="4962989"/>
            <a:ext cx="15324084" cy="304698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buNone/>
            </a:pPr>
            <a:r>
              <a:rPr lang="en-US" sz="3200" dirty="0">
                <a:highlight>
                  <a:srgbClr val="000080"/>
                </a:highlight>
              </a:rPr>
              <a:t>“When we combine all trials (161 children on SGLT2i, 142 on placebo), the pooled mean difference is: </a:t>
            </a:r>
            <a:r>
              <a:rPr lang="en-US" sz="3200" b="1" dirty="0">
                <a:highlight>
                  <a:srgbClr val="000080"/>
                </a:highlight>
              </a:rPr>
              <a:t>+0.10 mmHg</a:t>
            </a:r>
          </a:p>
          <a:p>
            <a:pPr>
              <a:buNone/>
            </a:pPr>
            <a:r>
              <a:rPr lang="en-US" sz="3200" dirty="0">
                <a:highlight>
                  <a:srgbClr val="000080"/>
                </a:highlight>
              </a:rPr>
              <a:t>(95% CI –1.58 to 1.78),</a:t>
            </a:r>
            <a:br>
              <a:rPr lang="en-US" sz="3200" dirty="0">
                <a:highlight>
                  <a:srgbClr val="000080"/>
                </a:highlight>
              </a:rPr>
            </a:br>
            <a:r>
              <a:rPr lang="en-US" sz="3200" dirty="0">
                <a:highlight>
                  <a:srgbClr val="000080"/>
                </a:highlight>
              </a:rPr>
              <a:t>with </a:t>
            </a:r>
            <a:r>
              <a:rPr lang="en-US" sz="3200" b="1" dirty="0">
                <a:highlight>
                  <a:srgbClr val="000080"/>
                </a:highlight>
              </a:rPr>
              <a:t>p = 0.91</a:t>
            </a:r>
            <a:r>
              <a:rPr lang="en-US" sz="3200" dirty="0">
                <a:highlight>
                  <a:srgbClr val="000080"/>
                </a:highlight>
              </a:rPr>
              <a:t>.</a:t>
            </a:r>
          </a:p>
          <a:p>
            <a:pPr>
              <a:buNone/>
            </a:pPr>
            <a:r>
              <a:rPr lang="en-US" sz="3200" dirty="0">
                <a:highlight>
                  <a:srgbClr val="000080"/>
                </a:highlight>
              </a:rPr>
              <a:t>This indicates </a:t>
            </a:r>
            <a:r>
              <a:rPr lang="en-US" sz="3200" b="1" dirty="0">
                <a:solidFill>
                  <a:srgbClr val="FF8888"/>
                </a:solidFill>
                <a:highlight>
                  <a:srgbClr val="000080"/>
                </a:highlight>
              </a:rPr>
              <a:t>No significant difference</a:t>
            </a:r>
            <a:r>
              <a:rPr lang="en-US" sz="3200" dirty="0">
                <a:solidFill>
                  <a:srgbClr val="FF8888"/>
                </a:solidFill>
                <a:highlight>
                  <a:srgbClr val="000080"/>
                </a:highlight>
              </a:rPr>
              <a:t> in diastolic blood pressure </a:t>
            </a:r>
            <a:r>
              <a:rPr lang="en-US" sz="3200" dirty="0">
                <a:highlight>
                  <a:srgbClr val="000080"/>
                </a:highlight>
              </a:rPr>
              <a:t>between SGLT2 inhibitors and placebo.”</a:t>
            </a:r>
          </a:p>
        </p:txBody>
      </p:sp>
    </p:spTree>
    <p:extLst>
      <p:ext uri="{BB962C8B-B14F-4D97-AF65-F5344CB8AC3E}">
        <p14:creationId xmlns:p14="http://schemas.microsoft.com/office/powerpoint/2010/main" val="4137196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96DAF2-0256-E30C-3888-DD803485C105}"/>
              </a:ext>
            </a:extLst>
          </p:cNvPr>
          <p:cNvPicPr>
            <a:picLocks noChangeAspect="1"/>
          </p:cNvPicPr>
          <p:nvPr/>
        </p:nvPicPr>
        <p:blipFill>
          <a:blip r:embed="rId2"/>
          <a:stretch>
            <a:fillRect/>
          </a:stretch>
        </p:blipFill>
        <p:spPr>
          <a:xfrm>
            <a:off x="77076" y="209019"/>
            <a:ext cx="16256000" cy="6188280"/>
          </a:xfrm>
          <a:prstGeom prst="rect">
            <a:avLst/>
          </a:prstGeom>
        </p:spPr>
      </p:pic>
      <p:sp>
        <p:nvSpPr>
          <p:cNvPr id="3" name="TextBox 2">
            <a:extLst>
              <a:ext uri="{FF2B5EF4-FFF2-40B4-BE49-F238E27FC236}">
                <a16:creationId xmlns:a16="http://schemas.microsoft.com/office/drawing/2014/main" id="{A5848B28-693E-B306-E3F6-193134710C7C}"/>
              </a:ext>
            </a:extLst>
          </p:cNvPr>
          <p:cNvSpPr txBox="1"/>
          <p:nvPr/>
        </p:nvSpPr>
        <p:spPr>
          <a:xfrm>
            <a:off x="742731" y="6251770"/>
            <a:ext cx="12584387" cy="224676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buNone/>
            </a:pPr>
            <a:r>
              <a:rPr lang="en-US" sz="2800" dirty="0">
                <a:highlight>
                  <a:srgbClr val="000080"/>
                </a:highlight>
              </a:rPr>
              <a:t>“SGLT2 inhibitors </a:t>
            </a:r>
            <a:r>
              <a:rPr lang="en-US" sz="2800" b="1" dirty="0">
                <a:highlight>
                  <a:srgbClr val="FF0000"/>
                </a:highlight>
              </a:rPr>
              <a:t>do not appear to increase the overall risk of adverse events</a:t>
            </a:r>
            <a:r>
              <a:rPr lang="en-US" sz="2800" dirty="0">
                <a:highlight>
                  <a:srgbClr val="FF0000"/>
                </a:highlight>
              </a:rPr>
              <a:t> </a:t>
            </a:r>
            <a:r>
              <a:rPr lang="en-US" sz="2800" dirty="0">
                <a:highlight>
                  <a:srgbClr val="000080"/>
                </a:highlight>
              </a:rPr>
              <a:t>compared with placebo in the pediatric and young adult population. Across all trials, most adverse events were mild and comparable to placebo.”</a:t>
            </a:r>
          </a:p>
          <a:p>
            <a:pPr>
              <a:buNone/>
            </a:pPr>
            <a:r>
              <a:rPr lang="en-US" sz="2800" dirty="0">
                <a:highlight>
                  <a:srgbClr val="000080"/>
                </a:highlight>
              </a:rPr>
              <a:t>“This supports that SGLT2 inhibitors have a </a:t>
            </a:r>
            <a:r>
              <a:rPr lang="en-US" sz="2800" b="1" dirty="0">
                <a:highlight>
                  <a:srgbClr val="000080"/>
                </a:highlight>
              </a:rPr>
              <a:t>generally safe profile in youth</a:t>
            </a:r>
            <a:r>
              <a:rPr lang="en-US" sz="2800" dirty="0">
                <a:highlight>
                  <a:srgbClr val="000080"/>
                </a:highlight>
              </a:rPr>
              <a:t>, at least in the short- to medium-term follow-up used in RCTs.”</a:t>
            </a:r>
          </a:p>
        </p:txBody>
      </p:sp>
    </p:spTree>
    <p:extLst>
      <p:ext uri="{BB962C8B-B14F-4D97-AF65-F5344CB8AC3E}">
        <p14:creationId xmlns:p14="http://schemas.microsoft.com/office/powerpoint/2010/main" val="553124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DA12F15-3EA4-B06B-B1C8-3B9907E46A2B}"/>
              </a:ext>
            </a:extLst>
          </p:cNvPr>
          <p:cNvPicPr>
            <a:picLocks noChangeAspect="1"/>
          </p:cNvPicPr>
          <p:nvPr/>
        </p:nvPicPr>
        <p:blipFill>
          <a:blip r:embed="rId2"/>
          <a:stretch>
            <a:fillRect/>
          </a:stretch>
        </p:blipFill>
        <p:spPr>
          <a:xfrm>
            <a:off x="0" y="176227"/>
            <a:ext cx="16256000" cy="4797616"/>
          </a:xfrm>
          <a:prstGeom prst="rect">
            <a:avLst/>
          </a:prstGeom>
        </p:spPr>
      </p:pic>
      <p:sp>
        <p:nvSpPr>
          <p:cNvPr id="3" name="TextBox 2">
            <a:extLst>
              <a:ext uri="{FF2B5EF4-FFF2-40B4-BE49-F238E27FC236}">
                <a16:creationId xmlns:a16="http://schemas.microsoft.com/office/drawing/2014/main" id="{219A3A3C-37E0-444A-A543-82F9BAA26228}"/>
              </a:ext>
            </a:extLst>
          </p:cNvPr>
          <p:cNvSpPr txBox="1"/>
          <p:nvPr/>
        </p:nvSpPr>
        <p:spPr>
          <a:xfrm>
            <a:off x="534701" y="5307887"/>
            <a:ext cx="14231007" cy="26776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buNone/>
            </a:pPr>
            <a:r>
              <a:rPr lang="en-US" sz="2400" b="1" dirty="0">
                <a:solidFill>
                  <a:srgbClr val="FFFFFF"/>
                </a:solidFill>
                <a:highlight>
                  <a:srgbClr val="000080"/>
                </a:highlight>
              </a:rPr>
              <a:t>Overall Conclusion</a:t>
            </a:r>
          </a:p>
          <a:p>
            <a:pPr>
              <a:buFont typeface="Arial" panose="020B0604020202020204" pitchFamily="34" charset="0"/>
              <a:buChar char="•"/>
            </a:pPr>
            <a:r>
              <a:rPr lang="en-US" sz="2400" dirty="0">
                <a:solidFill>
                  <a:srgbClr val="FFFFFF"/>
                </a:solidFill>
                <a:highlight>
                  <a:srgbClr val="000080"/>
                </a:highlight>
              </a:rPr>
              <a:t>SGLT2 inhibitors </a:t>
            </a:r>
            <a:r>
              <a:rPr lang="en-US" sz="2400" b="1" dirty="0">
                <a:solidFill>
                  <a:srgbClr val="FFFFFF"/>
                </a:solidFill>
                <a:highlight>
                  <a:srgbClr val="000080"/>
                </a:highlight>
              </a:rPr>
              <a:t>do not increase or decrease the risk of serious adverse events</a:t>
            </a:r>
            <a:r>
              <a:rPr lang="en-US" sz="2400" dirty="0">
                <a:solidFill>
                  <a:srgbClr val="FFFFFF"/>
                </a:solidFill>
                <a:highlight>
                  <a:srgbClr val="000080"/>
                </a:highlight>
              </a:rPr>
              <a:t> compared with placebo.</a:t>
            </a:r>
          </a:p>
          <a:p>
            <a:pPr>
              <a:buFont typeface="Arial" panose="020B0604020202020204" pitchFamily="34" charset="0"/>
              <a:buChar char="•"/>
            </a:pPr>
            <a:r>
              <a:rPr lang="en-US" sz="2400" dirty="0">
                <a:solidFill>
                  <a:srgbClr val="FFFFFF"/>
                </a:solidFill>
                <a:highlight>
                  <a:srgbClr val="000080"/>
                </a:highlight>
              </a:rPr>
              <a:t>Evidence is </a:t>
            </a:r>
            <a:r>
              <a:rPr lang="en-US" sz="2400" b="1" dirty="0">
                <a:solidFill>
                  <a:srgbClr val="FFFFFF"/>
                </a:solidFill>
                <a:highlight>
                  <a:srgbClr val="000080"/>
                </a:highlight>
              </a:rPr>
              <a:t>limited and imprecise</a:t>
            </a:r>
            <a:r>
              <a:rPr lang="en-US" sz="2400" dirty="0">
                <a:solidFill>
                  <a:srgbClr val="FFFFFF"/>
                </a:solidFill>
                <a:highlight>
                  <a:srgbClr val="000080"/>
                </a:highlight>
              </a:rPr>
              <a:t> because:</a:t>
            </a:r>
          </a:p>
          <a:p>
            <a:pPr marL="990575" lvl="1" indent="-380990">
              <a:buFont typeface="Arial" panose="020B0604020202020204" pitchFamily="34" charset="0"/>
              <a:buChar char="•"/>
            </a:pPr>
            <a:r>
              <a:rPr lang="en-US" sz="2400" dirty="0">
                <a:solidFill>
                  <a:srgbClr val="FFFFFF"/>
                </a:solidFill>
                <a:highlight>
                  <a:srgbClr val="FF0000"/>
                </a:highlight>
              </a:rPr>
              <a:t>The number of events is small (10 vs 9).</a:t>
            </a:r>
          </a:p>
          <a:p>
            <a:pPr marL="990575" lvl="1" indent="-380990">
              <a:buFont typeface="Arial" panose="020B0604020202020204" pitchFamily="34" charset="0"/>
              <a:buChar char="•"/>
            </a:pPr>
            <a:r>
              <a:rPr lang="en-US" sz="2400" dirty="0">
                <a:solidFill>
                  <a:srgbClr val="FFFFFF"/>
                </a:solidFill>
                <a:highlight>
                  <a:srgbClr val="FF0000"/>
                </a:highlight>
              </a:rPr>
              <a:t>Confidence intervals are wide.</a:t>
            </a:r>
          </a:p>
          <a:p>
            <a:pPr>
              <a:buFont typeface="Arial" panose="020B0604020202020204" pitchFamily="34" charset="0"/>
              <a:buChar char="•"/>
            </a:pPr>
            <a:r>
              <a:rPr lang="en-US" sz="2400" dirty="0">
                <a:solidFill>
                  <a:srgbClr val="FFFFFF"/>
                </a:solidFill>
                <a:highlight>
                  <a:srgbClr val="000080"/>
                </a:highlight>
              </a:rPr>
              <a:t>But importantly:</a:t>
            </a:r>
            <a:br>
              <a:rPr lang="en-US" sz="2400" dirty="0">
                <a:solidFill>
                  <a:srgbClr val="FFFFFF"/>
                </a:solidFill>
                <a:highlight>
                  <a:srgbClr val="000080"/>
                </a:highlight>
              </a:rPr>
            </a:br>
            <a:r>
              <a:rPr lang="en-US" sz="2400" b="1" dirty="0">
                <a:solidFill>
                  <a:srgbClr val="FFFFFF"/>
                </a:solidFill>
                <a:highlight>
                  <a:srgbClr val="000080"/>
                </a:highlight>
              </a:rPr>
              <a:t>No signal of harm</a:t>
            </a:r>
            <a:r>
              <a:rPr lang="en-US" sz="2400" dirty="0">
                <a:solidFill>
                  <a:srgbClr val="FFFFFF"/>
                </a:solidFill>
                <a:highlight>
                  <a:srgbClr val="000080"/>
                </a:highlight>
              </a:rPr>
              <a:t> is seen in long-term follow-up of pediatric patients.</a:t>
            </a:r>
          </a:p>
        </p:txBody>
      </p:sp>
    </p:spTree>
    <p:extLst>
      <p:ext uri="{BB962C8B-B14F-4D97-AF65-F5344CB8AC3E}">
        <p14:creationId xmlns:p14="http://schemas.microsoft.com/office/powerpoint/2010/main" val="399545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0168-0A87-D65D-870B-1B991B9CA051}"/>
              </a:ext>
            </a:extLst>
          </p:cNvPr>
          <p:cNvSpPr>
            <a:spLocks noGrp="1"/>
          </p:cNvSpPr>
          <p:nvPr>
            <p:ph type="title"/>
          </p:nvPr>
        </p:nvSpPr>
        <p:spPr/>
        <p:txBody>
          <a:bodyPr/>
          <a:lstStyle/>
          <a:p>
            <a:endParaRPr lang="en-US"/>
          </a:p>
        </p:txBody>
      </p:sp>
      <p:pic>
        <p:nvPicPr>
          <p:cNvPr id="5" name="Content Placeholder 4" descr="A screenshot of a news article&#10;&#10;AI-generated content may be incorrect.">
            <a:extLst>
              <a:ext uri="{FF2B5EF4-FFF2-40B4-BE49-F238E27FC236}">
                <a16:creationId xmlns:a16="http://schemas.microsoft.com/office/drawing/2014/main" id="{81304582-F590-F2F5-01F5-2A90442BAFB4}"/>
              </a:ext>
            </a:extLst>
          </p:cNvPr>
          <p:cNvPicPr>
            <a:picLocks noGrp="1" noChangeAspect="1"/>
          </p:cNvPicPr>
          <p:nvPr>
            <p:ph idx="1"/>
          </p:nvPr>
        </p:nvPicPr>
        <p:blipFill>
          <a:blip r:embed="rId3"/>
          <a:stretch>
            <a:fillRect/>
          </a:stretch>
        </p:blipFill>
        <p:spPr>
          <a:xfrm>
            <a:off x="687925" y="692116"/>
            <a:ext cx="7440076" cy="72866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yellow text on a white background&#10;&#10;AI-generated content may be incorrect.">
            <a:extLst>
              <a:ext uri="{FF2B5EF4-FFF2-40B4-BE49-F238E27FC236}">
                <a16:creationId xmlns:a16="http://schemas.microsoft.com/office/drawing/2014/main" id="{75DA4531-B2FD-F4E0-E3ED-C5BC9B780CEF}"/>
              </a:ext>
            </a:extLst>
          </p:cNvPr>
          <p:cNvPicPr>
            <a:picLocks noChangeAspect="1"/>
          </p:cNvPicPr>
          <p:nvPr/>
        </p:nvPicPr>
        <p:blipFill>
          <a:blip r:embed="rId4"/>
          <a:stretch>
            <a:fillRect/>
          </a:stretch>
        </p:blipFill>
        <p:spPr>
          <a:xfrm>
            <a:off x="2743685" y="3125572"/>
            <a:ext cx="12394715" cy="48531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6491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CFB1F-B0A0-9558-2B9A-3FF18D05B410}"/>
              </a:ext>
            </a:extLst>
          </p:cNvPr>
          <p:cNvPicPr>
            <a:picLocks noChangeAspect="1"/>
          </p:cNvPicPr>
          <p:nvPr/>
        </p:nvPicPr>
        <p:blipFill>
          <a:blip r:embed="rId2"/>
          <a:srcRect r="4892"/>
          <a:stretch>
            <a:fillRect/>
          </a:stretch>
        </p:blipFill>
        <p:spPr>
          <a:xfrm>
            <a:off x="3708400" y="143839"/>
            <a:ext cx="7723314" cy="89508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74548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E107-5A7A-5617-89A2-7A9B4735953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26659FB-45E9-8BAA-3C25-061548B75FCF}"/>
              </a:ext>
            </a:extLst>
          </p:cNvPr>
          <p:cNvPicPr>
            <a:picLocks noGrp="1" noChangeAspect="1"/>
          </p:cNvPicPr>
          <p:nvPr>
            <p:ph idx="1"/>
          </p:nvPr>
        </p:nvPicPr>
        <p:blipFill>
          <a:blip r:embed="rId2"/>
          <a:srcRect b="3523"/>
          <a:stretch>
            <a:fillRect/>
          </a:stretch>
        </p:blipFill>
        <p:spPr>
          <a:xfrm>
            <a:off x="1117600" y="2549033"/>
            <a:ext cx="14020800" cy="537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0527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graphs and charts&#10;&#10;AI-generated content may be incorrect.">
            <a:extLst>
              <a:ext uri="{FF2B5EF4-FFF2-40B4-BE49-F238E27FC236}">
                <a16:creationId xmlns:a16="http://schemas.microsoft.com/office/drawing/2014/main" id="{075FF3AE-3FAC-CC05-3A7A-4D41E8ABF5EF}"/>
              </a:ext>
            </a:extLst>
          </p:cNvPr>
          <p:cNvPicPr>
            <a:picLocks noChangeAspect="1"/>
          </p:cNvPicPr>
          <p:nvPr/>
        </p:nvPicPr>
        <p:blipFill>
          <a:blip r:embed="rId2"/>
          <a:stretch>
            <a:fillRect/>
          </a:stretch>
        </p:blipFill>
        <p:spPr>
          <a:xfrm>
            <a:off x="2202259" y="152400"/>
            <a:ext cx="11851481" cy="8839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97610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FD24-01FA-AB4C-42BB-5ED87A51878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5D246FC-B9A1-B846-75BA-5DA49897F366}"/>
              </a:ext>
            </a:extLst>
          </p:cNvPr>
          <p:cNvPicPr>
            <a:picLocks noChangeAspect="1"/>
          </p:cNvPicPr>
          <p:nvPr/>
        </p:nvPicPr>
        <p:blipFill>
          <a:blip r:embed="rId2"/>
          <a:stretch>
            <a:fillRect/>
          </a:stretch>
        </p:blipFill>
        <p:spPr>
          <a:xfrm>
            <a:off x="328706" y="0"/>
            <a:ext cx="15598588" cy="9144000"/>
          </a:xfrm>
          <a:prstGeom prst="rect">
            <a:avLst/>
          </a:prstGeom>
        </p:spPr>
      </p:pic>
    </p:spTree>
    <p:extLst>
      <p:ext uri="{BB962C8B-B14F-4D97-AF65-F5344CB8AC3E}">
        <p14:creationId xmlns:p14="http://schemas.microsoft.com/office/powerpoint/2010/main" val="511836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research report&#10;&#10;AI-generated content may be incorrect.">
            <a:extLst>
              <a:ext uri="{FF2B5EF4-FFF2-40B4-BE49-F238E27FC236}">
                <a16:creationId xmlns:a16="http://schemas.microsoft.com/office/drawing/2014/main" id="{44E5F183-6CB8-4474-C374-20898065238A}"/>
              </a:ext>
            </a:extLst>
          </p:cNvPr>
          <p:cNvPicPr>
            <a:picLocks noGrp="1" noChangeAspect="1"/>
          </p:cNvPicPr>
          <p:nvPr>
            <p:ph idx="1"/>
          </p:nvPr>
        </p:nvPicPr>
        <p:blipFill>
          <a:blip r:embed="rId2"/>
          <a:stretch>
            <a:fillRect/>
          </a:stretch>
        </p:blipFill>
        <p:spPr>
          <a:xfrm>
            <a:off x="2491408" y="317218"/>
            <a:ext cx="9601200" cy="8509565"/>
          </a:xfr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E337231-DAB6-45B0-D8E3-1CB50561EE9B}"/>
                  </a:ext>
                </a:extLst>
              </p14:cNvPr>
              <p14:cNvContentPartPr/>
              <p14:nvPr/>
            </p14:nvContentPartPr>
            <p14:xfrm>
              <a:off x="9289587" y="6638087"/>
              <a:ext cx="2046240" cy="81120"/>
            </p14:xfrm>
          </p:contentPart>
        </mc:Choice>
        <mc:Fallback>
          <p:pic>
            <p:nvPicPr>
              <p:cNvPr id="6" name="Ink 5">
                <a:extLst>
                  <a:ext uri="{FF2B5EF4-FFF2-40B4-BE49-F238E27FC236}">
                    <a16:creationId xmlns:a16="http://schemas.microsoft.com/office/drawing/2014/main" id="{FE337231-DAB6-45B0-D8E3-1CB50561EE9B}"/>
                  </a:ext>
                </a:extLst>
              </p:cNvPr>
              <p:cNvPicPr/>
              <p:nvPr/>
            </p:nvPicPr>
            <p:blipFill>
              <a:blip r:embed="rId4"/>
              <a:stretch>
                <a:fillRect/>
              </a:stretch>
            </p:blipFill>
            <p:spPr>
              <a:xfrm>
                <a:off x="9271587" y="6601873"/>
                <a:ext cx="2081880" cy="153186"/>
              </a:xfrm>
              <a:prstGeom prst="rect">
                <a:avLst/>
              </a:prstGeom>
            </p:spPr>
          </p:pic>
        </mc:Fallback>
      </mc:AlternateContent>
    </p:spTree>
    <p:extLst>
      <p:ext uri="{BB962C8B-B14F-4D97-AF65-F5344CB8AC3E}">
        <p14:creationId xmlns:p14="http://schemas.microsoft.com/office/powerpoint/2010/main" val="292630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E6F612-346A-10D5-CE21-075FA117AF1B}"/>
              </a:ext>
            </a:extLst>
          </p:cNvPr>
          <p:cNvPicPr>
            <a:picLocks noChangeAspect="1"/>
          </p:cNvPicPr>
          <p:nvPr/>
        </p:nvPicPr>
        <p:blipFill>
          <a:blip r:embed="rId2"/>
          <a:stretch>
            <a:fillRect/>
          </a:stretch>
        </p:blipFill>
        <p:spPr>
          <a:xfrm>
            <a:off x="669747" y="472399"/>
            <a:ext cx="14058751" cy="5931907"/>
          </a:xfrm>
          <a:prstGeom prst="rect">
            <a:avLst/>
          </a:prstGeom>
        </p:spPr>
      </p:pic>
      <p:sp>
        <p:nvSpPr>
          <p:cNvPr id="3" name="TextBox 2">
            <a:extLst>
              <a:ext uri="{FF2B5EF4-FFF2-40B4-BE49-F238E27FC236}">
                <a16:creationId xmlns:a16="http://schemas.microsoft.com/office/drawing/2014/main" id="{5F0AD9A8-419B-7886-77A9-A4B2A7B59646}"/>
              </a:ext>
            </a:extLst>
          </p:cNvPr>
          <p:cNvSpPr txBox="1"/>
          <p:nvPr/>
        </p:nvSpPr>
        <p:spPr>
          <a:xfrm>
            <a:off x="669748" y="6684582"/>
            <a:ext cx="12843641" cy="1754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3600" b="1" dirty="0">
                <a:highlight>
                  <a:srgbClr val="000080"/>
                </a:highlight>
              </a:rPr>
              <a:t>The therapy leads to </a:t>
            </a:r>
            <a:r>
              <a:rPr lang="en-US" sz="3600" b="1" dirty="0">
                <a:solidFill>
                  <a:srgbClr val="FF8888"/>
                </a:solidFill>
                <a:highlight>
                  <a:srgbClr val="000080"/>
                </a:highlight>
              </a:rPr>
              <a:t>a consistent decline in proteinuria</a:t>
            </a:r>
            <a:r>
              <a:rPr lang="en-US" sz="3600" b="1" dirty="0">
                <a:highlight>
                  <a:srgbClr val="000080"/>
                </a:highlight>
              </a:rPr>
              <a:t>, with many patients achieving 20–40% reduction, and several showing more than 40–60% improvement by 12 weeks.</a:t>
            </a:r>
          </a:p>
        </p:txBody>
      </p:sp>
    </p:spTree>
    <p:extLst>
      <p:ext uri="{BB962C8B-B14F-4D97-AF65-F5344CB8AC3E}">
        <p14:creationId xmlns:p14="http://schemas.microsoft.com/office/powerpoint/2010/main" val="487480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4023-005F-24B7-16D3-7B5450466B7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E5BC70F-2471-3D1B-5AD4-DF60B4487331}"/>
              </a:ext>
            </a:extLst>
          </p:cNvPr>
          <p:cNvPicPr>
            <a:picLocks noChangeAspect="1"/>
          </p:cNvPicPr>
          <p:nvPr/>
        </p:nvPicPr>
        <p:blipFill>
          <a:blip r:embed="rId3"/>
          <a:srcRect b="2890"/>
          <a:stretch>
            <a:fillRect/>
          </a:stretch>
        </p:blipFill>
        <p:spPr>
          <a:xfrm>
            <a:off x="662158" y="286701"/>
            <a:ext cx="12931221" cy="5472969"/>
          </a:xfrm>
          <a:prstGeom prst="rect">
            <a:avLst/>
          </a:prstGeom>
        </p:spPr>
      </p:pic>
      <p:sp>
        <p:nvSpPr>
          <p:cNvPr id="4" name="TextBox 3">
            <a:extLst>
              <a:ext uri="{FF2B5EF4-FFF2-40B4-BE49-F238E27FC236}">
                <a16:creationId xmlns:a16="http://schemas.microsoft.com/office/drawing/2014/main" id="{C0347CE8-ADB5-C1A1-CD08-9D5B91EBDB28}"/>
              </a:ext>
            </a:extLst>
          </p:cNvPr>
          <p:cNvSpPr txBox="1"/>
          <p:nvPr/>
        </p:nvSpPr>
        <p:spPr>
          <a:xfrm>
            <a:off x="1289269" y="6556006"/>
            <a:ext cx="12858531" cy="1754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3600" b="1" dirty="0">
                <a:highlight>
                  <a:srgbClr val="000080"/>
                </a:highlight>
              </a:rPr>
              <a:t>There </a:t>
            </a:r>
            <a:r>
              <a:rPr lang="en-US" sz="3600" b="1" dirty="0">
                <a:solidFill>
                  <a:srgbClr val="FF8888"/>
                </a:solidFill>
                <a:highlight>
                  <a:srgbClr val="000080"/>
                </a:highlight>
              </a:rPr>
              <a:t>is no significant early drop (baseline to 4 weeks), but a small statistically significant decrease by 12 weeks </a:t>
            </a:r>
            <a:r>
              <a:rPr lang="en-US" sz="3600" b="1" dirty="0">
                <a:highlight>
                  <a:srgbClr val="000080"/>
                </a:highlight>
              </a:rPr>
              <a:t>— though eGFR remains within a clinically acceptable range.</a:t>
            </a:r>
          </a:p>
        </p:txBody>
      </p:sp>
    </p:spTree>
    <p:extLst>
      <p:ext uri="{BB962C8B-B14F-4D97-AF65-F5344CB8AC3E}">
        <p14:creationId xmlns:p14="http://schemas.microsoft.com/office/powerpoint/2010/main" val="2607647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thank you for your listening&#10;&#10;AI-generated content may be incorrect.">
            <a:extLst>
              <a:ext uri="{FF2B5EF4-FFF2-40B4-BE49-F238E27FC236}">
                <a16:creationId xmlns:a16="http://schemas.microsoft.com/office/drawing/2014/main" id="{40D3960E-5A5E-A7F2-79D7-28D4F4E51B0C}"/>
              </a:ext>
            </a:extLst>
          </p:cNvPr>
          <p:cNvPicPr>
            <a:picLocks noChangeAspect="1"/>
          </p:cNvPicPr>
          <p:nvPr/>
        </p:nvPicPr>
        <p:blipFill>
          <a:blip r:embed="rId2"/>
          <a:srcRect b="13486"/>
          <a:stretch>
            <a:fillRect/>
          </a:stretch>
        </p:blipFill>
        <p:spPr>
          <a:xfrm>
            <a:off x="1144781" y="625394"/>
            <a:ext cx="13649864" cy="7361220"/>
          </a:xfrm>
          <a:prstGeom prst="rect">
            <a:avLst/>
          </a:prstGeom>
        </p:spPr>
      </p:pic>
    </p:spTree>
    <p:extLst>
      <p:ext uri="{BB962C8B-B14F-4D97-AF65-F5344CB8AC3E}">
        <p14:creationId xmlns:p14="http://schemas.microsoft.com/office/powerpoint/2010/main" val="128800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227" b="3371"/>
          <a:stretch>
            <a:fillRect/>
          </a:stretch>
        </p:blipFill>
        <p:spPr>
          <a:xfrm>
            <a:off x="0" y="533400"/>
            <a:ext cx="16256000" cy="8077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38100"/>
            <a:ext cx="16256000" cy="9067800"/>
          </a:xfrm>
          <a:prstGeom prst="rect">
            <a:avLst/>
          </a:prstGeom>
        </p:spPr>
      </p:pic>
      <p:pic>
        <p:nvPicPr>
          <p:cNvPr id="4" name="Picture 3">
            <a:extLst>
              <a:ext uri="{FF2B5EF4-FFF2-40B4-BE49-F238E27FC236}">
                <a16:creationId xmlns:a16="http://schemas.microsoft.com/office/drawing/2014/main" id="{1CFFEF31-7EEB-36A2-0569-9AE35A19FB37}"/>
              </a:ext>
            </a:extLst>
          </p:cNvPr>
          <p:cNvPicPr>
            <a:picLocks noChangeAspect="1"/>
          </p:cNvPicPr>
          <p:nvPr/>
        </p:nvPicPr>
        <p:blipFill>
          <a:blip r:embed="rId4"/>
          <a:stretch>
            <a:fillRect/>
          </a:stretch>
        </p:blipFill>
        <p:spPr>
          <a:xfrm>
            <a:off x="8128000" y="609600"/>
            <a:ext cx="7533471" cy="2286000"/>
          </a:xfrm>
          <a:prstGeom prst="rect">
            <a:avLst/>
          </a:prstGeom>
        </p:spPr>
      </p:pic>
      <p:pic>
        <p:nvPicPr>
          <p:cNvPr id="6" name="Picture 5">
            <a:extLst>
              <a:ext uri="{FF2B5EF4-FFF2-40B4-BE49-F238E27FC236}">
                <a16:creationId xmlns:a16="http://schemas.microsoft.com/office/drawing/2014/main" id="{C80260FD-4493-6F63-F47C-DB09F815B345}"/>
              </a:ext>
            </a:extLst>
          </p:cNvPr>
          <p:cNvPicPr>
            <a:picLocks noChangeAspect="1"/>
          </p:cNvPicPr>
          <p:nvPr/>
        </p:nvPicPr>
        <p:blipFill>
          <a:blip r:embed="rId5"/>
          <a:stretch>
            <a:fillRect/>
          </a:stretch>
        </p:blipFill>
        <p:spPr>
          <a:xfrm>
            <a:off x="8280400" y="2895600"/>
            <a:ext cx="7022503" cy="5334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48241-A73F-3576-4311-D82871E2E81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2015562-D8B5-F561-4015-6744F27B6AED}"/>
              </a:ext>
            </a:extLst>
          </p:cNvPr>
          <p:cNvPicPr>
            <a:picLocks noChangeAspect="1"/>
          </p:cNvPicPr>
          <p:nvPr/>
        </p:nvPicPr>
        <p:blipFill>
          <a:blip r:embed="rId2"/>
          <a:stretch>
            <a:fillRect/>
          </a:stretch>
        </p:blipFill>
        <p:spPr>
          <a:xfrm>
            <a:off x="0" y="38100"/>
            <a:ext cx="16256000" cy="9067800"/>
          </a:xfrm>
          <a:prstGeom prst="rect">
            <a:avLst/>
          </a:prstGeom>
        </p:spPr>
      </p:pic>
    </p:spTree>
    <p:extLst>
      <p:ext uri="{BB962C8B-B14F-4D97-AF65-F5344CB8AC3E}">
        <p14:creationId xmlns:p14="http://schemas.microsoft.com/office/powerpoint/2010/main" val="1629286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3098</TotalTime>
  <Words>763</Words>
  <Application>Microsoft Office PowerPoint</Application>
  <PresentationFormat>Custom</PresentationFormat>
  <Paragraphs>61</Paragraphs>
  <Slides>38</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From adult study effect of the SGL2I medication  Metabolic and Cardiovascular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Eman Alfaraj</dc:creator>
  <cp:lastModifiedBy>Eman Alfaraj</cp:lastModifiedBy>
  <cp:revision>9</cp:revision>
  <dcterms:created xsi:type="dcterms:W3CDTF">2006-08-16T00:00:00Z</dcterms:created>
  <dcterms:modified xsi:type="dcterms:W3CDTF">2026-04-23T13:02:57Z</dcterms:modified>
</cp:coreProperties>
</file>