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9" r:id="rId3"/>
    <p:sldId id="261" r:id="rId4"/>
    <p:sldId id="263" r:id="rId5"/>
    <p:sldId id="260" r:id="rId6"/>
    <p:sldId id="257" r:id="rId7"/>
    <p:sldId id="258" r:id="rId8"/>
    <p:sldId id="262" r:id="rId9"/>
    <p:sldId id="264" r:id="rId10"/>
    <p:sldId id="268" r:id="rId11"/>
    <p:sldId id="265" r:id="rId12"/>
    <p:sldId id="271" r:id="rId13"/>
    <p:sldId id="270" r:id="rId14"/>
    <p:sldId id="267" r:id="rId15"/>
    <p:sldId id="266" r:id="rId16"/>
    <p:sldId id="269" r:id="rId17"/>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7"/>
    <p:restoredTop sz="85551"/>
  </p:normalViewPr>
  <p:slideViewPr>
    <p:cSldViewPr snapToGrid="0" snapToObjects="1">
      <p:cViewPr varScale="1">
        <p:scale>
          <a:sx n="137" d="100"/>
          <a:sy n="137" d="100"/>
        </p:scale>
        <p:origin x="752" y="192"/>
      </p:cViewPr>
      <p:guideLst/>
    </p:cSldViewPr>
  </p:slideViewPr>
  <p:notesTextViewPr>
    <p:cViewPr>
      <p:scale>
        <a:sx n="1" d="1"/>
        <a:sy n="1" d="1"/>
      </p:scale>
      <p:origin x="0" y="-12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727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B6936-29DF-A9BE-5034-DBAFC7B111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9C9FB-19ED-4245-69F1-CA3F3808E1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D3E345-3F0B-ED2B-653C-D5E48CBC18CB}"/>
              </a:ext>
            </a:extLst>
          </p:cNvPr>
          <p:cNvSpPr>
            <a:spLocks noGrp="1"/>
          </p:cNvSpPr>
          <p:nvPr>
            <p:ph type="body" idx="1"/>
          </p:nvPr>
        </p:nvSpPr>
        <p:spPr/>
        <p:txBody>
          <a:bodyPr/>
          <a:lstStyle/>
          <a:p>
            <a:r>
              <a:rPr lang="en-US" sz="1200" dirty="0"/>
              <a:t>On follow-up, epiphyseal closure was achieved at 17 years of age, with a final adult height of 179 cm, reflecting an approximate 11 cm gain following intervention.</a:t>
            </a:r>
          </a:p>
          <a:p>
            <a:endParaRPr lang="en-US" sz="1200" dirty="0"/>
          </a:p>
          <a:p>
            <a:r>
              <a:rPr lang="en-US" sz="1200" dirty="0"/>
              <a:t>Puberty happens as 11.5 as shown in studies </a:t>
            </a:r>
          </a:p>
          <a:p>
            <a:endParaRPr lang="en-US" sz="1200" dirty="0"/>
          </a:p>
          <a:p>
            <a:r>
              <a:rPr lang="en-US" sz="1200" dirty="0"/>
              <a:t>After this stage she continued for to months on artificial period under HRT – however, this was discontinued </a:t>
            </a:r>
            <a:r>
              <a:rPr lang="en-US" sz="1200" dirty="0" err="1"/>
              <a:t>upo</a:t>
            </a:r>
            <a:r>
              <a:rPr lang="en-US" sz="1200" dirty="0"/>
              <a:t> </a:t>
            </a:r>
            <a:r>
              <a:rPr lang="en-US" sz="1200" dirty="0" err="1"/>
              <a:t>agrrement</a:t>
            </a:r>
            <a:r>
              <a:rPr lang="en-US" sz="1200" dirty="0"/>
              <a:t> with the family to allow her to progress in her puberty and eventually </a:t>
            </a:r>
            <a:r>
              <a:rPr lang="en-US" sz="1200"/>
              <a:t>to achieve </a:t>
            </a:r>
            <a:r>
              <a:rPr lang="en-US" sz="1200" dirty="0"/>
              <a:t>menarche eventually </a:t>
            </a:r>
          </a:p>
          <a:p>
            <a:endParaRPr lang="en-US" sz="1200" dirty="0"/>
          </a:p>
          <a:p>
            <a:r>
              <a:rPr lang="en-US" sz="1200" dirty="0"/>
              <a:t>Referred to plastic surgery for breast implants however, it was preferred to </a:t>
            </a:r>
            <a:r>
              <a:rPr lang="en-US" sz="1200" dirty="0" err="1"/>
              <a:t>proccede</a:t>
            </a:r>
            <a:r>
              <a:rPr lang="en-US" sz="1200" dirty="0"/>
              <a:t> due to the patient cardiac underlying issues, implant migration, wound </a:t>
            </a:r>
            <a:r>
              <a:rPr lang="en-US" sz="1200" dirty="0" err="1"/>
              <a:t>healng</a:t>
            </a:r>
            <a:r>
              <a:rPr lang="en-US" sz="1200" dirty="0"/>
              <a:t> and infections. </a:t>
            </a:r>
          </a:p>
          <a:p>
            <a:endParaRPr lang="en-US" dirty="0"/>
          </a:p>
        </p:txBody>
      </p:sp>
      <p:sp>
        <p:nvSpPr>
          <p:cNvPr id="4" name="Slide Number Placeholder 3">
            <a:extLst>
              <a:ext uri="{FF2B5EF4-FFF2-40B4-BE49-F238E27FC236}">
                <a16:creationId xmlns:a16="http://schemas.microsoft.com/office/drawing/2014/main" id="{F6864838-1CB7-4937-361C-D82C2708E1CE}"/>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3349817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Fortounatly</a:t>
            </a:r>
            <a:r>
              <a:rPr lang="en-US" dirty="0"/>
              <a:t> reported not have any thrombosis right </a:t>
            </a:r>
            <a:r>
              <a:rPr lang="en-US" dirty="0" err="1"/>
              <a:t>descetion</a:t>
            </a:r>
            <a:r>
              <a:rPr lang="en-US" dirty="0"/>
              <a:t> to discontinue her therapy despite the </a:t>
            </a:r>
            <a:r>
              <a:rPr lang="en-US" dirty="0" err="1"/>
              <a:t>porpose</a:t>
            </a:r>
            <a:r>
              <a:rPr lang="en-US" dirty="0"/>
              <a:t> outcome </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0" indent="-127000">
              <a:lnSpc>
                <a:spcPct val="120000"/>
              </a:lnSpc>
              <a:buSzPct val="100000"/>
              <a:buFontTx/>
              <a:buChar char="•"/>
            </a:pPr>
            <a:r>
              <a:rPr lang="en-US" dirty="0">
                <a:solidFill>
                  <a:srgbClr val="1A3A6B"/>
                </a:solidFill>
                <a:latin typeface="Inter" pitchFamily="34" charset="0"/>
                <a:ea typeface="Inter" pitchFamily="34" charset="-122"/>
                <a:cs typeface="Inter" pitchFamily="34" charset="-120"/>
              </a:rPr>
              <a:t>Estrogen resistance was considered given suboptimal clinical response</a:t>
            </a:r>
          </a:p>
          <a:p>
            <a:pPr marL="127000" indent="-127000">
              <a:lnSpc>
                <a:spcPct val="120000"/>
              </a:lnSpc>
              <a:buSzPct val="100000"/>
              <a:buFontTx/>
              <a:buChar char="•"/>
            </a:pPr>
            <a:r>
              <a:rPr lang="en-US" dirty="0" err="1">
                <a:solidFill>
                  <a:srgbClr val="1A3A6B"/>
                </a:solidFill>
                <a:latin typeface="Inter" pitchFamily="34" charset="0"/>
                <a:ea typeface="Inter" pitchFamily="34" charset="-122"/>
                <a:cs typeface="Inter" pitchFamily="34" charset="-120"/>
              </a:rPr>
              <a:t>Amastia</a:t>
            </a:r>
            <a:r>
              <a:rPr lang="en-US" dirty="0">
                <a:solidFill>
                  <a:srgbClr val="1A3A6B"/>
                </a:solidFill>
                <a:latin typeface="Inter" pitchFamily="34" charset="0"/>
                <a:ea typeface="Inter" pitchFamily="34" charset="-122"/>
                <a:cs typeface="Inter" pitchFamily="34" charset="-120"/>
              </a:rPr>
              <a:t> (absent breast tissue) was also considered as a contributing anatomical factor</a:t>
            </a:r>
          </a:p>
          <a:p>
            <a:pPr marL="127000" indent="-127000">
              <a:lnSpc>
                <a:spcPct val="120000"/>
              </a:lnSpc>
              <a:buSzPct val="100000"/>
              <a:buFontTx/>
              <a:buChar char="•"/>
            </a:pPr>
            <a:r>
              <a:rPr lang="en-US" dirty="0">
                <a:solidFill>
                  <a:srgbClr val="1A3A6B"/>
                </a:solidFill>
                <a:latin typeface="Inter" pitchFamily="34" charset="0"/>
                <a:ea typeface="Inter" pitchFamily="34" charset="-122"/>
                <a:cs typeface="Inter" pitchFamily="34" charset="-120"/>
              </a:rPr>
              <a:t>Comprehensive workup was essential to guide safe and effective hormonal management</a:t>
            </a:r>
          </a:p>
          <a:p>
            <a:pPr marL="127000" indent="-127000">
              <a:lnSpc>
                <a:spcPct val="120000"/>
              </a:lnSpc>
              <a:buSzPct val="10000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r>
              <a:rPr lang="en-US" sz="1200" dirty="0"/>
              <a:t>With the addition of cyclic oral progesterone (10 mg), she experienced withdrawal bleeding.</a:t>
            </a:r>
          </a:p>
          <a:p>
            <a:r>
              <a:rPr lang="en-US" sz="1200" dirty="0"/>
              <a:t>On examination, her height was 168 cm (&gt;90th percentile). She exhibited a marked chest wall deformity and remained prepubertal with Tanner stage I breast development. Bone age assessment demonstrated appropriate skeletal maturation for chronological age. Family history revealed normal pubertal timing in both her mother and younger sister, with maternal menarche reported at 13 years.</a:t>
            </a:r>
          </a:p>
          <a:p>
            <a:pPr>
              <a:lnSpc>
                <a:spcPct val="120000"/>
              </a:lnSpc>
              <a:buSzPct val="100000"/>
            </a:pPr>
            <a:endParaRPr lang="en-US" sz="120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Management: two months after operation </a:t>
            </a:r>
          </a:p>
          <a:p>
            <a:r>
              <a:rPr lang="en-US" dirty="0"/>
              <a:t>Escalate her therapy to: 1.2 then </a:t>
            </a:r>
            <a:r>
              <a:rPr lang="en-US" dirty="0" err="1"/>
              <a:t>uteriane</a:t>
            </a:r>
            <a:r>
              <a:rPr lang="en-US" dirty="0"/>
              <a:t> (</a:t>
            </a:r>
            <a:r>
              <a:rPr lang="en-US" dirty="0" err="1"/>
              <a:t>Withdrawl</a:t>
            </a:r>
            <a:r>
              <a:rPr lang="en-US" dirty="0"/>
              <a:t> bleeding) </a:t>
            </a:r>
          </a:p>
          <a:p>
            <a:r>
              <a:rPr lang="en-US" dirty="0"/>
              <a:t>Added progesterone that induced her period after slowdown in growth </a:t>
            </a:r>
          </a:p>
          <a:p>
            <a:r>
              <a:rPr lang="en-US" dirty="0"/>
              <a:t>Height velocity decreased with BA closing epiphysis </a:t>
            </a:r>
          </a:p>
          <a:p>
            <a:endParaRPr lang="en-US" dirty="0"/>
          </a:p>
          <a:p>
            <a:r>
              <a:rPr lang="en-US" dirty="0"/>
              <a:t>Case report for </a:t>
            </a:r>
            <a:r>
              <a:rPr lang="en-US" dirty="0" err="1"/>
              <a:t>amastia</a:t>
            </a:r>
            <a:r>
              <a:rPr lang="en-US" dirty="0"/>
              <a:t> </a:t>
            </a:r>
          </a:p>
          <a:p>
            <a:r>
              <a:rPr lang="en-US" dirty="0"/>
              <a:t>Conflict of interest, fix her (heart, chest) stop her height induce </a:t>
            </a:r>
            <a:r>
              <a:rPr lang="en-US" dirty="0" err="1"/>
              <a:t>mestration</a:t>
            </a:r>
            <a:r>
              <a:rPr lang="en-US" dirty="0"/>
              <a:t> and </a:t>
            </a:r>
            <a:r>
              <a:rPr lang="en-US" dirty="0" err="1"/>
              <a:t>amastia</a:t>
            </a:r>
            <a:r>
              <a:rPr lang="en-US" dirty="0"/>
              <a:t> </a:t>
            </a:r>
          </a:p>
          <a:p>
            <a:endParaRPr lang="en-US" dirty="0"/>
          </a:p>
          <a:p>
            <a:r>
              <a:rPr lang="en-US" dirty="0"/>
              <a:t>Additional her sister ( at that time her age/height) now (height and age) </a:t>
            </a:r>
          </a:p>
          <a:p>
            <a:r>
              <a:rPr lang="en-US" dirty="0"/>
              <a:t>She had pubertal </a:t>
            </a:r>
            <a:r>
              <a:rPr lang="en-US" dirty="0" err="1"/>
              <a:t>charestristic</a:t>
            </a:r>
            <a:r>
              <a:rPr lang="en-US" dirty="0"/>
              <a:t> , no period yet (No cardiac problem) </a:t>
            </a:r>
            <a:r>
              <a:rPr lang="en-US" dirty="0" err="1"/>
              <a:t>ortopedics</a:t>
            </a:r>
            <a:r>
              <a:rPr lang="en-US" dirty="0"/>
              <a:t> for </a:t>
            </a:r>
            <a:r>
              <a:rPr lang="en-US" dirty="0" err="1"/>
              <a:t>ephiysiodysis</a:t>
            </a:r>
            <a:r>
              <a:rPr lang="en-US" dirty="0"/>
              <a:t> and </a:t>
            </a:r>
            <a:r>
              <a:rPr lang="en-US" dirty="0" err="1"/>
              <a:t>awating</a:t>
            </a:r>
            <a:r>
              <a:rPr lang="en-US" dirty="0"/>
              <a:t> </a:t>
            </a:r>
            <a:r>
              <a:rPr lang="en-US" dirty="0" err="1"/>
              <a:t>forther</a:t>
            </a:r>
            <a:r>
              <a:rPr lang="en-US" dirty="0"/>
              <a:t> collaboration </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difficult to assess her puberty and GNRH </a:t>
            </a:r>
            <a:r>
              <a:rPr lang="en-US" dirty="0" err="1"/>
              <a:t>acess</a:t>
            </a:r>
            <a:r>
              <a:rPr lang="en-US" dirty="0"/>
              <a:t> because she was already on estrogen treatment to close her epiphysis along with cardiac and chest issues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feasible reasons she did a  joined operation another </a:t>
            </a:r>
            <a:r>
              <a:rPr lang="en-US" dirty="0" err="1"/>
              <a:t>instatuon</a:t>
            </a:r>
            <a:r>
              <a:rPr lang="en-US" dirty="0"/>
              <a:t> *it was difficult Prolonged for  17hours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that time the patient stopped estrogen and post surgery it was </a:t>
            </a:r>
            <a:r>
              <a:rPr lang="en-US" dirty="0" err="1"/>
              <a:t>esier</a:t>
            </a:r>
            <a:r>
              <a:rPr lang="en-US" dirty="0"/>
              <a:t> to assess her puberty </a:t>
            </a:r>
          </a:p>
          <a:p>
            <a:endParaRPr lang="en-US" dirty="0"/>
          </a:p>
          <a:p>
            <a:r>
              <a:rPr lang="en-US" dirty="0"/>
              <a:t>Prior surgery estrogen has to be discontinued and we took that </a:t>
            </a:r>
            <a:r>
              <a:rPr lang="en-US" dirty="0" err="1"/>
              <a:t>opprtonity</a:t>
            </a:r>
            <a:r>
              <a:rPr lang="en-US" dirty="0"/>
              <a:t> to assess the puberty </a:t>
            </a:r>
          </a:p>
          <a:p>
            <a:endParaRPr lang="en-US" dirty="0"/>
          </a:p>
          <a:p>
            <a:endParaRPr lang="en-US" dirty="0"/>
          </a:p>
          <a:p>
            <a:endParaRPr lang="en-US" dirty="0"/>
          </a:p>
          <a:p>
            <a:r>
              <a:rPr lang="en-US" dirty="0"/>
              <a:t>Acceptable uterine size (Pelvic US) </a:t>
            </a:r>
          </a:p>
          <a:p>
            <a:r>
              <a:rPr lang="en-US" dirty="0"/>
              <a:t>a prepubertal uterus is usually about </a:t>
            </a:r>
            <a:r>
              <a:rPr lang="en-US" b="1" dirty="0"/>
              <a:t>2.5 to 4 cm long</a:t>
            </a:r>
            <a:r>
              <a:rPr lang="en-US" dirty="0"/>
              <a:t> and relatively thin/tubular, while at puberty the uterus enlarges and commonly reaches about </a:t>
            </a:r>
            <a:r>
              <a:rPr lang="en-US" b="1" dirty="0"/>
              <a:t>5 to 8 cm in length</a:t>
            </a:r>
            <a:r>
              <a:rPr lang="en-US" dirty="0"/>
              <a:t> with a more mature configuration. Premenarchal ovaries are often around </a:t>
            </a:r>
            <a:r>
              <a:rPr lang="en-US" b="1" dirty="0"/>
              <a:t>2 to 4 cm</a:t>
            </a:r>
            <a:r>
              <a:rPr lang="en-US" dirty="0"/>
              <a:t> in size, and mean ovarian volumes in girls/adolescents are roughly around </a:t>
            </a:r>
            <a:r>
              <a:rPr lang="en-US" b="1" dirty="0"/>
              <a:t>4 to 5 mL</a:t>
            </a:r>
            <a:r>
              <a:rPr lang="en-US" dirty="0"/>
              <a:t> on average.</a:t>
            </a:r>
          </a:p>
          <a:p>
            <a:endParaRPr lang="en-US" dirty="0"/>
          </a:p>
          <a:p>
            <a:endParaRPr lang="en-US" dirty="0"/>
          </a:p>
          <a:p>
            <a:r>
              <a:rPr lang="en-US" dirty="0"/>
              <a:t>She came already on estrogen therapy </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On follow-up, epiphyseal closure was achieved at 17 years of age, with a final adult height of 179 cm, reflecting an approximate 11 cm gain following intervention.</a:t>
            </a:r>
          </a:p>
          <a:p>
            <a:endParaRPr lang="en-US" sz="1200" dirty="0"/>
          </a:p>
          <a:p>
            <a:endParaRPr lang="en-US" sz="1200" dirty="0"/>
          </a:p>
          <a:p>
            <a:r>
              <a:rPr lang="en-US" sz="1200" dirty="0"/>
              <a:t>Referred to plastic surgery for breast implants however, it was preferred to </a:t>
            </a:r>
            <a:r>
              <a:rPr lang="en-US" sz="1200" dirty="0" err="1"/>
              <a:t>proccede</a:t>
            </a:r>
            <a:r>
              <a:rPr lang="en-US" sz="1200" dirty="0"/>
              <a:t> due to the patient cardiac underlying issues, implant migration, wound </a:t>
            </a:r>
            <a:r>
              <a:rPr lang="en-US" sz="1200" dirty="0" err="1"/>
              <a:t>healng</a:t>
            </a:r>
            <a:r>
              <a:rPr lang="en-US" sz="1200" dirty="0"/>
              <a:t> and infections. </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244374"/>
            <a:ext cx="9144000" cy="5337679"/>
          </a:xfrm>
          <a:prstGeom prst="rect">
            <a:avLst/>
          </a:prstGeom>
        </p:spPr>
      </p:pic>
      <p:sp>
        <p:nvSpPr>
          <p:cNvPr id="3" name="Text 0"/>
          <p:cNvSpPr/>
          <p:nvPr/>
        </p:nvSpPr>
        <p:spPr>
          <a:xfrm>
            <a:off x="857250" y="1934933"/>
            <a:ext cx="7429500" cy="615553"/>
          </a:xfrm>
          <a:prstGeom prst="rect">
            <a:avLst/>
          </a:prstGeom>
          <a:noFill/>
          <a:ln/>
        </p:spPr>
        <p:txBody>
          <a:bodyPr wrap="square" lIns="0" tIns="0" rIns="0" bIns="0" rtlCol="0" anchor="t">
            <a:spAutoFit/>
          </a:bodyPr>
          <a:lstStyle/>
          <a:p>
            <a:pPr marL="0" indent="0" algn="l">
              <a:lnSpc>
                <a:spcPct val="104000"/>
              </a:lnSpc>
              <a:buNone/>
            </a:pPr>
            <a:r>
              <a:rPr lang="en-US" sz="4000" b="1" dirty="0"/>
              <a:t>A Tale of two girls with tall stature</a:t>
            </a:r>
          </a:p>
        </p:txBody>
      </p:sp>
      <p:sp>
        <p:nvSpPr>
          <p:cNvPr id="4" name="Text 1"/>
          <p:cNvSpPr/>
          <p:nvPr/>
        </p:nvSpPr>
        <p:spPr>
          <a:xfrm>
            <a:off x="857250" y="2550486"/>
            <a:ext cx="7429500" cy="430887"/>
          </a:xfrm>
          <a:prstGeom prst="rect">
            <a:avLst/>
          </a:prstGeom>
          <a:noFill/>
          <a:ln/>
        </p:spPr>
        <p:txBody>
          <a:bodyPr wrap="square" lIns="0" tIns="0" rIns="0" bIns="0" rtlCol="0" anchor="t">
            <a:spAutoFit/>
          </a:bodyPr>
          <a:lstStyle/>
          <a:p>
            <a:pPr marL="0" indent="0" algn="l">
              <a:buNone/>
            </a:pPr>
            <a:r>
              <a:rPr lang="en-US" sz="2800" dirty="0">
                <a:solidFill>
                  <a:srgbClr val="4A90E2"/>
                </a:solidFill>
                <a:latin typeface="Inter" pitchFamily="34" charset="0"/>
                <a:ea typeface="Inter" pitchFamily="34" charset="-122"/>
                <a:cs typeface="Inter" pitchFamily="34" charset="-120"/>
              </a:rPr>
              <a:t>A Case Presentation</a:t>
            </a:r>
            <a:endParaRPr lang="en-US" sz="2800" dirty="0"/>
          </a:p>
        </p:txBody>
      </p:sp>
      <p:sp>
        <p:nvSpPr>
          <p:cNvPr id="5" name="Text 2"/>
          <p:cNvSpPr/>
          <p:nvPr/>
        </p:nvSpPr>
        <p:spPr>
          <a:xfrm>
            <a:off x="857250" y="3429829"/>
            <a:ext cx="7770997" cy="866712"/>
          </a:xfrm>
          <a:prstGeom prst="rect">
            <a:avLst/>
          </a:prstGeom>
          <a:noFill/>
          <a:ln/>
        </p:spPr>
        <p:txBody>
          <a:bodyPr wrap="square" lIns="0" tIns="0" rIns="0" bIns="0" rtlCol="0" anchor="t">
            <a:spAutoFit/>
          </a:bodyPr>
          <a:lstStyle/>
          <a:p>
            <a:pPr>
              <a:lnSpc>
                <a:spcPct val="120000"/>
              </a:lnSpc>
            </a:pPr>
            <a:r>
              <a:rPr lang="en-US" sz="1600" dirty="0">
                <a:solidFill>
                  <a:srgbClr val="1A3A6B"/>
                </a:solidFill>
                <a:latin typeface="Inter SemiBold" pitchFamily="34" charset="0"/>
                <a:ea typeface="Inter SemiBold" pitchFamily="34" charset="-122"/>
                <a:cs typeface="Inter SemiBold" pitchFamily="34" charset="-120"/>
              </a:rPr>
              <a:t>Presented by: Malak </a:t>
            </a:r>
            <a:r>
              <a:rPr lang="en-US" sz="1600" dirty="0" err="1">
                <a:solidFill>
                  <a:srgbClr val="1A3A6B"/>
                </a:solidFill>
                <a:latin typeface="Inter SemiBold" pitchFamily="34" charset="0"/>
                <a:ea typeface="Inter SemiBold" pitchFamily="34" charset="-122"/>
                <a:cs typeface="Inter SemiBold" pitchFamily="34" charset="-120"/>
              </a:rPr>
              <a:t>Almelhem</a:t>
            </a:r>
            <a:r>
              <a:rPr lang="en-US" sz="1600" dirty="0">
                <a:solidFill>
                  <a:srgbClr val="1A3A6B"/>
                </a:solidFill>
                <a:latin typeface="Inter SemiBold" pitchFamily="34" charset="0"/>
                <a:ea typeface="Inter SemiBold" pitchFamily="34" charset="-122"/>
                <a:cs typeface="Inter SemiBold" pitchFamily="34" charset="-120"/>
              </a:rPr>
              <a:t>. Pediatric endocrinology fellow. </a:t>
            </a:r>
          </a:p>
          <a:p>
            <a:pPr>
              <a:lnSpc>
                <a:spcPct val="120000"/>
              </a:lnSpc>
            </a:pPr>
            <a:r>
              <a:rPr lang="en-US" sz="1600" dirty="0">
                <a:solidFill>
                  <a:srgbClr val="1A3A6B"/>
                </a:solidFill>
                <a:latin typeface="Inter SemiBold" pitchFamily="34" charset="0"/>
                <a:ea typeface="Inter SemiBold" pitchFamily="34" charset="-122"/>
                <a:cs typeface="Inter SemiBold" pitchFamily="34" charset="-120"/>
              </a:rPr>
              <a:t>king Abdullah specialized children’s hospital</a:t>
            </a:r>
          </a:p>
          <a:p>
            <a:pPr>
              <a:lnSpc>
                <a:spcPct val="120000"/>
              </a:lnSpc>
            </a:pPr>
            <a:r>
              <a:rPr lang="en-US" sz="1600" dirty="0">
                <a:solidFill>
                  <a:srgbClr val="1A3A6B"/>
                </a:solidFill>
                <a:latin typeface="Inter SemiBold" pitchFamily="34" charset="0"/>
                <a:ea typeface="Inter SemiBold" pitchFamily="34" charset="-122"/>
                <a:cs typeface="Inter SemiBold" pitchFamily="34" charset="-120"/>
              </a:rPr>
              <a:t>Supervised by Prof: Amir Babiker. </a:t>
            </a:r>
            <a:endParaRPr lang="en-US" sz="1600" dirty="0"/>
          </a:p>
        </p:txBody>
      </p:sp>
      <p:pic>
        <p:nvPicPr>
          <p:cNvPr id="1026" name="Picture 2" descr="Ministry of National Guard - Health Affairs | Digital Government Authority">
            <a:extLst>
              <a:ext uri="{FF2B5EF4-FFF2-40B4-BE49-F238E27FC236}">
                <a16:creationId xmlns:a16="http://schemas.microsoft.com/office/drawing/2014/main" id="{C0691105-2009-E535-2E74-2F62B77CC0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8380" y="123076"/>
            <a:ext cx="1723427" cy="13862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02765CE-F7B1-DECE-67C2-911F49F4C8AC}"/>
              </a:ext>
            </a:extLst>
          </p:cNvPr>
          <p:cNvPicPr>
            <a:picLocks noChangeAspect="1"/>
          </p:cNvPicPr>
          <p:nvPr/>
        </p:nvPicPr>
        <p:blipFill>
          <a:blip r:embed="rId5"/>
          <a:srcRect t="1460"/>
          <a:stretch>
            <a:fillRect/>
          </a:stretch>
        </p:blipFill>
        <p:spPr>
          <a:xfrm>
            <a:off x="64545" y="0"/>
            <a:ext cx="4023360" cy="11810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F7BD3-563B-90A2-34D2-0E3527437755}"/>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ACA4E467-EFE9-E53B-7DBA-0126FAF7446E}"/>
              </a:ext>
            </a:extLst>
          </p:cNvPr>
          <p:cNvPicPr>
            <a:picLocks noChangeAspect="1"/>
          </p:cNvPicPr>
          <p:nvPr/>
        </p:nvPicPr>
        <p:blipFill>
          <a:blip r:embed="rId3"/>
          <a:stretch>
            <a:fillRect/>
          </a:stretch>
        </p:blipFill>
        <p:spPr>
          <a:xfrm>
            <a:off x="0" y="-612994"/>
            <a:ext cx="9144000" cy="5143500"/>
          </a:xfrm>
          <a:prstGeom prst="rect">
            <a:avLst/>
          </a:prstGeom>
        </p:spPr>
      </p:pic>
      <p:sp>
        <p:nvSpPr>
          <p:cNvPr id="3" name="Text 0">
            <a:extLst>
              <a:ext uri="{FF2B5EF4-FFF2-40B4-BE49-F238E27FC236}">
                <a16:creationId xmlns:a16="http://schemas.microsoft.com/office/drawing/2014/main" id="{F99AB459-5B1E-44A3-C94A-39C35451D2A1}"/>
              </a:ext>
            </a:extLst>
          </p:cNvPr>
          <p:cNvSpPr/>
          <p:nvPr/>
        </p:nvSpPr>
        <p:spPr>
          <a:xfrm>
            <a:off x="285750" y="209505"/>
            <a:ext cx="9047204" cy="430887"/>
          </a:xfrm>
          <a:prstGeom prst="rect">
            <a:avLst/>
          </a:prstGeom>
          <a:noFill/>
          <a:ln/>
        </p:spPr>
        <p:txBody>
          <a:bodyPr wrap="square" lIns="0" tIns="0" rIns="0" bIns="0" rtlCol="0" anchor="t">
            <a:spAutoFit/>
          </a:bodyPr>
          <a:lstStyle/>
          <a:p>
            <a:pPr marL="0" indent="0" algn="l">
              <a:buNone/>
            </a:pPr>
            <a:r>
              <a:rPr lang="en-US" sz="2800" b="1" dirty="0">
                <a:solidFill>
                  <a:srgbClr val="1A3A6B"/>
                </a:solidFill>
                <a:latin typeface="Inter Bold" pitchFamily="34" charset="0"/>
                <a:ea typeface="Inter Bold" pitchFamily="34" charset="-122"/>
                <a:cs typeface="Inter Bold" pitchFamily="34" charset="-120"/>
              </a:rPr>
              <a:t>Epiphyseal Closure at Age 17 with a Final Height of 179 cm</a:t>
            </a:r>
            <a:endParaRPr lang="en-US" sz="2800" dirty="0"/>
          </a:p>
        </p:txBody>
      </p:sp>
      <p:sp>
        <p:nvSpPr>
          <p:cNvPr id="4" name="Text 1">
            <a:extLst>
              <a:ext uri="{FF2B5EF4-FFF2-40B4-BE49-F238E27FC236}">
                <a16:creationId xmlns:a16="http://schemas.microsoft.com/office/drawing/2014/main" id="{793D0EFA-E513-E71B-30FE-E80638D9E8D6}"/>
              </a:ext>
            </a:extLst>
          </p:cNvPr>
          <p:cNvSpPr/>
          <p:nvPr/>
        </p:nvSpPr>
        <p:spPr>
          <a:xfrm>
            <a:off x="285750" y="1207875"/>
            <a:ext cx="8669296" cy="4308872"/>
          </a:xfrm>
          <a:prstGeom prst="rect">
            <a:avLst/>
          </a:prstGeom>
          <a:noFill/>
          <a:ln/>
        </p:spPr>
        <p:txBody>
          <a:bodyPr wrap="none" lIns="0" tIns="0" rIns="0" bIns="0" rtlCol="0" anchor="t">
            <a:spAutoFit/>
          </a:bodyPr>
          <a:lstStyle/>
          <a:p>
            <a:pPr marL="127000" indent="-127000" algn="l">
              <a:buSzPct val="100000"/>
              <a:buChar char="•"/>
            </a:pPr>
            <a:r>
              <a:rPr lang="en-US" sz="2000" dirty="0">
                <a:solidFill>
                  <a:srgbClr val="1A3A6B"/>
                </a:solidFill>
                <a:latin typeface="Inter" pitchFamily="34" charset="0"/>
                <a:ea typeface="Inter" pitchFamily="34" charset="-122"/>
                <a:cs typeface="Inter" pitchFamily="34" charset="-120"/>
              </a:rPr>
              <a:t>Epiphyseal closure occurred at </a:t>
            </a:r>
            <a:r>
              <a:rPr lang="en-US" sz="2000" b="1" dirty="0">
                <a:solidFill>
                  <a:srgbClr val="4A90E2"/>
                </a:solidFill>
                <a:latin typeface="Inter Bold" pitchFamily="34" charset="0"/>
                <a:ea typeface="Inter Bold" pitchFamily="34" charset="-122"/>
                <a:cs typeface="Inter Bold" pitchFamily="34" charset="-120"/>
              </a:rPr>
              <a:t>17 years of age</a:t>
            </a:r>
          </a:p>
          <a:p>
            <a:pPr marL="127000" indent="-127000" algn="l">
              <a:buSzPct val="100000"/>
              <a:buChar char="•"/>
            </a:pPr>
            <a:endParaRPr lang="en-US" sz="2000" b="1" dirty="0">
              <a:solidFill>
                <a:srgbClr val="4A90E2"/>
              </a:solidFill>
              <a:latin typeface="Inter Bold" pitchFamily="34" charset="0"/>
              <a:ea typeface="Inter Bold" pitchFamily="34" charset="-122"/>
            </a:endParaRPr>
          </a:p>
          <a:p>
            <a:pPr marL="127000" indent="-127000">
              <a:buSzPct val="100000"/>
              <a:buFontTx/>
              <a:buChar char="•"/>
            </a:pPr>
            <a:r>
              <a:rPr lang="en-US" sz="2000" dirty="0">
                <a:solidFill>
                  <a:srgbClr val="1A3A6B"/>
                </a:solidFill>
                <a:latin typeface="Inter" pitchFamily="34" charset="0"/>
                <a:ea typeface="Inter" pitchFamily="34" charset="-122"/>
                <a:cs typeface="Inter" pitchFamily="34" charset="-120"/>
              </a:rPr>
              <a:t>Final adult height: </a:t>
            </a:r>
            <a:r>
              <a:rPr lang="en-US" sz="2000" b="1" dirty="0">
                <a:solidFill>
                  <a:srgbClr val="4A90E2"/>
                </a:solidFill>
                <a:latin typeface="Inter Bold" pitchFamily="34" charset="0"/>
                <a:ea typeface="Inter Bold" pitchFamily="34" charset="-122"/>
                <a:cs typeface="Inter Bold" pitchFamily="34" charset="-120"/>
              </a:rPr>
              <a:t>179 cm</a:t>
            </a:r>
          </a:p>
          <a:p>
            <a:pPr>
              <a:buSzPct val="100000"/>
            </a:pPr>
            <a:endParaRPr lang="en-US" sz="2000" b="1" dirty="0">
              <a:solidFill>
                <a:srgbClr val="4A90E2"/>
              </a:solidFill>
              <a:latin typeface="Inter Bold" pitchFamily="34" charset="0"/>
              <a:ea typeface="Inter Bold" pitchFamily="34" charset="-122"/>
            </a:endParaRPr>
          </a:p>
          <a:p>
            <a:pPr marL="127000" indent="-127000">
              <a:buSzPct val="100000"/>
              <a:buFontTx/>
              <a:buChar char="•"/>
            </a:pPr>
            <a:r>
              <a:rPr lang="en-US" sz="2000" dirty="0">
                <a:solidFill>
                  <a:srgbClr val="1A3A6B"/>
                </a:solidFill>
                <a:latin typeface="Inter" pitchFamily="34" charset="0"/>
                <a:ea typeface="Inter" pitchFamily="34" charset="-122"/>
                <a:cs typeface="Inter" pitchFamily="34" charset="-120"/>
              </a:rPr>
              <a:t>Total height gain with intervention: </a:t>
            </a:r>
            <a:r>
              <a:rPr lang="en-US" sz="2000" b="1" dirty="0">
                <a:solidFill>
                  <a:srgbClr val="4A90E2"/>
                </a:solidFill>
                <a:latin typeface="Inter Bold" pitchFamily="34" charset="0"/>
                <a:ea typeface="Inter Bold" pitchFamily="34" charset="-122"/>
                <a:cs typeface="Inter Bold" pitchFamily="34" charset="-120"/>
              </a:rPr>
              <a:t>11 cm</a:t>
            </a:r>
            <a:endParaRPr lang="en-US" sz="2000" dirty="0"/>
          </a:p>
          <a:p>
            <a:pPr marL="127000" indent="-127000">
              <a:buSzPct val="100000"/>
              <a:buFontTx/>
              <a:buChar char="•"/>
            </a:pPr>
            <a:endParaRPr lang="en-US" sz="2000" dirty="0"/>
          </a:p>
          <a:p>
            <a:pPr marL="127000" indent="-127000">
              <a:buSzPct val="100000"/>
              <a:buFontTx/>
              <a:buChar char="•"/>
            </a:pPr>
            <a:r>
              <a:rPr lang="en-US" sz="2000" dirty="0">
                <a:solidFill>
                  <a:srgbClr val="1A3A6B"/>
                </a:solidFill>
                <a:latin typeface="Inter" pitchFamily="34" charset="0"/>
                <a:ea typeface="Inter" pitchFamily="34" charset="-122"/>
                <a:cs typeface="Inter" pitchFamily="34" charset="-120"/>
              </a:rPr>
              <a:t>Patient eventually achieved </a:t>
            </a:r>
            <a:r>
              <a:rPr lang="en-US" sz="2000" b="1" dirty="0">
                <a:solidFill>
                  <a:srgbClr val="4A90E2"/>
                </a:solidFill>
                <a:latin typeface="Inter Bold" pitchFamily="34" charset="0"/>
                <a:ea typeface="Inter Bold" pitchFamily="34" charset="-122"/>
                <a:cs typeface="Inter Bold" pitchFamily="34" charset="-120"/>
              </a:rPr>
              <a:t>menarche</a:t>
            </a:r>
            <a:endParaRPr lang="en-US" sz="2000" dirty="0"/>
          </a:p>
          <a:p>
            <a:pPr marL="127000" indent="-127000" algn="l">
              <a:buSzPct val="100000"/>
              <a:buChar char="•"/>
            </a:pPr>
            <a:endParaRPr lang="en-US" sz="2000" dirty="0"/>
          </a:p>
          <a:p>
            <a:pPr marL="127000" indent="-127000">
              <a:buSzPct val="100000"/>
              <a:buFontTx/>
              <a:buChar char="•"/>
            </a:pPr>
            <a:r>
              <a:rPr lang="en-US" sz="2000" dirty="0">
                <a:solidFill>
                  <a:srgbClr val="1A3A6B"/>
                </a:solidFill>
                <a:latin typeface="Inter" pitchFamily="34" charset="0"/>
                <a:ea typeface="Inter" pitchFamily="34" charset="-122"/>
                <a:cs typeface="Inter" pitchFamily="34" charset="-120"/>
              </a:rPr>
              <a:t>Remained with </a:t>
            </a:r>
            <a:r>
              <a:rPr lang="en-US" sz="2000" b="1" dirty="0" err="1">
                <a:solidFill>
                  <a:srgbClr val="4A90E2"/>
                </a:solidFill>
                <a:latin typeface="Inter Bold" pitchFamily="34" charset="0"/>
                <a:ea typeface="Inter Bold" pitchFamily="34" charset="-122"/>
                <a:cs typeface="Inter Bold" pitchFamily="34" charset="-120"/>
              </a:rPr>
              <a:t>amastia</a:t>
            </a:r>
            <a:r>
              <a:rPr lang="en-US" sz="2000" dirty="0">
                <a:solidFill>
                  <a:srgbClr val="1A3A6B"/>
                </a:solidFill>
                <a:latin typeface="Inter" pitchFamily="34" charset="0"/>
                <a:ea typeface="Inter" pitchFamily="34" charset="-122"/>
                <a:cs typeface="Inter" pitchFamily="34" charset="-120"/>
              </a:rPr>
              <a:t> — absent breast tissue despite hormonal therapy</a:t>
            </a:r>
          </a:p>
          <a:p>
            <a:pPr marL="127000" indent="-127000">
              <a:buSzPct val="100000"/>
              <a:buFontTx/>
              <a:buChar char="•"/>
            </a:pPr>
            <a:endParaRPr lang="en-US" sz="2000" dirty="0">
              <a:solidFill>
                <a:srgbClr val="1A3A6B"/>
              </a:solidFill>
              <a:latin typeface="Inter" pitchFamily="34" charset="0"/>
              <a:ea typeface="Inter" pitchFamily="34" charset="-122"/>
            </a:endParaRPr>
          </a:p>
          <a:p>
            <a:pPr marL="127000" indent="-127000">
              <a:buSzPct val="100000"/>
              <a:buFontTx/>
              <a:buChar char="•"/>
            </a:pPr>
            <a:r>
              <a:rPr lang="en-US" sz="2000" dirty="0">
                <a:solidFill>
                  <a:srgbClr val="1A3A6B"/>
                </a:solidFill>
                <a:latin typeface="Inter" pitchFamily="34" charset="0"/>
                <a:ea typeface="Inter" pitchFamily="34" charset="-122"/>
                <a:cs typeface="Inter" pitchFamily="34" charset="-120"/>
              </a:rPr>
              <a:t>Outcome underscores the difficulty of achieving typical pubertal endpoints in MFS</a:t>
            </a:r>
          </a:p>
          <a:p>
            <a:pPr>
              <a:buSzPct val="100000"/>
            </a:pPr>
            <a:r>
              <a:rPr lang="en-US" sz="2000" dirty="0">
                <a:solidFill>
                  <a:srgbClr val="1A3A6B"/>
                </a:solidFill>
                <a:latin typeface="Inter" pitchFamily="34" charset="0"/>
                <a:ea typeface="Inter" pitchFamily="34" charset="-122"/>
                <a:cs typeface="Inter" pitchFamily="34" charset="-120"/>
              </a:rPr>
              <a:t> with multiple comorbidities</a:t>
            </a:r>
            <a:endParaRPr lang="en-US" sz="2000" dirty="0"/>
          </a:p>
          <a:p>
            <a:pPr marL="127000" indent="-127000">
              <a:buSzPct val="100000"/>
              <a:buFontTx/>
              <a:buChar char="•"/>
            </a:pPr>
            <a:endParaRPr lang="en-US" sz="2000" dirty="0"/>
          </a:p>
          <a:p>
            <a:pPr marL="127000" indent="-127000" algn="l">
              <a:buSzPct val="100000"/>
              <a:buChar char="•"/>
            </a:pPr>
            <a:endParaRPr lang="en-US" sz="2000" dirty="0"/>
          </a:p>
        </p:txBody>
      </p:sp>
      <p:sp>
        <p:nvSpPr>
          <p:cNvPr id="5" name="Text 2">
            <a:extLst>
              <a:ext uri="{FF2B5EF4-FFF2-40B4-BE49-F238E27FC236}">
                <a16:creationId xmlns:a16="http://schemas.microsoft.com/office/drawing/2014/main" id="{AB3CDC96-E96E-B2D7-934C-1539086BC786}"/>
              </a:ext>
            </a:extLst>
          </p:cNvPr>
          <p:cNvSpPr/>
          <p:nvPr/>
        </p:nvSpPr>
        <p:spPr>
          <a:xfrm>
            <a:off x="785813" y="2093119"/>
            <a:ext cx="128240" cy="180947"/>
          </a:xfrm>
          <a:prstGeom prst="rect">
            <a:avLst/>
          </a:prstGeom>
          <a:noFill/>
          <a:ln/>
        </p:spPr>
        <p:txBody>
          <a:bodyPr wrap="none" lIns="0" tIns="0" rIns="0" bIns="0" rtlCol="0" anchor="t">
            <a:spAutoFit/>
          </a:bodyPr>
          <a:lstStyle/>
          <a:p>
            <a:pPr marL="127000" indent="-127000" algn="l">
              <a:lnSpc>
                <a:spcPct val="120000"/>
              </a:lnSpc>
              <a:buSzPct val="100000"/>
              <a:buChar char="•"/>
            </a:pPr>
            <a:endParaRPr lang="en-US" sz="1050" dirty="0"/>
          </a:p>
        </p:txBody>
      </p:sp>
      <p:sp>
        <p:nvSpPr>
          <p:cNvPr id="6" name="Text 3">
            <a:extLst>
              <a:ext uri="{FF2B5EF4-FFF2-40B4-BE49-F238E27FC236}">
                <a16:creationId xmlns:a16="http://schemas.microsoft.com/office/drawing/2014/main" id="{B8AB80A4-7C84-600A-1351-C8CF3846FAC2}"/>
              </a:ext>
            </a:extLst>
          </p:cNvPr>
          <p:cNvSpPr/>
          <p:nvPr/>
        </p:nvSpPr>
        <p:spPr>
          <a:xfrm>
            <a:off x="785813" y="2486025"/>
            <a:ext cx="128240" cy="180947"/>
          </a:xfrm>
          <a:prstGeom prst="rect">
            <a:avLst/>
          </a:prstGeom>
          <a:noFill/>
          <a:ln/>
        </p:spPr>
        <p:txBody>
          <a:bodyPr wrap="none" lIns="0" tIns="0" rIns="0" bIns="0" rtlCol="0" anchor="t">
            <a:spAutoFit/>
          </a:bodyPr>
          <a:lstStyle/>
          <a:p>
            <a:pPr marL="127000" indent="-127000" algn="l">
              <a:lnSpc>
                <a:spcPct val="120000"/>
              </a:lnSpc>
              <a:buSzPct val="100000"/>
              <a:buChar char="•"/>
            </a:pPr>
            <a:endParaRPr lang="en-US" sz="1050" dirty="0"/>
          </a:p>
        </p:txBody>
      </p:sp>
      <p:sp>
        <p:nvSpPr>
          <p:cNvPr id="7" name="Text 4">
            <a:extLst>
              <a:ext uri="{FF2B5EF4-FFF2-40B4-BE49-F238E27FC236}">
                <a16:creationId xmlns:a16="http://schemas.microsoft.com/office/drawing/2014/main" id="{B4594D95-D372-B10D-53BB-4CAEC2027FF7}"/>
              </a:ext>
            </a:extLst>
          </p:cNvPr>
          <p:cNvSpPr/>
          <p:nvPr/>
        </p:nvSpPr>
        <p:spPr>
          <a:xfrm>
            <a:off x="785813" y="2878931"/>
            <a:ext cx="128240" cy="180947"/>
          </a:xfrm>
          <a:prstGeom prst="rect">
            <a:avLst/>
          </a:prstGeom>
          <a:noFill/>
          <a:ln/>
        </p:spPr>
        <p:txBody>
          <a:bodyPr wrap="none" lIns="0" tIns="0" rIns="0" bIns="0" rtlCol="0" anchor="t">
            <a:spAutoFit/>
          </a:bodyPr>
          <a:lstStyle/>
          <a:p>
            <a:pPr marL="127000" indent="-127000" algn="l">
              <a:lnSpc>
                <a:spcPct val="120000"/>
              </a:lnSpc>
              <a:buSzPct val="100000"/>
              <a:buChar char="•"/>
            </a:pPr>
            <a:endParaRPr lang="en-US" sz="1050" dirty="0"/>
          </a:p>
        </p:txBody>
      </p:sp>
      <p:sp>
        <p:nvSpPr>
          <p:cNvPr id="8" name="Text 5">
            <a:extLst>
              <a:ext uri="{FF2B5EF4-FFF2-40B4-BE49-F238E27FC236}">
                <a16:creationId xmlns:a16="http://schemas.microsoft.com/office/drawing/2014/main" id="{0835F807-B3BD-4905-2CEC-7940B42C3479}"/>
              </a:ext>
            </a:extLst>
          </p:cNvPr>
          <p:cNvSpPr/>
          <p:nvPr/>
        </p:nvSpPr>
        <p:spPr>
          <a:xfrm>
            <a:off x="785813" y="3271838"/>
            <a:ext cx="128240" cy="180947"/>
          </a:xfrm>
          <a:prstGeom prst="rect">
            <a:avLst/>
          </a:prstGeom>
          <a:noFill/>
          <a:ln/>
        </p:spPr>
        <p:txBody>
          <a:bodyPr wrap="none" lIns="0" tIns="0" rIns="0" bIns="0" rtlCol="0" anchor="t">
            <a:spAutoFit/>
          </a:bodyPr>
          <a:lstStyle/>
          <a:p>
            <a:pPr marL="127000" indent="-127000" algn="l">
              <a:lnSpc>
                <a:spcPct val="120000"/>
              </a:lnSpc>
              <a:buSzPct val="100000"/>
              <a:buChar char="•"/>
            </a:pPr>
            <a:endParaRPr lang="en-US" sz="1050" dirty="0"/>
          </a:p>
        </p:txBody>
      </p:sp>
      <p:sp>
        <p:nvSpPr>
          <p:cNvPr id="9" name="Text 6">
            <a:extLst>
              <a:ext uri="{FF2B5EF4-FFF2-40B4-BE49-F238E27FC236}">
                <a16:creationId xmlns:a16="http://schemas.microsoft.com/office/drawing/2014/main" id="{C248EB1A-A686-F681-8D73-E44624B13601}"/>
              </a:ext>
            </a:extLst>
          </p:cNvPr>
          <p:cNvSpPr/>
          <p:nvPr/>
        </p:nvSpPr>
        <p:spPr>
          <a:xfrm>
            <a:off x="785813" y="3664744"/>
            <a:ext cx="128240" cy="180947"/>
          </a:xfrm>
          <a:prstGeom prst="rect">
            <a:avLst/>
          </a:prstGeom>
          <a:noFill/>
          <a:ln/>
        </p:spPr>
        <p:txBody>
          <a:bodyPr wrap="none" lIns="0" tIns="0" rIns="0" bIns="0" rtlCol="0" anchor="t">
            <a:spAutoFit/>
          </a:bodyPr>
          <a:lstStyle/>
          <a:p>
            <a:pPr marL="127000" indent="-127000" algn="l">
              <a:lnSpc>
                <a:spcPct val="120000"/>
              </a:lnSpc>
              <a:buSzPct val="100000"/>
              <a:buChar char="•"/>
            </a:pPr>
            <a:endParaRPr lang="en-US" sz="1050" dirty="0"/>
          </a:p>
        </p:txBody>
      </p:sp>
      <p:pic>
        <p:nvPicPr>
          <p:cNvPr id="11" name="Picture 10">
            <a:extLst>
              <a:ext uri="{FF2B5EF4-FFF2-40B4-BE49-F238E27FC236}">
                <a16:creationId xmlns:a16="http://schemas.microsoft.com/office/drawing/2014/main" id="{F6B853D1-14FF-0C38-CC1B-2DEC139683CC}"/>
              </a:ext>
            </a:extLst>
          </p:cNvPr>
          <p:cNvPicPr>
            <a:picLocks noChangeAspect="1"/>
          </p:cNvPicPr>
          <p:nvPr/>
        </p:nvPicPr>
        <p:blipFill>
          <a:blip r:embed="rId4"/>
          <a:stretch>
            <a:fillRect/>
          </a:stretch>
        </p:blipFill>
        <p:spPr>
          <a:xfrm>
            <a:off x="6474372" y="897717"/>
            <a:ext cx="2060184" cy="2661448"/>
          </a:xfrm>
          <a:prstGeom prst="rect">
            <a:avLst/>
          </a:prstGeom>
        </p:spPr>
      </p:pic>
    </p:spTree>
    <p:extLst>
      <p:ext uri="{BB962C8B-B14F-4D97-AF65-F5344CB8AC3E}">
        <p14:creationId xmlns:p14="http://schemas.microsoft.com/office/powerpoint/2010/main" val="2825350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 y="-430809"/>
            <a:ext cx="9144000" cy="5143500"/>
          </a:xfrm>
          <a:prstGeom prst="rect">
            <a:avLst/>
          </a:prstGeom>
        </p:spPr>
      </p:pic>
      <p:sp>
        <p:nvSpPr>
          <p:cNvPr id="3" name="Text 0"/>
          <p:cNvSpPr/>
          <p:nvPr/>
        </p:nvSpPr>
        <p:spPr>
          <a:xfrm>
            <a:off x="161364" y="241706"/>
            <a:ext cx="9143999" cy="377026"/>
          </a:xfrm>
          <a:prstGeom prst="rect">
            <a:avLst/>
          </a:prstGeom>
          <a:noFill/>
          <a:ln/>
        </p:spPr>
        <p:txBody>
          <a:bodyPr wrap="square" lIns="0" tIns="0" rIns="0" bIns="0" rtlCol="0" anchor="t">
            <a:spAutoFit/>
          </a:bodyPr>
          <a:lstStyle/>
          <a:p>
            <a:pPr marL="0" indent="0" algn="l">
              <a:buNone/>
            </a:pPr>
            <a:r>
              <a:rPr lang="en-US" sz="2450" b="1" dirty="0">
                <a:solidFill>
                  <a:srgbClr val="1A3A6B"/>
                </a:solidFill>
                <a:latin typeface="Inter Bold" pitchFamily="34" charset="0"/>
                <a:ea typeface="Inter Bold" pitchFamily="34" charset="-122"/>
                <a:cs typeface="Inter Bold" pitchFamily="34" charset="-120"/>
              </a:rPr>
              <a:t>Estrogen Resistance and Cardiac Risk Created a Dual Clinical Dilemma</a:t>
            </a:r>
            <a:endParaRPr lang="en-US" sz="2450" dirty="0"/>
          </a:p>
        </p:txBody>
      </p:sp>
      <p:sp>
        <p:nvSpPr>
          <p:cNvPr id="4" name="Text 1"/>
          <p:cNvSpPr/>
          <p:nvPr/>
        </p:nvSpPr>
        <p:spPr>
          <a:xfrm>
            <a:off x="187839" y="1291247"/>
            <a:ext cx="8982635" cy="4185761"/>
          </a:xfrm>
          <a:prstGeom prst="rect">
            <a:avLst/>
          </a:prstGeom>
          <a:noFill/>
          <a:ln/>
        </p:spPr>
        <p:txBody>
          <a:bodyPr wrap="square" lIns="0" tIns="0" rIns="0" bIns="0" rtlCol="0" anchor="t">
            <a:spAutoFit/>
          </a:bodyPr>
          <a:lstStyle/>
          <a:p>
            <a:pPr marL="127000" indent="-127000" algn="l">
              <a:buSzPct val="100000"/>
              <a:buChar char="•"/>
            </a:pPr>
            <a:r>
              <a:rPr lang="en-US" sz="1700" dirty="0">
                <a:solidFill>
                  <a:srgbClr val="1A3A6B"/>
                </a:solidFill>
                <a:latin typeface="Calibri" panose="020F0502020204030204" pitchFamily="34" charset="0"/>
                <a:ea typeface="Inter" pitchFamily="34" charset="-122"/>
                <a:cs typeface="Calibri" panose="020F0502020204030204" pitchFamily="34" charset="0"/>
              </a:rPr>
              <a:t>Suboptimal response to high-dose estrogen (poor breast development despite withdrawal bleeding and ongoing linear growth) raised the possibility of </a:t>
            </a:r>
            <a:r>
              <a:rPr lang="en-US" sz="1700" b="1" dirty="0">
                <a:solidFill>
                  <a:srgbClr val="4A90E2"/>
                </a:solidFill>
                <a:latin typeface="Calibri" panose="020F0502020204030204" pitchFamily="34" charset="0"/>
                <a:ea typeface="Inter Bold" pitchFamily="34" charset="-122"/>
                <a:cs typeface="Calibri" panose="020F0502020204030204" pitchFamily="34" charset="0"/>
              </a:rPr>
              <a:t>estrogen resistance</a:t>
            </a:r>
          </a:p>
          <a:p>
            <a:pPr marL="127000" indent="-127000" algn="l">
              <a:buSzPct val="100000"/>
              <a:buChar char="•"/>
            </a:pPr>
            <a:endParaRPr lang="en-US" sz="1700" b="1" dirty="0">
              <a:solidFill>
                <a:srgbClr val="4A90E2"/>
              </a:solidFill>
              <a:latin typeface="Calibri" panose="020F0502020204030204" pitchFamily="34" charset="0"/>
              <a:ea typeface="Inter Bold" pitchFamily="34" charset="-122"/>
              <a:cs typeface="Calibri" panose="020F0502020204030204" pitchFamily="34" charset="0"/>
            </a:endParaRPr>
          </a:p>
          <a:p>
            <a:pPr marL="127000" indent="-127000">
              <a:buSzPct val="100000"/>
              <a:buFontTx/>
              <a:buChar char="•"/>
            </a:pPr>
            <a:r>
              <a:rPr lang="en-US" sz="1700" dirty="0">
                <a:solidFill>
                  <a:srgbClr val="1A3A6B"/>
                </a:solidFill>
                <a:latin typeface="Calibri" panose="020F0502020204030204" pitchFamily="34" charset="0"/>
                <a:ea typeface="Inter" pitchFamily="34" charset="-122"/>
                <a:cs typeface="Calibri" panose="020F0502020204030204" pitchFamily="34" charset="0"/>
              </a:rPr>
              <a:t>Continued linear growth despite therapy reflected the challenge of halting height progression in MFS</a:t>
            </a:r>
          </a:p>
          <a:p>
            <a:pPr marL="127000" indent="-127000">
              <a:buSzPct val="100000"/>
              <a:buFontTx/>
              <a:buChar char="•"/>
            </a:pPr>
            <a:endParaRPr lang="en-US" sz="1700" dirty="0">
              <a:solidFill>
                <a:srgbClr val="1A3A6B"/>
              </a:solidFill>
              <a:latin typeface="Calibri" panose="020F0502020204030204" pitchFamily="34" charset="0"/>
              <a:ea typeface="Inter" pitchFamily="34" charset="-122"/>
              <a:cs typeface="Calibri" panose="020F0502020204030204" pitchFamily="34" charset="0"/>
            </a:endParaRPr>
          </a:p>
          <a:p>
            <a:pPr marL="127000" indent="-127000">
              <a:buSzPct val="100000"/>
              <a:buFontTx/>
              <a:buChar char="•"/>
            </a:pPr>
            <a:r>
              <a:rPr lang="en-US" sz="1700" dirty="0">
                <a:solidFill>
                  <a:srgbClr val="1A3A6B"/>
                </a:solidFill>
                <a:latin typeface="Calibri" panose="020F0502020204030204" pitchFamily="34" charset="0"/>
                <a:ea typeface="Inter" pitchFamily="34" charset="-122"/>
                <a:cs typeface="Calibri" panose="020F0502020204030204" pitchFamily="34" charset="0"/>
              </a:rPr>
              <a:t>High estrogen doses carry </a:t>
            </a:r>
            <a:r>
              <a:rPr lang="en-US" sz="1700" b="1" dirty="0">
                <a:solidFill>
                  <a:srgbClr val="4A90E2"/>
                </a:solidFill>
                <a:latin typeface="Calibri" panose="020F0502020204030204" pitchFamily="34" charset="0"/>
                <a:ea typeface="Inter Bold" pitchFamily="34" charset="-122"/>
                <a:cs typeface="Calibri" panose="020F0502020204030204" pitchFamily="34" charset="0"/>
              </a:rPr>
              <a:t>cardiovascular risk</a:t>
            </a:r>
            <a:r>
              <a:rPr lang="en-US" sz="1700" dirty="0">
                <a:solidFill>
                  <a:srgbClr val="1A3A6B"/>
                </a:solidFill>
                <a:latin typeface="Calibri" panose="020F0502020204030204" pitchFamily="34" charset="0"/>
                <a:ea typeface="Inter" pitchFamily="34" charset="-122"/>
                <a:cs typeface="Calibri" panose="020F0502020204030204" pitchFamily="34" charset="0"/>
              </a:rPr>
              <a:t> in patients with aortic root dilatation awaiting surgery</a:t>
            </a:r>
          </a:p>
          <a:p>
            <a:pPr marL="127000" indent="-127000">
              <a:buSzPct val="100000"/>
              <a:buFontTx/>
              <a:buChar char="•"/>
            </a:pPr>
            <a:endParaRPr lang="en-US" sz="1700" dirty="0">
              <a:solidFill>
                <a:srgbClr val="1A3A6B"/>
              </a:solidFill>
              <a:latin typeface="Calibri" panose="020F0502020204030204" pitchFamily="34" charset="0"/>
              <a:ea typeface="Inter" pitchFamily="34" charset="-122"/>
              <a:cs typeface="Calibri" panose="020F0502020204030204" pitchFamily="34" charset="0"/>
            </a:endParaRPr>
          </a:p>
          <a:p>
            <a:pPr marL="127000" indent="-127000">
              <a:buSzPct val="100000"/>
              <a:buFontTx/>
              <a:buChar char="•"/>
            </a:pPr>
            <a:r>
              <a:rPr lang="en-US" sz="1700" b="1" dirty="0" err="1">
                <a:solidFill>
                  <a:srgbClr val="4A90E2"/>
                </a:solidFill>
                <a:latin typeface="Calibri" panose="020F0502020204030204" pitchFamily="34" charset="0"/>
                <a:ea typeface="Inter Bold" pitchFamily="34" charset="-122"/>
                <a:cs typeface="Calibri" panose="020F0502020204030204" pitchFamily="34" charset="0"/>
              </a:rPr>
              <a:t>Amastia</a:t>
            </a:r>
            <a:r>
              <a:rPr lang="en-US" sz="1700" dirty="0">
                <a:solidFill>
                  <a:srgbClr val="1A3A6B"/>
                </a:solidFill>
                <a:latin typeface="Calibri" panose="020F0502020204030204" pitchFamily="34" charset="0"/>
                <a:ea typeface="Inter" pitchFamily="34" charset="-122"/>
                <a:cs typeface="Calibri" panose="020F0502020204030204" pitchFamily="34" charset="0"/>
              </a:rPr>
              <a:t> — a rare anatomical condition of absent breast tissue , was ultimately identified as a possible consequence however, it was reported to be associated with MVP.</a:t>
            </a:r>
          </a:p>
          <a:p>
            <a:pPr marL="127000" indent="-127000">
              <a:buSzPct val="100000"/>
              <a:buFontTx/>
              <a:buChar char="•"/>
            </a:pPr>
            <a:endParaRPr lang="en-US" sz="1700" dirty="0">
              <a:solidFill>
                <a:srgbClr val="1A3A6B"/>
              </a:solidFill>
              <a:latin typeface="Calibri" panose="020F0502020204030204" pitchFamily="34" charset="0"/>
              <a:ea typeface="Inter" pitchFamily="34" charset="-122"/>
              <a:cs typeface="Calibri" panose="020F0502020204030204" pitchFamily="34" charset="0"/>
            </a:endParaRPr>
          </a:p>
          <a:p>
            <a:pPr marL="127000" indent="-127000">
              <a:buSzPct val="100000"/>
              <a:buFontTx/>
              <a:buChar char="•"/>
            </a:pPr>
            <a:r>
              <a:rPr lang="en-US" sz="1700" dirty="0">
                <a:solidFill>
                  <a:srgbClr val="1A3A6B"/>
                </a:solidFill>
                <a:latin typeface="Calibri" panose="020F0502020204030204" pitchFamily="34" charset="0"/>
                <a:ea typeface="Inter" pitchFamily="34" charset="-122"/>
                <a:cs typeface="Calibri" panose="020F0502020204030204" pitchFamily="34" charset="0"/>
              </a:rPr>
              <a:t>The case illustrates that standard pubertal induction protocols may be insufficient in MFS with complex comorbidities</a:t>
            </a:r>
            <a:endParaRPr lang="en-US" sz="1700" dirty="0">
              <a:latin typeface="Calibri" panose="020F0502020204030204" pitchFamily="34" charset="0"/>
              <a:cs typeface="Calibri" panose="020F0502020204030204" pitchFamily="34" charset="0"/>
            </a:endParaRPr>
          </a:p>
          <a:p>
            <a:pPr>
              <a:buSzPct val="100000"/>
            </a:pPr>
            <a:endParaRPr lang="en-US" sz="1700" dirty="0">
              <a:latin typeface="Calibri" panose="020F0502020204030204" pitchFamily="34" charset="0"/>
              <a:cs typeface="Calibri" panose="020F0502020204030204" pitchFamily="34" charset="0"/>
            </a:endParaRPr>
          </a:p>
          <a:p>
            <a:pPr marL="127000" indent="-127000">
              <a:buSzPct val="100000"/>
              <a:buFontTx/>
              <a:buChar char="•"/>
            </a:pPr>
            <a:endParaRPr lang="en-US" sz="1700" dirty="0">
              <a:latin typeface="Calibri" panose="020F0502020204030204" pitchFamily="34" charset="0"/>
              <a:cs typeface="Calibri" panose="020F0502020204030204" pitchFamily="34" charset="0"/>
            </a:endParaRPr>
          </a:p>
          <a:p>
            <a:pPr marL="127000" indent="-127000">
              <a:buSzPct val="100000"/>
              <a:buFontTx/>
              <a:buChar char="•"/>
            </a:pPr>
            <a:endParaRPr lang="en-US" sz="1700" dirty="0">
              <a:latin typeface="Calibri" panose="020F0502020204030204" pitchFamily="34" charset="0"/>
              <a:cs typeface="Calibri" panose="020F0502020204030204" pitchFamily="34" charset="0"/>
            </a:endParaRPr>
          </a:p>
          <a:p>
            <a:pPr marL="127000" indent="-127000" algn="l">
              <a:buSzPct val="100000"/>
              <a:buChar char="•"/>
            </a:pPr>
            <a:endParaRPr lang="en-US" sz="1700" dirty="0">
              <a:latin typeface="Calibri" panose="020F0502020204030204" pitchFamily="34" charset="0"/>
              <a:cs typeface="Calibri" panose="020F0502020204030204" pitchFamily="34" charset="0"/>
            </a:endParaRPr>
          </a:p>
        </p:txBody>
      </p:sp>
      <p:sp>
        <p:nvSpPr>
          <p:cNvPr id="5" name="Text 2"/>
          <p:cNvSpPr/>
          <p:nvPr/>
        </p:nvSpPr>
        <p:spPr>
          <a:xfrm>
            <a:off x="785813" y="2307431"/>
            <a:ext cx="128240" cy="180947"/>
          </a:xfrm>
          <a:prstGeom prst="rect">
            <a:avLst/>
          </a:prstGeom>
          <a:noFill/>
          <a:ln/>
        </p:spPr>
        <p:txBody>
          <a:bodyPr wrap="none" lIns="0" tIns="0" rIns="0" bIns="0" rtlCol="0" anchor="t">
            <a:spAutoFit/>
          </a:bodyPr>
          <a:lstStyle/>
          <a:p>
            <a:pPr marL="127000" indent="-127000" algn="l">
              <a:lnSpc>
                <a:spcPct val="120000"/>
              </a:lnSpc>
              <a:buSzPct val="100000"/>
              <a:buChar char="•"/>
            </a:pPr>
            <a:endParaRPr lang="en-US" sz="1050" dirty="0"/>
          </a:p>
        </p:txBody>
      </p:sp>
      <p:sp>
        <p:nvSpPr>
          <p:cNvPr id="6" name="Text 3"/>
          <p:cNvSpPr/>
          <p:nvPr/>
        </p:nvSpPr>
        <p:spPr>
          <a:xfrm>
            <a:off x="785813" y="2700338"/>
            <a:ext cx="128240" cy="180947"/>
          </a:xfrm>
          <a:prstGeom prst="rect">
            <a:avLst/>
          </a:prstGeom>
          <a:noFill/>
          <a:ln/>
        </p:spPr>
        <p:txBody>
          <a:bodyPr wrap="none" lIns="0" tIns="0" rIns="0" bIns="0" rtlCol="0" anchor="t">
            <a:spAutoFit/>
          </a:bodyPr>
          <a:lstStyle/>
          <a:p>
            <a:pPr marL="127000" indent="-127000" algn="l">
              <a:lnSpc>
                <a:spcPct val="120000"/>
              </a:lnSpc>
              <a:buSzPct val="100000"/>
              <a:buChar char="•"/>
            </a:pPr>
            <a:endParaRPr lang="en-US" sz="1050" dirty="0"/>
          </a:p>
        </p:txBody>
      </p:sp>
      <p:sp>
        <p:nvSpPr>
          <p:cNvPr id="7" name="Text 4"/>
          <p:cNvSpPr/>
          <p:nvPr/>
        </p:nvSpPr>
        <p:spPr>
          <a:xfrm>
            <a:off x="785813" y="3093244"/>
            <a:ext cx="128240" cy="172355"/>
          </a:xfrm>
          <a:prstGeom prst="rect">
            <a:avLst/>
          </a:prstGeom>
          <a:noFill/>
          <a:ln/>
        </p:spPr>
        <p:txBody>
          <a:bodyPr wrap="none" lIns="0" tIns="0" rIns="0" bIns="0" rtlCol="0" anchor="t">
            <a:spAutoFit/>
          </a:bodyPr>
          <a:lstStyle/>
          <a:p>
            <a:pPr marL="127000" indent="-127000" algn="l">
              <a:lnSpc>
                <a:spcPct val="120000"/>
              </a:lnSpc>
              <a:buSzPct val="100000"/>
              <a:buChar char="•"/>
            </a:pPr>
            <a:endParaRPr lang="en-US" sz="1000" dirty="0"/>
          </a:p>
        </p:txBody>
      </p:sp>
      <p:sp>
        <p:nvSpPr>
          <p:cNvPr id="8" name="Text 5"/>
          <p:cNvSpPr/>
          <p:nvPr/>
        </p:nvSpPr>
        <p:spPr>
          <a:xfrm>
            <a:off x="785813" y="3486150"/>
            <a:ext cx="7786688" cy="180947"/>
          </a:xfrm>
          <a:prstGeom prst="rect">
            <a:avLst/>
          </a:prstGeom>
          <a:noFill/>
          <a:ln/>
        </p:spPr>
        <p:txBody>
          <a:bodyPr wrap="square" lIns="0" tIns="0" rIns="0" bIns="0" rtlCol="0" anchor="t">
            <a:spAutoFit/>
          </a:bodyPr>
          <a:lstStyle/>
          <a:p>
            <a:pPr marL="127000" indent="-127000" algn="l">
              <a:lnSpc>
                <a:spcPct val="120000"/>
              </a:lnSpc>
              <a:buSzPct val="100000"/>
              <a:buChar char="•"/>
            </a:pPr>
            <a:endParaRPr lang="en-US" sz="10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CFCB06-7AD5-9B58-894B-8C346A3F9975}"/>
              </a:ext>
            </a:extLst>
          </p:cNvPr>
          <p:cNvPicPr>
            <a:picLocks noChangeAspect="1"/>
          </p:cNvPicPr>
          <p:nvPr/>
        </p:nvPicPr>
        <p:blipFill>
          <a:blip r:embed="rId2"/>
          <a:stretch>
            <a:fillRect/>
          </a:stretch>
        </p:blipFill>
        <p:spPr>
          <a:xfrm>
            <a:off x="1572791" y="79765"/>
            <a:ext cx="5345405" cy="1994935"/>
          </a:xfrm>
          <a:prstGeom prst="rect">
            <a:avLst/>
          </a:prstGeom>
        </p:spPr>
      </p:pic>
      <p:pic>
        <p:nvPicPr>
          <p:cNvPr id="3" name="Picture 2">
            <a:extLst>
              <a:ext uri="{FF2B5EF4-FFF2-40B4-BE49-F238E27FC236}">
                <a16:creationId xmlns:a16="http://schemas.microsoft.com/office/drawing/2014/main" id="{8E2BA45C-EC0B-3BB8-6351-8AD9F3BD704E}"/>
              </a:ext>
            </a:extLst>
          </p:cNvPr>
          <p:cNvPicPr>
            <a:picLocks noChangeAspect="1"/>
          </p:cNvPicPr>
          <p:nvPr/>
        </p:nvPicPr>
        <p:blipFill>
          <a:blip r:embed="rId3"/>
          <a:stretch>
            <a:fillRect/>
          </a:stretch>
        </p:blipFill>
        <p:spPr>
          <a:xfrm>
            <a:off x="1572791" y="2191469"/>
            <a:ext cx="5023952" cy="1704555"/>
          </a:xfrm>
          <a:prstGeom prst="rect">
            <a:avLst/>
          </a:prstGeom>
        </p:spPr>
      </p:pic>
      <p:pic>
        <p:nvPicPr>
          <p:cNvPr id="5" name="Picture 4">
            <a:extLst>
              <a:ext uri="{FF2B5EF4-FFF2-40B4-BE49-F238E27FC236}">
                <a16:creationId xmlns:a16="http://schemas.microsoft.com/office/drawing/2014/main" id="{8FAB54AC-3D2C-7B20-59D5-0D2ECFA88B03}"/>
              </a:ext>
            </a:extLst>
          </p:cNvPr>
          <p:cNvPicPr>
            <a:picLocks noChangeAspect="1"/>
          </p:cNvPicPr>
          <p:nvPr/>
        </p:nvPicPr>
        <p:blipFill>
          <a:blip r:embed="rId4"/>
          <a:stretch>
            <a:fillRect/>
          </a:stretch>
        </p:blipFill>
        <p:spPr>
          <a:xfrm>
            <a:off x="1895993" y="4187435"/>
            <a:ext cx="4699000" cy="876300"/>
          </a:xfrm>
          <a:prstGeom prst="rect">
            <a:avLst/>
          </a:prstGeom>
        </p:spPr>
      </p:pic>
    </p:spTree>
    <p:extLst>
      <p:ext uri="{BB962C8B-B14F-4D97-AF65-F5344CB8AC3E}">
        <p14:creationId xmlns:p14="http://schemas.microsoft.com/office/powerpoint/2010/main" val="542316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E93E54-7579-5195-4D2C-2E8D73D43370}"/>
              </a:ext>
            </a:extLst>
          </p:cNvPr>
          <p:cNvPicPr>
            <a:picLocks noChangeAspect="1"/>
          </p:cNvPicPr>
          <p:nvPr/>
        </p:nvPicPr>
        <p:blipFill>
          <a:blip r:embed="rId2"/>
          <a:stretch>
            <a:fillRect/>
          </a:stretch>
        </p:blipFill>
        <p:spPr>
          <a:xfrm>
            <a:off x="1668545" y="2412940"/>
            <a:ext cx="5071620" cy="2563892"/>
          </a:xfrm>
          <a:prstGeom prst="rect">
            <a:avLst/>
          </a:prstGeom>
        </p:spPr>
      </p:pic>
      <p:pic>
        <p:nvPicPr>
          <p:cNvPr id="4" name="Picture 3">
            <a:extLst>
              <a:ext uri="{FF2B5EF4-FFF2-40B4-BE49-F238E27FC236}">
                <a16:creationId xmlns:a16="http://schemas.microsoft.com/office/drawing/2014/main" id="{A259A88D-4037-4435-3489-A42B63352C02}"/>
              </a:ext>
            </a:extLst>
          </p:cNvPr>
          <p:cNvPicPr>
            <a:picLocks noChangeAspect="1"/>
          </p:cNvPicPr>
          <p:nvPr/>
        </p:nvPicPr>
        <p:blipFill>
          <a:blip r:embed="rId3"/>
          <a:stretch>
            <a:fillRect/>
          </a:stretch>
        </p:blipFill>
        <p:spPr>
          <a:xfrm>
            <a:off x="1065807" y="0"/>
            <a:ext cx="6483874" cy="2246272"/>
          </a:xfrm>
          <a:prstGeom prst="rect">
            <a:avLst/>
          </a:prstGeom>
        </p:spPr>
      </p:pic>
    </p:spTree>
    <p:extLst>
      <p:ext uri="{BB962C8B-B14F-4D97-AF65-F5344CB8AC3E}">
        <p14:creationId xmlns:p14="http://schemas.microsoft.com/office/powerpoint/2010/main" val="3618411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157655"/>
            <a:ext cx="9144000" cy="5143500"/>
          </a:xfrm>
          <a:prstGeom prst="rect">
            <a:avLst/>
          </a:prstGeom>
        </p:spPr>
      </p:pic>
      <p:sp>
        <p:nvSpPr>
          <p:cNvPr id="3" name="Text 0"/>
          <p:cNvSpPr/>
          <p:nvPr/>
        </p:nvSpPr>
        <p:spPr>
          <a:xfrm>
            <a:off x="571500" y="621982"/>
            <a:ext cx="8001000" cy="492443"/>
          </a:xfrm>
          <a:prstGeom prst="rect">
            <a:avLst/>
          </a:prstGeom>
          <a:noFill/>
          <a:ln/>
        </p:spPr>
        <p:txBody>
          <a:bodyPr wrap="square" lIns="0" tIns="0" rIns="0" bIns="0" rtlCol="0" anchor="t">
            <a:spAutoFit/>
          </a:bodyPr>
          <a:lstStyle/>
          <a:p>
            <a:pPr marL="0" indent="0" algn="l">
              <a:buNone/>
            </a:pPr>
            <a:r>
              <a:rPr lang="en-US" sz="3200" b="1" dirty="0">
                <a:solidFill>
                  <a:srgbClr val="1A3A6B"/>
                </a:solidFill>
                <a:latin typeface="Inter Bold" pitchFamily="34" charset="0"/>
                <a:ea typeface="Inter Bold" pitchFamily="34" charset="-122"/>
                <a:cs typeface="Inter Bold" pitchFamily="34" charset="-120"/>
              </a:rPr>
              <a:t>Highlighting The tale of the other sister </a:t>
            </a:r>
            <a:endParaRPr lang="en-US" sz="3200" dirty="0"/>
          </a:p>
        </p:txBody>
      </p:sp>
      <p:sp>
        <p:nvSpPr>
          <p:cNvPr id="4" name="Text 1"/>
          <p:cNvSpPr/>
          <p:nvPr/>
        </p:nvSpPr>
        <p:spPr>
          <a:xfrm>
            <a:off x="571499" y="1488639"/>
            <a:ext cx="8309742" cy="3385542"/>
          </a:xfrm>
          <a:prstGeom prst="rect">
            <a:avLst/>
          </a:prstGeom>
          <a:noFill/>
          <a:ln/>
        </p:spPr>
        <p:txBody>
          <a:bodyPr wrap="square" lIns="0" tIns="0" rIns="0" bIns="0" rtlCol="0" anchor="t">
            <a:spAutoFit/>
          </a:bodyPr>
          <a:lstStyle/>
          <a:p>
            <a:pPr marL="342900" indent="-342900">
              <a:buFont typeface="Arial" panose="020B0604020202020204" pitchFamily="34" charset="0"/>
              <a:buChar char="•"/>
            </a:pPr>
            <a:r>
              <a:rPr lang="en-US" sz="2000" b="1" dirty="0">
                <a:solidFill>
                  <a:schemeClr val="accent5">
                    <a:lumMod val="50000"/>
                  </a:schemeClr>
                </a:solidFill>
              </a:rPr>
              <a:t>11-year-old girl with MS </a:t>
            </a:r>
            <a:endParaRPr lang="en-US" sz="2000" dirty="0">
              <a:solidFill>
                <a:schemeClr val="accent5">
                  <a:lumMod val="50000"/>
                </a:schemeClr>
              </a:solidFill>
            </a:endParaRPr>
          </a:p>
          <a:p>
            <a:pPr marL="342900" indent="-342900">
              <a:buFont typeface="Arial" panose="020B0604020202020204" pitchFamily="34" charset="0"/>
              <a:buChar char="•"/>
            </a:pPr>
            <a:r>
              <a:rPr lang="en-US" sz="2000" b="1" dirty="0">
                <a:solidFill>
                  <a:schemeClr val="accent5">
                    <a:lumMod val="50000"/>
                  </a:schemeClr>
                </a:solidFill>
              </a:rPr>
              <a:t>Severe tall stature</a:t>
            </a:r>
            <a:r>
              <a:rPr lang="en-US" sz="2000" dirty="0">
                <a:solidFill>
                  <a:schemeClr val="accent5">
                    <a:lumMod val="50000"/>
                  </a:schemeClr>
                </a:solidFill>
              </a:rPr>
              <a:t> and </a:t>
            </a:r>
            <a:r>
              <a:rPr lang="en-US" sz="2000" b="1" dirty="0">
                <a:solidFill>
                  <a:schemeClr val="accent5">
                    <a:lumMod val="50000"/>
                  </a:schemeClr>
                </a:solidFill>
              </a:rPr>
              <a:t>delayed puberty</a:t>
            </a:r>
            <a:r>
              <a:rPr lang="en-US" sz="2000" dirty="0">
                <a:solidFill>
                  <a:schemeClr val="accent5">
                    <a:lumMod val="50000"/>
                  </a:schemeClr>
                </a:solidFill>
              </a:rPr>
              <a:t>. </a:t>
            </a:r>
          </a:p>
          <a:p>
            <a:pPr marL="342900" indent="-342900">
              <a:buFont typeface="Arial" panose="020B0604020202020204" pitchFamily="34" charset="0"/>
              <a:buChar char="•"/>
            </a:pPr>
            <a:r>
              <a:rPr lang="en-US" sz="2000" dirty="0" err="1">
                <a:solidFill>
                  <a:schemeClr val="accent5">
                    <a:lumMod val="50000"/>
                  </a:schemeClr>
                </a:solidFill>
              </a:rPr>
              <a:t>Ht</a:t>
            </a:r>
            <a:r>
              <a:rPr lang="en-US" sz="2000" dirty="0">
                <a:solidFill>
                  <a:schemeClr val="accent5">
                    <a:lumMod val="50000"/>
                  </a:schemeClr>
                </a:solidFill>
              </a:rPr>
              <a:t> (</a:t>
            </a:r>
            <a:r>
              <a:rPr lang="en-US" sz="2000" b="1" dirty="0">
                <a:solidFill>
                  <a:schemeClr val="accent5">
                    <a:lumMod val="50000"/>
                  </a:schemeClr>
                </a:solidFill>
                <a:highlight>
                  <a:srgbClr val="FFFF00"/>
                </a:highlight>
              </a:rPr>
              <a:t>143</a:t>
            </a:r>
            <a:r>
              <a:rPr lang="en-US" sz="2000" b="1" dirty="0">
                <a:solidFill>
                  <a:schemeClr val="accent5">
                    <a:lumMod val="50000"/>
                  </a:schemeClr>
                </a:solidFill>
              </a:rPr>
              <a:t>) cm at 7 years</a:t>
            </a:r>
            <a:r>
              <a:rPr lang="en-US" sz="2000" dirty="0">
                <a:solidFill>
                  <a:schemeClr val="accent5">
                    <a:lumMod val="50000"/>
                  </a:schemeClr>
                </a:solidFill>
              </a:rPr>
              <a:t> – (</a:t>
            </a:r>
            <a:r>
              <a:rPr lang="en-US" sz="2000" b="1" dirty="0">
                <a:solidFill>
                  <a:schemeClr val="accent5">
                    <a:lumMod val="50000"/>
                  </a:schemeClr>
                </a:solidFill>
                <a:highlight>
                  <a:srgbClr val="FFFF00"/>
                </a:highlight>
              </a:rPr>
              <a:t>158.8)</a:t>
            </a:r>
            <a:r>
              <a:rPr lang="en-US" sz="2000" b="1" dirty="0">
                <a:solidFill>
                  <a:schemeClr val="accent5">
                    <a:lumMod val="50000"/>
                  </a:schemeClr>
                </a:solidFill>
              </a:rPr>
              <a:t> cm at 9 years – (</a:t>
            </a:r>
            <a:r>
              <a:rPr lang="en-US" sz="2000" b="1" dirty="0">
                <a:solidFill>
                  <a:schemeClr val="accent5">
                    <a:lumMod val="50000"/>
                  </a:schemeClr>
                </a:solidFill>
                <a:highlight>
                  <a:srgbClr val="FFFF00"/>
                </a:highlight>
              </a:rPr>
              <a:t>168–168.3</a:t>
            </a:r>
            <a:r>
              <a:rPr lang="en-US" sz="2000" b="1" dirty="0">
                <a:solidFill>
                  <a:schemeClr val="accent5">
                    <a:lumMod val="50000"/>
                  </a:schemeClr>
                </a:solidFill>
              </a:rPr>
              <a:t>) cm by 10–11 years</a:t>
            </a:r>
            <a:r>
              <a:rPr lang="en-US" sz="2000" dirty="0">
                <a:solidFill>
                  <a:schemeClr val="accent5">
                    <a:lumMod val="50000"/>
                  </a:schemeClr>
                </a:solidFill>
              </a:rPr>
              <a:t>, remaining </a:t>
            </a:r>
            <a:r>
              <a:rPr lang="en-US" sz="2000" b="1" dirty="0">
                <a:solidFill>
                  <a:schemeClr val="accent5">
                    <a:lumMod val="50000"/>
                  </a:schemeClr>
                </a:solidFill>
              </a:rPr>
              <a:t>&gt;97th centile</a:t>
            </a:r>
            <a:r>
              <a:rPr lang="en-US" sz="2000" dirty="0">
                <a:solidFill>
                  <a:schemeClr val="accent5">
                    <a:lumMod val="50000"/>
                  </a:schemeClr>
                </a:solidFill>
              </a:rPr>
              <a:t>, with documented </a:t>
            </a:r>
            <a:r>
              <a:rPr lang="en-US" sz="2000" b="1" dirty="0">
                <a:solidFill>
                  <a:schemeClr val="accent5">
                    <a:lumMod val="50000"/>
                  </a:schemeClr>
                </a:solidFill>
              </a:rPr>
              <a:t>accelerated GV up to 10 cm/year</a:t>
            </a:r>
            <a:r>
              <a:rPr lang="en-US" sz="2000" dirty="0">
                <a:solidFill>
                  <a:schemeClr val="accent5">
                    <a:lumMod val="50000"/>
                  </a:schemeClr>
                </a:solidFill>
              </a:rPr>
              <a:t> and increased arm span. </a:t>
            </a:r>
          </a:p>
          <a:p>
            <a:pPr marL="342900" indent="-342900">
              <a:buFont typeface="Arial" panose="020B0604020202020204" pitchFamily="34" charset="0"/>
              <a:buChar char="•"/>
            </a:pPr>
            <a:r>
              <a:rPr lang="en-US" sz="2000" b="1" dirty="0">
                <a:solidFill>
                  <a:schemeClr val="accent5">
                    <a:lumMod val="50000"/>
                  </a:schemeClr>
                </a:solidFill>
              </a:rPr>
              <a:t>Prepubertal</a:t>
            </a:r>
            <a:r>
              <a:rPr lang="en-US" sz="2000" dirty="0">
                <a:solidFill>
                  <a:schemeClr val="accent5">
                    <a:lumMod val="50000"/>
                  </a:schemeClr>
                </a:solidFill>
              </a:rPr>
              <a:t>, with only minimal breast development and no menarche. </a:t>
            </a:r>
          </a:p>
          <a:p>
            <a:endParaRPr lang="en-US" sz="2000" dirty="0">
              <a:solidFill>
                <a:schemeClr val="accent5">
                  <a:lumMod val="50000"/>
                </a:schemeClr>
              </a:solidFill>
            </a:endParaRPr>
          </a:p>
          <a:p>
            <a:pPr marL="342900" indent="-342900">
              <a:buFont typeface="Arial" panose="020B0604020202020204" pitchFamily="34" charset="0"/>
              <a:buChar char="•"/>
            </a:pPr>
            <a:r>
              <a:rPr lang="en-US" sz="2000" b="1" dirty="0">
                <a:solidFill>
                  <a:schemeClr val="accent5">
                    <a:lumMod val="50000"/>
                  </a:schemeClr>
                </a:solidFill>
                <a:highlight>
                  <a:srgbClr val="FFFF00"/>
                </a:highlight>
              </a:rPr>
              <a:t>Estrogen</a:t>
            </a:r>
            <a:r>
              <a:rPr lang="en-US" sz="2000" dirty="0">
                <a:solidFill>
                  <a:schemeClr val="accent5">
                    <a:lumMod val="50000"/>
                  </a:schemeClr>
                </a:solidFill>
                <a:highlight>
                  <a:srgbClr val="FFFF00"/>
                </a:highlight>
              </a:rPr>
              <a:t> </a:t>
            </a:r>
            <a:r>
              <a:rPr lang="en-US" sz="2000" b="1" dirty="0">
                <a:solidFill>
                  <a:schemeClr val="accent5">
                    <a:lumMod val="50000"/>
                  </a:schemeClr>
                </a:solidFill>
                <a:highlight>
                  <a:srgbClr val="FFFF00"/>
                </a:highlight>
              </a:rPr>
              <a:t>therapy</a:t>
            </a:r>
            <a:r>
              <a:rPr lang="en-US" sz="2000" dirty="0">
                <a:solidFill>
                  <a:schemeClr val="accent5">
                    <a:lumMod val="50000"/>
                  </a:schemeClr>
                </a:solidFill>
                <a:highlight>
                  <a:srgbClr val="FFFF00"/>
                </a:highlight>
              </a:rPr>
              <a:t> </a:t>
            </a:r>
            <a:r>
              <a:rPr lang="en-US" sz="2000" b="1" dirty="0">
                <a:solidFill>
                  <a:schemeClr val="accent5">
                    <a:lumMod val="50000"/>
                  </a:schemeClr>
                </a:solidFill>
                <a:highlight>
                  <a:srgbClr val="FFFF00"/>
                </a:highlight>
              </a:rPr>
              <a:t>to promote epiphyseal closure - side effects/intolerance</a:t>
            </a:r>
            <a:r>
              <a:rPr lang="en-US" sz="2000" dirty="0">
                <a:solidFill>
                  <a:schemeClr val="accent5">
                    <a:lumMod val="50000"/>
                  </a:schemeClr>
                </a:solidFill>
                <a:highlight>
                  <a:srgbClr val="FFFF00"/>
                </a:highlight>
              </a:rPr>
              <a:t> She continued to grow fast + Still early stage of puberty, Family were concern and asked for alternative approach – </a:t>
            </a:r>
            <a:r>
              <a:rPr lang="en-US" sz="2000" b="1" dirty="0">
                <a:solidFill>
                  <a:schemeClr val="accent5">
                    <a:lumMod val="50000"/>
                  </a:schemeClr>
                </a:solidFill>
                <a:highlight>
                  <a:srgbClr val="FFFF00"/>
                </a:highlight>
              </a:rPr>
              <a:t>Referred to orthopedic growth-limiting management</a:t>
            </a:r>
            <a:r>
              <a:rPr lang="en-US" sz="2000" dirty="0">
                <a:solidFill>
                  <a:schemeClr val="accent5">
                    <a:lumMod val="50000"/>
                  </a:schemeClr>
                </a:solidFill>
                <a:highlight>
                  <a:srgbClr val="FFFF00"/>
                </a:highlight>
              </a:rPr>
              <a:t>, with plan for </a:t>
            </a:r>
            <a:r>
              <a:rPr lang="en-US" sz="2000" b="1" dirty="0">
                <a:solidFill>
                  <a:schemeClr val="accent5">
                    <a:lumMod val="50000"/>
                  </a:schemeClr>
                </a:solidFill>
                <a:highlight>
                  <a:srgbClr val="FFFF00"/>
                </a:highlight>
              </a:rPr>
              <a:t>permanent epiphysiodesis</a:t>
            </a:r>
            <a:r>
              <a:rPr lang="en-US" sz="2000" dirty="0">
                <a:solidFill>
                  <a:schemeClr val="accent5">
                    <a:lumMod val="50000"/>
                  </a:schemeClr>
                </a:solidFill>
              </a:rPr>
              <a:t>.</a:t>
            </a:r>
          </a:p>
        </p:txBody>
      </p:sp>
      <p:sp>
        <p:nvSpPr>
          <p:cNvPr id="7" name="Text 4"/>
          <p:cNvSpPr/>
          <p:nvPr/>
        </p:nvSpPr>
        <p:spPr>
          <a:xfrm>
            <a:off x="785813" y="3521869"/>
            <a:ext cx="7786688" cy="180947"/>
          </a:xfrm>
          <a:prstGeom prst="rect">
            <a:avLst/>
          </a:prstGeom>
          <a:noFill/>
          <a:ln/>
        </p:spPr>
        <p:txBody>
          <a:bodyPr wrap="square" lIns="0" tIns="0" rIns="0" bIns="0" rtlCol="0" anchor="t">
            <a:spAutoFit/>
          </a:bodyPr>
          <a:lstStyle/>
          <a:p>
            <a:pPr marL="127000" indent="-127000" algn="l">
              <a:lnSpc>
                <a:spcPct val="120000"/>
              </a:lnSpc>
              <a:buSzPct val="100000"/>
              <a:buChar char="•"/>
            </a:pPr>
            <a:endParaRPr lang="en-US" sz="1050" dirty="0"/>
          </a:p>
        </p:txBody>
      </p:sp>
      <p:sp>
        <p:nvSpPr>
          <p:cNvPr id="8" name="Text 5"/>
          <p:cNvSpPr/>
          <p:nvPr/>
        </p:nvSpPr>
        <p:spPr>
          <a:xfrm>
            <a:off x="571500" y="4684514"/>
            <a:ext cx="8001000" cy="497444"/>
          </a:xfrm>
          <a:prstGeom prst="rect">
            <a:avLst/>
          </a:prstGeom>
          <a:noFill/>
          <a:ln/>
        </p:spPr>
        <p:txBody>
          <a:bodyPr wrap="square" lIns="0" tIns="0" rIns="0" bIns="340233" rtlCol="0" anchor="t">
            <a:spAutoFit/>
          </a:bodyPr>
          <a:lstStyle/>
          <a:p>
            <a:pPr marL="0" indent="0" algn="ctr">
              <a:buNone/>
            </a:pP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571500" y="428625"/>
            <a:ext cx="8001000" cy="828675"/>
          </a:xfrm>
          <a:prstGeom prst="rect">
            <a:avLst/>
          </a:prstGeom>
          <a:noFill/>
          <a:ln/>
        </p:spPr>
        <p:txBody>
          <a:bodyPr wrap="square" lIns="0" tIns="0" rIns="0" bIns="0" rtlCol="0" anchor="t">
            <a:spAutoFit/>
          </a:bodyPr>
          <a:lstStyle/>
          <a:p>
            <a:pPr marL="0" indent="0" algn="l">
              <a:buNone/>
            </a:pPr>
            <a:r>
              <a:rPr lang="en-US" sz="2450" b="1" dirty="0">
                <a:solidFill>
                  <a:srgbClr val="1A3A6B"/>
                </a:solidFill>
                <a:latin typeface="Inter Bold" pitchFamily="34" charset="0"/>
                <a:ea typeface="Inter Bold" pitchFamily="34" charset="-122"/>
                <a:cs typeface="Inter Bold" pitchFamily="34" charset="-120"/>
              </a:rPr>
              <a:t>This Case Highlights Three Critical Lessons in MFS Management</a:t>
            </a:r>
            <a:endParaRPr lang="en-US" sz="2450" dirty="0"/>
          </a:p>
        </p:txBody>
      </p:sp>
      <p:sp>
        <p:nvSpPr>
          <p:cNvPr id="4" name="Text 1"/>
          <p:cNvSpPr/>
          <p:nvPr/>
        </p:nvSpPr>
        <p:spPr>
          <a:xfrm>
            <a:off x="785813" y="1700213"/>
            <a:ext cx="7786688" cy="3385542"/>
          </a:xfrm>
          <a:prstGeom prst="rect">
            <a:avLst/>
          </a:prstGeom>
          <a:noFill/>
          <a:ln/>
        </p:spPr>
        <p:txBody>
          <a:bodyPr wrap="square" lIns="85090" tIns="0" rIns="0" bIns="0" rtlCol="0" anchor="t">
            <a:spAutoFit/>
          </a:bodyPr>
          <a:lstStyle/>
          <a:p>
            <a:pPr marL="127000" indent="-127000" algn="l">
              <a:buSzPct val="100000"/>
              <a:buFont typeface="+mj-lt"/>
              <a:buAutoNum type="arabicPeriod"/>
            </a:pPr>
            <a:r>
              <a:rPr lang="en-US" sz="2000" b="1" dirty="0">
                <a:solidFill>
                  <a:srgbClr val="4A90E2"/>
                </a:solidFill>
                <a:latin typeface="Inter Bold" pitchFamily="34" charset="0"/>
                <a:ea typeface="Inter Bold" pitchFamily="34" charset="-122"/>
                <a:cs typeface="Inter Bold" pitchFamily="34" charset="-120"/>
              </a:rPr>
              <a:t>Delayed puberty in MFS</a:t>
            </a:r>
            <a:r>
              <a:rPr lang="en-US" sz="2000" dirty="0">
                <a:solidFill>
                  <a:srgbClr val="1A3A6B"/>
                </a:solidFill>
                <a:latin typeface="Inter" pitchFamily="34" charset="0"/>
                <a:ea typeface="Inter" pitchFamily="34" charset="-122"/>
                <a:cs typeface="Inter" pitchFamily="34" charset="-120"/>
              </a:rPr>
              <a:t> is uncommon and warrants thorough evaluation to distinguish central from peripheral causes</a:t>
            </a:r>
          </a:p>
          <a:p>
            <a:pPr marL="127000" indent="-127000" algn="l">
              <a:buSzPct val="100000"/>
              <a:buFont typeface="+mj-lt"/>
              <a:buAutoNum type="arabicPeriod"/>
            </a:pPr>
            <a:endParaRPr lang="en-US" sz="2000" dirty="0">
              <a:solidFill>
                <a:srgbClr val="1A3A6B"/>
              </a:solidFill>
              <a:latin typeface="Inter" pitchFamily="34" charset="0"/>
              <a:ea typeface="Inter" pitchFamily="34" charset="-122"/>
            </a:endParaRPr>
          </a:p>
          <a:p>
            <a:pPr marL="127000" indent="-127000">
              <a:buSzPct val="100000"/>
              <a:buFont typeface="+mj-lt"/>
              <a:buAutoNum type="arabicPeriod"/>
            </a:pPr>
            <a:r>
              <a:rPr lang="en-US" sz="2000" b="1" dirty="0">
                <a:solidFill>
                  <a:srgbClr val="4A90E2"/>
                </a:solidFill>
                <a:latin typeface="Inter Bold" pitchFamily="34" charset="0"/>
                <a:ea typeface="Inter Bold" pitchFamily="34" charset="-122"/>
                <a:cs typeface="Inter Bold" pitchFamily="34" charset="-120"/>
              </a:rPr>
              <a:t>Estrogen resistance</a:t>
            </a:r>
            <a:r>
              <a:rPr lang="en-US" sz="2000" dirty="0">
                <a:solidFill>
                  <a:srgbClr val="1A3A6B"/>
                </a:solidFill>
                <a:latin typeface="Inter" pitchFamily="34" charset="0"/>
                <a:ea typeface="Inter" pitchFamily="34" charset="-122"/>
                <a:cs typeface="Inter" pitchFamily="34" charset="-120"/>
              </a:rPr>
              <a:t> should be considered when clinical response is suboptimal despite dose escalation, even with evidence of hormonal activity (withdrawal bleeding)</a:t>
            </a:r>
            <a:endParaRPr lang="en-US" sz="2000" dirty="0"/>
          </a:p>
          <a:p>
            <a:pPr marL="127000" indent="-127000" algn="l">
              <a:buSzPct val="100000"/>
              <a:buFont typeface="+mj-lt"/>
              <a:buAutoNum type="arabicPeriod"/>
            </a:pPr>
            <a:endParaRPr lang="en-US" sz="2000" dirty="0"/>
          </a:p>
          <a:p>
            <a:pPr marL="127000" indent="-127000">
              <a:buSzPct val="100000"/>
              <a:buFont typeface="+mj-lt"/>
              <a:buAutoNum type="arabicPeriod"/>
            </a:pPr>
            <a:r>
              <a:rPr lang="en-US" sz="2000" b="1" dirty="0">
                <a:solidFill>
                  <a:srgbClr val="4A90E2"/>
                </a:solidFill>
                <a:latin typeface="Inter Bold" pitchFamily="34" charset="0"/>
                <a:ea typeface="Inter Bold" pitchFamily="34" charset="-122"/>
                <a:cs typeface="Inter Bold" pitchFamily="34" charset="-120"/>
              </a:rPr>
              <a:t>Cardiovascular comorbidities</a:t>
            </a:r>
            <a:r>
              <a:rPr lang="en-US" sz="2000" dirty="0">
                <a:solidFill>
                  <a:srgbClr val="1A3A6B"/>
                </a:solidFill>
                <a:latin typeface="Inter" pitchFamily="34" charset="0"/>
                <a:ea typeface="Inter" pitchFamily="34" charset="-122"/>
                <a:cs typeface="Inter" pitchFamily="34" charset="-120"/>
              </a:rPr>
              <a:t> in MFS must guide the risk-benefit assessment of high-dose estrogen therapy, particularly in patients with aortic pathology or pending cardiac surgery</a:t>
            </a:r>
            <a:endParaRPr lang="en-US" sz="2000" dirty="0"/>
          </a:p>
          <a:p>
            <a:pPr algn="l">
              <a:buSzPct val="100000"/>
            </a:pPr>
            <a:endParaRPr lang="en-US" sz="2000" dirty="0"/>
          </a:p>
        </p:txBody>
      </p:sp>
      <p:sp>
        <p:nvSpPr>
          <p:cNvPr id="5" name="Text 2"/>
          <p:cNvSpPr/>
          <p:nvPr/>
        </p:nvSpPr>
        <p:spPr>
          <a:xfrm>
            <a:off x="785813" y="2157412"/>
            <a:ext cx="7786688" cy="172355"/>
          </a:xfrm>
          <a:prstGeom prst="rect">
            <a:avLst/>
          </a:prstGeom>
          <a:noFill/>
          <a:ln/>
        </p:spPr>
        <p:txBody>
          <a:bodyPr wrap="square" lIns="85090" tIns="0" rIns="0" bIns="0" rtlCol="0" anchor="t">
            <a:spAutoFit/>
          </a:bodyPr>
          <a:lstStyle/>
          <a:p>
            <a:pPr marL="127000" indent="-127000" algn="l">
              <a:lnSpc>
                <a:spcPct val="120000"/>
              </a:lnSpc>
              <a:buSzPct val="100000"/>
              <a:buFont typeface="+mj-lt"/>
              <a:buAutoNum type="arabicPeriod" startAt="2"/>
            </a:pPr>
            <a:endParaRPr lang="en-US" sz="1000" dirty="0"/>
          </a:p>
        </p:txBody>
      </p:sp>
      <p:sp>
        <p:nvSpPr>
          <p:cNvPr id="6" name="Text 3"/>
          <p:cNvSpPr/>
          <p:nvPr/>
        </p:nvSpPr>
        <p:spPr>
          <a:xfrm>
            <a:off x="785813" y="2771774"/>
            <a:ext cx="7786688" cy="172355"/>
          </a:xfrm>
          <a:prstGeom prst="rect">
            <a:avLst/>
          </a:prstGeom>
          <a:noFill/>
          <a:ln/>
        </p:spPr>
        <p:txBody>
          <a:bodyPr wrap="square" lIns="85090" tIns="0" rIns="0" bIns="0" rtlCol="0" anchor="t">
            <a:spAutoFit/>
          </a:bodyPr>
          <a:lstStyle/>
          <a:p>
            <a:pPr marL="127000" indent="-127000" algn="l">
              <a:lnSpc>
                <a:spcPct val="120000"/>
              </a:lnSpc>
              <a:buSzPct val="100000"/>
              <a:buFont typeface="+mj-lt"/>
              <a:buAutoNum type="arabicPeriod" startAt="3"/>
            </a:pP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A4366A-5474-878D-B23A-02061A54CCBD}"/>
              </a:ext>
            </a:extLst>
          </p:cNvPr>
          <p:cNvSpPr txBox="1"/>
          <p:nvPr/>
        </p:nvSpPr>
        <p:spPr>
          <a:xfrm>
            <a:off x="1303283" y="1786920"/>
            <a:ext cx="6308330" cy="1569660"/>
          </a:xfrm>
          <a:prstGeom prst="rect">
            <a:avLst/>
          </a:prstGeom>
          <a:noFill/>
        </p:spPr>
        <p:txBody>
          <a:bodyPr wrap="none" rtlCol="0">
            <a:spAutoFit/>
          </a:bodyPr>
          <a:lstStyle/>
          <a:p>
            <a:r>
              <a:rPr lang="en-SA" sz="9600" b="1" dirty="0">
                <a:solidFill>
                  <a:schemeClr val="accent5">
                    <a:lumMod val="50000"/>
                  </a:schemeClr>
                </a:solidFill>
              </a:rPr>
              <a:t>THANK YOU</a:t>
            </a:r>
          </a:p>
        </p:txBody>
      </p:sp>
    </p:spTree>
    <p:extLst>
      <p:ext uri="{BB962C8B-B14F-4D97-AF65-F5344CB8AC3E}">
        <p14:creationId xmlns:p14="http://schemas.microsoft.com/office/powerpoint/2010/main" val="897966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 y="204951"/>
            <a:ext cx="9144001" cy="5143500"/>
          </a:xfrm>
          <a:prstGeom prst="rect">
            <a:avLst/>
          </a:prstGeom>
        </p:spPr>
      </p:pic>
      <p:sp>
        <p:nvSpPr>
          <p:cNvPr id="3" name="Text 0"/>
          <p:cNvSpPr/>
          <p:nvPr/>
        </p:nvSpPr>
        <p:spPr>
          <a:xfrm>
            <a:off x="376796" y="273546"/>
            <a:ext cx="8390405" cy="1508105"/>
          </a:xfrm>
          <a:prstGeom prst="rect">
            <a:avLst/>
          </a:prstGeom>
          <a:noFill/>
          <a:ln/>
        </p:spPr>
        <p:txBody>
          <a:bodyPr wrap="square" lIns="0" tIns="0" rIns="0" bIns="0" rtlCol="0" anchor="t">
            <a:spAutoFit/>
          </a:bodyPr>
          <a:lstStyle/>
          <a:p>
            <a:pPr marL="0" indent="0" algn="l">
              <a:buNone/>
            </a:pPr>
            <a:r>
              <a:rPr lang="en-US" sz="2450" b="1" dirty="0"/>
              <a:t>Case presentation: </a:t>
            </a:r>
          </a:p>
          <a:p>
            <a:pPr marL="0" indent="0" algn="l">
              <a:buNone/>
            </a:pPr>
            <a:endParaRPr lang="en-US" sz="2450" b="1" dirty="0"/>
          </a:p>
          <a:p>
            <a:r>
              <a:rPr lang="en-US" sz="2450" b="1" dirty="0">
                <a:solidFill>
                  <a:srgbClr val="1A3A6B"/>
                </a:solidFill>
                <a:ea typeface="Inter Bold" pitchFamily="34" charset="-122"/>
                <a:cs typeface="Inter Bold" pitchFamily="34" charset="-120"/>
              </a:rPr>
              <a:t>A 13-Year-Old Girl Referred for Delayed Puberty and Tall Stature</a:t>
            </a:r>
            <a:endParaRPr lang="en-US" sz="2450" dirty="0"/>
          </a:p>
          <a:p>
            <a:pPr marL="0" indent="0" algn="l">
              <a:buNone/>
            </a:pPr>
            <a:endParaRPr lang="en-US" sz="2450" dirty="0"/>
          </a:p>
        </p:txBody>
      </p:sp>
      <p:sp>
        <p:nvSpPr>
          <p:cNvPr id="4" name="Text 1"/>
          <p:cNvSpPr/>
          <p:nvPr/>
        </p:nvSpPr>
        <p:spPr>
          <a:xfrm>
            <a:off x="182097" y="1781651"/>
            <a:ext cx="8961903" cy="3767185"/>
          </a:xfrm>
          <a:prstGeom prst="rect">
            <a:avLst/>
          </a:prstGeom>
          <a:noFill/>
          <a:ln/>
        </p:spPr>
        <p:txBody>
          <a:bodyPr wrap="square" lIns="0" tIns="0" rIns="0" bIns="0" rtlCol="0" anchor="t">
            <a:spAutoFit/>
          </a:bodyPr>
          <a:lstStyle/>
          <a:p>
            <a:pPr marL="285750" indent="-285750">
              <a:lnSpc>
                <a:spcPct val="120000"/>
              </a:lnSpc>
              <a:buSzPct val="100000"/>
              <a:buFont typeface="Arial" panose="020B0604020202020204" pitchFamily="34" charset="0"/>
              <a:buChar char="•"/>
            </a:pPr>
            <a:r>
              <a:rPr lang="en-US" b="1" dirty="0">
                <a:solidFill>
                  <a:srgbClr val="4A90E2"/>
                </a:solidFill>
                <a:latin typeface="Calibri" panose="020F0502020204030204" pitchFamily="34" charset="0"/>
                <a:ea typeface="Inter Bold" pitchFamily="34" charset="-122"/>
                <a:cs typeface="Calibri" panose="020F0502020204030204" pitchFamily="34" charset="0"/>
              </a:rPr>
              <a:t>Marfan syndrome (MFS) </a:t>
            </a:r>
            <a:r>
              <a:rPr lang="en-US" dirty="0">
                <a:solidFill>
                  <a:srgbClr val="1A3A6B"/>
                </a:solidFill>
                <a:latin typeface="Calibri" panose="020F0502020204030204" pitchFamily="34" charset="0"/>
                <a:ea typeface="Inter" pitchFamily="34" charset="-122"/>
                <a:cs typeface="Calibri" panose="020F0502020204030204" pitchFamily="34" charset="0"/>
              </a:rPr>
              <a:t>Referred from Cardiology to Endocrinology for</a:t>
            </a:r>
          </a:p>
          <a:p>
            <a:pPr>
              <a:lnSpc>
                <a:spcPct val="120000"/>
              </a:lnSpc>
              <a:buSzPct val="100000"/>
            </a:pPr>
            <a:r>
              <a:rPr lang="en-US" dirty="0">
                <a:solidFill>
                  <a:srgbClr val="1A3A6B"/>
                </a:solidFill>
                <a:latin typeface="Calibri" panose="020F0502020204030204" pitchFamily="34" charset="0"/>
                <a:ea typeface="Inter" pitchFamily="34" charset="-122"/>
                <a:cs typeface="Calibri" panose="020F0502020204030204" pitchFamily="34" charset="0"/>
              </a:rPr>
              <a:t>evaluation of </a:t>
            </a:r>
            <a:r>
              <a:rPr lang="en-US" b="1" dirty="0">
                <a:solidFill>
                  <a:srgbClr val="4A90E2"/>
                </a:solidFill>
                <a:latin typeface="Calibri" panose="020F0502020204030204" pitchFamily="34" charset="0"/>
                <a:ea typeface="Inter Bold" pitchFamily="34" charset="-122"/>
                <a:cs typeface="Calibri" panose="020F0502020204030204" pitchFamily="34" charset="0"/>
              </a:rPr>
              <a:t>delayed puberty</a:t>
            </a:r>
            <a:r>
              <a:rPr lang="en-US" dirty="0">
                <a:solidFill>
                  <a:srgbClr val="1A3A6B"/>
                </a:solidFill>
                <a:latin typeface="Calibri" panose="020F0502020204030204" pitchFamily="34" charset="0"/>
                <a:ea typeface="Inter" pitchFamily="34" charset="-122"/>
                <a:cs typeface="Calibri" panose="020F0502020204030204" pitchFamily="34" charset="0"/>
              </a:rPr>
              <a:t> and </a:t>
            </a:r>
            <a:r>
              <a:rPr lang="en-US" b="1" dirty="0">
                <a:solidFill>
                  <a:srgbClr val="4A90E2"/>
                </a:solidFill>
                <a:latin typeface="Calibri" panose="020F0502020204030204" pitchFamily="34" charset="0"/>
                <a:ea typeface="Inter Bold" pitchFamily="34" charset="-122"/>
                <a:cs typeface="Calibri" panose="020F0502020204030204" pitchFamily="34" charset="0"/>
              </a:rPr>
              <a:t>tall stature</a:t>
            </a:r>
          </a:p>
          <a:p>
            <a:pPr marL="285750" indent="-285750">
              <a:lnSpc>
                <a:spcPct val="120000"/>
              </a:lnSpc>
              <a:buSzPct val="100000"/>
              <a:buFont typeface="Arial" panose="020B0604020202020204" pitchFamily="34" charset="0"/>
              <a:buChar char="•"/>
            </a:pPr>
            <a:r>
              <a:rPr lang="en-US" dirty="0">
                <a:solidFill>
                  <a:srgbClr val="1A3A6B"/>
                </a:solidFill>
                <a:latin typeface="Calibri" panose="020F0502020204030204" pitchFamily="34" charset="0"/>
                <a:ea typeface="Inter" pitchFamily="34" charset="-122"/>
                <a:cs typeface="Calibri" panose="020F0502020204030204" pitchFamily="34" charset="0"/>
              </a:rPr>
              <a:t>FHX: MFS in </a:t>
            </a:r>
            <a:r>
              <a:rPr lang="en-US" dirty="0">
                <a:solidFill>
                  <a:srgbClr val="4A90E2"/>
                </a:solidFill>
                <a:latin typeface="Calibri" panose="020F0502020204030204" pitchFamily="34" charset="0"/>
                <a:ea typeface="Inter Bold" pitchFamily="34" charset="-122"/>
                <a:cs typeface="Calibri" panose="020F0502020204030204" pitchFamily="34" charset="0"/>
              </a:rPr>
              <a:t>mother</a:t>
            </a:r>
            <a:r>
              <a:rPr lang="en-US" dirty="0">
                <a:solidFill>
                  <a:srgbClr val="1A3A6B"/>
                </a:solidFill>
                <a:latin typeface="Calibri" panose="020F0502020204030204" pitchFamily="34" charset="0"/>
                <a:ea typeface="Inter" pitchFamily="34" charset="-122"/>
                <a:cs typeface="Calibri" panose="020F0502020204030204" pitchFamily="34" charset="0"/>
              </a:rPr>
              <a:t> and </a:t>
            </a:r>
            <a:r>
              <a:rPr lang="en-US" dirty="0">
                <a:solidFill>
                  <a:srgbClr val="4A90E2"/>
                </a:solidFill>
                <a:latin typeface="Calibri" panose="020F0502020204030204" pitchFamily="34" charset="0"/>
                <a:ea typeface="Inter Bold" pitchFamily="34" charset="-122"/>
                <a:cs typeface="Calibri" panose="020F0502020204030204" pitchFamily="34" charset="0"/>
              </a:rPr>
              <a:t>younger 8-year-old sister</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Medical history: multiple systemic manifestations: mitral valve prolapse, aortic root dilatation associated with premature ventricular contractions, myopia, scoliosis, and severe pectus excavatum.</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Endocrine evaluation: limited (she had been treated with conjugated estrogen at a </a:t>
            </a:r>
          </a:p>
          <a:p>
            <a:r>
              <a:rPr lang="en-US" dirty="0">
                <a:latin typeface="Calibri" panose="020F0502020204030204" pitchFamily="34" charset="0"/>
                <a:cs typeface="Calibri" panose="020F0502020204030204" pitchFamily="34" charset="0"/>
              </a:rPr>
              <a:t>relatively high dose of 0.625 mg daily for 7 months upgraded to 1.2mg recently with no significant clinical response in terms of reduction in growth velocity.</a:t>
            </a:r>
          </a:p>
          <a:p>
            <a:r>
              <a:rPr lang="en-US" dirty="0">
                <a:solidFill>
                  <a:schemeClr val="tx1">
                    <a:lumMod val="95000"/>
                    <a:lumOff val="5000"/>
                  </a:schemeClr>
                </a:solidFill>
                <a:latin typeface="Calibri" panose="020F0502020204030204" pitchFamily="34" charset="0"/>
                <a:ea typeface="Inter" pitchFamily="34" charset="-122"/>
                <a:cs typeface="Calibri" panose="020F0502020204030204" pitchFamily="34" charset="0"/>
              </a:rPr>
              <a:t>Delayed puberty (Absent B</a:t>
            </a:r>
            <a:r>
              <a:rPr lang="en-US" dirty="0">
                <a:latin typeface="Calibri" panose="020F0502020204030204" pitchFamily="34" charset="0"/>
                <a:cs typeface="Calibri" panose="020F0502020204030204" pitchFamily="34" charset="0"/>
              </a:rPr>
              <a:t>reast tissue) -</a:t>
            </a:r>
            <a:r>
              <a:rPr lang="en-US" b="1" dirty="0">
                <a:solidFill>
                  <a:schemeClr val="tx1">
                    <a:lumMod val="95000"/>
                    <a:lumOff val="5000"/>
                  </a:schemeClr>
                </a:solidFill>
                <a:latin typeface="Calibri" panose="020F0502020204030204" pitchFamily="34" charset="0"/>
                <a:ea typeface="Inter Bold" pitchFamily="34" charset="-122"/>
                <a:cs typeface="Calibri" panose="020F0502020204030204" pitchFamily="34" charset="0"/>
              </a:rPr>
              <a:t>not a frequent feature</a:t>
            </a:r>
            <a:r>
              <a:rPr lang="en-US" dirty="0">
                <a:solidFill>
                  <a:schemeClr val="tx1">
                    <a:lumMod val="95000"/>
                    <a:lumOff val="5000"/>
                  </a:schemeClr>
                </a:solidFill>
                <a:latin typeface="Calibri" panose="020F0502020204030204" pitchFamily="34" charset="0"/>
                <a:ea typeface="Inter" pitchFamily="34" charset="-122"/>
                <a:cs typeface="Calibri" panose="020F0502020204030204" pitchFamily="34" charset="0"/>
              </a:rPr>
              <a:t> of MFS making this case particularly complex</a:t>
            </a:r>
            <a:r>
              <a:rPr lang="en-US" dirty="0">
                <a:solidFill>
                  <a:schemeClr val="tx1">
                    <a:lumMod val="95000"/>
                    <a:lumOff val="5000"/>
                  </a:schemeClr>
                </a:solidFill>
                <a:latin typeface="Calibri" panose="020F0502020204030204" pitchFamily="34" charset="0"/>
                <a:cs typeface="Calibri" panose="020F0502020204030204" pitchFamily="34" charset="0"/>
              </a:rPr>
              <a:t>.</a:t>
            </a:r>
          </a:p>
          <a:p>
            <a:r>
              <a:rPr lang="en-US" dirty="0">
                <a:latin typeface="Calibri" panose="020F0502020204030204" pitchFamily="34" charset="0"/>
                <a:cs typeface="Calibri" panose="020F0502020204030204" pitchFamily="34" charset="0"/>
              </a:rPr>
              <a:t> </a:t>
            </a:r>
          </a:p>
        </p:txBody>
      </p:sp>
      <p:sp>
        <p:nvSpPr>
          <p:cNvPr id="5" name="Text 2"/>
          <p:cNvSpPr/>
          <p:nvPr/>
        </p:nvSpPr>
        <p:spPr>
          <a:xfrm>
            <a:off x="678656" y="2182415"/>
            <a:ext cx="65" cy="180947"/>
          </a:xfrm>
          <a:prstGeom prst="rect">
            <a:avLst/>
          </a:prstGeom>
          <a:noFill/>
          <a:ln/>
        </p:spPr>
        <p:txBody>
          <a:bodyPr wrap="none" lIns="0" tIns="0" rIns="0" bIns="0" rtlCol="0" anchor="t">
            <a:spAutoFit/>
          </a:bodyPr>
          <a:lstStyle/>
          <a:p>
            <a:pPr algn="l">
              <a:lnSpc>
                <a:spcPct val="120000"/>
              </a:lnSpc>
              <a:buSzPct val="100000"/>
            </a:pPr>
            <a:endParaRPr lang="en-US" sz="1050" dirty="0"/>
          </a:p>
        </p:txBody>
      </p:sp>
      <p:sp>
        <p:nvSpPr>
          <p:cNvPr id="6" name="Text 3"/>
          <p:cNvSpPr/>
          <p:nvPr/>
        </p:nvSpPr>
        <p:spPr>
          <a:xfrm>
            <a:off x="785813" y="2486025"/>
            <a:ext cx="128240" cy="180947"/>
          </a:xfrm>
          <a:prstGeom prst="rect">
            <a:avLst/>
          </a:prstGeom>
          <a:noFill/>
          <a:ln/>
        </p:spPr>
        <p:txBody>
          <a:bodyPr wrap="none" lIns="0" tIns="0" rIns="0" bIns="0" rtlCol="0" anchor="t">
            <a:spAutoFit/>
          </a:bodyPr>
          <a:lstStyle/>
          <a:p>
            <a:pPr marL="127000" indent="-127000" algn="l">
              <a:lnSpc>
                <a:spcPct val="120000"/>
              </a:lnSpc>
              <a:buSzPct val="100000"/>
              <a:buChar char="•"/>
            </a:pPr>
            <a:endParaRPr lang="en-US" sz="1050" dirty="0"/>
          </a:p>
        </p:txBody>
      </p:sp>
      <p:sp>
        <p:nvSpPr>
          <p:cNvPr id="7" name="Text 4"/>
          <p:cNvSpPr/>
          <p:nvPr/>
        </p:nvSpPr>
        <p:spPr>
          <a:xfrm>
            <a:off x="785813" y="2878931"/>
            <a:ext cx="128240" cy="180947"/>
          </a:xfrm>
          <a:prstGeom prst="rect">
            <a:avLst/>
          </a:prstGeom>
          <a:noFill/>
          <a:ln/>
        </p:spPr>
        <p:txBody>
          <a:bodyPr wrap="none" lIns="0" tIns="0" rIns="0" bIns="0" rtlCol="0" anchor="t">
            <a:spAutoFit/>
          </a:bodyPr>
          <a:lstStyle/>
          <a:p>
            <a:pPr marL="127000" indent="-127000" algn="l">
              <a:lnSpc>
                <a:spcPct val="120000"/>
              </a:lnSpc>
              <a:buSzPct val="100000"/>
              <a:buChar char="•"/>
            </a:pPr>
            <a:endParaRPr lang="en-US" sz="10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3" name="Text 0"/>
          <p:cNvSpPr/>
          <p:nvPr/>
        </p:nvSpPr>
        <p:spPr>
          <a:xfrm>
            <a:off x="571500" y="343465"/>
            <a:ext cx="8001000" cy="430887"/>
          </a:xfrm>
          <a:prstGeom prst="rect">
            <a:avLst/>
          </a:prstGeom>
          <a:noFill/>
          <a:ln/>
        </p:spPr>
        <p:txBody>
          <a:bodyPr wrap="square" lIns="0" tIns="0" rIns="0" bIns="0" rtlCol="0" anchor="t">
            <a:spAutoFit/>
          </a:bodyPr>
          <a:lstStyle/>
          <a:p>
            <a:pPr marL="0" indent="0" algn="l">
              <a:buNone/>
            </a:pPr>
            <a:r>
              <a:rPr lang="en-US" sz="2800" b="1" dirty="0">
                <a:solidFill>
                  <a:srgbClr val="1A3A6B"/>
                </a:solidFill>
                <a:ea typeface="Inter Bold" pitchFamily="34" charset="-122"/>
                <a:cs typeface="Inter Bold" pitchFamily="34" charset="-120"/>
              </a:rPr>
              <a:t>Examination Revealed Prepubertal Status Despite Age</a:t>
            </a:r>
            <a:endParaRPr lang="en-US" sz="2800" dirty="0"/>
          </a:p>
        </p:txBody>
      </p:sp>
      <p:sp>
        <p:nvSpPr>
          <p:cNvPr id="4" name="Text 1"/>
          <p:cNvSpPr/>
          <p:nvPr/>
        </p:nvSpPr>
        <p:spPr>
          <a:xfrm>
            <a:off x="0" y="1769174"/>
            <a:ext cx="6481482" cy="2221506"/>
          </a:xfrm>
          <a:prstGeom prst="rect">
            <a:avLst/>
          </a:prstGeom>
          <a:noFill/>
          <a:ln/>
        </p:spPr>
        <p:txBody>
          <a:bodyPr wrap="square" lIns="0" tIns="0" rIns="0" bIns="0" rtlCol="0" anchor="t">
            <a:spAutoFit/>
          </a:bodyPr>
          <a:lstStyle/>
          <a:p>
            <a:pPr marL="127000" indent="-127000" algn="l">
              <a:lnSpc>
                <a:spcPct val="120000"/>
              </a:lnSpc>
              <a:buSzPct val="100000"/>
              <a:buChar char="•"/>
            </a:pPr>
            <a:r>
              <a:rPr lang="en-US" sz="2000" dirty="0">
                <a:solidFill>
                  <a:srgbClr val="1A3A6B"/>
                </a:solidFill>
                <a:latin typeface="Calibri" panose="020F0502020204030204" pitchFamily="34" charset="0"/>
                <a:ea typeface="Inter" pitchFamily="34" charset="-122"/>
                <a:cs typeface="Calibri" panose="020F0502020204030204" pitchFamily="34" charset="0"/>
              </a:rPr>
              <a:t>Height: </a:t>
            </a:r>
            <a:r>
              <a:rPr lang="en-US" sz="2000" b="1" dirty="0">
                <a:solidFill>
                  <a:srgbClr val="4A90E2"/>
                </a:solidFill>
                <a:latin typeface="Calibri" panose="020F0502020204030204" pitchFamily="34" charset="0"/>
                <a:ea typeface="Inter Bold" pitchFamily="34" charset="-122"/>
                <a:cs typeface="Calibri" panose="020F0502020204030204" pitchFamily="34" charset="0"/>
              </a:rPr>
              <a:t>168 cm (&gt;90th centile)</a:t>
            </a:r>
          </a:p>
          <a:p>
            <a:pPr marL="127000" indent="-127000">
              <a:lnSpc>
                <a:spcPct val="120000"/>
              </a:lnSpc>
              <a:buSzPct val="100000"/>
              <a:buFontTx/>
              <a:buChar char="•"/>
            </a:pPr>
            <a:r>
              <a:rPr lang="en-US" sz="2000" dirty="0">
                <a:solidFill>
                  <a:srgbClr val="1A3A6B"/>
                </a:solidFill>
                <a:latin typeface="Calibri" panose="020F0502020204030204" pitchFamily="34" charset="0"/>
                <a:ea typeface="Inter" pitchFamily="34" charset="-122"/>
                <a:cs typeface="Calibri" panose="020F0502020204030204" pitchFamily="34" charset="0"/>
              </a:rPr>
              <a:t>Marked </a:t>
            </a:r>
            <a:r>
              <a:rPr lang="en-US" sz="2000" b="1" dirty="0">
                <a:solidFill>
                  <a:srgbClr val="4A90E2"/>
                </a:solidFill>
                <a:latin typeface="Calibri" panose="020F0502020204030204" pitchFamily="34" charset="0"/>
                <a:ea typeface="Inter Bold" pitchFamily="34" charset="-122"/>
                <a:cs typeface="Calibri" panose="020F0502020204030204" pitchFamily="34" charset="0"/>
              </a:rPr>
              <a:t>chest deformity</a:t>
            </a:r>
            <a:r>
              <a:rPr lang="en-US" sz="2000" dirty="0">
                <a:solidFill>
                  <a:srgbClr val="1A3A6B"/>
                </a:solidFill>
                <a:latin typeface="Calibri" panose="020F0502020204030204" pitchFamily="34" charset="0"/>
                <a:ea typeface="Inter" pitchFamily="34" charset="-122"/>
                <a:cs typeface="Calibri" panose="020F0502020204030204" pitchFamily="34" charset="0"/>
              </a:rPr>
              <a:t> </a:t>
            </a:r>
            <a:r>
              <a:rPr lang="en-US" dirty="0">
                <a:solidFill>
                  <a:srgbClr val="1A3A6B"/>
                </a:solidFill>
                <a:latin typeface="Calibri" panose="020F0502020204030204" pitchFamily="34" charset="0"/>
                <a:ea typeface="Inter" pitchFamily="34" charset="-122"/>
                <a:cs typeface="Calibri" panose="020F0502020204030204" pitchFamily="34" charset="0"/>
              </a:rPr>
              <a:t>consistent with pectus excavatum</a:t>
            </a:r>
          </a:p>
          <a:p>
            <a:pPr marL="127000" indent="-127000">
              <a:lnSpc>
                <a:spcPct val="120000"/>
              </a:lnSpc>
              <a:buSzPct val="100000"/>
              <a:buFontTx/>
              <a:buChar char="•"/>
            </a:pPr>
            <a:r>
              <a:rPr lang="en-US" sz="2000" b="1" dirty="0">
                <a:solidFill>
                  <a:srgbClr val="4A90E2"/>
                </a:solidFill>
                <a:latin typeface="Calibri" panose="020F0502020204030204" pitchFamily="34" charset="0"/>
                <a:ea typeface="Inter Bold" pitchFamily="34" charset="-122"/>
                <a:cs typeface="Calibri" panose="020F0502020204030204" pitchFamily="34" charset="0"/>
              </a:rPr>
              <a:t>Prepubertal Tanner staging</a:t>
            </a:r>
            <a:r>
              <a:rPr lang="en-US" sz="2000" dirty="0">
                <a:solidFill>
                  <a:srgbClr val="1A3A6B"/>
                </a:solidFill>
                <a:latin typeface="Calibri" panose="020F0502020204030204" pitchFamily="34" charset="0"/>
                <a:ea typeface="Inter" pitchFamily="34" charset="-122"/>
                <a:cs typeface="Calibri" panose="020F0502020204030204" pitchFamily="34" charset="0"/>
              </a:rPr>
              <a:t> </a:t>
            </a:r>
            <a:r>
              <a:rPr lang="en-US" dirty="0">
                <a:solidFill>
                  <a:srgbClr val="1A3A6B"/>
                </a:solidFill>
                <a:latin typeface="Calibri" panose="020F0502020204030204" pitchFamily="34" charset="0"/>
                <a:ea typeface="Inter" pitchFamily="34" charset="-122"/>
                <a:cs typeface="Calibri" panose="020F0502020204030204" pitchFamily="34" charset="0"/>
              </a:rPr>
              <a:t>for breast development</a:t>
            </a:r>
          </a:p>
          <a:p>
            <a:pPr marL="127000" indent="-127000">
              <a:lnSpc>
                <a:spcPct val="120000"/>
              </a:lnSpc>
              <a:buSzPct val="100000"/>
              <a:buFontTx/>
              <a:buChar char="•"/>
            </a:pPr>
            <a:r>
              <a:rPr lang="en-US" sz="2000" dirty="0">
                <a:solidFill>
                  <a:srgbClr val="1A3A6B"/>
                </a:solidFill>
                <a:latin typeface="Calibri" panose="020F0502020204030204" pitchFamily="34" charset="0"/>
                <a:ea typeface="Inter" pitchFamily="34" charset="-122"/>
                <a:cs typeface="Calibri" panose="020F0502020204030204" pitchFamily="34" charset="0"/>
              </a:rPr>
              <a:t>Bone age</a:t>
            </a:r>
            <a:r>
              <a:rPr lang="en-US" dirty="0">
                <a:solidFill>
                  <a:srgbClr val="1A3A6B"/>
                </a:solidFill>
                <a:latin typeface="Calibri" panose="020F0502020204030204" pitchFamily="34" charset="0"/>
                <a:ea typeface="Inter" pitchFamily="34" charset="-122"/>
                <a:cs typeface="Calibri" panose="020F0502020204030204" pitchFamily="34" charset="0"/>
              </a:rPr>
              <a:t>: appropriate skeletal maturation for chronological age</a:t>
            </a:r>
            <a:endParaRPr lang="en-US" dirty="0">
              <a:latin typeface="Calibri" panose="020F0502020204030204" pitchFamily="34" charset="0"/>
              <a:cs typeface="Calibri" panose="020F0502020204030204" pitchFamily="34" charset="0"/>
            </a:endParaRPr>
          </a:p>
          <a:p>
            <a:pPr marL="127000" indent="-127000">
              <a:lnSpc>
                <a:spcPct val="120000"/>
              </a:lnSpc>
              <a:buSzPct val="100000"/>
              <a:buFontTx/>
              <a:buChar char="•"/>
            </a:pPr>
            <a:endParaRPr lang="en-US" sz="2000" dirty="0">
              <a:latin typeface="Calibri" panose="020F0502020204030204" pitchFamily="34" charset="0"/>
              <a:cs typeface="Calibri" panose="020F0502020204030204" pitchFamily="34" charset="0"/>
            </a:endParaRPr>
          </a:p>
          <a:p>
            <a:pPr marL="127000" indent="-127000">
              <a:lnSpc>
                <a:spcPct val="120000"/>
              </a:lnSpc>
              <a:buSzPct val="100000"/>
              <a:buFontTx/>
              <a:buChar char="•"/>
            </a:pPr>
            <a:endParaRPr lang="en-US" sz="1050" dirty="0"/>
          </a:p>
          <a:p>
            <a:pPr marL="127000" indent="-127000" algn="l">
              <a:lnSpc>
                <a:spcPct val="120000"/>
              </a:lnSpc>
              <a:buSzPct val="100000"/>
              <a:buChar char="•"/>
            </a:pPr>
            <a:endParaRPr lang="en-US" sz="1050" dirty="0"/>
          </a:p>
        </p:txBody>
      </p:sp>
      <p:sp>
        <p:nvSpPr>
          <p:cNvPr id="5" name="Text 2"/>
          <p:cNvSpPr/>
          <p:nvPr/>
        </p:nvSpPr>
        <p:spPr>
          <a:xfrm>
            <a:off x="785813" y="2057400"/>
            <a:ext cx="128240" cy="180947"/>
          </a:xfrm>
          <a:prstGeom prst="rect">
            <a:avLst/>
          </a:prstGeom>
          <a:noFill/>
          <a:ln/>
        </p:spPr>
        <p:txBody>
          <a:bodyPr wrap="none" lIns="0" tIns="0" rIns="0" bIns="0" rtlCol="0" anchor="t">
            <a:spAutoFit/>
          </a:bodyPr>
          <a:lstStyle/>
          <a:p>
            <a:pPr marL="127000" indent="-127000" algn="l">
              <a:lnSpc>
                <a:spcPct val="120000"/>
              </a:lnSpc>
              <a:buSzPct val="100000"/>
              <a:buChar char="•"/>
            </a:pPr>
            <a:endParaRPr lang="en-US" sz="1050" dirty="0"/>
          </a:p>
        </p:txBody>
      </p:sp>
      <p:sp>
        <p:nvSpPr>
          <p:cNvPr id="6" name="Text 3"/>
          <p:cNvSpPr/>
          <p:nvPr/>
        </p:nvSpPr>
        <p:spPr>
          <a:xfrm>
            <a:off x="785813" y="2414588"/>
            <a:ext cx="128240" cy="172355"/>
          </a:xfrm>
          <a:prstGeom prst="rect">
            <a:avLst/>
          </a:prstGeom>
          <a:noFill/>
          <a:ln/>
        </p:spPr>
        <p:txBody>
          <a:bodyPr wrap="none" lIns="0" tIns="0" rIns="0" bIns="0" rtlCol="0" anchor="t">
            <a:spAutoFit/>
          </a:bodyPr>
          <a:lstStyle/>
          <a:p>
            <a:pPr marL="127000" indent="-127000" algn="l">
              <a:lnSpc>
                <a:spcPct val="120000"/>
              </a:lnSpc>
              <a:buSzPct val="100000"/>
              <a:buChar char="•"/>
            </a:pPr>
            <a:endParaRPr lang="en-US" sz="1000" dirty="0"/>
          </a:p>
        </p:txBody>
      </p:sp>
      <p:sp>
        <p:nvSpPr>
          <p:cNvPr id="7" name="Text 4"/>
          <p:cNvSpPr/>
          <p:nvPr/>
        </p:nvSpPr>
        <p:spPr>
          <a:xfrm>
            <a:off x="785813" y="2771775"/>
            <a:ext cx="128240" cy="180947"/>
          </a:xfrm>
          <a:prstGeom prst="rect">
            <a:avLst/>
          </a:prstGeom>
          <a:noFill/>
          <a:ln/>
        </p:spPr>
        <p:txBody>
          <a:bodyPr wrap="none" lIns="0" tIns="0" rIns="0" bIns="0" rtlCol="0" anchor="t">
            <a:spAutoFit/>
          </a:bodyPr>
          <a:lstStyle/>
          <a:p>
            <a:pPr marL="127000" indent="-127000" algn="l">
              <a:lnSpc>
                <a:spcPct val="120000"/>
              </a:lnSpc>
              <a:buSzPct val="100000"/>
              <a:buChar char="•"/>
            </a:pPr>
            <a:endParaRPr lang="en-US" sz="1050" dirty="0"/>
          </a:p>
        </p:txBody>
      </p:sp>
      <p:sp>
        <p:nvSpPr>
          <p:cNvPr id="8" name="Text 5"/>
          <p:cNvSpPr/>
          <p:nvPr/>
        </p:nvSpPr>
        <p:spPr>
          <a:xfrm>
            <a:off x="785813" y="3128963"/>
            <a:ext cx="128240" cy="180947"/>
          </a:xfrm>
          <a:prstGeom prst="rect">
            <a:avLst/>
          </a:prstGeom>
          <a:noFill/>
          <a:ln/>
        </p:spPr>
        <p:txBody>
          <a:bodyPr wrap="none" lIns="0" tIns="0" rIns="0" bIns="0" rtlCol="0" anchor="t">
            <a:spAutoFit/>
          </a:bodyPr>
          <a:lstStyle/>
          <a:p>
            <a:pPr marL="127000" indent="-127000" algn="l">
              <a:lnSpc>
                <a:spcPct val="120000"/>
              </a:lnSpc>
              <a:buSzPct val="100000"/>
              <a:buChar char="•"/>
            </a:pPr>
            <a:endParaRPr lang="en-US" sz="1050" dirty="0">
              <a:solidFill>
                <a:srgbClr val="FF0000"/>
              </a:solidFill>
            </a:endParaRPr>
          </a:p>
        </p:txBody>
      </p:sp>
      <p:pic>
        <p:nvPicPr>
          <p:cNvPr id="10" name="Picture 9">
            <a:extLst>
              <a:ext uri="{FF2B5EF4-FFF2-40B4-BE49-F238E27FC236}">
                <a16:creationId xmlns:a16="http://schemas.microsoft.com/office/drawing/2014/main" id="{3FA22C29-70DE-D6FC-5360-AD3094B930B2}"/>
              </a:ext>
            </a:extLst>
          </p:cNvPr>
          <p:cNvPicPr>
            <a:picLocks noChangeAspect="1"/>
          </p:cNvPicPr>
          <p:nvPr/>
        </p:nvPicPr>
        <p:blipFill>
          <a:blip r:embed="rId3"/>
          <a:stretch>
            <a:fillRect/>
          </a:stretch>
        </p:blipFill>
        <p:spPr>
          <a:xfrm>
            <a:off x="6158753" y="866768"/>
            <a:ext cx="2985247" cy="423854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3" name="Text 0"/>
          <p:cNvSpPr/>
          <p:nvPr/>
        </p:nvSpPr>
        <p:spPr>
          <a:xfrm>
            <a:off x="571500" y="428625"/>
            <a:ext cx="8491818" cy="377026"/>
          </a:xfrm>
          <a:prstGeom prst="rect">
            <a:avLst/>
          </a:prstGeom>
          <a:noFill/>
          <a:ln/>
        </p:spPr>
        <p:txBody>
          <a:bodyPr wrap="square" lIns="0" tIns="0" rIns="0" bIns="0" rtlCol="0" anchor="t">
            <a:spAutoFit/>
          </a:bodyPr>
          <a:lstStyle/>
          <a:p>
            <a:pPr marL="0" indent="0" algn="l">
              <a:buNone/>
            </a:pPr>
            <a:r>
              <a:rPr lang="en-US" sz="2450" b="1" dirty="0">
                <a:solidFill>
                  <a:srgbClr val="1A3A6B"/>
                </a:solidFill>
                <a:latin typeface="Inter Bold" pitchFamily="34" charset="0"/>
                <a:ea typeface="Inter Bold" pitchFamily="34" charset="-122"/>
                <a:cs typeface="Inter Bold" pitchFamily="34" charset="-120"/>
              </a:rPr>
              <a:t>Estrogen Therapy Required Dose Escalation for Clinical Response</a:t>
            </a:r>
            <a:endParaRPr lang="en-US" sz="2450" dirty="0"/>
          </a:p>
        </p:txBody>
      </p:sp>
      <p:sp>
        <p:nvSpPr>
          <p:cNvPr id="4" name="Text 1"/>
          <p:cNvSpPr/>
          <p:nvPr/>
        </p:nvSpPr>
        <p:spPr>
          <a:xfrm>
            <a:off x="571499" y="1279962"/>
            <a:ext cx="7786688" cy="5000728"/>
          </a:xfrm>
          <a:prstGeom prst="rect">
            <a:avLst/>
          </a:prstGeom>
          <a:noFill/>
          <a:ln/>
        </p:spPr>
        <p:txBody>
          <a:bodyPr wrap="square" lIns="0" tIns="0" rIns="0" bIns="0" rtlCol="0" anchor="t">
            <a:spAutoFit/>
          </a:bodyPr>
          <a:lstStyle/>
          <a:p>
            <a:pPr marL="127000" indent="-127000" algn="l">
              <a:lnSpc>
                <a:spcPct val="120000"/>
              </a:lnSpc>
              <a:buSzPct val="100000"/>
              <a:buChar char="•"/>
            </a:pPr>
            <a:r>
              <a:rPr lang="en-US" sz="2000" b="1" dirty="0">
                <a:solidFill>
                  <a:srgbClr val="4A90E2"/>
                </a:solidFill>
                <a:latin typeface="Inter Bold" pitchFamily="34" charset="0"/>
                <a:ea typeface="Inter Bold" pitchFamily="34" charset="-122"/>
                <a:cs typeface="Inter Bold" pitchFamily="34" charset="-120"/>
              </a:rPr>
              <a:t>Initial dose:</a:t>
            </a:r>
            <a:r>
              <a:rPr lang="en-US" sz="2000" dirty="0">
                <a:solidFill>
                  <a:srgbClr val="1A3A6B"/>
                </a:solidFill>
                <a:latin typeface="Inter" pitchFamily="34" charset="0"/>
                <a:ea typeface="Inter" pitchFamily="34" charset="-122"/>
                <a:cs typeface="Inter" pitchFamily="34" charset="-120"/>
              </a:rPr>
              <a:t> Conjugated estrogen </a:t>
            </a:r>
            <a:r>
              <a:rPr lang="en-US" sz="2000" b="1" dirty="0">
                <a:solidFill>
                  <a:srgbClr val="4A90E2"/>
                </a:solidFill>
                <a:latin typeface="Inter Bold" pitchFamily="34" charset="0"/>
                <a:ea typeface="Inter Bold" pitchFamily="34" charset="-122"/>
                <a:cs typeface="Inter Bold" pitchFamily="34" charset="-120"/>
              </a:rPr>
              <a:t>0.625 mg/day</a:t>
            </a:r>
            <a:r>
              <a:rPr lang="en-US" sz="2000" dirty="0">
                <a:solidFill>
                  <a:srgbClr val="1A3A6B"/>
                </a:solidFill>
                <a:latin typeface="Inter" pitchFamily="34" charset="0"/>
                <a:ea typeface="Inter" pitchFamily="34" charset="-122"/>
                <a:cs typeface="Inter" pitchFamily="34" charset="-120"/>
              </a:rPr>
              <a:t> for 7 months</a:t>
            </a:r>
          </a:p>
          <a:p>
            <a:pPr algn="l">
              <a:lnSpc>
                <a:spcPct val="120000"/>
              </a:lnSpc>
              <a:buSzPct val="100000"/>
            </a:pPr>
            <a:endParaRPr lang="en-US" sz="2000" dirty="0">
              <a:solidFill>
                <a:srgbClr val="1A3A6B"/>
              </a:solidFill>
              <a:latin typeface="Inter" pitchFamily="34" charset="0"/>
              <a:ea typeface="Inter" pitchFamily="34" charset="-122"/>
              <a:cs typeface="Inter" pitchFamily="34" charset="-120"/>
            </a:endParaRPr>
          </a:p>
          <a:p>
            <a:pPr marL="127000" indent="-127000">
              <a:lnSpc>
                <a:spcPct val="120000"/>
              </a:lnSpc>
              <a:buSzPct val="100000"/>
              <a:buFontTx/>
              <a:buChar char="•"/>
            </a:pPr>
            <a:r>
              <a:rPr lang="en-US" sz="2000" b="1" dirty="0">
                <a:solidFill>
                  <a:srgbClr val="4A90E2"/>
                </a:solidFill>
                <a:latin typeface="Inter Bold" pitchFamily="34" charset="0"/>
                <a:ea typeface="Inter Bold" pitchFamily="34" charset="-122"/>
                <a:cs typeface="Inter Bold" pitchFamily="34" charset="-120"/>
              </a:rPr>
              <a:t>Dose escalated to 1.25 mg/day:</a:t>
            </a:r>
            <a:r>
              <a:rPr lang="en-US" sz="2000" dirty="0">
                <a:solidFill>
                  <a:srgbClr val="1A3A6B"/>
                </a:solidFill>
                <a:latin typeface="Inter" pitchFamily="34" charset="0"/>
                <a:ea typeface="Inter" pitchFamily="34" charset="-122"/>
                <a:cs typeface="Inter" pitchFamily="34" charset="-120"/>
              </a:rPr>
              <a:t>  Resulted in </a:t>
            </a:r>
            <a:r>
              <a:rPr lang="en-US" sz="2000" b="1" dirty="0">
                <a:solidFill>
                  <a:srgbClr val="4A90E2"/>
                </a:solidFill>
                <a:latin typeface="Inter Bold" pitchFamily="34" charset="0"/>
                <a:ea typeface="Inter Bold" pitchFamily="34" charset="-122"/>
                <a:cs typeface="Inter Bold" pitchFamily="34" charset="-120"/>
              </a:rPr>
              <a:t>withdrawal bleeding</a:t>
            </a:r>
            <a:r>
              <a:rPr lang="en-US" sz="2000" dirty="0">
                <a:solidFill>
                  <a:srgbClr val="1A3A6B"/>
                </a:solidFill>
                <a:latin typeface="Inter" pitchFamily="34" charset="0"/>
                <a:ea typeface="Inter" pitchFamily="34" charset="-122"/>
                <a:cs typeface="Inter" pitchFamily="34" charset="-120"/>
              </a:rPr>
              <a:t> when combined with alternating </a:t>
            </a:r>
            <a:r>
              <a:rPr lang="en-US" sz="2000" b="1" dirty="0">
                <a:solidFill>
                  <a:srgbClr val="4A90E2"/>
                </a:solidFill>
                <a:latin typeface="Inter Bold" pitchFamily="34" charset="0"/>
                <a:ea typeface="Inter Bold" pitchFamily="34" charset="-122"/>
                <a:cs typeface="Inter Bold" pitchFamily="34" charset="-120"/>
              </a:rPr>
              <a:t>10 mg oral progesterone</a:t>
            </a:r>
          </a:p>
          <a:p>
            <a:pPr>
              <a:lnSpc>
                <a:spcPct val="120000"/>
              </a:lnSpc>
              <a:buSzPct val="100000"/>
            </a:pPr>
            <a:endParaRPr lang="en-US" sz="2000" b="1" dirty="0">
              <a:solidFill>
                <a:srgbClr val="4A90E2"/>
              </a:solidFill>
              <a:latin typeface="Inter Bold" pitchFamily="34" charset="0"/>
              <a:ea typeface="Inter Bold" pitchFamily="34" charset="-122"/>
              <a:cs typeface="Inter Bold" pitchFamily="34" charset="-120"/>
            </a:endParaRPr>
          </a:p>
          <a:p>
            <a:pPr marL="127000" indent="-127000">
              <a:lnSpc>
                <a:spcPct val="120000"/>
              </a:lnSpc>
              <a:buSzPct val="100000"/>
              <a:buFontTx/>
              <a:buChar char="•"/>
            </a:pPr>
            <a:r>
              <a:rPr lang="en-US" sz="2000" dirty="0">
                <a:solidFill>
                  <a:srgbClr val="1A3A6B"/>
                </a:solidFill>
                <a:latin typeface="Inter" pitchFamily="34" charset="0"/>
                <a:ea typeface="Inter" pitchFamily="34" charset="-122"/>
                <a:cs typeface="Inter" pitchFamily="34" charset="-120"/>
              </a:rPr>
              <a:t>High estrogen doses posed additional vascular risk in the context of </a:t>
            </a:r>
            <a:r>
              <a:rPr lang="en-US" sz="2000" b="1" dirty="0">
                <a:solidFill>
                  <a:srgbClr val="4A90E2"/>
                </a:solidFill>
                <a:latin typeface="Inter Bold" pitchFamily="34" charset="0"/>
                <a:ea typeface="Inter Bold" pitchFamily="34" charset="-122"/>
                <a:cs typeface="Inter Bold" pitchFamily="34" charset="-120"/>
              </a:rPr>
              <a:t>pending cardiac surgery</a:t>
            </a:r>
          </a:p>
          <a:p>
            <a:pPr>
              <a:lnSpc>
                <a:spcPct val="120000"/>
              </a:lnSpc>
              <a:buSzPct val="100000"/>
            </a:pPr>
            <a:endParaRPr lang="en-US" sz="2000" b="1" dirty="0">
              <a:solidFill>
                <a:srgbClr val="4A90E2"/>
              </a:solidFill>
              <a:latin typeface="Inter Bold" pitchFamily="34" charset="0"/>
              <a:ea typeface="Inter Bold" pitchFamily="34" charset="-122"/>
              <a:cs typeface="Inter Bold" pitchFamily="34" charset="-120"/>
            </a:endParaRPr>
          </a:p>
          <a:p>
            <a:pPr marL="127000" indent="-127000">
              <a:lnSpc>
                <a:spcPct val="120000"/>
              </a:lnSpc>
              <a:buSzPct val="100000"/>
              <a:buFontTx/>
              <a:buChar char="•"/>
            </a:pPr>
            <a:r>
              <a:rPr lang="en-US" sz="2000" b="1" dirty="0">
                <a:solidFill>
                  <a:schemeClr val="accent5">
                    <a:lumMod val="75000"/>
                  </a:schemeClr>
                </a:solidFill>
                <a:highlight>
                  <a:srgbClr val="FFFF00"/>
                </a:highlight>
                <a:latin typeface="Inter" pitchFamily="34" charset="0"/>
                <a:ea typeface="Inter" pitchFamily="34" charset="-122"/>
                <a:cs typeface="Inter" pitchFamily="34" charset="-120"/>
              </a:rPr>
              <a:t>Balancing pubertal induction against cardiovascular safety was the central clinical challenge</a:t>
            </a:r>
            <a:endParaRPr lang="en-US" sz="2000" b="1" dirty="0">
              <a:solidFill>
                <a:schemeClr val="accent5">
                  <a:lumMod val="75000"/>
                </a:schemeClr>
              </a:solidFill>
              <a:highlight>
                <a:srgbClr val="FFFF00"/>
              </a:highlight>
            </a:endParaRPr>
          </a:p>
          <a:p>
            <a:pPr marL="127000" indent="-127000">
              <a:lnSpc>
                <a:spcPct val="120000"/>
              </a:lnSpc>
              <a:buSzPct val="100000"/>
              <a:buFontTx/>
              <a:buChar char="•"/>
            </a:pPr>
            <a:endParaRPr lang="en-US" sz="2000" dirty="0"/>
          </a:p>
          <a:p>
            <a:pPr marL="127000" indent="-127000">
              <a:lnSpc>
                <a:spcPct val="120000"/>
              </a:lnSpc>
              <a:buSzPct val="100000"/>
              <a:buFontTx/>
              <a:buChar char="•"/>
            </a:pPr>
            <a:endParaRPr lang="en-US" sz="2000" dirty="0"/>
          </a:p>
          <a:p>
            <a:pPr marL="127000" indent="-127000">
              <a:lnSpc>
                <a:spcPct val="120000"/>
              </a:lnSpc>
              <a:buSzPct val="100000"/>
              <a:buFontTx/>
              <a:buChar char="•"/>
            </a:pPr>
            <a:endParaRPr lang="en-US" sz="1050" dirty="0"/>
          </a:p>
          <a:p>
            <a:pPr marL="127000" indent="-127000">
              <a:lnSpc>
                <a:spcPct val="120000"/>
              </a:lnSpc>
              <a:buSzPct val="100000"/>
              <a:buFontTx/>
              <a:buChar char="•"/>
            </a:pPr>
            <a:endParaRPr lang="en-US" sz="1050" dirty="0"/>
          </a:p>
          <a:p>
            <a:pPr marL="127000" indent="-127000" algn="l">
              <a:lnSpc>
                <a:spcPct val="120000"/>
              </a:lnSpc>
              <a:buSzPct val="100000"/>
              <a:buChar char="•"/>
            </a:pPr>
            <a:r>
              <a:rPr lang="en-US" sz="1050" dirty="0">
                <a:solidFill>
                  <a:srgbClr val="1A3A6B"/>
                </a:solidFill>
                <a:latin typeface="Inter" pitchFamily="34" charset="0"/>
                <a:ea typeface="Inter" pitchFamily="34" charset="-122"/>
                <a:cs typeface="Inter" pitchFamily="34" charset="-120"/>
              </a:rPr>
              <a:t> </a:t>
            </a:r>
            <a:endParaRPr lang="en-US" sz="1000" dirty="0"/>
          </a:p>
        </p:txBody>
      </p:sp>
      <p:sp>
        <p:nvSpPr>
          <p:cNvPr id="5" name="Text 2"/>
          <p:cNvSpPr/>
          <p:nvPr/>
        </p:nvSpPr>
        <p:spPr>
          <a:xfrm>
            <a:off x="785813" y="2343150"/>
            <a:ext cx="7786688" cy="172355"/>
          </a:xfrm>
          <a:prstGeom prst="rect">
            <a:avLst/>
          </a:prstGeom>
          <a:noFill/>
          <a:ln/>
        </p:spPr>
        <p:txBody>
          <a:bodyPr wrap="square" lIns="0" tIns="0" rIns="0" bIns="0" rtlCol="0" anchor="t">
            <a:spAutoFit/>
          </a:bodyPr>
          <a:lstStyle/>
          <a:p>
            <a:pPr marL="127000" indent="-127000" algn="l">
              <a:lnSpc>
                <a:spcPct val="120000"/>
              </a:lnSpc>
              <a:buSzPct val="100000"/>
              <a:buChar char="•"/>
            </a:pPr>
            <a:endParaRPr lang="en-US" sz="1000" dirty="0"/>
          </a:p>
        </p:txBody>
      </p:sp>
      <p:sp>
        <p:nvSpPr>
          <p:cNvPr id="6" name="Text 3"/>
          <p:cNvSpPr/>
          <p:nvPr/>
        </p:nvSpPr>
        <p:spPr>
          <a:xfrm>
            <a:off x="1000125" y="1985963"/>
            <a:ext cx="128240" cy="180947"/>
          </a:xfrm>
          <a:prstGeom prst="rect">
            <a:avLst/>
          </a:prstGeom>
          <a:noFill/>
          <a:ln/>
        </p:spPr>
        <p:txBody>
          <a:bodyPr wrap="none" lIns="0" tIns="0" rIns="0" bIns="0" rtlCol="0" anchor="t">
            <a:spAutoFit/>
          </a:bodyPr>
          <a:lstStyle/>
          <a:p>
            <a:pPr marL="127000" indent="-127000" algn="l">
              <a:lnSpc>
                <a:spcPct val="120000"/>
              </a:lnSpc>
              <a:buSzPct val="100000"/>
              <a:buChar char="◦"/>
            </a:pPr>
            <a:endParaRPr lang="en-US" sz="1050" dirty="0"/>
          </a:p>
        </p:txBody>
      </p:sp>
      <p:sp>
        <p:nvSpPr>
          <p:cNvPr id="7" name="Text 4"/>
          <p:cNvSpPr/>
          <p:nvPr/>
        </p:nvSpPr>
        <p:spPr>
          <a:xfrm>
            <a:off x="1000125" y="2628900"/>
            <a:ext cx="128240" cy="180947"/>
          </a:xfrm>
          <a:prstGeom prst="rect">
            <a:avLst/>
          </a:prstGeom>
          <a:noFill/>
          <a:ln/>
        </p:spPr>
        <p:txBody>
          <a:bodyPr wrap="none" lIns="0" tIns="0" rIns="0" bIns="0" rtlCol="0" anchor="t">
            <a:spAutoFit/>
          </a:bodyPr>
          <a:lstStyle/>
          <a:p>
            <a:pPr marL="127000" indent="-127000" algn="l">
              <a:lnSpc>
                <a:spcPct val="120000"/>
              </a:lnSpc>
              <a:buSzPct val="100000"/>
              <a:buChar char="◦"/>
            </a:pPr>
            <a:endParaRPr lang="en-US" sz="1050" dirty="0"/>
          </a:p>
        </p:txBody>
      </p:sp>
      <p:sp>
        <p:nvSpPr>
          <p:cNvPr id="8" name="Text 5"/>
          <p:cNvSpPr/>
          <p:nvPr/>
        </p:nvSpPr>
        <p:spPr>
          <a:xfrm>
            <a:off x="957263" y="3057525"/>
            <a:ext cx="128240" cy="180947"/>
          </a:xfrm>
          <a:prstGeom prst="rect">
            <a:avLst/>
          </a:prstGeom>
          <a:noFill/>
          <a:ln/>
        </p:spPr>
        <p:txBody>
          <a:bodyPr wrap="none" lIns="0" tIns="0" rIns="0" bIns="0" rtlCol="0" anchor="t">
            <a:spAutoFit/>
          </a:bodyPr>
          <a:lstStyle/>
          <a:p>
            <a:pPr marL="127000" indent="-127000" algn="l">
              <a:lnSpc>
                <a:spcPct val="120000"/>
              </a:lnSpc>
              <a:buSzPct val="100000"/>
              <a:buChar char="•"/>
            </a:pPr>
            <a:endParaRPr lang="en-US" sz="1050" dirty="0"/>
          </a:p>
        </p:txBody>
      </p:sp>
      <p:sp>
        <p:nvSpPr>
          <p:cNvPr id="9" name="Text 6"/>
          <p:cNvSpPr/>
          <p:nvPr/>
        </p:nvSpPr>
        <p:spPr>
          <a:xfrm>
            <a:off x="957263" y="3414713"/>
            <a:ext cx="128240" cy="180947"/>
          </a:xfrm>
          <a:prstGeom prst="rect">
            <a:avLst/>
          </a:prstGeom>
          <a:noFill/>
          <a:ln/>
        </p:spPr>
        <p:txBody>
          <a:bodyPr wrap="none" lIns="0" tIns="0" rIns="0" bIns="0" rtlCol="0" anchor="t">
            <a:spAutoFit/>
          </a:bodyPr>
          <a:lstStyle/>
          <a:p>
            <a:pPr marL="127000" indent="-127000" algn="l">
              <a:lnSpc>
                <a:spcPct val="120000"/>
              </a:lnSpc>
              <a:buSzPct val="100000"/>
              <a:buChar char="•"/>
            </a:pPr>
            <a:endParaRPr lang="en-US" sz="10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291128"/>
            <a:ext cx="9144000" cy="5143500"/>
          </a:xfrm>
          <a:prstGeom prst="rect">
            <a:avLst/>
          </a:prstGeom>
        </p:spPr>
      </p:pic>
      <p:sp>
        <p:nvSpPr>
          <p:cNvPr id="3" name="Text 0"/>
          <p:cNvSpPr/>
          <p:nvPr/>
        </p:nvSpPr>
        <p:spPr>
          <a:xfrm>
            <a:off x="571500" y="428625"/>
            <a:ext cx="8001000" cy="828675"/>
          </a:xfrm>
          <a:prstGeom prst="rect">
            <a:avLst/>
          </a:prstGeom>
          <a:noFill/>
          <a:ln/>
        </p:spPr>
        <p:txBody>
          <a:bodyPr wrap="square" lIns="0" tIns="0" rIns="0" bIns="0" rtlCol="0" anchor="t">
            <a:spAutoFit/>
          </a:bodyPr>
          <a:lstStyle/>
          <a:p>
            <a:pPr marL="0" indent="0" algn="l">
              <a:buNone/>
            </a:pPr>
            <a:r>
              <a:rPr lang="en-US" sz="2450" b="1" dirty="0">
                <a:solidFill>
                  <a:srgbClr val="1A3A6B"/>
                </a:solidFill>
                <a:latin typeface="Inter Bold" pitchFamily="34" charset="0"/>
                <a:ea typeface="Inter Bold" pitchFamily="34" charset="-122"/>
                <a:cs typeface="Inter Bold" pitchFamily="34" charset="-120"/>
              </a:rPr>
              <a:t>Significant Comorbidities Complicated the Management Approach</a:t>
            </a:r>
            <a:endParaRPr lang="en-US" sz="2450" dirty="0"/>
          </a:p>
        </p:txBody>
      </p:sp>
      <p:sp>
        <p:nvSpPr>
          <p:cNvPr id="4" name="Text 1"/>
          <p:cNvSpPr/>
          <p:nvPr/>
        </p:nvSpPr>
        <p:spPr>
          <a:xfrm>
            <a:off x="571500" y="1700213"/>
            <a:ext cx="3786188" cy="307777"/>
          </a:xfrm>
          <a:prstGeom prst="rect">
            <a:avLst/>
          </a:prstGeom>
          <a:noFill/>
          <a:ln/>
        </p:spPr>
        <p:txBody>
          <a:bodyPr wrap="square" lIns="0" tIns="0" rIns="0" bIns="0" rtlCol="0" anchor="t">
            <a:spAutoFit/>
          </a:bodyPr>
          <a:lstStyle/>
          <a:p>
            <a:pPr marL="0" indent="0" algn="l">
              <a:buNone/>
            </a:pPr>
            <a:r>
              <a:rPr lang="en-US" sz="2000" b="1" dirty="0">
                <a:solidFill>
                  <a:srgbClr val="4A90E2"/>
                </a:solidFill>
                <a:latin typeface="Inter Bold" pitchFamily="34" charset="0"/>
                <a:ea typeface="Inter Bold" pitchFamily="34" charset="-122"/>
                <a:cs typeface="Inter Bold" pitchFamily="34" charset="-120"/>
              </a:rPr>
              <a:t>Key Comorbidities</a:t>
            </a:r>
            <a:endParaRPr lang="en-US" sz="2000" dirty="0"/>
          </a:p>
        </p:txBody>
      </p:sp>
      <p:sp>
        <p:nvSpPr>
          <p:cNvPr id="5" name="Text 2"/>
          <p:cNvSpPr/>
          <p:nvPr/>
        </p:nvSpPr>
        <p:spPr>
          <a:xfrm>
            <a:off x="571500" y="2150286"/>
            <a:ext cx="4294702" cy="3668697"/>
          </a:xfrm>
          <a:prstGeom prst="rect">
            <a:avLst/>
          </a:prstGeom>
          <a:noFill/>
          <a:ln/>
        </p:spPr>
        <p:txBody>
          <a:bodyPr wrap="none" lIns="0" tIns="0" rIns="0" bIns="0" rtlCol="0" anchor="t">
            <a:spAutoFit/>
          </a:bodyPr>
          <a:lstStyle/>
          <a:p>
            <a:pPr marL="127000" indent="-127000" algn="l">
              <a:lnSpc>
                <a:spcPct val="120000"/>
              </a:lnSpc>
              <a:buSzPct val="100000"/>
              <a:buChar char="•"/>
            </a:pPr>
            <a:r>
              <a:rPr lang="en-US" sz="2000" b="1" dirty="0">
                <a:solidFill>
                  <a:srgbClr val="1A3A6B"/>
                </a:solidFill>
                <a:latin typeface="Inter Bold" pitchFamily="34" charset="0"/>
                <a:ea typeface="Inter Bold" pitchFamily="34" charset="-122"/>
                <a:cs typeface="Inter Bold" pitchFamily="34" charset="-120"/>
              </a:rPr>
              <a:t>Mitral valve prolapse</a:t>
            </a:r>
          </a:p>
          <a:p>
            <a:pPr marL="127000" indent="-127000">
              <a:lnSpc>
                <a:spcPct val="120000"/>
              </a:lnSpc>
              <a:buSzPct val="100000"/>
              <a:buFontTx/>
              <a:buChar char="•"/>
            </a:pPr>
            <a:r>
              <a:rPr lang="en-US" sz="2000" b="1" dirty="0">
                <a:solidFill>
                  <a:srgbClr val="1A3A6B"/>
                </a:solidFill>
                <a:latin typeface="Inter Bold" pitchFamily="34" charset="0"/>
                <a:ea typeface="Inter Bold" pitchFamily="34" charset="-122"/>
                <a:cs typeface="Inter Bold" pitchFamily="34" charset="-120"/>
              </a:rPr>
              <a:t>Aortic root dilatation</a:t>
            </a:r>
            <a:r>
              <a:rPr lang="en-US" sz="2000" dirty="0">
                <a:solidFill>
                  <a:srgbClr val="1A3A6B"/>
                </a:solidFill>
                <a:latin typeface="Inter" pitchFamily="34" charset="0"/>
                <a:ea typeface="Inter" pitchFamily="34" charset="-122"/>
                <a:cs typeface="Inter" pitchFamily="34" charset="-120"/>
              </a:rPr>
              <a:t> </a:t>
            </a:r>
          </a:p>
          <a:p>
            <a:pPr>
              <a:lnSpc>
                <a:spcPct val="120000"/>
              </a:lnSpc>
              <a:buSzPct val="100000"/>
            </a:pPr>
            <a:r>
              <a:rPr lang="en-US" sz="2000" dirty="0">
                <a:solidFill>
                  <a:srgbClr val="1A3A6B"/>
                </a:solidFill>
                <a:latin typeface="Inter" pitchFamily="34" charset="0"/>
                <a:ea typeface="Inter" pitchFamily="34" charset="-122"/>
                <a:cs typeface="Inter" pitchFamily="34" charset="-120"/>
              </a:rPr>
              <a:t>with premature ventricular contractions</a:t>
            </a:r>
          </a:p>
          <a:p>
            <a:pPr marL="127000" indent="-127000">
              <a:lnSpc>
                <a:spcPct val="120000"/>
              </a:lnSpc>
              <a:buSzPct val="100000"/>
              <a:buFontTx/>
              <a:buChar char="•"/>
            </a:pPr>
            <a:r>
              <a:rPr lang="en-US" sz="2000" b="1" dirty="0">
                <a:solidFill>
                  <a:srgbClr val="1A3A6B"/>
                </a:solidFill>
                <a:latin typeface="Inter Bold" pitchFamily="34" charset="0"/>
                <a:ea typeface="Inter Bold" pitchFamily="34" charset="-122"/>
                <a:cs typeface="Inter Bold" pitchFamily="34" charset="-120"/>
              </a:rPr>
              <a:t>Ectopia Lentis</a:t>
            </a:r>
          </a:p>
          <a:p>
            <a:pPr marL="127000" indent="-127000">
              <a:lnSpc>
                <a:spcPct val="120000"/>
              </a:lnSpc>
              <a:buSzPct val="100000"/>
              <a:buFontTx/>
              <a:buChar char="•"/>
            </a:pPr>
            <a:r>
              <a:rPr lang="en-US" sz="2000" b="1" dirty="0">
                <a:solidFill>
                  <a:srgbClr val="1A3A6B"/>
                </a:solidFill>
                <a:latin typeface="Inter Bold" pitchFamily="34" charset="0"/>
                <a:ea typeface="Inter Bold" pitchFamily="34" charset="-122"/>
                <a:cs typeface="Inter Bold" pitchFamily="34" charset="-120"/>
              </a:rPr>
              <a:t>Scoliosis</a:t>
            </a:r>
          </a:p>
          <a:p>
            <a:pPr marL="127000" indent="-127000">
              <a:lnSpc>
                <a:spcPct val="120000"/>
              </a:lnSpc>
              <a:buSzPct val="100000"/>
              <a:buFontTx/>
              <a:buChar char="•"/>
            </a:pPr>
            <a:r>
              <a:rPr lang="en-US" sz="2000" b="1" dirty="0">
                <a:solidFill>
                  <a:srgbClr val="1A3A6B"/>
                </a:solidFill>
                <a:latin typeface="Inter Bold" pitchFamily="34" charset="0"/>
                <a:ea typeface="Inter Bold" pitchFamily="34" charset="-122"/>
                <a:cs typeface="Inter Bold" pitchFamily="34" charset="-120"/>
              </a:rPr>
              <a:t>Severe pectus excavatum</a:t>
            </a:r>
            <a:endParaRPr lang="en-US" sz="2000" dirty="0"/>
          </a:p>
          <a:p>
            <a:pPr marL="127000" indent="-127000">
              <a:lnSpc>
                <a:spcPct val="120000"/>
              </a:lnSpc>
              <a:buSzPct val="100000"/>
              <a:buFontTx/>
              <a:buChar char="•"/>
            </a:pPr>
            <a:endParaRPr lang="en-US" sz="2000" dirty="0"/>
          </a:p>
          <a:p>
            <a:pPr marL="127000" indent="-127000">
              <a:lnSpc>
                <a:spcPct val="120000"/>
              </a:lnSpc>
              <a:buSzPct val="100000"/>
              <a:buFontTx/>
              <a:buChar char="•"/>
            </a:pPr>
            <a:endParaRPr lang="en-US" sz="2000" dirty="0"/>
          </a:p>
          <a:p>
            <a:pPr marL="127000" indent="-127000">
              <a:lnSpc>
                <a:spcPct val="120000"/>
              </a:lnSpc>
              <a:buSzPct val="100000"/>
              <a:buFontTx/>
              <a:buChar char="•"/>
            </a:pPr>
            <a:endParaRPr lang="en-US" sz="2000" dirty="0"/>
          </a:p>
          <a:p>
            <a:pPr marL="127000" indent="-127000" algn="l">
              <a:lnSpc>
                <a:spcPct val="120000"/>
              </a:lnSpc>
              <a:buSzPct val="100000"/>
              <a:buChar char="•"/>
            </a:pPr>
            <a:endParaRPr lang="en-US" sz="2000" dirty="0"/>
          </a:p>
        </p:txBody>
      </p:sp>
      <p:sp>
        <p:nvSpPr>
          <p:cNvPr id="6" name="Text 3"/>
          <p:cNvSpPr/>
          <p:nvPr/>
        </p:nvSpPr>
        <p:spPr>
          <a:xfrm>
            <a:off x="785813" y="2443163"/>
            <a:ext cx="3571875" cy="172355"/>
          </a:xfrm>
          <a:prstGeom prst="rect">
            <a:avLst/>
          </a:prstGeom>
          <a:noFill/>
          <a:ln/>
        </p:spPr>
        <p:txBody>
          <a:bodyPr wrap="square" lIns="0" tIns="0" rIns="0" bIns="0" rtlCol="0" anchor="t">
            <a:spAutoFit/>
          </a:bodyPr>
          <a:lstStyle/>
          <a:p>
            <a:pPr marL="127000" indent="-127000" algn="l">
              <a:lnSpc>
                <a:spcPct val="120000"/>
              </a:lnSpc>
              <a:buSzPct val="100000"/>
              <a:buChar char="•"/>
            </a:pPr>
            <a:endParaRPr lang="en-US" sz="1000" dirty="0"/>
          </a:p>
        </p:txBody>
      </p:sp>
      <p:sp>
        <p:nvSpPr>
          <p:cNvPr id="7" name="Text 4"/>
          <p:cNvSpPr/>
          <p:nvPr/>
        </p:nvSpPr>
        <p:spPr>
          <a:xfrm>
            <a:off x="785813" y="2776701"/>
            <a:ext cx="128240" cy="172355"/>
          </a:xfrm>
          <a:prstGeom prst="rect">
            <a:avLst/>
          </a:prstGeom>
          <a:noFill/>
          <a:ln/>
        </p:spPr>
        <p:txBody>
          <a:bodyPr wrap="none" lIns="0" tIns="0" rIns="0" bIns="0" rtlCol="0" anchor="t">
            <a:spAutoFit/>
          </a:bodyPr>
          <a:lstStyle/>
          <a:p>
            <a:pPr marL="127000" indent="-127000" algn="l">
              <a:lnSpc>
                <a:spcPct val="120000"/>
              </a:lnSpc>
              <a:buSzPct val="100000"/>
              <a:buChar char="•"/>
            </a:pPr>
            <a:endParaRPr lang="en-US" sz="1000" dirty="0"/>
          </a:p>
        </p:txBody>
      </p:sp>
      <p:sp>
        <p:nvSpPr>
          <p:cNvPr id="8" name="Text 5"/>
          <p:cNvSpPr/>
          <p:nvPr/>
        </p:nvSpPr>
        <p:spPr>
          <a:xfrm>
            <a:off x="785813" y="3032090"/>
            <a:ext cx="128240" cy="172355"/>
          </a:xfrm>
          <a:prstGeom prst="rect">
            <a:avLst/>
          </a:prstGeom>
          <a:noFill/>
          <a:ln/>
        </p:spPr>
        <p:txBody>
          <a:bodyPr wrap="none" lIns="0" tIns="0" rIns="0" bIns="0" rtlCol="0" anchor="t">
            <a:spAutoFit/>
          </a:bodyPr>
          <a:lstStyle/>
          <a:p>
            <a:pPr marL="127000" indent="-127000" algn="l">
              <a:lnSpc>
                <a:spcPct val="120000"/>
              </a:lnSpc>
              <a:buSzPct val="100000"/>
              <a:buChar char="•"/>
            </a:pPr>
            <a:endParaRPr lang="en-US" sz="1000" dirty="0"/>
          </a:p>
        </p:txBody>
      </p:sp>
      <p:sp>
        <p:nvSpPr>
          <p:cNvPr id="9" name="Text 6"/>
          <p:cNvSpPr/>
          <p:nvPr/>
        </p:nvSpPr>
        <p:spPr>
          <a:xfrm>
            <a:off x="771525" y="3263800"/>
            <a:ext cx="128240" cy="172355"/>
          </a:xfrm>
          <a:prstGeom prst="rect">
            <a:avLst/>
          </a:prstGeom>
          <a:noFill/>
          <a:ln/>
        </p:spPr>
        <p:txBody>
          <a:bodyPr wrap="none" lIns="0" tIns="0" rIns="0" bIns="0" rtlCol="0" anchor="t">
            <a:spAutoFit/>
          </a:bodyPr>
          <a:lstStyle/>
          <a:p>
            <a:pPr marL="127000" indent="-127000" algn="l">
              <a:lnSpc>
                <a:spcPct val="120000"/>
              </a:lnSpc>
              <a:buSzPct val="100000"/>
              <a:buChar char="•"/>
            </a:pPr>
            <a:endParaRPr lang="en-US" sz="1000" dirty="0"/>
          </a:p>
        </p:txBody>
      </p:sp>
      <p:sp>
        <p:nvSpPr>
          <p:cNvPr id="10" name="Text 7"/>
          <p:cNvSpPr/>
          <p:nvPr/>
        </p:nvSpPr>
        <p:spPr>
          <a:xfrm>
            <a:off x="5141315" y="1677764"/>
            <a:ext cx="3786188" cy="307777"/>
          </a:xfrm>
          <a:prstGeom prst="rect">
            <a:avLst/>
          </a:prstGeom>
          <a:noFill/>
          <a:ln/>
        </p:spPr>
        <p:txBody>
          <a:bodyPr wrap="square" lIns="0" tIns="0" rIns="0" bIns="0" rtlCol="0" anchor="t">
            <a:spAutoFit/>
          </a:bodyPr>
          <a:lstStyle/>
          <a:p>
            <a:pPr marL="0" indent="0" algn="l">
              <a:buNone/>
            </a:pPr>
            <a:r>
              <a:rPr lang="en-US" sz="2000" b="1" dirty="0">
                <a:solidFill>
                  <a:srgbClr val="4A90E2"/>
                </a:solidFill>
                <a:latin typeface="Inter Bold" pitchFamily="34" charset="0"/>
                <a:ea typeface="Inter Bold" pitchFamily="34" charset="-122"/>
                <a:cs typeface="Inter Bold" pitchFamily="34" charset="-120"/>
              </a:rPr>
              <a:t>Surgical History &amp; Impact</a:t>
            </a:r>
            <a:endParaRPr lang="en-US" sz="2000" dirty="0"/>
          </a:p>
        </p:txBody>
      </p:sp>
      <p:sp>
        <p:nvSpPr>
          <p:cNvPr id="11" name="Text 8"/>
          <p:cNvSpPr/>
          <p:nvPr/>
        </p:nvSpPr>
        <p:spPr>
          <a:xfrm>
            <a:off x="5000625" y="2085975"/>
            <a:ext cx="3571875" cy="3299365"/>
          </a:xfrm>
          <a:prstGeom prst="rect">
            <a:avLst/>
          </a:prstGeom>
          <a:noFill/>
          <a:ln/>
        </p:spPr>
        <p:txBody>
          <a:bodyPr wrap="square" lIns="0" tIns="0" rIns="0" bIns="0" rtlCol="0" anchor="t">
            <a:spAutoFit/>
          </a:bodyPr>
          <a:lstStyle/>
          <a:p>
            <a:pPr marL="127000" indent="-127000" algn="l">
              <a:lnSpc>
                <a:spcPct val="120000"/>
              </a:lnSpc>
              <a:buSzPct val="100000"/>
              <a:buChar char="•"/>
            </a:pPr>
            <a:r>
              <a:rPr lang="en-US" sz="2000" dirty="0">
                <a:solidFill>
                  <a:srgbClr val="1A3A6B"/>
                </a:solidFill>
                <a:latin typeface="Inter" pitchFamily="34" charset="0"/>
                <a:ea typeface="Inter" pitchFamily="34" charset="-122"/>
                <a:cs typeface="Inter" pitchFamily="34" charset="-120"/>
              </a:rPr>
              <a:t>Pending </a:t>
            </a:r>
            <a:r>
              <a:rPr lang="en-US" sz="2000" b="1" dirty="0">
                <a:solidFill>
                  <a:srgbClr val="1A3A6B"/>
                </a:solidFill>
                <a:latin typeface="Inter Bold" pitchFamily="34" charset="0"/>
                <a:ea typeface="Inter Bold" pitchFamily="34" charset="-122"/>
                <a:cs typeface="Inter Bold" pitchFamily="34" charset="-120"/>
              </a:rPr>
              <a:t>thoracic and cardiac surgical interventions</a:t>
            </a:r>
            <a:r>
              <a:rPr lang="en-US" sz="2000" dirty="0">
                <a:solidFill>
                  <a:srgbClr val="1A3A6B"/>
                </a:solidFill>
                <a:latin typeface="Inter" pitchFamily="34" charset="0"/>
                <a:ea typeface="Inter" pitchFamily="34" charset="-122"/>
                <a:cs typeface="Inter" pitchFamily="34" charset="-120"/>
              </a:rPr>
              <a:t> related to MFS</a:t>
            </a:r>
          </a:p>
          <a:p>
            <a:pPr marL="127000" indent="-127000" algn="l">
              <a:lnSpc>
                <a:spcPct val="120000"/>
              </a:lnSpc>
              <a:buSzPct val="100000"/>
              <a:buChar char="•"/>
            </a:pPr>
            <a:endParaRPr lang="en-US" sz="2000" dirty="0">
              <a:solidFill>
                <a:srgbClr val="1A3A6B"/>
              </a:solidFill>
              <a:latin typeface="Inter" pitchFamily="34" charset="0"/>
              <a:ea typeface="Inter" pitchFamily="34" charset="-122"/>
            </a:endParaRPr>
          </a:p>
          <a:p>
            <a:pPr marL="127000" indent="-127000">
              <a:lnSpc>
                <a:spcPct val="120000"/>
              </a:lnSpc>
              <a:buSzPct val="100000"/>
              <a:buFontTx/>
              <a:buChar char="•"/>
            </a:pPr>
            <a:r>
              <a:rPr lang="en-US" sz="2000" dirty="0">
                <a:solidFill>
                  <a:srgbClr val="1A3A6B"/>
                </a:solidFill>
                <a:latin typeface="Inter" pitchFamily="34" charset="0"/>
                <a:ea typeface="Inter" pitchFamily="34" charset="-122"/>
                <a:cs typeface="Inter" pitchFamily="34" charset="-120"/>
              </a:rPr>
              <a:t>These comorbidities created significant constraints on the choice and dosing of hormonal therapy</a:t>
            </a:r>
            <a:endParaRPr lang="en-US" sz="2000" dirty="0"/>
          </a:p>
          <a:p>
            <a:pPr marL="127000" indent="-127000" algn="l">
              <a:lnSpc>
                <a:spcPct val="120000"/>
              </a:lnSpc>
              <a:buSzPct val="100000"/>
              <a:buChar char="•"/>
            </a:pPr>
            <a:endParaRPr lang="en-US" sz="2000" dirty="0"/>
          </a:p>
        </p:txBody>
      </p:sp>
      <p:sp>
        <p:nvSpPr>
          <p:cNvPr id="12" name="Text 9"/>
          <p:cNvSpPr/>
          <p:nvPr/>
        </p:nvSpPr>
        <p:spPr>
          <a:xfrm>
            <a:off x="5000624" y="2443562"/>
            <a:ext cx="3571875" cy="180947"/>
          </a:xfrm>
          <a:prstGeom prst="rect">
            <a:avLst/>
          </a:prstGeom>
          <a:noFill/>
          <a:ln/>
        </p:spPr>
        <p:txBody>
          <a:bodyPr wrap="square" lIns="0" tIns="0" rIns="0" bIns="0" rtlCol="0" anchor="t">
            <a:spAutoFit/>
          </a:bodyPr>
          <a:lstStyle/>
          <a:p>
            <a:pPr marL="127000" indent="-127000" algn="l">
              <a:lnSpc>
                <a:spcPct val="120000"/>
              </a:lnSpc>
              <a:buSzPct val="100000"/>
              <a:buChar char="•"/>
            </a:pPr>
            <a:endParaRPr lang="en-US" sz="10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90473"/>
            <a:ext cx="9144000" cy="5143500"/>
          </a:xfrm>
          <a:prstGeom prst="rect">
            <a:avLst/>
          </a:prstGeom>
        </p:spPr>
      </p:pic>
      <p:sp>
        <p:nvSpPr>
          <p:cNvPr id="3" name="Text 0"/>
          <p:cNvSpPr/>
          <p:nvPr/>
        </p:nvSpPr>
        <p:spPr>
          <a:xfrm>
            <a:off x="571500" y="428625"/>
            <a:ext cx="8001000" cy="492443"/>
          </a:xfrm>
          <a:prstGeom prst="rect">
            <a:avLst/>
          </a:prstGeom>
          <a:noFill/>
          <a:ln/>
        </p:spPr>
        <p:txBody>
          <a:bodyPr wrap="square" lIns="0" tIns="0" rIns="0" bIns="0" rtlCol="0" anchor="t">
            <a:spAutoFit/>
          </a:bodyPr>
          <a:lstStyle/>
          <a:p>
            <a:pPr marL="0" indent="0" algn="l">
              <a:buNone/>
            </a:pPr>
            <a:r>
              <a:rPr lang="en-US" sz="3200" b="1" dirty="0">
                <a:solidFill>
                  <a:srgbClr val="1A3A6B"/>
                </a:solidFill>
                <a:latin typeface="Inter Bold" pitchFamily="34" charset="0"/>
                <a:ea typeface="Inter Bold" pitchFamily="34" charset="-122"/>
                <a:cs typeface="Inter Bold" pitchFamily="34" charset="-120"/>
              </a:rPr>
              <a:t>Marfan Syndrome at a Glance</a:t>
            </a:r>
            <a:endParaRPr lang="en-US" sz="3200" dirty="0"/>
          </a:p>
        </p:txBody>
      </p:sp>
      <p:sp>
        <p:nvSpPr>
          <p:cNvPr id="4" name="Text 1"/>
          <p:cNvSpPr/>
          <p:nvPr/>
        </p:nvSpPr>
        <p:spPr>
          <a:xfrm>
            <a:off x="378372" y="1412217"/>
            <a:ext cx="8765628" cy="4631396"/>
          </a:xfrm>
          <a:prstGeom prst="rect">
            <a:avLst/>
          </a:prstGeom>
          <a:noFill/>
          <a:ln/>
        </p:spPr>
        <p:txBody>
          <a:bodyPr wrap="square" lIns="0" tIns="0" rIns="0" bIns="0" rtlCol="0" anchor="t">
            <a:spAutoFit/>
          </a:bodyPr>
          <a:lstStyle/>
          <a:p>
            <a:pPr marL="127000" indent="-127000" algn="l">
              <a:lnSpc>
                <a:spcPct val="120000"/>
              </a:lnSpc>
              <a:buSzPct val="100000"/>
              <a:buChar char="•"/>
            </a:pPr>
            <a:r>
              <a:rPr lang="en-US" dirty="0">
                <a:solidFill>
                  <a:srgbClr val="1A3A6B"/>
                </a:solidFill>
                <a:latin typeface="Inter" pitchFamily="34" charset="0"/>
                <a:ea typeface="Inter" pitchFamily="34" charset="-122"/>
                <a:cs typeface="Inter" pitchFamily="34" charset="-120"/>
              </a:rPr>
              <a:t>Autosomal dominant connective tissue disorder caused by mutations in the </a:t>
            </a:r>
            <a:r>
              <a:rPr lang="en-US" b="1" dirty="0">
                <a:solidFill>
                  <a:srgbClr val="4A90E2"/>
                </a:solidFill>
                <a:latin typeface="Inter Bold" pitchFamily="34" charset="0"/>
                <a:ea typeface="Inter Bold" pitchFamily="34" charset="-122"/>
                <a:cs typeface="Inter Bold" pitchFamily="34" charset="-120"/>
              </a:rPr>
              <a:t>FBN1 gene</a:t>
            </a:r>
            <a:r>
              <a:rPr lang="en-US" dirty="0">
                <a:solidFill>
                  <a:srgbClr val="1A3A6B"/>
                </a:solidFill>
                <a:latin typeface="Inter" pitchFamily="34" charset="0"/>
                <a:ea typeface="Inter" pitchFamily="34" charset="-122"/>
                <a:cs typeface="Inter" pitchFamily="34" charset="-120"/>
              </a:rPr>
              <a:t> (chromosome 15), encoding fibrillin-1</a:t>
            </a:r>
          </a:p>
          <a:p>
            <a:pPr marL="127000" indent="-127000" algn="l">
              <a:lnSpc>
                <a:spcPct val="120000"/>
              </a:lnSpc>
              <a:buSzPct val="100000"/>
              <a:buChar char="•"/>
            </a:pPr>
            <a:endParaRPr lang="en-US" dirty="0">
              <a:solidFill>
                <a:srgbClr val="1A3A6B"/>
              </a:solidFill>
              <a:latin typeface="Inter" pitchFamily="34" charset="0"/>
              <a:ea typeface="Inter" pitchFamily="34" charset="-122"/>
            </a:endParaRPr>
          </a:p>
          <a:p>
            <a:pPr marL="127000" indent="-127000">
              <a:lnSpc>
                <a:spcPct val="120000"/>
              </a:lnSpc>
              <a:buSzPct val="100000"/>
              <a:buFontTx/>
              <a:buChar char="•"/>
            </a:pPr>
            <a:r>
              <a:rPr lang="en-US" dirty="0">
                <a:solidFill>
                  <a:srgbClr val="1A3A6B"/>
                </a:solidFill>
                <a:latin typeface="Inter" pitchFamily="34" charset="0"/>
                <a:ea typeface="Inter" pitchFamily="34" charset="-122"/>
                <a:cs typeface="Inter" pitchFamily="34" charset="-120"/>
              </a:rPr>
              <a:t>Prevalence: approximately 1 in 5,000 individuals; affects males and females equally</a:t>
            </a:r>
          </a:p>
          <a:p>
            <a:pPr marL="127000" indent="-127000">
              <a:lnSpc>
                <a:spcPct val="120000"/>
              </a:lnSpc>
              <a:buSzPct val="100000"/>
              <a:buFontTx/>
              <a:buChar char="•"/>
            </a:pPr>
            <a:endParaRPr lang="en-US" dirty="0">
              <a:solidFill>
                <a:srgbClr val="1A3A6B"/>
              </a:solidFill>
              <a:latin typeface="Inter" pitchFamily="34" charset="0"/>
              <a:ea typeface="Inter" pitchFamily="34" charset="-122"/>
            </a:endParaRPr>
          </a:p>
          <a:p>
            <a:pPr marL="127000" indent="-127000">
              <a:lnSpc>
                <a:spcPct val="120000"/>
              </a:lnSpc>
              <a:buSzPct val="100000"/>
              <a:buFontTx/>
              <a:buChar char="•"/>
            </a:pPr>
            <a:r>
              <a:rPr lang="en-US" dirty="0">
                <a:solidFill>
                  <a:srgbClr val="1A3A6B"/>
                </a:solidFill>
                <a:latin typeface="Inter" pitchFamily="34" charset="0"/>
                <a:ea typeface="Inter" pitchFamily="34" charset="-122"/>
                <a:cs typeface="Inter" pitchFamily="34" charset="-120"/>
              </a:rPr>
              <a:t>Systemic manifestations span cardiovascular, musculoskeletal, and ocular systems</a:t>
            </a:r>
          </a:p>
          <a:p>
            <a:pPr marL="127000" indent="-127000">
              <a:lnSpc>
                <a:spcPct val="120000"/>
              </a:lnSpc>
              <a:buSzPct val="100000"/>
              <a:buFontTx/>
              <a:buChar char="•"/>
            </a:pPr>
            <a:endParaRPr lang="en-US" dirty="0">
              <a:solidFill>
                <a:srgbClr val="1A3A6B"/>
              </a:solidFill>
              <a:latin typeface="Inter" pitchFamily="34" charset="0"/>
              <a:ea typeface="Inter" pitchFamily="34" charset="-122"/>
            </a:endParaRPr>
          </a:p>
          <a:p>
            <a:pPr marL="127000" indent="-127000">
              <a:lnSpc>
                <a:spcPct val="120000"/>
              </a:lnSpc>
              <a:buSzPct val="100000"/>
              <a:buFontTx/>
              <a:buChar char="•"/>
            </a:pPr>
            <a:r>
              <a:rPr lang="en-US" dirty="0">
                <a:solidFill>
                  <a:srgbClr val="1A3A6B"/>
                </a:solidFill>
                <a:latin typeface="Inter" pitchFamily="34" charset="0"/>
                <a:ea typeface="Inter" pitchFamily="34" charset="-122"/>
                <a:cs typeface="Inter" pitchFamily="34" charset="-120"/>
              </a:rPr>
              <a:t>Tall stature with disproportionately long limbs (dolichostenomelia) is a hallmark feature</a:t>
            </a:r>
          </a:p>
          <a:p>
            <a:pPr marL="127000" indent="-127000">
              <a:lnSpc>
                <a:spcPct val="120000"/>
              </a:lnSpc>
              <a:buSzPct val="100000"/>
              <a:buFontTx/>
              <a:buChar char="•"/>
            </a:pPr>
            <a:endParaRPr lang="en-US" dirty="0">
              <a:solidFill>
                <a:srgbClr val="1A3A6B"/>
              </a:solidFill>
              <a:latin typeface="Inter" pitchFamily="34" charset="0"/>
              <a:ea typeface="Inter" pitchFamily="34" charset="-122"/>
            </a:endParaRPr>
          </a:p>
          <a:p>
            <a:pPr marL="127000" indent="-127000">
              <a:lnSpc>
                <a:spcPct val="120000"/>
              </a:lnSpc>
              <a:buSzPct val="100000"/>
              <a:buFontTx/>
              <a:buChar char="•"/>
            </a:pPr>
            <a:r>
              <a:rPr lang="en-US" dirty="0">
                <a:solidFill>
                  <a:srgbClr val="1A3A6B"/>
                </a:solidFill>
                <a:latin typeface="Inter" pitchFamily="34" charset="0"/>
                <a:ea typeface="Inter" pitchFamily="34" charset="-122"/>
                <a:cs typeface="Inter" pitchFamily="34" charset="-120"/>
              </a:rPr>
              <a:t>Life-threatening complications include aortic root dilatation and dissection</a:t>
            </a:r>
            <a:endParaRPr lang="en-US" dirty="0"/>
          </a:p>
          <a:p>
            <a:pPr marL="127000" indent="-127000">
              <a:lnSpc>
                <a:spcPct val="120000"/>
              </a:lnSpc>
              <a:buSzPct val="100000"/>
              <a:buFontTx/>
              <a:buChar char="•"/>
            </a:pPr>
            <a:endParaRPr lang="en-US" dirty="0"/>
          </a:p>
          <a:p>
            <a:pPr marL="127000" indent="-127000">
              <a:lnSpc>
                <a:spcPct val="120000"/>
              </a:lnSpc>
              <a:buSzPct val="100000"/>
              <a:buFontTx/>
              <a:buChar char="•"/>
            </a:pPr>
            <a:endParaRPr lang="en-US" dirty="0"/>
          </a:p>
          <a:p>
            <a:pPr marL="127000" indent="-127000">
              <a:lnSpc>
                <a:spcPct val="120000"/>
              </a:lnSpc>
              <a:buSzPct val="100000"/>
              <a:buFontTx/>
              <a:buChar char="•"/>
            </a:pPr>
            <a:endParaRPr lang="en-US" dirty="0"/>
          </a:p>
          <a:p>
            <a:pPr marL="127000" indent="-127000" algn="l">
              <a:lnSpc>
                <a:spcPct val="120000"/>
              </a:lnSpc>
              <a:buSzPct val="100000"/>
              <a:buChar char="•"/>
            </a:pPr>
            <a:endParaRPr lang="en-US" dirty="0"/>
          </a:p>
        </p:txBody>
      </p:sp>
      <p:sp>
        <p:nvSpPr>
          <p:cNvPr id="5" name="Text 2"/>
          <p:cNvSpPr/>
          <p:nvPr/>
        </p:nvSpPr>
        <p:spPr>
          <a:xfrm>
            <a:off x="785813" y="1857375"/>
            <a:ext cx="128240" cy="180947"/>
          </a:xfrm>
          <a:prstGeom prst="rect">
            <a:avLst/>
          </a:prstGeom>
          <a:noFill/>
          <a:ln/>
        </p:spPr>
        <p:txBody>
          <a:bodyPr wrap="none" lIns="0" tIns="0" rIns="0" bIns="0" rtlCol="0" anchor="t">
            <a:spAutoFit/>
          </a:bodyPr>
          <a:lstStyle/>
          <a:p>
            <a:pPr marL="127000" indent="-127000" algn="l">
              <a:lnSpc>
                <a:spcPct val="120000"/>
              </a:lnSpc>
              <a:buSzPct val="100000"/>
              <a:buChar char="•"/>
            </a:pPr>
            <a:endParaRPr lang="en-US" sz="1050" dirty="0"/>
          </a:p>
        </p:txBody>
      </p:sp>
      <p:sp>
        <p:nvSpPr>
          <p:cNvPr id="6" name="Text 3"/>
          <p:cNvSpPr/>
          <p:nvPr/>
        </p:nvSpPr>
        <p:spPr>
          <a:xfrm>
            <a:off x="785813" y="2214563"/>
            <a:ext cx="128240" cy="180947"/>
          </a:xfrm>
          <a:prstGeom prst="rect">
            <a:avLst/>
          </a:prstGeom>
          <a:noFill/>
          <a:ln/>
        </p:spPr>
        <p:txBody>
          <a:bodyPr wrap="none" lIns="0" tIns="0" rIns="0" bIns="0" rtlCol="0" anchor="t">
            <a:spAutoFit/>
          </a:bodyPr>
          <a:lstStyle/>
          <a:p>
            <a:pPr marL="127000" indent="-127000" algn="l">
              <a:lnSpc>
                <a:spcPct val="120000"/>
              </a:lnSpc>
              <a:buSzPct val="100000"/>
              <a:buChar char="•"/>
            </a:pPr>
            <a:endParaRPr lang="en-US" sz="1050" dirty="0"/>
          </a:p>
        </p:txBody>
      </p:sp>
      <p:sp>
        <p:nvSpPr>
          <p:cNvPr id="7" name="Text 4"/>
          <p:cNvSpPr/>
          <p:nvPr/>
        </p:nvSpPr>
        <p:spPr>
          <a:xfrm>
            <a:off x="785813" y="2571750"/>
            <a:ext cx="128240" cy="180947"/>
          </a:xfrm>
          <a:prstGeom prst="rect">
            <a:avLst/>
          </a:prstGeom>
          <a:noFill/>
          <a:ln/>
        </p:spPr>
        <p:txBody>
          <a:bodyPr wrap="none" lIns="0" tIns="0" rIns="0" bIns="0" rtlCol="0" anchor="t">
            <a:spAutoFit/>
          </a:bodyPr>
          <a:lstStyle/>
          <a:p>
            <a:pPr marL="127000" indent="-127000" algn="l">
              <a:lnSpc>
                <a:spcPct val="120000"/>
              </a:lnSpc>
              <a:buSzPct val="100000"/>
              <a:buChar char="•"/>
            </a:pPr>
            <a:endParaRPr lang="en-US" sz="1050" dirty="0"/>
          </a:p>
        </p:txBody>
      </p:sp>
      <p:sp>
        <p:nvSpPr>
          <p:cNvPr id="8" name="Text 5"/>
          <p:cNvSpPr/>
          <p:nvPr/>
        </p:nvSpPr>
        <p:spPr>
          <a:xfrm>
            <a:off x="785813" y="2928938"/>
            <a:ext cx="128240" cy="180947"/>
          </a:xfrm>
          <a:prstGeom prst="rect">
            <a:avLst/>
          </a:prstGeom>
          <a:noFill/>
          <a:ln/>
        </p:spPr>
        <p:txBody>
          <a:bodyPr wrap="none" lIns="0" tIns="0" rIns="0" bIns="0" rtlCol="0" anchor="t">
            <a:spAutoFit/>
          </a:bodyPr>
          <a:lstStyle/>
          <a:p>
            <a:pPr marL="127000" indent="-127000" algn="l">
              <a:lnSpc>
                <a:spcPct val="120000"/>
              </a:lnSpc>
              <a:buSzPct val="100000"/>
              <a:buChar char="•"/>
            </a:pPr>
            <a:endParaRPr lang="en-US" sz="10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571500" y="428625"/>
            <a:ext cx="8001000" cy="828675"/>
          </a:xfrm>
          <a:prstGeom prst="rect">
            <a:avLst/>
          </a:prstGeom>
          <a:noFill/>
          <a:ln/>
        </p:spPr>
        <p:txBody>
          <a:bodyPr wrap="square" lIns="0" tIns="0" rIns="0" bIns="0" rtlCol="0" anchor="t">
            <a:spAutoFit/>
          </a:bodyPr>
          <a:lstStyle/>
          <a:p>
            <a:pPr marL="0" indent="0" algn="l">
              <a:buNone/>
            </a:pPr>
            <a:r>
              <a:rPr lang="en-US" sz="2450" b="1" dirty="0">
                <a:solidFill>
                  <a:srgbClr val="1A3A6B"/>
                </a:solidFill>
                <a:latin typeface="Inter Bold" pitchFamily="34" charset="0"/>
                <a:ea typeface="Inter Bold" pitchFamily="34" charset="-122"/>
                <a:cs typeface="Inter Bold" pitchFamily="34" charset="-120"/>
              </a:rPr>
              <a:t>Recognising the Clinical Spectrum of Marfan Syndrome</a:t>
            </a:r>
            <a:endParaRPr lang="en-US" sz="2450" dirty="0"/>
          </a:p>
        </p:txBody>
      </p:sp>
      <p:sp>
        <p:nvSpPr>
          <p:cNvPr id="4" name="Shape 1"/>
          <p:cNvSpPr/>
          <p:nvPr/>
        </p:nvSpPr>
        <p:spPr>
          <a:xfrm>
            <a:off x="575072" y="1703784"/>
            <a:ext cx="1659052" cy="435769"/>
          </a:xfrm>
          <a:prstGeom prst="rect">
            <a:avLst/>
          </a:prstGeom>
          <a:solidFill>
            <a:srgbClr val="F0F4F8"/>
          </a:solidFill>
          <a:ln w="9144">
            <a:solidFill>
              <a:srgbClr val="1A3A6B"/>
            </a:solidFill>
            <a:prstDash val="solid"/>
          </a:ln>
        </p:spPr>
      </p:sp>
      <p:sp>
        <p:nvSpPr>
          <p:cNvPr id="5" name="Text 2"/>
          <p:cNvSpPr/>
          <p:nvPr/>
        </p:nvSpPr>
        <p:spPr>
          <a:xfrm>
            <a:off x="575072" y="1703784"/>
            <a:ext cx="1659052" cy="435769"/>
          </a:xfrm>
          <a:prstGeom prst="rect">
            <a:avLst/>
          </a:prstGeom>
          <a:noFill/>
          <a:ln/>
        </p:spPr>
        <p:txBody>
          <a:bodyPr wrap="square" lIns="127508" tIns="127508" rIns="127508" bIns="127508" rtlCol="0" anchor="ctr">
            <a:spAutoFit/>
          </a:bodyPr>
          <a:lstStyle/>
          <a:p>
            <a:pPr marL="0" indent="0" algn="l">
              <a:lnSpc>
                <a:spcPct val="120000"/>
              </a:lnSpc>
              <a:buNone/>
            </a:pPr>
            <a:r>
              <a:rPr lang="en-US" sz="1000" b="1" dirty="0">
                <a:solidFill>
                  <a:srgbClr val="1A3A6B"/>
                </a:solidFill>
                <a:latin typeface="Inter Bold" pitchFamily="34" charset="0"/>
                <a:ea typeface="Inter Bold" pitchFamily="34" charset="-122"/>
                <a:cs typeface="Inter Bold" pitchFamily="34" charset="-120"/>
              </a:rPr>
              <a:t>System</a:t>
            </a:r>
            <a:endParaRPr lang="en-US" sz="1000" dirty="0"/>
          </a:p>
        </p:txBody>
      </p:sp>
      <p:sp>
        <p:nvSpPr>
          <p:cNvPr id="6" name="Shape 3"/>
          <p:cNvSpPr/>
          <p:nvPr/>
        </p:nvSpPr>
        <p:spPr>
          <a:xfrm>
            <a:off x="2234124" y="1703784"/>
            <a:ext cx="6334804" cy="435769"/>
          </a:xfrm>
          <a:prstGeom prst="rect">
            <a:avLst/>
          </a:prstGeom>
          <a:solidFill>
            <a:srgbClr val="F0F4F8"/>
          </a:solidFill>
          <a:ln w="9144">
            <a:solidFill>
              <a:srgbClr val="1A3A6B"/>
            </a:solidFill>
            <a:prstDash val="solid"/>
          </a:ln>
        </p:spPr>
      </p:sp>
      <p:sp>
        <p:nvSpPr>
          <p:cNvPr id="7" name="Text 4"/>
          <p:cNvSpPr/>
          <p:nvPr/>
        </p:nvSpPr>
        <p:spPr>
          <a:xfrm>
            <a:off x="2234124" y="1703784"/>
            <a:ext cx="6334804" cy="435769"/>
          </a:xfrm>
          <a:prstGeom prst="rect">
            <a:avLst/>
          </a:prstGeom>
          <a:noFill/>
          <a:ln/>
        </p:spPr>
        <p:txBody>
          <a:bodyPr wrap="square" lIns="127508" tIns="127508" rIns="127508" bIns="127508" rtlCol="0" anchor="ctr">
            <a:spAutoFit/>
          </a:bodyPr>
          <a:lstStyle/>
          <a:p>
            <a:pPr marL="0" indent="0" algn="l">
              <a:lnSpc>
                <a:spcPct val="120000"/>
              </a:lnSpc>
              <a:buNone/>
            </a:pPr>
            <a:r>
              <a:rPr lang="en-US" sz="1000" b="1" dirty="0">
                <a:solidFill>
                  <a:srgbClr val="1A3A6B"/>
                </a:solidFill>
                <a:latin typeface="Inter Bold" pitchFamily="34" charset="0"/>
                <a:ea typeface="Inter Bold" pitchFamily="34" charset="-122"/>
                <a:cs typeface="Inter Bold" pitchFamily="34" charset="-120"/>
              </a:rPr>
              <a:t>Manifestations</a:t>
            </a:r>
            <a:endParaRPr lang="en-US" sz="1000" dirty="0"/>
          </a:p>
        </p:txBody>
      </p:sp>
      <p:sp>
        <p:nvSpPr>
          <p:cNvPr id="8" name="Text 5"/>
          <p:cNvSpPr/>
          <p:nvPr/>
        </p:nvSpPr>
        <p:spPr>
          <a:xfrm>
            <a:off x="575072" y="2132409"/>
            <a:ext cx="1659052" cy="435769"/>
          </a:xfrm>
          <a:prstGeom prst="rect">
            <a:avLst/>
          </a:prstGeom>
          <a:noFill/>
          <a:ln/>
        </p:spPr>
        <p:txBody>
          <a:bodyPr wrap="square" lIns="127508" tIns="127508" rIns="127508" bIns="127508" rtlCol="0" anchor="ctr">
            <a:spAutoFit/>
          </a:bodyPr>
          <a:lstStyle/>
          <a:p>
            <a:pPr marL="0" indent="0" algn="l">
              <a:lnSpc>
                <a:spcPct val="120000"/>
              </a:lnSpc>
              <a:buNone/>
            </a:pPr>
            <a:r>
              <a:rPr lang="en-US" sz="1050" dirty="0">
                <a:solidFill>
                  <a:srgbClr val="1A3A6B"/>
                </a:solidFill>
                <a:latin typeface="Inter" pitchFamily="34" charset="0"/>
                <a:ea typeface="Inter" pitchFamily="34" charset="-122"/>
                <a:cs typeface="Inter" pitchFamily="34" charset="-120"/>
              </a:rPr>
              <a:t>Cardiovascular</a:t>
            </a:r>
            <a:endParaRPr lang="en-US" sz="1050" dirty="0"/>
          </a:p>
        </p:txBody>
      </p:sp>
      <p:sp>
        <p:nvSpPr>
          <p:cNvPr id="9" name="Text 6"/>
          <p:cNvSpPr/>
          <p:nvPr/>
        </p:nvSpPr>
        <p:spPr>
          <a:xfrm>
            <a:off x="2234124" y="2132409"/>
            <a:ext cx="6334804" cy="435769"/>
          </a:xfrm>
          <a:prstGeom prst="rect">
            <a:avLst/>
          </a:prstGeom>
          <a:noFill/>
          <a:ln/>
        </p:spPr>
        <p:txBody>
          <a:bodyPr wrap="square" lIns="127508" tIns="127508" rIns="127508" bIns="127508" rtlCol="0" anchor="ctr">
            <a:spAutoFit/>
          </a:bodyPr>
          <a:lstStyle/>
          <a:p>
            <a:pPr marL="0" indent="0" algn="l">
              <a:lnSpc>
                <a:spcPct val="120000"/>
              </a:lnSpc>
              <a:buNone/>
            </a:pPr>
            <a:r>
              <a:rPr lang="en-US" sz="1050" dirty="0">
                <a:solidFill>
                  <a:srgbClr val="1A3A6B"/>
                </a:solidFill>
                <a:latin typeface="Inter" pitchFamily="34" charset="0"/>
                <a:ea typeface="Inter" pitchFamily="34" charset="-122"/>
                <a:cs typeface="Inter" pitchFamily="34" charset="-120"/>
              </a:rPr>
              <a:t>Aortic root dilatation, mitral valve prolapse, arrhythmias</a:t>
            </a:r>
            <a:endParaRPr lang="en-US" sz="1050" dirty="0"/>
          </a:p>
        </p:txBody>
      </p:sp>
      <p:sp>
        <p:nvSpPr>
          <p:cNvPr id="10" name="Text 7"/>
          <p:cNvSpPr/>
          <p:nvPr/>
        </p:nvSpPr>
        <p:spPr>
          <a:xfrm>
            <a:off x="575072" y="2568178"/>
            <a:ext cx="1659052" cy="435769"/>
          </a:xfrm>
          <a:prstGeom prst="rect">
            <a:avLst/>
          </a:prstGeom>
          <a:noFill/>
          <a:ln/>
        </p:spPr>
        <p:txBody>
          <a:bodyPr wrap="square" lIns="127508" tIns="127508" rIns="127508" bIns="127508" rtlCol="0" anchor="ctr">
            <a:spAutoFit/>
          </a:bodyPr>
          <a:lstStyle/>
          <a:p>
            <a:pPr marL="0" indent="0" algn="l">
              <a:lnSpc>
                <a:spcPct val="120000"/>
              </a:lnSpc>
              <a:buNone/>
            </a:pPr>
            <a:r>
              <a:rPr lang="en-US" sz="1050" dirty="0">
                <a:solidFill>
                  <a:srgbClr val="1A3A6B"/>
                </a:solidFill>
                <a:latin typeface="Inter" pitchFamily="34" charset="0"/>
                <a:ea typeface="Inter" pitchFamily="34" charset="-122"/>
                <a:cs typeface="Inter" pitchFamily="34" charset="-120"/>
              </a:rPr>
              <a:t>Musculoskeletal</a:t>
            </a:r>
            <a:endParaRPr lang="en-US" sz="1050" dirty="0"/>
          </a:p>
        </p:txBody>
      </p:sp>
      <p:sp>
        <p:nvSpPr>
          <p:cNvPr id="11" name="Text 8"/>
          <p:cNvSpPr/>
          <p:nvPr/>
        </p:nvSpPr>
        <p:spPr>
          <a:xfrm>
            <a:off x="2234124" y="2568178"/>
            <a:ext cx="6334804" cy="435769"/>
          </a:xfrm>
          <a:prstGeom prst="rect">
            <a:avLst/>
          </a:prstGeom>
          <a:noFill/>
          <a:ln/>
        </p:spPr>
        <p:txBody>
          <a:bodyPr wrap="square" lIns="127508" tIns="127508" rIns="127508" bIns="127508" rtlCol="0" anchor="ctr">
            <a:spAutoFit/>
          </a:bodyPr>
          <a:lstStyle/>
          <a:p>
            <a:pPr marL="0" indent="0" algn="l">
              <a:lnSpc>
                <a:spcPct val="120000"/>
              </a:lnSpc>
              <a:buNone/>
            </a:pPr>
            <a:r>
              <a:rPr lang="en-US" sz="1050" dirty="0">
                <a:solidFill>
                  <a:srgbClr val="1A3A6B"/>
                </a:solidFill>
                <a:latin typeface="Inter" pitchFamily="34" charset="0"/>
                <a:ea typeface="Inter" pitchFamily="34" charset="-122"/>
                <a:cs typeface="Inter" pitchFamily="34" charset="-120"/>
              </a:rPr>
              <a:t>Tall stature, scoliosis, pectus excavatum/carinatum, joint hypermobility</a:t>
            </a:r>
            <a:endParaRPr lang="en-US" sz="1050" dirty="0"/>
          </a:p>
        </p:txBody>
      </p:sp>
      <p:sp>
        <p:nvSpPr>
          <p:cNvPr id="12" name="Text 9"/>
          <p:cNvSpPr/>
          <p:nvPr/>
        </p:nvSpPr>
        <p:spPr>
          <a:xfrm>
            <a:off x="575072" y="3003947"/>
            <a:ext cx="1659052" cy="435769"/>
          </a:xfrm>
          <a:prstGeom prst="rect">
            <a:avLst/>
          </a:prstGeom>
          <a:noFill/>
          <a:ln/>
        </p:spPr>
        <p:txBody>
          <a:bodyPr wrap="square" lIns="127508" tIns="127508" rIns="127508" bIns="127508" rtlCol="0" anchor="ctr">
            <a:spAutoFit/>
          </a:bodyPr>
          <a:lstStyle/>
          <a:p>
            <a:pPr marL="0" indent="0" algn="l">
              <a:lnSpc>
                <a:spcPct val="120000"/>
              </a:lnSpc>
              <a:buNone/>
            </a:pPr>
            <a:r>
              <a:rPr lang="en-US" sz="1050" dirty="0">
                <a:solidFill>
                  <a:srgbClr val="1A3A6B"/>
                </a:solidFill>
                <a:latin typeface="Inter" pitchFamily="34" charset="0"/>
                <a:ea typeface="Inter" pitchFamily="34" charset="-122"/>
                <a:cs typeface="Inter" pitchFamily="34" charset="-120"/>
              </a:rPr>
              <a:t>Ocular</a:t>
            </a:r>
            <a:endParaRPr lang="en-US" sz="1050" dirty="0"/>
          </a:p>
        </p:txBody>
      </p:sp>
      <p:sp>
        <p:nvSpPr>
          <p:cNvPr id="13" name="Text 10"/>
          <p:cNvSpPr/>
          <p:nvPr/>
        </p:nvSpPr>
        <p:spPr>
          <a:xfrm>
            <a:off x="2234124" y="3003947"/>
            <a:ext cx="6334804" cy="435769"/>
          </a:xfrm>
          <a:prstGeom prst="rect">
            <a:avLst/>
          </a:prstGeom>
          <a:noFill/>
          <a:ln/>
        </p:spPr>
        <p:txBody>
          <a:bodyPr wrap="square" lIns="127508" tIns="127508" rIns="127508" bIns="127508" rtlCol="0" anchor="ctr">
            <a:spAutoFit/>
          </a:bodyPr>
          <a:lstStyle/>
          <a:p>
            <a:pPr marL="0" indent="0" algn="l">
              <a:lnSpc>
                <a:spcPct val="120000"/>
              </a:lnSpc>
              <a:buNone/>
            </a:pPr>
            <a:r>
              <a:rPr lang="en-US" sz="1050" dirty="0">
                <a:solidFill>
                  <a:srgbClr val="1A3A6B"/>
                </a:solidFill>
                <a:latin typeface="Inter" pitchFamily="34" charset="0"/>
                <a:ea typeface="Inter" pitchFamily="34" charset="-122"/>
                <a:cs typeface="Inter" pitchFamily="34" charset="-120"/>
              </a:rPr>
              <a:t>Myopia, ectopia lentis</a:t>
            </a:r>
            <a:endParaRPr lang="en-US" sz="1050" dirty="0"/>
          </a:p>
        </p:txBody>
      </p:sp>
      <p:sp>
        <p:nvSpPr>
          <p:cNvPr id="14" name="Text 11"/>
          <p:cNvSpPr/>
          <p:nvPr/>
        </p:nvSpPr>
        <p:spPr>
          <a:xfrm>
            <a:off x="575072" y="3439716"/>
            <a:ext cx="1659052" cy="435769"/>
          </a:xfrm>
          <a:prstGeom prst="rect">
            <a:avLst/>
          </a:prstGeom>
          <a:noFill/>
          <a:ln/>
        </p:spPr>
        <p:txBody>
          <a:bodyPr wrap="square" lIns="127508" tIns="127508" rIns="127508" bIns="127508" rtlCol="0" anchor="ctr">
            <a:spAutoFit/>
          </a:bodyPr>
          <a:lstStyle/>
          <a:p>
            <a:pPr marL="0" indent="0" algn="l">
              <a:lnSpc>
                <a:spcPct val="120000"/>
              </a:lnSpc>
              <a:buNone/>
            </a:pPr>
            <a:r>
              <a:rPr lang="en-US" sz="1050" dirty="0">
                <a:solidFill>
                  <a:srgbClr val="1A3A6B"/>
                </a:solidFill>
                <a:latin typeface="Inter" pitchFamily="34" charset="0"/>
                <a:ea typeface="Inter" pitchFamily="34" charset="-122"/>
                <a:cs typeface="Inter" pitchFamily="34" charset="-120"/>
              </a:rPr>
              <a:t>Other</a:t>
            </a:r>
            <a:endParaRPr lang="en-US" sz="1050" dirty="0"/>
          </a:p>
        </p:txBody>
      </p:sp>
      <p:sp>
        <p:nvSpPr>
          <p:cNvPr id="15" name="Text 12"/>
          <p:cNvSpPr/>
          <p:nvPr/>
        </p:nvSpPr>
        <p:spPr>
          <a:xfrm>
            <a:off x="2234124" y="3439716"/>
            <a:ext cx="6334804" cy="435769"/>
          </a:xfrm>
          <a:prstGeom prst="rect">
            <a:avLst/>
          </a:prstGeom>
          <a:noFill/>
          <a:ln/>
        </p:spPr>
        <p:txBody>
          <a:bodyPr wrap="square" lIns="127508" tIns="127508" rIns="127508" bIns="127508" rtlCol="0" anchor="ctr">
            <a:spAutoFit/>
          </a:bodyPr>
          <a:lstStyle/>
          <a:p>
            <a:pPr marL="0" indent="0" algn="l">
              <a:lnSpc>
                <a:spcPct val="120000"/>
              </a:lnSpc>
              <a:buNone/>
            </a:pPr>
            <a:r>
              <a:rPr lang="en-US" sz="1050" dirty="0">
                <a:solidFill>
                  <a:srgbClr val="1A3A6B"/>
                </a:solidFill>
                <a:latin typeface="Inter" pitchFamily="34" charset="0"/>
                <a:ea typeface="Inter" pitchFamily="34" charset="-122"/>
                <a:cs typeface="Inter" pitchFamily="34" charset="-120"/>
              </a:rPr>
              <a:t>Dural ectasia, stretch marks, spontaneous pneumothorax</a:t>
            </a:r>
            <a:endParaRPr lang="en-US" sz="1050" dirty="0"/>
          </a:p>
        </p:txBody>
      </p:sp>
      <p:sp>
        <p:nvSpPr>
          <p:cNvPr id="16" name="Text 13"/>
          <p:cNvSpPr/>
          <p:nvPr/>
        </p:nvSpPr>
        <p:spPr>
          <a:xfrm>
            <a:off x="785813" y="4093369"/>
            <a:ext cx="7786688" cy="428625"/>
          </a:xfrm>
          <a:prstGeom prst="rect">
            <a:avLst/>
          </a:prstGeom>
          <a:noFill/>
          <a:ln/>
        </p:spPr>
        <p:txBody>
          <a:bodyPr wrap="square" lIns="0" tIns="0" rIns="0" bIns="0" rtlCol="0" anchor="t">
            <a:spAutoFit/>
          </a:bodyPr>
          <a:lstStyle/>
          <a:p>
            <a:pPr marL="127000" indent="-127000" algn="l">
              <a:lnSpc>
                <a:spcPct val="120000"/>
              </a:lnSpc>
              <a:buSzPct val="100000"/>
              <a:buChar char="•"/>
            </a:pPr>
            <a:r>
              <a:rPr lang="en-US" sz="1050" dirty="0">
                <a:solidFill>
                  <a:srgbClr val="1A3A6B"/>
                </a:solidFill>
                <a:latin typeface="Inter" pitchFamily="34" charset="0"/>
                <a:ea typeface="Inter" pitchFamily="34" charset="-122"/>
                <a:cs typeface="Inter" pitchFamily="34" charset="-120"/>
              </a:rPr>
              <a:t>Diagnosis based on the </a:t>
            </a:r>
            <a:r>
              <a:rPr lang="en-US" sz="1000" b="1" dirty="0">
                <a:solidFill>
                  <a:srgbClr val="4A90E2"/>
                </a:solidFill>
                <a:latin typeface="Inter Bold" pitchFamily="34" charset="0"/>
                <a:ea typeface="Inter Bold" pitchFamily="34" charset="-122"/>
                <a:cs typeface="Inter Bold" pitchFamily="34" charset="-120"/>
              </a:rPr>
              <a:t>revised Ghent nosology</a:t>
            </a:r>
            <a:r>
              <a:rPr lang="en-US" sz="1050" dirty="0">
                <a:solidFill>
                  <a:srgbClr val="1A3A6B"/>
                </a:solidFill>
                <a:latin typeface="Inter" pitchFamily="34" charset="0"/>
                <a:ea typeface="Inter" pitchFamily="34" charset="-122"/>
                <a:cs typeface="Inter" pitchFamily="34" charset="-120"/>
              </a:rPr>
              <a:t> (2010), incorporating systemic score, aortic Z-score, and FBN1 mutation</a:t>
            </a:r>
            <a:endParaRPr lang="en-US" sz="1050" dirty="0"/>
          </a:p>
        </p:txBody>
      </p:sp>
      <p:sp>
        <p:nvSpPr>
          <p:cNvPr id="17" name="Text 14"/>
          <p:cNvSpPr/>
          <p:nvPr/>
        </p:nvSpPr>
        <p:spPr>
          <a:xfrm>
            <a:off x="785813" y="4629150"/>
            <a:ext cx="7786688" cy="214313"/>
          </a:xfrm>
          <a:prstGeom prst="rect">
            <a:avLst/>
          </a:prstGeom>
          <a:noFill/>
          <a:ln/>
        </p:spPr>
        <p:txBody>
          <a:bodyPr wrap="none" lIns="0" tIns="0" rIns="0" bIns="0" rtlCol="0" anchor="t">
            <a:spAutoFit/>
          </a:bodyPr>
          <a:lstStyle/>
          <a:p>
            <a:pPr marL="127000" indent="-127000" algn="l">
              <a:lnSpc>
                <a:spcPct val="120000"/>
              </a:lnSpc>
              <a:buSzPct val="100000"/>
              <a:buChar char="•"/>
            </a:pPr>
            <a:r>
              <a:rPr lang="en-US" sz="1050" dirty="0">
                <a:solidFill>
                  <a:srgbClr val="1A3A6B"/>
                </a:solidFill>
                <a:latin typeface="Inter" pitchFamily="34" charset="0"/>
                <a:ea typeface="Inter" pitchFamily="34" charset="-122"/>
                <a:cs typeface="Inter" pitchFamily="34" charset="-120"/>
              </a:rPr>
              <a:t>Tall stature in girls raises concern for final adult height and warrants early endocrine evaluation</a:t>
            </a:r>
            <a:endParaRPr lang="en-US" sz="10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49979" y="-132342"/>
            <a:ext cx="9144000" cy="5143500"/>
          </a:xfrm>
          <a:prstGeom prst="rect">
            <a:avLst/>
          </a:prstGeom>
        </p:spPr>
      </p:pic>
      <p:sp>
        <p:nvSpPr>
          <p:cNvPr id="3" name="Text 0"/>
          <p:cNvSpPr/>
          <p:nvPr/>
        </p:nvSpPr>
        <p:spPr>
          <a:xfrm>
            <a:off x="571500" y="428625"/>
            <a:ext cx="8001000" cy="828675"/>
          </a:xfrm>
          <a:prstGeom prst="rect">
            <a:avLst/>
          </a:prstGeom>
          <a:noFill/>
          <a:ln/>
        </p:spPr>
        <p:txBody>
          <a:bodyPr wrap="square" lIns="0" tIns="0" rIns="0" bIns="0" rtlCol="0" anchor="t">
            <a:spAutoFit/>
          </a:bodyPr>
          <a:lstStyle/>
          <a:p>
            <a:pPr marL="0" indent="0" algn="l">
              <a:buNone/>
            </a:pPr>
            <a:r>
              <a:rPr lang="en-US" sz="2450" b="1" dirty="0">
                <a:solidFill>
                  <a:srgbClr val="1A3A6B"/>
                </a:solidFill>
                <a:latin typeface="Inter Bold" pitchFamily="34" charset="0"/>
                <a:ea typeface="Inter Bold" pitchFamily="34" charset="-122"/>
                <a:cs typeface="Inter Bold" pitchFamily="34" charset="-120"/>
              </a:rPr>
              <a:t>Central Puberty Confirmed via GnRH Stimulation Testing</a:t>
            </a:r>
            <a:endParaRPr lang="en-US" sz="2450" dirty="0"/>
          </a:p>
        </p:txBody>
      </p:sp>
      <p:sp>
        <p:nvSpPr>
          <p:cNvPr id="4" name="Text 1"/>
          <p:cNvSpPr/>
          <p:nvPr/>
        </p:nvSpPr>
        <p:spPr>
          <a:xfrm>
            <a:off x="678656" y="1356712"/>
            <a:ext cx="7886646" cy="2369238"/>
          </a:xfrm>
          <a:prstGeom prst="rect">
            <a:avLst/>
          </a:prstGeom>
          <a:noFill/>
          <a:ln/>
        </p:spPr>
        <p:txBody>
          <a:bodyPr wrap="none" lIns="0" tIns="0" rIns="0" bIns="0" rtlCol="0" anchor="t">
            <a:spAutoFit/>
          </a:bodyPr>
          <a:lstStyle/>
          <a:p>
            <a:pPr marL="127000" indent="-127000" algn="l">
              <a:lnSpc>
                <a:spcPct val="120000"/>
              </a:lnSpc>
              <a:buSzPct val="100000"/>
              <a:buChar char="•"/>
            </a:pPr>
            <a:r>
              <a:rPr lang="en-US" dirty="0">
                <a:solidFill>
                  <a:srgbClr val="1A3A6B"/>
                </a:solidFill>
                <a:latin typeface="Inter" pitchFamily="34" charset="0"/>
                <a:ea typeface="Inter" pitchFamily="34" charset="-122"/>
                <a:cs typeface="Inter" pitchFamily="34" charset="-120"/>
              </a:rPr>
              <a:t>Initial evaluation distinguished </a:t>
            </a:r>
            <a:r>
              <a:rPr lang="en-US" b="1" dirty="0">
                <a:solidFill>
                  <a:srgbClr val="4A90E2"/>
                </a:solidFill>
                <a:latin typeface="Inter Bold" pitchFamily="34" charset="0"/>
                <a:ea typeface="Inter Bold" pitchFamily="34" charset="-122"/>
                <a:cs typeface="Inter Bold" pitchFamily="34" charset="-120"/>
              </a:rPr>
              <a:t>true (central) vs. peripheral delayed puberty</a:t>
            </a:r>
          </a:p>
          <a:p>
            <a:pPr marL="127000" indent="-127000">
              <a:lnSpc>
                <a:spcPct val="120000"/>
              </a:lnSpc>
              <a:buSzPct val="100000"/>
              <a:buFontTx/>
              <a:buChar char="•"/>
            </a:pPr>
            <a:r>
              <a:rPr lang="en-US" b="1" dirty="0">
                <a:solidFill>
                  <a:srgbClr val="4A90E2"/>
                </a:solidFill>
                <a:latin typeface="Inter Bold" pitchFamily="34" charset="0"/>
                <a:ea typeface="Inter Bold" pitchFamily="34" charset="-122"/>
                <a:cs typeface="Inter Bold" pitchFamily="34" charset="-120"/>
              </a:rPr>
              <a:t>GnRH stimulation test</a:t>
            </a:r>
            <a:r>
              <a:rPr lang="en-US" dirty="0">
                <a:solidFill>
                  <a:srgbClr val="1A3A6B"/>
                </a:solidFill>
                <a:latin typeface="Inter" pitchFamily="34" charset="0"/>
                <a:ea typeface="Inter" pitchFamily="34" charset="-122"/>
                <a:cs typeface="Inter" pitchFamily="34" charset="-120"/>
              </a:rPr>
              <a:t> confirmed Normal GNRH Axis Possibly (partially suppressed)</a:t>
            </a:r>
            <a:endParaRPr lang="en-US" b="1" dirty="0">
              <a:solidFill>
                <a:srgbClr val="4A90E2"/>
              </a:solidFill>
              <a:latin typeface="Inter Bold" pitchFamily="34" charset="0"/>
              <a:ea typeface="Inter Bold" pitchFamily="34" charset="-122"/>
              <a:cs typeface="Inter Bold" pitchFamily="34" charset="-120"/>
            </a:endParaRPr>
          </a:p>
          <a:p>
            <a:pPr marL="127000" indent="-127000">
              <a:lnSpc>
                <a:spcPct val="120000"/>
              </a:lnSpc>
              <a:buSzPct val="100000"/>
              <a:buFontTx/>
              <a:buChar char="•"/>
            </a:pPr>
            <a:endParaRPr lang="en-US" b="1" dirty="0">
              <a:solidFill>
                <a:srgbClr val="4A90E2"/>
              </a:solidFill>
              <a:latin typeface="Inter Bold" pitchFamily="34" charset="0"/>
              <a:ea typeface="Inter Bold" pitchFamily="34" charset="-122"/>
              <a:cs typeface="Inter Bold" pitchFamily="34" charset="-120"/>
            </a:endParaRPr>
          </a:p>
          <a:p>
            <a:pPr marL="127000" indent="-127000">
              <a:lnSpc>
                <a:spcPct val="120000"/>
              </a:lnSpc>
              <a:buSzPct val="100000"/>
              <a:buFontTx/>
              <a:buChar char="•"/>
            </a:pPr>
            <a:endParaRPr lang="en-US" b="1" dirty="0">
              <a:solidFill>
                <a:srgbClr val="4A90E2"/>
              </a:solidFill>
              <a:latin typeface="Inter Bold" pitchFamily="34" charset="0"/>
              <a:ea typeface="Inter Bold" pitchFamily="34" charset="-122"/>
              <a:cs typeface="Inter Bold" pitchFamily="34" charset="-120"/>
            </a:endParaRPr>
          </a:p>
          <a:p>
            <a:pPr marL="127000" indent="-127000">
              <a:lnSpc>
                <a:spcPct val="120000"/>
              </a:lnSpc>
              <a:buSzPct val="100000"/>
              <a:buFontTx/>
              <a:buChar char="•"/>
            </a:pPr>
            <a:endParaRPr lang="en-US" b="1" dirty="0">
              <a:solidFill>
                <a:srgbClr val="4A90E2"/>
              </a:solidFill>
              <a:latin typeface="Inter Bold" pitchFamily="34" charset="0"/>
              <a:ea typeface="Inter Bold" pitchFamily="34" charset="-122"/>
              <a:cs typeface="Inter Bold" pitchFamily="34" charset="-120"/>
            </a:endParaRPr>
          </a:p>
          <a:p>
            <a:pPr marL="127000" indent="-127000">
              <a:lnSpc>
                <a:spcPct val="120000"/>
              </a:lnSpc>
              <a:buSzPct val="100000"/>
              <a:buFontTx/>
              <a:buChar char="•"/>
            </a:pPr>
            <a:endParaRPr lang="en-US" dirty="0"/>
          </a:p>
          <a:p>
            <a:pPr marL="127000" indent="-127000">
              <a:lnSpc>
                <a:spcPct val="120000"/>
              </a:lnSpc>
              <a:buSzPct val="100000"/>
              <a:buFontTx/>
              <a:buChar char="•"/>
            </a:pPr>
            <a:endParaRPr lang="en-US" sz="1050" dirty="0"/>
          </a:p>
          <a:p>
            <a:pPr marL="127000" indent="-127000" algn="l">
              <a:lnSpc>
                <a:spcPct val="120000"/>
              </a:lnSpc>
              <a:buSzPct val="100000"/>
              <a:buChar char="•"/>
            </a:pPr>
            <a:endParaRPr lang="en-US" sz="1050" dirty="0"/>
          </a:p>
        </p:txBody>
      </p:sp>
      <p:sp>
        <p:nvSpPr>
          <p:cNvPr id="5" name="Text 2"/>
          <p:cNvSpPr/>
          <p:nvPr/>
        </p:nvSpPr>
        <p:spPr>
          <a:xfrm>
            <a:off x="678656" y="1505953"/>
            <a:ext cx="128240" cy="172355"/>
          </a:xfrm>
          <a:prstGeom prst="rect">
            <a:avLst/>
          </a:prstGeom>
          <a:noFill/>
          <a:ln/>
        </p:spPr>
        <p:txBody>
          <a:bodyPr wrap="none" lIns="0" tIns="0" rIns="0" bIns="0" rtlCol="0" anchor="t">
            <a:spAutoFit/>
          </a:bodyPr>
          <a:lstStyle/>
          <a:p>
            <a:pPr marL="127000" indent="-127000" algn="l">
              <a:lnSpc>
                <a:spcPct val="120000"/>
              </a:lnSpc>
              <a:buSzPct val="100000"/>
              <a:buChar char="•"/>
            </a:pPr>
            <a:endParaRPr lang="en-US" sz="1000" dirty="0"/>
          </a:p>
        </p:txBody>
      </p:sp>
      <p:sp>
        <p:nvSpPr>
          <p:cNvPr id="6" name="Text 3"/>
          <p:cNvSpPr/>
          <p:nvPr/>
        </p:nvSpPr>
        <p:spPr>
          <a:xfrm>
            <a:off x="785813" y="2486025"/>
            <a:ext cx="128240" cy="180947"/>
          </a:xfrm>
          <a:prstGeom prst="rect">
            <a:avLst/>
          </a:prstGeom>
          <a:noFill/>
          <a:ln/>
        </p:spPr>
        <p:txBody>
          <a:bodyPr wrap="none" lIns="0" tIns="0" rIns="0" bIns="0" rtlCol="0" anchor="t">
            <a:spAutoFit/>
          </a:bodyPr>
          <a:lstStyle/>
          <a:p>
            <a:pPr marL="127000" indent="-127000" algn="l">
              <a:lnSpc>
                <a:spcPct val="120000"/>
              </a:lnSpc>
              <a:buSzPct val="100000"/>
              <a:buChar char="•"/>
            </a:pPr>
            <a:endParaRPr lang="en-US" sz="1050" dirty="0"/>
          </a:p>
        </p:txBody>
      </p:sp>
      <p:sp>
        <p:nvSpPr>
          <p:cNvPr id="7" name="Text 4"/>
          <p:cNvSpPr/>
          <p:nvPr/>
        </p:nvSpPr>
        <p:spPr>
          <a:xfrm>
            <a:off x="785813" y="2878931"/>
            <a:ext cx="128240" cy="180947"/>
          </a:xfrm>
          <a:prstGeom prst="rect">
            <a:avLst/>
          </a:prstGeom>
          <a:noFill/>
          <a:ln/>
        </p:spPr>
        <p:txBody>
          <a:bodyPr wrap="none" lIns="0" tIns="0" rIns="0" bIns="0" rtlCol="0" anchor="t">
            <a:spAutoFit/>
          </a:bodyPr>
          <a:lstStyle/>
          <a:p>
            <a:pPr marL="127000" indent="-127000" algn="l">
              <a:lnSpc>
                <a:spcPct val="120000"/>
              </a:lnSpc>
              <a:buSzPct val="100000"/>
              <a:buChar char="•"/>
            </a:pPr>
            <a:endParaRPr lang="en-US" sz="1050" dirty="0"/>
          </a:p>
        </p:txBody>
      </p:sp>
      <p:sp>
        <p:nvSpPr>
          <p:cNvPr id="8" name="Text 5"/>
          <p:cNvSpPr/>
          <p:nvPr/>
        </p:nvSpPr>
        <p:spPr>
          <a:xfrm>
            <a:off x="785813" y="3271838"/>
            <a:ext cx="128240" cy="374846"/>
          </a:xfrm>
          <a:prstGeom prst="rect">
            <a:avLst/>
          </a:prstGeom>
          <a:noFill/>
          <a:ln/>
        </p:spPr>
        <p:txBody>
          <a:bodyPr wrap="none" lIns="0" tIns="0" rIns="0" bIns="0" rtlCol="0" anchor="t">
            <a:spAutoFit/>
          </a:bodyPr>
          <a:lstStyle/>
          <a:p>
            <a:pPr marL="127000" indent="-127000" algn="l">
              <a:lnSpc>
                <a:spcPct val="120000"/>
              </a:lnSpc>
              <a:buSzPct val="100000"/>
              <a:buChar char="•"/>
            </a:pPr>
            <a:endParaRPr lang="en-US" sz="1050" dirty="0">
              <a:solidFill>
                <a:srgbClr val="1A3A6B"/>
              </a:solidFill>
              <a:latin typeface="Inter" pitchFamily="34" charset="0"/>
              <a:ea typeface="Inter" pitchFamily="34" charset="-122"/>
            </a:endParaRPr>
          </a:p>
          <a:p>
            <a:pPr algn="l">
              <a:lnSpc>
                <a:spcPct val="120000"/>
              </a:lnSpc>
              <a:buSzPct val="100000"/>
            </a:pPr>
            <a:endParaRPr lang="en-US" sz="1050" dirty="0">
              <a:solidFill>
                <a:srgbClr val="1A3A6B"/>
              </a:solidFill>
              <a:latin typeface="Inter" pitchFamily="34" charset="0"/>
              <a:ea typeface="Inter" pitchFamily="34" charset="-122"/>
            </a:endParaRPr>
          </a:p>
        </p:txBody>
      </p:sp>
      <p:graphicFrame>
        <p:nvGraphicFramePr>
          <p:cNvPr id="9" name="Table 8">
            <a:extLst>
              <a:ext uri="{FF2B5EF4-FFF2-40B4-BE49-F238E27FC236}">
                <a16:creationId xmlns:a16="http://schemas.microsoft.com/office/drawing/2014/main" id="{86607DAC-27B0-293A-EC79-BCB9B5A5C235}"/>
              </a:ext>
            </a:extLst>
          </p:cNvPr>
          <p:cNvGraphicFramePr>
            <a:graphicFrameLocks noGrp="1"/>
          </p:cNvGraphicFramePr>
          <p:nvPr>
            <p:extLst>
              <p:ext uri="{D42A27DB-BD31-4B8C-83A1-F6EECF244321}">
                <p14:modId xmlns:p14="http://schemas.microsoft.com/office/powerpoint/2010/main" val="3961886390"/>
              </p:ext>
            </p:extLst>
          </p:nvPr>
        </p:nvGraphicFramePr>
        <p:xfrm>
          <a:off x="1380565" y="2068568"/>
          <a:ext cx="6096000"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74896722"/>
                    </a:ext>
                  </a:extLst>
                </a:gridCol>
                <a:gridCol w="3048000">
                  <a:extLst>
                    <a:ext uri="{9D8B030D-6E8A-4147-A177-3AD203B41FA5}">
                      <a16:colId xmlns:a16="http://schemas.microsoft.com/office/drawing/2014/main" val="1147924088"/>
                    </a:ext>
                  </a:extLst>
                </a:gridCol>
              </a:tblGrid>
              <a:tr h="370840">
                <a:tc>
                  <a:txBody>
                    <a:bodyPr/>
                    <a:lstStyle/>
                    <a:p>
                      <a:r>
                        <a:rPr lang="en-SA" dirty="0"/>
                        <a:t>FSH</a:t>
                      </a:r>
                    </a:p>
                  </a:txBody>
                  <a:tcPr/>
                </a:tc>
                <a:tc>
                  <a:txBody>
                    <a:bodyPr/>
                    <a:lstStyle/>
                    <a:p>
                      <a:r>
                        <a:rPr lang="en-SA" dirty="0"/>
                        <a:t>7.63</a:t>
                      </a:r>
                    </a:p>
                  </a:txBody>
                  <a:tcPr/>
                </a:tc>
                <a:extLst>
                  <a:ext uri="{0D108BD9-81ED-4DB2-BD59-A6C34878D82A}">
                    <a16:rowId xmlns:a16="http://schemas.microsoft.com/office/drawing/2014/main" val="3423336884"/>
                  </a:ext>
                </a:extLst>
              </a:tr>
              <a:tr h="370840">
                <a:tc>
                  <a:txBody>
                    <a:bodyPr/>
                    <a:lstStyle/>
                    <a:p>
                      <a:r>
                        <a:rPr lang="en-SA" dirty="0"/>
                        <a:t>LH</a:t>
                      </a:r>
                    </a:p>
                  </a:txBody>
                  <a:tcPr/>
                </a:tc>
                <a:tc>
                  <a:txBody>
                    <a:bodyPr/>
                    <a:lstStyle/>
                    <a:p>
                      <a:r>
                        <a:rPr lang="en-SA" dirty="0"/>
                        <a:t>3.4</a:t>
                      </a:r>
                    </a:p>
                  </a:txBody>
                  <a:tcPr/>
                </a:tc>
                <a:extLst>
                  <a:ext uri="{0D108BD9-81ED-4DB2-BD59-A6C34878D82A}">
                    <a16:rowId xmlns:a16="http://schemas.microsoft.com/office/drawing/2014/main" val="4177215131"/>
                  </a:ext>
                </a:extLst>
              </a:tr>
              <a:tr h="370840">
                <a:tc>
                  <a:txBody>
                    <a:bodyPr/>
                    <a:lstStyle/>
                    <a:p>
                      <a:r>
                        <a:rPr lang="en-SA" dirty="0"/>
                        <a:t>Estridiol </a:t>
                      </a:r>
                    </a:p>
                  </a:txBody>
                  <a:tcPr/>
                </a:tc>
                <a:tc>
                  <a:txBody>
                    <a:bodyPr/>
                    <a:lstStyle/>
                    <a:p>
                      <a:r>
                        <a:rPr lang="en-SA" dirty="0"/>
                        <a:t>220</a:t>
                      </a:r>
                    </a:p>
                  </a:txBody>
                  <a:tcPr/>
                </a:tc>
                <a:extLst>
                  <a:ext uri="{0D108BD9-81ED-4DB2-BD59-A6C34878D82A}">
                    <a16:rowId xmlns:a16="http://schemas.microsoft.com/office/drawing/2014/main" val="2085632247"/>
                  </a:ext>
                </a:extLst>
              </a:tr>
            </a:tbl>
          </a:graphicData>
        </a:graphic>
      </p:graphicFrame>
      <p:sp>
        <p:nvSpPr>
          <p:cNvPr id="10" name="TextBox 9">
            <a:extLst>
              <a:ext uri="{FF2B5EF4-FFF2-40B4-BE49-F238E27FC236}">
                <a16:creationId xmlns:a16="http://schemas.microsoft.com/office/drawing/2014/main" id="{E9781983-E9ED-9A41-664A-69E886143BF9}"/>
              </a:ext>
            </a:extLst>
          </p:cNvPr>
          <p:cNvSpPr txBox="1"/>
          <p:nvPr/>
        </p:nvSpPr>
        <p:spPr>
          <a:xfrm>
            <a:off x="571500" y="3252646"/>
            <a:ext cx="6046014" cy="1754326"/>
          </a:xfrm>
          <a:prstGeom prst="rect">
            <a:avLst/>
          </a:prstGeom>
          <a:noFill/>
        </p:spPr>
        <p:txBody>
          <a:bodyPr wrap="none" rtlCol="0">
            <a:spAutoFit/>
          </a:bodyPr>
          <a:lstStyle/>
          <a:p>
            <a:r>
              <a:rPr lang="en-SA" b="1" dirty="0"/>
              <a:t>Pelvic us: </a:t>
            </a:r>
          </a:p>
          <a:p>
            <a:r>
              <a:rPr lang="en-US" dirty="0"/>
              <a:t>U</a:t>
            </a:r>
            <a:r>
              <a:rPr lang="en-SA" dirty="0"/>
              <a:t>terus measured: 4.9 x 3.4 x 2cm without focal leasions </a:t>
            </a:r>
          </a:p>
          <a:p>
            <a:r>
              <a:rPr lang="en-SA" dirty="0"/>
              <a:t>Endometrial thickness: 0.6cm </a:t>
            </a:r>
          </a:p>
          <a:p>
            <a:r>
              <a:rPr lang="en-SA" dirty="0"/>
              <a:t>Right ovary measured: 2.4 x 1 x 2.4cm with colume of 3.2ml</a:t>
            </a:r>
          </a:p>
          <a:p>
            <a:r>
              <a:rPr lang="en-SA" dirty="0"/>
              <a:t>Left ovary measured: 2.8 x 0.9 x 3.2cm with voloume of 4.2mls</a:t>
            </a:r>
          </a:p>
          <a:p>
            <a:r>
              <a:rPr lang="en-US" dirty="0"/>
              <a:t>B</a:t>
            </a:r>
            <a:r>
              <a:rPr lang="en-SA" dirty="0"/>
              <a:t>oth showed normal sizes and echogenisty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478631"/>
            <a:ext cx="9144000" cy="5143500"/>
          </a:xfrm>
          <a:prstGeom prst="rect">
            <a:avLst/>
          </a:prstGeom>
        </p:spPr>
      </p:pic>
      <p:sp>
        <p:nvSpPr>
          <p:cNvPr id="3" name="Text 0"/>
          <p:cNvSpPr/>
          <p:nvPr/>
        </p:nvSpPr>
        <p:spPr>
          <a:xfrm>
            <a:off x="571500" y="106166"/>
            <a:ext cx="8001000" cy="615553"/>
          </a:xfrm>
          <a:prstGeom prst="rect">
            <a:avLst/>
          </a:prstGeom>
          <a:noFill/>
          <a:ln/>
        </p:spPr>
        <p:txBody>
          <a:bodyPr wrap="square" lIns="0" tIns="0" rIns="0" bIns="0" rtlCol="0" anchor="t">
            <a:spAutoFit/>
          </a:bodyPr>
          <a:lstStyle/>
          <a:p>
            <a:pPr marL="0" indent="0" algn="l">
              <a:buNone/>
            </a:pPr>
            <a:r>
              <a:rPr lang="en-US" sz="4000" b="1" dirty="0">
                <a:solidFill>
                  <a:srgbClr val="1A3A6B"/>
                </a:solidFill>
                <a:latin typeface="Inter Bold" pitchFamily="34" charset="0"/>
                <a:ea typeface="Inter Bold" pitchFamily="34" charset="-122"/>
                <a:cs typeface="Inter Bold" pitchFamily="34" charset="-120"/>
              </a:rPr>
              <a:t>Height Timeline and GV</a:t>
            </a:r>
            <a:endParaRPr lang="en-US" sz="4000" dirty="0"/>
          </a:p>
        </p:txBody>
      </p:sp>
      <p:sp>
        <p:nvSpPr>
          <p:cNvPr id="4" name="Text 1"/>
          <p:cNvSpPr/>
          <p:nvPr/>
        </p:nvSpPr>
        <p:spPr>
          <a:xfrm>
            <a:off x="474704" y="1347760"/>
            <a:ext cx="128240" cy="307777"/>
          </a:xfrm>
          <a:prstGeom prst="rect">
            <a:avLst/>
          </a:prstGeom>
          <a:noFill/>
          <a:ln/>
        </p:spPr>
        <p:txBody>
          <a:bodyPr wrap="none" lIns="0" tIns="0" rIns="0" bIns="0" rtlCol="0" anchor="t">
            <a:spAutoFit/>
          </a:bodyPr>
          <a:lstStyle/>
          <a:p>
            <a:pPr marL="127000" indent="-127000" algn="l">
              <a:buSzPct val="100000"/>
              <a:buChar char="•"/>
            </a:pPr>
            <a:endParaRPr lang="en-US" sz="2000" dirty="0"/>
          </a:p>
        </p:txBody>
      </p:sp>
      <p:sp>
        <p:nvSpPr>
          <p:cNvPr id="5" name="Text 2"/>
          <p:cNvSpPr/>
          <p:nvPr/>
        </p:nvSpPr>
        <p:spPr>
          <a:xfrm>
            <a:off x="785813" y="2093119"/>
            <a:ext cx="128240" cy="180947"/>
          </a:xfrm>
          <a:prstGeom prst="rect">
            <a:avLst/>
          </a:prstGeom>
          <a:noFill/>
          <a:ln/>
        </p:spPr>
        <p:txBody>
          <a:bodyPr wrap="none" lIns="0" tIns="0" rIns="0" bIns="0" rtlCol="0" anchor="t">
            <a:spAutoFit/>
          </a:bodyPr>
          <a:lstStyle/>
          <a:p>
            <a:pPr marL="127000" indent="-127000" algn="l">
              <a:lnSpc>
                <a:spcPct val="120000"/>
              </a:lnSpc>
              <a:buSzPct val="100000"/>
              <a:buChar char="•"/>
            </a:pPr>
            <a:endParaRPr lang="en-US" sz="1050" dirty="0"/>
          </a:p>
        </p:txBody>
      </p:sp>
      <p:sp>
        <p:nvSpPr>
          <p:cNvPr id="6" name="Text 3"/>
          <p:cNvSpPr/>
          <p:nvPr/>
        </p:nvSpPr>
        <p:spPr>
          <a:xfrm>
            <a:off x="785813" y="2486025"/>
            <a:ext cx="128240" cy="180947"/>
          </a:xfrm>
          <a:prstGeom prst="rect">
            <a:avLst/>
          </a:prstGeom>
          <a:noFill/>
          <a:ln/>
        </p:spPr>
        <p:txBody>
          <a:bodyPr wrap="none" lIns="0" tIns="0" rIns="0" bIns="0" rtlCol="0" anchor="t">
            <a:spAutoFit/>
          </a:bodyPr>
          <a:lstStyle/>
          <a:p>
            <a:pPr marL="127000" indent="-127000" algn="l">
              <a:lnSpc>
                <a:spcPct val="120000"/>
              </a:lnSpc>
              <a:buSzPct val="100000"/>
              <a:buChar char="•"/>
            </a:pPr>
            <a:endParaRPr lang="en-US" sz="1050" dirty="0"/>
          </a:p>
        </p:txBody>
      </p:sp>
      <p:sp>
        <p:nvSpPr>
          <p:cNvPr id="7" name="Text 4"/>
          <p:cNvSpPr/>
          <p:nvPr/>
        </p:nvSpPr>
        <p:spPr>
          <a:xfrm>
            <a:off x="785813" y="2878931"/>
            <a:ext cx="128240" cy="180947"/>
          </a:xfrm>
          <a:prstGeom prst="rect">
            <a:avLst/>
          </a:prstGeom>
          <a:noFill/>
          <a:ln/>
        </p:spPr>
        <p:txBody>
          <a:bodyPr wrap="none" lIns="0" tIns="0" rIns="0" bIns="0" rtlCol="0" anchor="t">
            <a:spAutoFit/>
          </a:bodyPr>
          <a:lstStyle/>
          <a:p>
            <a:pPr marL="127000" indent="-127000" algn="l">
              <a:lnSpc>
                <a:spcPct val="120000"/>
              </a:lnSpc>
              <a:buSzPct val="100000"/>
              <a:buChar char="•"/>
            </a:pPr>
            <a:endParaRPr lang="en-US" sz="1050" dirty="0"/>
          </a:p>
        </p:txBody>
      </p:sp>
      <p:sp>
        <p:nvSpPr>
          <p:cNvPr id="8" name="Text 5"/>
          <p:cNvSpPr/>
          <p:nvPr/>
        </p:nvSpPr>
        <p:spPr>
          <a:xfrm>
            <a:off x="785813" y="3271838"/>
            <a:ext cx="128240" cy="180947"/>
          </a:xfrm>
          <a:prstGeom prst="rect">
            <a:avLst/>
          </a:prstGeom>
          <a:noFill/>
          <a:ln/>
        </p:spPr>
        <p:txBody>
          <a:bodyPr wrap="none" lIns="0" tIns="0" rIns="0" bIns="0" rtlCol="0" anchor="t">
            <a:spAutoFit/>
          </a:bodyPr>
          <a:lstStyle/>
          <a:p>
            <a:pPr marL="127000" indent="-127000" algn="l">
              <a:lnSpc>
                <a:spcPct val="120000"/>
              </a:lnSpc>
              <a:buSzPct val="100000"/>
              <a:buChar char="•"/>
            </a:pPr>
            <a:endParaRPr lang="en-US" sz="1050" dirty="0"/>
          </a:p>
        </p:txBody>
      </p:sp>
      <p:sp>
        <p:nvSpPr>
          <p:cNvPr id="9" name="Text 6"/>
          <p:cNvSpPr/>
          <p:nvPr/>
        </p:nvSpPr>
        <p:spPr>
          <a:xfrm>
            <a:off x="785813" y="3664744"/>
            <a:ext cx="128240" cy="180947"/>
          </a:xfrm>
          <a:prstGeom prst="rect">
            <a:avLst/>
          </a:prstGeom>
          <a:noFill/>
          <a:ln/>
        </p:spPr>
        <p:txBody>
          <a:bodyPr wrap="none" lIns="0" tIns="0" rIns="0" bIns="0" rtlCol="0" anchor="t">
            <a:spAutoFit/>
          </a:bodyPr>
          <a:lstStyle/>
          <a:p>
            <a:pPr marL="127000" indent="-127000" algn="l">
              <a:lnSpc>
                <a:spcPct val="120000"/>
              </a:lnSpc>
              <a:buSzPct val="100000"/>
              <a:buChar char="•"/>
            </a:pPr>
            <a:endParaRPr lang="en-US" sz="1050" dirty="0"/>
          </a:p>
        </p:txBody>
      </p:sp>
      <p:pic>
        <p:nvPicPr>
          <p:cNvPr id="10" name="Picture 9">
            <a:extLst>
              <a:ext uri="{FF2B5EF4-FFF2-40B4-BE49-F238E27FC236}">
                <a16:creationId xmlns:a16="http://schemas.microsoft.com/office/drawing/2014/main" id="{76816224-1724-9EEE-EF46-81651087DB69}"/>
              </a:ext>
            </a:extLst>
          </p:cNvPr>
          <p:cNvPicPr>
            <a:picLocks noChangeAspect="1"/>
          </p:cNvPicPr>
          <p:nvPr/>
        </p:nvPicPr>
        <p:blipFill>
          <a:blip r:embed="rId4"/>
          <a:stretch>
            <a:fillRect/>
          </a:stretch>
        </p:blipFill>
        <p:spPr>
          <a:xfrm>
            <a:off x="1162707" y="1140304"/>
            <a:ext cx="6818586" cy="386862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3271</TotalTime>
  <Words>1481</Words>
  <Application>Microsoft Macintosh PowerPoint</Application>
  <PresentationFormat>On-screen Show (16:9)</PresentationFormat>
  <Paragraphs>190</Paragraphs>
  <Slides>16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Inter</vt:lpstr>
      <vt:lpstr>Inter Bold</vt:lpstr>
      <vt:lpstr>Inter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malakalmelhem@outlook.com</cp:lastModifiedBy>
  <cp:revision>7</cp:revision>
  <dcterms:created xsi:type="dcterms:W3CDTF">2026-04-21T04:48:37Z</dcterms:created>
  <dcterms:modified xsi:type="dcterms:W3CDTF">2026-04-24T14:54:48Z</dcterms:modified>
</cp:coreProperties>
</file>