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81" r:id="rId2"/>
    <p:sldId id="2146848859" r:id="rId3"/>
    <p:sldId id="2146848860" r:id="rId4"/>
    <p:sldId id="257" r:id="rId5"/>
    <p:sldId id="258" r:id="rId6"/>
    <p:sldId id="259" r:id="rId7"/>
    <p:sldId id="2147479061" r:id="rId8"/>
    <p:sldId id="271" r:id="rId9"/>
    <p:sldId id="2147479062" r:id="rId10"/>
    <p:sldId id="261" r:id="rId11"/>
    <p:sldId id="262" r:id="rId12"/>
    <p:sldId id="282" r:id="rId13"/>
    <p:sldId id="263" r:id="rId14"/>
    <p:sldId id="283" r:id="rId15"/>
    <p:sldId id="284" r:id="rId16"/>
    <p:sldId id="265" r:id="rId17"/>
    <p:sldId id="292" r:id="rId18"/>
    <p:sldId id="293" r:id="rId19"/>
    <p:sldId id="294" r:id="rId20"/>
    <p:sldId id="295" r:id="rId21"/>
    <p:sldId id="296" r:id="rId22"/>
    <p:sldId id="297" r:id="rId23"/>
    <p:sldId id="267" r:id="rId24"/>
    <p:sldId id="298" r:id="rId25"/>
    <p:sldId id="268" r:id="rId26"/>
    <p:sldId id="299" r:id="rId27"/>
    <p:sldId id="2147479063" r:id="rId28"/>
    <p:sldId id="269" r:id="rId2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p:restoredTop sz="94699"/>
  </p:normalViewPr>
  <p:slideViewPr>
    <p:cSldViewPr snapToGrid="0" snapToObjects="1">
      <p:cViewPr varScale="1">
        <p:scale>
          <a:sx n="114" d="100"/>
          <a:sy n="114" d="100"/>
        </p:scale>
        <p:origin x="2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4F1-C74B-9721-C777C8123B4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4F1-C74B-9721-C777C8123B4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 Novo Mutation</c:v>
                </c:pt>
                <c:pt idx="1">
                  <c:v>Inherited</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0-38BD-AF46-A808-F4F42A98D2B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12E29-7AB8-3D43-B8FA-A1A10D40FD5A}" type="datetimeFigureOut">
              <a:rPr lang="x-none" smtClean="0"/>
              <a:t>21/04/2026 R</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BF772-BB6A-B543-B914-71EB47B96CBD}" type="slidenum">
              <a:rPr lang="x-none" smtClean="0"/>
              <a:t>‹#›</a:t>
            </a:fld>
            <a:endParaRPr lang="x-none"/>
          </a:p>
        </p:txBody>
      </p:sp>
    </p:spTree>
    <p:extLst>
      <p:ext uri="{BB962C8B-B14F-4D97-AF65-F5344CB8AC3E}">
        <p14:creationId xmlns:p14="http://schemas.microsoft.com/office/powerpoint/2010/main" val="153530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39B74E0-B00A-C115-419E-132D6C434CEF}"/>
              </a:ext>
            </a:extLst>
          </p:cNvPr>
          <p:cNvSpPr>
            <a:spLocks noGrp="1" noRot="1" noChangeAspect="1" noTextEdit="1"/>
          </p:cNvSpPr>
          <p:nvPr>
            <p:ph type="sldImg"/>
          </p:nvPr>
        </p:nvSpPr>
        <p:spPr bwMode="auto">
          <a:xfrm>
            <a:off x="42863" y="752475"/>
            <a:ext cx="6548437" cy="368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4721A892-8871-5C79-C451-8DE8DA8217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pt-BR" dirty="0">
                <a:ea typeface="Geneva" panose="020B0503030404040204" pitchFamily="34" charset="0"/>
                <a:cs typeface="Geneva" panose="020B0503030404040204" pitchFamily="34" charset="0"/>
              </a:rPr>
              <a:t>ACH-Master-Deck_Update_May-2024-Approved-for-Use_120624</a:t>
            </a:r>
          </a:p>
          <a:p>
            <a:pPr algn="l"/>
            <a:r>
              <a:rPr lang="en-US" altLang="pt-BR" dirty="0">
                <a:ea typeface="Geneva" panose="020B0503030404040204" pitchFamily="34" charset="0"/>
                <a:cs typeface="Geneva" panose="020B0503030404040204" pitchFamily="34" charset="0"/>
              </a:rPr>
              <a:t>Slide 7</a:t>
            </a:r>
          </a:p>
          <a:p>
            <a:pPr algn="l"/>
            <a:endParaRPr lang="en-US" altLang="pt-BR" dirty="0">
              <a:ea typeface="Geneva" panose="020B0503030404040204" pitchFamily="34" charset="0"/>
              <a:cs typeface="Geneva" panose="020B0503030404040204" pitchFamily="34" charset="0"/>
            </a:endParaRPr>
          </a:p>
          <a:p>
            <a:endParaRPr lang="en-US" altLang="pt-BR" dirty="0">
              <a:ea typeface="Geneva" panose="020B050303040404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C7DE2E1C-7BB6-1734-B7BA-1CD87225EB56}"/>
              </a:ext>
            </a:extLst>
          </p:cNvPr>
          <p:cNvSpPr>
            <a:spLocks noGrp="1"/>
          </p:cNvSpPr>
          <p:nvPr>
            <p:ph type="ftr" sz="quarter" idx="4"/>
          </p:nvPr>
        </p:nvSpPr>
        <p:spPr/>
        <p:txBody>
          <a:bodyPr/>
          <a:lstStyle/>
          <a:p>
            <a:pPr>
              <a:defRPr/>
            </a:pPr>
            <a:r>
              <a:rPr lang="de-DE"/>
              <a:t>MED-SC-0128</a:t>
            </a:r>
          </a:p>
        </p:txBody>
      </p:sp>
    </p:spTree>
    <p:extLst>
      <p:ext uri="{BB962C8B-B14F-4D97-AF65-F5344CB8AC3E}">
        <p14:creationId xmlns:p14="http://schemas.microsoft.com/office/powerpoint/2010/main" val="340218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34BF772-BB6A-B543-B914-71EB47B96CBD}" type="slidenum">
              <a:rPr lang="x-none" smtClean="0"/>
              <a:t>13</a:t>
            </a:fld>
            <a:endParaRPr lang="x-none"/>
          </a:p>
        </p:txBody>
      </p:sp>
    </p:spTree>
    <p:extLst>
      <p:ext uri="{BB962C8B-B14F-4D97-AF65-F5344CB8AC3E}">
        <p14:creationId xmlns:p14="http://schemas.microsoft.com/office/powerpoint/2010/main" val="328218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734BF772-BB6A-B543-B914-71EB47B96CBD}" type="slidenum">
              <a:rPr lang="x-none" smtClean="0"/>
              <a:t>25</a:t>
            </a:fld>
            <a:endParaRPr lang="x-none"/>
          </a:p>
        </p:txBody>
      </p:sp>
    </p:spTree>
    <p:extLst>
      <p:ext uri="{BB962C8B-B14F-4D97-AF65-F5344CB8AC3E}">
        <p14:creationId xmlns:p14="http://schemas.microsoft.com/office/powerpoint/2010/main" val="254076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85D9-C7EC-1591-4E73-AD1117CBD9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C88D845-67AA-8291-A17E-AE498B68C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10573C8-4B7D-F69B-D309-37F030CF2396}"/>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5" name="Footer Placeholder 4">
            <a:extLst>
              <a:ext uri="{FF2B5EF4-FFF2-40B4-BE49-F238E27FC236}">
                <a16:creationId xmlns:a16="http://schemas.microsoft.com/office/drawing/2014/main" id="{0AD13BBD-B7E1-46F7-B06B-34F8A1ABA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B31E4-0203-4F35-216C-C81D49C7C394}"/>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862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75AB-65C2-64BA-4B01-3EB5C5AE75A1}"/>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81E18ABC-0CEB-1829-003C-E9B8E9B51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4C4590F-B823-6957-8FDD-AE1A027DFDA4}"/>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5" name="Footer Placeholder 4">
            <a:extLst>
              <a:ext uri="{FF2B5EF4-FFF2-40B4-BE49-F238E27FC236}">
                <a16:creationId xmlns:a16="http://schemas.microsoft.com/office/drawing/2014/main" id="{030EDF65-98B9-4384-01CE-240D178B6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BF560-5A72-3538-62D5-4524000DBAB3}"/>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946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B25A7F-262E-528E-B710-FC42CDB8A7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4D36AED-C185-28A9-681B-27D0F38B75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9AF3F89-DE71-94FD-B29F-4DC18FADC33D}"/>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5" name="Footer Placeholder 4">
            <a:extLst>
              <a:ext uri="{FF2B5EF4-FFF2-40B4-BE49-F238E27FC236}">
                <a16:creationId xmlns:a16="http://schemas.microsoft.com/office/drawing/2014/main" id="{08287CBC-8A5D-BC2D-F26A-630A59A43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BFFB8-B27A-C102-94FF-7FF5971C5AF5}"/>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7036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DA86E-F62F-10A8-841D-D7D3E4D099A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6847904-C36A-25B4-275F-DA9B37D63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561122C-2B2B-02F2-A337-1AEADD7B9480}"/>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5" name="Footer Placeholder 4">
            <a:extLst>
              <a:ext uri="{FF2B5EF4-FFF2-40B4-BE49-F238E27FC236}">
                <a16:creationId xmlns:a16="http://schemas.microsoft.com/office/drawing/2014/main" id="{8CD65EBD-EDED-D42A-9C20-0A8758597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27E0A-77ED-D396-2185-8905FA8675A1}"/>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427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9AA-9661-51C2-98B3-E24835730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3008BF5D-DE4D-1FC9-BFB9-B3C09A6706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85125C-2783-E83D-A413-3854CC8140C9}"/>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5" name="Footer Placeholder 4">
            <a:extLst>
              <a:ext uri="{FF2B5EF4-FFF2-40B4-BE49-F238E27FC236}">
                <a16:creationId xmlns:a16="http://schemas.microsoft.com/office/drawing/2014/main" id="{A25DB7B0-32B1-E67F-A7AE-50DCDF6CB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AD63B-B0E7-0363-4ADE-627D30C7047E}"/>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9563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5DA9-5BE2-3998-AD74-AC6E5448250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3488C37-3CB6-3496-E88E-73D59B6A87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EBFE14B2-FC88-459D-D82B-7DF3E3127F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71145B72-5437-713E-BAED-D7CCA5D7C9B2}"/>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6" name="Footer Placeholder 5">
            <a:extLst>
              <a:ext uri="{FF2B5EF4-FFF2-40B4-BE49-F238E27FC236}">
                <a16:creationId xmlns:a16="http://schemas.microsoft.com/office/drawing/2014/main" id="{57EAC547-70F2-01B2-F085-8BAAA1885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E422-E9D5-BDFE-E53D-48AC205BDBD9}"/>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024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39F4-F3ED-5391-977D-6776A3D59E2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EF1B7612-CA86-68D5-E81A-66A7D56745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94E8D-EE10-198E-4443-D049D7B52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31B59958-29E5-D806-C102-B1B12CC2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C2BFD6-6C86-AADE-E3CA-592DD0E1BE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515E042F-ADA2-D62B-EA6A-4C18C0E97B79}"/>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8" name="Footer Placeholder 7">
            <a:extLst>
              <a:ext uri="{FF2B5EF4-FFF2-40B4-BE49-F238E27FC236}">
                <a16:creationId xmlns:a16="http://schemas.microsoft.com/office/drawing/2014/main" id="{83D6876F-24F0-0AB9-D165-083345D3E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9118F6-A878-47F1-5A73-F42D796B8C6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8597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E384-A035-550D-FA3A-025FAB84B45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C7D0EA4-479F-680C-6A5B-27733208B7AB}"/>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4" name="Footer Placeholder 3">
            <a:extLst>
              <a:ext uri="{FF2B5EF4-FFF2-40B4-BE49-F238E27FC236}">
                <a16:creationId xmlns:a16="http://schemas.microsoft.com/office/drawing/2014/main" id="{85871340-AD16-6515-E31B-DBC3A5E41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C8A01-88A6-57DF-5E84-36F534B5365F}"/>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4886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D6C916-60BF-E309-1C9D-5DFB8C44F57A}"/>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3" name="Footer Placeholder 2">
            <a:extLst>
              <a:ext uri="{FF2B5EF4-FFF2-40B4-BE49-F238E27FC236}">
                <a16:creationId xmlns:a16="http://schemas.microsoft.com/office/drawing/2014/main" id="{1192B348-AE93-81D0-C383-3653BE014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4F4FD-1E56-4DD6-91D5-1FFFDFFD84B6}"/>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7017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2F4D-7391-DDD7-BF0A-5C7E1BFFD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F96323D-5163-4D2F-9E51-3DA27197C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BE26A038-0EB3-C831-D800-48927B46C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8EF96-40B6-9045-593B-CD4E5B5847CE}"/>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6" name="Footer Placeholder 5">
            <a:extLst>
              <a:ext uri="{FF2B5EF4-FFF2-40B4-BE49-F238E27FC236}">
                <a16:creationId xmlns:a16="http://schemas.microsoft.com/office/drawing/2014/main" id="{CE1D870C-5578-50AA-5DBF-A22EEE57A5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CD35E3-1046-4B43-351C-447A0A0523A8}"/>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7031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81E6-6460-AC6A-DD4F-E71C638A2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10FA123E-4D8B-10F4-49CF-C7228D711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43950BB7-3FDB-8779-8E78-FA316A9A4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51C34-681F-2557-F828-CAC65314A832}"/>
              </a:ext>
            </a:extLst>
          </p:cNvPr>
          <p:cNvSpPr>
            <a:spLocks noGrp="1"/>
          </p:cNvSpPr>
          <p:nvPr>
            <p:ph type="dt" sz="half" idx="10"/>
          </p:nvPr>
        </p:nvSpPr>
        <p:spPr/>
        <p:txBody>
          <a:bodyPr/>
          <a:lstStyle/>
          <a:p>
            <a:fld id="{5BCAD085-E8A6-8845-BD4E-CB4CCA059FC4}" type="datetimeFigureOut">
              <a:rPr lang="en-US" smtClean="0"/>
              <a:t>4/21/26</a:t>
            </a:fld>
            <a:endParaRPr lang="en-US"/>
          </a:p>
        </p:txBody>
      </p:sp>
      <p:sp>
        <p:nvSpPr>
          <p:cNvPr id="6" name="Footer Placeholder 5">
            <a:extLst>
              <a:ext uri="{FF2B5EF4-FFF2-40B4-BE49-F238E27FC236}">
                <a16:creationId xmlns:a16="http://schemas.microsoft.com/office/drawing/2014/main" id="{FECDC02D-473A-E6D4-60E3-5E6ACFFFF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2CF99-0C96-EBE1-E93B-27152EA705CE}"/>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9008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BACAB6-CE78-720C-6CE6-725F01645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C61673F6-96E2-64D0-178B-D9339C729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C942E69-3DD0-D6B2-458E-3AA2DA0E7E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CAD085-E8A6-8845-BD4E-CB4CCA059FC4}" type="datetimeFigureOut">
              <a:rPr lang="en-US" smtClean="0"/>
              <a:t>4/21/26</a:t>
            </a:fld>
            <a:endParaRPr lang="en-US"/>
          </a:p>
        </p:txBody>
      </p:sp>
      <p:sp>
        <p:nvSpPr>
          <p:cNvPr id="5" name="Footer Placeholder 4">
            <a:extLst>
              <a:ext uri="{FF2B5EF4-FFF2-40B4-BE49-F238E27FC236}">
                <a16:creationId xmlns:a16="http://schemas.microsoft.com/office/drawing/2014/main" id="{320430E6-7413-F0F5-8987-47F80FCDB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25E030-CFF9-35E8-0F50-4B3DF4AFC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425936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ema.europa.eu/en/documents/product-information/voxzogo-epar-product-information_en.pdf"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hyperlink" Target="https://clinicaltrials.gov/ct2/show/NCT03424018" TargetMode="External"/><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hyperlink" Target="https://clinicaltrials.gov/ct2/show/study/NCT03197766" TargetMode="Externa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20.png"/><Relationship Id="rId4" Type="http://schemas.openxmlformats.org/officeDocument/2006/relationships/image" Target="../media/image61.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hyperlink" Target="https://clinicaltrials.gov/ct2/show/study/NCT03197766" TargetMode="External"/><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hyperlink" Target="https://clinicaltrials.gov/ct2/show/NCT0342401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linicaltrials.gov/ct2/show/study/NCT03197766" TargetMode="External"/><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hyperlink" Target="https://clinicaltrials.gov/ct2/show/NCT03424018"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ema.europa.eu/en/documents/product-information/voxzogo-epar-product-information_en.pdf"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8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14.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E7578-A13A-72C1-959C-8AEB114EFE4C}"/>
              </a:ext>
            </a:extLst>
          </p:cNvPr>
          <p:cNvSpPr txBox="1"/>
          <p:nvPr/>
        </p:nvSpPr>
        <p:spPr>
          <a:xfrm>
            <a:off x="666733" y="1405578"/>
            <a:ext cx="10505359" cy="1560364"/>
          </a:xfrm>
          <a:prstGeom prst="rect">
            <a:avLst/>
          </a:prstGeom>
          <a:noFill/>
        </p:spPr>
        <p:txBody>
          <a:bodyPr wrap="square" lIns="73152" tIns="54864" rIns="73152" bIns="54864" anchor="ctr">
            <a:spAutoFit/>
          </a:bodyPr>
          <a:lstStyle/>
          <a:p>
            <a:pPr algn="l">
              <a:lnSpc>
                <a:spcPts val="4940"/>
              </a:lnSpc>
              <a:spcBef>
                <a:spcPts val="0"/>
              </a:spcBef>
              <a:spcAft>
                <a:spcPts val="1950"/>
              </a:spcAft>
            </a:pPr>
            <a:r>
              <a:rPr sz="3827" b="1" dirty="0">
                <a:solidFill>
                  <a:srgbClr val="1A4F7A"/>
                </a:solidFill>
                <a:latin typeface="Source Sans Pro"/>
              </a:rPr>
              <a:t>Vosoritide</a:t>
            </a:r>
            <a:r>
              <a:rPr lang="en-US" sz="3827" b="1" dirty="0">
                <a:solidFill>
                  <a:srgbClr val="1A4F7A"/>
                </a:solidFill>
                <a:latin typeface="Source Sans Pro"/>
              </a:rPr>
              <a:t> : </a:t>
            </a:r>
          </a:p>
          <a:p>
            <a:pPr algn="l">
              <a:lnSpc>
                <a:spcPts val="4940"/>
              </a:lnSpc>
              <a:spcBef>
                <a:spcPts val="0"/>
              </a:spcBef>
              <a:spcAft>
                <a:spcPts val="1950"/>
              </a:spcAft>
            </a:pPr>
            <a:r>
              <a:rPr lang="en-US" sz="3200" b="1" dirty="0">
                <a:solidFill>
                  <a:srgbClr val="1A4F7A"/>
                </a:solidFill>
                <a:latin typeface="Source Sans Pro"/>
              </a:rPr>
              <a:t>From Scientific Evidence to Clinical Excellence</a:t>
            </a:r>
            <a:endParaRPr sz="4400" b="1" dirty="0">
              <a:solidFill>
                <a:srgbClr val="1A4F7A"/>
              </a:solidFill>
              <a:latin typeface="Source Sans Pro"/>
            </a:endParaRPr>
          </a:p>
        </p:txBody>
      </p:sp>
      <p:sp>
        <p:nvSpPr>
          <p:cNvPr id="3" name="TextBox 2">
            <a:extLst>
              <a:ext uri="{FF2B5EF4-FFF2-40B4-BE49-F238E27FC236}">
                <a16:creationId xmlns:a16="http://schemas.microsoft.com/office/drawing/2014/main" id="{AD28C20F-BB47-5F1C-8789-9172FE067BB2}"/>
              </a:ext>
            </a:extLst>
          </p:cNvPr>
          <p:cNvSpPr txBox="1"/>
          <p:nvPr/>
        </p:nvSpPr>
        <p:spPr>
          <a:xfrm>
            <a:off x="666733" y="3697064"/>
            <a:ext cx="2811924" cy="387798"/>
          </a:xfrm>
          <a:prstGeom prst="rect">
            <a:avLst/>
          </a:prstGeom>
          <a:noFill/>
        </p:spPr>
        <p:txBody>
          <a:bodyPr wrap="none" lIns="73152" tIns="54864" rIns="73152" bIns="54864" anchor="ctr">
            <a:spAutoFit/>
          </a:bodyPr>
          <a:lstStyle/>
          <a:p>
            <a:pPr algn="l">
              <a:spcBef>
                <a:spcPts val="2600"/>
              </a:spcBef>
              <a:spcAft>
                <a:spcPts val="0"/>
              </a:spcAft>
            </a:pPr>
            <a:r>
              <a:rPr b="1" dirty="0">
                <a:solidFill>
                  <a:srgbClr val="1A4F7A"/>
                </a:solidFill>
                <a:latin typeface="Source Sans Pro"/>
              </a:rPr>
              <a:t>Dr. MOHAMMED ALKHALDI</a:t>
            </a:r>
          </a:p>
        </p:txBody>
      </p:sp>
      <p:sp>
        <p:nvSpPr>
          <p:cNvPr id="4" name="TextBox 3">
            <a:extLst>
              <a:ext uri="{FF2B5EF4-FFF2-40B4-BE49-F238E27FC236}">
                <a16:creationId xmlns:a16="http://schemas.microsoft.com/office/drawing/2014/main" id="{E889D402-A4E3-95C7-D00E-4C42492584DE}"/>
              </a:ext>
            </a:extLst>
          </p:cNvPr>
          <p:cNvSpPr txBox="1"/>
          <p:nvPr/>
        </p:nvSpPr>
        <p:spPr>
          <a:xfrm>
            <a:off x="666733" y="4057583"/>
            <a:ext cx="3280000" cy="276358"/>
          </a:xfrm>
          <a:prstGeom prst="rect">
            <a:avLst/>
          </a:prstGeom>
          <a:noFill/>
        </p:spPr>
        <p:txBody>
          <a:bodyPr wrap="none" lIns="73152" tIns="54864" rIns="73152" bIns="54864" anchor="ctr">
            <a:spAutoFit/>
          </a:bodyPr>
          <a:lstStyle/>
          <a:p>
            <a:pPr algn="l">
              <a:spcBef>
                <a:spcPts val="325"/>
              </a:spcBef>
              <a:spcAft>
                <a:spcPts val="0"/>
              </a:spcAft>
            </a:pPr>
            <a:r>
              <a:rPr sz="1076" b="0" dirty="0">
                <a:solidFill>
                  <a:srgbClr val="555555"/>
                </a:solidFill>
                <a:latin typeface="Source Sans Pro"/>
              </a:rPr>
              <a:t>CONSULTANT, PEDIATRIC ENDOCRINOLOGIST</a:t>
            </a:r>
          </a:p>
        </p:txBody>
      </p:sp>
      <p:sp>
        <p:nvSpPr>
          <p:cNvPr id="5" name="TextBox 4">
            <a:extLst>
              <a:ext uri="{FF2B5EF4-FFF2-40B4-BE49-F238E27FC236}">
                <a16:creationId xmlns:a16="http://schemas.microsoft.com/office/drawing/2014/main" id="{4A724A01-B3D3-DB2E-F165-E353F597F775}"/>
              </a:ext>
            </a:extLst>
          </p:cNvPr>
          <p:cNvSpPr txBox="1"/>
          <p:nvPr/>
        </p:nvSpPr>
        <p:spPr>
          <a:xfrm>
            <a:off x="666733" y="4352924"/>
            <a:ext cx="6457788" cy="219074"/>
          </a:xfrm>
          <a:prstGeom prst="rect">
            <a:avLst/>
          </a:prstGeom>
          <a:noFill/>
        </p:spPr>
        <p:txBody>
          <a:bodyPr wrap="none" lIns="73152" tIns="54864" rIns="73152" bIns="54864" anchor="ctr">
            <a:spAutoFit/>
          </a:bodyPr>
          <a:lstStyle/>
          <a:p>
            <a:pPr algn="l">
              <a:spcBef>
                <a:spcPts val="325"/>
              </a:spcBef>
              <a:spcAft>
                <a:spcPts val="0"/>
              </a:spcAft>
            </a:pPr>
            <a:r>
              <a:rPr sz="1076" b="0" dirty="0">
                <a:solidFill>
                  <a:srgbClr val="555555"/>
                </a:solidFill>
                <a:latin typeface="Source Sans Pro"/>
              </a:rPr>
              <a:t>PEDIATRIC ENDOCRINE FELLOWSHIP TRAINING PROGRAM DIRECTOR</a:t>
            </a:r>
          </a:p>
        </p:txBody>
      </p:sp>
      <p:sp>
        <p:nvSpPr>
          <p:cNvPr id="6" name="TextBox 5">
            <a:extLst>
              <a:ext uri="{FF2B5EF4-FFF2-40B4-BE49-F238E27FC236}">
                <a16:creationId xmlns:a16="http://schemas.microsoft.com/office/drawing/2014/main" id="{B19C2678-DD2B-4D54-5894-CF1148EAAD48}"/>
              </a:ext>
            </a:extLst>
          </p:cNvPr>
          <p:cNvSpPr txBox="1"/>
          <p:nvPr/>
        </p:nvSpPr>
        <p:spPr>
          <a:xfrm>
            <a:off x="666733" y="4619625"/>
            <a:ext cx="6457788" cy="219074"/>
          </a:xfrm>
          <a:prstGeom prst="rect">
            <a:avLst/>
          </a:prstGeom>
          <a:noFill/>
        </p:spPr>
        <p:txBody>
          <a:bodyPr wrap="none" lIns="73152" tIns="54864" rIns="73152" bIns="54864" anchor="ctr">
            <a:spAutoFit/>
          </a:bodyPr>
          <a:lstStyle/>
          <a:p>
            <a:pPr algn="l">
              <a:spcBef>
                <a:spcPts val="325"/>
              </a:spcBef>
              <a:spcAft>
                <a:spcPts val="0"/>
              </a:spcAft>
            </a:pPr>
            <a:r>
              <a:rPr sz="1076" b="0">
                <a:solidFill>
                  <a:srgbClr val="555555"/>
                </a:solidFill>
                <a:latin typeface="Source Sans Pro"/>
              </a:rPr>
              <a:t>PRINCE SULTAN MILITARY MEDICAL CITY, RIYADH</a:t>
            </a:r>
          </a:p>
        </p:txBody>
      </p:sp>
      <p:sp>
        <p:nvSpPr>
          <p:cNvPr id="7" name="TextBox 6">
            <a:extLst>
              <a:ext uri="{FF2B5EF4-FFF2-40B4-BE49-F238E27FC236}">
                <a16:creationId xmlns:a16="http://schemas.microsoft.com/office/drawing/2014/main" id="{F087A358-5DA8-AA07-C9DB-66706A9A775A}"/>
              </a:ext>
            </a:extLst>
          </p:cNvPr>
          <p:cNvSpPr txBox="1"/>
          <p:nvPr/>
        </p:nvSpPr>
        <p:spPr>
          <a:xfrm>
            <a:off x="5025033" y="6512313"/>
            <a:ext cx="2141933" cy="253916"/>
          </a:xfrm>
          <a:prstGeom prst="rect">
            <a:avLst/>
          </a:prstGeom>
          <a:noFill/>
        </p:spPr>
        <p:txBody>
          <a:bodyPr wrap="none" rtlCol="0">
            <a:spAutoFit/>
          </a:bodyPr>
          <a:lstStyle/>
          <a:p>
            <a:r>
              <a:rPr lang="en-SA" sz="1050" dirty="0"/>
              <a:t>For Health Care Profssionals Only</a:t>
            </a:r>
          </a:p>
        </p:txBody>
      </p:sp>
      <p:sp>
        <p:nvSpPr>
          <p:cNvPr id="8" name="TextBox 7">
            <a:extLst>
              <a:ext uri="{FF2B5EF4-FFF2-40B4-BE49-F238E27FC236}">
                <a16:creationId xmlns:a16="http://schemas.microsoft.com/office/drawing/2014/main" id="{CA54B4D6-71A4-922E-9150-D39802325F2A}"/>
              </a:ext>
            </a:extLst>
          </p:cNvPr>
          <p:cNvSpPr txBox="1"/>
          <p:nvPr/>
        </p:nvSpPr>
        <p:spPr>
          <a:xfrm>
            <a:off x="347155" y="6381508"/>
            <a:ext cx="1061509" cy="415498"/>
          </a:xfrm>
          <a:prstGeom prst="rect">
            <a:avLst/>
          </a:prstGeom>
          <a:noFill/>
        </p:spPr>
        <p:txBody>
          <a:bodyPr wrap="none" rtlCol="0">
            <a:spAutoFit/>
          </a:bodyPr>
          <a:lstStyle>
            <a:defPPr>
              <a:defRPr lang="en-SA"/>
            </a:defPPr>
            <a:lvl1pPr>
              <a:defRPr sz="1050"/>
            </a:lvl1pPr>
          </a:lstStyle>
          <a:p>
            <a:r>
              <a:rPr lang="en-US" dirty="0"/>
              <a:t>COM-SC-1395</a:t>
            </a:r>
            <a:r>
              <a:rPr lang="en-AE"/>
              <a:t> </a:t>
            </a:r>
            <a:endParaRPr lang="en-US" dirty="0"/>
          </a:p>
          <a:p>
            <a:r>
              <a:rPr lang="en-US" dirty="0"/>
              <a:t>April</a:t>
            </a:r>
            <a:r>
              <a:rPr lang="en-AE"/>
              <a:t> 202</a:t>
            </a:r>
            <a:r>
              <a:rPr lang="en-US" dirty="0"/>
              <a:t>6</a:t>
            </a:r>
            <a:endParaRPr lang="en-AE" dirty="0"/>
          </a:p>
        </p:txBody>
      </p:sp>
      <p:sp>
        <p:nvSpPr>
          <p:cNvPr id="9" name="TextBox 8">
            <a:extLst>
              <a:ext uri="{FF2B5EF4-FFF2-40B4-BE49-F238E27FC236}">
                <a16:creationId xmlns:a16="http://schemas.microsoft.com/office/drawing/2014/main" id="{84C706BE-22E9-9E43-F48E-1EC3971DB9FF}"/>
              </a:ext>
            </a:extLst>
          </p:cNvPr>
          <p:cNvSpPr txBox="1"/>
          <p:nvPr/>
        </p:nvSpPr>
        <p:spPr>
          <a:xfrm>
            <a:off x="9095104" y="6512313"/>
            <a:ext cx="2552456" cy="507831"/>
          </a:xfrm>
          <a:prstGeom prst="rect">
            <a:avLst/>
          </a:prstGeom>
          <a:noFill/>
        </p:spPr>
        <p:txBody>
          <a:bodyPr wrap="square" rtlCol="0">
            <a:spAutoFit/>
          </a:bodyPr>
          <a:lstStyle/>
          <a:p>
            <a:r>
              <a:rPr lang="en-SA" sz="900" dirty="0">
                <a:latin typeface="Arial" panose="020B0604020202020204" pitchFamily="34" charset="0"/>
                <a:cs typeface="Arial" panose="020B0604020202020204" pitchFamily="34" charset="0"/>
              </a:rPr>
              <a:t>Organized and sponsored by</a:t>
            </a:r>
          </a:p>
          <a:p>
            <a:r>
              <a:rPr lang="en-US" sz="900" dirty="0">
                <a:latin typeface="Arial" panose="020B0604020202020204" pitchFamily="34" charset="0"/>
                <a:cs typeface="Arial" panose="020B0604020202020204" pitchFamily="34" charset="0"/>
              </a:rPr>
              <a:t> </a:t>
            </a:r>
          </a:p>
          <a:p>
            <a:endParaRPr lang="en-SA" sz="900" dirty="0">
              <a:latin typeface="Arial" panose="020B0604020202020204" pitchFamily="34" charset="0"/>
              <a:cs typeface="Arial" panose="020B0604020202020204" pitchFamily="34" charset="0"/>
            </a:endParaRPr>
          </a:p>
        </p:txBody>
      </p:sp>
      <p:pic>
        <p:nvPicPr>
          <p:cNvPr id="10" name="Picture 9" descr="Download BioMarin Pharmaceutical Logo in SVG Vector or PNG ...">
            <a:extLst>
              <a:ext uri="{FF2B5EF4-FFF2-40B4-BE49-F238E27FC236}">
                <a16:creationId xmlns:a16="http://schemas.microsoft.com/office/drawing/2014/main" id="{FAA2120E-4EF3-8903-598B-94D1A53BE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7947" y="6222212"/>
            <a:ext cx="1196898" cy="797932"/>
          </a:xfrm>
          <a:prstGeom prst="rect">
            <a:avLst/>
          </a:prstGeom>
          <a:noFill/>
          <a:extLst>
            <a:ext uri="{909E8E84-426E-40DD-AFC4-6F175D3DCCD1}">
              <a14:hiddenFill xmlns:a14="http://schemas.microsoft.com/office/drawing/2010/main">
                <a:solidFill>
                  <a:srgbClr val="FFFFFF"/>
                </a:solidFill>
              </a14:hiddenFill>
            </a:ext>
          </a:extLst>
        </p:spPr>
      </p:pic>
      <p:sp>
        <p:nvSpPr>
          <p:cNvPr id="11" name="Triangle 10">
            <a:extLst>
              <a:ext uri="{FF2B5EF4-FFF2-40B4-BE49-F238E27FC236}">
                <a16:creationId xmlns:a16="http://schemas.microsoft.com/office/drawing/2014/main" id="{DEB8707F-1ABB-05EB-17B8-3A71DBA539DC}"/>
              </a:ext>
            </a:extLst>
          </p:cNvPr>
          <p:cNvSpPr/>
          <p:nvPr/>
        </p:nvSpPr>
        <p:spPr>
          <a:xfrm rot="10800000">
            <a:off x="2882171" y="1494787"/>
            <a:ext cx="154617" cy="133291"/>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13" name="Text Placeholder 2">
            <a:extLst>
              <a:ext uri="{FF2B5EF4-FFF2-40B4-BE49-F238E27FC236}">
                <a16:creationId xmlns:a16="http://schemas.microsoft.com/office/drawing/2014/main" id="{626B9EFB-5211-7336-413D-F031881178CF}"/>
              </a:ext>
            </a:extLst>
          </p:cNvPr>
          <p:cNvSpPr txBox="1">
            <a:spLocks/>
          </p:cNvSpPr>
          <p:nvPr/>
        </p:nvSpPr>
        <p:spPr>
          <a:xfrm>
            <a:off x="429126" y="5987945"/>
            <a:ext cx="11236112" cy="515333"/>
          </a:xfrm>
          <a:prstGeom prst="rect">
            <a:avLst/>
          </a:prstGeom>
        </p:spPr>
        <p:txBody>
          <a:bodyPr vert="horz" lIns="0" tIns="34291" rIns="68580" bIns="34291" rtlCol="0" anchor="b" anchorCtr="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3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Calibri" panose="020F050202020403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Clr>
                <a:schemeClr val="accent3"/>
              </a:buClr>
              <a:buFont typeface="Arial" panose="020B0604020202020204" pitchFamily="34" charset="0"/>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ct val="100000"/>
              </a:lnSpc>
              <a:spcBef>
                <a:spcPts val="0"/>
              </a:spcBef>
              <a:buClr>
                <a:srgbClr val="0093D2"/>
              </a:buClr>
              <a:defRPr/>
            </a:pPr>
            <a:r>
              <a:rPr lang="en-US" sz="1000" dirty="0">
                <a:solidFill>
                  <a:prstClr val="black"/>
                </a:solidFill>
                <a:latin typeface="Arial" panose="020B0604020202020204" pitchFamily="34" charset="0"/>
                <a:cs typeface="Arial" panose="020B0604020202020204" pitchFamily="34" charset="0"/>
              </a:rPr>
              <a:t>▼</a:t>
            </a:r>
            <a:r>
              <a:rPr lang="en-US" sz="1000" dirty="0">
                <a:solidFill>
                  <a:prstClr val="black"/>
                </a:solidFill>
                <a:latin typeface="Arial" panose="020B0604020202020204"/>
                <a:cs typeface="Arial"/>
              </a:rPr>
              <a:t>This medicinal product is subject to additional monitoring. This will allow quick identification of new safety information. Healthcare professionals are asked to report any suspected adverse reactions.</a:t>
            </a:r>
            <a:br>
              <a:rPr lang="en-US" sz="1000" dirty="0">
                <a:solidFill>
                  <a:prstClr val="black"/>
                </a:solidFill>
                <a:latin typeface="Arial" panose="020B0604020202020204"/>
                <a:cs typeface="Arial"/>
              </a:rPr>
            </a:br>
            <a:endParaRPr lang="en-US" sz="1000" baseline="30000" dirty="0">
              <a:solidFill>
                <a:prstClr val="black"/>
              </a:solidFill>
              <a:latin typeface="Arial" panose="020B0604020202020204"/>
              <a:cs typeface="Arial"/>
            </a:endParaRPr>
          </a:p>
        </p:txBody>
      </p:sp>
    </p:spTree>
    <p:extLst>
      <p:ext uri="{BB962C8B-B14F-4D97-AF65-F5344CB8AC3E}">
        <p14:creationId xmlns:p14="http://schemas.microsoft.com/office/powerpoint/2010/main" val="174872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79667"/>
            <a:ext cx="4004558" cy="478914"/>
          </a:xfrm>
          <a:prstGeom prst="rect">
            <a:avLst/>
          </a:prstGeom>
          <a:noFill/>
        </p:spPr>
        <p:txBody>
          <a:bodyPr wrap="none" lIns="73152" tIns="54864" rIns="73152" bIns="54864" anchor="ctr">
            <a:spAutoFit/>
          </a:bodyPr>
          <a:lstStyle/>
          <a:p>
            <a:pPr algn="l">
              <a:spcBef>
                <a:spcPts val="0"/>
              </a:spcBef>
              <a:spcAft>
                <a:spcPts val="650"/>
              </a:spcAft>
            </a:pPr>
            <a:r>
              <a:rPr lang="en-US" sz="2392" b="1" dirty="0">
                <a:solidFill>
                  <a:srgbClr val="1A4F7A"/>
                </a:solidFill>
                <a:latin typeface="Source Sans Pro"/>
              </a:rPr>
              <a:t>Normal Height Development</a:t>
            </a:r>
            <a:endParaRPr sz="2392" b="1" dirty="0">
              <a:solidFill>
                <a:srgbClr val="1A4F7A"/>
              </a:solidFill>
              <a:latin typeface="Source Sans Pro"/>
            </a:endParaRPr>
          </a:p>
        </p:txBody>
      </p:sp>
      <p:sp>
        <p:nvSpPr>
          <p:cNvPr id="3" name="Rounded Rectangle 2"/>
          <p:cNvSpPr/>
          <p:nvPr/>
        </p:nvSpPr>
        <p:spPr>
          <a:xfrm>
            <a:off x="714358" y="1057941"/>
            <a:ext cx="4783193" cy="5372100"/>
          </a:xfrm>
          <a:prstGeom prst="roundRect">
            <a:avLst>
              <a:gd name="adj" fmla="val 3312"/>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TextBox 22"/>
          <p:cNvSpPr txBox="1"/>
          <p:nvPr/>
        </p:nvSpPr>
        <p:spPr>
          <a:xfrm>
            <a:off x="666733" y="6629402"/>
            <a:ext cx="4124221" cy="171450"/>
          </a:xfrm>
          <a:prstGeom prst="rect">
            <a:avLst/>
          </a:prstGeom>
          <a:noFill/>
        </p:spPr>
        <p:txBody>
          <a:bodyPr wrap="none" lIns="73152" tIns="54864" rIns="73152" bIns="54864" anchor="ctr">
            <a:spAutoFit/>
          </a:bodyPr>
          <a:lstStyle/>
          <a:p>
            <a:pPr algn="l">
              <a:spcBef>
                <a:spcPts val="650"/>
              </a:spcBef>
              <a:spcAft>
                <a:spcPts val="0"/>
              </a:spcAft>
            </a:pPr>
            <a:r>
              <a:rPr sz="837" b="0" dirty="0">
                <a:solidFill>
                  <a:srgbClr val="666666"/>
                </a:solidFill>
                <a:latin typeface="Source Sans Pro"/>
              </a:rPr>
              <a:t>Merker A, et al. Am J Med Genet A 2018,176:1723-1734</a:t>
            </a:r>
          </a:p>
        </p:txBody>
      </p:sp>
      <p:sp>
        <p:nvSpPr>
          <p:cNvPr id="24" name="Rounded Rectangle 23"/>
          <p:cNvSpPr/>
          <p:nvPr/>
        </p:nvSpPr>
        <p:spPr>
          <a:xfrm>
            <a:off x="5787112" y="702526"/>
            <a:ext cx="5972025" cy="5926875"/>
          </a:xfrm>
          <a:prstGeom prst="roundRect">
            <a:avLst>
              <a:gd name="adj" fmla="val 2739"/>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8" name="عنصر نائب للمحتوى 3">
            <a:extLst>
              <a:ext uri="{FF2B5EF4-FFF2-40B4-BE49-F238E27FC236}">
                <a16:creationId xmlns:a16="http://schemas.microsoft.com/office/drawing/2014/main" id="{B3EFC2EE-7D91-969E-C457-E7BAD9CBD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965" y="1792910"/>
            <a:ext cx="4513978" cy="4284504"/>
          </a:xfrm>
          <a:prstGeom prst="rect">
            <a:avLst/>
          </a:prstGeom>
        </p:spPr>
      </p:pic>
      <p:pic>
        <p:nvPicPr>
          <p:cNvPr id="29" name="صورة 6">
            <a:extLst>
              <a:ext uri="{FF2B5EF4-FFF2-40B4-BE49-F238E27FC236}">
                <a16:creationId xmlns:a16="http://schemas.microsoft.com/office/drawing/2014/main" id="{D72564FB-EFD2-B2BA-1D6A-EC4E7DFAE028}"/>
              </a:ext>
            </a:extLst>
          </p:cNvPr>
          <p:cNvPicPr>
            <a:picLocks noChangeAspect="1"/>
          </p:cNvPicPr>
          <p:nvPr/>
        </p:nvPicPr>
        <p:blipFill rotWithShape="1">
          <a:blip r:embed="rId3"/>
          <a:srcRect l="58184" t="37476" r="10364" b="21725"/>
          <a:stretch/>
        </p:blipFill>
        <p:spPr>
          <a:xfrm>
            <a:off x="5955127" y="1620982"/>
            <a:ext cx="5822899" cy="4274327"/>
          </a:xfrm>
          <a:prstGeom prst="rect">
            <a:avLst/>
          </a:prstGeom>
        </p:spPr>
      </p:pic>
      <p:sp>
        <p:nvSpPr>
          <p:cNvPr id="30" name="مستطيل مستدير الزوايا 10">
            <a:extLst>
              <a:ext uri="{FF2B5EF4-FFF2-40B4-BE49-F238E27FC236}">
                <a16:creationId xmlns:a16="http://schemas.microsoft.com/office/drawing/2014/main" id="{6802746F-1211-8860-EAF0-6E4EFEE58FF7}"/>
              </a:ext>
            </a:extLst>
          </p:cNvPr>
          <p:cNvSpPr/>
          <p:nvPr/>
        </p:nvSpPr>
        <p:spPr>
          <a:xfrm>
            <a:off x="7861803" y="991000"/>
            <a:ext cx="3530378" cy="6997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50000"/>
              </a:lnSpc>
              <a:spcBef>
                <a:spcPts val="600"/>
              </a:spcBef>
            </a:pPr>
            <a:r>
              <a:rPr lang="en-US" sz="1100" dirty="0">
                <a:latin typeface="Arial" panose="020B0604020202020204" pitchFamily="34" charset="0"/>
                <a:cs typeface="Arial" panose="020B0604020202020204" pitchFamily="34" charset="0"/>
              </a:rPr>
              <a:t>Reduction in height occurred mainly during</a:t>
            </a:r>
          </a:p>
          <a:p>
            <a:pPr>
              <a:lnSpc>
                <a:spcPct val="50000"/>
              </a:lnSpc>
              <a:spcBef>
                <a:spcPts val="600"/>
              </a:spcBef>
            </a:pPr>
            <a:r>
              <a:rPr lang="en-US" sz="1100" dirty="0">
                <a:latin typeface="Arial" panose="020B0604020202020204" pitchFamily="34" charset="0"/>
                <a:cs typeface="Arial" panose="020B0604020202020204" pitchFamily="34" charset="0"/>
              </a:rPr>
              <a:t>first 2 years of life while pubertal growth seemed </a:t>
            </a:r>
          </a:p>
          <a:p>
            <a:pPr>
              <a:lnSpc>
                <a:spcPct val="50000"/>
              </a:lnSpc>
              <a:spcBef>
                <a:spcPts val="600"/>
              </a:spcBef>
            </a:pPr>
            <a:r>
              <a:rPr lang="en-US" sz="1100" dirty="0">
                <a:latin typeface="Arial" panose="020B0604020202020204" pitchFamily="34" charset="0"/>
                <a:cs typeface="Arial" panose="020B0604020202020204" pitchFamily="34" charset="0"/>
              </a:rPr>
              <a:t>normal if related to adult height.</a:t>
            </a:r>
          </a:p>
        </p:txBody>
      </p:sp>
      <p:sp>
        <p:nvSpPr>
          <p:cNvPr id="31" name="عنصر نائب للمحتوى 4">
            <a:extLst>
              <a:ext uri="{FF2B5EF4-FFF2-40B4-BE49-F238E27FC236}">
                <a16:creationId xmlns:a16="http://schemas.microsoft.com/office/drawing/2014/main" id="{77ACBAAC-C903-A6FD-F160-8E4F70BB612F}"/>
              </a:ext>
            </a:extLst>
          </p:cNvPr>
          <p:cNvSpPr txBox="1">
            <a:spLocks/>
          </p:cNvSpPr>
          <p:nvPr/>
        </p:nvSpPr>
        <p:spPr>
          <a:xfrm>
            <a:off x="5850004" y="1057941"/>
            <a:ext cx="1948907" cy="522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50000"/>
              </a:lnSpc>
              <a:spcBef>
                <a:spcPts val="600"/>
              </a:spcBef>
              <a:buNone/>
            </a:pPr>
            <a:r>
              <a:rPr lang="en-US" sz="1100" dirty="0">
                <a:latin typeface="Arial" panose="020B0604020202020204" pitchFamily="34" charset="0"/>
                <a:cs typeface="Arial" panose="020B0604020202020204" pitchFamily="34" charset="0"/>
              </a:rPr>
              <a:t>Birth length</a:t>
            </a:r>
          </a:p>
          <a:p>
            <a:pPr marL="0" indent="0">
              <a:lnSpc>
                <a:spcPct val="50000"/>
              </a:lnSpc>
              <a:spcBef>
                <a:spcPts val="600"/>
              </a:spcBef>
              <a:buNone/>
            </a:pPr>
            <a:r>
              <a:rPr lang="en-US" sz="1100" dirty="0">
                <a:latin typeface="Arial" panose="020B0604020202020204" pitchFamily="34" charset="0"/>
                <a:cs typeface="Arial" panose="020B0604020202020204" pitchFamily="34" charset="0"/>
              </a:rPr>
              <a:t>47.7cm boys 47.3cm girls</a:t>
            </a:r>
          </a:p>
          <a:p>
            <a:pPr marL="0" indent="0">
              <a:lnSpc>
                <a:spcPct val="50000"/>
              </a:lnSpc>
              <a:spcBef>
                <a:spcPts val="600"/>
              </a:spcBef>
              <a:buNone/>
            </a:pPr>
            <a:r>
              <a:rPr lang="en-US" sz="1100" dirty="0">
                <a:latin typeface="Arial" panose="020B0604020202020204" pitchFamily="34" charset="0"/>
                <a:cs typeface="Arial" panose="020B0604020202020204" pitchFamily="34" charset="0"/>
              </a:rPr>
              <a:t>SD: -2 to -3</a:t>
            </a:r>
            <a:r>
              <a:rPr lang="en-US" sz="1100" dirty="0"/>
              <a:t> </a:t>
            </a:r>
          </a:p>
        </p:txBody>
      </p:sp>
      <p:sp>
        <p:nvSpPr>
          <p:cNvPr id="32" name="عنصر نائب للمحتوى 4">
            <a:extLst>
              <a:ext uri="{FF2B5EF4-FFF2-40B4-BE49-F238E27FC236}">
                <a16:creationId xmlns:a16="http://schemas.microsoft.com/office/drawing/2014/main" id="{9E0364C8-EA4D-1027-FA07-7C40F18C4E35}"/>
              </a:ext>
            </a:extLst>
          </p:cNvPr>
          <p:cNvSpPr txBox="1">
            <a:spLocks/>
          </p:cNvSpPr>
          <p:nvPr/>
        </p:nvSpPr>
        <p:spPr>
          <a:xfrm>
            <a:off x="6722735" y="2729287"/>
            <a:ext cx="1938777" cy="69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50000"/>
              </a:lnSpc>
              <a:spcBef>
                <a:spcPts val="600"/>
              </a:spcBef>
              <a:buNone/>
            </a:pPr>
            <a:r>
              <a:rPr lang="en-US" sz="900" dirty="0">
                <a:latin typeface="Arial" panose="020B0604020202020204" pitchFamily="34" charset="0"/>
                <a:cs typeface="Arial" panose="020B0604020202020204" pitchFamily="34" charset="0"/>
              </a:rPr>
              <a:t>First 2 years, relative to general </a:t>
            </a:r>
          </a:p>
          <a:p>
            <a:pPr marL="0" indent="0">
              <a:lnSpc>
                <a:spcPct val="50000"/>
              </a:lnSpc>
              <a:spcBef>
                <a:spcPts val="600"/>
              </a:spcBef>
              <a:buNone/>
            </a:pPr>
            <a:r>
              <a:rPr lang="en-US" sz="900" dirty="0">
                <a:latin typeface="Arial" panose="020B0604020202020204" pitchFamily="34" charset="0"/>
                <a:cs typeface="Arial" panose="020B0604020202020204" pitchFamily="34" charset="0"/>
              </a:rPr>
              <a:t>population</a:t>
            </a:r>
            <a:br>
              <a:rPr lang="en-US" sz="900" dirty="0">
                <a:latin typeface="Arial" panose="020B0604020202020204" pitchFamily="34" charset="0"/>
                <a:cs typeface="Arial" panose="020B0604020202020204" pitchFamily="34" charset="0"/>
              </a:rPr>
            </a:b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- 15cn height</a:t>
            </a:r>
            <a:br>
              <a:rPr lang="en-US" sz="900" dirty="0">
                <a:latin typeface="Arial" panose="020B0604020202020204" pitchFamily="34" charset="0"/>
                <a:cs typeface="Arial" panose="020B0604020202020204" pitchFamily="34" charset="0"/>
              </a:rPr>
            </a:b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SD: -5</a:t>
            </a:r>
          </a:p>
        </p:txBody>
      </p:sp>
      <p:sp>
        <p:nvSpPr>
          <p:cNvPr id="33" name="عنصر نائب للمحتوى 4">
            <a:extLst>
              <a:ext uri="{FF2B5EF4-FFF2-40B4-BE49-F238E27FC236}">
                <a16:creationId xmlns:a16="http://schemas.microsoft.com/office/drawing/2014/main" id="{916FBF2D-3BCD-3307-ACAD-CDC4EA58059A}"/>
              </a:ext>
            </a:extLst>
          </p:cNvPr>
          <p:cNvSpPr txBox="1">
            <a:spLocks/>
          </p:cNvSpPr>
          <p:nvPr/>
        </p:nvSpPr>
        <p:spPr>
          <a:xfrm>
            <a:off x="9345283" y="5957543"/>
            <a:ext cx="2240834" cy="560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50000"/>
              </a:lnSpc>
              <a:spcBef>
                <a:spcPts val="600"/>
              </a:spcBef>
              <a:buNone/>
            </a:pPr>
            <a:r>
              <a:rPr lang="en-US" sz="1050" dirty="0">
                <a:latin typeface="Arial" panose="020B0604020202020204" pitchFamily="34" charset="0"/>
                <a:cs typeface="Arial" panose="020B0604020202020204" pitchFamily="34" charset="0"/>
              </a:rPr>
              <a:t>Final Adult height</a:t>
            </a:r>
          </a:p>
          <a:p>
            <a:pPr marL="0" indent="0">
              <a:lnSpc>
                <a:spcPct val="50000"/>
              </a:lnSpc>
              <a:spcBef>
                <a:spcPts val="600"/>
              </a:spcBef>
              <a:buNone/>
            </a:pPr>
            <a:r>
              <a:rPr lang="en-US" sz="1050" dirty="0">
                <a:latin typeface="Arial" panose="020B0604020202020204" pitchFamily="34" charset="0"/>
                <a:cs typeface="Arial" panose="020B0604020202020204" pitchFamily="34" charset="0"/>
              </a:rPr>
              <a:t>132 cm in boys ,124 cm in girls</a:t>
            </a:r>
          </a:p>
          <a:p>
            <a:pPr marL="0" indent="0">
              <a:lnSpc>
                <a:spcPct val="50000"/>
              </a:lnSpc>
              <a:spcBef>
                <a:spcPts val="600"/>
              </a:spcBef>
              <a:buNone/>
            </a:pPr>
            <a:r>
              <a:rPr lang="en-US" sz="1050" dirty="0">
                <a:latin typeface="Arial" panose="020B0604020202020204" pitchFamily="34" charset="0"/>
                <a:cs typeface="Arial" panose="020B0604020202020204" pitchFamily="34" charset="0"/>
              </a:rPr>
              <a:t>SD: -6 </a:t>
            </a:r>
          </a:p>
        </p:txBody>
      </p:sp>
      <p:sp>
        <p:nvSpPr>
          <p:cNvPr id="4" name="TextBox 3">
            <a:extLst>
              <a:ext uri="{FF2B5EF4-FFF2-40B4-BE49-F238E27FC236}">
                <a16:creationId xmlns:a16="http://schemas.microsoft.com/office/drawing/2014/main" id="{9C1474A2-3079-2B25-9B4B-18240686A456}"/>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79667"/>
            <a:ext cx="1915845" cy="478914"/>
          </a:xfrm>
          <a:prstGeom prst="rect">
            <a:avLst/>
          </a:prstGeom>
          <a:noFill/>
        </p:spPr>
        <p:txBody>
          <a:bodyPr wrap="none" lIns="73152" tIns="54864" rIns="73152" bIns="54864" anchor="ctr">
            <a:spAutoFit/>
          </a:bodyPr>
          <a:lstStyle/>
          <a:p>
            <a:pPr algn="l">
              <a:spcBef>
                <a:spcPts val="0"/>
              </a:spcBef>
              <a:spcAft>
                <a:spcPts val="650"/>
              </a:spcAft>
            </a:pPr>
            <a:r>
              <a:rPr sz="2392" b="1" dirty="0">
                <a:solidFill>
                  <a:srgbClr val="1A4F7A"/>
                </a:solidFill>
                <a:latin typeface="Source Sans Pro"/>
              </a:rPr>
              <a:t>M</a:t>
            </a:r>
            <a:r>
              <a:rPr lang="en-US" sz="2392" b="1" dirty="0">
                <a:solidFill>
                  <a:srgbClr val="1A4F7A"/>
                </a:solidFill>
                <a:latin typeface="Source Sans Pro"/>
              </a:rPr>
              <a:t>anagement</a:t>
            </a:r>
            <a:endParaRPr sz="2392" b="1" dirty="0">
              <a:solidFill>
                <a:srgbClr val="1A4F7A"/>
              </a:solidFill>
              <a:latin typeface="Source Sans Pro"/>
            </a:endParaRPr>
          </a:p>
        </p:txBody>
      </p:sp>
      <p:sp>
        <p:nvSpPr>
          <p:cNvPr id="58" name="TextBox 57"/>
          <p:cNvSpPr txBox="1"/>
          <p:nvPr/>
        </p:nvSpPr>
        <p:spPr>
          <a:xfrm>
            <a:off x="719119" y="6524209"/>
            <a:ext cx="9186633" cy="276358"/>
          </a:xfrm>
          <a:prstGeom prst="rect">
            <a:avLst/>
          </a:prstGeom>
          <a:noFill/>
        </p:spPr>
        <p:txBody>
          <a:bodyPr wrap="none" lIns="73152" tIns="54864" rIns="73152" bIns="54864" anchor="ctr">
            <a:spAutoFit/>
          </a:bodyPr>
          <a:lstStyle>
            <a:defPPr>
              <a:defRPr lang="en-US"/>
            </a:defPPr>
            <a:lvl1pPr>
              <a:spcBef>
                <a:spcPts val="650"/>
              </a:spcBef>
              <a:spcAft>
                <a:spcPts val="0"/>
              </a:spcAft>
              <a:defRPr sz="837" b="0">
                <a:solidFill>
                  <a:srgbClr val="666666"/>
                </a:solidFill>
                <a:latin typeface="Source Sans Pro"/>
              </a:defRPr>
            </a:lvl1pPr>
          </a:lstStyle>
          <a:p>
            <a:r>
              <a:t>Hoover-Fong J, Scott CI, Jones MC; Committee on Genetics. Health supervision for people with achondroplasia. Pediatrics. 2020;145(6):e20201010.</a:t>
            </a:r>
          </a:p>
        </p:txBody>
      </p:sp>
      <p:pic>
        <p:nvPicPr>
          <p:cNvPr id="60" name="عنصر نائب للمحتوى 3">
            <a:extLst>
              <a:ext uri="{FF2B5EF4-FFF2-40B4-BE49-F238E27FC236}">
                <a16:creationId xmlns:a16="http://schemas.microsoft.com/office/drawing/2014/main" id="{1135E7C7-2437-4985-01F5-E24B31C19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732" y="1002497"/>
            <a:ext cx="7752534" cy="5475836"/>
          </a:xfrm>
          <a:prstGeom prst="rect">
            <a:avLst/>
          </a:prstGeom>
        </p:spPr>
      </p:pic>
      <p:sp>
        <p:nvSpPr>
          <p:cNvPr id="61" name="مستطيل 2">
            <a:extLst>
              <a:ext uri="{FF2B5EF4-FFF2-40B4-BE49-F238E27FC236}">
                <a16:creationId xmlns:a16="http://schemas.microsoft.com/office/drawing/2014/main" id="{CBA0BD3F-ADD2-9591-215A-D1C6E7719D37}"/>
              </a:ext>
            </a:extLst>
          </p:cNvPr>
          <p:cNvSpPr/>
          <p:nvPr/>
        </p:nvSpPr>
        <p:spPr>
          <a:xfrm>
            <a:off x="4438365" y="534671"/>
            <a:ext cx="3315267" cy="478914"/>
          </a:xfrm>
          <a:prstGeom prst="rect">
            <a:avLst/>
          </a:prstGeom>
          <a:noFill/>
        </p:spPr>
        <p:txBody>
          <a:bodyPr wrap="none" lIns="73152" tIns="54864" rIns="73152" bIns="54864" anchor="ctr">
            <a:spAutoFit/>
          </a:bodyPr>
          <a:lstStyle/>
          <a:p>
            <a:pPr>
              <a:spcAft>
                <a:spcPts val="650"/>
              </a:spcAft>
            </a:pPr>
            <a:r>
              <a:rPr lang="en-US" sz="2392" b="1" dirty="0">
                <a:solidFill>
                  <a:srgbClr val="1A4F7A"/>
                </a:solidFill>
                <a:latin typeface="Source Sans Pro"/>
              </a:rPr>
              <a:t>Multidisciplinary Team </a:t>
            </a:r>
          </a:p>
        </p:txBody>
      </p:sp>
      <p:sp>
        <p:nvSpPr>
          <p:cNvPr id="4" name="TextBox 3">
            <a:extLst>
              <a:ext uri="{FF2B5EF4-FFF2-40B4-BE49-F238E27FC236}">
                <a16:creationId xmlns:a16="http://schemas.microsoft.com/office/drawing/2014/main" id="{0928C0A9-81B7-1BF1-1E07-DAE118DEED2B}"/>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a:extLst>
            <a:ext uri="{FF2B5EF4-FFF2-40B4-BE49-F238E27FC236}">
              <a16:creationId xmlns:a16="http://schemas.microsoft.com/office/drawing/2014/main" id="{48F05B5D-9B21-E12C-3163-01B2B1DDFE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FB5591F-0292-2EB4-3711-C5CE34C5C9BE}"/>
              </a:ext>
            </a:extLst>
          </p:cNvPr>
          <p:cNvSpPr txBox="1"/>
          <p:nvPr/>
        </p:nvSpPr>
        <p:spPr>
          <a:xfrm>
            <a:off x="666733" y="379667"/>
            <a:ext cx="1915845" cy="478914"/>
          </a:xfrm>
          <a:prstGeom prst="rect">
            <a:avLst/>
          </a:prstGeom>
          <a:noFill/>
        </p:spPr>
        <p:txBody>
          <a:bodyPr wrap="none" lIns="73152" tIns="54864" rIns="73152" bIns="54864" anchor="ctr">
            <a:spAutoFit/>
          </a:bodyPr>
          <a:lstStyle/>
          <a:p>
            <a:pPr algn="l">
              <a:spcBef>
                <a:spcPts val="0"/>
              </a:spcBef>
              <a:spcAft>
                <a:spcPts val="650"/>
              </a:spcAft>
            </a:pPr>
            <a:r>
              <a:rPr sz="2392" b="1" dirty="0">
                <a:solidFill>
                  <a:srgbClr val="1A4F7A"/>
                </a:solidFill>
                <a:latin typeface="Source Sans Pro"/>
              </a:rPr>
              <a:t>M</a:t>
            </a:r>
            <a:r>
              <a:rPr lang="en-US" sz="2392" b="1" dirty="0">
                <a:solidFill>
                  <a:srgbClr val="1A4F7A"/>
                </a:solidFill>
                <a:latin typeface="Source Sans Pro"/>
              </a:rPr>
              <a:t>anagement</a:t>
            </a:r>
            <a:endParaRPr sz="2392" b="1" dirty="0">
              <a:solidFill>
                <a:srgbClr val="1A4F7A"/>
              </a:solidFill>
              <a:latin typeface="Source Sans Pro"/>
            </a:endParaRPr>
          </a:p>
        </p:txBody>
      </p:sp>
      <p:sp>
        <p:nvSpPr>
          <p:cNvPr id="3" name="Rounded Rectangle 2">
            <a:extLst>
              <a:ext uri="{FF2B5EF4-FFF2-40B4-BE49-F238E27FC236}">
                <a16:creationId xmlns:a16="http://schemas.microsoft.com/office/drawing/2014/main" id="{B2650865-49EE-8EBD-3E88-D6C1230D3A4D}"/>
              </a:ext>
            </a:extLst>
          </p:cNvPr>
          <p:cNvSpPr/>
          <p:nvPr/>
        </p:nvSpPr>
        <p:spPr>
          <a:xfrm>
            <a:off x="666733" y="1143000"/>
            <a:ext cx="2571685" cy="4190999"/>
          </a:xfrm>
          <a:prstGeom prst="roundRect">
            <a:avLst>
              <a:gd name="adj" fmla="val 5925"/>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a:extLst>
              <a:ext uri="{FF2B5EF4-FFF2-40B4-BE49-F238E27FC236}">
                <a16:creationId xmlns:a16="http://schemas.microsoft.com/office/drawing/2014/main" id="{CAEFF348-DB2E-5620-A5D6-7832E5ACA72B}"/>
              </a:ext>
            </a:extLst>
          </p:cNvPr>
          <p:cNvSpPr/>
          <p:nvPr/>
        </p:nvSpPr>
        <p:spPr>
          <a:xfrm>
            <a:off x="904852" y="1381124"/>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png">
            <a:extLst>
              <a:ext uri="{FF2B5EF4-FFF2-40B4-BE49-F238E27FC236}">
                <a16:creationId xmlns:a16="http://schemas.microsoft.com/office/drawing/2014/main" id="{0246C6CB-DA60-FC91-AF78-E0198F67D88C}"/>
              </a:ext>
            </a:extLst>
          </p:cNvPr>
          <p:cNvPicPr>
            <a:picLocks noChangeAspect="1"/>
          </p:cNvPicPr>
          <p:nvPr/>
        </p:nvPicPr>
        <p:blipFill>
          <a:blip r:embed="rId2">
            <a:alphaModFix/>
          </a:blip>
          <a:stretch>
            <a:fillRect/>
          </a:stretch>
        </p:blipFill>
        <p:spPr>
          <a:xfrm>
            <a:off x="1038199" y="1549644"/>
            <a:ext cx="304792" cy="234461"/>
          </a:xfrm>
          <a:prstGeom prst="rect">
            <a:avLst/>
          </a:prstGeom>
        </p:spPr>
      </p:pic>
      <p:sp>
        <p:nvSpPr>
          <p:cNvPr id="6" name="TextBox 5">
            <a:extLst>
              <a:ext uri="{FF2B5EF4-FFF2-40B4-BE49-F238E27FC236}">
                <a16:creationId xmlns:a16="http://schemas.microsoft.com/office/drawing/2014/main" id="{1D0C27B0-9583-7A43-F2E5-8237C0578405}"/>
              </a:ext>
            </a:extLst>
          </p:cNvPr>
          <p:cNvSpPr txBox="1"/>
          <p:nvPr/>
        </p:nvSpPr>
        <p:spPr>
          <a:xfrm>
            <a:off x="1619209" y="1495424"/>
            <a:ext cx="714357"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Infant</a:t>
            </a:r>
          </a:p>
        </p:txBody>
      </p:sp>
      <p:sp>
        <p:nvSpPr>
          <p:cNvPr id="7" name="TextBox 6">
            <a:extLst>
              <a:ext uri="{FF2B5EF4-FFF2-40B4-BE49-F238E27FC236}">
                <a16:creationId xmlns:a16="http://schemas.microsoft.com/office/drawing/2014/main" id="{F36539EE-C288-0C97-C1D4-2FD89F3FAA8E}"/>
              </a:ext>
            </a:extLst>
          </p:cNvPr>
          <p:cNvSpPr txBox="1"/>
          <p:nvPr/>
        </p:nvSpPr>
        <p:spPr>
          <a:xfrm>
            <a:off x="904852" y="2260888"/>
            <a:ext cx="2095447" cy="478849"/>
          </a:xfrm>
          <a:prstGeom prst="rect">
            <a:avLst/>
          </a:prstGeom>
          <a:noFill/>
        </p:spPr>
        <p:txBody>
          <a:bodyPr wrap="square" lIns="182880" tIns="54864" rIns="73152" bIns="54864" anchor="ctr">
            <a:spAutoFit/>
          </a:bodyPr>
          <a:lstStyle/>
          <a:p>
            <a:pPr algn="l">
              <a:spcBef>
                <a:spcPts val="0"/>
              </a:spcBef>
              <a:spcAft>
                <a:spcPts val="975"/>
              </a:spcAft>
            </a:pPr>
            <a:r>
              <a:rPr sz="1196" b="1" dirty="0">
                <a:solidFill>
                  <a:srgbClr val="1A4F7A"/>
                </a:solidFill>
                <a:latin typeface="Source Sans Pro"/>
              </a:rPr>
              <a:t>Neurosurgeon</a:t>
            </a:r>
            <a:r>
              <a:rPr sz="1196" b="0" dirty="0">
                <a:solidFill>
                  <a:srgbClr val="1A1A1A"/>
                </a:solidFill>
                <a:latin typeface="Source Sans Pro"/>
              </a:rPr>
              <a:t> - Foramen magnum monitoring </a:t>
            </a:r>
          </a:p>
        </p:txBody>
      </p:sp>
      <p:pic>
        <p:nvPicPr>
          <p:cNvPr id="8" name="Picture 7" descr="image.png">
            <a:extLst>
              <a:ext uri="{FF2B5EF4-FFF2-40B4-BE49-F238E27FC236}">
                <a16:creationId xmlns:a16="http://schemas.microsoft.com/office/drawing/2014/main" id="{03273BE3-0202-9D16-57AF-B6846646CCEB}"/>
              </a:ext>
            </a:extLst>
          </p:cNvPr>
          <p:cNvPicPr>
            <a:picLocks noChangeAspect="1"/>
          </p:cNvPicPr>
          <p:nvPr/>
        </p:nvPicPr>
        <p:blipFill>
          <a:blip r:embed="rId3">
            <a:alphaModFix/>
          </a:blip>
          <a:stretch>
            <a:fillRect/>
          </a:stretch>
        </p:blipFill>
        <p:spPr>
          <a:xfrm>
            <a:off x="809604" y="2333624"/>
            <a:ext cx="190495" cy="162485"/>
          </a:xfrm>
          <a:prstGeom prst="rect">
            <a:avLst/>
          </a:prstGeom>
        </p:spPr>
      </p:pic>
      <p:sp>
        <p:nvSpPr>
          <p:cNvPr id="9" name="TextBox 8">
            <a:extLst>
              <a:ext uri="{FF2B5EF4-FFF2-40B4-BE49-F238E27FC236}">
                <a16:creationId xmlns:a16="http://schemas.microsoft.com/office/drawing/2014/main" id="{AF1FB955-58DE-2411-B70E-1A50C9F606D1}"/>
              </a:ext>
            </a:extLst>
          </p:cNvPr>
          <p:cNvSpPr txBox="1"/>
          <p:nvPr/>
        </p:nvSpPr>
        <p:spPr>
          <a:xfrm>
            <a:off x="904852" y="3000375"/>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Audiologist - Hearing assessment </a:t>
            </a:r>
          </a:p>
        </p:txBody>
      </p:sp>
      <p:pic>
        <p:nvPicPr>
          <p:cNvPr id="10" name="Picture 9" descr="image.png">
            <a:extLst>
              <a:ext uri="{FF2B5EF4-FFF2-40B4-BE49-F238E27FC236}">
                <a16:creationId xmlns:a16="http://schemas.microsoft.com/office/drawing/2014/main" id="{CC040BB1-2573-D08E-B3E1-0DD6AABAA2CC}"/>
              </a:ext>
            </a:extLst>
          </p:cNvPr>
          <p:cNvPicPr>
            <a:picLocks noChangeAspect="1"/>
          </p:cNvPicPr>
          <p:nvPr/>
        </p:nvPicPr>
        <p:blipFill>
          <a:blip r:embed="rId4">
            <a:alphaModFix/>
          </a:blip>
          <a:stretch>
            <a:fillRect/>
          </a:stretch>
        </p:blipFill>
        <p:spPr>
          <a:xfrm>
            <a:off x="809603" y="3070410"/>
            <a:ext cx="190495" cy="168088"/>
          </a:xfrm>
          <a:prstGeom prst="rect">
            <a:avLst/>
          </a:prstGeom>
        </p:spPr>
      </p:pic>
      <p:sp>
        <p:nvSpPr>
          <p:cNvPr id="11" name="TextBox 10">
            <a:extLst>
              <a:ext uri="{FF2B5EF4-FFF2-40B4-BE49-F238E27FC236}">
                <a16:creationId xmlns:a16="http://schemas.microsoft.com/office/drawing/2014/main" id="{B682EB11-BDAC-97A4-3585-8CD1AA887321}"/>
              </a:ext>
            </a:extLst>
          </p:cNvPr>
          <p:cNvSpPr txBox="1"/>
          <p:nvPr/>
        </p:nvSpPr>
        <p:spPr>
          <a:xfrm>
            <a:off x="904852" y="3619499"/>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Pulmonologist - Sleep apnea screening </a:t>
            </a:r>
          </a:p>
        </p:txBody>
      </p:sp>
      <p:pic>
        <p:nvPicPr>
          <p:cNvPr id="12" name="Picture 11" descr="image.png">
            <a:extLst>
              <a:ext uri="{FF2B5EF4-FFF2-40B4-BE49-F238E27FC236}">
                <a16:creationId xmlns:a16="http://schemas.microsoft.com/office/drawing/2014/main" id="{2420B827-E4C0-CB7F-34A7-F980B000C55B}"/>
              </a:ext>
            </a:extLst>
          </p:cNvPr>
          <p:cNvPicPr>
            <a:picLocks noChangeAspect="1"/>
          </p:cNvPicPr>
          <p:nvPr/>
        </p:nvPicPr>
        <p:blipFill>
          <a:blip r:embed="rId5">
            <a:alphaModFix/>
          </a:blip>
          <a:stretch>
            <a:fillRect/>
          </a:stretch>
        </p:blipFill>
        <p:spPr>
          <a:xfrm>
            <a:off x="847704" y="3717551"/>
            <a:ext cx="190495" cy="145676"/>
          </a:xfrm>
          <a:prstGeom prst="rect">
            <a:avLst/>
          </a:prstGeom>
        </p:spPr>
      </p:pic>
      <p:sp>
        <p:nvSpPr>
          <p:cNvPr id="13" name="TextBox 12">
            <a:extLst>
              <a:ext uri="{FF2B5EF4-FFF2-40B4-BE49-F238E27FC236}">
                <a16:creationId xmlns:a16="http://schemas.microsoft.com/office/drawing/2014/main" id="{0460941C-D9FB-EC7C-D3DC-17969C7AC7A7}"/>
              </a:ext>
            </a:extLst>
          </p:cNvPr>
          <p:cNvSpPr txBox="1"/>
          <p:nvPr/>
        </p:nvSpPr>
        <p:spPr>
          <a:xfrm>
            <a:off x="904852" y="4238624"/>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Physical therapist - Motor development </a:t>
            </a:r>
          </a:p>
        </p:txBody>
      </p:sp>
      <p:pic>
        <p:nvPicPr>
          <p:cNvPr id="14" name="Picture 13" descr="image.png">
            <a:extLst>
              <a:ext uri="{FF2B5EF4-FFF2-40B4-BE49-F238E27FC236}">
                <a16:creationId xmlns:a16="http://schemas.microsoft.com/office/drawing/2014/main" id="{4A6650E2-7ED5-630D-BEBC-8D05CA238B42}"/>
              </a:ext>
            </a:extLst>
          </p:cNvPr>
          <p:cNvPicPr>
            <a:picLocks noChangeAspect="1"/>
          </p:cNvPicPr>
          <p:nvPr/>
        </p:nvPicPr>
        <p:blipFill>
          <a:blip r:embed="rId6">
            <a:alphaModFix/>
          </a:blip>
          <a:stretch>
            <a:fillRect/>
          </a:stretch>
        </p:blipFill>
        <p:spPr>
          <a:xfrm>
            <a:off x="847704" y="4297815"/>
            <a:ext cx="190495" cy="162485"/>
          </a:xfrm>
          <a:prstGeom prst="rect">
            <a:avLst/>
          </a:prstGeom>
        </p:spPr>
      </p:pic>
      <p:sp>
        <p:nvSpPr>
          <p:cNvPr id="16" name="Rounded Rectangle 15">
            <a:extLst>
              <a:ext uri="{FF2B5EF4-FFF2-40B4-BE49-F238E27FC236}">
                <a16:creationId xmlns:a16="http://schemas.microsoft.com/office/drawing/2014/main" id="{723660D4-A0B4-9781-7E84-02383C26C4E4}"/>
              </a:ext>
            </a:extLst>
          </p:cNvPr>
          <p:cNvSpPr/>
          <p:nvPr/>
        </p:nvSpPr>
        <p:spPr>
          <a:xfrm>
            <a:off x="3428914" y="1143000"/>
            <a:ext cx="2571685" cy="4190999"/>
          </a:xfrm>
          <a:prstGeom prst="roundRect">
            <a:avLst>
              <a:gd name="adj" fmla="val 5925"/>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ounded Rectangle 16">
            <a:extLst>
              <a:ext uri="{FF2B5EF4-FFF2-40B4-BE49-F238E27FC236}">
                <a16:creationId xmlns:a16="http://schemas.microsoft.com/office/drawing/2014/main" id="{50B89197-DF3C-B1F5-1265-C5B835B43232}"/>
              </a:ext>
            </a:extLst>
          </p:cNvPr>
          <p:cNvSpPr/>
          <p:nvPr/>
        </p:nvSpPr>
        <p:spPr>
          <a:xfrm>
            <a:off x="3667033" y="1381124"/>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8" name="Picture 17" descr="image.png">
            <a:extLst>
              <a:ext uri="{FF2B5EF4-FFF2-40B4-BE49-F238E27FC236}">
                <a16:creationId xmlns:a16="http://schemas.microsoft.com/office/drawing/2014/main" id="{77C433B9-F0A9-ECB8-D8D0-A1045CA837F1}"/>
              </a:ext>
            </a:extLst>
          </p:cNvPr>
          <p:cNvPicPr>
            <a:picLocks noChangeAspect="1"/>
          </p:cNvPicPr>
          <p:nvPr/>
        </p:nvPicPr>
        <p:blipFill>
          <a:blip r:embed="rId7">
            <a:alphaModFix/>
          </a:blip>
          <a:stretch>
            <a:fillRect/>
          </a:stretch>
        </p:blipFill>
        <p:spPr>
          <a:xfrm>
            <a:off x="3800379" y="1537921"/>
            <a:ext cx="304792" cy="257907"/>
          </a:xfrm>
          <a:prstGeom prst="rect">
            <a:avLst/>
          </a:prstGeom>
        </p:spPr>
      </p:pic>
      <p:sp>
        <p:nvSpPr>
          <p:cNvPr id="19" name="TextBox 18">
            <a:extLst>
              <a:ext uri="{FF2B5EF4-FFF2-40B4-BE49-F238E27FC236}">
                <a16:creationId xmlns:a16="http://schemas.microsoft.com/office/drawing/2014/main" id="{DA388D1A-6D8E-8EE7-9DFC-7FACA1BC07F8}"/>
              </a:ext>
            </a:extLst>
          </p:cNvPr>
          <p:cNvSpPr txBox="1"/>
          <p:nvPr/>
        </p:nvSpPr>
        <p:spPr>
          <a:xfrm>
            <a:off x="4381390" y="1495424"/>
            <a:ext cx="1019149"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Toddlers</a:t>
            </a:r>
          </a:p>
        </p:txBody>
      </p:sp>
      <p:sp>
        <p:nvSpPr>
          <p:cNvPr id="20" name="TextBox 19">
            <a:extLst>
              <a:ext uri="{FF2B5EF4-FFF2-40B4-BE49-F238E27FC236}">
                <a16:creationId xmlns:a16="http://schemas.microsoft.com/office/drawing/2014/main" id="{0C321AB2-DFB5-1350-2788-814DFAEDB390}"/>
              </a:ext>
            </a:extLst>
          </p:cNvPr>
          <p:cNvSpPr txBox="1"/>
          <p:nvPr/>
        </p:nvSpPr>
        <p:spPr>
          <a:xfrm>
            <a:off x="3667033" y="2260888"/>
            <a:ext cx="2095447" cy="478849"/>
          </a:xfrm>
          <a:prstGeom prst="rect">
            <a:avLst/>
          </a:prstGeom>
          <a:noFill/>
        </p:spPr>
        <p:txBody>
          <a:bodyPr wrap="square" lIns="182880" tIns="54864" rIns="73152" bIns="54864" anchor="ctr">
            <a:spAutoFit/>
          </a:bodyPr>
          <a:lstStyle/>
          <a:p>
            <a:pPr algn="l">
              <a:spcBef>
                <a:spcPts val="0"/>
              </a:spcBef>
              <a:spcAft>
                <a:spcPts val="975"/>
              </a:spcAft>
            </a:pPr>
            <a:r>
              <a:rPr sz="1196" b="1" dirty="0">
                <a:solidFill>
                  <a:srgbClr val="1A4F7A"/>
                </a:solidFill>
                <a:latin typeface="Source Sans Pro"/>
              </a:rPr>
              <a:t>Orthopedist</a:t>
            </a:r>
            <a:r>
              <a:rPr sz="1196" b="0" dirty="0">
                <a:solidFill>
                  <a:srgbClr val="1A1A1A"/>
                </a:solidFill>
                <a:latin typeface="Source Sans Pro"/>
              </a:rPr>
              <a:t> - Kyphosis monitoring </a:t>
            </a:r>
          </a:p>
        </p:txBody>
      </p:sp>
      <p:pic>
        <p:nvPicPr>
          <p:cNvPr id="21" name="Picture 20" descr="image.png">
            <a:extLst>
              <a:ext uri="{FF2B5EF4-FFF2-40B4-BE49-F238E27FC236}">
                <a16:creationId xmlns:a16="http://schemas.microsoft.com/office/drawing/2014/main" id="{25172D37-6034-F733-949C-2EEB291D7782}"/>
              </a:ext>
            </a:extLst>
          </p:cNvPr>
          <p:cNvPicPr>
            <a:picLocks noChangeAspect="1"/>
          </p:cNvPicPr>
          <p:nvPr/>
        </p:nvPicPr>
        <p:blipFill>
          <a:blip r:embed="rId8">
            <a:alphaModFix/>
          </a:blip>
          <a:stretch>
            <a:fillRect/>
          </a:stretch>
        </p:blipFill>
        <p:spPr>
          <a:xfrm>
            <a:off x="3919439" y="2143125"/>
            <a:ext cx="1590635" cy="190499"/>
          </a:xfrm>
          <a:prstGeom prst="rect">
            <a:avLst/>
          </a:prstGeom>
        </p:spPr>
      </p:pic>
      <p:sp>
        <p:nvSpPr>
          <p:cNvPr id="22" name="TextBox 21">
            <a:extLst>
              <a:ext uri="{FF2B5EF4-FFF2-40B4-BE49-F238E27FC236}">
                <a16:creationId xmlns:a16="http://schemas.microsoft.com/office/drawing/2014/main" id="{E573B190-5890-0068-290E-4DA35F6AB778}"/>
              </a:ext>
            </a:extLst>
          </p:cNvPr>
          <p:cNvSpPr txBox="1"/>
          <p:nvPr/>
        </p:nvSpPr>
        <p:spPr>
          <a:xfrm>
            <a:off x="3667033" y="3000375"/>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Cardiologist - Cardiovascular health </a:t>
            </a:r>
          </a:p>
        </p:txBody>
      </p:sp>
      <p:pic>
        <p:nvPicPr>
          <p:cNvPr id="23" name="Picture 22" descr="image.png">
            <a:extLst>
              <a:ext uri="{FF2B5EF4-FFF2-40B4-BE49-F238E27FC236}">
                <a16:creationId xmlns:a16="http://schemas.microsoft.com/office/drawing/2014/main" id="{0B1674D9-F3C6-85B9-44DF-DA63B0848835}"/>
              </a:ext>
            </a:extLst>
          </p:cNvPr>
          <p:cNvPicPr>
            <a:picLocks noChangeAspect="1"/>
          </p:cNvPicPr>
          <p:nvPr/>
        </p:nvPicPr>
        <p:blipFill>
          <a:blip r:embed="rId9">
            <a:alphaModFix/>
          </a:blip>
          <a:stretch>
            <a:fillRect/>
          </a:stretch>
        </p:blipFill>
        <p:spPr>
          <a:xfrm>
            <a:off x="3609884" y="3084417"/>
            <a:ext cx="190495" cy="140073"/>
          </a:xfrm>
          <a:prstGeom prst="rect">
            <a:avLst/>
          </a:prstGeom>
        </p:spPr>
      </p:pic>
      <p:sp>
        <p:nvSpPr>
          <p:cNvPr id="24" name="TextBox 23">
            <a:extLst>
              <a:ext uri="{FF2B5EF4-FFF2-40B4-BE49-F238E27FC236}">
                <a16:creationId xmlns:a16="http://schemas.microsoft.com/office/drawing/2014/main" id="{DAE29C86-88BC-31CF-B4DE-E913D9A3A558}"/>
              </a:ext>
            </a:extLst>
          </p:cNvPr>
          <p:cNvSpPr txBox="1"/>
          <p:nvPr/>
        </p:nvSpPr>
        <p:spPr>
          <a:xfrm>
            <a:off x="3667033" y="3737262"/>
            <a:ext cx="2095447" cy="4788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Psychologist - Developmental support </a:t>
            </a:r>
          </a:p>
        </p:txBody>
      </p:sp>
      <p:pic>
        <p:nvPicPr>
          <p:cNvPr id="25" name="Picture 24" descr="image.png">
            <a:extLst>
              <a:ext uri="{FF2B5EF4-FFF2-40B4-BE49-F238E27FC236}">
                <a16:creationId xmlns:a16="http://schemas.microsoft.com/office/drawing/2014/main" id="{DE5E9B5F-0E9F-E14E-AABD-C7C14FDE76D4}"/>
              </a:ext>
            </a:extLst>
          </p:cNvPr>
          <p:cNvPicPr>
            <a:picLocks noChangeAspect="1"/>
          </p:cNvPicPr>
          <p:nvPr/>
        </p:nvPicPr>
        <p:blipFill>
          <a:blip r:embed="rId10">
            <a:alphaModFix/>
          </a:blip>
          <a:stretch>
            <a:fillRect/>
          </a:stretch>
        </p:blipFill>
        <p:spPr>
          <a:xfrm>
            <a:off x="3603052" y="3787273"/>
            <a:ext cx="190495" cy="151279"/>
          </a:xfrm>
          <a:prstGeom prst="rect">
            <a:avLst/>
          </a:prstGeom>
        </p:spPr>
      </p:pic>
      <p:sp>
        <p:nvSpPr>
          <p:cNvPr id="26" name="TextBox 25">
            <a:extLst>
              <a:ext uri="{FF2B5EF4-FFF2-40B4-BE49-F238E27FC236}">
                <a16:creationId xmlns:a16="http://schemas.microsoft.com/office/drawing/2014/main" id="{93CA268C-A20A-6919-A21A-F117A868636C}"/>
              </a:ext>
            </a:extLst>
          </p:cNvPr>
          <p:cNvSpPr txBox="1"/>
          <p:nvPr/>
        </p:nvSpPr>
        <p:spPr>
          <a:xfrm>
            <a:off x="3667033" y="4476750"/>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sz="1196" b="0" dirty="0">
                <a:solidFill>
                  <a:srgbClr val="1A1A1A"/>
                </a:solidFill>
                <a:latin typeface="Source Sans Pro"/>
              </a:rPr>
              <a:t>Nutritionist - Growth optimization </a:t>
            </a:r>
          </a:p>
        </p:txBody>
      </p:sp>
      <p:pic>
        <p:nvPicPr>
          <p:cNvPr id="27" name="Picture 26" descr="image.png">
            <a:extLst>
              <a:ext uri="{FF2B5EF4-FFF2-40B4-BE49-F238E27FC236}">
                <a16:creationId xmlns:a16="http://schemas.microsoft.com/office/drawing/2014/main" id="{A840BEEB-684A-8D4B-7625-2A533F02B1C4}"/>
              </a:ext>
            </a:extLst>
          </p:cNvPr>
          <p:cNvPicPr>
            <a:picLocks noChangeAspect="1"/>
          </p:cNvPicPr>
          <p:nvPr/>
        </p:nvPicPr>
        <p:blipFill>
          <a:blip r:embed="rId11">
            <a:alphaModFix/>
          </a:blip>
          <a:stretch>
            <a:fillRect/>
          </a:stretch>
        </p:blipFill>
        <p:spPr>
          <a:xfrm>
            <a:off x="3625354" y="4533081"/>
            <a:ext cx="190495" cy="162485"/>
          </a:xfrm>
          <a:prstGeom prst="rect">
            <a:avLst/>
          </a:prstGeom>
        </p:spPr>
      </p:pic>
      <p:sp>
        <p:nvSpPr>
          <p:cNvPr id="29" name="Rounded Rectangle 28">
            <a:extLst>
              <a:ext uri="{FF2B5EF4-FFF2-40B4-BE49-F238E27FC236}">
                <a16:creationId xmlns:a16="http://schemas.microsoft.com/office/drawing/2014/main" id="{45F8A0DB-ACDA-9528-602A-720C4F27BC63}"/>
              </a:ext>
            </a:extLst>
          </p:cNvPr>
          <p:cNvSpPr/>
          <p:nvPr/>
        </p:nvSpPr>
        <p:spPr>
          <a:xfrm>
            <a:off x="6191095" y="1143000"/>
            <a:ext cx="2571685" cy="4190999"/>
          </a:xfrm>
          <a:prstGeom prst="roundRect">
            <a:avLst>
              <a:gd name="adj" fmla="val 5925"/>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0" name="Rounded Rectangle 29">
            <a:extLst>
              <a:ext uri="{FF2B5EF4-FFF2-40B4-BE49-F238E27FC236}">
                <a16:creationId xmlns:a16="http://schemas.microsoft.com/office/drawing/2014/main" id="{E7B4DAFF-F1C5-9C83-55FF-C8D13123477A}"/>
              </a:ext>
            </a:extLst>
          </p:cNvPr>
          <p:cNvSpPr/>
          <p:nvPr/>
        </p:nvSpPr>
        <p:spPr>
          <a:xfrm>
            <a:off x="6429214" y="1381124"/>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1" name="Picture 30" descr="image.png">
            <a:extLst>
              <a:ext uri="{FF2B5EF4-FFF2-40B4-BE49-F238E27FC236}">
                <a16:creationId xmlns:a16="http://schemas.microsoft.com/office/drawing/2014/main" id="{B941B6C5-6A98-5332-2C84-A30D0C05F8E7}"/>
              </a:ext>
            </a:extLst>
          </p:cNvPr>
          <p:cNvPicPr>
            <a:picLocks noChangeAspect="1"/>
          </p:cNvPicPr>
          <p:nvPr/>
        </p:nvPicPr>
        <p:blipFill>
          <a:blip r:embed="rId12">
            <a:alphaModFix/>
          </a:blip>
          <a:stretch>
            <a:fillRect/>
          </a:stretch>
        </p:blipFill>
        <p:spPr>
          <a:xfrm>
            <a:off x="6562560" y="1549644"/>
            <a:ext cx="304792" cy="234461"/>
          </a:xfrm>
          <a:prstGeom prst="rect">
            <a:avLst/>
          </a:prstGeom>
        </p:spPr>
      </p:pic>
      <p:sp>
        <p:nvSpPr>
          <p:cNvPr id="32" name="TextBox 31">
            <a:extLst>
              <a:ext uri="{FF2B5EF4-FFF2-40B4-BE49-F238E27FC236}">
                <a16:creationId xmlns:a16="http://schemas.microsoft.com/office/drawing/2014/main" id="{A4C19849-BA59-DEB4-DC72-4A6402585FFA}"/>
              </a:ext>
            </a:extLst>
          </p:cNvPr>
          <p:cNvSpPr txBox="1"/>
          <p:nvPr/>
        </p:nvSpPr>
        <p:spPr>
          <a:xfrm>
            <a:off x="7143571" y="1495424"/>
            <a:ext cx="1000099"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Children</a:t>
            </a:r>
          </a:p>
        </p:txBody>
      </p:sp>
      <p:sp>
        <p:nvSpPr>
          <p:cNvPr id="33" name="TextBox 32">
            <a:extLst>
              <a:ext uri="{FF2B5EF4-FFF2-40B4-BE49-F238E27FC236}">
                <a16:creationId xmlns:a16="http://schemas.microsoft.com/office/drawing/2014/main" id="{7351B607-CB79-1917-A0D0-FDE3735C5BFF}"/>
              </a:ext>
            </a:extLst>
          </p:cNvPr>
          <p:cNvSpPr txBox="1"/>
          <p:nvPr/>
        </p:nvSpPr>
        <p:spPr>
          <a:xfrm>
            <a:off x="6429214" y="2143125"/>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1" dirty="0">
                <a:solidFill>
                  <a:srgbClr val="1A4F7A"/>
                </a:solidFill>
                <a:latin typeface="Source Sans Pro"/>
              </a:rPr>
              <a:t>Endocrinologist</a:t>
            </a:r>
            <a:r>
              <a:rPr sz="1196" b="0" dirty="0">
                <a:solidFill>
                  <a:srgbClr val="1A1A1A"/>
                </a:solidFill>
                <a:latin typeface="Source Sans Pro"/>
              </a:rPr>
              <a:t> - Growth management </a:t>
            </a:r>
          </a:p>
        </p:txBody>
      </p:sp>
      <p:pic>
        <p:nvPicPr>
          <p:cNvPr id="34" name="Picture 33" descr="image.png">
            <a:extLst>
              <a:ext uri="{FF2B5EF4-FFF2-40B4-BE49-F238E27FC236}">
                <a16:creationId xmlns:a16="http://schemas.microsoft.com/office/drawing/2014/main" id="{71CAB96B-7A27-170F-CEA0-A17B8AD41B8E}"/>
              </a:ext>
            </a:extLst>
          </p:cNvPr>
          <p:cNvPicPr>
            <a:picLocks noChangeAspect="1"/>
          </p:cNvPicPr>
          <p:nvPr/>
        </p:nvPicPr>
        <p:blipFill>
          <a:blip r:embed="rId13">
            <a:alphaModFix/>
          </a:blip>
          <a:stretch>
            <a:fillRect/>
          </a:stretch>
        </p:blipFill>
        <p:spPr>
          <a:xfrm>
            <a:off x="6384214" y="2180925"/>
            <a:ext cx="190495" cy="156882"/>
          </a:xfrm>
          <a:prstGeom prst="rect">
            <a:avLst/>
          </a:prstGeom>
        </p:spPr>
      </p:pic>
      <p:sp>
        <p:nvSpPr>
          <p:cNvPr id="35" name="TextBox 34">
            <a:extLst>
              <a:ext uri="{FF2B5EF4-FFF2-40B4-BE49-F238E27FC236}">
                <a16:creationId xmlns:a16="http://schemas.microsoft.com/office/drawing/2014/main" id="{B332DE60-4861-6D05-225F-E8187EC0FF50}"/>
              </a:ext>
            </a:extLst>
          </p:cNvPr>
          <p:cNvSpPr txBox="1"/>
          <p:nvPr/>
        </p:nvSpPr>
        <p:spPr>
          <a:xfrm>
            <a:off x="6429214" y="2762249"/>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Spine specialist - Spinal stenosis </a:t>
            </a:r>
          </a:p>
        </p:txBody>
      </p:sp>
      <p:pic>
        <p:nvPicPr>
          <p:cNvPr id="36" name="Picture 35" descr="image.png">
            <a:extLst>
              <a:ext uri="{FF2B5EF4-FFF2-40B4-BE49-F238E27FC236}">
                <a16:creationId xmlns:a16="http://schemas.microsoft.com/office/drawing/2014/main" id="{6B9A1EB8-AB15-DF5C-6732-955EFDD16FDB}"/>
              </a:ext>
            </a:extLst>
          </p:cNvPr>
          <p:cNvPicPr>
            <a:picLocks noChangeAspect="1"/>
          </p:cNvPicPr>
          <p:nvPr/>
        </p:nvPicPr>
        <p:blipFill>
          <a:blip r:embed="rId14">
            <a:alphaModFix/>
          </a:blip>
          <a:stretch>
            <a:fillRect/>
          </a:stretch>
        </p:blipFill>
        <p:spPr>
          <a:xfrm>
            <a:off x="6191095" y="2881348"/>
            <a:ext cx="571485" cy="151994"/>
          </a:xfrm>
          <a:prstGeom prst="rect">
            <a:avLst/>
          </a:prstGeom>
        </p:spPr>
      </p:pic>
      <p:sp>
        <p:nvSpPr>
          <p:cNvPr id="37" name="TextBox 36">
            <a:extLst>
              <a:ext uri="{FF2B5EF4-FFF2-40B4-BE49-F238E27FC236}">
                <a16:creationId xmlns:a16="http://schemas.microsoft.com/office/drawing/2014/main" id="{98792340-5C01-76FD-F00F-2F22E8B89976}"/>
              </a:ext>
            </a:extLst>
          </p:cNvPr>
          <p:cNvSpPr txBox="1"/>
          <p:nvPr/>
        </p:nvSpPr>
        <p:spPr>
          <a:xfrm>
            <a:off x="6429214" y="3381375"/>
            <a:ext cx="2285943"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Physical therapist - Functional mobility </a:t>
            </a:r>
          </a:p>
        </p:txBody>
      </p:sp>
      <p:pic>
        <p:nvPicPr>
          <p:cNvPr id="38" name="Picture 37" descr="image.png">
            <a:extLst>
              <a:ext uri="{FF2B5EF4-FFF2-40B4-BE49-F238E27FC236}">
                <a16:creationId xmlns:a16="http://schemas.microsoft.com/office/drawing/2014/main" id="{BE85956D-D7BA-921A-6B9D-6FFF038E0D22}"/>
              </a:ext>
            </a:extLst>
          </p:cNvPr>
          <p:cNvPicPr>
            <a:picLocks noChangeAspect="1"/>
          </p:cNvPicPr>
          <p:nvPr/>
        </p:nvPicPr>
        <p:blipFill>
          <a:blip r:embed="rId15">
            <a:alphaModFix/>
          </a:blip>
          <a:stretch>
            <a:fillRect/>
          </a:stretch>
        </p:blipFill>
        <p:spPr>
          <a:xfrm>
            <a:off x="6384214" y="3487831"/>
            <a:ext cx="190495" cy="151279"/>
          </a:xfrm>
          <a:prstGeom prst="rect">
            <a:avLst/>
          </a:prstGeom>
        </p:spPr>
      </p:pic>
      <p:sp>
        <p:nvSpPr>
          <p:cNvPr id="39" name="TextBox 38">
            <a:extLst>
              <a:ext uri="{FF2B5EF4-FFF2-40B4-BE49-F238E27FC236}">
                <a16:creationId xmlns:a16="http://schemas.microsoft.com/office/drawing/2014/main" id="{90E7B4EB-5D23-1A0B-D092-F3F3E947D1C2}"/>
              </a:ext>
            </a:extLst>
          </p:cNvPr>
          <p:cNvSpPr txBox="1"/>
          <p:nvPr/>
        </p:nvSpPr>
        <p:spPr>
          <a:xfrm>
            <a:off x="6429215" y="4000500"/>
            <a:ext cx="2285942"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sz="1196" b="0" dirty="0">
                <a:solidFill>
                  <a:srgbClr val="1A1A1A"/>
                </a:solidFill>
                <a:latin typeface="Source Sans Pro"/>
              </a:rPr>
              <a:t>Social worker </a:t>
            </a:r>
            <a:r>
              <a:rPr lang="x-none" sz="1196" b="0" dirty="0">
                <a:solidFill>
                  <a:srgbClr val="1A1A1A"/>
                </a:solidFill>
                <a:latin typeface="Source Sans Pro"/>
              </a:rPr>
              <a:t>–</a:t>
            </a:r>
            <a:r>
              <a:rPr sz="1196" b="0" dirty="0">
                <a:solidFill>
                  <a:srgbClr val="1A1A1A"/>
                </a:solidFill>
                <a:latin typeface="Source Sans Pro"/>
              </a:rPr>
              <a:t> </a:t>
            </a:r>
            <a:r>
              <a:rPr lang="en-US" sz="1196" b="0" dirty="0">
                <a:solidFill>
                  <a:srgbClr val="1A1A1A"/>
                </a:solidFill>
                <a:latin typeface="Source Sans Pro"/>
              </a:rPr>
              <a:t>  </a:t>
            </a:r>
            <a:r>
              <a:rPr sz="1196" b="0" dirty="0">
                <a:solidFill>
                  <a:srgbClr val="1A1A1A"/>
                </a:solidFill>
                <a:latin typeface="Source Sans Pro"/>
              </a:rPr>
              <a:t>School</a:t>
            </a:r>
            <a:r>
              <a:rPr lang="en-US" sz="1196" b="0" dirty="0">
                <a:solidFill>
                  <a:srgbClr val="1A1A1A"/>
                </a:solidFill>
                <a:latin typeface="Source Sans Pro"/>
              </a:rPr>
              <a:t> </a:t>
            </a:r>
            <a:r>
              <a:rPr sz="1196" b="0" dirty="0">
                <a:solidFill>
                  <a:srgbClr val="1A1A1A"/>
                </a:solidFill>
                <a:latin typeface="Source Sans Pro"/>
              </a:rPr>
              <a:t>integration </a:t>
            </a:r>
          </a:p>
        </p:txBody>
      </p:sp>
      <p:pic>
        <p:nvPicPr>
          <p:cNvPr id="40" name="Picture 39" descr="image.png">
            <a:extLst>
              <a:ext uri="{FF2B5EF4-FFF2-40B4-BE49-F238E27FC236}">
                <a16:creationId xmlns:a16="http://schemas.microsoft.com/office/drawing/2014/main" id="{F91C9B1B-D6BD-F81B-E68A-6DD38B065C2C}"/>
              </a:ext>
            </a:extLst>
          </p:cNvPr>
          <p:cNvPicPr>
            <a:picLocks noChangeAspect="1"/>
          </p:cNvPicPr>
          <p:nvPr/>
        </p:nvPicPr>
        <p:blipFill>
          <a:blip r:embed="rId16">
            <a:alphaModFix/>
          </a:blip>
          <a:stretch>
            <a:fillRect/>
          </a:stretch>
        </p:blipFill>
        <p:spPr>
          <a:xfrm>
            <a:off x="6429214" y="4079499"/>
            <a:ext cx="190495" cy="140073"/>
          </a:xfrm>
          <a:prstGeom prst="rect">
            <a:avLst/>
          </a:prstGeom>
        </p:spPr>
      </p:pic>
      <p:sp>
        <p:nvSpPr>
          <p:cNvPr id="42" name="Rounded Rectangle 41">
            <a:extLst>
              <a:ext uri="{FF2B5EF4-FFF2-40B4-BE49-F238E27FC236}">
                <a16:creationId xmlns:a16="http://schemas.microsoft.com/office/drawing/2014/main" id="{188EDD15-5488-3682-A8E7-D361B8DC2A40}"/>
              </a:ext>
            </a:extLst>
          </p:cNvPr>
          <p:cNvSpPr/>
          <p:nvPr/>
        </p:nvSpPr>
        <p:spPr>
          <a:xfrm>
            <a:off x="8953276" y="1143000"/>
            <a:ext cx="2571685" cy="4190999"/>
          </a:xfrm>
          <a:prstGeom prst="roundRect">
            <a:avLst>
              <a:gd name="adj" fmla="val 5925"/>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3" name="Rounded Rectangle 42">
            <a:extLst>
              <a:ext uri="{FF2B5EF4-FFF2-40B4-BE49-F238E27FC236}">
                <a16:creationId xmlns:a16="http://schemas.microsoft.com/office/drawing/2014/main" id="{11019A76-7A52-3E48-2115-4F418333C994}"/>
              </a:ext>
            </a:extLst>
          </p:cNvPr>
          <p:cNvSpPr/>
          <p:nvPr/>
        </p:nvSpPr>
        <p:spPr>
          <a:xfrm>
            <a:off x="9191395" y="1381124"/>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4" name="Picture 43" descr="image.png">
            <a:extLst>
              <a:ext uri="{FF2B5EF4-FFF2-40B4-BE49-F238E27FC236}">
                <a16:creationId xmlns:a16="http://schemas.microsoft.com/office/drawing/2014/main" id="{DE0B7D45-F552-65FD-D377-5C456DB99FE1}"/>
              </a:ext>
            </a:extLst>
          </p:cNvPr>
          <p:cNvPicPr>
            <a:picLocks noChangeAspect="1"/>
          </p:cNvPicPr>
          <p:nvPr/>
        </p:nvPicPr>
        <p:blipFill>
          <a:blip r:embed="rId17">
            <a:alphaModFix/>
          </a:blip>
          <a:stretch>
            <a:fillRect/>
          </a:stretch>
        </p:blipFill>
        <p:spPr>
          <a:xfrm>
            <a:off x="9324741" y="1558436"/>
            <a:ext cx="304792" cy="216876"/>
          </a:xfrm>
          <a:prstGeom prst="rect">
            <a:avLst/>
          </a:prstGeom>
        </p:spPr>
      </p:pic>
      <p:sp>
        <p:nvSpPr>
          <p:cNvPr id="45" name="TextBox 44">
            <a:extLst>
              <a:ext uri="{FF2B5EF4-FFF2-40B4-BE49-F238E27FC236}">
                <a16:creationId xmlns:a16="http://schemas.microsoft.com/office/drawing/2014/main" id="{CB975476-EC64-247D-0237-BC9E0B42D0DB}"/>
              </a:ext>
            </a:extLst>
          </p:cNvPr>
          <p:cNvSpPr txBox="1"/>
          <p:nvPr/>
        </p:nvSpPr>
        <p:spPr>
          <a:xfrm>
            <a:off x="9905752" y="1495424"/>
            <a:ext cx="1076298"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Teenager</a:t>
            </a:r>
          </a:p>
        </p:txBody>
      </p:sp>
      <p:sp>
        <p:nvSpPr>
          <p:cNvPr id="46" name="TextBox 45">
            <a:extLst>
              <a:ext uri="{FF2B5EF4-FFF2-40B4-BE49-F238E27FC236}">
                <a16:creationId xmlns:a16="http://schemas.microsoft.com/office/drawing/2014/main" id="{DFF6AA1B-1656-AB1F-9781-7CC81854F43C}"/>
              </a:ext>
            </a:extLst>
          </p:cNvPr>
          <p:cNvSpPr txBox="1"/>
          <p:nvPr/>
        </p:nvSpPr>
        <p:spPr>
          <a:xfrm>
            <a:off x="9191395" y="2233837"/>
            <a:ext cx="2095447" cy="294824"/>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96" b="1" dirty="0">
                <a:solidFill>
                  <a:srgbClr val="1A4F7A"/>
                </a:solidFill>
                <a:latin typeface="Source Sans Pro"/>
              </a:rPr>
              <a:t>Psychiatrist</a:t>
            </a:r>
            <a:r>
              <a:rPr sz="1196" b="0" dirty="0">
                <a:solidFill>
                  <a:srgbClr val="1A1A1A"/>
                </a:solidFill>
                <a:latin typeface="Source Sans Pro"/>
              </a:rPr>
              <a:t> - Mental health </a:t>
            </a:r>
          </a:p>
        </p:txBody>
      </p:sp>
      <p:pic>
        <p:nvPicPr>
          <p:cNvPr id="47" name="Picture 46" descr="image.png">
            <a:extLst>
              <a:ext uri="{FF2B5EF4-FFF2-40B4-BE49-F238E27FC236}">
                <a16:creationId xmlns:a16="http://schemas.microsoft.com/office/drawing/2014/main" id="{272B827C-18C9-D301-39BC-13AF695CEDCF}"/>
              </a:ext>
            </a:extLst>
          </p:cNvPr>
          <p:cNvPicPr>
            <a:picLocks noChangeAspect="1"/>
          </p:cNvPicPr>
          <p:nvPr/>
        </p:nvPicPr>
        <p:blipFill>
          <a:blip r:embed="rId18">
            <a:alphaModFix/>
          </a:blip>
          <a:stretch>
            <a:fillRect/>
          </a:stretch>
        </p:blipFill>
        <p:spPr>
          <a:xfrm>
            <a:off x="9125885" y="2294434"/>
            <a:ext cx="190495" cy="151279"/>
          </a:xfrm>
          <a:prstGeom prst="rect">
            <a:avLst/>
          </a:prstGeom>
        </p:spPr>
      </p:pic>
      <p:sp>
        <p:nvSpPr>
          <p:cNvPr id="48" name="TextBox 47">
            <a:extLst>
              <a:ext uri="{FF2B5EF4-FFF2-40B4-BE49-F238E27FC236}">
                <a16:creationId xmlns:a16="http://schemas.microsoft.com/office/drawing/2014/main" id="{0C0AA1DE-FFDA-F780-495E-244CB876CE3A}"/>
              </a:ext>
            </a:extLst>
          </p:cNvPr>
          <p:cNvSpPr txBox="1"/>
          <p:nvPr/>
        </p:nvSpPr>
        <p:spPr>
          <a:xfrm>
            <a:off x="9191395" y="2852961"/>
            <a:ext cx="2095447" cy="294824"/>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Pain specialist - Chronic pain </a:t>
            </a:r>
          </a:p>
        </p:txBody>
      </p:sp>
      <p:pic>
        <p:nvPicPr>
          <p:cNvPr id="49" name="Picture 48" descr="image.png">
            <a:extLst>
              <a:ext uri="{FF2B5EF4-FFF2-40B4-BE49-F238E27FC236}">
                <a16:creationId xmlns:a16="http://schemas.microsoft.com/office/drawing/2014/main" id="{4ECF889F-0B2E-C86C-4A27-9EB38A0D911F}"/>
              </a:ext>
            </a:extLst>
          </p:cNvPr>
          <p:cNvPicPr>
            <a:picLocks noChangeAspect="1"/>
          </p:cNvPicPr>
          <p:nvPr/>
        </p:nvPicPr>
        <p:blipFill>
          <a:blip r:embed="rId19">
            <a:alphaModFix/>
          </a:blip>
          <a:stretch>
            <a:fillRect/>
          </a:stretch>
        </p:blipFill>
        <p:spPr>
          <a:xfrm>
            <a:off x="9125885" y="2898183"/>
            <a:ext cx="190495" cy="140073"/>
          </a:xfrm>
          <a:prstGeom prst="rect">
            <a:avLst/>
          </a:prstGeom>
        </p:spPr>
      </p:pic>
      <p:sp>
        <p:nvSpPr>
          <p:cNvPr id="52" name="TextBox 51">
            <a:extLst>
              <a:ext uri="{FF2B5EF4-FFF2-40B4-BE49-F238E27FC236}">
                <a16:creationId xmlns:a16="http://schemas.microsoft.com/office/drawing/2014/main" id="{C9A8BE3E-85A2-62BF-6516-59F2A9589B7B}"/>
              </a:ext>
            </a:extLst>
          </p:cNvPr>
          <p:cNvSpPr txBox="1"/>
          <p:nvPr/>
        </p:nvSpPr>
        <p:spPr>
          <a:xfrm>
            <a:off x="9171169" y="3467413"/>
            <a:ext cx="2095447"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Genetic counselor - Family planning </a:t>
            </a:r>
          </a:p>
        </p:txBody>
      </p:sp>
      <p:pic>
        <p:nvPicPr>
          <p:cNvPr id="53" name="Picture 52" descr="image.png">
            <a:extLst>
              <a:ext uri="{FF2B5EF4-FFF2-40B4-BE49-F238E27FC236}">
                <a16:creationId xmlns:a16="http://schemas.microsoft.com/office/drawing/2014/main" id="{9282DADD-68DA-CA49-18A8-B38D5CCB6DD7}"/>
              </a:ext>
            </a:extLst>
          </p:cNvPr>
          <p:cNvPicPr>
            <a:picLocks noChangeAspect="1"/>
          </p:cNvPicPr>
          <p:nvPr/>
        </p:nvPicPr>
        <p:blipFill>
          <a:blip r:embed="rId20">
            <a:alphaModFix/>
          </a:blip>
          <a:stretch>
            <a:fillRect/>
          </a:stretch>
        </p:blipFill>
        <p:spPr>
          <a:xfrm>
            <a:off x="9125884" y="3560283"/>
            <a:ext cx="190495" cy="151279"/>
          </a:xfrm>
          <a:prstGeom prst="rect">
            <a:avLst/>
          </a:prstGeom>
        </p:spPr>
      </p:pic>
      <p:sp>
        <p:nvSpPr>
          <p:cNvPr id="58" name="TextBox 57">
            <a:extLst>
              <a:ext uri="{FF2B5EF4-FFF2-40B4-BE49-F238E27FC236}">
                <a16:creationId xmlns:a16="http://schemas.microsoft.com/office/drawing/2014/main" id="{E28B622E-F7A6-2895-954C-1F6E01FCDCFB}"/>
              </a:ext>
            </a:extLst>
          </p:cNvPr>
          <p:cNvSpPr txBox="1"/>
          <p:nvPr/>
        </p:nvSpPr>
        <p:spPr>
          <a:xfrm>
            <a:off x="719119" y="6524209"/>
            <a:ext cx="9186633" cy="276358"/>
          </a:xfrm>
          <a:prstGeom prst="rect">
            <a:avLst/>
          </a:prstGeom>
          <a:noFill/>
        </p:spPr>
        <p:txBody>
          <a:bodyPr wrap="none" lIns="73152" tIns="54864" rIns="73152" bIns="54864" anchor="ctr">
            <a:spAutoFit/>
          </a:bodyPr>
          <a:lstStyle>
            <a:defPPr>
              <a:defRPr lang="en-US"/>
            </a:defPPr>
            <a:lvl1pPr>
              <a:spcBef>
                <a:spcPts val="650"/>
              </a:spcBef>
              <a:spcAft>
                <a:spcPts val="0"/>
              </a:spcAft>
              <a:defRPr sz="837" b="0">
                <a:solidFill>
                  <a:srgbClr val="666666"/>
                </a:solidFill>
                <a:latin typeface="Source Sans Pro"/>
              </a:defRPr>
            </a:lvl1pPr>
          </a:lstStyle>
          <a:p>
            <a:r>
              <a:t>Hoover-Fong J, Scott CI, Jones MC; Committee on Genetics. Health supervision for people with achondroplasia. Pediatrics. 2020;145(6):e20201010.</a:t>
            </a:r>
          </a:p>
        </p:txBody>
      </p:sp>
      <p:sp>
        <p:nvSpPr>
          <p:cNvPr id="28" name="TextBox 27">
            <a:extLst>
              <a:ext uri="{FF2B5EF4-FFF2-40B4-BE49-F238E27FC236}">
                <a16:creationId xmlns:a16="http://schemas.microsoft.com/office/drawing/2014/main" id="{341E426C-9731-2CA5-B598-915AA1CC7FCF}"/>
              </a:ext>
            </a:extLst>
          </p:cNvPr>
          <p:cNvSpPr txBox="1"/>
          <p:nvPr/>
        </p:nvSpPr>
        <p:spPr>
          <a:xfrm>
            <a:off x="6477288" y="4710337"/>
            <a:ext cx="2095447" cy="294824"/>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sz="1196" b="0" dirty="0">
                <a:solidFill>
                  <a:srgbClr val="1A1A1A"/>
                </a:solidFill>
                <a:latin typeface="Source Sans Pro"/>
              </a:rPr>
              <a:t>Orthotist - Custom orthotics </a:t>
            </a:r>
          </a:p>
        </p:txBody>
      </p:sp>
      <p:pic>
        <p:nvPicPr>
          <p:cNvPr id="41" name="Picture 40" descr="image.png">
            <a:extLst>
              <a:ext uri="{FF2B5EF4-FFF2-40B4-BE49-F238E27FC236}">
                <a16:creationId xmlns:a16="http://schemas.microsoft.com/office/drawing/2014/main" id="{A6A5BA9B-1502-327B-C88F-30F6E1AF647E}"/>
              </a:ext>
            </a:extLst>
          </p:cNvPr>
          <p:cNvPicPr>
            <a:picLocks noChangeAspect="1"/>
          </p:cNvPicPr>
          <p:nvPr/>
        </p:nvPicPr>
        <p:blipFill>
          <a:blip r:embed="rId21">
            <a:alphaModFix/>
          </a:blip>
          <a:stretch>
            <a:fillRect/>
          </a:stretch>
        </p:blipFill>
        <p:spPr>
          <a:xfrm>
            <a:off x="6420139" y="4712429"/>
            <a:ext cx="190495" cy="151279"/>
          </a:xfrm>
          <a:prstGeom prst="rect">
            <a:avLst/>
          </a:prstGeom>
        </p:spPr>
      </p:pic>
      <p:sp>
        <p:nvSpPr>
          <p:cNvPr id="50" name="TextBox 49">
            <a:extLst>
              <a:ext uri="{FF2B5EF4-FFF2-40B4-BE49-F238E27FC236}">
                <a16:creationId xmlns:a16="http://schemas.microsoft.com/office/drawing/2014/main" id="{D94FD2DC-EA91-B428-8B89-A95AC09E153D}"/>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264161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80999"/>
            <a:ext cx="10858228" cy="476249"/>
          </a:xfrm>
          <a:prstGeom prst="rect">
            <a:avLst/>
          </a:prstGeom>
          <a:noFill/>
        </p:spPr>
        <p:txBody>
          <a:bodyPr wrap="none" lIns="73152" tIns="54864" rIns="73152" bIns="54864" anchor="ctr">
            <a:spAutoFit/>
          </a:bodyPr>
          <a:lstStyle/>
          <a:p>
            <a:pPr algn="l">
              <a:spcBef>
                <a:spcPts val="0"/>
              </a:spcBef>
              <a:spcAft>
                <a:spcPts val="650"/>
              </a:spcAft>
            </a:pPr>
            <a:r>
              <a:rPr sz="2392" b="1">
                <a:solidFill>
                  <a:srgbClr val="1A4F7A"/>
                </a:solidFill>
                <a:latin typeface="Source Sans Pro"/>
              </a:rPr>
              <a:t>Treatment Modalities</a:t>
            </a:r>
          </a:p>
        </p:txBody>
      </p:sp>
      <p:sp>
        <p:nvSpPr>
          <p:cNvPr id="3" name="Rounded Rectangle 2"/>
          <p:cNvSpPr/>
          <p:nvPr/>
        </p:nvSpPr>
        <p:spPr>
          <a:xfrm>
            <a:off x="8399400" y="1446743"/>
            <a:ext cx="3038398" cy="3438525"/>
          </a:xfrm>
          <a:prstGeom prst="roundRect">
            <a:avLst>
              <a:gd name="adj" fmla="val 4432"/>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 Same Side Corner Rectangle 3"/>
          <p:cNvSpPr/>
          <p:nvPr/>
        </p:nvSpPr>
        <p:spPr>
          <a:xfrm rot="16200000">
            <a:off x="6746177" y="3099965"/>
            <a:ext cx="3438525" cy="132080"/>
          </a:xfrm>
          <a:prstGeom prst="round2SameRect">
            <a:avLst>
              <a:gd name="adj1" fmla="val 50000"/>
              <a:gd name="adj2" fmla="val 0"/>
            </a:avLst>
          </a:prstGeom>
          <a:solidFill>
            <a:srgbClr val="1A4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ounded Rectangle 4"/>
          <p:cNvSpPr/>
          <p:nvPr/>
        </p:nvSpPr>
        <p:spPr>
          <a:xfrm>
            <a:off x="8675617" y="1684867"/>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6" name="Picture 5" descr="image.png"/>
          <p:cNvPicPr>
            <a:picLocks noChangeAspect="1"/>
          </p:cNvPicPr>
          <p:nvPr/>
        </p:nvPicPr>
        <p:blipFill>
          <a:blip r:embed="rId3">
            <a:alphaModFix/>
          </a:blip>
          <a:stretch>
            <a:fillRect/>
          </a:stretch>
        </p:blipFill>
        <p:spPr>
          <a:xfrm>
            <a:off x="8808964" y="1847525"/>
            <a:ext cx="304792" cy="246184"/>
          </a:xfrm>
          <a:prstGeom prst="rect">
            <a:avLst/>
          </a:prstGeom>
        </p:spPr>
      </p:pic>
      <p:sp>
        <p:nvSpPr>
          <p:cNvPr id="8" name="TextBox 7"/>
          <p:cNvSpPr txBox="1"/>
          <p:nvPr/>
        </p:nvSpPr>
        <p:spPr>
          <a:xfrm>
            <a:off x="8745783" y="2851678"/>
            <a:ext cx="2762180" cy="628650"/>
          </a:xfrm>
          <a:prstGeom prst="rect">
            <a:avLst/>
          </a:prstGeom>
          <a:noFill/>
        </p:spPr>
        <p:txBody>
          <a:bodyPr wrap="square" lIns="73152" tIns="54864" rIns="73152" bIns="54864" anchor="ctr">
            <a:spAutoFit/>
          </a:bodyPr>
          <a:lstStyle/>
          <a:p>
            <a:pPr algn="l">
              <a:lnSpc>
                <a:spcPts val="2145"/>
              </a:lnSpc>
              <a:spcBef>
                <a:spcPts val="0"/>
              </a:spcBef>
              <a:spcAft>
                <a:spcPts val="0"/>
              </a:spcAft>
            </a:pPr>
            <a:r>
              <a:rPr sz="1315" b="1" dirty="0">
                <a:solidFill>
                  <a:srgbClr val="1A4F7A"/>
                </a:solidFill>
                <a:latin typeface="Source Sans Pro"/>
              </a:rPr>
              <a:t>C-type natriuretic peptide analog</a:t>
            </a:r>
          </a:p>
        </p:txBody>
      </p:sp>
      <p:sp>
        <p:nvSpPr>
          <p:cNvPr id="17" name="Rounded Rectangle 16"/>
          <p:cNvSpPr/>
          <p:nvPr/>
        </p:nvSpPr>
        <p:spPr>
          <a:xfrm>
            <a:off x="4576801" y="1446743"/>
            <a:ext cx="3038398" cy="3438525"/>
          </a:xfrm>
          <a:prstGeom prst="roundRect">
            <a:avLst>
              <a:gd name="adj" fmla="val 4432"/>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Round Same Side Corner Rectangle 17"/>
          <p:cNvSpPr/>
          <p:nvPr/>
        </p:nvSpPr>
        <p:spPr>
          <a:xfrm rot="16200000">
            <a:off x="2953840" y="3120699"/>
            <a:ext cx="3387532" cy="141606"/>
          </a:xfrm>
          <a:prstGeom prst="round2SameRect">
            <a:avLst>
              <a:gd name="adj1" fmla="val 50000"/>
              <a:gd name="adj2" fmla="val 0"/>
            </a:avLst>
          </a:prstGeom>
          <a:solidFill>
            <a:srgbClr val="3A6E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Rounded Rectangle 18"/>
          <p:cNvSpPr/>
          <p:nvPr/>
        </p:nvSpPr>
        <p:spPr>
          <a:xfrm>
            <a:off x="4862544" y="1684867"/>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0" name="Picture 19" descr="image.png"/>
          <p:cNvPicPr>
            <a:picLocks noChangeAspect="1"/>
          </p:cNvPicPr>
          <p:nvPr/>
        </p:nvPicPr>
        <p:blipFill>
          <a:blip r:embed="rId4">
            <a:alphaModFix/>
          </a:blip>
          <a:stretch>
            <a:fillRect/>
          </a:stretch>
        </p:blipFill>
        <p:spPr>
          <a:xfrm>
            <a:off x="4995891" y="1841664"/>
            <a:ext cx="304792" cy="257907"/>
          </a:xfrm>
          <a:prstGeom prst="rect">
            <a:avLst/>
          </a:prstGeom>
        </p:spPr>
      </p:pic>
      <p:sp>
        <p:nvSpPr>
          <p:cNvPr id="21" name="TextBox 20"/>
          <p:cNvSpPr txBox="1"/>
          <p:nvPr/>
        </p:nvSpPr>
        <p:spPr>
          <a:xfrm>
            <a:off x="5567376" y="1799167"/>
            <a:ext cx="2124021" cy="342900"/>
          </a:xfrm>
          <a:prstGeom prst="rect">
            <a:avLst/>
          </a:prstGeom>
          <a:noFill/>
        </p:spPr>
        <p:txBody>
          <a:bodyPr wrap="none" lIns="73152" tIns="54864" rIns="73152" bIns="54864" anchor="ctr">
            <a:spAutoFit/>
          </a:bodyPr>
          <a:lstStyle/>
          <a:p>
            <a:pPr algn="l">
              <a:spcBef>
                <a:spcPts val="0"/>
              </a:spcBef>
              <a:spcAft>
                <a:spcPts val="0"/>
              </a:spcAft>
            </a:pPr>
            <a:r>
              <a:rPr sz="1674" b="1" dirty="0">
                <a:solidFill>
                  <a:srgbClr val="1A4F7A"/>
                </a:solidFill>
                <a:latin typeface="Source Sans Pro"/>
              </a:rPr>
              <a:t>Limb Lengthening</a:t>
            </a:r>
          </a:p>
        </p:txBody>
      </p:sp>
      <p:sp>
        <p:nvSpPr>
          <p:cNvPr id="22" name="TextBox 21"/>
          <p:cNvSpPr txBox="1"/>
          <p:nvPr/>
        </p:nvSpPr>
        <p:spPr>
          <a:xfrm>
            <a:off x="5199403" y="3008841"/>
            <a:ext cx="2762180" cy="314325"/>
          </a:xfrm>
          <a:prstGeom prst="rect">
            <a:avLst/>
          </a:prstGeom>
          <a:noFill/>
        </p:spPr>
        <p:txBody>
          <a:bodyPr wrap="none" lIns="73152" tIns="54864" rIns="73152" bIns="54864" anchor="ctr">
            <a:spAutoFit/>
          </a:bodyPr>
          <a:lstStyle/>
          <a:p>
            <a:pPr algn="l">
              <a:lnSpc>
                <a:spcPts val="2145"/>
              </a:lnSpc>
              <a:spcBef>
                <a:spcPts val="0"/>
              </a:spcBef>
              <a:spcAft>
                <a:spcPts val="0"/>
              </a:spcAft>
            </a:pPr>
            <a:r>
              <a:rPr sz="1315" b="1">
                <a:solidFill>
                  <a:srgbClr val="1A4F7A"/>
                </a:solidFill>
                <a:latin typeface="Source Sans Pro"/>
              </a:rPr>
              <a:t>Surgical intervention</a:t>
            </a:r>
          </a:p>
        </p:txBody>
      </p:sp>
      <p:sp>
        <p:nvSpPr>
          <p:cNvPr id="31" name="Rounded Rectangle 30"/>
          <p:cNvSpPr/>
          <p:nvPr/>
        </p:nvSpPr>
        <p:spPr>
          <a:xfrm>
            <a:off x="763727" y="1446743"/>
            <a:ext cx="3028874" cy="3438526"/>
          </a:xfrm>
          <a:prstGeom prst="roundRect">
            <a:avLst>
              <a:gd name="adj" fmla="val 5369"/>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Round Same Side Corner Rectangle 31"/>
          <p:cNvSpPr/>
          <p:nvPr/>
        </p:nvSpPr>
        <p:spPr>
          <a:xfrm rot="16200000">
            <a:off x="-889497" y="3099966"/>
            <a:ext cx="3438526" cy="132080"/>
          </a:xfrm>
          <a:prstGeom prst="round2SameRect">
            <a:avLst>
              <a:gd name="adj1" fmla="val 50000"/>
              <a:gd name="adj2" fmla="val 0"/>
            </a:avLst>
          </a:prstGeom>
          <a:solidFill>
            <a:srgbClr val="5A8A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Rounded Rectangle 32"/>
          <p:cNvSpPr/>
          <p:nvPr/>
        </p:nvSpPr>
        <p:spPr>
          <a:xfrm>
            <a:off x="1039944" y="1684868"/>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4" name="Picture 33" descr="image.png"/>
          <p:cNvPicPr>
            <a:picLocks noChangeAspect="1"/>
          </p:cNvPicPr>
          <p:nvPr/>
        </p:nvPicPr>
        <p:blipFill>
          <a:blip r:embed="rId5">
            <a:alphaModFix/>
          </a:blip>
          <a:stretch>
            <a:fillRect/>
          </a:stretch>
        </p:blipFill>
        <p:spPr>
          <a:xfrm>
            <a:off x="1173291" y="1862179"/>
            <a:ext cx="304792" cy="216876"/>
          </a:xfrm>
          <a:prstGeom prst="rect">
            <a:avLst/>
          </a:prstGeom>
        </p:spPr>
      </p:pic>
      <p:sp>
        <p:nvSpPr>
          <p:cNvPr id="35" name="TextBox 34"/>
          <p:cNvSpPr txBox="1"/>
          <p:nvPr/>
        </p:nvSpPr>
        <p:spPr>
          <a:xfrm>
            <a:off x="1754301" y="1799168"/>
            <a:ext cx="2038299"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Growth Hormone</a:t>
            </a:r>
          </a:p>
        </p:txBody>
      </p:sp>
      <p:sp>
        <p:nvSpPr>
          <p:cNvPr id="36" name="TextBox 35"/>
          <p:cNvSpPr txBox="1"/>
          <p:nvPr/>
        </p:nvSpPr>
        <p:spPr>
          <a:xfrm>
            <a:off x="1392360" y="3008842"/>
            <a:ext cx="2762180" cy="314325"/>
          </a:xfrm>
          <a:prstGeom prst="rect">
            <a:avLst/>
          </a:prstGeom>
          <a:noFill/>
        </p:spPr>
        <p:txBody>
          <a:bodyPr wrap="none" lIns="73152" tIns="54864" rIns="73152" bIns="54864" anchor="ctr">
            <a:spAutoFit/>
          </a:bodyPr>
          <a:lstStyle/>
          <a:p>
            <a:pPr algn="l">
              <a:lnSpc>
                <a:spcPts val="2145"/>
              </a:lnSpc>
              <a:spcBef>
                <a:spcPts val="0"/>
              </a:spcBef>
              <a:spcAft>
                <a:spcPts val="0"/>
              </a:spcAft>
            </a:pPr>
            <a:r>
              <a:rPr sz="1315" b="1" dirty="0">
                <a:solidFill>
                  <a:srgbClr val="1A4F7A"/>
                </a:solidFill>
                <a:latin typeface="Source Sans Pro"/>
              </a:rPr>
              <a:t>Recombinant GH therapy</a:t>
            </a:r>
          </a:p>
        </p:txBody>
      </p:sp>
      <p:sp>
        <p:nvSpPr>
          <p:cNvPr id="10" name="TextBox 9">
            <a:extLst>
              <a:ext uri="{FF2B5EF4-FFF2-40B4-BE49-F238E27FC236}">
                <a16:creationId xmlns:a16="http://schemas.microsoft.com/office/drawing/2014/main" id="{D0529275-BECF-1032-E97B-10506797E26E}"/>
              </a:ext>
            </a:extLst>
          </p:cNvPr>
          <p:cNvSpPr txBox="1"/>
          <p:nvPr/>
        </p:nvSpPr>
        <p:spPr>
          <a:xfrm>
            <a:off x="664649" y="6347588"/>
            <a:ext cx="8202823" cy="239617"/>
          </a:xfrm>
          <a:prstGeom prst="rect">
            <a:avLst/>
          </a:prstGeom>
          <a:noFill/>
        </p:spPr>
        <p:txBody>
          <a:bodyPr wrap="none" lIns="73152" tIns="54864" rIns="73152" bIns="54864" anchor="ctr">
            <a:spAutoFit/>
          </a:bodyPr>
          <a:lstStyle>
            <a:defPPr>
              <a:defRPr lang="x-none"/>
            </a:defPPr>
            <a:lvl1pPr>
              <a:spcBef>
                <a:spcPts val="650"/>
              </a:spcBef>
              <a:spcAft>
                <a:spcPts val="0"/>
              </a:spcAft>
              <a:defRPr sz="837" b="0">
                <a:solidFill>
                  <a:srgbClr val="666666"/>
                </a:solidFill>
                <a:latin typeface="Source Sans Pro"/>
              </a:defRPr>
            </a:lvl1pPr>
          </a:lstStyle>
          <a:p>
            <a:r>
              <a:rPr lang="en-US" dirty="0"/>
              <a:t>Zakheim E, Sachdeva S, Moon D, Ortiz MN, Mistry N, Culler F. Achondroplasia treatments in children aged 5 and older. Mol Cell </a:t>
            </a:r>
            <a:r>
              <a:rPr lang="en-US" dirty="0" err="1"/>
              <a:t>Pediatr</a:t>
            </a:r>
            <a:r>
              <a:rPr lang="en-US" dirty="0"/>
              <a:t>. 2025;12(1):17. doi:10.1186/s40348-025-00202-3</a:t>
            </a:r>
            <a:endParaRPr lang="en-SA" dirty="0"/>
          </a:p>
        </p:txBody>
      </p:sp>
      <p:sp>
        <p:nvSpPr>
          <p:cNvPr id="12" name="TextBox 11">
            <a:extLst>
              <a:ext uri="{FF2B5EF4-FFF2-40B4-BE49-F238E27FC236}">
                <a16:creationId xmlns:a16="http://schemas.microsoft.com/office/drawing/2014/main" id="{504A1EB0-4A22-8FDD-B326-DC348F8DE3E0}"/>
              </a:ext>
            </a:extLst>
          </p:cNvPr>
          <p:cNvSpPr txBox="1"/>
          <p:nvPr/>
        </p:nvSpPr>
        <p:spPr>
          <a:xfrm>
            <a:off x="9329497" y="1799167"/>
            <a:ext cx="1181670" cy="368434"/>
          </a:xfrm>
          <a:prstGeom prst="rect">
            <a:avLst/>
          </a:prstGeom>
          <a:noFill/>
        </p:spPr>
        <p:txBody>
          <a:bodyPr wrap="none" lIns="73152" tIns="54864" rIns="73152" bIns="54864" anchor="ctr">
            <a:spAutoFit/>
          </a:bodyPr>
          <a:lstStyle>
            <a:defPPr>
              <a:defRPr lang="x-none"/>
            </a:defPPr>
            <a:lvl1pPr>
              <a:spcBef>
                <a:spcPts val="0"/>
              </a:spcBef>
              <a:spcAft>
                <a:spcPts val="0"/>
              </a:spcAft>
              <a:defRPr sz="1674" b="1">
                <a:solidFill>
                  <a:srgbClr val="1A4F7A"/>
                </a:solidFill>
                <a:latin typeface="Source Sans Pro"/>
              </a:defRPr>
            </a:lvl1pPr>
          </a:lstStyle>
          <a:p>
            <a:r>
              <a:rPr lang="en-US" dirty="0"/>
              <a:t>VOXZOGO®</a:t>
            </a:r>
          </a:p>
        </p:txBody>
      </p:sp>
      <p:sp>
        <p:nvSpPr>
          <p:cNvPr id="14" name="TextBox 13">
            <a:extLst>
              <a:ext uri="{FF2B5EF4-FFF2-40B4-BE49-F238E27FC236}">
                <a16:creationId xmlns:a16="http://schemas.microsoft.com/office/drawing/2014/main" id="{A574094A-7DA6-145E-F1E5-3B703D839548}"/>
              </a:ext>
            </a:extLst>
          </p:cNvPr>
          <p:cNvSpPr txBox="1"/>
          <p:nvPr/>
        </p:nvSpPr>
        <p:spPr>
          <a:xfrm>
            <a:off x="8657256" y="3469658"/>
            <a:ext cx="2939234" cy="1200329"/>
          </a:xfrm>
          <a:prstGeom prst="rect">
            <a:avLst/>
          </a:prstGeom>
          <a:noFill/>
        </p:spPr>
        <p:txBody>
          <a:bodyPr wrap="square">
            <a:spAutoFit/>
          </a:bodyPr>
          <a:lstStyle/>
          <a:p>
            <a:r>
              <a:rPr lang="en-SA" sz="1200" dirty="0"/>
              <a:t>VOXZOGO is indicated for the treatment of achondroplasia in patients 4 months of age and older whose epiphyses are not closed. The diagnosis of achondroplasia should be confirmed by appropriate genetic testing. </a:t>
            </a:r>
          </a:p>
        </p:txBody>
      </p:sp>
      <p:sp>
        <p:nvSpPr>
          <p:cNvPr id="16" name="TextBox 15">
            <a:extLst>
              <a:ext uri="{FF2B5EF4-FFF2-40B4-BE49-F238E27FC236}">
                <a16:creationId xmlns:a16="http://schemas.microsoft.com/office/drawing/2014/main" id="{2E93E49C-5F0E-0744-FA5D-01432BAA5F2A}"/>
              </a:ext>
            </a:extLst>
          </p:cNvPr>
          <p:cNvSpPr txBox="1"/>
          <p:nvPr/>
        </p:nvSpPr>
        <p:spPr>
          <a:xfrm>
            <a:off x="666733" y="6529820"/>
            <a:ext cx="5028877" cy="239617"/>
          </a:xfrm>
          <a:prstGeom prst="rect">
            <a:avLst/>
          </a:prstGeom>
          <a:noFill/>
        </p:spPr>
        <p:txBody>
          <a:bodyPr wrap="none" lIns="73152" tIns="54864" rIns="73152" bIns="54864" anchor="ctr">
            <a:spAutoFit/>
          </a:bodyPr>
          <a:lstStyle>
            <a:defPPr>
              <a:defRPr lang="x-none"/>
            </a:defPPr>
            <a:lvl1pPr>
              <a:spcBef>
                <a:spcPts val="650"/>
              </a:spcBef>
              <a:spcAft>
                <a:spcPts val="0"/>
              </a:spcAft>
              <a:defRPr sz="837" b="0">
                <a:solidFill>
                  <a:srgbClr val="666666"/>
                </a:solidFill>
                <a:latin typeface="Source Sans Pro"/>
              </a:defRPr>
            </a:lvl1pPr>
          </a:lstStyle>
          <a:p>
            <a:r>
              <a:rPr lang="en-US" dirty="0">
                <a:hlinkClick r:id="rId6"/>
              </a:rPr>
              <a:t>https://www.ema.europa.eu/en/documents/product-information/voxzogo-epar-product-information_en.pdf</a:t>
            </a:r>
            <a:endParaRPr lang="en-SA" dirty="0"/>
          </a:p>
        </p:txBody>
      </p:sp>
      <p:sp>
        <p:nvSpPr>
          <p:cNvPr id="24" name="TextBox 23">
            <a:extLst>
              <a:ext uri="{FF2B5EF4-FFF2-40B4-BE49-F238E27FC236}">
                <a16:creationId xmlns:a16="http://schemas.microsoft.com/office/drawing/2014/main" id="{DF011231-4DDA-0BD6-542D-93067720A729}"/>
              </a:ext>
            </a:extLst>
          </p:cNvPr>
          <p:cNvSpPr txBox="1"/>
          <p:nvPr/>
        </p:nvSpPr>
        <p:spPr>
          <a:xfrm>
            <a:off x="1355731" y="3377324"/>
            <a:ext cx="2138392" cy="1384995"/>
          </a:xfrm>
          <a:prstGeom prst="rect">
            <a:avLst/>
          </a:prstGeom>
          <a:noFill/>
        </p:spPr>
        <p:txBody>
          <a:bodyPr wrap="square">
            <a:spAutoFit/>
          </a:bodyPr>
          <a:lstStyle>
            <a:defPPr>
              <a:defRPr lang="x-none"/>
            </a:defPPr>
            <a:lvl1pPr>
              <a:defRPr sz="1200"/>
            </a:lvl1pPr>
          </a:lstStyle>
          <a:p>
            <a:r>
              <a:rPr lang="en-US" dirty="0"/>
              <a:t>Growth hormone therapy is not approved for achondroplasia in most regions (exception: Japan) and is not supported by high-level evidence for improving final adult height.</a:t>
            </a:r>
            <a:endParaRPr lang="en-SA" dirty="0"/>
          </a:p>
        </p:txBody>
      </p:sp>
      <p:sp>
        <p:nvSpPr>
          <p:cNvPr id="26" name="TextBox 25">
            <a:extLst>
              <a:ext uri="{FF2B5EF4-FFF2-40B4-BE49-F238E27FC236}">
                <a16:creationId xmlns:a16="http://schemas.microsoft.com/office/drawing/2014/main" id="{4200F31F-DF1B-51CB-D772-B1C4940375A7}"/>
              </a:ext>
            </a:extLst>
          </p:cNvPr>
          <p:cNvSpPr txBox="1"/>
          <p:nvPr/>
        </p:nvSpPr>
        <p:spPr>
          <a:xfrm>
            <a:off x="666733" y="6170394"/>
            <a:ext cx="5472908" cy="239617"/>
          </a:xfrm>
          <a:prstGeom prst="rect">
            <a:avLst/>
          </a:prstGeom>
          <a:noFill/>
        </p:spPr>
        <p:txBody>
          <a:bodyPr wrap="none" lIns="73152" tIns="54864" rIns="73152" bIns="54864" anchor="ctr">
            <a:spAutoFit/>
          </a:bodyPr>
          <a:lstStyle>
            <a:defPPr>
              <a:defRPr lang="x-none"/>
            </a:defPPr>
            <a:lvl1pPr>
              <a:spcBef>
                <a:spcPts val="650"/>
              </a:spcBef>
              <a:spcAft>
                <a:spcPts val="0"/>
              </a:spcAft>
              <a:defRPr sz="837" b="0">
                <a:solidFill>
                  <a:srgbClr val="666666"/>
                </a:solidFill>
                <a:latin typeface="Source Sans Pro"/>
              </a:defRPr>
            </a:lvl1pPr>
          </a:lstStyle>
          <a:p>
            <a:r>
              <a:rPr lang="en-US" dirty="0"/>
              <a:t>Savarirayan R. (2022). Emerging drug targets for achondroplasia. Expert Opinion on Therapeutic Targets, 26(2), 103-105.</a:t>
            </a:r>
            <a:endParaRPr lang="en-SA" dirty="0"/>
          </a:p>
        </p:txBody>
      </p:sp>
      <p:sp>
        <p:nvSpPr>
          <p:cNvPr id="7" name="TextBox 6">
            <a:extLst>
              <a:ext uri="{FF2B5EF4-FFF2-40B4-BE49-F238E27FC236}">
                <a16:creationId xmlns:a16="http://schemas.microsoft.com/office/drawing/2014/main" id="{DC8D7F05-35E6-1274-F122-B18711BA0B72}"/>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D3811E-F5EB-07E8-3541-40876CE39014}"/>
              </a:ext>
            </a:extLst>
          </p:cNvPr>
          <p:cNvSpPr txBox="1"/>
          <p:nvPr/>
        </p:nvSpPr>
        <p:spPr>
          <a:xfrm>
            <a:off x="635620" y="615235"/>
            <a:ext cx="2438424" cy="478914"/>
          </a:xfrm>
          <a:prstGeom prst="rect">
            <a:avLst/>
          </a:prstGeom>
          <a:noFill/>
        </p:spPr>
        <p:txBody>
          <a:bodyPr wrap="none" lIns="73152" tIns="54864" rIns="73152" bIns="54864" anchor="ctr">
            <a:spAutoFit/>
          </a:bodyPr>
          <a:lstStyle>
            <a:defPPr>
              <a:defRPr lang="en-US"/>
            </a:defPPr>
            <a:lvl1pPr>
              <a:spcBef>
                <a:spcPts val="0"/>
              </a:spcBef>
              <a:spcAft>
                <a:spcPts val="650"/>
              </a:spcAft>
              <a:defRPr sz="2392" b="1">
                <a:solidFill>
                  <a:srgbClr val="1A4F7A"/>
                </a:solidFill>
                <a:latin typeface="Source Sans Pro"/>
              </a:defRPr>
            </a:lvl1pPr>
          </a:lstStyle>
          <a:p>
            <a:r>
              <a:rPr lang="en-US" dirty="0"/>
              <a:t>Pathophysiology</a:t>
            </a:r>
            <a:endParaRPr lang="x-none" dirty="0"/>
          </a:p>
        </p:txBody>
      </p:sp>
      <p:grpSp>
        <p:nvGrpSpPr>
          <p:cNvPr id="3" name="Group 25">
            <a:extLst>
              <a:ext uri="{FF2B5EF4-FFF2-40B4-BE49-F238E27FC236}">
                <a16:creationId xmlns:a16="http://schemas.microsoft.com/office/drawing/2014/main" id="{645A8CCD-9DFB-E6E5-A6CA-C3BA669BE130}"/>
              </a:ext>
            </a:extLst>
          </p:cNvPr>
          <p:cNvGrpSpPr/>
          <p:nvPr/>
        </p:nvGrpSpPr>
        <p:grpSpPr>
          <a:xfrm>
            <a:off x="5519158" y="2788194"/>
            <a:ext cx="1011080" cy="1922737"/>
            <a:chOff x="2827220" y="1837089"/>
            <a:chExt cx="1348107" cy="2563649"/>
          </a:xfrm>
        </p:grpSpPr>
        <p:pic>
          <p:nvPicPr>
            <p:cNvPr id="4" name="Picture 26">
              <a:extLst>
                <a:ext uri="{FF2B5EF4-FFF2-40B4-BE49-F238E27FC236}">
                  <a16:creationId xmlns:a16="http://schemas.microsoft.com/office/drawing/2014/main" id="{8C47358A-2AEA-EBC0-DEFE-9279D21750A4}"/>
                </a:ext>
              </a:extLst>
            </p:cNvPr>
            <p:cNvPicPr>
              <a:picLocks noChangeAspect="1"/>
            </p:cNvPicPr>
            <p:nvPr/>
          </p:nvPicPr>
          <p:blipFill rotWithShape="1">
            <a:blip r:embed="rId2"/>
            <a:srcRect r="5430"/>
            <a:stretch/>
          </p:blipFill>
          <p:spPr>
            <a:xfrm>
              <a:off x="2827220" y="1837089"/>
              <a:ext cx="1219994" cy="2563649"/>
            </a:xfrm>
            <a:prstGeom prst="rect">
              <a:avLst/>
            </a:prstGeom>
          </p:spPr>
        </p:pic>
        <p:sp>
          <p:nvSpPr>
            <p:cNvPr id="5" name="TextBox 27">
              <a:extLst>
                <a:ext uri="{FF2B5EF4-FFF2-40B4-BE49-F238E27FC236}">
                  <a16:creationId xmlns:a16="http://schemas.microsoft.com/office/drawing/2014/main" id="{77E925FF-FD8A-1439-5B08-549BC99F7D27}"/>
                </a:ext>
              </a:extLst>
            </p:cNvPr>
            <p:cNvSpPr txBox="1"/>
            <p:nvPr/>
          </p:nvSpPr>
          <p:spPr>
            <a:xfrm>
              <a:off x="3825314" y="2911573"/>
              <a:ext cx="350013" cy="400109"/>
            </a:xfrm>
            <a:prstGeom prst="rect">
              <a:avLst/>
            </a:prstGeom>
            <a:solidFill>
              <a:schemeClr val="bg1"/>
            </a:solidFill>
          </p:spPr>
          <p:txBody>
            <a:bodyPr wrap="square" rtlCol="0">
              <a:spAutoFit/>
            </a:bodyPr>
            <a:lstStyle/>
            <a:p>
              <a:pPr defTabSz="342900" fontAlgn="base">
                <a:spcBef>
                  <a:spcPct val="0"/>
                </a:spcBef>
                <a:spcAft>
                  <a:spcPct val="0"/>
                </a:spcAft>
                <a:buClrTx/>
                <a:defRPr/>
              </a:pPr>
              <a:endParaRPr lang="en-US" sz="1350" kern="1200">
                <a:solidFill>
                  <a:srgbClr val="393996"/>
                </a:solidFill>
                <a:latin typeface="Arial" charset="0"/>
                <a:ea typeface="Geneva" charset="-128"/>
                <a:cs typeface="+mn-cs"/>
              </a:endParaRPr>
            </a:p>
          </p:txBody>
        </p:sp>
      </p:grpSp>
      <p:grpSp>
        <p:nvGrpSpPr>
          <p:cNvPr id="6" name="Group 1">
            <a:extLst>
              <a:ext uri="{FF2B5EF4-FFF2-40B4-BE49-F238E27FC236}">
                <a16:creationId xmlns:a16="http://schemas.microsoft.com/office/drawing/2014/main" id="{D7D91B00-8A5B-87BF-1353-CA8FBF8DD3D9}"/>
              </a:ext>
            </a:extLst>
          </p:cNvPr>
          <p:cNvGrpSpPr/>
          <p:nvPr/>
        </p:nvGrpSpPr>
        <p:grpSpPr>
          <a:xfrm>
            <a:off x="6600403" y="2254293"/>
            <a:ext cx="3833219" cy="3279692"/>
            <a:chOff x="0" y="0"/>
            <a:chExt cx="5110957" cy="4598634"/>
          </a:xfrm>
        </p:grpSpPr>
        <p:pic>
          <p:nvPicPr>
            <p:cNvPr id="7" name="Picture 4" descr="Picture 4">
              <a:extLst>
                <a:ext uri="{FF2B5EF4-FFF2-40B4-BE49-F238E27FC236}">
                  <a16:creationId xmlns:a16="http://schemas.microsoft.com/office/drawing/2014/main" id="{2FD4A45E-884E-5777-9247-71BE6452E64E}"/>
                </a:ext>
              </a:extLst>
            </p:cNvPr>
            <p:cNvPicPr>
              <a:picLocks noChangeAspect="1"/>
            </p:cNvPicPr>
            <p:nvPr/>
          </p:nvPicPr>
          <p:blipFill>
            <a:blip r:embed="rId3"/>
            <a:srcRect l="18334" t="11015" r="17935" b="15913"/>
            <a:stretch>
              <a:fillRect/>
            </a:stretch>
          </p:blipFill>
          <p:spPr>
            <a:xfrm>
              <a:off x="35102" y="0"/>
              <a:ext cx="5075855" cy="4497355"/>
            </a:xfrm>
            <a:prstGeom prst="rect">
              <a:avLst/>
            </a:prstGeom>
            <a:ln w="12700" cap="flat">
              <a:noFill/>
              <a:miter lim="400000"/>
            </a:ln>
            <a:effectLst/>
          </p:spPr>
        </p:pic>
        <p:sp>
          <p:nvSpPr>
            <p:cNvPr id="8" name="Text Box 59">
              <a:extLst>
                <a:ext uri="{FF2B5EF4-FFF2-40B4-BE49-F238E27FC236}">
                  <a16:creationId xmlns:a16="http://schemas.microsoft.com/office/drawing/2014/main" id="{1EB43431-DEEB-12AE-F864-FC429D40F0B3}"/>
                </a:ext>
              </a:extLst>
            </p:cNvPr>
            <p:cNvSpPr txBox="1"/>
            <p:nvPr/>
          </p:nvSpPr>
          <p:spPr>
            <a:xfrm>
              <a:off x="190500" y="1461261"/>
              <a:ext cx="615950"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Kinase</a:t>
              </a:r>
            </a:p>
          </p:txBody>
        </p:sp>
        <p:sp>
          <p:nvSpPr>
            <p:cNvPr id="9" name="Text Box 59">
              <a:extLst>
                <a:ext uri="{FF2B5EF4-FFF2-40B4-BE49-F238E27FC236}">
                  <a16:creationId xmlns:a16="http://schemas.microsoft.com/office/drawing/2014/main" id="{A7C14A22-8F3E-D181-E589-3135CBBC959B}"/>
                </a:ext>
              </a:extLst>
            </p:cNvPr>
            <p:cNvSpPr txBox="1"/>
            <p:nvPr/>
          </p:nvSpPr>
          <p:spPr>
            <a:xfrm>
              <a:off x="1493837" y="445261"/>
              <a:ext cx="617538"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FGF</a:t>
              </a:r>
            </a:p>
          </p:txBody>
        </p:sp>
        <p:sp>
          <p:nvSpPr>
            <p:cNvPr id="10" name="Text Box 59">
              <a:extLst>
                <a:ext uri="{FF2B5EF4-FFF2-40B4-BE49-F238E27FC236}">
                  <a16:creationId xmlns:a16="http://schemas.microsoft.com/office/drawing/2014/main" id="{08898353-47C2-41E1-4D44-D7A2E21550B3}"/>
                </a:ext>
              </a:extLst>
            </p:cNvPr>
            <p:cNvSpPr txBox="1"/>
            <p:nvPr/>
          </p:nvSpPr>
          <p:spPr>
            <a:xfrm>
              <a:off x="1335088" y="1391411"/>
              <a:ext cx="617538"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Mb</a:t>
              </a:r>
              <a:r>
                <a:rPr lang="en-US" sz="825" kern="1200"/>
                <a:t> </a:t>
              </a:r>
              <a:endParaRPr sz="825" kern="1200"/>
            </a:p>
          </p:txBody>
        </p:sp>
        <p:sp>
          <p:nvSpPr>
            <p:cNvPr id="11" name="Text Box 59">
              <a:extLst>
                <a:ext uri="{FF2B5EF4-FFF2-40B4-BE49-F238E27FC236}">
                  <a16:creationId xmlns:a16="http://schemas.microsoft.com/office/drawing/2014/main" id="{98338F98-9ABF-59D1-5AD5-7050C182BFDD}"/>
                </a:ext>
              </a:extLst>
            </p:cNvPr>
            <p:cNvSpPr txBox="1"/>
            <p:nvPr/>
          </p:nvSpPr>
          <p:spPr>
            <a:xfrm>
              <a:off x="3973512" y="750061"/>
              <a:ext cx="762001"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Mutation</a:t>
              </a:r>
            </a:p>
          </p:txBody>
        </p:sp>
        <p:sp>
          <p:nvSpPr>
            <p:cNvPr id="12" name="Text Box 59">
              <a:extLst>
                <a:ext uri="{FF2B5EF4-FFF2-40B4-BE49-F238E27FC236}">
                  <a16:creationId xmlns:a16="http://schemas.microsoft.com/office/drawing/2014/main" id="{F30A3210-37D6-7A9C-C891-8C861F25D0F3}"/>
                </a:ext>
              </a:extLst>
            </p:cNvPr>
            <p:cNvSpPr txBox="1"/>
            <p:nvPr/>
          </p:nvSpPr>
          <p:spPr>
            <a:xfrm>
              <a:off x="3632200" y="2181986"/>
              <a:ext cx="762001"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Mutation</a:t>
              </a:r>
            </a:p>
          </p:txBody>
        </p:sp>
        <p:sp>
          <p:nvSpPr>
            <p:cNvPr id="13" name="Text Box 59">
              <a:extLst>
                <a:ext uri="{FF2B5EF4-FFF2-40B4-BE49-F238E27FC236}">
                  <a16:creationId xmlns:a16="http://schemas.microsoft.com/office/drawing/2014/main" id="{B3A49166-085D-03D1-2659-AC87B7152077}"/>
                </a:ext>
              </a:extLst>
            </p:cNvPr>
            <p:cNvSpPr txBox="1"/>
            <p:nvPr/>
          </p:nvSpPr>
          <p:spPr>
            <a:xfrm>
              <a:off x="3006724" y="2904297"/>
              <a:ext cx="762001"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Mutation</a:t>
              </a:r>
            </a:p>
          </p:txBody>
        </p:sp>
        <p:sp>
          <p:nvSpPr>
            <p:cNvPr id="14" name="Text Box 59">
              <a:extLst>
                <a:ext uri="{FF2B5EF4-FFF2-40B4-BE49-F238E27FC236}">
                  <a16:creationId xmlns:a16="http://schemas.microsoft.com/office/drawing/2014/main" id="{BC87EFED-6E6A-4102-437E-C21B69264149}"/>
                </a:ext>
              </a:extLst>
            </p:cNvPr>
            <p:cNvSpPr txBox="1"/>
            <p:nvPr/>
          </p:nvSpPr>
          <p:spPr>
            <a:xfrm>
              <a:off x="168275" y="4307648"/>
              <a:ext cx="1905001"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b="1" i="1">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LYSOSOMAL DEGRADATION</a:t>
              </a:r>
            </a:p>
          </p:txBody>
        </p:sp>
        <p:sp>
          <p:nvSpPr>
            <p:cNvPr id="15" name="Text Box 59">
              <a:extLst>
                <a:ext uri="{FF2B5EF4-FFF2-40B4-BE49-F238E27FC236}">
                  <a16:creationId xmlns:a16="http://schemas.microsoft.com/office/drawing/2014/main" id="{F87C2A80-8F90-3D35-6D5D-80224F59B599}"/>
                </a:ext>
              </a:extLst>
            </p:cNvPr>
            <p:cNvSpPr txBox="1"/>
            <p:nvPr/>
          </p:nvSpPr>
          <p:spPr>
            <a:xfrm>
              <a:off x="2713036" y="4323523"/>
              <a:ext cx="1905001"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b="1" i="1">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LYSOSOMAL DEGRADATION</a:t>
              </a:r>
            </a:p>
          </p:txBody>
        </p:sp>
        <p:sp>
          <p:nvSpPr>
            <p:cNvPr id="16" name="Text Box 59">
              <a:extLst>
                <a:ext uri="{FF2B5EF4-FFF2-40B4-BE49-F238E27FC236}">
                  <a16:creationId xmlns:a16="http://schemas.microsoft.com/office/drawing/2014/main" id="{D7FFB496-C7D3-5062-0ACA-5A3361259056}"/>
                </a:ext>
              </a:extLst>
            </p:cNvPr>
            <p:cNvSpPr txBox="1"/>
            <p:nvPr/>
          </p:nvSpPr>
          <p:spPr>
            <a:xfrm>
              <a:off x="430212" y="132523"/>
              <a:ext cx="762001" cy="2912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200" b="1">
                  <a:solidFill>
                    <a:srgbClr val="333333"/>
                  </a:solidFill>
                  <a:latin typeface="Calibri"/>
                  <a:ea typeface="Calibri"/>
                  <a:cs typeface="Calibri"/>
                  <a:sym typeface="Calibri"/>
                </a:defRPr>
              </a:lvl1pPr>
            </a:lstStyle>
            <a:p>
              <a:pPr defTabSz="342900" fontAlgn="base">
                <a:spcBef>
                  <a:spcPct val="0"/>
                </a:spcBef>
                <a:spcAft>
                  <a:spcPct val="0"/>
                </a:spcAft>
                <a:buClrTx/>
                <a:defRPr/>
              </a:pPr>
              <a:r>
                <a:rPr sz="900" kern="1200"/>
                <a:t>Normal</a:t>
              </a:r>
            </a:p>
          </p:txBody>
        </p:sp>
        <p:sp>
          <p:nvSpPr>
            <p:cNvPr id="17" name="Text Box 59">
              <a:extLst>
                <a:ext uri="{FF2B5EF4-FFF2-40B4-BE49-F238E27FC236}">
                  <a16:creationId xmlns:a16="http://schemas.microsoft.com/office/drawing/2014/main" id="{CCBA7D03-87C7-B488-4F8E-07C3CE6EBD66}"/>
                </a:ext>
              </a:extLst>
            </p:cNvPr>
            <p:cNvSpPr txBox="1"/>
            <p:nvPr/>
          </p:nvSpPr>
          <p:spPr>
            <a:xfrm>
              <a:off x="3859212" y="1808923"/>
              <a:ext cx="457201" cy="2912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200" b="1">
                  <a:solidFill>
                    <a:srgbClr val="333333"/>
                  </a:solidFill>
                  <a:latin typeface="Calibri"/>
                  <a:ea typeface="Calibri"/>
                  <a:cs typeface="Calibri"/>
                  <a:sym typeface="Calibri"/>
                </a:defRPr>
              </a:lvl1pPr>
            </a:lstStyle>
            <a:p>
              <a:pPr defTabSz="342900" fontAlgn="base">
                <a:spcBef>
                  <a:spcPct val="0"/>
                </a:spcBef>
                <a:spcAft>
                  <a:spcPct val="0"/>
                </a:spcAft>
                <a:buClrTx/>
                <a:defRPr/>
              </a:pPr>
              <a:r>
                <a:rPr sz="900" kern="1200"/>
                <a:t>TDI</a:t>
              </a:r>
            </a:p>
          </p:txBody>
        </p:sp>
        <p:sp>
          <p:nvSpPr>
            <p:cNvPr id="18" name="Text Box 59">
              <a:extLst>
                <a:ext uri="{FF2B5EF4-FFF2-40B4-BE49-F238E27FC236}">
                  <a16:creationId xmlns:a16="http://schemas.microsoft.com/office/drawing/2014/main" id="{039B8342-59C0-9429-C307-169550547500}"/>
                </a:ext>
              </a:extLst>
            </p:cNvPr>
            <p:cNvSpPr txBox="1"/>
            <p:nvPr/>
          </p:nvSpPr>
          <p:spPr>
            <a:xfrm>
              <a:off x="2411413" y="2342324"/>
              <a:ext cx="457201" cy="2912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200" b="1">
                  <a:solidFill>
                    <a:srgbClr val="333333"/>
                  </a:solidFill>
                  <a:latin typeface="Calibri"/>
                  <a:ea typeface="Calibri"/>
                  <a:cs typeface="Calibri"/>
                  <a:sym typeface="Calibri"/>
                </a:defRPr>
              </a:lvl1pPr>
            </a:lstStyle>
            <a:p>
              <a:pPr defTabSz="342900" fontAlgn="base">
                <a:spcBef>
                  <a:spcPct val="0"/>
                </a:spcBef>
                <a:spcAft>
                  <a:spcPct val="0"/>
                </a:spcAft>
                <a:buClrTx/>
                <a:defRPr/>
              </a:pPr>
              <a:r>
                <a:rPr sz="900" kern="1200"/>
                <a:t>TDII</a:t>
              </a:r>
            </a:p>
          </p:txBody>
        </p:sp>
        <p:sp>
          <p:nvSpPr>
            <p:cNvPr id="19" name="Text Box 59">
              <a:extLst>
                <a:ext uri="{FF2B5EF4-FFF2-40B4-BE49-F238E27FC236}">
                  <a16:creationId xmlns:a16="http://schemas.microsoft.com/office/drawing/2014/main" id="{6B23A993-8132-B199-432F-E06DB33C0091}"/>
                </a:ext>
              </a:extLst>
            </p:cNvPr>
            <p:cNvSpPr txBox="1"/>
            <p:nvPr/>
          </p:nvSpPr>
          <p:spPr>
            <a:xfrm>
              <a:off x="0" y="3409123"/>
              <a:ext cx="617538" cy="2751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numCol="1" anchor="t">
              <a:spAutoFit/>
            </a:bodyPr>
            <a:lstStyle>
              <a:lvl1pPr>
                <a:defRPr sz="1100">
                  <a:solidFill>
                    <a:srgbClr val="333333"/>
                  </a:solidFill>
                  <a:latin typeface="Calibri"/>
                  <a:ea typeface="Calibri"/>
                  <a:cs typeface="Calibri"/>
                  <a:sym typeface="Calibri"/>
                </a:defRPr>
              </a:lvl1pPr>
            </a:lstStyle>
            <a:p>
              <a:pPr defTabSz="342900" fontAlgn="base">
                <a:spcBef>
                  <a:spcPct val="0"/>
                </a:spcBef>
                <a:spcAft>
                  <a:spcPct val="0"/>
                </a:spcAft>
                <a:buClrTx/>
                <a:defRPr/>
              </a:pPr>
              <a:r>
                <a:rPr sz="825" kern="1200"/>
                <a:t>Signals</a:t>
              </a:r>
            </a:p>
          </p:txBody>
        </p:sp>
      </p:grpSp>
      <p:grpSp>
        <p:nvGrpSpPr>
          <p:cNvPr id="20" name="Group 28">
            <a:extLst>
              <a:ext uri="{FF2B5EF4-FFF2-40B4-BE49-F238E27FC236}">
                <a16:creationId xmlns:a16="http://schemas.microsoft.com/office/drawing/2014/main" id="{5640391E-FD0F-80D5-5E34-E9A582994E2F}"/>
              </a:ext>
            </a:extLst>
          </p:cNvPr>
          <p:cNvGrpSpPr/>
          <p:nvPr/>
        </p:nvGrpSpPr>
        <p:grpSpPr>
          <a:xfrm>
            <a:off x="10599872" y="2622996"/>
            <a:ext cx="955124" cy="2024346"/>
            <a:chOff x="8785755" y="1870868"/>
            <a:chExt cx="1273498" cy="2699128"/>
          </a:xfrm>
        </p:grpSpPr>
        <p:pic>
          <p:nvPicPr>
            <p:cNvPr id="21" name="Picture 29">
              <a:extLst>
                <a:ext uri="{FF2B5EF4-FFF2-40B4-BE49-F238E27FC236}">
                  <a16:creationId xmlns:a16="http://schemas.microsoft.com/office/drawing/2014/main" id="{C363FADD-6148-5D38-F87F-7F83281A174E}"/>
                </a:ext>
              </a:extLst>
            </p:cNvPr>
            <p:cNvPicPr>
              <a:picLocks noChangeAspect="1"/>
            </p:cNvPicPr>
            <p:nvPr/>
          </p:nvPicPr>
          <p:blipFill rotWithShape="1">
            <a:blip r:embed="rId4"/>
            <a:srcRect l="9570"/>
            <a:stretch/>
          </p:blipFill>
          <p:spPr>
            <a:xfrm>
              <a:off x="8785755" y="1870868"/>
              <a:ext cx="1163108" cy="2699128"/>
            </a:xfrm>
            <a:prstGeom prst="rect">
              <a:avLst/>
            </a:prstGeom>
          </p:spPr>
        </p:pic>
        <p:sp>
          <p:nvSpPr>
            <p:cNvPr id="22" name="TextBox 30">
              <a:extLst>
                <a:ext uri="{FF2B5EF4-FFF2-40B4-BE49-F238E27FC236}">
                  <a16:creationId xmlns:a16="http://schemas.microsoft.com/office/drawing/2014/main" id="{2D09CB91-064B-F066-0937-15032F124146}"/>
                </a:ext>
              </a:extLst>
            </p:cNvPr>
            <p:cNvSpPr txBox="1"/>
            <p:nvPr/>
          </p:nvSpPr>
          <p:spPr>
            <a:xfrm>
              <a:off x="9709238" y="3169835"/>
              <a:ext cx="350015" cy="400109"/>
            </a:xfrm>
            <a:prstGeom prst="rect">
              <a:avLst/>
            </a:prstGeom>
            <a:solidFill>
              <a:schemeClr val="bg1"/>
            </a:solidFill>
          </p:spPr>
          <p:txBody>
            <a:bodyPr wrap="square" rtlCol="0">
              <a:spAutoFit/>
            </a:bodyPr>
            <a:lstStyle/>
            <a:p>
              <a:pPr defTabSz="342900" fontAlgn="base">
                <a:spcBef>
                  <a:spcPct val="0"/>
                </a:spcBef>
                <a:spcAft>
                  <a:spcPct val="0"/>
                </a:spcAft>
                <a:buClrTx/>
                <a:defRPr/>
              </a:pPr>
              <a:endParaRPr lang="en-US" sz="1350" kern="1200">
                <a:solidFill>
                  <a:srgbClr val="393996"/>
                </a:solidFill>
                <a:latin typeface="Arial" charset="0"/>
                <a:ea typeface="Geneva" charset="-128"/>
                <a:cs typeface="+mn-cs"/>
              </a:endParaRPr>
            </a:p>
          </p:txBody>
        </p:sp>
        <p:sp>
          <p:nvSpPr>
            <p:cNvPr id="23" name="TextBox 31">
              <a:extLst>
                <a:ext uri="{FF2B5EF4-FFF2-40B4-BE49-F238E27FC236}">
                  <a16:creationId xmlns:a16="http://schemas.microsoft.com/office/drawing/2014/main" id="{9829B6F9-2AB9-58EF-E2EF-E6497569EE1F}"/>
                </a:ext>
              </a:extLst>
            </p:cNvPr>
            <p:cNvSpPr txBox="1"/>
            <p:nvPr/>
          </p:nvSpPr>
          <p:spPr>
            <a:xfrm>
              <a:off x="9767318" y="2962043"/>
              <a:ext cx="251207" cy="400109"/>
            </a:xfrm>
            <a:prstGeom prst="rect">
              <a:avLst/>
            </a:prstGeom>
            <a:solidFill>
              <a:schemeClr val="bg1"/>
            </a:solidFill>
          </p:spPr>
          <p:txBody>
            <a:bodyPr wrap="square" rtlCol="0">
              <a:spAutoFit/>
            </a:bodyPr>
            <a:lstStyle/>
            <a:p>
              <a:pPr defTabSz="342900" fontAlgn="base">
                <a:spcBef>
                  <a:spcPct val="0"/>
                </a:spcBef>
                <a:spcAft>
                  <a:spcPct val="0"/>
                </a:spcAft>
                <a:buClrTx/>
                <a:defRPr/>
              </a:pPr>
              <a:endParaRPr lang="en-US" sz="1350" kern="1200">
                <a:solidFill>
                  <a:srgbClr val="393996"/>
                </a:solidFill>
                <a:latin typeface="Arial" charset="0"/>
                <a:ea typeface="Geneva" charset="-128"/>
                <a:cs typeface="+mn-cs"/>
              </a:endParaRPr>
            </a:p>
          </p:txBody>
        </p:sp>
      </p:grpSp>
      <p:sp>
        <p:nvSpPr>
          <p:cNvPr id="24" name="Rectangle">
            <a:extLst>
              <a:ext uri="{FF2B5EF4-FFF2-40B4-BE49-F238E27FC236}">
                <a16:creationId xmlns:a16="http://schemas.microsoft.com/office/drawing/2014/main" id="{FE09E44A-6217-0F78-9F19-0D2F7D35451A}"/>
              </a:ext>
            </a:extLst>
          </p:cNvPr>
          <p:cNvSpPr/>
          <p:nvPr/>
        </p:nvSpPr>
        <p:spPr>
          <a:xfrm>
            <a:off x="8167994" y="3944678"/>
            <a:ext cx="1109402" cy="937168"/>
          </a:xfrm>
          <a:prstGeom prst="rect">
            <a:avLst/>
          </a:prstGeom>
          <a:solidFill>
            <a:schemeClr val="bg1"/>
          </a:solidFill>
          <a:ln w="12700">
            <a:miter lim="400000"/>
          </a:ln>
        </p:spPr>
        <p:txBody>
          <a:bodyPr lIns="34289" rIns="34289" anchor="ctr"/>
          <a:lstStyle/>
          <a:p>
            <a:pPr defTabSz="342900" fontAlgn="base">
              <a:spcBef>
                <a:spcPct val="0"/>
              </a:spcBef>
              <a:spcAft>
                <a:spcPct val="0"/>
              </a:spcAft>
              <a:buClrTx/>
              <a:defRPr/>
            </a:pPr>
            <a:endParaRPr sz="1350" kern="1200">
              <a:solidFill>
                <a:srgbClr val="393996"/>
              </a:solidFill>
              <a:latin typeface="Arial" charset="0"/>
              <a:ea typeface="Geneva" charset="-128"/>
              <a:cs typeface="+mn-cs"/>
            </a:endParaRPr>
          </a:p>
        </p:txBody>
      </p:sp>
      <p:sp>
        <p:nvSpPr>
          <p:cNvPr id="25" name="Rectangle">
            <a:extLst>
              <a:ext uri="{FF2B5EF4-FFF2-40B4-BE49-F238E27FC236}">
                <a16:creationId xmlns:a16="http://schemas.microsoft.com/office/drawing/2014/main" id="{805B581D-254A-59C9-5549-A89B3FAFC840}"/>
              </a:ext>
            </a:extLst>
          </p:cNvPr>
          <p:cNvSpPr/>
          <p:nvPr/>
        </p:nvSpPr>
        <p:spPr>
          <a:xfrm>
            <a:off x="9349556" y="3524043"/>
            <a:ext cx="1109402" cy="937168"/>
          </a:xfrm>
          <a:prstGeom prst="rect">
            <a:avLst/>
          </a:prstGeom>
          <a:solidFill>
            <a:schemeClr val="bg1"/>
          </a:solidFill>
          <a:ln w="12700">
            <a:miter lim="400000"/>
          </a:ln>
        </p:spPr>
        <p:txBody>
          <a:bodyPr lIns="34289" rIns="34289" anchor="ctr"/>
          <a:lstStyle/>
          <a:p>
            <a:pPr defTabSz="342900" fontAlgn="base">
              <a:spcBef>
                <a:spcPct val="0"/>
              </a:spcBef>
              <a:spcAft>
                <a:spcPct val="0"/>
              </a:spcAft>
              <a:buClrTx/>
              <a:defRPr/>
            </a:pPr>
            <a:endParaRPr sz="1350" kern="1200">
              <a:solidFill>
                <a:srgbClr val="393996"/>
              </a:solidFill>
              <a:latin typeface="Arial" charset="0"/>
              <a:ea typeface="Geneva" charset="-128"/>
              <a:cs typeface="+mn-cs"/>
            </a:endParaRPr>
          </a:p>
        </p:txBody>
      </p:sp>
      <p:grpSp>
        <p:nvGrpSpPr>
          <p:cNvPr id="26" name="Group 14">
            <a:extLst>
              <a:ext uri="{FF2B5EF4-FFF2-40B4-BE49-F238E27FC236}">
                <a16:creationId xmlns:a16="http://schemas.microsoft.com/office/drawing/2014/main" id="{702B1EE8-386F-8BB6-6721-A016B5524E37}"/>
              </a:ext>
            </a:extLst>
          </p:cNvPr>
          <p:cNvGrpSpPr/>
          <p:nvPr/>
        </p:nvGrpSpPr>
        <p:grpSpPr>
          <a:xfrm>
            <a:off x="780553" y="2035399"/>
            <a:ext cx="2979435" cy="3428326"/>
            <a:chOff x="396435" y="1740699"/>
            <a:chExt cx="3707245" cy="4291904"/>
          </a:xfrm>
        </p:grpSpPr>
        <p:pic>
          <p:nvPicPr>
            <p:cNvPr id="27" name="Picture 15">
              <a:extLst>
                <a:ext uri="{FF2B5EF4-FFF2-40B4-BE49-F238E27FC236}">
                  <a16:creationId xmlns:a16="http://schemas.microsoft.com/office/drawing/2014/main" id="{A6DA9B27-1D46-25D1-31F4-4C6B62F54E0D}"/>
                </a:ext>
              </a:extLst>
            </p:cNvPr>
            <p:cNvPicPr>
              <a:picLocks noChangeAspect="1"/>
            </p:cNvPicPr>
            <p:nvPr/>
          </p:nvPicPr>
          <p:blipFill>
            <a:blip r:embed="rId5"/>
            <a:stretch>
              <a:fillRect/>
            </a:stretch>
          </p:blipFill>
          <p:spPr>
            <a:xfrm>
              <a:off x="396435" y="1740699"/>
              <a:ext cx="3707245" cy="4063359"/>
            </a:xfrm>
            <a:prstGeom prst="rect">
              <a:avLst/>
            </a:prstGeom>
          </p:spPr>
        </p:pic>
        <p:sp>
          <p:nvSpPr>
            <p:cNvPr id="28" name="Text Box 72">
              <a:extLst>
                <a:ext uri="{FF2B5EF4-FFF2-40B4-BE49-F238E27FC236}">
                  <a16:creationId xmlns:a16="http://schemas.microsoft.com/office/drawing/2014/main" id="{06936610-71A2-DE86-8E01-047D15A55884}"/>
                </a:ext>
              </a:extLst>
            </p:cNvPr>
            <p:cNvSpPr txBox="1">
              <a:spLocks noChangeArrowheads="1"/>
            </p:cNvSpPr>
            <p:nvPr/>
          </p:nvSpPr>
          <p:spPr bwMode="auto">
            <a:xfrm>
              <a:off x="789768" y="5755604"/>
              <a:ext cx="2920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rgbClr val="1E3B8A"/>
                  </a:solidFill>
                  <a:latin typeface="Trebuchet MS" panose="020B0603020202020204" pitchFamily="34" charset="0"/>
                  <a:ea typeface="ＭＳ Ｐゴシック" panose="020B0600070205080204" pitchFamily="34" charset="-128"/>
                  <a:cs typeface="Geneva" pitchFamily="-84" charset="0"/>
                </a:defRPr>
              </a:lvl1pPr>
              <a:lvl2pPr marL="742950" indent="-285750">
                <a:spcBef>
                  <a:spcPct val="20000"/>
                </a:spcBef>
                <a:buFont typeface="Arial" panose="020B0604020202020204" pitchFamily="34" charset="0"/>
                <a:buChar char="–"/>
                <a:defRPr>
                  <a:solidFill>
                    <a:srgbClr val="1E3B8A"/>
                  </a:solidFill>
                  <a:latin typeface="Trebuchet MS" panose="020B0603020202020204" pitchFamily="34" charset="0"/>
                  <a:ea typeface="Geneva" pitchFamily="-84" charset="0"/>
                  <a:cs typeface="Geneva" pitchFamily="-84" charset="0"/>
                </a:defRPr>
              </a:lvl2pPr>
              <a:lvl3pPr marL="1143000" indent="-228600">
                <a:spcBef>
                  <a:spcPct val="20000"/>
                </a:spcBef>
                <a:buFont typeface="Arial" panose="020B0604020202020204" pitchFamily="34" charset="0"/>
                <a:buChar char="•"/>
                <a:defRPr sz="1600">
                  <a:solidFill>
                    <a:srgbClr val="1E3B8A"/>
                  </a:solidFill>
                  <a:latin typeface="Trebuchet MS" panose="020B0603020202020204" pitchFamily="34" charset="0"/>
                  <a:ea typeface="Geneva" pitchFamily="-84" charset="0"/>
                  <a:cs typeface="Geneva" pitchFamily="-84" charset="0"/>
                </a:defRPr>
              </a:lvl3pPr>
              <a:lvl4pPr marL="1600200" indent="-228600">
                <a:spcBef>
                  <a:spcPct val="20000"/>
                </a:spcBef>
                <a:buFont typeface="Arial" panose="020B0604020202020204" pitchFamily="34" charset="0"/>
                <a:buChar char="–"/>
                <a:defRPr sz="1400">
                  <a:solidFill>
                    <a:srgbClr val="1E3B8A"/>
                  </a:solidFill>
                  <a:latin typeface="Trebuchet MS" panose="020B0603020202020204" pitchFamily="34" charset="0"/>
                  <a:ea typeface="Geneva" pitchFamily="-84" charset="0"/>
                  <a:cs typeface="Geneva" pitchFamily="-84" charset="0"/>
                </a:defRPr>
              </a:lvl4pPr>
              <a:lvl5pPr marL="2057400" indent="-228600">
                <a:spcBef>
                  <a:spcPct val="20000"/>
                </a:spcBef>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5pPr>
              <a:lvl6pPr marL="25146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6pPr>
              <a:lvl7pPr marL="29718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7pPr>
              <a:lvl8pPr marL="34290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8pPr>
              <a:lvl9pPr marL="38862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9pPr>
            </a:lstStyle>
            <a:p>
              <a:pPr algn="ctr" defTabSz="342900" fontAlgn="base">
                <a:spcAft>
                  <a:spcPct val="0"/>
                </a:spcAft>
                <a:buClrTx/>
                <a:buNone/>
                <a:defRPr/>
              </a:pPr>
              <a:r>
                <a:rPr lang="en-US" altLang="en-US" sz="750" kern="1200" dirty="0">
                  <a:solidFill>
                    <a:srgbClr val="515147"/>
                  </a:solidFill>
                  <a:latin typeface="Arial"/>
                </a:rPr>
                <a:t>Adapted from Hoover-Fong et al [poster] 2016</a:t>
              </a:r>
              <a:endParaRPr lang="en-US" altLang="en-US" sz="600" kern="1200" dirty="0">
                <a:solidFill>
                  <a:srgbClr val="515147"/>
                </a:solidFill>
              </a:endParaRPr>
            </a:p>
          </p:txBody>
        </p:sp>
      </p:grpSp>
      <p:cxnSp>
        <p:nvCxnSpPr>
          <p:cNvPr id="29" name="رابط مستقيم 36">
            <a:extLst>
              <a:ext uri="{FF2B5EF4-FFF2-40B4-BE49-F238E27FC236}">
                <a16:creationId xmlns:a16="http://schemas.microsoft.com/office/drawing/2014/main" id="{3CFC2596-F181-B0AE-C232-ECF685C0DCF4}"/>
              </a:ext>
            </a:extLst>
          </p:cNvPr>
          <p:cNvCxnSpPr/>
          <p:nvPr/>
        </p:nvCxnSpPr>
        <p:spPr>
          <a:xfrm>
            <a:off x="5389776" y="1671261"/>
            <a:ext cx="4605" cy="4264925"/>
          </a:xfrm>
          <a:prstGeom prst="line">
            <a:avLst/>
          </a:prstGeom>
        </p:spPr>
        <p:style>
          <a:lnRef idx="3">
            <a:schemeClr val="accent3"/>
          </a:lnRef>
          <a:fillRef idx="0">
            <a:schemeClr val="accent3"/>
          </a:fillRef>
          <a:effectRef idx="2">
            <a:schemeClr val="accent3"/>
          </a:effectRef>
          <a:fontRef idx="minor">
            <a:schemeClr val="tx1"/>
          </a:fontRef>
        </p:style>
      </p:cxnSp>
      <p:grpSp>
        <p:nvGrpSpPr>
          <p:cNvPr id="30" name="Group 5">
            <a:extLst>
              <a:ext uri="{FF2B5EF4-FFF2-40B4-BE49-F238E27FC236}">
                <a16:creationId xmlns:a16="http://schemas.microsoft.com/office/drawing/2014/main" id="{A97074DF-79F2-2A53-B1A1-16A8FEFC4077}"/>
              </a:ext>
            </a:extLst>
          </p:cNvPr>
          <p:cNvGrpSpPr/>
          <p:nvPr/>
        </p:nvGrpSpPr>
        <p:grpSpPr>
          <a:xfrm>
            <a:off x="780553" y="2118850"/>
            <a:ext cx="3445743" cy="3164893"/>
            <a:chOff x="396435" y="1740699"/>
            <a:chExt cx="4415318" cy="4063359"/>
          </a:xfrm>
        </p:grpSpPr>
        <p:grpSp>
          <p:nvGrpSpPr>
            <p:cNvPr id="31" name="Group 6">
              <a:extLst>
                <a:ext uri="{FF2B5EF4-FFF2-40B4-BE49-F238E27FC236}">
                  <a16:creationId xmlns:a16="http://schemas.microsoft.com/office/drawing/2014/main" id="{A03109F6-8E5B-B960-8B61-29F0CC6F6F74}"/>
                </a:ext>
              </a:extLst>
            </p:cNvPr>
            <p:cNvGrpSpPr/>
            <p:nvPr/>
          </p:nvGrpSpPr>
          <p:grpSpPr>
            <a:xfrm>
              <a:off x="396435" y="1740699"/>
              <a:ext cx="4328276" cy="4063359"/>
              <a:chOff x="396435" y="1740699"/>
              <a:chExt cx="4328276" cy="4063359"/>
            </a:xfrm>
          </p:grpSpPr>
          <p:pic>
            <p:nvPicPr>
              <p:cNvPr id="33" name="Picture 8">
                <a:extLst>
                  <a:ext uri="{FF2B5EF4-FFF2-40B4-BE49-F238E27FC236}">
                    <a16:creationId xmlns:a16="http://schemas.microsoft.com/office/drawing/2014/main" id="{289A7932-A72F-949B-E815-5C2590429EAB}"/>
                  </a:ext>
                </a:extLst>
              </p:cNvPr>
              <p:cNvPicPr>
                <a:picLocks noChangeAspect="1"/>
              </p:cNvPicPr>
              <p:nvPr/>
            </p:nvPicPr>
            <p:blipFill>
              <a:blip r:embed="rId5"/>
              <a:stretch>
                <a:fillRect/>
              </a:stretch>
            </p:blipFill>
            <p:spPr>
              <a:xfrm>
                <a:off x="396435" y="1740699"/>
                <a:ext cx="3707245" cy="4063359"/>
              </a:xfrm>
              <a:prstGeom prst="rect">
                <a:avLst/>
              </a:prstGeom>
            </p:spPr>
          </p:pic>
          <p:sp>
            <p:nvSpPr>
              <p:cNvPr id="34" name="Rectangle: Rounded Corners 10">
                <a:extLst>
                  <a:ext uri="{FF2B5EF4-FFF2-40B4-BE49-F238E27FC236}">
                    <a16:creationId xmlns:a16="http://schemas.microsoft.com/office/drawing/2014/main" id="{E31A3138-3F70-B4F5-DA35-8B8231494545}"/>
                  </a:ext>
                </a:extLst>
              </p:cNvPr>
              <p:cNvSpPr/>
              <p:nvPr/>
            </p:nvSpPr>
            <p:spPr>
              <a:xfrm rot="16200000">
                <a:off x="4135253" y="1945275"/>
                <a:ext cx="200054" cy="978862"/>
              </a:xfrm>
              <a:prstGeom prst="roundRect">
                <a:avLst>
                  <a:gd name="adj" fmla="val 36594"/>
                </a:avLst>
              </a:prstGeom>
              <a:solidFill>
                <a:schemeClr val="bg1"/>
              </a:solidFill>
              <a:ln w="12700">
                <a:solidFill>
                  <a:srgbClr val="2FC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base">
                  <a:spcBef>
                    <a:spcPct val="0"/>
                  </a:spcBef>
                  <a:spcAft>
                    <a:spcPct val="0"/>
                  </a:spcAft>
                  <a:buClrTx/>
                  <a:defRPr/>
                </a:pPr>
                <a:endParaRPr lang="en-US" sz="1350" kern="1200">
                  <a:solidFill>
                    <a:srgbClr val="FFFFFF"/>
                  </a:solidFill>
                  <a:latin typeface="Arial"/>
                  <a:ea typeface="MS PGothic"/>
                </a:endParaRPr>
              </a:p>
            </p:txBody>
          </p:sp>
        </p:grpSp>
        <p:sp>
          <p:nvSpPr>
            <p:cNvPr id="32" name="TextBox 7">
              <a:extLst>
                <a:ext uri="{FF2B5EF4-FFF2-40B4-BE49-F238E27FC236}">
                  <a16:creationId xmlns:a16="http://schemas.microsoft.com/office/drawing/2014/main" id="{AADDA8E0-CB35-1E2A-40DC-5C42972691F7}"/>
                </a:ext>
              </a:extLst>
            </p:cNvPr>
            <p:cNvSpPr txBox="1"/>
            <p:nvPr/>
          </p:nvSpPr>
          <p:spPr>
            <a:xfrm>
              <a:off x="3649335" y="2334677"/>
              <a:ext cx="1162418" cy="230832"/>
            </a:xfrm>
            <a:prstGeom prst="rect">
              <a:avLst/>
            </a:prstGeom>
            <a:noFill/>
          </p:spPr>
          <p:txBody>
            <a:bodyPr wrap="square" rtlCol="0">
              <a:spAutoFit/>
            </a:bodyPr>
            <a:lstStyle/>
            <a:p>
              <a:pPr algn="ctr" defTabSz="342900" fontAlgn="base">
                <a:spcBef>
                  <a:spcPct val="0"/>
                </a:spcBef>
                <a:spcAft>
                  <a:spcPct val="0"/>
                </a:spcAft>
                <a:buClrTx/>
                <a:defRPr/>
              </a:pPr>
              <a:r>
                <a:rPr lang="en-US" sz="525" b="1" kern="1200" dirty="0">
                  <a:solidFill>
                    <a:srgbClr val="666769"/>
                  </a:solidFill>
                  <a:latin typeface="Arial" charset="0"/>
                  <a:ea typeface="Geneva" charset="-128"/>
                  <a:cs typeface="+mn-cs"/>
                </a:rPr>
                <a:t>VOSORITIDE (</a:t>
              </a:r>
              <a:r>
                <a:rPr lang="en-US" sz="525" b="1" kern="1200" dirty="0" err="1">
                  <a:solidFill>
                    <a:srgbClr val="666769"/>
                  </a:solidFill>
                  <a:latin typeface="Arial" charset="0"/>
                  <a:ea typeface="Geneva" charset="-128"/>
                  <a:cs typeface="+mn-cs"/>
                </a:rPr>
                <a:t>rhCNP</a:t>
              </a:r>
              <a:r>
                <a:rPr lang="en-US" sz="525" b="1" kern="1200" dirty="0">
                  <a:solidFill>
                    <a:srgbClr val="666769"/>
                  </a:solidFill>
                  <a:latin typeface="Arial" charset="0"/>
                  <a:ea typeface="Geneva" charset="-128"/>
                  <a:cs typeface="+mn-cs"/>
                </a:rPr>
                <a:t>)</a:t>
              </a:r>
            </a:p>
          </p:txBody>
        </p:sp>
      </p:grpSp>
      <p:sp>
        <p:nvSpPr>
          <p:cNvPr id="35" name="مستطيل 44">
            <a:extLst>
              <a:ext uri="{FF2B5EF4-FFF2-40B4-BE49-F238E27FC236}">
                <a16:creationId xmlns:a16="http://schemas.microsoft.com/office/drawing/2014/main" id="{2E8A0F30-A57B-FAC8-9F67-75BFC31E68D8}"/>
              </a:ext>
            </a:extLst>
          </p:cNvPr>
          <p:cNvSpPr/>
          <p:nvPr/>
        </p:nvSpPr>
        <p:spPr>
          <a:xfrm>
            <a:off x="9477303" y="2294830"/>
            <a:ext cx="1912637" cy="338554"/>
          </a:xfrm>
          <a:prstGeom prst="rect">
            <a:avLst/>
          </a:prstGeom>
          <a:solidFill>
            <a:schemeClr val="accent1">
              <a:lumMod val="20000"/>
              <a:lumOff val="80000"/>
            </a:schemeClr>
          </a:solidFill>
        </p:spPr>
        <p:txBody>
          <a:bodyPr wrap="square">
            <a:spAutoFit/>
          </a:bodyPr>
          <a:lstStyle/>
          <a:p>
            <a:r>
              <a:rPr lang="en-US" sz="1600" b="1" dirty="0">
                <a:effectLst>
                  <a:outerShdw blurRad="38100" dist="38100" dir="2700000" algn="tl">
                    <a:srgbClr val="000000">
                      <a:alpha val="43137"/>
                    </a:srgbClr>
                  </a:outerShdw>
                </a:effectLst>
              </a:rPr>
              <a:t>Overactive  receptor</a:t>
            </a:r>
          </a:p>
        </p:txBody>
      </p:sp>
      <p:sp>
        <p:nvSpPr>
          <p:cNvPr id="36" name="مستطيل 45">
            <a:extLst>
              <a:ext uri="{FF2B5EF4-FFF2-40B4-BE49-F238E27FC236}">
                <a16:creationId xmlns:a16="http://schemas.microsoft.com/office/drawing/2014/main" id="{63E91EE0-D5FB-039B-8EC6-FD686E13EC5B}"/>
              </a:ext>
            </a:extLst>
          </p:cNvPr>
          <p:cNvSpPr/>
          <p:nvPr/>
        </p:nvSpPr>
        <p:spPr>
          <a:xfrm rot="16200000">
            <a:off x="8825306" y="4100910"/>
            <a:ext cx="1461512" cy="307777"/>
          </a:xfrm>
          <a:prstGeom prst="rect">
            <a:avLst/>
          </a:prstGeom>
          <a:solidFill>
            <a:schemeClr val="accent1">
              <a:lumMod val="20000"/>
              <a:lumOff val="80000"/>
            </a:schemeClr>
          </a:solidFill>
        </p:spPr>
        <p:txBody>
          <a:bodyPr wrap="square">
            <a:spAutoFit/>
          </a:bodyPr>
          <a:lstStyle/>
          <a:p>
            <a:r>
              <a:rPr lang="en-US" sz="1400" b="1" dirty="0">
                <a:effectLst>
                  <a:outerShdw blurRad="38100" dist="38100" dir="2700000" algn="tl">
                    <a:srgbClr val="000000">
                      <a:alpha val="43137"/>
                    </a:srgbClr>
                  </a:outerShdw>
                </a:effectLst>
              </a:rPr>
              <a:t>Inhibitory signals</a:t>
            </a:r>
          </a:p>
        </p:txBody>
      </p:sp>
      <p:sp>
        <p:nvSpPr>
          <p:cNvPr id="37" name="شكل حر 47">
            <a:extLst>
              <a:ext uri="{FF2B5EF4-FFF2-40B4-BE49-F238E27FC236}">
                <a16:creationId xmlns:a16="http://schemas.microsoft.com/office/drawing/2014/main" id="{D57EB76A-48E6-537E-83A9-B4CF555FB040}"/>
              </a:ext>
            </a:extLst>
          </p:cNvPr>
          <p:cNvSpPr/>
          <p:nvPr/>
        </p:nvSpPr>
        <p:spPr>
          <a:xfrm>
            <a:off x="9485194" y="4947313"/>
            <a:ext cx="1132764" cy="973686"/>
          </a:xfrm>
          <a:custGeom>
            <a:avLst/>
            <a:gdLst>
              <a:gd name="connsiteX0" fmla="*/ 0 w 1132764"/>
              <a:gd name="connsiteY0" fmla="*/ 661917 h 973686"/>
              <a:gd name="connsiteX1" fmla="*/ 484496 w 1132764"/>
              <a:gd name="connsiteY1" fmla="*/ 941696 h 973686"/>
              <a:gd name="connsiteX2" fmla="*/ 1132764 w 1132764"/>
              <a:gd name="connsiteY2" fmla="*/ 0 h 973686"/>
              <a:gd name="connsiteX3" fmla="*/ 1132764 w 1132764"/>
              <a:gd name="connsiteY3" fmla="*/ 0 h 973686"/>
            </a:gdLst>
            <a:ahLst/>
            <a:cxnLst>
              <a:cxn ang="0">
                <a:pos x="connsiteX0" y="connsiteY0"/>
              </a:cxn>
              <a:cxn ang="0">
                <a:pos x="connsiteX1" y="connsiteY1"/>
              </a:cxn>
              <a:cxn ang="0">
                <a:pos x="connsiteX2" y="connsiteY2"/>
              </a:cxn>
              <a:cxn ang="0">
                <a:pos x="connsiteX3" y="connsiteY3"/>
              </a:cxn>
            </a:cxnLst>
            <a:rect l="l" t="t" r="r" b="b"/>
            <a:pathLst>
              <a:path w="1132764" h="973686">
                <a:moveTo>
                  <a:pt x="0" y="661917"/>
                </a:moveTo>
                <a:cubicBezTo>
                  <a:pt x="147851" y="856966"/>
                  <a:pt x="295702" y="1052015"/>
                  <a:pt x="484496" y="941696"/>
                </a:cubicBezTo>
                <a:cubicBezTo>
                  <a:pt x="673290" y="831377"/>
                  <a:pt x="1132764" y="0"/>
                  <a:pt x="1132764" y="0"/>
                </a:cubicBezTo>
                <a:lnTo>
                  <a:pt x="1132764"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رابط مستقيم 49">
            <a:extLst>
              <a:ext uri="{FF2B5EF4-FFF2-40B4-BE49-F238E27FC236}">
                <a16:creationId xmlns:a16="http://schemas.microsoft.com/office/drawing/2014/main" id="{19D632A7-981C-E543-8B74-7ABD53D3D387}"/>
              </a:ext>
            </a:extLst>
          </p:cNvPr>
          <p:cNvCxnSpPr>
            <a:stCxn id="37" idx="2"/>
          </p:cNvCxnSpPr>
          <p:nvPr/>
        </p:nvCxnSpPr>
        <p:spPr>
          <a:xfrm>
            <a:off x="10617958" y="4947313"/>
            <a:ext cx="54591" cy="129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رابط مستقيم 51">
            <a:extLst>
              <a:ext uri="{FF2B5EF4-FFF2-40B4-BE49-F238E27FC236}">
                <a16:creationId xmlns:a16="http://schemas.microsoft.com/office/drawing/2014/main" id="{4B1FDF06-CC1A-A0C4-61AD-18084D6CBF9C}"/>
              </a:ext>
            </a:extLst>
          </p:cNvPr>
          <p:cNvCxnSpPr>
            <a:stCxn id="37" idx="2"/>
          </p:cNvCxnSpPr>
          <p:nvPr/>
        </p:nvCxnSpPr>
        <p:spPr>
          <a:xfrm flipH="1">
            <a:off x="10458958" y="4947313"/>
            <a:ext cx="1590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مستطيل 52">
            <a:extLst>
              <a:ext uri="{FF2B5EF4-FFF2-40B4-BE49-F238E27FC236}">
                <a16:creationId xmlns:a16="http://schemas.microsoft.com/office/drawing/2014/main" id="{C472F905-D2C8-6DF7-3498-AE2329306C77}"/>
              </a:ext>
            </a:extLst>
          </p:cNvPr>
          <p:cNvSpPr/>
          <p:nvPr/>
        </p:nvSpPr>
        <p:spPr>
          <a:xfrm>
            <a:off x="9991024" y="4561527"/>
            <a:ext cx="1912637" cy="307777"/>
          </a:xfrm>
          <a:prstGeom prst="rect">
            <a:avLst/>
          </a:prstGeom>
          <a:solidFill>
            <a:schemeClr val="accent1">
              <a:lumMod val="20000"/>
              <a:lumOff val="80000"/>
            </a:schemeClr>
          </a:solidFill>
        </p:spPr>
        <p:txBody>
          <a:bodyPr wrap="square">
            <a:spAutoFit/>
          </a:bodyPr>
          <a:lstStyle/>
          <a:p>
            <a:r>
              <a:rPr lang="en-US" sz="1400" b="1" dirty="0"/>
              <a:t>Decrease proliferation</a:t>
            </a:r>
          </a:p>
        </p:txBody>
      </p:sp>
      <p:sp>
        <p:nvSpPr>
          <p:cNvPr id="41" name="مستطيل 54">
            <a:extLst>
              <a:ext uri="{FF2B5EF4-FFF2-40B4-BE49-F238E27FC236}">
                <a16:creationId xmlns:a16="http://schemas.microsoft.com/office/drawing/2014/main" id="{A63367E6-0025-AF1A-69CB-1A56C52F1777}"/>
              </a:ext>
            </a:extLst>
          </p:cNvPr>
          <p:cNvSpPr/>
          <p:nvPr/>
        </p:nvSpPr>
        <p:spPr>
          <a:xfrm>
            <a:off x="3575713" y="2870925"/>
            <a:ext cx="1561172" cy="430887"/>
          </a:xfrm>
          <a:prstGeom prst="rect">
            <a:avLst/>
          </a:prstGeom>
          <a:solidFill>
            <a:schemeClr val="accent1">
              <a:lumMod val="20000"/>
              <a:lumOff val="80000"/>
            </a:schemeClr>
          </a:solidFill>
        </p:spPr>
        <p:txBody>
          <a:bodyPr wrap="square">
            <a:spAutoFit/>
          </a:bodyPr>
          <a:lstStyle/>
          <a:p>
            <a:r>
              <a:rPr lang="en-US" sz="1050" dirty="0"/>
              <a:t>Block FGFR3</a:t>
            </a:r>
          </a:p>
          <a:p>
            <a:r>
              <a:rPr lang="en-US" sz="1050" dirty="0"/>
              <a:t>CNP pathway</a:t>
            </a:r>
          </a:p>
        </p:txBody>
      </p:sp>
      <p:sp>
        <p:nvSpPr>
          <p:cNvPr id="42" name="Rectangle">
            <a:extLst>
              <a:ext uri="{FF2B5EF4-FFF2-40B4-BE49-F238E27FC236}">
                <a16:creationId xmlns:a16="http://schemas.microsoft.com/office/drawing/2014/main" id="{5D6C9343-B3E6-3794-8B7E-69EAE6BDE73C}"/>
              </a:ext>
            </a:extLst>
          </p:cNvPr>
          <p:cNvSpPr/>
          <p:nvPr/>
        </p:nvSpPr>
        <p:spPr>
          <a:xfrm>
            <a:off x="6251982" y="2182061"/>
            <a:ext cx="1109402" cy="508539"/>
          </a:xfrm>
          <a:prstGeom prst="rect">
            <a:avLst/>
          </a:prstGeom>
          <a:solidFill>
            <a:schemeClr val="bg1"/>
          </a:solidFill>
          <a:ln w="12700">
            <a:miter lim="400000"/>
          </a:ln>
        </p:spPr>
        <p:txBody>
          <a:bodyPr lIns="34289" rIns="34289" anchor="ctr"/>
          <a:lstStyle/>
          <a:p>
            <a:pPr defTabSz="342900" fontAlgn="base">
              <a:spcBef>
                <a:spcPct val="0"/>
              </a:spcBef>
              <a:spcAft>
                <a:spcPct val="0"/>
              </a:spcAft>
              <a:buClrTx/>
              <a:defRPr/>
            </a:pPr>
            <a:endParaRPr sz="1350" kern="1200">
              <a:solidFill>
                <a:srgbClr val="393996"/>
              </a:solidFill>
              <a:latin typeface="Arial" charset="0"/>
              <a:ea typeface="Geneva" charset="-128"/>
              <a:cs typeface="+mn-cs"/>
            </a:endParaRPr>
          </a:p>
        </p:txBody>
      </p:sp>
      <p:sp>
        <p:nvSpPr>
          <p:cNvPr id="43" name="Rectangle">
            <a:extLst>
              <a:ext uri="{FF2B5EF4-FFF2-40B4-BE49-F238E27FC236}">
                <a16:creationId xmlns:a16="http://schemas.microsoft.com/office/drawing/2014/main" id="{45CCCFC6-D6DE-71DF-6055-2CDAD11CE197}"/>
              </a:ext>
            </a:extLst>
          </p:cNvPr>
          <p:cNvSpPr/>
          <p:nvPr/>
        </p:nvSpPr>
        <p:spPr>
          <a:xfrm>
            <a:off x="8320394" y="4097078"/>
            <a:ext cx="1109402" cy="937168"/>
          </a:xfrm>
          <a:prstGeom prst="rect">
            <a:avLst/>
          </a:prstGeom>
          <a:solidFill>
            <a:schemeClr val="bg1"/>
          </a:solidFill>
          <a:ln w="12700">
            <a:miter lim="400000"/>
          </a:ln>
        </p:spPr>
        <p:txBody>
          <a:bodyPr lIns="34289" rIns="34289" anchor="ctr"/>
          <a:lstStyle/>
          <a:p>
            <a:pPr defTabSz="342900" fontAlgn="base">
              <a:spcBef>
                <a:spcPct val="0"/>
              </a:spcBef>
              <a:spcAft>
                <a:spcPct val="0"/>
              </a:spcAft>
              <a:buClrTx/>
              <a:defRPr/>
            </a:pPr>
            <a:endParaRPr sz="1350" kern="1200">
              <a:solidFill>
                <a:srgbClr val="393996"/>
              </a:solidFill>
              <a:latin typeface="Arial" charset="0"/>
              <a:ea typeface="Geneva" charset="-128"/>
              <a:cs typeface="+mn-cs"/>
            </a:endParaRPr>
          </a:p>
        </p:txBody>
      </p:sp>
      <p:sp>
        <p:nvSpPr>
          <p:cNvPr id="44" name="مستطيل 59">
            <a:extLst>
              <a:ext uri="{FF2B5EF4-FFF2-40B4-BE49-F238E27FC236}">
                <a16:creationId xmlns:a16="http://schemas.microsoft.com/office/drawing/2014/main" id="{EEE2DD72-7A73-4109-0D6C-6C760DBC1D48}"/>
              </a:ext>
            </a:extLst>
          </p:cNvPr>
          <p:cNvSpPr/>
          <p:nvPr/>
        </p:nvSpPr>
        <p:spPr>
          <a:xfrm>
            <a:off x="6425304" y="1831684"/>
            <a:ext cx="1086902" cy="338554"/>
          </a:xfrm>
          <a:prstGeom prst="rect">
            <a:avLst/>
          </a:prstGeom>
          <a:solidFill>
            <a:schemeClr val="bg1">
              <a:lumMod val="75000"/>
            </a:schemeClr>
          </a:solidFill>
        </p:spPr>
        <p:txBody>
          <a:bodyPr wrap="square">
            <a:spAutoFit/>
          </a:bodyPr>
          <a:lstStyle/>
          <a:p>
            <a:pPr algn="ctr"/>
            <a:r>
              <a:rPr lang="en-US" sz="1600" b="1" dirty="0">
                <a:effectLst>
                  <a:outerShdw blurRad="38100" dist="38100" dir="2700000" algn="tl">
                    <a:srgbClr val="000000">
                      <a:alpha val="43137"/>
                    </a:srgbClr>
                  </a:outerShdw>
                </a:effectLst>
              </a:rPr>
              <a:t>Normal</a:t>
            </a:r>
          </a:p>
        </p:txBody>
      </p:sp>
      <p:sp>
        <p:nvSpPr>
          <p:cNvPr id="45" name="مستطيل 60">
            <a:extLst>
              <a:ext uri="{FF2B5EF4-FFF2-40B4-BE49-F238E27FC236}">
                <a16:creationId xmlns:a16="http://schemas.microsoft.com/office/drawing/2014/main" id="{3EBF6A5D-BEBC-548E-F3C5-04BA48D9EA14}"/>
              </a:ext>
            </a:extLst>
          </p:cNvPr>
          <p:cNvSpPr/>
          <p:nvPr/>
        </p:nvSpPr>
        <p:spPr>
          <a:xfrm>
            <a:off x="9417276" y="1826785"/>
            <a:ext cx="1933719" cy="338554"/>
          </a:xfrm>
          <a:prstGeom prst="rect">
            <a:avLst/>
          </a:prstGeom>
          <a:solidFill>
            <a:schemeClr val="accent2">
              <a:lumMod val="40000"/>
              <a:lumOff val="60000"/>
            </a:schemeClr>
          </a:solidFill>
        </p:spPr>
        <p:txBody>
          <a:bodyPr wrap="square">
            <a:spAutoFit/>
          </a:bodyPr>
          <a:lstStyle/>
          <a:p>
            <a:r>
              <a:rPr lang="en-US" sz="1600" b="1" dirty="0" err="1">
                <a:effectLst>
                  <a:outerShdw blurRad="38100" dist="38100" dir="2700000" algn="tl">
                    <a:srgbClr val="000000">
                      <a:alpha val="43137"/>
                    </a:srgbClr>
                  </a:outerShdw>
                </a:effectLst>
              </a:rPr>
              <a:t>Achondroplasia</a:t>
            </a:r>
            <a:r>
              <a:rPr lang="en-US" sz="1600" b="1" dirty="0">
                <a:effectLst>
                  <a:outerShdw blurRad="38100" dist="38100" dir="2700000" algn="tl">
                    <a:srgbClr val="000000">
                      <a:alpha val="43137"/>
                    </a:srgbClr>
                  </a:outerShdw>
                </a:effectLst>
              </a:rPr>
              <a:t> </a:t>
            </a:r>
          </a:p>
        </p:txBody>
      </p:sp>
      <p:sp>
        <p:nvSpPr>
          <p:cNvPr id="46" name="Text Placeholder 4">
            <a:extLst>
              <a:ext uri="{FF2B5EF4-FFF2-40B4-BE49-F238E27FC236}">
                <a16:creationId xmlns:a16="http://schemas.microsoft.com/office/drawing/2014/main" id="{987F055E-438D-BE06-2636-118A7316619D}"/>
              </a:ext>
            </a:extLst>
          </p:cNvPr>
          <p:cNvSpPr txBox="1"/>
          <p:nvPr/>
        </p:nvSpPr>
        <p:spPr>
          <a:xfrm>
            <a:off x="607853" y="6417880"/>
            <a:ext cx="4911305" cy="207749"/>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3152" tIns="54864" rIns="73152" bIns="54864" anchor="ctr">
            <a:spAutoFit/>
          </a:bodyPr>
          <a:lstStyle>
            <a:defPPr>
              <a:defRPr lang="en-US"/>
            </a:defPPr>
            <a:lvl1pPr>
              <a:spcBef>
                <a:spcPts val="650"/>
              </a:spcBef>
              <a:spcAft>
                <a:spcPts val="0"/>
              </a:spcAft>
              <a:defRPr sz="837" b="0">
                <a:solidFill>
                  <a:srgbClr val="666666"/>
                </a:solidFill>
                <a:latin typeface="Source Sans Pro"/>
              </a:defRPr>
            </a:lvl1pPr>
          </a:lstStyle>
          <a:p>
            <a:r>
              <a:rPr dirty="0"/>
              <a:t>Adapted from The Lancet, Horton WA, Hall JG, Hecht JT. 2007; 370: 162-172, with permission from Elsevier</a:t>
            </a:r>
            <a:r>
              <a:rPr dirty="0">
                <a:sym typeface="Trebuchet MS"/>
              </a:rPr>
              <a:t>. </a:t>
            </a:r>
          </a:p>
        </p:txBody>
      </p:sp>
      <p:sp>
        <p:nvSpPr>
          <p:cNvPr id="48" name="TextBox 47">
            <a:extLst>
              <a:ext uri="{FF2B5EF4-FFF2-40B4-BE49-F238E27FC236}">
                <a16:creationId xmlns:a16="http://schemas.microsoft.com/office/drawing/2014/main" id="{4F066BB9-7B71-AF44-F723-46F67251B359}"/>
              </a:ext>
            </a:extLst>
          </p:cNvPr>
          <p:cNvSpPr txBox="1"/>
          <p:nvPr/>
        </p:nvSpPr>
        <p:spPr>
          <a:xfrm>
            <a:off x="632469" y="1217910"/>
            <a:ext cx="6094140" cy="361637"/>
          </a:xfrm>
          <a:prstGeom prst="rect">
            <a:avLst/>
          </a:prstGeom>
          <a:noFill/>
        </p:spPr>
        <p:txBody>
          <a:bodyPr wrap="square">
            <a:spAutoFit/>
          </a:bodyPr>
          <a:lstStyle/>
          <a:p>
            <a:pPr algn="l">
              <a:lnSpc>
                <a:spcPts val="2145"/>
              </a:lnSpc>
              <a:spcBef>
                <a:spcPts val="0"/>
              </a:spcBef>
              <a:spcAft>
                <a:spcPts val="0"/>
              </a:spcAft>
            </a:pPr>
            <a:r>
              <a:rPr lang="en-US" sz="1600" b="1" dirty="0">
                <a:solidFill>
                  <a:srgbClr val="1A4F7A"/>
                </a:solidFill>
                <a:latin typeface="Source Sans Pro"/>
              </a:rPr>
              <a:t>VOSORITIDE: C-type natriuretic peptide analog</a:t>
            </a:r>
          </a:p>
        </p:txBody>
      </p:sp>
      <p:sp>
        <p:nvSpPr>
          <p:cNvPr id="49" name="TextBox 48">
            <a:extLst>
              <a:ext uri="{FF2B5EF4-FFF2-40B4-BE49-F238E27FC236}">
                <a16:creationId xmlns:a16="http://schemas.microsoft.com/office/drawing/2014/main" id="{98A50DA2-E847-2635-2163-9EB5C29AD671}"/>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41258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8">
            <a:extLst>
              <a:ext uri="{FF2B5EF4-FFF2-40B4-BE49-F238E27FC236}">
                <a16:creationId xmlns:a16="http://schemas.microsoft.com/office/drawing/2014/main" id="{EFF0FCBF-231F-5166-E997-D12D6E0CB73B}"/>
              </a:ext>
            </a:extLst>
          </p:cNvPr>
          <p:cNvPicPr>
            <a:picLocks noChangeAspect="1"/>
          </p:cNvPicPr>
          <p:nvPr/>
        </p:nvPicPr>
        <p:blipFill rotWithShape="1">
          <a:blip r:embed="rId2"/>
          <a:srcRect l="29829" t="18530" r="34680" b="9856"/>
          <a:stretch/>
        </p:blipFill>
        <p:spPr>
          <a:xfrm>
            <a:off x="7548844" y="625401"/>
            <a:ext cx="4004162" cy="56071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ounded Rectangle 2">
            <a:extLst>
              <a:ext uri="{FF2B5EF4-FFF2-40B4-BE49-F238E27FC236}">
                <a16:creationId xmlns:a16="http://schemas.microsoft.com/office/drawing/2014/main" id="{3D86BBD8-0724-2977-31BC-4A0666930F93}"/>
              </a:ext>
            </a:extLst>
          </p:cNvPr>
          <p:cNvSpPr/>
          <p:nvPr/>
        </p:nvSpPr>
        <p:spPr>
          <a:xfrm>
            <a:off x="1001270" y="2258122"/>
            <a:ext cx="5286242" cy="3143250"/>
          </a:xfrm>
          <a:prstGeom prst="roundRect">
            <a:avLst>
              <a:gd name="adj" fmla="val 4848"/>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a:extLst>
              <a:ext uri="{FF2B5EF4-FFF2-40B4-BE49-F238E27FC236}">
                <a16:creationId xmlns:a16="http://schemas.microsoft.com/office/drawing/2014/main" id="{7ED30ACE-B23E-5A4F-2CEF-BBCC9490C422}"/>
              </a:ext>
            </a:extLst>
          </p:cNvPr>
          <p:cNvSpPr/>
          <p:nvPr/>
        </p:nvSpPr>
        <p:spPr>
          <a:xfrm>
            <a:off x="5335036" y="2448622"/>
            <a:ext cx="761980" cy="761999"/>
          </a:xfrm>
          <a:prstGeom prst="roundRect">
            <a:avLst>
              <a:gd name="adj" fmla="val 50000"/>
            </a:avLst>
          </a:prstGeom>
          <a:solidFill>
            <a:srgbClr val="1A4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a:extLst>
              <a:ext uri="{FF2B5EF4-FFF2-40B4-BE49-F238E27FC236}">
                <a16:creationId xmlns:a16="http://schemas.microsoft.com/office/drawing/2014/main" id="{1F1BBD60-C30D-CDCC-167B-24136E17285F}"/>
              </a:ext>
            </a:extLst>
          </p:cNvPr>
          <p:cNvSpPr txBox="1"/>
          <p:nvPr/>
        </p:nvSpPr>
        <p:spPr>
          <a:xfrm>
            <a:off x="5430284" y="2448622"/>
            <a:ext cx="761980" cy="761999"/>
          </a:xfrm>
          <a:prstGeom prst="rect">
            <a:avLst/>
          </a:prstGeom>
          <a:noFill/>
        </p:spPr>
        <p:txBody>
          <a:bodyPr wrap="none" lIns="73152" tIns="54864" rIns="73152" bIns="54864" anchor="ctr">
            <a:spAutoFit/>
          </a:bodyPr>
          <a:lstStyle/>
          <a:p>
            <a:pPr algn="l">
              <a:spcBef>
                <a:spcPts val="0"/>
              </a:spcBef>
              <a:spcAft>
                <a:spcPts val="0"/>
              </a:spcAft>
            </a:pPr>
            <a:r>
              <a:rPr sz="1435" b="1">
                <a:solidFill>
                  <a:srgbClr val="FFFFFF"/>
                </a:solidFill>
                <a:latin typeface="Source Sans Pro"/>
              </a:rPr>
              <a:t>2021</a:t>
            </a:r>
          </a:p>
        </p:txBody>
      </p:sp>
      <p:sp>
        <p:nvSpPr>
          <p:cNvPr id="6" name="Rounded Rectangle 5">
            <a:extLst>
              <a:ext uri="{FF2B5EF4-FFF2-40B4-BE49-F238E27FC236}">
                <a16:creationId xmlns:a16="http://schemas.microsoft.com/office/drawing/2014/main" id="{AEC19A47-70B4-AD64-0B12-509DB6971190}"/>
              </a:ext>
            </a:extLst>
          </p:cNvPr>
          <p:cNvSpPr/>
          <p:nvPr/>
        </p:nvSpPr>
        <p:spPr>
          <a:xfrm>
            <a:off x="1239389" y="2496246"/>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7" name="Picture 6" descr="image.png">
            <a:extLst>
              <a:ext uri="{FF2B5EF4-FFF2-40B4-BE49-F238E27FC236}">
                <a16:creationId xmlns:a16="http://schemas.microsoft.com/office/drawing/2014/main" id="{5733BF46-EF2B-02FE-4C33-56E3F345F180}"/>
              </a:ext>
            </a:extLst>
          </p:cNvPr>
          <p:cNvPicPr>
            <a:picLocks noChangeAspect="1"/>
          </p:cNvPicPr>
          <p:nvPr/>
        </p:nvPicPr>
        <p:blipFill>
          <a:blip r:embed="rId3">
            <a:alphaModFix/>
          </a:blip>
          <a:stretch>
            <a:fillRect/>
          </a:stretch>
        </p:blipFill>
        <p:spPr>
          <a:xfrm>
            <a:off x="1372736" y="2647181"/>
            <a:ext cx="304792" cy="269630"/>
          </a:xfrm>
          <a:prstGeom prst="rect">
            <a:avLst/>
          </a:prstGeom>
        </p:spPr>
      </p:pic>
      <p:sp>
        <p:nvSpPr>
          <p:cNvPr id="8" name="TextBox 7">
            <a:extLst>
              <a:ext uri="{FF2B5EF4-FFF2-40B4-BE49-F238E27FC236}">
                <a16:creationId xmlns:a16="http://schemas.microsoft.com/office/drawing/2014/main" id="{90348EDF-8042-50B3-DA19-4BBA96CB4EE5}"/>
              </a:ext>
            </a:extLst>
          </p:cNvPr>
          <p:cNvSpPr txBox="1"/>
          <p:nvPr/>
        </p:nvSpPr>
        <p:spPr>
          <a:xfrm>
            <a:off x="1953746" y="2610546"/>
            <a:ext cx="3114597"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Vosoritide Approval Status</a:t>
            </a:r>
          </a:p>
        </p:txBody>
      </p:sp>
      <p:pic>
        <p:nvPicPr>
          <p:cNvPr id="9" name="Picture 8" descr="image.png">
            <a:extLst>
              <a:ext uri="{FF2B5EF4-FFF2-40B4-BE49-F238E27FC236}">
                <a16:creationId xmlns:a16="http://schemas.microsoft.com/office/drawing/2014/main" id="{6DAF771C-E6E5-731D-E0EA-E2AB6D79E5C5}"/>
              </a:ext>
            </a:extLst>
          </p:cNvPr>
          <p:cNvPicPr>
            <a:picLocks noChangeAspect="1"/>
          </p:cNvPicPr>
          <p:nvPr/>
        </p:nvPicPr>
        <p:blipFill>
          <a:blip r:embed="rId4">
            <a:alphaModFix/>
          </a:blip>
          <a:stretch>
            <a:fillRect/>
          </a:stretch>
        </p:blipFill>
        <p:spPr>
          <a:xfrm>
            <a:off x="1239389" y="3358257"/>
            <a:ext cx="228594" cy="185737"/>
          </a:xfrm>
          <a:prstGeom prst="rect">
            <a:avLst/>
          </a:prstGeom>
        </p:spPr>
      </p:pic>
      <p:sp>
        <p:nvSpPr>
          <p:cNvPr id="10" name="TextBox 9">
            <a:extLst>
              <a:ext uri="{FF2B5EF4-FFF2-40B4-BE49-F238E27FC236}">
                <a16:creationId xmlns:a16="http://schemas.microsoft.com/office/drawing/2014/main" id="{F97B2E0F-A51B-BE6E-B40A-B038BA176BC3}"/>
              </a:ext>
            </a:extLst>
          </p:cNvPr>
          <p:cNvSpPr txBox="1"/>
          <p:nvPr/>
        </p:nvSpPr>
        <p:spPr>
          <a:xfrm>
            <a:off x="1563231" y="3267119"/>
            <a:ext cx="4486162" cy="515654"/>
          </a:xfrm>
          <a:prstGeom prst="rect">
            <a:avLst/>
          </a:prstGeom>
          <a:noFill/>
        </p:spPr>
        <p:txBody>
          <a:bodyPr wrap="square" lIns="73152" tIns="54864" rIns="73152" bIns="54864" anchor="ctr">
            <a:spAutoFit/>
          </a:bodyPr>
          <a:lstStyle/>
          <a:p>
            <a:pPr algn="l">
              <a:spcBef>
                <a:spcPts val="0"/>
              </a:spcBef>
              <a:spcAft>
                <a:spcPts val="0"/>
              </a:spcAft>
            </a:pPr>
            <a:r>
              <a:rPr sz="1435" b="1" dirty="0">
                <a:solidFill>
                  <a:srgbClr val="1A4F7A"/>
                </a:solidFill>
                <a:latin typeface="Source Sans Pro"/>
              </a:rPr>
              <a:t>First </a:t>
            </a:r>
            <a:r>
              <a:rPr lang="en-US" sz="1435" b="1" dirty="0">
                <a:solidFill>
                  <a:srgbClr val="1A4F7A"/>
                </a:solidFill>
                <a:latin typeface="Source Sans Pro"/>
              </a:rPr>
              <a:t>approved drug </a:t>
            </a:r>
            <a:r>
              <a:rPr sz="1196" b="0" dirty="0">
                <a:solidFill>
                  <a:srgbClr val="1A1A1A"/>
                </a:solidFill>
                <a:latin typeface="Source Sans Pro"/>
              </a:rPr>
              <a:t>for </a:t>
            </a:r>
            <a:r>
              <a:rPr lang="en-US" sz="1196" b="0" dirty="0">
                <a:solidFill>
                  <a:srgbClr val="1A1A1A"/>
                </a:solidFill>
                <a:latin typeface="Source Sans Pro"/>
              </a:rPr>
              <a:t>A</a:t>
            </a:r>
            <a:r>
              <a:rPr sz="1196" b="0" dirty="0">
                <a:solidFill>
                  <a:srgbClr val="1A1A1A"/>
                </a:solidFill>
                <a:latin typeface="Source Sans Pro"/>
              </a:rPr>
              <a:t>chondroplasia</a:t>
            </a:r>
            <a:r>
              <a:rPr lang="en-US" sz="1196" b="0" dirty="0">
                <a:solidFill>
                  <a:srgbClr val="1A1A1A"/>
                </a:solidFill>
                <a:latin typeface="Source Sans Pro"/>
              </a:rPr>
              <a:t> by U.S.FDA &amp; EMA </a:t>
            </a:r>
          </a:p>
          <a:p>
            <a:pPr algn="l">
              <a:spcBef>
                <a:spcPts val="0"/>
              </a:spcBef>
              <a:spcAft>
                <a:spcPts val="0"/>
              </a:spcAft>
            </a:pPr>
            <a:endParaRPr sz="1196" b="0" dirty="0">
              <a:solidFill>
                <a:srgbClr val="1A1A1A"/>
              </a:solidFill>
              <a:latin typeface="Source Sans Pro"/>
            </a:endParaRPr>
          </a:p>
        </p:txBody>
      </p:sp>
      <p:pic>
        <p:nvPicPr>
          <p:cNvPr id="11" name="Picture 10" descr="image.png">
            <a:extLst>
              <a:ext uri="{FF2B5EF4-FFF2-40B4-BE49-F238E27FC236}">
                <a16:creationId xmlns:a16="http://schemas.microsoft.com/office/drawing/2014/main" id="{BC6A8CB4-A1EB-E723-1730-2DFFF16F32CA}"/>
              </a:ext>
            </a:extLst>
          </p:cNvPr>
          <p:cNvPicPr>
            <a:picLocks noChangeAspect="1"/>
          </p:cNvPicPr>
          <p:nvPr/>
        </p:nvPicPr>
        <p:blipFill>
          <a:blip r:embed="rId5">
            <a:alphaModFix/>
          </a:blip>
          <a:stretch>
            <a:fillRect/>
          </a:stretch>
        </p:blipFill>
        <p:spPr>
          <a:xfrm>
            <a:off x="1239389" y="3973573"/>
            <a:ext cx="228594" cy="217170"/>
          </a:xfrm>
          <a:prstGeom prst="rect">
            <a:avLst/>
          </a:prstGeom>
        </p:spPr>
      </p:pic>
      <p:sp>
        <p:nvSpPr>
          <p:cNvPr id="12" name="TextBox 11">
            <a:extLst>
              <a:ext uri="{FF2B5EF4-FFF2-40B4-BE49-F238E27FC236}">
                <a16:creationId xmlns:a16="http://schemas.microsoft.com/office/drawing/2014/main" id="{9A9C286E-42C9-0DF1-0058-DAEA17F89B7F}"/>
              </a:ext>
            </a:extLst>
          </p:cNvPr>
          <p:cNvSpPr txBox="1"/>
          <p:nvPr/>
        </p:nvSpPr>
        <p:spPr>
          <a:xfrm>
            <a:off x="1563231" y="3824331"/>
            <a:ext cx="3409844" cy="515654"/>
          </a:xfrm>
          <a:prstGeom prst="rect">
            <a:avLst/>
          </a:prstGeom>
          <a:noFill/>
        </p:spPr>
        <p:txBody>
          <a:bodyPr wrap="none" lIns="73152" tIns="54864" rIns="73152" bIns="54864" anchor="ctr">
            <a:spAutoFit/>
          </a:bodyPr>
          <a:lstStyle/>
          <a:p>
            <a:r>
              <a:rPr sz="1196" b="0" dirty="0">
                <a:solidFill>
                  <a:srgbClr val="1A1A1A"/>
                </a:solidFill>
                <a:latin typeface="Source Sans Pro"/>
              </a:rPr>
              <a:t>EMA: Approved from </a:t>
            </a:r>
            <a:r>
              <a:rPr sz="1435" b="1" dirty="0">
                <a:solidFill>
                  <a:srgbClr val="1A4F7A"/>
                </a:solidFill>
                <a:latin typeface="Source Sans Pro"/>
              </a:rPr>
              <a:t>4 months of age</a:t>
            </a:r>
            <a:r>
              <a:rPr sz="1196" b="0" dirty="0">
                <a:solidFill>
                  <a:srgbClr val="1A1A1A"/>
                </a:solidFill>
                <a:latin typeface="Source Sans Pro"/>
              </a:rPr>
              <a:t> and older</a:t>
            </a:r>
            <a:br>
              <a:rPr lang="en-US" sz="1196" b="0" dirty="0">
                <a:solidFill>
                  <a:srgbClr val="1A1A1A"/>
                </a:solidFill>
                <a:latin typeface="Source Sans Pro"/>
              </a:rPr>
            </a:br>
            <a:endParaRPr sz="1196" b="0" dirty="0">
              <a:solidFill>
                <a:srgbClr val="1A1A1A"/>
              </a:solidFill>
              <a:latin typeface="Source Sans Pro"/>
            </a:endParaRPr>
          </a:p>
        </p:txBody>
      </p:sp>
      <p:pic>
        <p:nvPicPr>
          <p:cNvPr id="13" name="Picture 12" descr="image.png">
            <a:extLst>
              <a:ext uri="{FF2B5EF4-FFF2-40B4-BE49-F238E27FC236}">
                <a16:creationId xmlns:a16="http://schemas.microsoft.com/office/drawing/2014/main" id="{2E2DCEEA-EB26-F197-85E3-DCBD9400DE7C}"/>
              </a:ext>
            </a:extLst>
          </p:cNvPr>
          <p:cNvPicPr>
            <a:picLocks noChangeAspect="1"/>
          </p:cNvPicPr>
          <p:nvPr/>
        </p:nvPicPr>
        <p:blipFill>
          <a:blip r:embed="rId6">
            <a:alphaModFix/>
          </a:blip>
          <a:stretch>
            <a:fillRect/>
          </a:stretch>
        </p:blipFill>
        <p:spPr>
          <a:xfrm>
            <a:off x="1258439" y="4465068"/>
            <a:ext cx="228594" cy="177164"/>
          </a:xfrm>
          <a:prstGeom prst="rect">
            <a:avLst/>
          </a:prstGeom>
        </p:spPr>
      </p:pic>
      <p:sp>
        <p:nvSpPr>
          <p:cNvPr id="14" name="TextBox 13">
            <a:extLst>
              <a:ext uri="{FF2B5EF4-FFF2-40B4-BE49-F238E27FC236}">
                <a16:creationId xmlns:a16="http://schemas.microsoft.com/office/drawing/2014/main" id="{C8CD1780-5646-972B-C658-28FF279205B7}"/>
              </a:ext>
            </a:extLst>
          </p:cNvPr>
          <p:cNvSpPr txBox="1"/>
          <p:nvPr/>
        </p:nvSpPr>
        <p:spPr>
          <a:xfrm>
            <a:off x="1563231" y="4372672"/>
            <a:ext cx="3590835" cy="29527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Australia, Japan &amp; USA: Approved from </a:t>
            </a:r>
            <a:r>
              <a:rPr sz="1435" b="1">
                <a:solidFill>
                  <a:srgbClr val="1A4F7A"/>
                </a:solidFill>
                <a:latin typeface="Source Sans Pro"/>
              </a:rPr>
              <a:t>birth</a:t>
            </a:r>
          </a:p>
        </p:txBody>
      </p:sp>
      <p:sp>
        <p:nvSpPr>
          <p:cNvPr id="15" name="TextBox 14">
            <a:extLst>
              <a:ext uri="{FF2B5EF4-FFF2-40B4-BE49-F238E27FC236}">
                <a16:creationId xmlns:a16="http://schemas.microsoft.com/office/drawing/2014/main" id="{87061D4F-0A50-6308-1200-178232A4E8AF}"/>
              </a:ext>
            </a:extLst>
          </p:cNvPr>
          <p:cNvSpPr txBox="1"/>
          <p:nvPr/>
        </p:nvSpPr>
        <p:spPr>
          <a:xfrm>
            <a:off x="638994" y="395977"/>
            <a:ext cx="7150272" cy="1215141"/>
          </a:xfrm>
          <a:prstGeom prst="rect">
            <a:avLst/>
          </a:prstGeom>
          <a:noFill/>
        </p:spPr>
        <p:txBody>
          <a:bodyPr wrap="square" lIns="73152" tIns="54864" rIns="73152" bIns="54864" anchor="ctr">
            <a:spAutoFit/>
          </a:bodyPr>
          <a:lstStyle/>
          <a:p>
            <a:pPr algn="l">
              <a:spcBef>
                <a:spcPts val="0"/>
              </a:spcBef>
              <a:spcAft>
                <a:spcPts val="650"/>
              </a:spcAft>
            </a:pPr>
            <a:r>
              <a:rPr sz="2392" b="1" dirty="0">
                <a:solidFill>
                  <a:srgbClr val="1A4F7A"/>
                </a:solidFill>
                <a:latin typeface="Source Sans Pro"/>
              </a:rPr>
              <a:t>International Consensus Guidelines </a:t>
            </a:r>
            <a:r>
              <a:rPr lang="en-US" sz="2392" b="1" dirty="0">
                <a:solidFill>
                  <a:srgbClr val="1A4F7A"/>
                </a:solidFill>
                <a:latin typeface="Source Sans Pro"/>
              </a:rPr>
              <a:t>on the implementation and monitoring of Vosoritide Therapy in individuals with achondroplasia</a:t>
            </a:r>
            <a:endParaRPr sz="2392" b="1" dirty="0">
              <a:solidFill>
                <a:srgbClr val="1A4F7A"/>
              </a:solidFill>
              <a:latin typeface="Source Sans Pro"/>
            </a:endParaRPr>
          </a:p>
        </p:txBody>
      </p:sp>
      <p:sp>
        <p:nvSpPr>
          <p:cNvPr id="16" name="TextBox 15">
            <a:extLst>
              <a:ext uri="{FF2B5EF4-FFF2-40B4-BE49-F238E27FC236}">
                <a16:creationId xmlns:a16="http://schemas.microsoft.com/office/drawing/2014/main" id="{5A6F3C4A-B7AD-A2FD-ABA2-444C8456F744}"/>
              </a:ext>
            </a:extLst>
          </p:cNvPr>
          <p:cNvSpPr txBox="1"/>
          <p:nvPr/>
        </p:nvSpPr>
        <p:spPr>
          <a:xfrm>
            <a:off x="276441" y="6401497"/>
            <a:ext cx="7242778" cy="368434"/>
          </a:xfrm>
          <a:prstGeom prst="rect">
            <a:avLst/>
          </a:prstGeom>
          <a:noFill/>
        </p:spPr>
        <p:txBody>
          <a:bodyPr wrap="square" lIns="73152" tIns="54864" rIns="73152" bIns="54864" anchor="ctr">
            <a:spAutoFit/>
          </a:bodyPr>
          <a:lstStyle>
            <a:defPPr>
              <a:defRPr lang="en-SA"/>
            </a:defPPr>
            <a:lvl1pPr>
              <a:spcBef>
                <a:spcPts val="650"/>
              </a:spcBef>
              <a:spcAft>
                <a:spcPts val="0"/>
              </a:spcAft>
              <a:defRPr sz="837" b="0">
                <a:solidFill>
                  <a:srgbClr val="666666"/>
                </a:solidFill>
                <a:latin typeface="Source Sans Pro"/>
              </a:defRPr>
            </a:lvl1pPr>
          </a:lstStyle>
          <a:p>
            <a:r>
              <a:rPr lang="en-US" dirty="0" err="1"/>
              <a:t>Savarirayan</a:t>
            </a:r>
            <a:r>
              <a:rPr lang="en-US" dirty="0"/>
              <a:t> R, Irving M, Bacino CA, et al. International consensus guidelines on the implementation and monitoring of vosoritide therapy in individuals with achondroplasia. Nat Rev Endocrinol. 2025;21(5):314-324. doi:10.1038/s41574-024-01074-9</a:t>
            </a:r>
            <a:endParaRPr lang="en-SA" dirty="0"/>
          </a:p>
        </p:txBody>
      </p:sp>
      <p:sp>
        <p:nvSpPr>
          <p:cNvPr id="19" name="TextBox 18">
            <a:extLst>
              <a:ext uri="{FF2B5EF4-FFF2-40B4-BE49-F238E27FC236}">
                <a16:creationId xmlns:a16="http://schemas.microsoft.com/office/drawing/2014/main" id="{23ECC84A-0E1B-D8BF-128D-CC5044E1D665}"/>
              </a:ext>
            </a:extLst>
          </p:cNvPr>
          <p:cNvSpPr txBox="1"/>
          <p:nvPr/>
        </p:nvSpPr>
        <p:spPr>
          <a:xfrm>
            <a:off x="1677528" y="4826036"/>
            <a:ext cx="3081228" cy="294824"/>
          </a:xfrm>
          <a:prstGeom prst="rect">
            <a:avLst/>
          </a:prstGeom>
          <a:noFill/>
        </p:spPr>
        <p:txBody>
          <a:bodyPr wrap="none" lIns="73152" tIns="54864" rIns="73152" bIns="54864" anchor="ctr">
            <a:spAutoFit/>
          </a:bodyPr>
          <a:lstStyle>
            <a:defPPr>
              <a:defRPr lang="x-none"/>
            </a:defPPr>
            <a:lvl1pPr>
              <a:spcBef>
                <a:spcPts val="0"/>
              </a:spcBef>
              <a:spcAft>
                <a:spcPts val="0"/>
              </a:spcAft>
              <a:defRPr sz="1196" b="0">
                <a:solidFill>
                  <a:srgbClr val="1A1A1A"/>
                </a:solidFill>
                <a:latin typeface="Source Sans Pro"/>
              </a:defRPr>
            </a:lvl1pPr>
          </a:lstStyle>
          <a:p>
            <a:r>
              <a:rPr lang="en-US" b="1" dirty="0"/>
              <a:t>in patients whose epiphyses are not closed.</a:t>
            </a:r>
          </a:p>
        </p:txBody>
      </p:sp>
      <p:sp>
        <p:nvSpPr>
          <p:cNvPr id="18" name="TextBox 17">
            <a:extLst>
              <a:ext uri="{FF2B5EF4-FFF2-40B4-BE49-F238E27FC236}">
                <a16:creationId xmlns:a16="http://schemas.microsoft.com/office/drawing/2014/main" id="{42831F23-253A-F938-27A7-94779676187F}"/>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
        <p:nvSpPr>
          <p:cNvPr id="20" name="TextBox 19">
            <a:extLst>
              <a:ext uri="{FF2B5EF4-FFF2-40B4-BE49-F238E27FC236}">
                <a16:creationId xmlns:a16="http://schemas.microsoft.com/office/drawing/2014/main" id="{412B86CC-E0C2-A58C-13D4-B6BED0FB4E1A}"/>
              </a:ext>
            </a:extLst>
          </p:cNvPr>
          <p:cNvSpPr txBox="1"/>
          <p:nvPr/>
        </p:nvSpPr>
        <p:spPr>
          <a:xfrm>
            <a:off x="276441" y="6002542"/>
            <a:ext cx="2613216" cy="369332"/>
          </a:xfrm>
          <a:prstGeom prst="rect">
            <a:avLst/>
          </a:prstGeom>
          <a:noFill/>
        </p:spPr>
        <p:txBody>
          <a:bodyPr wrap="none" rtlCol="0">
            <a:spAutoFit/>
          </a:bodyPr>
          <a:lstStyle/>
          <a:p>
            <a:r>
              <a:rPr lang="en-SA" sz="900" dirty="0"/>
              <a:t>U.S FDA:American Food and Drug Administration</a:t>
            </a:r>
            <a:br>
              <a:rPr lang="en-SA" sz="900" dirty="0"/>
            </a:br>
            <a:r>
              <a:rPr lang="en-SA" sz="900" dirty="0"/>
              <a:t>EMA: European Medicine Agency </a:t>
            </a:r>
          </a:p>
        </p:txBody>
      </p:sp>
    </p:spTree>
    <p:extLst>
      <p:ext uri="{BB962C8B-B14F-4D97-AF65-F5344CB8AC3E}">
        <p14:creationId xmlns:p14="http://schemas.microsoft.com/office/powerpoint/2010/main" val="314028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577797"/>
            <a:ext cx="3993337" cy="480131"/>
          </a:xfrm>
          <a:prstGeom prst="rect">
            <a:avLst/>
          </a:prstGeom>
          <a:noFill/>
        </p:spPr>
        <p:txBody>
          <a:bodyPr wrap="none" lIns="73152" tIns="54864" rIns="73152" bIns="54864" anchor="ctr">
            <a:spAutoFit/>
          </a:bodyPr>
          <a:lstStyle/>
          <a:p>
            <a:r>
              <a:rPr lang="en-US" sz="2400" b="1" dirty="0">
                <a:solidFill>
                  <a:srgbClr val="1A4F7A"/>
                </a:solidFill>
                <a:latin typeface="Source Sans Pro"/>
              </a:rPr>
              <a:t>111-301/302 Phase 3 Studies</a:t>
            </a:r>
          </a:p>
        </p:txBody>
      </p:sp>
      <p:sp>
        <p:nvSpPr>
          <p:cNvPr id="16" name="Rounded Rectangle 15"/>
          <p:cNvSpPr/>
          <p:nvPr/>
        </p:nvSpPr>
        <p:spPr>
          <a:xfrm>
            <a:off x="666733" y="1848067"/>
            <a:ext cx="5286242" cy="3143250"/>
          </a:xfrm>
          <a:prstGeom prst="roundRect">
            <a:avLst>
              <a:gd name="adj" fmla="val 4848"/>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Rounded Rectangle 16"/>
          <p:cNvSpPr/>
          <p:nvPr/>
        </p:nvSpPr>
        <p:spPr>
          <a:xfrm>
            <a:off x="904852" y="2086191"/>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8" name="Picture 17" descr="image.png"/>
          <p:cNvPicPr>
            <a:picLocks noChangeAspect="1"/>
          </p:cNvPicPr>
          <p:nvPr/>
        </p:nvPicPr>
        <p:blipFill>
          <a:blip r:embed="rId2">
            <a:alphaModFix/>
          </a:blip>
          <a:stretch>
            <a:fillRect/>
          </a:stretch>
        </p:blipFill>
        <p:spPr>
          <a:xfrm>
            <a:off x="1038198" y="2263503"/>
            <a:ext cx="304792" cy="216876"/>
          </a:xfrm>
          <a:prstGeom prst="rect">
            <a:avLst/>
          </a:prstGeom>
        </p:spPr>
      </p:pic>
      <p:sp>
        <p:nvSpPr>
          <p:cNvPr id="19" name="TextBox 18"/>
          <p:cNvSpPr txBox="1"/>
          <p:nvPr/>
        </p:nvSpPr>
        <p:spPr>
          <a:xfrm>
            <a:off x="1619209" y="2200491"/>
            <a:ext cx="3333666" cy="342900"/>
          </a:xfrm>
          <a:prstGeom prst="rect">
            <a:avLst/>
          </a:prstGeom>
          <a:noFill/>
        </p:spPr>
        <p:txBody>
          <a:bodyPr wrap="none" lIns="73152" tIns="54864" rIns="73152" bIns="54864" anchor="ctr">
            <a:spAutoFit/>
          </a:bodyPr>
          <a:lstStyle/>
          <a:p>
            <a:pPr algn="l">
              <a:spcBef>
                <a:spcPts val="0"/>
              </a:spcBef>
              <a:spcAft>
                <a:spcPts val="0"/>
              </a:spcAft>
            </a:pPr>
            <a:r>
              <a:rPr sz="1674" b="1" dirty="0">
                <a:solidFill>
                  <a:srgbClr val="1A4F7A"/>
                </a:solidFill>
                <a:latin typeface="Source Sans Pro"/>
              </a:rPr>
              <a:t>111-301/302 Phase 3 Studies</a:t>
            </a:r>
          </a:p>
        </p:txBody>
      </p:sp>
      <p:pic>
        <p:nvPicPr>
          <p:cNvPr id="20" name="Picture 19" descr="image.png"/>
          <p:cNvPicPr>
            <a:picLocks noChangeAspect="1"/>
          </p:cNvPicPr>
          <p:nvPr/>
        </p:nvPicPr>
        <p:blipFill>
          <a:blip r:embed="rId3">
            <a:alphaModFix/>
          </a:blip>
          <a:stretch>
            <a:fillRect/>
          </a:stretch>
        </p:blipFill>
        <p:spPr>
          <a:xfrm>
            <a:off x="901989" y="2959536"/>
            <a:ext cx="228594" cy="165734"/>
          </a:xfrm>
          <a:prstGeom prst="rect">
            <a:avLst/>
          </a:prstGeom>
        </p:spPr>
      </p:pic>
      <p:sp>
        <p:nvSpPr>
          <p:cNvPr id="21" name="TextBox 20"/>
          <p:cNvSpPr txBox="1"/>
          <p:nvPr/>
        </p:nvSpPr>
        <p:spPr>
          <a:xfrm>
            <a:off x="1228693" y="2848192"/>
            <a:ext cx="4486162" cy="590549"/>
          </a:xfrm>
          <a:prstGeom prst="rect">
            <a:avLst/>
          </a:prstGeom>
          <a:noFill/>
        </p:spPr>
        <p:txBody>
          <a:bodyPr wrap="square" lIns="73152" tIns="54864" rIns="73152" bIns="54864" anchor="ctr">
            <a:spAutoFit/>
          </a:bodyPr>
          <a:lstStyle/>
          <a:p>
            <a:pPr algn="l">
              <a:spcBef>
                <a:spcPts val="0"/>
              </a:spcBef>
              <a:spcAft>
                <a:spcPts val="0"/>
              </a:spcAft>
            </a:pPr>
            <a:r>
              <a:rPr sz="1435" b="1">
                <a:solidFill>
                  <a:srgbClr val="1A4F7A"/>
                </a:solidFill>
                <a:latin typeface="Source Sans Pro"/>
              </a:rPr>
              <a:t>Randomized, double-blind, placebo-controlled</a:t>
            </a:r>
            <a:r>
              <a:rPr sz="1196" b="0">
                <a:solidFill>
                  <a:srgbClr val="1A1A1A"/>
                </a:solidFill>
                <a:latin typeface="Source Sans Pro"/>
              </a:rPr>
              <a:t> multi-center global study</a:t>
            </a:r>
          </a:p>
        </p:txBody>
      </p:sp>
      <p:pic>
        <p:nvPicPr>
          <p:cNvPr id="22" name="Picture 21" descr="image.png"/>
          <p:cNvPicPr>
            <a:picLocks noChangeAspect="1"/>
          </p:cNvPicPr>
          <p:nvPr/>
        </p:nvPicPr>
        <p:blipFill>
          <a:blip r:embed="rId4">
            <a:alphaModFix/>
          </a:blip>
          <a:stretch>
            <a:fillRect/>
          </a:stretch>
        </p:blipFill>
        <p:spPr>
          <a:xfrm>
            <a:off x="924682" y="3748650"/>
            <a:ext cx="228594" cy="205739"/>
          </a:xfrm>
          <a:prstGeom prst="rect">
            <a:avLst/>
          </a:prstGeom>
        </p:spPr>
      </p:pic>
      <p:sp>
        <p:nvSpPr>
          <p:cNvPr id="23" name="TextBox 22"/>
          <p:cNvSpPr txBox="1"/>
          <p:nvPr/>
        </p:nvSpPr>
        <p:spPr>
          <a:xfrm>
            <a:off x="1228693" y="3581616"/>
            <a:ext cx="4486162" cy="590549"/>
          </a:xfrm>
          <a:prstGeom prst="rect">
            <a:avLst/>
          </a:prstGeom>
          <a:noFill/>
        </p:spPr>
        <p:txBody>
          <a:bodyPr wrap="square" lIns="73152" tIns="54864" rIns="73152" bIns="54864" anchor="ctr">
            <a:spAutoFit/>
          </a:bodyPr>
          <a:lstStyle/>
          <a:p>
            <a:pPr algn="l">
              <a:spcBef>
                <a:spcPts val="0"/>
              </a:spcBef>
              <a:spcAft>
                <a:spcPts val="0"/>
              </a:spcAft>
            </a:pPr>
            <a:r>
              <a:rPr sz="1196" b="0">
                <a:solidFill>
                  <a:srgbClr val="1A1A1A"/>
                </a:solidFill>
                <a:latin typeface="Source Sans Pro"/>
              </a:rPr>
              <a:t>52-week study with subsequent </a:t>
            </a:r>
            <a:r>
              <a:rPr sz="1435" b="1">
                <a:solidFill>
                  <a:srgbClr val="1A4F7A"/>
                </a:solidFill>
                <a:latin typeface="Source Sans Pro"/>
              </a:rPr>
              <a:t>open-label extension</a:t>
            </a:r>
          </a:p>
        </p:txBody>
      </p:sp>
      <p:pic>
        <p:nvPicPr>
          <p:cNvPr id="24" name="Picture 23" descr="image.png"/>
          <p:cNvPicPr>
            <a:picLocks noChangeAspect="1"/>
          </p:cNvPicPr>
          <p:nvPr/>
        </p:nvPicPr>
        <p:blipFill>
          <a:blip r:embed="rId5">
            <a:alphaModFix/>
          </a:blip>
          <a:stretch>
            <a:fillRect/>
          </a:stretch>
        </p:blipFill>
        <p:spPr>
          <a:xfrm>
            <a:off x="939831" y="4372194"/>
            <a:ext cx="228594" cy="142875"/>
          </a:xfrm>
          <a:prstGeom prst="rect">
            <a:avLst/>
          </a:prstGeom>
        </p:spPr>
      </p:pic>
      <p:sp>
        <p:nvSpPr>
          <p:cNvPr id="25" name="TextBox 24"/>
          <p:cNvSpPr txBox="1"/>
          <p:nvPr/>
        </p:nvSpPr>
        <p:spPr>
          <a:xfrm>
            <a:off x="1228693" y="4204852"/>
            <a:ext cx="3938319" cy="515654"/>
          </a:xfrm>
          <a:prstGeom prst="rect">
            <a:avLst/>
          </a:prstGeom>
          <a:noFill/>
        </p:spPr>
        <p:txBody>
          <a:bodyPr wrap="square" lIns="73152" tIns="54864" rIns="73152" bIns="54864" anchor="ctr">
            <a:spAutoFit/>
          </a:bodyPr>
          <a:lstStyle/>
          <a:p>
            <a:pPr algn="l">
              <a:spcBef>
                <a:spcPts val="0"/>
              </a:spcBef>
              <a:spcAft>
                <a:spcPts val="0"/>
              </a:spcAft>
            </a:pPr>
            <a:r>
              <a:rPr sz="1196" b="0" dirty="0">
                <a:solidFill>
                  <a:srgbClr val="1A1A1A"/>
                </a:solidFill>
                <a:latin typeface="Source Sans Pro"/>
              </a:rPr>
              <a:t>Children with achondroplasia</a:t>
            </a:r>
            <a:r>
              <a:rPr lang="en-US" sz="1196" b="0" dirty="0">
                <a:solidFill>
                  <a:srgbClr val="1A1A1A"/>
                </a:solidFill>
                <a:latin typeface="Source Sans Pro"/>
              </a:rPr>
              <a:t> and opened growth plated</a:t>
            </a:r>
            <a:r>
              <a:rPr sz="1196" b="0" dirty="0">
                <a:solidFill>
                  <a:srgbClr val="1A1A1A"/>
                </a:solidFill>
                <a:latin typeface="Source Sans Pro"/>
              </a:rPr>
              <a:t> aged </a:t>
            </a:r>
            <a:r>
              <a:rPr sz="1435" b="1" dirty="0">
                <a:solidFill>
                  <a:srgbClr val="1A4F7A"/>
                </a:solidFill>
                <a:latin typeface="Source Sans Pro"/>
              </a:rPr>
              <a:t>5 to &lt; 18 years</a:t>
            </a:r>
          </a:p>
        </p:txBody>
      </p:sp>
      <p:sp>
        <p:nvSpPr>
          <p:cNvPr id="27" name="Rounded Rectangle 26"/>
          <p:cNvSpPr/>
          <p:nvPr/>
        </p:nvSpPr>
        <p:spPr>
          <a:xfrm>
            <a:off x="6361382" y="917328"/>
            <a:ext cx="5286242" cy="2714623"/>
          </a:xfrm>
          <a:prstGeom prst="roundRect">
            <a:avLst>
              <a:gd name="adj" fmla="val 2935"/>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8" name="Rounded Rectangle 27"/>
          <p:cNvSpPr/>
          <p:nvPr/>
        </p:nvSpPr>
        <p:spPr>
          <a:xfrm>
            <a:off x="6599501" y="1155452"/>
            <a:ext cx="571485" cy="571500"/>
          </a:xfrm>
          <a:prstGeom prst="roundRect">
            <a:avLst>
              <a:gd name="adj" fmla="val 50000"/>
            </a:avLst>
          </a:prstGeom>
          <a:solidFill>
            <a:srgbClr val="3A6EA5">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9" name="Picture 28" descr="image.png"/>
          <p:cNvPicPr>
            <a:picLocks noChangeAspect="1"/>
          </p:cNvPicPr>
          <p:nvPr/>
        </p:nvPicPr>
        <p:blipFill>
          <a:blip r:embed="rId6">
            <a:alphaModFix/>
          </a:blip>
          <a:stretch>
            <a:fillRect/>
          </a:stretch>
        </p:blipFill>
        <p:spPr>
          <a:xfrm>
            <a:off x="6732848" y="1310783"/>
            <a:ext cx="304792" cy="260838"/>
          </a:xfrm>
          <a:prstGeom prst="rect">
            <a:avLst/>
          </a:prstGeom>
        </p:spPr>
      </p:pic>
      <p:sp>
        <p:nvSpPr>
          <p:cNvPr id="30" name="TextBox 29"/>
          <p:cNvSpPr txBox="1"/>
          <p:nvPr/>
        </p:nvSpPr>
        <p:spPr>
          <a:xfrm>
            <a:off x="7313858" y="1256985"/>
            <a:ext cx="1749133" cy="368434"/>
          </a:xfrm>
          <a:prstGeom prst="rect">
            <a:avLst/>
          </a:prstGeom>
          <a:noFill/>
        </p:spPr>
        <p:txBody>
          <a:bodyPr wrap="none" lIns="73152" tIns="54864" rIns="73152" bIns="54864" anchor="ctr">
            <a:spAutoFit/>
          </a:bodyPr>
          <a:lstStyle/>
          <a:p>
            <a:pPr algn="l">
              <a:spcBef>
                <a:spcPts val="0"/>
              </a:spcBef>
              <a:spcAft>
                <a:spcPts val="0"/>
              </a:spcAft>
            </a:pPr>
            <a:r>
              <a:rPr sz="1674" b="1" dirty="0">
                <a:solidFill>
                  <a:srgbClr val="3A6EA5"/>
                </a:solidFill>
                <a:latin typeface="Source Sans Pro"/>
              </a:rPr>
              <a:t>Study </a:t>
            </a:r>
            <a:r>
              <a:rPr lang="en-US" sz="1674" b="1" dirty="0">
                <a:solidFill>
                  <a:srgbClr val="3A6EA5"/>
                </a:solidFill>
                <a:latin typeface="Source Sans Pro"/>
              </a:rPr>
              <a:t>Objectives</a:t>
            </a:r>
            <a:endParaRPr sz="1674" b="1" dirty="0">
              <a:solidFill>
                <a:srgbClr val="3A6EA5"/>
              </a:solidFill>
              <a:latin typeface="Source Sans Pro"/>
            </a:endParaRPr>
          </a:p>
        </p:txBody>
      </p:sp>
      <p:pic>
        <p:nvPicPr>
          <p:cNvPr id="31" name="Picture 30" descr="image.png"/>
          <p:cNvPicPr>
            <a:picLocks noChangeAspect="1"/>
          </p:cNvPicPr>
          <p:nvPr/>
        </p:nvPicPr>
        <p:blipFill>
          <a:blip r:embed="rId7">
            <a:alphaModFix/>
          </a:blip>
          <a:stretch>
            <a:fillRect/>
          </a:stretch>
        </p:blipFill>
        <p:spPr>
          <a:xfrm>
            <a:off x="6599501" y="2015280"/>
            <a:ext cx="228594" cy="194309"/>
          </a:xfrm>
          <a:prstGeom prst="rect">
            <a:avLst/>
          </a:prstGeom>
        </p:spPr>
      </p:pic>
      <p:sp>
        <p:nvSpPr>
          <p:cNvPr id="32" name="TextBox 31"/>
          <p:cNvSpPr txBox="1"/>
          <p:nvPr/>
        </p:nvSpPr>
        <p:spPr>
          <a:xfrm>
            <a:off x="6923343" y="1917453"/>
            <a:ext cx="4486162" cy="476249"/>
          </a:xfrm>
          <a:prstGeom prst="rect">
            <a:avLst/>
          </a:prstGeom>
          <a:noFill/>
        </p:spPr>
        <p:txBody>
          <a:bodyPr wrap="square" lIns="73152" tIns="54864" rIns="73152" bIns="54864" anchor="ctr">
            <a:spAutoFit/>
          </a:bodyPr>
          <a:lstStyle/>
          <a:p>
            <a:pPr algn="l">
              <a:spcBef>
                <a:spcPts val="0"/>
              </a:spcBef>
              <a:spcAft>
                <a:spcPts val="0"/>
              </a:spcAft>
            </a:pPr>
            <a:r>
              <a:rPr sz="1196" b="0">
                <a:solidFill>
                  <a:srgbClr val="1A1A1A"/>
                </a:solidFill>
                <a:latin typeface="Source Sans Pro"/>
              </a:rPr>
              <a:t>Primary Objective: Change in </a:t>
            </a:r>
            <a:r>
              <a:rPr sz="1196" b="1">
                <a:solidFill>
                  <a:srgbClr val="3A6EA5"/>
                </a:solidFill>
                <a:latin typeface="Source Sans Pro"/>
              </a:rPr>
              <a:t>annualized growth velocity</a:t>
            </a:r>
            <a:r>
              <a:rPr sz="1196" b="0">
                <a:solidFill>
                  <a:srgbClr val="1A1A1A"/>
                </a:solidFill>
                <a:latin typeface="Source Sans Pro"/>
              </a:rPr>
              <a:t> at 52 weeks</a:t>
            </a:r>
          </a:p>
        </p:txBody>
      </p:sp>
      <p:pic>
        <p:nvPicPr>
          <p:cNvPr id="33" name="Picture 32" descr="image.png"/>
          <p:cNvPicPr>
            <a:picLocks noChangeAspect="1"/>
          </p:cNvPicPr>
          <p:nvPr/>
        </p:nvPicPr>
        <p:blipFill>
          <a:blip r:embed="rId7">
            <a:alphaModFix/>
          </a:blip>
          <a:stretch>
            <a:fillRect/>
          </a:stretch>
        </p:blipFill>
        <p:spPr>
          <a:xfrm>
            <a:off x="6599501" y="2594063"/>
            <a:ext cx="228594" cy="194309"/>
          </a:xfrm>
          <a:prstGeom prst="rect">
            <a:avLst/>
          </a:prstGeom>
        </p:spPr>
      </p:pic>
      <p:sp>
        <p:nvSpPr>
          <p:cNvPr id="34" name="TextBox 33"/>
          <p:cNvSpPr txBox="1"/>
          <p:nvPr/>
        </p:nvSpPr>
        <p:spPr>
          <a:xfrm>
            <a:off x="6923343" y="2536578"/>
            <a:ext cx="4486162" cy="476249"/>
          </a:xfrm>
          <a:prstGeom prst="rect">
            <a:avLst/>
          </a:prstGeom>
          <a:noFill/>
        </p:spPr>
        <p:txBody>
          <a:bodyPr wrap="square" lIns="73152" tIns="54864" rIns="73152" bIns="54864" anchor="ctr">
            <a:spAutoFit/>
          </a:bodyPr>
          <a:lstStyle/>
          <a:p>
            <a:pPr algn="l">
              <a:spcBef>
                <a:spcPts val="0"/>
              </a:spcBef>
              <a:spcAft>
                <a:spcPts val="0"/>
              </a:spcAft>
            </a:pPr>
            <a:r>
              <a:rPr sz="1196" b="0">
                <a:solidFill>
                  <a:srgbClr val="1A1A1A"/>
                </a:solidFill>
                <a:latin typeface="Source Sans Pro"/>
              </a:rPr>
              <a:t>Secondary Objectives: Height Z-score, body proportion ratios, bone morphology</a:t>
            </a:r>
          </a:p>
        </p:txBody>
      </p:sp>
      <p:pic>
        <p:nvPicPr>
          <p:cNvPr id="35" name="Picture 34" descr="image.png"/>
          <p:cNvPicPr>
            <a:picLocks noChangeAspect="1"/>
          </p:cNvPicPr>
          <p:nvPr/>
        </p:nvPicPr>
        <p:blipFill>
          <a:blip r:embed="rId7">
            <a:alphaModFix/>
          </a:blip>
          <a:stretch>
            <a:fillRect/>
          </a:stretch>
        </p:blipFill>
        <p:spPr>
          <a:xfrm>
            <a:off x="6599501" y="3296671"/>
            <a:ext cx="228594" cy="194309"/>
          </a:xfrm>
          <a:prstGeom prst="rect">
            <a:avLst/>
          </a:prstGeom>
        </p:spPr>
      </p:pic>
      <p:sp>
        <p:nvSpPr>
          <p:cNvPr id="36" name="TextBox 35"/>
          <p:cNvSpPr txBox="1"/>
          <p:nvPr/>
        </p:nvSpPr>
        <p:spPr>
          <a:xfrm>
            <a:off x="6923343" y="3155702"/>
            <a:ext cx="4486162" cy="476249"/>
          </a:xfrm>
          <a:prstGeom prst="rect">
            <a:avLst/>
          </a:prstGeom>
          <a:noFill/>
        </p:spPr>
        <p:txBody>
          <a:bodyPr wrap="square" lIns="73152" tIns="54864" rIns="73152" bIns="54864" anchor="ctr">
            <a:spAutoFit/>
          </a:bodyPr>
          <a:lstStyle/>
          <a:p>
            <a:pPr algn="l">
              <a:spcBef>
                <a:spcPts val="0"/>
              </a:spcBef>
              <a:spcAft>
                <a:spcPts val="0"/>
              </a:spcAft>
            </a:pPr>
            <a:r>
              <a:rPr sz="1196" b="0">
                <a:solidFill>
                  <a:srgbClr val="1A1A1A"/>
                </a:solidFill>
                <a:latin typeface="Source Sans Pro"/>
              </a:rPr>
              <a:t>Exploratory: Sleep study scores, biomarkers, genomic biomarkers</a:t>
            </a:r>
          </a:p>
        </p:txBody>
      </p:sp>
      <p:sp>
        <p:nvSpPr>
          <p:cNvPr id="48" name="Rounded Rectangle 47"/>
          <p:cNvSpPr/>
          <p:nvPr/>
        </p:nvSpPr>
        <p:spPr>
          <a:xfrm>
            <a:off x="6361382" y="3774826"/>
            <a:ext cx="5286242" cy="2714623"/>
          </a:xfrm>
          <a:prstGeom prst="roundRect">
            <a:avLst>
              <a:gd name="adj" fmla="val 2935"/>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9" name="Rounded Rectangle 48"/>
          <p:cNvSpPr/>
          <p:nvPr/>
        </p:nvSpPr>
        <p:spPr>
          <a:xfrm>
            <a:off x="6599501" y="4012950"/>
            <a:ext cx="571485" cy="571500"/>
          </a:xfrm>
          <a:prstGeom prst="roundRect">
            <a:avLst>
              <a:gd name="adj" fmla="val 50000"/>
            </a:avLst>
          </a:prstGeom>
          <a:solidFill>
            <a:srgbClr val="3A6EA5">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0" name="Picture 49" descr="image.png"/>
          <p:cNvPicPr>
            <a:picLocks noChangeAspect="1"/>
          </p:cNvPicPr>
          <p:nvPr/>
        </p:nvPicPr>
        <p:blipFill>
          <a:blip r:embed="rId8">
            <a:alphaModFix/>
          </a:blip>
          <a:stretch>
            <a:fillRect/>
          </a:stretch>
        </p:blipFill>
        <p:spPr>
          <a:xfrm>
            <a:off x="6732847" y="4216639"/>
            <a:ext cx="304792" cy="164123"/>
          </a:xfrm>
          <a:prstGeom prst="rect">
            <a:avLst/>
          </a:prstGeom>
        </p:spPr>
      </p:pic>
      <p:sp>
        <p:nvSpPr>
          <p:cNvPr id="51" name="TextBox 50"/>
          <p:cNvSpPr txBox="1"/>
          <p:nvPr/>
        </p:nvSpPr>
        <p:spPr>
          <a:xfrm>
            <a:off x="7313858" y="4127250"/>
            <a:ext cx="2066873"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3A6EA5"/>
                </a:solidFill>
                <a:latin typeface="Source Sans Pro"/>
              </a:rPr>
              <a:t>Study Disposition</a:t>
            </a:r>
          </a:p>
        </p:txBody>
      </p:sp>
      <p:pic>
        <p:nvPicPr>
          <p:cNvPr id="52" name="Picture 51" descr="image.png"/>
          <p:cNvPicPr>
            <a:picLocks noChangeAspect="1"/>
          </p:cNvPicPr>
          <p:nvPr/>
        </p:nvPicPr>
        <p:blipFill>
          <a:blip r:embed="rId9">
            <a:alphaModFix/>
          </a:blip>
          <a:stretch>
            <a:fillRect/>
          </a:stretch>
        </p:blipFill>
        <p:spPr>
          <a:xfrm>
            <a:off x="6599501" y="4806383"/>
            <a:ext cx="228594" cy="165734"/>
          </a:xfrm>
          <a:prstGeom prst="rect">
            <a:avLst/>
          </a:prstGeom>
        </p:spPr>
      </p:pic>
      <p:sp>
        <p:nvSpPr>
          <p:cNvPr id="53" name="TextBox 52"/>
          <p:cNvSpPr txBox="1"/>
          <p:nvPr/>
        </p:nvSpPr>
        <p:spPr>
          <a:xfrm>
            <a:off x="6923342" y="4774951"/>
            <a:ext cx="2724081"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3A6EA5"/>
                </a:solidFill>
                <a:latin typeface="Source Sans Pro"/>
              </a:rPr>
              <a:t>121 patients</a:t>
            </a:r>
            <a:r>
              <a:rPr sz="1196" b="0">
                <a:solidFill>
                  <a:srgbClr val="1A1A1A"/>
                </a:solidFill>
                <a:latin typeface="Source Sans Pro"/>
              </a:rPr>
              <a:t> enrolled into 111-301</a:t>
            </a:r>
          </a:p>
        </p:txBody>
      </p:sp>
      <p:pic>
        <p:nvPicPr>
          <p:cNvPr id="54" name="Picture 53" descr="image.png"/>
          <p:cNvPicPr>
            <a:picLocks noChangeAspect="1"/>
          </p:cNvPicPr>
          <p:nvPr/>
        </p:nvPicPr>
        <p:blipFill>
          <a:blip r:embed="rId10">
            <a:alphaModFix/>
          </a:blip>
          <a:stretch>
            <a:fillRect/>
          </a:stretch>
        </p:blipFill>
        <p:spPr>
          <a:xfrm>
            <a:off x="6599501" y="5180239"/>
            <a:ext cx="228594" cy="180022"/>
          </a:xfrm>
          <a:prstGeom prst="rect">
            <a:avLst/>
          </a:prstGeom>
        </p:spPr>
      </p:pic>
      <p:sp>
        <p:nvSpPr>
          <p:cNvPr id="55" name="TextBox 54"/>
          <p:cNvSpPr txBox="1"/>
          <p:nvPr/>
        </p:nvSpPr>
        <p:spPr>
          <a:xfrm>
            <a:off x="6923342" y="5155950"/>
            <a:ext cx="4486162" cy="476249"/>
          </a:xfrm>
          <a:prstGeom prst="rect">
            <a:avLst/>
          </a:prstGeom>
          <a:noFill/>
        </p:spPr>
        <p:txBody>
          <a:bodyPr wrap="square" lIns="73152" tIns="54864" rIns="73152" bIns="54864" anchor="ctr">
            <a:spAutoFit/>
          </a:bodyPr>
          <a:lstStyle/>
          <a:p>
            <a:pPr algn="l">
              <a:spcBef>
                <a:spcPts val="0"/>
              </a:spcBef>
              <a:spcAft>
                <a:spcPts val="0"/>
              </a:spcAft>
            </a:pPr>
            <a:r>
              <a:rPr sz="1196" b="0">
                <a:solidFill>
                  <a:srgbClr val="1A1A1A"/>
                </a:solidFill>
                <a:latin typeface="Source Sans Pro"/>
              </a:rPr>
              <a:t>Required participation in 111-901 to establish baseline growth velocity</a:t>
            </a:r>
          </a:p>
        </p:txBody>
      </p:sp>
      <p:pic>
        <p:nvPicPr>
          <p:cNvPr id="56" name="Picture 55" descr="image.png"/>
          <p:cNvPicPr>
            <a:picLocks noChangeAspect="1"/>
          </p:cNvPicPr>
          <p:nvPr/>
        </p:nvPicPr>
        <p:blipFill>
          <a:blip r:embed="rId11">
            <a:alphaModFix/>
          </a:blip>
          <a:stretch>
            <a:fillRect/>
          </a:stretch>
        </p:blipFill>
        <p:spPr>
          <a:xfrm>
            <a:off x="6599501" y="5806508"/>
            <a:ext cx="228594" cy="165734"/>
          </a:xfrm>
          <a:prstGeom prst="rect">
            <a:avLst/>
          </a:prstGeom>
        </p:spPr>
      </p:pic>
      <p:sp>
        <p:nvSpPr>
          <p:cNvPr id="57" name="TextBox 56"/>
          <p:cNvSpPr txBox="1"/>
          <p:nvPr/>
        </p:nvSpPr>
        <p:spPr>
          <a:xfrm>
            <a:off x="6923342" y="5775076"/>
            <a:ext cx="4324241"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3A6EA5"/>
                </a:solidFill>
                <a:latin typeface="Source Sans Pro"/>
              </a:rPr>
              <a:t>119 of 121</a:t>
            </a:r>
            <a:r>
              <a:rPr sz="1196" b="0">
                <a:solidFill>
                  <a:srgbClr val="1A1A1A"/>
                </a:solidFill>
                <a:latin typeface="Source Sans Pro"/>
              </a:rPr>
              <a:t> rolled over into the 111-302 extension study</a:t>
            </a:r>
          </a:p>
        </p:txBody>
      </p:sp>
      <p:sp>
        <p:nvSpPr>
          <p:cNvPr id="61" name="Text Placeholder 3">
            <a:extLst>
              <a:ext uri="{FF2B5EF4-FFF2-40B4-BE49-F238E27FC236}">
                <a16:creationId xmlns:a16="http://schemas.microsoft.com/office/drawing/2014/main" id="{FE13D4D8-B998-D11A-5DDC-6CBB25ADADB5}"/>
              </a:ext>
            </a:extLst>
          </p:cNvPr>
          <p:cNvSpPr txBox="1">
            <a:spLocks/>
          </p:cNvSpPr>
          <p:nvPr/>
        </p:nvSpPr>
        <p:spPr>
          <a:xfrm>
            <a:off x="291929" y="6491831"/>
            <a:ext cx="8297562" cy="302419"/>
          </a:xfrm>
          <a:prstGeom prst="rect">
            <a:avLst/>
          </a:prstGeom>
          <a:noFill/>
        </p:spPr>
        <p:txBody>
          <a:bodyPr wrap="none" lIns="73152" tIns="54864" rIns="73152" bIns="54864" anchor="ctr">
            <a:spAutoFit/>
          </a:bodyPr>
          <a:lstStyle>
            <a:defPPr>
              <a:defRPr lang="en-US"/>
            </a:defPPr>
            <a:lvl1pPr>
              <a:spcBef>
                <a:spcPts val="650"/>
              </a:spcBef>
              <a:spcAft>
                <a:spcPts val="0"/>
              </a:spcAft>
              <a:defRPr sz="837" b="0">
                <a:solidFill>
                  <a:srgbClr val="666666"/>
                </a:solidFill>
                <a:latin typeface="Source Sans Pro"/>
              </a:defRPr>
            </a:lvl1pPr>
            <a:lvl2pPr marL="914400" marR="0" lvl="1"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2pPr>
            <a:lvl3pPr marL="1371600" marR="0" lvl="2"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3pPr>
            <a:lvl4pPr marL="1828800" marR="0" lvl="3"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4pPr>
            <a:lvl5pPr marL="2286000" marR="0" lvl="4"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5pPr>
            <a:lvl6pPr marL="2743200" marR="0" lvl="5"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6pPr>
            <a:lvl7pPr marL="3200400" marR="0" lvl="6"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7pPr>
            <a:lvl8pPr marL="3657600" marR="0" lvl="7"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8pPr>
            <a:lvl9pPr marL="4114800" marR="0" lvl="8" indent="-311150" algn="l" rtl="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sym typeface="Montserrat"/>
              </a:defRPr>
            </a:lvl9pPr>
          </a:lstStyle>
          <a:p>
            <a:r>
              <a:rPr lang="en-US" dirty="0">
                <a:hlinkClick r:id="rId12">
                  <a:extLst>
                    <a:ext uri="{A12FA001-AC4F-418D-AE19-62706E023703}">
                      <ahyp:hlinkClr xmlns:ahyp="http://schemas.microsoft.com/office/drawing/2018/hyperlinkcolor" val="tx"/>
                    </a:ext>
                  </a:extLst>
                </a:hlinkClick>
              </a:rPr>
              <a:t>https://clinicaltrials.gov/ct2/show/study/NCT03197766</a:t>
            </a:r>
            <a:r>
              <a:rPr lang="en-US" altLang="en-US" dirty="0"/>
              <a:t>. </a:t>
            </a:r>
            <a:r>
              <a:rPr lang="en-US" dirty="0">
                <a:hlinkClick r:id="rId13">
                  <a:extLst>
                    <a:ext uri="{A12FA001-AC4F-418D-AE19-62706E023703}">
                      <ahyp:hlinkClr xmlns:ahyp="http://schemas.microsoft.com/office/drawing/2018/hyperlinkcolor" val="tx"/>
                    </a:ext>
                  </a:extLst>
                </a:hlinkClick>
              </a:rPr>
              <a:t>https://clinicaltrials.gov/ct2/show/NCT03424018</a:t>
            </a:r>
            <a:r>
              <a:rPr lang="en-US" altLang="en-US" dirty="0"/>
              <a:t> .</a:t>
            </a:r>
            <a:r>
              <a:rPr lang="en-US" dirty="0"/>
              <a:t>BioMarin R&amp;D Day investor presentation. November 14, 2019; New York, USA. </a:t>
            </a:r>
          </a:p>
        </p:txBody>
      </p:sp>
      <p:sp>
        <p:nvSpPr>
          <p:cNvPr id="4" name="TextBox 3">
            <a:extLst>
              <a:ext uri="{FF2B5EF4-FFF2-40B4-BE49-F238E27FC236}">
                <a16:creationId xmlns:a16="http://schemas.microsoft.com/office/drawing/2014/main" id="{C7678DCE-570D-864E-2B76-25C37D7629C4}"/>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9448" y="626744"/>
            <a:ext cx="6080447" cy="480131"/>
          </a:xfrm>
          <a:noFill/>
        </p:spPr>
        <p:txBody>
          <a:bodyPr wrap="none" lIns="73152" tIns="54864" rIns="73152" bIns="54864" anchor="ctr">
            <a:spAutoFit/>
          </a:bodyPr>
          <a:lstStyle/>
          <a:p>
            <a:pPr algn="l"/>
            <a:r>
              <a:rPr lang="en-US" sz="2400" b="1" dirty="0">
                <a:solidFill>
                  <a:srgbClr val="1A4F7A"/>
                </a:solidFill>
                <a:latin typeface="Source Sans Pro"/>
                <a:ea typeface="+mn-ea"/>
                <a:cs typeface="+mn-cs"/>
              </a:rPr>
              <a:t>111-301/302: Study Design and Disposition</a:t>
            </a:r>
          </a:p>
        </p:txBody>
      </p:sp>
      <p:pic>
        <p:nvPicPr>
          <p:cNvPr id="3" name="Picture 5">
            <a:extLst>
              <a:ext uri="{FF2B5EF4-FFF2-40B4-BE49-F238E27FC236}">
                <a16:creationId xmlns:a16="http://schemas.microsoft.com/office/drawing/2014/main" id="{D18D3F65-F289-DDD9-14FA-E05980D854C2}"/>
              </a:ext>
            </a:extLst>
          </p:cNvPr>
          <p:cNvPicPr>
            <a:picLocks noChangeAspect="1"/>
          </p:cNvPicPr>
          <p:nvPr/>
        </p:nvPicPr>
        <p:blipFill>
          <a:blip r:embed="rId2"/>
          <a:stretch>
            <a:fillRect/>
          </a:stretch>
        </p:blipFill>
        <p:spPr>
          <a:xfrm>
            <a:off x="1837236" y="2010645"/>
            <a:ext cx="8517528" cy="3047769"/>
          </a:xfrm>
          <a:prstGeom prst="rect">
            <a:avLst/>
          </a:prstGeom>
          <a:effectLst>
            <a:outerShdw blurRad="50800" dist="38100" dir="2700000" algn="tl" rotWithShape="0">
              <a:prstClr val="black">
                <a:alpha val="40000"/>
              </a:prstClr>
            </a:outerShdw>
          </a:effectLst>
        </p:spPr>
      </p:pic>
      <p:sp>
        <p:nvSpPr>
          <p:cNvPr id="5" name="Text Placeholder 3">
            <a:extLst>
              <a:ext uri="{FF2B5EF4-FFF2-40B4-BE49-F238E27FC236}">
                <a16:creationId xmlns:a16="http://schemas.microsoft.com/office/drawing/2014/main" id="{9EF3BD5D-C6D7-1C1D-E98E-B0E56F727B3E}"/>
              </a:ext>
            </a:extLst>
          </p:cNvPr>
          <p:cNvSpPr txBox="1">
            <a:spLocks/>
          </p:cNvSpPr>
          <p:nvPr/>
        </p:nvSpPr>
        <p:spPr>
          <a:xfrm>
            <a:off x="288433" y="6418867"/>
            <a:ext cx="7781233" cy="676788"/>
          </a:xfrm>
          <a:prstGeom prst="rect">
            <a:avLst/>
          </a:prstGeom>
          <a:noFill/>
        </p:spPr>
        <p:txBody>
          <a:bodyPr wrap="none" lIns="73152" tIns="54864" rIns="73152" bIns="54864" anchor="ctr">
            <a:spAutoFit/>
          </a:bodyPr>
          <a:lstStyle>
            <a:defPPr>
              <a:defRPr lang="en-US"/>
            </a:defPPr>
            <a:lvl1pPr>
              <a:spcBef>
                <a:spcPts val="650"/>
              </a:spcBef>
              <a:spcAft>
                <a:spcPts val="0"/>
              </a:spcAft>
              <a:defRPr sz="837" b="0">
                <a:solidFill>
                  <a:srgbClr val="666666"/>
                </a:solidFill>
                <a:latin typeface="Source Sans Pro"/>
              </a:defRPr>
            </a:lvl1pPr>
            <a:lvl2pPr marL="914400" marR="0" lvl="1"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2pPr>
            <a:lvl3pPr marL="1371600" marR="0" lvl="2"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3pPr>
            <a:lvl4pPr marL="1828800" marR="0" lvl="3"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4pPr>
            <a:lvl5pPr marL="2286000" marR="0" lvl="4"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5pPr>
            <a:lvl6pPr marL="2743200" marR="0" lvl="5"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6pPr>
            <a:lvl7pPr marL="3200400" marR="0" lvl="6"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7pPr>
            <a:lvl8pPr marL="3657600" marR="0" lvl="7"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8pPr>
            <a:lvl9pPr marL="4114800" marR="0" lvl="8"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9pPr>
          </a:lstStyle>
          <a:p>
            <a:r>
              <a:rPr lang="en-US" dirty="0">
                <a:hlinkClick r:id="rId3">
                  <a:extLst>
                    <a:ext uri="{A12FA001-AC4F-418D-AE19-62706E023703}">
                      <ahyp:hlinkClr xmlns:ahyp="http://schemas.microsoft.com/office/drawing/2018/hyperlinkcolor" val="tx"/>
                    </a:ext>
                  </a:extLst>
                </a:hlinkClick>
              </a:rPr>
              <a:t>https://clinicaltrials.gov/ct2/show/study/NCT03197766</a:t>
            </a:r>
            <a:r>
              <a:rPr lang="en-US" altLang="en-US" dirty="0"/>
              <a:t>. </a:t>
            </a:r>
            <a:r>
              <a:rPr lang="en-US" dirty="0">
                <a:hlinkClick r:id="rId4">
                  <a:extLst>
                    <a:ext uri="{A12FA001-AC4F-418D-AE19-62706E023703}">
                      <ahyp:hlinkClr xmlns:ahyp="http://schemas.microsoft.com/office/drawing/2018/hyperlinkcolor" val="tx"/>
                    </a:ext>
                  </a:extLst>
                </a:hlinkClick>
              </a:rPr>
              <a:t>https://clinicaltrials.gov/ct2/show/NCT03424018</a:t>
            </a:r>
            <a:r>
              <a:rPr lang="en-US" altLang="en-US" dirty="0"/>
              <a:t> .</a:t>
            </a:r>
            <a:r>
              <a:rPr lang="fr-FR" dirty="0" err="1"/>
              <a:t>Savarirayan</a:t>
            </a:r>
            <a:r>
              <a:rPr lang="fr-FR" dirty="0"/>
              <a:t> R, et al. Lancet. 2020. </a:t>
            </a:r>
            <a:r>
              <a:rPr lang="fr-FR" dirty="0" err="1"/>
              <a:t>Savarirayan</a:t>
            </a:r>
            <a:r>
              <a:rPr lang="fr-FR" dirty="0"/>
              <a:t> R. ENDO. 2021.</a:t>
            </a:r>
            <a:endParaRPr lang="en-US" dirty="0"/>
          </a:p>
          <a:p>
            <a:endParaRPr lang="fr-FR" dirty="0"/>
          </a:p>
          <a:p>
            <a:endParaRPr lang="en-US" dirty="0"/>
          </a:p>
        </p:txBody>
      </p:sp>
      <p:sp>
        <p:nvSpPr>
          <p:cNvPr id="6" name="TextBox 5">
            <a:extLst>
              <a:ext uri="{FF2B5EF4-FFF2-40B4-BE49-F238E27FC236}">
                <a16:creationId xmlns:a16="http://schemas.microsoft.com/office/drawing/2014/main" id="{40306E68-B8CB-F5C6-4C8D-253DCFD4A0D4}"/>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427838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17AC81B-38AD-CF43-BE32-D904DFBFC19F}"/>
              </a:ext>
            </a:extLst>
          </p:cNvPr>
          <p:cNvPicPr>
            <a:picLocks noChangeAspect="1"/>
          </p:cNvPicPr>
          <p:nvPr/>
        </p:nvPicPr>
        <p:blipFill>
          <a:blip r:embed="rId2"/>
          <a:stretch>
            <a:fillRect/>
          </a:stretch>
        </p:blipFill>
        <p:spPr>
          <a:xfrm>
            <a:off x="1071349" y="2196877"/>
            <a:ext cx="9478369" cy="3842257"/>
          </a:xfrm>
          <a:prstGeom prst="rect">
            <a:avLst/>
          </a:prstGeom>
        </p:spPr>
      </p:pic>
      <p:sp>
        <p:nvSpPr>
          <p:cNvPr id="4" name="Title 1">
            <a:extLst>
              <a:ext uri="{FF2B5EF4-FFF2-40B4-BE49-F238E27FC236}">
                <a16:creationId xmlns:a16="http://schemas.microsoft.com/office/drawing/2014/main" id="{057AA1EF-181D-904D-949D-A67F8356A526}"/>
              </a:ext>
            </a:extLst>
          </p:cNvPr>
          <p:cNvSpPr>
            <a:spLocks noGrp="1"/>
          </p:cNvSpPr>
          <p:nvPr>
            <p:ph type="title"/>
          </p:nvPr>
        </p:nvSpPr>
        <p:spPr>
          <a:xfrm>
            <a:off x="1481495" y="492351"/>
            <a:ext cx="8658076" cy="849463"/>
          </a:xfrm>
          <a:noFill/>
        </p:spPr>
        <p:txBody>
          <a:bodyPr vert="horz" wrap="none" lIns="73152" tIns="54864" rIns="73152" bIns="54864" rtlCol="0" anchor="ctr">
            <a:spAutoFit/>
          </a:bodyPr>
          <a:lstStyle/>
          <a:p>
            <a:r>
              <a:rPr lang="en-GB" sz="2400" b="1" dirty="0">
                <a:solidFill>
                  <a:srgbClr val="1A4F7A"/>
                </a:solidFill>
                <a:latin typeface="Source Sans Pro"/>
                <a:ea typeface="+mn-ea"/>
                <a:cs typeface="+mn-cs"/>
              </a:rPr>
              <a:t>111-301: AGV OVER 2 YEARS OF TREATMENT WITH VOSORITIDE  </a:t>
            </a:r>
            <a:br>
              <a:rPr lang="en-GB" sz="2400" b="1" dirty="0">
                <a:solidFill>
                  <a:srgbClr val="1A4F7A"/>
                </a:solidFill>
                <a:latin typeface="Source Sans Pro"/>
                <a:ea typeface="+mn-ea"/>
                <a:cs typeface="+mn-cs"/>
              </a:rPr>
            </a:br>
            <a:r>
              <a:rPr lang="en-GB" sz="2400" dirty="0">
                <a:solidFill>
                  <a:srgbClr val="1A4F7A"/>
                </a:solidFill>
                <a:latin typeface="Source Sans Pro"/>
                <a:ea typeface="+mn-ea"/>
                <a:cs typeface="+mn-cs"/>
              </a:rPr>
              <a:t>(With 52 Completer Analysis)</a:t>
            </a:r>
            <a:endParaRPr lang="en-US" sz="2400" dirty="0">
              <a:solidFill>
                <a:srgbClr val="1A4F7A"/>
              </a:solidFill>
              <a:latin typeface="Source Sans Pro"/>
              <a:ea typeface="+mn-ea"/>
              <a:cs typeface="+mn-cs"/>
            </a:endParaRPr>
          </a:p>
        </p:txBody>
      </p:sp>
      <p:sp>
        <p:nvSpPr>
          <p:cNvPr id="2" name="Text Placeholder 3">
            <a:extLst>
              <a:ext uri="{FF2B5EF4-FFF2-40B4-BE49-F238E27FC236}">
                <a16:creationId xmlns:a16="http://schemas.microsoft.com/office/drawing/2014/main" id="{F101753C-5FB5-C4E0-BE5D-D26F71BC770B}"/>
              </a:ext>
            </a:extLst>
          </p:cNvPr>
          <p:cNvSpPr txBox="1">
            <a:spLocks/>
          </p:cNvSpPr>
          <p:nvPr/>
        </p:nvSpPr>
        <p:spPr>
          <a:xfrm>
            <a:off x="288433" y="6418867"/>
            <a:ext cx="7781233" cy="676788"/>
          </a:xfrm>
          <a:prstGeom prst="rect">
            <a:avLst/>
          </a:prstGeom>
          <a:noFill/>
        </p:spPr>
        <p:txBody>
          <a:bodyPr wrap="none" lIns="73152" tIns="54864" rIns="73152" bIns="54864" anchor="ctr">
            <a:spAutoFit/>
          </a:bodyPr>
          <a:lstStyle>
            <a:defPPr>
              <a:defRPr lang="en-US"/>
            </a:defPPr>
            <a:lvl1pPr>
              <a:spcBef>
                <a:spcPts val="650"/>
              </a:spcBef>
              <a:spcAft>
                <a:spcPts val="0"/>
              </a:spcAft>
              <a:defRPr sz="837" b="0">
                <a:solidFill>
                  <a:srgbClr val="666666"/>
                </a:solidFill>
                <a:latin typeface="Source Sans Pro"/>
              </a:defRPr>
            </a:lvl1pPr>
            <a:lvl2pPr marL="914400" marR="0" lvl="1"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2pPr>
            <a:lvl3pPr marL="1371600" marR="0" lvl="2"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3pPr>
            <a:lvl4pPr marL="1828800" marR="0" lvl="3"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4pPr>
            <a:lvl5pPr marL="2286000" marR="0" lvl="4"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5pPr>
            <a:lvl6pPr marL="2743200" marR="0" lvl="5"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6pPr>
            <a:lvl7pPr marL="3200400" marR="0" lvl="6"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7pPr>
            <a:lvl8pPr marL="3657600" marR="0" lvl="7"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8pPr>
            <a:lvl9pPr marL="4114800" marR="0" lvl="8"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9pPr>
          </a:lstStyle>
          <a:p>
            <a:r>
              <a:rPr lang="en-US" dirty="0">
                <a:hlinkClick r:id="rId3">
                  <a:extLst>
                    <a:ext uri="{A12FA001-AC4F-418D-AE19-62706E023703}">
                      <ahyp:hlinkClr xmlns:ahyp="http://schemas.microsoft.com/office/drawing/2018/hyperlinkcolor" val="tx"/>
                    </a:ext>
                  </a:extLst>
                </a:hlinkClick>
              </a:rPr>
              <a:t>https://clinicaltrials.gov/ct2/show/study/NCT03197766</a:t>
            </a:r>
            <a:r>
              <a:rPr lang="en-US" altLang="en-US" dirty="0"/>
              <a:t>. </a:t>
            </a:r>
            <a:r>
              <a:rPr lang="en-US" dirty="0">
                <a:hlinkClick r:id="rId4">
                  <a:extLst>
                    <a:ext uri="{A12FA001-AC4F-418D-AE19-62706E023703}">
                      <ahyp:hlinkClr xmlns:ahyp="http://schemas.microsoft.com/office/drawing/2018/hyperlinkcolor" val="tx"/>
                    </a:ext>
                  </a:extLst>
                </a:hlinkClick>
              </a:rPr>
              <a:t>https://clinicaltrials.gov/ct2/show/NCT03424018</a:t>
            </a:r>
            <a:r>
              <a:rPr lang="en-US" altLang="en-US" dirty="0"/>
              <a:t> .</a:t>
            </a:r>
            <a:r>
              <a:rPr lang="fr-FR" dirty="0" err="1"/>
              <a:t>Savarirayan</a:t>
            </a:r>
            <a:r>
              <a:rPr lang="fr-FR" dirty="0"/>
              <a:t> R, et al. Lancet. 2020. </a:t>
            </a:r>
            <a:r>
              <a:rPr lang="fr-FR" dirty="0" err="1"/>
              <a:t>Savarirayan</a:t>
            </a:r>
            <a:r>
              <a:rPr lang="fr-FR" dirty="0"/>
              <a:t> R. ENDO. 2021.</a:t>
            </a:r>
            <a:endParaRPr lang="en-US" dirty="0"/>
          </a:p>
          <a:p>
            <a:endParaRPr lang="fr-FR" dirty="0"/>
          </a:p>
          <a:p>
            <a:endParaRPr lang="en-US" dirty="0"/>
          </a:p>
        </p:txBody>
      </p:sp>
      <p:sp>
        <p:nvSpPr>
          <p:cNvPr id="6" name="TextBox 5">
            <a:extLst>
              <a:ext uri="{FF2B5EF4-FFF2-40B4-BE49-F238E27FC236}">
                <a16:creationId xmlns:a16="http://schemas.microsoft.com/office/drawing/2014/main" id="{C0F0082C-6B94-5E9F-6D83-0CAA35788B65}"/>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108917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642875-CC8A-B0EB-B41F-2AD366BC20EB}"/>
              </a:ext>
            </a:extLst>
          </p:cNvPr>
          <p:cNvSpPr/>
          <p:nvPr/>
        </p:nvSpPr>
        <p:spPr>
          <a:xfrm>
            <a:off x="968990" y="5593039"/>
            <a:ext cx="10384809" cy="830997"/>
          </a:xfrm>
          <a:prstGeom prst="rect">
            <a:avLst/>
          </a:prstGeom>
        </p:spPr>
        <p:txBody>
          <a:bodyPr wrap="square">
            <a:spAutoFit/>
          </a:bodyPr>
          <a:lstStyle/>
          <a:p>
            <a:pPr defTabSz="685800">
              <a:buClrTx/>
              <a:defRPr/>
            </a:pPr>
            <a:r>
              <a:rPr lang="en-US" sz="1200" kern="1200" dirty="0">
                <a:solidFill>
                  <a:srgbClr val="002E56"/>
                </a:solidFill>
                <a:ea typeface="+mn-ea"/>
                <a:cs typeface="+mn-cs"/>
              </a:rPr>
              <a:t>Data are n (%) or m (rate).*Percentages were calculated using the total number of patients in the safety population (n for each treatment group) as the denominator. Patients with more than one adverse event of the same preferred term were counted only once for that preferred term. </a:t>
            </a:r>
            <a:r>
              <a:rPr lang="en-US" sz="1200" kern="1200" baseline="30000" dirty="0">
                <a:solidFill>
                  <a:srgbClr val="002E56"/>
                </a:solidFill>
                <a:ea typeface="+mn-ea"/>
                <a:cs typeface="+mn-cs"/>
              </a:rPr>
              <a:t>†</a:t>
            </a:r>
            <a:r>
              <a:rPr lang="en-US" sz="1200" kern="1200" dirty="0">
                <a:solidFill>
                  <a:srgbClr val="002E56"/>
                </a:solidFill>
                <a:ea typeface="+mn-ea"/>
                <a:cs typeface="+mn-cs"/>
              </a:rPr>
              <a:t>Exposure-adjusted event rates were calculated by dividing the total number of events (m) by the total treatment exposure in each treatment group. Multiple occurrences of an adverse event with the same preferred term for a patient were counted for each occurrence for that preferred term.</a:t>
            </a:r>
            <a:endParaRPr lang="en-US" sz="4000" kern="1200" dirty="0">
              <a:solidFill>
                <a:srgbClr val="002E56"/>
              </a:solidFill>
              <a:ea typeface="+mn-ea"/>
              <a:cs typeface="+mn-cs"/>
            </a:endParaRPr>
          </a:p>
        </p:txBody>
      </p:sp>
      <p:sp>
        <p:nvSpPr>
          <p:cNvPr id="6" name="Title 1">
            <a:extLst>
              <a:ext uri="{FF2B5EF4-FFF2-40B4-BE49-F238E27FC236}">
                <a16:creationId xmlns:a16="http://schemas.microsoft.com/office/drawing/2014/main" id="{937F2E1A-C67A-CC67-BBA4-0777DAA773B5}"/>
              </a:ext>
            </a:extLst>
          </p:cNvPr>
          <p:cNvSpPr>
            <a:spLocks noGrp="1"/>
          </p:cNvSpPr>
          <p:nvPr>
            <p:ph type="title"/>
          </p:nvPr>
        </p:nvSpPr>
        <p:spPr>
          <a:xfrm>
            <a:off x="968991" y="656738"/>
            <a:ext cx="5131469" cy="480131"/>
          </a:xfrm>
          <a:noFill/>
        </p:spPr>
        <p:txBody>
          <a:bodyPr vert="horz" wrap="none" lIns="73152" tIns="54864" rIns="73152" bIns="54864" rtlCol="0" anchor="ctr">
            <a:spAutoFit/>
          </a:bodyPr>
          <a:lstStyle/>
          <a:p>
            <a:r>
              <a:rPr lang="en-GB" sz="2400" b="1" dirty="0">
                <a:solidFill>
                  <a:srgbClr val="1A4F7A"/>
                </a:solidFill>
                <a:latin typeface="Source Sans Pro"/>
                <a:ea typeface="+mn-ea"/>
                <a:cs typeface="+mn-cs"/>
              </a:rPr>
              <a:t>111-301: TOP LINE SAFETY SUMMARY</a:t>
            </a:r>
            <a:endParaRPr lang="en-US" sz="2400" b="1" dirty="0">
              <a:solidFill>
                <a:srgbClr val="1A4F7A"/>
              </a:solidFill>
              <a:latin typeface="Source Sans Pro"/>
              <a:ea typeface="+mn-ea"/>
              <a:cs typeface="+mn-cs"/>
            </a:endParaRPr>
          </a:p>
        </p:txBody>
      </p:sp>
      <p:sp>
        <p:nvSpPr>
          <p:cNvPr id="2" name="TextBox 1">
            <a:extLst>
              <a:ext uri="{FF2B5EF4-FFF2-40B4-BE49-F238E27FC236}">
                <a16:creationId xmlns:a16="http://schemas.microsoft.com/office/drawing/2014/main" id="{C689D5C5-BC47-C049-5AF9-2610AAC45F06}"/>
              </a:ext>
            </a:extLst>
          </p:cNvPr>
          <p:cNvSpPr txBox="1"/>
          <p:nvPr/>
        </p:nvSpPr>
        <p:spPr>
          <a:xfrm>
            <a:off x="5905884" y="673799"/>
            <a:ext cx="391454" cy="276999"/>
          </a:xfrm>
          <a:prstGeom prst="rect">
            <a:avLst/>
          </a:prstGeom>
          <a:noFill/>
        </p:spPr>
        <p:txBody>
          <a:bodyPr wrap="none" rtlCol="0">
            <a:spAutoFit/>
          </a:bodyPr>
          <a:lstStyle/>
          <a:p>
            <a:r>
              <a:rPr lang="x-none" sz="1200" dirty="0">
                <a:solidFill>
                  <a:schemeClr val="tx2"/>
                </a:solidFill>
              </a:rPr>
              <a:t>1,2</a:t>
            </a:r>
          </a:p>
        </p:txBody>
      </p:sp>
      <p:graphicFrame>
        <p:nvGraphicFramePr>
          <p:cNvPr id="10" name="Table 5">
            <a:extLst>
              <a:ext uri="{FF2B5EF4-FFF2-40B4-BE49-F238E27FC236}">
                <a16:creationId xmlns:a16="http://schemas.microsoft.com/office/drawing/2014/main" id="{A9B93BD8-2A94-A398-FD11-9B149E344A81}"/>
              </a:ext>
            </a:extLst>
          </p:cNvPr>
          <p:cNvGraphicFramePr>
            <a:graphicFrameLocks noGrp="1"/>
          </p:cNvGraphicFramePr>
          <p:nvPr>
            <p:extLst>
              <p:ext uri="{D42A27DB-BD31-4B8C-83A1-F6EECF244321}">
                <p14:modId xmlns:p14="http://schemas.microsoft.com/office/powerpoint/2010/main" val="2969008128"/>
              </p:ext>
            </p:extLst>
          </p:nvPr>
        </p:nvGraphicFramePr>
        <p:xfrm>
          <a:off x="968991" y="1473957"/>
          <a:ext cx="10467836" cy="3452882"/>
        </p:xfrm>
        <a:graphic>
          <a:graphicData uri="http://schemas.openxmlformats.org/drawingml/2006/table">
            <a:tbl>
              <a:tblPr>
                <a:tableStyleId>{9D7B26C5-4107-4FEC-AEDC-1716B250A1EF}</a:tableStyleId>
              </a:tblPr>
              <a:tblGrid>
                <a:gridCol w="4804000">
                  <a:extLst>
                    <a:ext uri="{9D8B030D-6E8A-4147-A177-3AD203B41FA5}">
                      <a16:colId xmlns:a16="http://schemas.microsoft.com/office/drawing/2014/main" val="20000"/>
                    </a:ext>
                  </a:extLst>
                </a:gridCol>
                <a:gridCol w="1415959">
                  <a:extLst>
                    <a:ext uri="{9D8B030D-6E8A-4147-A177-3AD203B41FA5}">
                      <a16:colId xmlns:a16="http://schemas.microsoft.com/office/drawing/2014/main" val="20002"/>
                    </a:ext>
                  </a:extLst>
                </a:gridCol>
                <a:gridCol w="1415959">
                  <a:extLst>
                    <a:ext uri="{9D8B030D-6E8A-4147-A177-3AD203B41FA5}">
                      <a16:colId xmlns:a16="http://schemas.microsoft.com/office/drawing/2014/main" val="20003"/>
                    </a:ext>
                  </a:extLst>
                </a:gridCol>
                <a:gridCol w="1415959">
                  <a:extLst>
                    <a:ext uri="{9D8B030D-6E8A-4147-A177-3AD203B41FA5}">
                      <a16:colId xmlns:a16="http://schemas.microsoft.com/office/drawing/2014/main" val="20005"/>
                    </a:ext>
                  </a:extLst>
                </a:gridCol>
                <a:gridCol w="1415959">
                  <a:extLst>
                    <a:ext uri="{9D8B030D-6E8A-4147-A177-3AD203B41FA5}">
                      <a16:colId xmlns:a16="http://schemas.microsoft.com/office/drawing/2014/main" val="20004"/>
                    </a:ext>
                  </a:extLst>
                </a:gridCol>
              </a:tblGrid>
              <a:tr h="741310">
                <a:tc>
                  <a:txBody>
                    <a:bodyPr/>
                    <a:lstStyle/>
                    <a:p>
                      <a:pPr marL="0" marR="0" lvl="0" indent="0" algn="l" defTabSz="455613"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Subject Category</a:t>
                      </a:r>
                      <a:endParaRPr kumimoji="0" lang="en-US" sz="1200" b="1" i="0" u="none" strike="noStrike" cap="none" normalizeH="0" baseline="0" dirty="0">
                        <a:ln>
                          <a:noFill/>
                        </a:ln>
                        <a:solidFill>
                          <a:schemeClr val="tx1"/>
                        </a:solidFill>
                        <a:effectLst/>
                        <a:latin typeface="Arial" charset="0"/>
                        <a:ea typeface="Arial" charset="0"/>
                        <a:cs typeface="Arial" charset="0"/>
                      </a:endParaRPr>
                    </a:p>
                  </a:txBody>
                  <a:tcPr marL="68588" marR="68588" marT="34295" marB="34295" anchor="ctr" horzOverflow="overflow"/>
                </a:tc>
                <a:tc gridSpan="2">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Placebo</a:t>
                      </a:r>
                    </a:p>
                    <a:p>
                      <a:pPr marL="0" marR="0" lvl="0" indent="0" algn="ctr" defTabSz="455613"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N=61</a:t>
                      </a:r>
                      <a:endParaRPr kumimoji="0" lang="en-US" sz="1200" b="1" i="0" u="none" strike="noStrike" cap="none" normalizeH="0" baseline="0" dirty="0">
                        <a:ln>
                          <a:noFill/>
                        </a:ln>
                        <a:solidFill>
                          <a:schemeClr val="tx1"/>
                        </a:solidFill>
                        <a:effectLst/>
                        <a:latin typeface="Arial" charset="0"/>
                        <a:ea typeface="Arial" charset="0"/>
                        <a:cs typeface="Arial" charset="0"/>
                      </a:endParaRPr>
                    </a:p>
                  </a:txBody>
                  <a:tcPr marL="68588" marR="68588" marT="34295" marB="34295" anchor="ctr" horzOverflow="overflow"/>
                </a:tc>
                <a:tc hMerge="1">
                  <a:txBody>
                    <a:bodyPr/>
                    <a:lstStyle/>
                    <a:p>
                      <a:endParaRPr lang="en-US"/>
                    </a:p>
                  </a:txBody>
                  <a:tcPr/>
                </a:tc>
                <a:tc gridSpan="2">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err="1">
                          <a:ln>
                            <a:noFill/>
                          </a:ln>
                          <a:solidFill>
                            <a:schemeClr val="tx1"/>
                          </a:solidFill>
                          <a:effectLst/>
                        </a:rPr>
                        <a:t>Vosoritide</a:t>
                      </a:r>
                      <a:r>
                        <a:rPr kumimoji="0" lang="en-US" sz="1200" b="1" u="none" strike="noStrike" cap="none" normalizeH="0" baseline="0" dirty="0">
                          <a:ln>
                            <a:noFill/>
                          </a:ln>
                          <a:solidFill>
                            <a:schemeClr val="tx1"/>
                          </a:solidFill>
                          <a:effectLst/>
                        </a:rPr>
                        <a:t> 15 µg/kg</a:t>
                      </a:r>
                    </a:p>
                    <a:p>
                      <a:pPr marL="0" marR="0" lvl="0" indent="0" algn="ctr" defTabSz="455613"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tx1"/>
                          </a:solidFill>
                          <a:effectLst/>
                        </a:rPr>
                        <a:t>N=60</a:t>
                      </a:r>
                      <a:endParaRPr kumimoji="0" lang="en-US" sz="1200" b="1" i="0" u="none" strike="noStrike" cap="none" normalizeH="0" baseline="0" dirty="0">
                        <a:ln>
                          <a:noFill/>
                        </a:ln>
                        <a:solidFill>
                          <a:schemeClr val="tx1"/>
                        </a:solidFill>
                        <a:effectLst/>
                        <a:latin typeface="Arial" charset="0"/>
                        <a:ea typeface="Arial" charset="0"/>
                        <a:cs typeface="Arial" charset="0"/>
                      </a:endParaRPr>
                    </a:p>
                  </a:txBody>
                  <a:tcPr marL="68588" marR="68588" marT="34295" marB="34295" anchor="ctr" horzOverflow="overflow"/>
                </a:tc>
                <a:tc hMerge="1">
                  <a:txBody>
                    <a:bodyPr/>
                    <a:lstStyle/>
                    <a:p>
                      <a:endParaRPr lang="en-US"/>
                    </a:p>
                  </a:txBody>
                  <a:tcPr/>
                </a:tc>
                <a:extLst>
                  <a:ext uri="{0D108BD9-81ED-4DB2-BD59-A6C34878D82A}">
                    <a16:rowId xmlns:a16="http://schemas.microsoft.com/office/drawing/2014/main" val="10000"/>
                  </a:ext>
                </a:extLst>
              </a:tr>
              <a:tr h="712032">
                <a:tc>
                  <a:txBody>
                    <a:bodyPr/>
                    <a:lstStyle/>
                    <a:p>
                      <a:pPr marL="63500" indent="0">
                        <a:tabLst/>
                      </a:pPr>
                      <a:endParaRPr lang="en-US" sz="1200" b="1" dirty="0">
                        <a:solidFill>
                          <a:srgbClr val="002E56"/>
                        </a:solidFill>
                        <a:latin typeface="Arial" charset="0"/>
                        <a:ea typeface="Arial" charset="0"/>
                        <a:cs typeface="Arial" charset="0"/>
                      </a:endParaRPr>
                    </a:p>
                  </a:txBody>
                  <a:tcPr marL="25718" marR="0" marT="25718" marB="25718" anchor="ctr"/>
                </a:tc>
                <a:tc>
                  <a:txBody>
                    <a:bodyPr/>
                    <a:lstStyle/>
                    <a:p>
                      <a:pPr algn="ctr"/>
                      <a:r>
                        <a:rPr lang="en-US" sz="1200" b="1" dirty="0">
                          <a:solidFill>
                            <a:srgbClr val="002E56"/>
                          </a:solidFill>
                        </a:rPr>
                        <a:t>Incidence*</a:t>
                      </a:r>
                    </a:p>
                    <a:p>
                      <a:pPr algn="ctr"/>
                      <a:r>
                        <a:rPr lang="en-US" sz="1200" b="1" dirty="0">
                          <a:solidFill>
                            <a:srgbClr val="002E56"/>
                          </a:solidFill>
                        </a:rPr>
                        <a:t>n (%)</a:t>
                      </a:r>
                      <a:endParaRPr lang="en-US" sz="1200" b="1" dirty="0">
                        <a:solidFill>
                          <a:srgbClr val="002E56"/>
                        </a:solidFill>
                        <a:latin typeface="Arial" charset="0"/>
                        <a:ea typeface="Arial" charset="0"/>
                        <a:cs typeface="Arial" charset="0"/>
                      </a:endParaRPr>
                    </a:p>
                  </a:txBody>
                  <a:tcPr marL="25718" marR="25718" marT="25718" marB="25718" anchor="ctr"/>
                </a:tc>
                <a:tc>
                  <a:txBody>
                    <a:bodyPr/>
                    <a:lstStyle/>
                    <a:p>
                      <a:pPr algn="ctr"/>
                      <a:r>
                        <a:rPr lang="en-US" sz="1200" b="1" dirty="0">
                          <a:solidFill>
                            <a:srgbClr val="002E56"/>
                          </a:solidFill>
                        </a:rPr>
                        <a:t>Event</a:t>
                      </a:r>
                      <a:r>
                        <a:rPr lang="en-US" sz="1200" b="1" baseline="30000" dirty="0">
                          <a:solidFill>
                            <a:srgbClr val="002E56"/>
                          </a:solidFill>
                        </a:rPr>
                        <a:t>†</a:t>
                      </a:r>
                    </a:p>
                    <a:p>
                      <a:pPr algn="ctr"/>
                      <a:r>
                        <a:rPr lang="en-US" sz="1200" b="1" dirty="0">
                          <a:solidFill>
                            <a:srgbClr val="002E56"/>
                          </a:solidFill>
                        </a:rPr>
                        <a:t>m (rate)</a:t>
                      </a:r>
                      <a:endParaRPr lang="en-US" sz="1200" b="1" dirty="0">
                        <a:solidFill>
                          <a:srgbClr val="002E56"/>
                        </a:solidFill>
                        <a:latin typeface="Arial" charset="0"/>
                        <a:ea typeface="Arial" charset="0"/>
                        <a:cs typeface="Arial" charset="0"/>
                      </a:endParaRPr>
                    </a:p>
                  </a:txBody>
                  <a:tcPr marL="25718" marR="25718" marT="25718" marB="25718" anchor="ctr"/>
                </a:tc>
                <a:tc>
                  <a:txBody>
                    <a:bodyPr/>
                    <a:lstStyle/>
                    <a:p>
                      <a:pPr algn="ctr"/>
                      <a:r>
                        <a:rPr lang="en-US" sz="1200" b="1" dirty="0">
                          <a:solidFill>
                            <a:srgbClr val="002E56"/>
                          </a:solidFill>
                        </a:rPr>
                        <a:t>Incidence*</a:t>
                      </a:r>
                    </a:p>
                    <a:p>
                      <a:pPr algn="ctr"/>
                      <a:r>
                        <a:rPr lang="en-US" sz="1200" b="1" dirty="0">
                          <a:solidFill>
                            <a:srgbClr val="002E56"/>
                          </a:solidFill>
                        </a:rPr>
                        <a:t>n (%)</a:t>
                      </a:r>
                      <a:endParaRPr lang="en-US" sz="1200" b="1" dirty="0">
                        <a:solidFill>
                          <a:srgbClr val="002E56"/>
                        </a:solidFill>
                        <a:latin typeface="Arial" charset="0"/>
                        <a:ea typeface="Arial" charset="0"/>
                        <a:cs typeface="Arial" charset="0"/>
                      </a:endParaRPr>
                    </a:p>
                  </a:txBody>
                  <a:tcPr marL="25718" marR="25718" marT="25718" marB="2571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002E56"/>
                          </a:solidFill>
                        </a:rPr>
                        <a:t>Event</a:t>
                      </a:r>
                      <a:r>
                        <a:rPr lang="en-US" sz="1200" b="1" baseline="30000" dirty="0">
                          <a:solidFill>
                            <a:srgbClr val="002E56"/>
                          </a:solidFill>
                        </a:rPr>
                        <a:t>†</a:t>
                      </a:r>
                    </a:p>
                    <a:p>
                      <a:pPr algn="ctr"/>
                      <a:r>
                        <a:rPr lang="en-US" sz="1200" b="1" dirty="0">
                          <a:solidFill>
                            <a:srgbClr val="002E56"/>
                          </a:solidFill>
                        </a:rPr>
                        <a:t>m (rate)</a:t>
                      </a:r>
                      <a:endParaRPr lang="en-US" sz="1200" b="1" dirty="0">
                        <a:solidFill>
                          <a:srgbClr val="002E56"/>
                        </a:solidFill>
                        <a:latin typeface="Arial" charset="0"/>
                        <a:ea typeface="Arial" charset="0"/>
                        <a:cs typeface="Arial" charset="0"/>
                      </a:endParaRPr>
                    </a:p>
                  </a:txBody>
                  <a:tcPr marL="25718" marR="25718" marT="25718" marB="25718" anchor="ctr"/>
                </a:tc>
                <a:extLst>
                  <a:ext uri="{0D108BD9-81ED-4DB2-BD59-A6C34878D82A}">
                    <a16:rowId xmlns:a16="http://schemas.microsoft.com/office/drawing/2014/main" val="10003"/>
                  </a:ext>
                </a:extLst>
              </a:tr>
              <a:tr h="399908">
                <a:tc>
                  <a:txBody>
                    <a:bodyPr/>
                    <a:lstStyle/>
                    <a:p>
                      <a:pPr marL="63500" indent="0">
                        <a:tabLst/>
                      </a:pPr>
                      <a:r>
                        <a:rPr lang="en-US" sz="1200" b="0" dirty="0">
                          <a:solidFill>
                            <a:srgbClr val="002E56"/>
                          </a:solidFill>
                          <a:latin typeface="Arial" panose="020B0604020202020204" pitchFamily="34" charset="0"/>
                          <a:cs typeface="Arial" panose="020B0604020202020204" pitchFamily="34" charset="0"/>
                        </a:rPr>
                        <a:t>Any AEs</a:t>
                      </a:r>
                      <a:endParaRPr lang="en-US" sz="1200" b="0" dirty="0">
                        <a:solidFill>
                          <a:srgbClr val="002E56"/>
                        </a:solidFill>
                        <a:latin typeface="Arial" panose="020B0604020202020204" pitchFamily="34" charset="0"/>
                        <a:ea typeface="Arial" charset="0"/>
                        <a:cs typeface="Arial" panose="020B0604020202020204" pitchFamily="34" charset="0"/>
                      </a:endParaRPr>
                    </a:p>
                  </a:txBody>
                  <a:tcPr marL="25718" marR="0" marT="25718" marB="25718"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60 (98.4)</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2121 (34.8)</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59 (98.3)</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7345 (126.7)</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extLst>
                  <a:ext uri="{0D108BD9-81ED-4DB2-BD59-A6C34878D82A}">
                    <a16:rowId xmlns:a16="http://schemas.microsoft.com/office/drawing/2014/main" val="10001"/>
                  </a:ext>
                </a:extLst>
              </a:tr>
              <a:tr h="399908">
                <a:tc>
                  <a:txBody>
                    <a:bodyPr/>
                    <a:lstStyle/>
                    <a:p>
                      <a:pPr marL="60325" indent="0">
                        <a:tabLst/>
                      </a:pPr>
                      <a:r>
                        <a:rPr lang="en-US" sz="1200" b="0" dirty="0">
                          <a:solidFill>
                            <a:srgbClr val="002E56"/>
                          </a:solidFill>
                          <a:latin typeface="Arial" panose="020B0604020202020204" pitchFamily="34" charset="0"/>
                          <a:cs typeface="Arial" panose="020B0604020202020204" pitchFamily="34" charset="0"/>
                        </a:rPr>
                        <a:t>Any AEs Leading to Study Drug Discontinuation</a:t>
                      </a:r>
                      <a:endParaRPr lang="en-US" sz="1200" b="0" dirty="0">
                        <a:solidFill>
                          <a:srgbClr val="002E56"/>
                        </a:solidFill>
                        <a:latin typeface="Arial" panose="020B0604020202020204" pitchFamily="34" charset="0"/>
                        <a:ea typeface="Arial" charset="0"/>
                        <a:cs typeface="Arial" panose="020B0604020202020204" pitchFamily="34" charset="0"/>
                      </a:endParaRPr>
                    </a:p>
                  </a:txBody>
                  <a:tcPr marL="25718" marR="0" marT="25718" marB="25718"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1 (1.7)</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extLst>
                  <a:ext uri="{0D108BD9-81ED-4DB2-BD59-A6C34878D82A}">
                    <a16:rowId xmlns:a16="http://schemas.microsoft.com/office/drawing/2014/main" val="10002"/>
                  </a:ext>
                </a:extLst>
              </a:tr>
              <a:tr h="399908">
                <a:tc>
                  <a:txBody>
                    <a:bodyPr/>
                    <a:lstStyle/>
                    <a:p>
                      <a:pPr marL="63500" indent="0">
                        <a:tabLst/>
                      </a:pPr>
                      <a:r>
                        <a:rPr lang="en-US" sz="1200" b="0" baseline="0" dirty="0">
                          <a:solidFill>
                            <a:srgbClr val="002E56"/>
                          </a:solidFill>
                          <a:latin typeface="Arial" panose="020B0604020202020204" pitchFamily="34" charset="0"/>
                          <a:cs typeface="Arial" panose="020B0604020202020204" pitchFamily="34" charset="0"/>
                        </a:rPr>
                        <a:t>Any AEs with Grade ≥ 3</a:t>
                      </a:r>
                      <a:endParaRPr lang="en-US" sz="1200" b="0" baseline="0" dirty="0">
                        <a:solidFill>
                          <a:srgbClr val="002E56"/>
                        </a:solidFill>
                        <a:latin typeface="Arial" panose="020B0604020202020204" pitchFamily="34" charset="0"/>
                        <a:ea typeface="Arial" charset="0"/>
                        <a:cs typeface="Arial" panose="020B0604020202020204" pitchFamily="34" charset="0"/>
                      </a:endParaRPr>
                    </a:p>
                  </a:txBody>
                  <a:tcPr marL="25718" marR="0" marT="25718" marB="25718"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3 (4.9)</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5 (0.1)</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3 (5.0)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5 (0.1)</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extLst>
                  <a:ext uri="{0D108BD9-81ED-4DB2-BD59-A6C34878D82A}">
                    <a16:rowId xmlns:a16="http://schemas.microsoft.com/office/drawing/2014/main" val="10006"/>
                  </a:ext>
                </a:extLst>
              </a:tr>
              <a:tr h="399908">
                <a:tc>
                  <a:txBody>
                    <a:bodyPr/>
                    <a:lstStyle/>
                    <a:p>
                      <a:pPr marL="63500" indent="0">
                        <a:tabLst/>
                      </a:pPr>
                      <a:r>
                        <a:rPr lang="en-US" sz="1200" b="0" dirty="0">
                          <a:solidFill>
                            <a:srgbClr val="002E56"/>
                          </a:solidFill>
                          <a:latin typeface="Arial" panose="020B0604020202020204" pitchFamily="34" charset="0"/>
                          <a:cs typeface="Arial" panose="020B0604020202020204" pitchFamily="34" charset="0"/>
                        </a:rPr>
                        <a:t>Any SAEs</a:t>
                      </a:r>
                      <a:endParaRPr lang="en-US" sz="1200" b="0" dirty="0">
                        <a:solidFill>
                          <a:srgbClr val="002E56"/>
                        </a:solidFill>
                        <a:latin typeface="Arial" panose="020B0604020202020204" pitchFamily="34" charset="0"/>
                        <a:ea typeface="Arial" charset="0"/>
                        <a:cs typeface="Arial" panose="020B0604020202020204" pitchFamily="34" charset="0"/>
                      </a:endParaRPr>
                    </a:p>
                  </a:txBody>
                  <a:tcPr marL="25718" marR="0" marT="25718" marB="25718"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4 (6.6)</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5 (0.1)</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3 (5.0)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4 (0.1)</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extLst>
                  <a:ext uri="{0D108BD9-81ED-4DB2-BD59-A6C34878D82A}">
                    <a16:rowId xmlns:a16="http://schemas.microsoft.com/office/drawing/2014/main" val="10005"/>
                  </a:ext>
                </a:extLst>
              </a:tr>
              <a:tr h="399908">
                <a:tc>
                  <a:txBody>
                    <a:bodyPr/>
                    <a:lstStyle/>
                    <a:p>
                      <a:pPr marL="63500" indent="0">
                        <a:tabLst/>
                      </a:pPr>
                      <a:r>
                        <a:rPr lang="en-US" sz="1200" b="0" dirty="0">
                          <a:solidFill>
                            <a:srgbClr val="002E56"/>
                          </a:solidFill>
                          <a:latin typeface="Arial" panose="020B0604020202020204" pitchFamily="34" charset="0"/>
                          <a:cs typeface="Arial" panose="020B0604020202020204" pitchFamily="34" charset="0"/>
                        </a:rPr>
                        <a:t>Any SAEs assessed by Investigator as Related</a:t>
                      </a:r>
                      <a:endParaRPr lang="en-US" sz="1200" b="0" dirty="0">
                        <a:solidFill>
                          <a:srgbClr val="002E56"/>
                        </a:solidFill>
                        <a:latin typeface="Arial" panose="020B0604020202020204" pitchFamily="34" charset="0"/>
                        <a:ea typeface="Arial" charset="0"/>
                        <a:cs typeface="Arial" panose="020B0604020202020204" pitchFamily="34" charset="0"/>
                      </a:endParaRPr>
                    </a:p>
                  </a:txBody>
                  <a:tcPr marL="25718" marR="0" marT="25718" marB="25718"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tc>
                  <a:txBody>
                    <a:bodyPr/>
                    <a:lstStyle/>
                    <a:p>
                      <a:pPr marL="0" marR="0" algn="ctr">
                        <a:lnSpc>
                          <a:spcPct val="107000"/>
                        </a:lnSpc>
                        <a:spcBef>
                          <a:spcPts val="200"/>
                        </a:spcBef>
                        <a:spcAft>
                          <a:spcPts val="200"/>
                        </a:spcAft>
                      </a:pPr>
                      <a:r>
                        <a:rPr lang="en-US" sz="1200" dirty="0">
                          <a:solidFill>
                            <a:srgbClr val="002E56"/>
                          </a:solidFill>
                          <a:effectLst/>
                          <a:latin typeface="Arial" panose="020B0604020202020204" pitchFamily="34" charset="0"/>
                          <a:cs typeface="Arial" panose="020B0604020202020204" pitchFamily="34" charset="0"/>
                        </a:rPr>
                        <a:t>0</a:t>
                      </a:r>
                      <a:endParaRPr lang="en-US" sz="1200" dirty="0">
                        <a:solidFill>
                          <a:srgbClr val="002E56"/>
                        </a:solidFill>
                        <a:effectLst/>
                        <a:latin typeface="Arial" panose="020B0604020202020204" pitchFamily="34" charset="0"/>
                        <a:ea typeface="Arial" charset="0"/>
                        <a:cs typeface="Arial" panose="020B0604020202020204" pitchFamily="34" charset="0"/>
                      </a:endParaRPr>
                    </a:p>
                  </a:txBody>
                  <a:tcPr marL="19050" marR="19050" marT="0" marB="0" anchor="ctr"/>
                </a:tc>
                <a:extLst>
                  <a:ext uri="{0D108BD9-81ED-4DB2-BD59-A6C34878D82A}">
                    <a16:rowId xmlns:a16="http://schemas.microsoft.com/office/drawing/2014/main" val="10007"/>
                  </a:ext>
                </a:extLst>
              </a:tr>
            </a:tbl>
          </a:graphicData>
        </a:graphic>
      </p:graphicFrame>
      <p:sp>
        <p:nvSpPr>
          <p:cNvPr id="3" name="Text Placeholder 3">
            <a:extLst>
              <a:ext uri="{FF2B5EF4-FFF2-40B4-BE49-F238E27FC236}">
                <a16:creationId xmlns:a16="http://schemas.microsoft.com/office/drawing/2014/main" id="{F6E3020C-1601-7712-A3A1-601B6630FEB4}"/>
              </a:ext>
            </a:extLst>
          </p:cNvPr>
          <p:cNvSpPr txBox="1">
            <a:spLocks/>
          </p:cNvSpPr>
          <p:nvPr/>
        </p:nvSpPr>
        <p:spPr>
          <a:xfrm>
            <a:off x="968990" y="5202163"/>
            <a:ext cx="10467835" cy="295466"/>
          </a:xfrm>
          <a:prstGeom prst="rect">
            <a:avLst/>
          </a:prstGeom>
          <a:noFill/>
        </p:spPr>
        <p:txBody>
          <a:bodyPr wrap="square" lIns="73152" tIns="54864" rIns="73152" bIns="54864" anchor="ctr">
            <a:spAutoFit/>
          </a:bodyPr>
          <a:lstStyle>
            <a:defPPr>
              <a:defRPr lang="en-US"/>
            </a:defPPr>
            <a:lvl1pPr>
              <a:spcBef>
                <a:spcPts val="650"/>
              </a:spcBef>
              <a:spcAft>
                <a:spcPts val="0"/>
              </a:spcAft>
              <a:defRPr sz="837" b="0">
                <a:solidFill>
                  <a:srgbClr val="666666"/>
                </a:solidFill>
                <a:latin typeface="Source Sans Pro"/>
              </a:defRPr>
            </a:lvl1pPr>
            <a:lvl2pPr marL="914400" marR="0" lvl="1"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2pPr>
            <a:lvl3pPr marL="1371600" marR="0" lvl="2"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3pPr>
            <a:lvl4pPr marL="1828800" marR="0" lvl="3"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4pPr>
            <a:lvl5pPr marL="2286000" marR="0" lvl="4"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5pPr>
            <a:lvl6pPr marL="2743200" marR="0" lvl="5"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6pPr>
            <a:lvl7pPr marL="3200400" marR="0" lvl="6"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7pPr>
            <a:lvl8pPr marL="3657600" marR="0" lvl="7"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8pPr>
            <a:lvl9pPr marL="4114800" marR="0" lvl="8" indent="-311150">
              <a:lnSpc>
                <a:spcPct val="100000"/>
              </a:lnSpc>
              <a:spcBef>
                <a:spcPts val="0"/>
              </a:spcBef>
              <a:spcAft>
                <a:spcPts val="0"/>
              </a:spcAft>
              <a:buClr>
                <a:schemeClr val="dk2"/>
              </a:buClr>
              <a:buSzPts val="1300"/>
              <a:buFont typeface="Montserrat"/>
              <a:buChar char="■"/>
              <a:defRPr sz="1300" b="0" i="0" u="none" strike="noStrike" cap="none">
                <a:solidFill>
                  <a:schemeClr val="dk2"/>
                </a:solidFill>
                <a:latin typeface="Montserrat"/>
                <a:ea typeface="Montserrat"/>
                <a:cs typeface="Montserrat"/>
              </a:defRPr>
            </a:lvl9pPr>
          </a:lstStyle>
          <a:p>
            <a:r>
              <a:rPr lang="en-US" sz="1200" dirty="0">
                <a:solidFill>
                  <a:srgbClr val="002E56"/>
                </a:solidFill>
                <a:latin typeface="Arial" panose="020B0604020202020204" pitchFamily="34" charset="0"/>
                <a:cs typeface="Arial" panose="020B0604020202020204" pitchFamily="34" charset="0"/>
              </a:rPr>
              <a:t>The most common adverse reactions to vosoritide were injection site reactions (85%), vomiting (27%), and decreased blood pressure (13%).</a:t>
            </a:r>
          </a:p>
        </p:txBody>
      </p:sp>
      <p:sp>
        <p:nvSpPr>
          <p:cNvPr id="7" name="TextBox 6">
            <a:extLst>
              <a:ext uri="{FF2B5EF4-FFF2-40B4-BE49-F238E27FC236}">
                <a16:creationId xmlns:a16="http://schemas.microsoft.com/office/drawing/2014/main" id="{154D44F6-09B7-C90D-81AD-C54B75648E5E}"/>
              </a:ext>
            </a:extLst>
          </p:cNvPr>
          <p:cNvSpPr txBox="1"/>
          <p:nvPr/>
        </p:nvSpPr>
        <p:spPr>
          <a:xfrm>
            <a:off x="968990" y="6478542"/>
            <a:ext cx="5028877" cy="239617"/>
          </a:xfrm>
          <a:prstGeom prst="rect">
            <a:avLst/>
          </a:prstGeom>
          <a:noFill/>
        </p:spPr>
        <p:txBody>
          <a:bodyPr wrap="none" lIns="73152" tIns="54864" rIns="73152" bIns="54864" anchor="ctr">
            <a:spAutoFit/>
          </a:bodyPr>
          <a:lstStyle>
            <a:defPPr>
              <a:defRPr lang="x-none"/>
            </a:defPPr>
            <a:lvl1pPr>
              <a:spcBef>
                <a:spcPts val="650"/>
              </a:spcBef>
              <a:spcAft>
                <a:spcPts val="0"/>
              </a:spcAft>
              <a:defRPr sz="837" b="0">
                <a:solidFill>
                  <a:srgbClr val="666666"/>
                </a:solidFill>
                <a:latin typeface="Source Sans Pro"/>
              </a:defRPr>
            </a:lvl1pPr>
          </a:lstStyle>
          <a:p>
            <a:r>
              <a:rPr lang="en-US" dirty="0">
                <a:hlinkClick r:id="rId2"/>
              </a:rPr>
              <a:t>https://www.ema.europa.eu/en/documents/product-information/voxzogo-epar-product-information_en.pdf</a:t>
            </a:r>
            <a:endParaRPr lang="en-SA" dirty="0"/>
          </a:p>
        </p:txBody>
      </p:sp>
      <p:sp>
        <p:nvSpPr>
          <p:cNvPr id="8" name="TextBox 7">
            <a:extLst>
              <a:ext uri="{FF2B5EF4-FFF2-40B4-BE49-F238E27FC236}">
                <a16:creationId xmlns:a16="http://schemas.microsoft.com/office/drawing/2014/main" id="{FB25432E-DC50-B3ED-F05F-F0DECC2A0C85}"/>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375299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D7ECA248-D306-24D2-949D-37C8D9BBBEF2}"/>
              </a:ext>
            </a:extLst>
          </p:cNvPr>
          <p:cNvSpPr txBox="1"/>
          <p:nvPr/>
        </p:nvSpPr>
        <p:spPr>
          <a:xfrm>
            <a:off x="798616" y="790142"/>
            <a:ext cx="2388731" cy="478914"/>
          </a:xfrm>
          <a:prstGeom prst="rect">
            <a:avLst/>
          </a:prstGeom>
          <a:noFill/>
        </p:spPr>
        <p:txBody>
          <a:bodyPr wrap="none" lIns="73152" tIns="54864" rIns="73152" bIns="54864" anchor="ctr">
            <a:spAutoFit/>
          </a:bodyPr>
          <a:lstStyle>
            <a:defPPr>
              <a:defRPr lang="en-SA"/>
            </a:defPPr>
            <a:lvl1pPr>
              <a:spcBef>
                <a:spcPts val="0"/>
              </a:spcBef>
              <a:spcAft>
                <a:spcPts val="650"/>
              </a:spcAft>
              <a:defRPr sz="2392" b="1">
                <a:solidFill>
                  <a:srgbClr val="1A4F7A"/>
                </a:solidFill>
                <a:latin typeface="Source Sans Pro"/>
              </a:defRPr>
            </a:lvl1pPr>
          </a:lstStyle>
          <a:p>
            <a:r>
              <a:rPr lang="en-US" dirty="0">
                <a:sym typeface="Lato Bold"/>
              </a:rPr>
              <a:t>Important Notes</a:t>
            </a:r>
          </a:p>
        </p:txBody>
      </p:sp>
      <p:sp>
        <p:nvSpPr>
          <p:cNvPr id="5" name="TextBox 4">
            <a:extLst>
              <a:ext uri="{FF2B5EF4-FFF2-40B4-BE49-F238E27FC236}">
                <a16:creationId xmlns:a16="http://schemas.microsoft.com/office/drawing/2014/main" id="{C661329B-1360-00DA-F42C-28FCA1E31966}"/>
              </a:ext>
            </a:extLst>
          </p:cNvPr>
          <p:cNvSpPr txBox="1"/>
          <p:nvPr/>
        </p:nvSpPr>
        <p:spPr>
          <a:xfrm>
            <a:off x="771401" y="1554353"/>
            <a:ext cx="10649197" cy="3907160"/>
          </a:xfrm>
          <a:prstGeom prst="rect">
            <a:avLst/>
          </a:prstGeom>
        </p:spPr>
        <p:txBody>
          <a:bodyPr vert="horz" lIns="91440" tIns="45720" rIns="91440" bIns="45720" rtlCol="0">
            <a:noAutofit/>
          </a:bodyPr>
          <a:lstStyle>
            <a:lvl1pPr indent="0">
              <a:lnSpc>
                <a:spcPct val="90000"/>
              </a:lnSpc>
              <a:spcBef>
                <a:spcPts val="1000"/>
              </a:spcBef>
              <a:buFont typeface="Arial"/>
              <a:buNone/>
              <a:defRPr sz="1600" b="1" i="0" u="none" strike="noStrike" baseline="0">
                <a:solidFill>
                  <a:srgbClr val="7030A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44" indent="-285744">
              <a:buFont typeface="Arial" panose="020B0604020202020204" pitchFamily="34" charset="0"/>
              <a:buChar char="•"/>
            </a:pPr>
            <a:r>
              <a:rPr lang="en-US" b="0" dirty="0">
                <a:solidFill>
                  <a:schemeClr val="tx1"/>
                </a:solidFill>
                <a:latin typeface="Source Sans Pro" panose="020B0503030403020204" pitchFamily="34" charset="0"/>
                <a:ea typeface="Source Sans Pro" panose="020B0503030403020204" pitchFamily="34" charset="0"/>
              </a:rPr>
              <a:t>I have received honoraria for this presentation from BioMarin. </a:t>
            </a:r>
          </a:p>
          <a:p>
            <a:pPr marL="285744" indent="-285744">
              <a:buFont typeface="Arial" panose="020B0604020202020204" pitchFamily="34" charset="0"/>
              <a:buChar char="•"/>
            </a:pPr>
            <a:endParaRPr lang="en-US" b="0" dirty="0">
              <a:solidFill>
                <a:schemeClr val="tx1"/>
              </a:solidFill>
              <a:latin typeface="Source Sans Pro" panose="020B0503030403020204" pitchFamily="34" charset="0"/>
              <a:ea typeface="Source Sans Pro" panose="020B0503030403020204" pitchFamily="34" charset="0"/>
            </a:endParaRPr>
          </a:p>
          <a:p>
            <a:pPr marL="285744" indent="-285744">
              <a:buFont typeface="Arial" panose="020B0604020202020204" pitchFamily="34" charset="0"/>
              <a:buChar char="•"/>
            </a:pPr>
            <a:r>
              <a:rPr lang="en-US" b="0" dirty="0">
                <a:solidFill>
                  <a:schemeClr val="tx1"/>
                </a:solidFill>
                <a:latin typeface="Source Sans Pro" panose="020B0503030403020204" pitchFamily="34" charset="0"/>
                <a:ea typeface="Source Sans Pro" panose="020B0503030403020204" pitchFamily="34" charset="0"/>
              </a:rPr>
              <a:t>Informed consent was obtained from patient for case used in this presentation.</a:t>
            </a:r>
          </a:p>
          <a:p>
            <a:endParaRPr lang="en-US" b="0" dirty="0">
              <a:solidFill>
                <a:schemeClr val="tx1"/>
              </a:solidFill>
              <a:latin typeface="Source Sans Pro" panose="020B0503030403020204" pitchFamily="34" charset="0"/>
              <a:ea typeface="Source Sans Pro" panose="020B0503030403020204" pitchFamily="34" charset="0"/>
            </a:endParaRPr>
          </a:p>
          <a:p>
            <a:pPr marL="285744" indent="-285744">
              <a:buFont typeface="Arial" panose="020B0604020202020204" pitchFamily="34" charset="0"/>
              <a:buChar char="•"/>
            </a:pPr>
            <a:r>
              <a:rPr lang="en-US" b="0" dirty="0">
                <a:solidFill>
                  <a:schemeClr val="tx1"/>
                </a:solidFill>
                <a:latin typeface="Source Sans Pro" panose="020B0503030403020204" pitchFamily="34" charset="0"/>
                <a:ea typeface="Source Sans Pro" panose="020B0503030403020204" pitchFamily="34" charset="0"/>
              </a:rPr>
              <a:t>This presentation mentions a BioMarin product for educational purposes. </a:t>
            </a:r>
          </a:p>
          <a:p>
            <a:pPr marL="285744" indent="-285744">
              <a:buFont typeface="Arial" panose="020B0604020202020204" pitchFamily="34" charset="0"/>
              <a:buChar char="•"/>
            </a:pPr>
            <a:endParaRPr lang="en-US" b="0" dirty="0">
              <a:solidFill>
                <a:schemeClr val="tx1"/>
              </a:solidFill>
              <a:latin typeface="Source Sans Pro" panose="020B0503030403020204" pitchFamily="34" charset="0"/>
              <a:ea typeface="Source Sans Pro" panose="020B0503030403020204" pitchFamily="34" charset="0"/>
            </a:endParaRPr>
          </a:p>
          <a:p>
            <a:pPr marL="285744" indent="-285744">
              <a:buFont typeface="Arial" panose="020B0604020202020204" pitchFamily="34" charset="0"/>
              <a:buChar char="•"/>
            </a:pPr>
            <a:r>
              <a:rPr lang="en-US" b="0" dirty="0">
                <a:solidFill>
                  <a:schemeClr val="tx1"/>
                </a:solidFill>
                <a:latin typeface="Source Sans Pro" panose="020B0503030403020204" pitchFamily="34" charset="0"/>
                <a:ea typeface="Source Sans Pro" panose="020B0503030403020204" pitchFamily="34" charset="0"/>
              </a:rPr>
              <a:t>BioMarin product for the management of Achondroplasia are locally registered in KSA. This may vary in the Middle East countries. Please check your local registration status</a:t>
            </a:r>
          </a:p>
          <a:p>
            <a:pPr marL="285744" indent="-285744">
              <a:buFont typeface="Arial" panose="020B0604020202020204" pitchFamily="34" charset="0"/>
              <a:buChar char="•"/>
            </a:pPr>
            <a:endParaRPr lang="en-US" b="0" dirty="0">
              <a:solidFill>
                <a:schemeClr val="tx1"/>
              </a:solidFill>
              <a:latin typeface="Source Sans Pro" panose="020B0503030403020204" pitchFamily="34" charset="0"/>
              <a:ea typeface="Source Sans Pro" panose="020B0503030403020204" pitchFamily="34" charset="0"/>
            </a:endParaRPr>
          </a:p>
          <a:p>
            <a:pPr marL="285744" indent="-285744">
              <a:buFont typeface="Arial" panose="020B0604020202020204" pitchFamily="34" charset="0"/>
              <a:buChar char="•"/>
            </a:pPr>
            <a:r>
              <a:rPr lang="en-US" b="0" dirty="0">
                <a:solidFill>
                  <a:schemeClr val="tx1"/>
                </a:solidFill>
                <a:latin typeface="Source Sans Pro" panose="020B0503030403020204" pitchFamily="34" charset="0"/>
                <a:ea typeface="Source Sans Pro" panose="020B0503030403020204" pitchFamily="34" charset="0"/>
              </a:rPr>
              <a:t>If you have any questions regarding any of BioMarin’s products or therapeutic areas, please email: </a:t>
            </a:r>
            <a:r>
              <a:rPr lang="en-US" b="0" dirty="0" err="1">
                <a:solidFill>
                  <a:schemeClr val="tx1"/>
                </a:solidFill>
                <a:latin typeface="Source Sans Pro" panose="020B0503030403020204" pitchFamily="34" charset="0"/>
                <a:ea typeface="Source Sans Pro" panose="020B0503030403020204" pitchFamily="34" charset="0"/>
              </a:rPr>
              <a:t>medinfo@bmrn.com</a:t>
            </a:r>
            <a:r>
              <a:rPr lang="en-US" b="0" dirty="0">
                <a:solidFill>
                  <a:schemeClr val="tx1"/>
                </a:solidFill>
                <a:latin typeface="Source Sans Pro" panose="020B0503030403020204" pitchFamily="34" charset="0"/>
                <a:ea typeface="Source Sans Pro" panose="020B0503030403020204" pitchFamily="34" charset="0"/>
              </a:rPr>
              <a:t> </a:t>
            </a:r>
          </a:p>
          <a:p>
            <a:endParaRPr lang="en-SA" b="0" dirty="0">
              <a:solidFill>
                <a:schemeClr val="tx1"/>
              </a:solidFill>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3555FE92-626A-0FED-9397-1ACE1D5789E8}"/>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3145524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9079" y="532043"/>
            <a:ext cx="10531393" cy="775597"/>
          </a:xfrm>
          <a:noFill/>
        </p:spPr>
        <p:txBody>
          <a:bodyPr vert="horz" wrap="square" lIns="73152" tIns="54864" rIns="73152" bIns="54864" rtlCol="0" anchor="ctr">
            <a:spAutoFit/>
          </a:bodyPr>
          <a:lstStyle/>
          <a:p>
            <a:r>
              <a:rPr lang="en-US" sz="2400" b="1" dirty="0">
                <a:solidFill>
                  <a:srgbClr val="1A4F7A"/>
                </a:solidFill>
                <a:latin typeface="Source Sans Pro"/>
                <a:ea typeface="+mn-ea"/>
                <a:cs typeface="+mn-cs"/>
              </a:rPr>
              <a:t>Annualized growth velocity in children receiving vosoritide compared with age-matched untreated children with ACH and average-stature children</a:t>
            </a:r>
          </a:p>
        </p:txBody>
      </p:sp>
      <p:sp>
        <p:nvSpPr>
          <p:cNvPr id="6" name="مستطيل 5"/>
          <p:cNvSpPr/>
          <p:nvPr/>
        </p:nvSpPr>
        <p:spPr>
          <a:xfrm>
            <a:off x="369253" y="3566418"/>
            <a:ext cx="4018502" cy="3139321"/>
          </a:xfrm>
          <a:prstGeom prst="rect">
            <a:avLst/>
          </a:prstGeom>
        </p:spPr>
        <p:txBody>
          <a:bodyPr wrap="square">
            <a:spAutoFit/>
          </a:bodyPr>
          <a:lstStyle/>
          <a:p>
            <a:pPr marL="285750" indent="-285750">
              <a:buFont typeface="Arial" panose="020B0604020202020204" pitchFamily="34" charset="0"/>
              <a:buChar char="•"/>
            </a:pPr>
            <a:r>
              <a:rPr lang="en-US" dirty="0">
                <a:latin typeface="HardingText-Regular"/>
              </a:rPr>
              <a:t>Mean (SD) differences in AGV across each integer age (6-16 years) between treated and untreated children were 1.84 (0.38) cm/year in boys and 1.44 (0.63) cm/year in girls</a:t>
            </a:r>
          </a:p>
          <a:p>
            <a:endParaRPr lang="en-US" dirty="0">
              <a:latin typeface="HardingText-Regular"/>
            </a:endParaRPr>
          </a:p>
          <a:p>
            <a:pPr marL="285750" indent="-285750">
              <a:buFont typeface="Arial" panose="020B0604020202020204" pitchFamily="34" charset="0"/>
              <a:buChar char="•"/>
            </a:pPr>
            <a:r>
              <a:rPr lang="en-US" dirty="0">
                <a:latin typeface="HardingText-Regular"/>
              </a:rPr>
              <a:t>AGV was consistently higher in the treated </a:t>
            </a:r>
            <a:r>
              <a:rPr lang="en-US" dirty="0" err="1">
                <a:latin typeface="HardingText-Regular"/>
              </a:rPr>
              <a:t>vs</a:t>
            </a:r>
            <a:r>
              <a:rPr lang="en-US" dirty="0">
                <a:latin typeface="HardingText-Regular"/>
              </a:rPr>
              <a:t> untreated group.</a:t>
            </a:r>
          </a:p>
          <a:p>
            <a:pPr marL="285750" indent="-285750">
              <a:buFont typeface="Arial" panose="020B0604020202020204" pitchFamily="34" charset="0"/>
              <a:buChar char="•"/>
            </a:pPr>
            <a:endParaRPr lang="en-US" dirty="0">
              <a:latin typeface="HardingText-Regular"/>
            </a:endParaRPr>
          </a:p>
          <a:p>
            <a:endParaRPr lang="en-US" dirty="0">
              <a:latin typeface="HardingText-Regular"/>
            </a:endParaRPr>
          </a:p>
          <a:p>
            <a:endParaRPr lang="en-US" dirty="0"/>
          </a:p>
        </p:txBody>
      </p:sp>
      <p:sp>
        <p:nvSpPr>
          <p:cNvPr id="7" name="مستطيل 6"/>
          <p:cNvSpPr/>
          <p:nvPr/>
        </p:nvSpPr>
        <p:spPr>
          <a:xfrm>
            <a:off x="369253" y="2487785"/>
            <a:ext cx="4253544" cy="1200329"/>
          </a:xfrm>
          <a:prstGeom prst="rect">
            <a:avLst/>
          </a:prstGeom>
        </p:spPr>
        <p:txBody>
          <a:bodyPr wrap="square">
            <a:spAutoFit/>
          </a:bodyPr>
          <a:lstStyle/>
          <a:p>
            <a:pPr marL="285750" indent="-285750">
              <a:buFont typeface="Arial" panose="020B0604020202020204" pitchFamily="34" charset="0"/>
              <a:buChar char="•"/>
            </a:pPr>
            <a:r>
              <a:rPr lang="en-US" dirty="0">
                <a:solidFill>
                  <a:srgbClr val="00B0F0"/>
                </a:solidFill>
                <a:latin typeface="HardingText-Regular"/>
              </a:rPr>
              <a:t>At least 3 years follow up</a:t>
            </a:r>
          </a:p>
          <a:p>
            <a:pPr marL="285750" indent="-285750">
              <a:buFont typeface="Arial" panose="020B0604020202020204" pitchFamily="34" charset="0"/>
              <a:buChar char="•"/>
            </a:pPr>
            <a:r>
              <a:rPr lang="en-US" dirty="0">
                <a:solidFill>
                  <a:srgbClr val="00B0F0"/>
                </a:solidFill>
                <a:latin typeface="HardingText-Regular"/>
              </a:rPr>
              <a:t>Aged  ≥5 and &lt;18 Years at treatment initiation </a:t>
            </a:r>
            <a:endParaRPr lang="en-US" dirty="0">
              <a:solidFill>
                <a:srgbClr val="00B0F0"/>
              </a:solidFill>
            </a:endParaRPr>
          </a:p>
          <a:p>
            <a:endParaRPr lang="en-US" dirty="0">
              <a:solidFill>
                <a:srgbClr val="00B0F0"/>
              </a:solidFill>
              <a:latin typeface="HardingText-Regular"/>
            </a:endParaRPr>
          </a:p>
        </p:txBody>
      </p:sp>
      <p:sp>
        <p:nvSpPr>
          <p:cNvPr id="9" name="مستطيل 8"/>
          <p:cNvSpPr/>
          <p:nvPr/>
        </p:nvSpPr>
        <p:spPr>
          <a:xfrm>
            <a:off x="505474" y="6401036"/>
            <a:ext cx="5112875" cy="387798"/>
          </a:xfrm>
          <a:prstGeom prst="rect">
            <a:avLst/>
          </a:prstGeom>
          <a:noFill/>
        </p:spPr>
        <p:txBody>
          <a:bodyPr wrap="none" lIns="73152" tIns="54864" rIns="73152" bIns="54864" anchor="ctr">
            <a:spAutoFit/>
          </a:bodyPr>
          <a:lstStyle/>
          <a:p>
            <a:pPr>
              <a:spcBef>
                <a:spcPts val="650"/>
              </a:spcBef>
            </a:pPr>
            <a:r>
              <a:rPr lang="en-US" sz="837">
                <a:solidFill>
                  <a:srgbClr val="666666"/>
                </a:solidFill>
                <a:latin typeface="Source Sans Pro"/>
              </a:rPr>
              <a:t>Savarirayan</a:t>
            </a:r>
            <a:r>
              <a:rPr lang="en-US" sz="837" dirty="0">
                <a:solidFill>
                  <a:srgbClr val="666666"/>
                </a:solidFill>
                <a:latin typeface="Source Sans Pro"/>
              </a:rPr>
              <a:t> R, et al. Med. 2025 May 9;6(5):</a:t>
            </a:r>
            <a:r>
              <a:rPr lang="en-US" sz="837">
                <a:solidFill>
                  <a:srgbClr val="666666"/>
                </a:solidFill>
                <a:latin typeface="Source Sans Pro"/>
              </a:rPr>
              <a:t>100566.</a:t>
            </a:r>
            <a:endParaRPr lang="en-US" sz="837" dirty="0">
              <a:solidFill>
                <a:srgbClr val="666666"/>
              </a:solidFill>
              <a:latin typeface="Source Sans Pro"/>
            </a:endParaRPr>
          </a:p>
        </p:txBody>
      </p:sp>
      <p:pic>
        <p:nvPicPr>
          <p:cNvPr id="8" name="عنصر نائب للمحتوى 3">
            <a:extLst>
              <a:ext uri="{FF2B5EF4-FFF2-40B4-BE49-F238E27FC236}">
                <a16:creationId xmlns:a16="http://schemas.microsoft.com/office/drawing/2014/main" id="{1A8CD84C-AB64-564B-6528-2493F3801DC2}"/>
              </a:ext>
            </a:extLst>
          </p:cNvPr>
          <p:cNvPicPr>
            <a:picLocks noGrp="1" noChangeAspect="1"/>
          </p:cNvPicPr>
          <p:nvPr>
            <p:ph idx="1"/>
          </p:nvPr>
        </p:nvPicPr>
        <p:blipFill rotWithShape="1">
          <a:blip r:embed="rId2"/>
          <a:srcRect l="30518" t="23910" r="9471" b="25593"/>
          <a:stretch/>
        </p:blipFill>
        <p:spPr>
          <a:xfrm>
            <a:off x="4790365" y="1787856"/>
            <a:ext cx="6660107" cy="4360459"/>
          </a:xfrm>
          <a:prstGeom prst="rect">
            <a:avLst/>
          </a:prstGeom>
        </p:spPr>
      </p:pic>
      <p:sp>
        <p:nvSpPr>
          <p:cNvPr id="5" name="TextBox 4">
            <a:extLst>
              <a:ext uri="{FF2B5EF4-FFF2-40B4-BE49-F238E27FC236}">
                <a16:creationId xmlns:a16="http://schemas.microsoft.com/office/drawing/2014/main" id="{C8B997A4-BD82-375D-89AC-CBD48ACC3914}"/>
              </a:ext>
            </a:extLst>
          </p:cNvPr>
          <p:cNvSpPr txBox="1"/>
          <p:nvPr/>
        </p:nvSpPr>
        <p:spPr>
          <a:xfrm>
            <a:off x="505474" y="1943784"/>
            <a:ext cx="3802316" cy="276999"/>
          </a:xfrm>
          <a:prstGeom prst="rect">
            <a:avLst/>
          </a:prstGeom>
          <a:noFill/>
        </p:spPr>
        <p:txBody>
          <a:bodyPr wrap="square">
            <a:spAutoFit/>
          </a:bodyPr>
          <a:lstStyle/>
          <a:p>
            <a:pPr>
              <a:buNone/>
            </a:pPr>
            <a:r>
              <a:rPr lang="en-US" sz="1200" i="1" dirty="0">
                <a:solidFill>
                  <a:srgbClr val="333333"/>
                </a:solidFill>
                <a:effectLst/>
              </a:rPr>
              <a:t>Data from a phase 3, open- label extension study</a:t>
            </a:r>
            <a:endParaRPr lang="en-US" sz="1200" dirty="0">
              <a:solidFill>
                <a:srgbClr val="333333"/>
              </a:solidFill>
              <a:effectLst/>
            </a:endParaRPr>
          </a:p>
        </p:txBody>
      </p:sp>
      <p:sp>
        <p:nvSpPr>
          <p:cNvPr id="4" name="TextBox 3">
            <a:extLst>
              <a:ext uri="{FF2B5EF4-FFF2-40B4-BE49-F238E27FC236}">
                <a16:creationId xmlns:a16="http://schemas.microsoft.com/office/drawing/2014/main" id="{8136B9F7-D900-C8E8-8423-B8F6C4C948E5}"/>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404496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3"/>
          <p:cNvPicPr>
            <a:picLocks noChangeAspect="1"/>
          </p:cNvPicPr>
          <p:nvPr/>
        </p:nvPicPr>
        <p:blipFill rotWithShape="1">
          <a:blip r:embed="rId2"/>
          <a:srcRect l="29995" t="32692" r="9052" b="21202"/>
          <a:stretch/>
        </p:blipFill>
        <p:spPr>
          <a:xfrm>
            <a:off x="4726300" y="1816504"/>
            <a:ext cx="6627500" cy="4360459"/>
          </a:xfrm>
          <a:prstGeom prst="rect">
            <a:avLst/>
          </a:prstGeom>
        </p:spPr>
      </p:pic>
      <p:sp>
        <p:nvSpPr>
          <p:cNvPr id="7" name="عنصر نائب للمحتوى 6"/>
          <p:cNvSpPr>
            <a:spLocks noGrp="1"/>
          </p:cNvSpPr>
          <p:nvPr>
            <p:ph idx="1"/>
          </p:nvPr>
        </p:nvSpPr>
        <p:spPr>
          <a:xfrm>
            <a:off x="553498" y="2325838"/>
            <a:ext cx="3888100" cy="591829"/>
          </a:xfrm>
          <a:prstGeom prst="rect">
            <a:avLst/>
          </a:prstGeom>
        </p:spPr>
        <p:txBody>
          <a:bodyPr wrap="square">
            <a:spAutoFit/>
          </a:bodyPr>
          <a:lstStyle/>
          <a:p>
            <a:pPr marL="285750" indent="-285750"/>
            <a:r>
              <a:rPr lang="en-US" sz="1800" dirty="0">
                <a:solidFill>
                  <a:srgbClr val="00B0F0"/>
                </a:solidFill>
                <a:latin typeface="HardingText-Regular"/>
              </a:rPr>
              <a:t>Aged  ≥5 and &lt;18 Years at treatment initiation </a:t>
            </a:r>
            <a:endParaRPr lang="en-US" sz="1800" dirty="0">
              <a:solidFill>
                <a:srgbClr val="00B0F0"/>
              </a:solidFill>
            </a:endParaRPr>
          </a:p>
        </p:txBody>
      </p:sp>
      <p:sp>
        <p:nvSpPr>
          <p:cNvPr id="8" name="مستطيل 7"/>
          <p:cNvSpPr/>
          <p:nvPr/>
        </p:nvSpPr>
        <p:spPr>
          <a:xfrm>
            <a:off x="553498" y="3036818"/>
            <a:ext cx="4018502" cy="3139321"/>
          </a:xfrm>
          <a:prstGeom prst="rect">
            <a:avLst/>
          </a:prstGeom>
        </p:spPr>
        <p:txBody>
          <a:bodyPr wrap="square">
            <a:spAutoFit/>
          </a:bodyPr>
          <a:lstStyle/>
          <a:p>
            <a:r>
              <a:rPr lang="en-US" dirty="0">
                <a:latin typeface="HardingText-Regular"/>
              </a:rPr>
              <a:t>Mean (SD) differences in AGV across each integer rage (6-16 years) between treated and untreated children were 1.84 (0.38) cm/year in boys and 1.44</a:t>
            </a:r>
          </a:p>
          <a:p>
            <a:r>
              <a:rPr lang="en-US" dirty="0">
                <a:latin typeface="HardingText-Regular"/>
              </a:rPr>
              <a:t>(0.63) cm/year in girls</a:t>
            </a:r>
          </a:p>
          <a:p>
            <a:endParaRPr lang="en-US" dirty="0">
              <a:latin typeface="HardingText-Regular"/>
            </a:endParaRPr>
          </a:p>
          <a:p>
            <a:pPr marL="285750" indent="-285750">
              <a:buFont typeface="Arial" panose="020B0604020202020204" pitchFamily="34" charset="0"/>
              <a:buChar char="•"/>
            </a:pPr>
            <a:r>
              <a:rPr lang="en-US" dirty="0">
                <a:latin typeface="HardingText-Regular"/>
              </a:rPr>
              <a:t>AGV was consistently higher in the treated vs untreated group.</a:t>
            </a:r>
          </a:p>
          <a:p>
            <a:pPr marL="285750" indent="-285750">
              <a:buFont typeface="Arial" panose="020B0604020202020204" pitchFamily="34" charset="0"/>
              <a:buChar char="•"/>
            </a:pPr>
            <a:endParaRPr lang="en-US" dirty="0">
              <a:latin typeface="HardingText-Regular"/>
            </a:endParaRPr>
          </a:p>
          <a:p>
            <a:pPr marL="285750" indent="-285750">
              <a:buFont typeface="Arial" panose="020B0604020202020204" pitchFamily="34" charset="0"/>
              <a:buChar char="•"/>
            </a:pPr>
            <a:endParaRPr lang="en-US" dirty="0">
              <a:latin typeface="HardingText-Regular"/>
            </a:endParaRPr>
          </a:p>
          <a:p>
            <a:pPr marL="285750" indent="-285750">
              <a:buFont typeface="Arial" panose="020B0604020202020204" pitchFamily="34" charset="0"/>
              <a:buChar char="•"/>
            </a:pPr>
            <a:endParaRPr lang="en-US" dirty="0">
              <a:latin typeface="HardingText-Regular"/>
            </a:endParaRPr>
          </a:p>
        </p:txBody>
      </p:sp>
      <p:sp>
        <p:nvSpPr>
          <p:cNvPr id="3" name="عنوان 1">
            <a:extLst>
              <a:ext uri="{FF2B5EF4-FFF2-40B4-BE49-F238E27FC236}">
                <a16:creationId xmlns:a16="http://schemas.microsoft.com/office/drawing/2014/main" id="{824153AA-AA79-F605-2777-5E2E9897EC23}"/>
              </a:ext>
            </a:extLst>
          </p:cNvPr>
          <p:cNvSpPr>
            <a:spLocks noGrp="1"/>
          </p:cNvSpPr>
          <p:nvPr>
            <p:ph type="title"/>
          </p:nvPr>
        </p:nvSpPr>
        <p:spPr>
          <a:xfrm>
            <a:off x="919079" y="532043"/>
            <a:ext cx="10531393" cy="775597"/>
          </a:xfrm>
          <a:noFill/>
        </p:spPr>
        <p:txBody>
          <a:bodyPr vert="horz" wrap="square" lIns="73152" tIns="54864" rIns="73152" bIns="54864" rtlCol="0" anchor="ctr">
            <a:spAutoFit/>
          </a:bodyPr>
          <a:lstStyle/>
          <a:p>
            <a:r>
              <a:rPr lang="en-US" sz="2400" b="1" dirty="0">
                <a:solidFill>
                  <a:srgbClr val="1A4F7A"/>
                </a:solidFill>
                <a:latin typeface="Source Sans Pro"/>
                <a:ea typeface="+mn-ea"/>
                <a:cs typeface="+mn-cs"/>
              </a:rPr>
              <a:t>Annualized growth velocity in children receiving vosoritide compared with age-matched untreated children with ACH and average-stature children</a:t>
            </a:r>
          </a:p>
        </p:txBody>
      </p:sp>
      <p:sp>
        <p:nvSpPr>
          <p:cNvPr id="4" name="مستطيل 8">
            <a:extLst>
              <a:ext uri="{FF2B5EF4-FFF2-40B4-BE49-F238E27FC236}">
                <a16:creationId xmlns:a16="http://schemas.microsoft.com/office/drawing/2014/main" id="{C3C199FD-A404-A0DF-86E1-37FA14131BEB}"/>
              </a:ext>
            </a:extLst>
          </p:cNvPr>
          <p:cNvSpPr/>
          <p:nvPr/>
        </p:nvSpPr>
        <p:spPr>
          <a:xfrm>
            <a:off x="505474" y="6475126"/>
            <a:ext cx="2348656" cy="239617"/>
          </a:xfrm>
          <a:prstGeom prst="rect">
            <a:avLst/>
          </a:prstGeom>
          <a:noFill/>
        </p:spPr>
        <p:txBody>
          <a:bodyPr wrap="none" lIns="73152" tIns="54864" rIns="73152" bIns="54864" anchor="ctr">
            <a:spAutoFit/>
          </a:bodyPr>
          <a:lstStyle/>
          <a:p>
            <a:pPr>
              <a:spcBef>
                <a:spcPts val="650"/>
              </a:spcBef>
            </a:pPr>
            <a:r>
              <a:rPr lang="en-US" sz="837">
                <a:solidFill>
                  <a:srgbClr val="666666"/>
                </a:solidFill>
                <a:latin typeface="Source Sans Pro"/>
              </a:rPr>
              <a:t>Savarirayan</a:t>
            </a:r>
            <a:r>
              <a:rPr lang="en-US" sz="837" dirty="0">
                <a:solidFill>
                  <a:srgbClr val="666666"/>
                </a:solidFill>
                <a:latin typeface="Source Sans Pro"/>
              </a:rPr>
              <a:t> R, et al. Med. 2025 May 9;6(5):</a:t>
            </a:r>
            <a:r>
              <a:rPr lang="en-US" sz="837">
                <a:solidFill>
                  <a:srgbClr val="666666"/>
                </a:solidFill>
                <a:latin typeface="Source Sans Pro"/>
              </a:rPr>
              <a:t>100566.</a:t>
            </a:r>
            <a:endParaRPr lang="en-US" sz="837" dirty="0">
              <a:solidFill>
                <a:srgbClr val="666666"/>
              </a:solidFill>
              <a:latin typeface="Source Sans Pro"/>
            </a:endParaRPr>
          </a:p>
        </p:txBody>
      </p:sp>
      <p:sp>
        <p:nvSpPr>
          <p:cNvPr id="5" name="TextBox 4">
            <a:extLst>
              <a:ext uri="{FF2B5EF4-FFF2-40B4-BE49-F238E27FC236}">
                <a16:creationId xmlns:a16="http://schemas.microsoft.com/office/drawing/2014/main" id="{9C45C980-9423-7B4B-F2FE-9C083C23E57F}"/>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402308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4842" y="1139871"/>
            <a:ext cx="10998958" cy="448742"/>
          </a:xfrm>
        </p:spPr>
        <p:txBody>
          <a:bodyPr>
            <a:noAutofit/>
          </a:bodyPr>
          <a:lstStyle/>
          <a:p>
            <a:r>
              <a:rPr lang="en-US" sz="2000" dirty="0">
                <a:latin typeface="Arial Rounded MT Bold" panose="020F0704030504030204" pitchFamily="34" charset="0"/>
              </a:rPr>
              <a:t>Mean upper-to lower body segment ratio in a subset of children with assessments at age &lt;11 (girls) or &lt;12 years (boys)and untreated children.</a:t>
            </a:r>
          </a:p>
        </p:txBody>
      </p:sp>
      <p:pic>
        <p:nvPicPr>
          <p:cNvPr id="4" name="عنصر نائب للمحتوى 3"/>
          <p:cNvPicPr>
            <a:picLocks noGrp="1" noChangeAspect="1"/>
          </p:cNvPicPr>
          <p:nvPr>
            <p:ph idx="1"/>
          </p:nvPr>
        </p:nvPicPr>
        <p:blipFill rotWithShape="1">
          <a:blip r:embed="rId2"/>
          <a:srcRect l="31460" t="24224" r="30275" b="45509"/>
          <a:stretch/>
        </p:blipFill>
        <p:spPr>
          <a:xfrm>
            <a:off x="4551528" y="1771807"/>
            <a:ext cx="6802272" cy="4435523"/>
          </a:xfrm>
          <a:prstGeom prst="rect">
            <a:avLst/>
          </a:prstGeom>
        </p:spPr>
      </p:pic>
      <p:sp>
        <p:nvSpPr>
          <p:cNvPr id="5" name="مستطيل 4"/>
          <p:cNvSpPr/>
          <p:nvPr/>
        </p:nvSpPr>
        <p:spPr>
          <a:xfrm>
            <a:off x="354842" y="2120374"/>
            <a:ext cx="4394579" cy="4585871"/>
          </a:xfrm>
          <a:prstGeom prst="rect">
            <a:avLst/>
          </a:prstGeom>
        </p:spPr>
        <p:txBody>
          <a:bodyPr wrap="square">
            <a:spAutoFit/>
          </a:bodyPr>
          <a:lstStyle/>
          <a:p>
            <a:pPr marL="285750" indent="-285750">
              <a:buFont typeface="Wingdings" panose="05000000000000000000" pitchFamily="2" charset="2"/>
              <a:buChar char="§"/>
            </a:pPr>
            <a:r>
              <a:rPr lang="en-US" dirty="0">
                <a:latin typeface="AdvPSA183"/>
              </a:rPr>
              <a:t>U:L segment reach in Achondroplasia</a:t>
            </a:r>
          </a:p>
          <a:p>
            <a:r>
              <a:rPr lang="en-US" dirty="0">
                <a:latin typeface="AdvPSA183"/>
              </a:rPr>
              <a:t> </a:t>
            </a:r>
          </a:p>
          <a:p>
            <a:r>
              <a:rPr lang="en-US" dirty="0">
                <a:latin typeface="AdvPSA183"/>
              </a:rPr>
              <a:t>     </a:t>
            </a:r>
            <a:r>
              <a:rPr lang="en-US" sz="2000" b="1" dirty="0">
                <a:solidFill>
                  <a:srgbClr val="FF0000"/>
                </a:solidFill>
                <a:latin typeface="AdvPSA183"/>
              </a:rPr>
              <a:t>1.94  for girls</a:t>
            </a:r>
          </a:p>
          <a:p>
            <a:r>
              <a:rPr lang="en-US" sz="2000" b="1" dirty="0">
                <a:solidFill>
                  <a:srgbClr val="FF0000"/>
                </a:solidFill>
                <a:latin typeface="AdvPSA183"/>
              </a:rPr>
              <a:t>     1.84 for boys</a:t>
            </a:r>
          </a:p>
          <a:p>
            <a:endParaRPr lang="en-US" dirty="0">
              <a:latin typeface="AdvPSA183"/>
            </a:endParaRPr>
          </a:p>
          <a:p>
            <a:pPr marL="285750" indent="-285750">
              <a:buFont typeface="Wingdings" panose="05000000000000000000" pitchFamily="2" charset="2"/>
              <a:buChar char="§"/>
            </a:pPr>
            <a:r>
              <a:rPr lang="en-US" dirty="0">
                <a:solidFill>
                  <a:srgbClr val="1A1A1A"/>
                </a:solidFill>
                <a:latin typeface="Source Sans Pro"/>
              </a:rPr>
              <a:t>Greatest change from baseline in the upper-to-lower body segment ratio is observed in younger participants at 3 years treatment compared to untreated controls.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solidFill>
                  <a:srgbClr val="1A1A1A"/>
                </a:solidFill>
                <a:latin typeface="Source Sans Pro"/>
              </a:rPr>
              <a:t>May improve functionally and quality of life </a:t>
            </a:r>
          </a:p>
          <a:p>
            <a:endParaRPr lang="en-US" dirty="0"/>
          </a:p>
          <a:p>
            <a:r>
              <a:rPr lang="en-US" dirty="0"/>
              <a:t> </a:t>
            </a:r>
          </a:p>
        </p:txBody>
      </p:sp>
      <p:sp>
        <p:nvSpPr>
          <p:cNvPr id="6" name="مستطيل 5"/>
          <p:cNvSpPr/>
          <p:nvPr/>
        </p:nvSpPr>
        <p:spPr>
          <a:xfrm>
            <a:off x="8557146" y="4783540"/>
            <a:ext cx="757451" cy="293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2"/>
          <p:cNvSpPr/>
          <p:nvPr/>
        </p:nvSpPr>
        <p:spPr>
          <a:xfrm>
            <a:off x="354841" y="484153"/>
            <a:ext cx="10472993" cy="443198"/>
          </a:xfrm>
          <a:prstGeom prst="rect">
            <a:avLst/>
          </a:prstGeom>
          <a:noFill/>
        </p:spPr>
        <p:txBody>
          <a:bodyPr vert="horz" wrap="square" lIns="73152" tIns="54864" rIns="73152" bIns="54864" rtlCol="0" anchor="ctr">
            <a:spAutoFit/>
          </a:bodyPr>
          <a:lstStyle/>
          <a:p>
            <a:pPr>
              <a:lnSpc>
                <a:spcPct val="90000"/>
              </a:lnSpc>
              <a:spcBef>
                <a:spcPct val="0"/>
              </a:spcBef>
            </a:pPr>
            <a:r>
              <a:rPr lang="en-US" sz="2400" b="1" dirty="0">
                <a:solidFill>
                  <a:srgbClr val="1A4F7A"/>
                </a:solidFill>
                <a:latin typeface="Source Sans Pro"/>
              </a:rPr>
              <a:t>Body proportionality in treated and untreated children with Achondroplasia</a:t>
            </a:r>
          </a:p>
        </p:txBody>
      </p:sp>
      <p:sp>
        <p:nvSpPr>
          <p:cNvPr id="9" name="مستطيل 8">
            <a:extLst>
              <a:ext uri="{FF2B5EF4-FFF2-40B4-BE49-F238E27FC236}">
                <a16:creationId xmlns:a16="http://schemas.microsoft.com/office/drawing/2014/main" id="{44E695D2-AB04-228B-C5CF-B9FBAC270701}"/>
              </a:ext>
            </a:extLst>
          </p:cNvPr>
          <p:cNvSpPr/>
          <p:nvPr/>
        </p:nvSpPr>
        <p:spPr>
          <a:xfrm>
            <a:off x="505474" y="6475126"/>
            <a:ext cx="2348656" cy="239617"/>
          </a:xfrm>
          <a:prstGeom prst="rect">
            <a:avLst/>
          </a:prstGeom>
          <a:noFill/>
        </p:spPr>
        <p:txBody>
          <a:bodyPr wrap="none" lIns="73152" tIns="54864" rIns="73152" bIns="54864" anchor="ctr">
            <a:spAutoFit/>
          </a:bodyPr>
          <a:lstStyle/>
          <a:p>
            <a:pPr>
              <a:spcBef>
                <a:spcPts val="650"/>
              </a:spcBef>
            </a:pPr>
            <a:r>
              <a:rPr lang="en-US" sz="837">
                <a:solidFill>
                  <a:srgbClr val="666666"/>
                </a:solidFill>
                <a:latin typeface="Source Sans Pro"/>
              </a:rPr>
              <a:t>Savarirayan</a:t>
            </a:r>
            <a:r>
              <a:rPr lang="en-US" sz="837" dirty="0">
                <a:solidFill>
                  <a:srgbClr val="666666"/>
                </a:solidFill>
                <a:latin typeface="Source Sans Pro"/>
              </a:rPr>
              <a:t> R, et al. Med. 2025 May 9;6(5):</a:t>
            </a:r>
            <a:r>
              <a:rPr lang="en-US" sz="837">
                <a:solidFill>
                  <a:srgbClr val="666666"/>
                </a:solidFill>
                <a:latin typeface="Source Sans Pro"/>
              </a:rPr>
              <a:t>100566.</a:t>
            </a:r>
            <a:endParaRPr lang="en-US" sz="837" dirty="0">
              <a:solidFill>
                <a:srgbClr val="666666"/>
              </a:solidFill>
              <a:latin typeface="Source Sans Pro"/>
            </a:endParaRPr>
          </a:p>
        </p:txBody>
      </p:sp>
      <p:sp>
        <p:nvSpPr>
          <p:cNvPr id="7" name="TextBox 6">
            <a:extLst>
              <a:ext uri="{FF2B5EF4-FFF2-40B4-BE49-F238E27FC236}">
                <a16:creationId xmlns:a16="http://schemas.microsoft.com/office/drawing/2014/main" id="{A5A28217-7580-172F-D761-5B94D1C87F70}"/>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214567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80999"/>
            <a:ext cx="10858228" cy="476249"/>
          </a:xfrm>
          <a:prstGeom prst="rect">
            <a:avLst/>
          </a:prstGeom>
          <a:noFill/>
        </p:spPr>
        <p:txBody>
          <a:bodyPr wrap="none" lIns="73152" tIns="54864" rIns="73152" bIns="54864" anchor="ctr">
            <a:spAutoFit/>
          </a:bodyPr>
          <a:lstStyle/>
          <a:p>
            <a:pPr algn="l">
              <a:spcBef>
                <a:spcPts val="0"/>
              </a:spcBef>
              <a:spcAft>
                <a:spcPts val="650"/>
              </a:spcAft>
            </a:pPr>
            <a:r>
              <a:rPr sz="2392" b="1">
                <a:solidFill>
                  <a:srgbClr val="1A4F7A"/>
                </a:solidFill>
                <a:latin typeface="Source Sans Pro"/>
              </a:rPr>
              <a:t>Beyond Height Benefits</a:t>
            </a:r>
          </a:p>
        </p:txBody>
      </p:sp>
      <p:sp>
        <p:nvSpPr>
          <p:cNvPr id="3" name="Rounded Rectangle 2"/>
          <p:cNvSpPr/>
          <p:nvPr/>
        </p:nvSpPr>
        <p:spPr>
          <a:xfrm>
            <a:off x="969214" y="1204268"/>
            <a:ext cx="4764017" cy="5134147"/>
          </a:xfrm>
          <a:prstGeom prst="roundRect">
            <a:avLst>
              <a:gd name="adj" fmla="val 4407"/>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1207334" y="1499542"/>
            <a:ext cx="523861"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png"/>
          <p:cNvPicPr>
            <a:picLocks noChangeAspect="1"/>
          </p:cNvPicPr>
          <p:nvPr/>
        </p:nvPicPr>
        <p:blipFill>
          <a:blip r:embed="rId2">
            <a:alphaModFix/>
          </a:blip>
          <a:stretch>
            <a:fillRect/>
          </a:stretch>
        </p:blipFill>
        <p:spPr>
          <a:xfrm>
            <a:off x="1321631" y="1668062"/>
            <a:ext cx="304792" cy="234461"/>
          </a:xfrm>
          <a:prstGeom prst="rect">
            <a:avLst/>
          </a:prstGeom>
        </p:spPr>
      </p:pic>
      <p:sp>
        <p:nvSpPr>
          <p:cNvPr id="6" name="TextBox 5"/>
          <p:cNvSpPr txBox="1"/>
          <p:nvPr/>
        </p:nvSpPr>
        <p:spPr>
          <a:xfrm>
            <a:off x="1874067" y="1442392"/>
            <a:ext cx="2314517" cy="685800"/>
          </a:xfrm>
          <a:prstGeom prst="rect">
            <a:avLst/>
          </a:prstGeom>
          <a:noFill/>
        </p:spPr>
        <p:txBody>
          <a:bodyPr wrap="square" lIns="73152" tIns="54864" rIns="73152" bIns="54864" anchor="ctr">
            <a:spAutoFit/>
          </a:bodyPr>
          <a:lstStyle/>
          <a:p>
            <a:pPr algn="l">
              <a:spcBef>
                <a:spcPts val="0"/>
              </a:spcBef>
              <a:spcAft>
                <a:spcPts val="0"/>
              </a:spcAft>
            </a:pPr>
            <a:r>
              <a:rPr sz="1674" b="1">
                <a:solidFill>
                  <a:srgbClr val="1A4F7A"/>
                </a:solidFill>
                <a:latin typeface="Source Sans Pro"/>
              </a:rPr>
              <a:t>Neurological Benefits</a:t>
            </a:r>
          </a:p>
        </p:txBody>
      </p:sp>
      <p:sp>
        <p:nvSpPr>
          <p:cNvPr id="7" name="TextBox 6"/>
          <p:cNvSpPr txBox="1"/>
          <p:nvPr/>
        </p:nvSpPr>
        <p:spPr>
          <a:xfrm>
            <a:off x="1207334" y="2318693"/>
            <a:ext cx="2981250" cy="380999"/>
          </a:xfrm>
          <a:prstGeom prst="rect">
            <a:avLst/>
          </a:prstGeom>
          <a:noFill/>
        </p:spPr>
        <p:txBody>
          <a:bodyPr wrap="none" lIns="73152" tIns="54864" rIns="73152" bIns="54864" anchor="ctr">
            <a:spAutoFit/>
          </a:bodyPr>
          <a:lstStyle/>
          <a:p>
            <a:pPr algn="l">
              <a:spcBef>
                <a:spcPts val="0"/>
              </a:spcBef>
              <a:spcAft>
                <a:spcPts val="325"/>
              </a:spcAft>
            </a:pPr>
            <a:r>
              <a:rPr sz="1913" b="1">
                <a:solidFill>
                  <a:srgbClr val="1A4F7A"/>
                </a:solidFill>
                <a:latin typeface="Source Sans Pro"/>
              </a:rPr>
              <a:t>44%</a:t>
            </a:r>
          </a:p>
        </p:txBody>
      </p:sp>
      <p:sp>
        <p:nvSpPr>
          <p:cNvPr id="8" name="TextBox 7"/>
          <p:cNvSpPr txBox="1"/>
          <p:nvPr/>
        </p:nvSpPr>
        <p:spPr>
          <a:xfrm>
            <a:off x="1207334" y="2662656"/>
            <a:ext cx="2981250" cy="607474"/>
          </a:xfrm>
          <a:prstGeom prst="rect">
            <a:avLst/>
          </a:prstGeom>
          <a:noFill/>
        </p:spPr>
        <p:txBody>
          <a:bodyPr wrap="square" lIns="73152" tIns="54864" rIns="73152" bIns="54864" anchor="ctr">
            <a:spAutoFit/>
          </a:bodyPr>
          <a:lstStyle/>
          <a:p>
            <a:pPr algn="l">
              <a:spcBef>
                <a:spcPts val="0"/>
              </a:spcBef>
              <a:spcAft>
                <a:spcPts val="975"/>
              </a:spcAft>
            </a:pPr>
            <a:r>
              <a:rPr sz="1076" b="0" dirty="0">
                <a:solidFill>
                  <a:srgbClr val="555555"/>
                </a:solidFill>
                <a:latin typeface="Source Sans Pro"/>
              </a:rPr>
              <a:t>increase in foramen magnum surface area in infants (0-6 months)</a:t>
            </a:r>
            <a:r>
              <a:rPr lang="en-US" sz="1076" b="0" dirty="0">
                <a:solidFill>
                  <a:srgbClr val="555555"/>
                </a:solidFill>
                <a:latin typeface="Source Sans Pro"/>
              </a:rPr>
              <a:t> in treated groups vs 25% in placebo</a:t>
            </a:r>
            <a:endParaRPr sz="1076" b="0" dirty="0">
              <a:solidFill>
                <a:srgbClr val="555555"/>
              </a:solidFill>
              <a:latin typeface="Source Sans Pro"/>
            </a:endParaRPr>
          </a:p>
        </p:txBody>
      </p:sp>
      <p:sp>
        <p:nvSpPr>
          <p:cNvPr id="9" name="TextBox 8"/>
          <p:cNvSpPr txBox="1"/>
          <p:nvPr/>
        </p:nvSpPr>
        <p:spPr>
          <a:xfrm>
            <a:off x="1207334" y="3328343"/>
            <a:ext cx="2981250"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sz="1196" b="0" dirty="0">
                <a:solidFill>
                  <a:srgbClr val="1A1A1A"/>
                </a:solidFill>
                <a:latin typeface="Source Sans Pro"/>
              </a:rPr>
              <a:t> </a:t>
            </a:r>
            <a:r>
              <a:rPr sz="1196" b="1" dirty="0">
                <a:solidFill>
                  <a:srgbClr val="1A4F7A"/>
                </a:solidFill>
                <a:latin typeface="Source Sans Pro"/>
              </a:rPr>
              <a:t>Measurable widening</a:t>
            </a:r>
            <a:r>
              <a:rPr sz="1196" b="0" dirty="0">
                <a:solidFill>
                  <a:srgbClr val="1A1A1A"/>
                </a:solidFill>
                <a:latin typeface="Source Sans Pro"/>
              </a:rPr>
              <a:t> of spinal canal </a:t>
            </a:r>
          </a:p>
        </p:txBody>
      </p:sp>
      <p:pic>
        <p:nvPicPr>
          <p:cNvPr id="10" name="Picture 9" descr="image.png"/>
          <p:cNvPicPr>
            <a:picLocks noChangeAspect="1"/>
          </p:cNvPicPr>
          <p:nvPr/>
        </p:nvPicPr>
        <p:blipFill>
          <a:blip r:embed="rId3">
            <a:alphaModFix/>
          </a:blip>
          <a:stretch>
            <a:fillRect/>
          </a:stretch>
        </p:blipFill>
        <p:spPr>
          <a:xfrm>
            <a:off x="1222873" y="3502346"/>
            <a:ext cx="190495" cy="95249"/>
          </a:xfrm>
          <a:prstGeom prst="rect">
            <a:avLst/>
          </a:prstGeom>
        </p:spPr>
      </p:pic>
      <p:sp>
        <p:nvSpPr>
          <p:cNvPr id="11" name="TextBox 10"/>
          <p:cNvSpPr txBox="1"/>
          <p:nvPr/>
        </p:nvSpPr>
        <p:spPr>
          <a:xfrm>
            <a:off x="1207334" y="3947468"/>
            <a:ext cx="2981250"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sz="1196" b="0" dirty="0">
                <a:solidFill>
                  <a:srgbClr val="1A1A1A"/>
                </a:solidFill>
                <a:latin typeface="Source Sans Pro"/>
              </a:rPr>
              <a:t>IPD at L4 increased by 0.98 mm vs 0.47 mm in placebo </a:t>
            </a:r>
          </a:p>
        </p:txBody>
      </p:sp>
      <p:pic>
        <p:nvPicPr>
          <p:cNvPr id="12" name="Picture 11" descr="image.png"/>
          <p:cNvPicPr>
            <a:picLocks noChangeAspect="1"/>
          </p:cNvPicPr>
          <p:nvPr/>
        </p:nvPicPr>
        <p:blipFill>
          <a:blip r:embed="rId3">
            <a:alphaModFix/>
          </a:blip>
          <a:stretch>
            <a:fillRect/>
          </a:stretch>
        </p:blipFill>
        <p:spPr>
          <a:xfrm>
            <a:off x="1216110" y="4042717"/>
            <a:ext cx="190495" cy="95249"/>
          </a:xfrm>
          <a:prstGeom prst="rect">
            <a:avLst/>
          </a:prstGeom>
        </p:spPr>
      </p:pic>
      <p:sp>
        <p:nvSpPr>
          <p:cNvPr id="13" name="TextBox 12"/>
          <p:cNvSpPr txBox="1"/>
          <p:nvPr/>
        </p:nvSpPr>
        <p:spPr>
          <a:xfrm>
            <a:off x="1190887" y="4545521"/>
            <a:ext cx="3092943" cy="919354"/>
          </a:xfrm>
          <a:prstGeom prst="rect">
            <a:avLst/>
          </a:prstGeom>
          <a:noFill/>
        </p:spPr>
        <p:txBody>
          <a:bodyPr wrap="square" lIns="182880" tIns="54864" rIns="73152" bIns="54864" anchor="ctr">
            <a:spAutoFit/>
          </a:bodyPr>
          <a:lstStyle>
            <a:defPPr>
              <a:defRPr lang="x-none"/>
            </a:defPPr>
            <a:lvl1pPr>
              <a:spcBef>
                <a:spcPts val="0"/>
              </a:spcBef>
              <a:spcAft>
                <a:spcPts val="975"/>
              </a:spcAft>
              <a:defRPr sz="1196" b="0">
                <a:solidFill>
                  <a:srgbClr val="1A1A1A"/>
                </a:solidFill>
                <a:latin typeface="Source Sans Pro"/>
              </a:defRPr>
            </a:lvl1pPr>
          </a:lstStyle>
          <a:p>
            <a:r>
              <a:rPr dirty="0"/>
              <a:t>  </a:t>
            </a:r>
            <a:r>
              <a:rPr lang="en-US" b="1" dirty="0">
                <a:solidFill>
                  <a:srgbClr val="1A4F7A"/>
                </a:solidFill>
              </a:rPr>
              <a:t>Sagittal canal </a:t>
            </a:r>
            <a:r>
              <a:rPr lang="en-US" dirty="0"/>
              <a:t>width at L4 increased by 1.6</a:t>
            </a:r>
          </a:p>
          <a:p>
            <a:r>
              <a:rPr lang="en-US" dirty="0"/>
              <a:t>mm in vosoritide vs 0.19 mm in placebo</a:t>
            </a:r>
          </a:p>
          <a:p>
            <a:endParaRPr dirty="0"/>
          </a:p>
        </p:txBody>
      </p:sp>
      <p:pic>
        <p:nvPicPr>
          <p:cNvPr id="14" name="Picture 13" descr="image.png"/>
          <p:cNvPicPr>
            <a:picLocks noChangeAspect="1"/>
          </p:cNvPicPr>
          <p:nvPr/>
        </p:nvPicPr>
        <p:blipFill>
          <a:blip r:embed="rId3">
            <a:alphaModFix/>
          </a:blip>
          <a:stretch>
            <a:fillRect/>
          </a:stretch>
        </p:blipFill>
        <p:spPr>
          <a:xfrm>
            <a:off x="1207334" y="4661842"/>
            <a:ext cx="190495" cy="95249"/>
          </a:xfrm>
          <a:prstGeom prst="rect">
            <a:avLst/>
          </a:prstGeom>
        </p:spPr>
      </p:pic>
      <p:sp>
        <p:nvSpPr>
          <p:cNvPr id="15" name="TextBox 14"/>
          <p:cNvSpPr txBox="1"/>
          <p:nvPr/>
        </p:nvSpPr>
        <p:spPr>
          <a:xfrm>
            <a:off x="1207334" y="5215864"/>
            <a:ext cx="2981250" cy="294824"/>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sz="1196" b="0" dirty="0">
                <a:solidFill>
                  <a:srgbClr val="1A1A1A"/>
                </a:solidFill>
                <a:latin typeface="Source Sans Pro"/>
              </a:rPr>
              <a:t>Reduces risk of </a:t>
            </a:r>
            <a:r>
              <a:rPr sz="1196" b="1" dirty="0">
                <a:solidFill>
                  <a:srgbClr val="1A4F7A"/>
                </a:solidFill>
                <a:latin typeface="Source Sans Pro"/>
              </a:rPr>
              <a:t>neurogenic claudication</a:t>
            </a:r>
            <a:r>
              <a:rPr sz="1196" b="0" dirty="0">
                <a:solidFill>
                  <a:srgbClr val="1A1A1A"/>
                </a:solidFill>
                <a:latin typeface="Source Sans Pro"/>
              </a:rPr>
              <a:t> </a:t>
            </a:r>
          </a:p>
        </p:txBody>
      </p:sp>
      <p:pic>
        <p:nvPicPr>
          <p:cNvPr id="16" name="Picture 15" descr="image.png"/>
          <p:cNvPicPr>
            <a:picLocks noChangeAspect="1"/>
          </p:cNvPicPr>
          <p:nvPr/>
        </p:nvPicPr>
        <p:blipFill>
          <a:blip r:embed="rId3">
            <a:alphaModFix/>
          </a:blip>
          <a:stretch>
            <a:fillRect/>
          </a:stretch>
        </p:blipFill>
        <p:spPr>
          <a:xfrm>
            <a:off x="1207334" y="5302178"/>
            <a:ext cx="190495" cy="95249"/>
          </a:xfrm>
          <a:prstGeom prst="rect">
            <a:avLst/>
          </a:prstGeom>
        </p:spPr>
      </p:pic>
      <p:sp>
        <p:nvSpPr>
          <p:cNvPr id="19" name="Rounded Rectangle 18"/>
          <p:cNvSpPr/>
          <p:nvPr/>
        </p:nvSpPr>
        <p:spPr>
          <a:xfrm>
            <a:off x="6458769" y="1143000"/>
            <a:ext cx="5066192" cy="5134147"/>
          </a:xfrm>
          <a:prstGeom prst="roundRect">
            <a:avLst>
              <a:gd name="adj" fmla="val 4407"/>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ounded Rectangle 19"/>
          <p:cNvSpPr/>
          <p:nvPr/>
        </p:nvSpPr>
        <p:spPr>
          <a:xfrm>
            <a:off x="6696888" y="1438274"/>
            <a:ext cx="552436" cy="571500"/>
          </a:xfrm>
          <a:prstGeom prst="roundRect">
            <a:avLst>
              <a:gd name="adj" fmla="val 50000"/>
            </a:avLst>
          </a:prstGeom>
          <a:solidFill>
            <a:srgbClr val="3A6EA5">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1" name="Picture 20" descr="image.png"/>
          <p:cNvPicPr>
            <a:picLocks noChangeAspect="1"/>
          </p:cNvPicPr>
          <p:nvPr/>
        </p:nvPicPr>
        <p:blipFill>
          <a:blip r:embed="rId4">
            <a:alphaModFix/>
          </a:blip>
          <a:stretch>
            <a:fillRect/>
          </a:stretch>
        </p:blipFill>
        <p:spPr>
          <a:xfrm>
            <a:off x="6820710" y="1595071"/>
            <a:ext cx="304792" cy="257907"/>
          </a:xfrm>
          <a:prstGeom prst="rect">
            <a:avLst/>
          </a:prstGeom>
        </p:spPr>
      </p:pic>
      <p:sp>
        <p:nvSpPr>
          <p:cNvPr id="22" name="TextBox 21"/>
          <p:cNvSpPr txBox="1"/>
          <p:nvPr/>
        </p:nvSpPr>
        <p:spPr>
          <a:xfrm>
            <a:off x="7401721" y="1381124"/>
            <a:ext cx="2285942" cy="685800"/>
          </a:xfrm>
          <a:prstGeom prst="rect">
            <a:avLst/>
          </a:prstGeom>
          <a:noFill/>
        </p:spPr>
        <p:txBody>
          <a:bodyPr wrap="square" lIns="73152" tIns="54864" rIns="73152" bIns="54864" anchor="ctr">
            <a:spAutoFit/>
          </a:bodyPr>
          <a:lstStyle/>
          <a:p>
            <a:pPr algn="l">
              <a:spcBef>
                <a:spcPts val="0"/>
              </a:spcBef>
              <a:spcAft>
                <a:spcPts val="0"/>
              </a:spcAft>
            </a:pPr>
            <a:r>
              <a:rPr sz="1674" b="1">
                <a:solidFill>
                  <a:srgbClr val="3A6EA5"/>
                </a:solidFill>
                <a:latin typeface="Source Sans Pro"/>
              </a:rPr>
              <a:t>Orthopedic Benefits</a:t>
            </a:r>
          </a:p>
        </p:txBody>
      </p:sp>
      <p:sp>
        <p:nvSpPr>
          <p:cNvPr id="23" name="TextBox 22"/>
          <p:cNvSpPr txBox="1"/>
          <p:nvPr/>
        </p:nvSpPr>
        <p:spPr>
          <a:xfrm>
            <a:off x="6696888" y="2257425"/>
            <a:ext cx="2981250" cy="380999"/>
          </a:xfrm>
          <a:prstGeom prst="rect">
            <a:avLst/>
          </a:prstGeom>
          <a:noFill/>
        </p:spPr>
        <p:txBody>
          <a:bodyPr wrap="none" lIns="73152" tIns="54864" rIns="73152" bIns="54864" anchor="ctr">
            <a:spAutoFit/>
          </a:bodyPr>
          <a:lstStyle/>
          <a:p>
            <a:pPr algn="l">
              <a:spcBef>
                <a:spcPts val="0"/>
              </a:spcBef>
              <a:spcAft>
                <a:spcPts val="325"/>
              </a:spcAft>
            </a:pPr>
            <a:r>
              <a:rPr sz="1913" b="1">
                <a:solidFill>
                  <a:srgbClr val="3A6EA5"/>
                </a:solidFill>
                <a:latin typeface="Source Sans Pro"/>
              </a:rPr>
              <a:t>5.2°</a:t>
            </a:r>
          </a:p>
        </p:txBody>
      </p:sp>
      <p:sp>
        <p:nvSpPr>
          <p:cNvPr id="24" name="TextBox 23"/>
          <p:cNvSpPr txBox="1"/>
          <p:nvPr/>
        </p:nvSpPr>
        <p:spPr>
          <a:xfrm>
            <a:off x="6696888" y="2686050"/>
            <a:ext cx="2981250" cy="219074"/>
          </a:xfrm>
          <a:prstGeom prst="rect">
            <a:avLst/>
          </a:prstGeom>
          <a:noFill/>
        </p:spPr>
        <p:txBody>
          <a:bodyPr wrap="none" lIns="73152" tIns="54864" rIns="73152" bIns="54864" anchor="ctr">
            <a:spAutoFit/>
          </a:bodyPr>
          <a:lstStyle/>
          <a:p>
            <a:pPr algn="l">
              <a:spcBef>
                <a:spcPts val="0"/>
              </a:spcBef>
              <a:spcAft>
                <a:spcPts val="975"/>
              </a:spcAft>
            </a:pPr>
            <a:r>
              <a:rPr sz="1076" b="0">
                <a:solidFill>
                  <a:srgbClr val="555555"/>
                </a:solidFill>
                <a:latin typeface="Source Sans Pro"/>
              </a:rPr>
              <a:t>decrease in exaggerated lumbar lordosis</a:t>
            </a:r>
          </a:p>
        </p:txBody>
      </p:sp>
      <p:sp>
        <p:nvSpPr>
          <p:cNvPr id="25" name="TextBox 24"/>
          <p:cNvSpPr txBox="1"/>
          <p:nvPr/>
        </p:nvSpPr>
        <p:spPr>
          <a:xfrm>
            <a:off x="6696888" y="3046379"/>
            <a:ext cx="2981250" cy="479490"/>
          </a:xfrm>
          <a:prstGeom prst="rect">
            <a:avLst/>
          </a:prstGeom>
          <a:noFill/>
        </p:spPr>
        <p:txBody>
          <a:bodyPr wrap="square" lIns="182880" tIns="54864" rIns="73152" bIns="54864" anchor="ctr">
            <a:spAutoFit/>
          </a:bodyPr>
          <a:lstStyle/>
          <a:p>
            <a:pPr>
              <a:spcAft>
                <a:spcPts val="975"/>
              </a:spcAft>
            </a:pPr>
            <a:r>
              <a:rPr sz="1196" b="0" dirty="0">
                <a:solidFill>
                  <a:srgbClr val="1A1A1A"/>
                </a:solidFill>
                <a:latin typeface="Source Sans Pro"/>
              </a:rPr>
              <a:t> </a:t>
            </a:r>
            <a:r>
              <a:rPr lang="en-US" sz="1200" b="1" dirty="0">
                <a:solidFill>
                  <a:srgbClr val="303F9F"/>
                </a:solidFill>
                <a:latin typeface="Source Sans Pro"/>
              </a:rPr>
              <a:t>Genu Varum:</a:t>
            </a:r>
            <a:r>
              <a:rPr lang="en-US" sz="1200" dirty="0">
                <a:solidFill>
                  <a:srgbClr val="1A237E"/>
                </a:solidFill>
                <a:latin typeface="Source Sans Pro"/>
              </a:rPr>
              <a:t> </a:t>
            </a:r>
            <a:r>
              <a:rPr sz="1196" b="0" dirty="0">
                <a:solidFill>
                  <a:srgbClr val="1A1A1A"/>
                </a:solidFill>
                <a:latin typeface="Source Sans Pro"/>
              </a:rPr>
              <a:t>Improved </a:t>
            </a:r>
            <a:r>
              <a:rPr sz="1196" b="1" dirty="0">
                <a:solidFill>
                  <a:srgbClr val="3A6EA5"/>
                </a:solidFill>
                <a:latin typeface="Source Sans Pro"/>
              </a:rPr>
              <a:t>mechanical axis angle</a:t>
            </a:r>
            <a:r>
              <a:rPr sz="1196" b="0" dirty="0">
                <a:solidFill>
                  <a:srgbClr val="1A1A1A"/>
                </a:solidFill>
                <a:latin typeface="Source Sans Pro"/>
              </a:rPr>
              <a:t> (MAA) by 3.4° </a:t>
            </a:r>
          </a:p>
        </p:txBody>
      </p:sp>
      <p:pic>
        <p:nvPicPr>
          <p:cNvPr id="26" name="Picture 25" descr="image.png"/>
          <p:cNvPicPr>
            <a:picLocks noChangeAspect="1"/>
          </p:cNvPicPr>
          <p:nvPr/>
        </p:nvPicPr>
        <p:blipFill>
          <a:blip r:embed="rId5">
            <a:alphaModFix/>
          </a:blip>
          <a:stretch>
            <a:fillRect/>
          </a:stretch>
        </p:blipFill>
        <p:spPr>
          <a:xfrm>
            <a:off x="6631258" y="3161237"/>
            <a:ext cx="190495" cy="95249"/>
          </a:xfrm>
          <a:prstGeom prst="rect">
            <a:avLst/>
          </a:prstGeom>
        </p:spPr>
      </p:pic>
      <p:sp>
        <p:nvSpPr>
          <p:cNvPr id="27" name="TextBox 26"/>
          <p:cNvSpPr txBox="1"/>
          <p:nvPr/>
        </p:nvSpPr>
        <p:spPr>
          <a:xfrm>
            <a:off x="6696888" y="3757836"/>
            <a:ext cx="2981250" cy="294824"/>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sz="1196" b="0" dirty="0">
                <a:solidFill>
                  <a:srgbClr val="1A1A1A"/>
                </a:solidFill>
                <a:latin typeface="Source Sans Pro"/>
              </a:rPr>
              <a:t>Reduced severity of spinal curvature </a:t>
            </a:r>
          </a:p>
        </p:txBody>
      </p:sp>
      <p:pic>
        <p:nvPicPr>
          <p:cNvPr id="28" name="Picture 27" descr="image.png"/>
          <p:cNvPicPr>
            <a:picLocks noChangeAspect="1"/>
          </p:cNvPicPr>
          <p:nvPr/>
        </p:nvPicPr>
        <p:blipFill>
          <a:blip r:embed="rId5">
            <a:alphaModFix/>
          </a:blip>
          <a:stretch>
            <a:fillRect/>
          </a:stretch>
        </p:blipFill>
        <p:spPr>
          <a:xfrm>
            <a:off x="6631258" y="3869697"/>
            <a:ext cx="190495" cy="95249"/>
          </a:xfrm>
          <a:prstGeom prst="rect">
            <a:avLst/>
          </a:prstGeom>
        </p:spPr>
      </p:pic>
      <p:sp>
        <p:nvSpPr>
          <p:cNvPr id="29" name="TextBox 28"/>
          <p:cNvSpPr txBox="1"/>
          <p:nvPr/>
        </p:nvSpPr>
        <p:spPr>
          <a:xfrm>
            <a:off x="6696888" y="4340032"/>
            <a:ext cx="2981250"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a:t>
            </a:r>
            <a:r>
              <a:rPr sz="1104" dirty="0"/>
              <a:t> </a:t>
            </a:r>
            <a:r>
              <a:rPr lang="en-US" sz="1196" dirty="0">
                <a:solidFill>
                  <a:srgbClr val="1A1A1A"/>
                </a:solidFill>
                <a:latin typeface="Source Sans Pro"/>
              </a:rPr>
              <a:t>A</a:t>
            </a:r>
            <a:r>
              <a:rPr lang="en-US" sz="1196" b="0" dirty="0">
                <a:solidFill>
                  <a:srgbClr val="1A1A1A"/>
                </a:solidFill>
                <a:latin typeface="Source Sans Pro"/>
              </a:rPr>
              <a:t>t 52 weeks, </a:t>
            </a:r>
            <a:r>
              <a:rPr lang="en-US" sz="1196" dirty="0">
                <a:solidFill>
                  <a:srgbClr val="1A1A1A"/>
                </a:solidFill>
                <a:latin typeface="Source Sans Pro"/>
              </a:rPr>
              <a:t>o</a:t>
            </a:r>
            <a:r>
              <a:rPr sz="1196" b="0" dirty="0">
                <a:solidFill>
                  <a:srgbClr val="1A1A1A"/>
                </a:solidFill>
                <a:latin typeface="Source Sans Pro"/>
              </a:rPr>
              <a:t>nly </a:t>
            </a:r>
            <a:r>
              <a:rPr sz="1196" b="1" dirty="0">
                <a:solidFill>
                  <a:schemeClr val="accent1"/>
                </a:solidFill>
                <a:latin typeface="Source Sans Pro"/>
              </a:rPr>
              <a:t>33% </a:t>
            </a:r>
            <a:r>
              <a:rPr sz="1196" b="0" dirty="0">
                <a:solidFill>
                  <a:srgbClr val="1A1A1A"/>
                </a:solidFill>
                <a:latin typeface="Source Sans Pro"/>
              </a:rPr>
              <a:t>of treated children had kyphosis &gt;20° vs </a:t>
            </a:r>
            <a:r>
              <a:rPr sz="1196" b="1" dirty="0">
                <a:solidFill>
                  <a:schemeClr val="accent1"/>
                </a:solidFill>
                <a:latin typeface="Source Sans Pro"/>
              </a:rPr>
              <a:t>57% </a:t>
            </a:r>
            <a:r>
              <a:rPr sz="1196" b="0" dirty="0">
                <a:solidFill>
                  <a:srgbClr val="1A1A1A"/>
                </a:solidFill>
                <a:latin typeface="Source Sans Pro"/>
              </a:rPr>
              <a:t>in placebo </a:t>
            </a:r>
          </a:p>
        </p:txBody>
      </p:sp>
      <p:pic>
        <p:nvPicPr>
          <p:cNvPr id="30" name="Picture 29" descr="image.png"/>
          <p:cNvPicPr>
            <a:picLocks noChangeAspect="1"/>
          </p:cNvPicPr>
          <p:nvPr/>
        </p:nvPicPr>
        <p:blipFill>
          <a:blip r:embed="rId5">
            <a:alphaModFix/>
          </a:blip>
          <a:stretch>
            <a:fillRect/>
          </a:stretch>
        </p:blipFill>
        <p:spPr>
          <a:xfrm>
            <a:off x="6630215" y="4427625"/>
            <a:ext cx="190495" cy="95249"/>
          </a:xfrm>
          <a:prstGeom prst="rect">
            <a:avLst/>
          </a:prstGeom>
        </p:spPr>
      </p:pic>
      <p:sp>
        <p:nvSpPr>
          <p:cNvPr id="31" name="TextBox 30"/>
          <p:cNvSpPr txBox="1"/>
          <p:nvPr/>
        </p:nvSpPr>
        <p:spPr>
          <a:xfrm>
            <a:off x="6696888" y="4923361"/>
            <a:ext cx="2981250" cy="476249"/>
          </a:xfrm>
          <a:prstGeom prst="rect">
            <a:avLst/>
          </a:prstGeom>
          <a:noFill/>
        </p:spPr>
        <p:txBody>
          <a:bodyPr wrap="square" lIns="182880" tIns="54864" rIns="73152" bIns="54864" anchor="ctr">
            <a:spAutoFit/>
          </a:bodyPr>
          <a:lstStyle/>
          <a:p>
            <a:pPr algn="l">
              <a:spcBef>
                <a:spcPts val="0"/>
              </a:spcBef>
              <a:spcAft>
                <a:spcPts val="975"/>
              </a:spcAft>
            </a:pPr>
            <a:r>
              <a:rPr sz="1196" b="0" dirty="0">
                <a:solidFill>
                  <a:srgbClr val="1A1A1A"/>
                </a:solidFill>
                <a:latin typeface="Source Sans Pro"/>
              </a:rPr>
              <a:t> Prevents kyphosis progression in early childhood </a:t>
            </a:r>
          </a:p>
        </p:txBody>
      </p:sp>
      <p:pic>
        <p:nvPicPr>
          <p:cNvPr id="32" name="Picture 31" descr="image.png"/>
          <p:cNvPicPr>
            <a:picLocks noChangeAspect="1"/>
          </p:cNvPicPr>
          <p:nvPr/>
        </p:nvPicPr>
        <p:blipFill>
          <a:blip r:embed="rId5">
            <a:alphaModFix/>
          </a:blip>
          <a:stretch>
            <a:fillRect/>
          </a:stretch>
        </p:blipFill>
        <p:spPr>
          <a:xfrm>
            <a:off x="6630215" y="5029199"/>
            <a:ext cx="190495" cy="95249"/>
          </a:xfrm>
          <a:prstGeom prst="rect">
            <a:avLst/>
          </a:prstGeom>
        </p:spPr>
      </p:pic>
      <p:sp>
        <p:nvSpPr>
          <p:cNvPr id="51" name="TextBox 50">
            <a:extLst>
              <a:ext uri="{FF2B5EF4-FFF2-40B4-BE49-F238E27FC236}">
                <a16:creationId xmlns:a16="http://schemas.microsoft.com/office/drawing/2014/main" id="{08AFE736-E87D-0702-B970-4F84F5E0442B}"/>
              </a:ext>
            </a:extLst>
          </p:cNvPr>
          <p:cNvSpPr txBox="1"/>
          <p:nvPr/>
        </p:nvSpPr>
        <p:spPr>
          <a:xfrm>
            <a:off x="748872" y="6338415"/>
            <a:ext cx="1646605" cy="246221"/>
          </a:xfrm>
          <a:prstGeom prst="rect">
            <a:avLst/>
          </a:prstGeom>
          <a:noFill/>
        </p:spPr>
        <p:txBody>
          <a:bodyPr wrap="none" rtlCol="0">
            <a:spAutoFit/>
          </a:bodyPr>
          <a:lstStyle/>
          <a:p>
            <a:r>
              <a:rPr lang="en-US" sz="1000" dirty="0" err="1">
                <a:solidFill>
                  <a:srgbClr val="1A237E"/>
                </a:solidFill>
                <a:latin typeface="Source Sans Pro"/>
              </a:rPr>
              <a:t>IPD:Interpedicular</a:t>
            </a:r>
            <a:r>
              <a:rPr lang="en-US" sz="1000" dirty="0">
                <a:solidFill>
                  <a:srgbClr val="1A237E"/>
                </a:solidFill>
                <a:latin typeface="Source Sans Pro"/>
              </a:rPr>
              <a:t> distance</a:t>
            </a:r>
            <a:endParaRPr lang="x-none" sz="1000" dirty="0"/>
          </a:p>
        </p:txBody>
      </p:sp>
      <p:sp>
        <p:nvSpPr>
          <p:cNvPr id="52" name="TextBox 51">
            <a:extLst>
              <a:ext uri="{FF2B5EF4-FFF2-40B4-BE49-F238E27FC236}">
                <a16:creationId xmlns:a16="http://schemas.microsoft.com/office/drawing/2014/main" id="{4497A5FC-B7D3-2302-57A6-0E96CECFF3F4}"/>
              </a:ext>
            </a:extLst>
          </p:cNvPr>
          <p:cNvSpPr txBox="1"/>
          <p:nvPr/>
        </p:nvSpPr>
        <p:spPr>
          <a:xfrm>
            <a:off x="1318120" y="5609497"/>
            <a:ext cx="2965711" cy="975139"/>
          </a:xfrm>
          <a:prstGeom prst="rect">
            <a:avLst/>
          </a:prstGeom>
          <a:noFill/>
        </p:spPr>
        <p:txBody>
          <a:bodyPr wrap="square" lIns="182880" tIns="54864" rIns="73152" bIns="54864" anchor="ctr">
            <a:spAutoFit/>
          </a:bodyPr>
          <a:lstStyle>
            <a:defPPr>
              <a:defRPr lang="x-none"/>
            </a:defPPr>
            <a:lvl1pPr>
              <a:spcBef>
                <a:spcPts val="0"/>
              </a:spcBef>
              <a:spcAft>
                <a:spcPts val="975"/>
              </a:spcAft>
              <a:defRPr sz="1196" b="0">
                <a:solidFill>
                  <a:srgbClr val="1A1A1A"/>
                </a:solidFill>
                <a:latin typeface="Source Sans Pro"/>
              </a:defRPr>
            </a:lvl1pPr>
          </a:lstStyle>
          <a:p>
            <a:r>
              <a:rPr lang="en-US" dirty="0"/>
              <a:t>Addresses spinal stenosis, potentially delaying or preventing need for surgical laminectomies</a:t>
            </a:r>
          </a:p>
          <a:p>
            <a:endParaRPr lang="x-none" dirty="0"/>
          </a:p>
        </p:txBody>
      </p:sp>
      <p:pic>
        <p:nvPicPr>
          <p:cNvPr id="53" name="Picture 52" descr="image.png">
            <a:extLst>
              <a:ext uri="{FF2B5EF4-FFF2-40B4-BE49-F238E27FC236}">
                <a16:creationId xmlns:a16="http://schemas.microsoft.com/office/drawing/2014/main" id="{B197590F-A1BF-8470-9907-FB2931B297D5}"/>
              </a:ext>
            </a:extLst>
          </p:cNvPr>
          <p:cNvPicPr>
            <a:picLocks noChangeAspect="1"/>
          </p:cNvPicPr>
          <p:nvPr/>
        </p:nvPicPr>
        <p:blipFill>
          <a:blip r:embed="rId3">
            <a:alphaModFix/>
          </a:blip>
          <a:stretch>
            <a:fillRect/>
          </a:stretch>
        </p:blipFill>
        <p:spPr>
          <a:xfrm>
            <a:off x="1216109" y="5728104"/>
            <a:ext cx="190495" cy="95249"/>
          </a:xfrm>
          <a:prstGeom prst="rect">
            <a:avLst/>
          </a:prstGeom>
        </p:spPr>
      </p:pic>
      <p:sp>
        <p:nvSpPr>
          <p:cNvPr id="54" name="TextBox 25">
            <a:extLst>
              <a:ext uri="{FF2B5EF4-FFF2-40B4-BE49-F238E27FC236}">
                <a16:creationId xmlns:a16="http://schemas.microsoft.com/office/drawing/2014/main" id="{608D51A1-2701-B414-2EFB-F98181FA54B8}"/>
              </a:ext>
            </a:extLst>
          </p:cNvPr>
          <p:cNvSpPr txBox="1"/>
          <p:nvPr/>
        </p:nvSpPr>
        <p:spPr>
          <a:xfrm>
            <a:off x="641225" y="6630208"/>
            <a:ext cx="4647362" cy="221151"/>
          </a:xfrm>
          <a:prstGeom prst="rect">
            <a:avLst/>
          </a:prstGeom>
          <a:noFill/>
        </p:spPr>
        <p:txBody>
          <a:bodyPr wrap="none" lIns="73152" tIns="54864" rIns="73152" bIns="54864" anchor="ctr">
            <a:spAutoFit/>
          </a:bodyPr>
          <a:lstStyle>
            <a:defPPr>
              <a:defRPr lang="x-none"/>
            </a:defPPr>
            <a:lvl1pPr>
              <a:spcBef>
                <a:spcPts val="650"/>
              </a:spcBef>
              <a:defRPr sz="837">
                <a:solidFill>
                  <a:srgbClr val="666666"/>
                </a:solidFill>
                <a:latin typeface="Source Sans Pro"/>
              </a:defRPr>
            </a:lvl1pPr>
          </a:lstStyle>
          <a:p>
            <a:r>
              <a:rPr dirty="0"/>
              <a:t>White, K. K. et al. ASBMR Annual Meeting (Poster). 2025. | </a:t>
            </a:r>
            <a:r>
              <a:rPr dirty="0" err="1"/>
              <a:t>Sawamura</a:t>
            </a:r>
            <a:r>
              <a:rPr dirty="0"/>
              <a:t>, K. et al. Journal of Pediatric </a:t>
            </a:r>
            <a:r>
              <a:rPr dirty="0" err="1"/>
              <a:t>Orthopaedics</a:t>
            </a:r>
            <a:r>
              <a:rPr dirty="0"/>
              <a:t>. 2025.</a:t>
            </a:r>
          </a:p>
        </p:txBody>
      </p:sp>
      <p:sp>
        <p:nvSpPr>
          <p:cNvPr id="56" name="TextBox 55">
            <a:extLst>
              <a:ext uri="{FF2B5EF4-FFF2-40B4-BE49-F238E27FC236}">
                <a16:creationId xmlns:a16="http://schemas.microsoft.com/office/drawing/2014/main" id="{6BB3592B-8275-7A3A-ADB9-50908C875832}"/>
              </a:ext>
            </a:extLst>
          </p:cNvPr>
          <p:cNvSpPr txBox="1"/>
          <p:nvPr/>
        </p:nvSpPr>
        <p:spPr>
          <a:xfrm>
            <a:off x="6696888" y="5445937"/>
            <a:ext cx="3149404" cy="478849"/>
          </a:xfrm>
          <a:prstGeom prst="rect">
            <a:avLst/>
          </a:prstGeom>
          <a:noFill/>
        </p:spPr>
        <p:txBody>
          <a:bodyPr wrap="square" lIns="182880" tIns="54864" rIns="73152" bIns="54864" anchor="ctr">
            <a:spAutoFit/>
          </a:bodyPr>
          <a:lstStyle>
            <a:defPPr>
              <a:defRPr lang="x-none"/>
            </a:defPPr>
            <a:lvl1pPr>
              <a:spcBef>
                <a:spcPts val="0"/>
              </a:spcBef>
              <a:spcAft>
                <a:spcPts val="975"/>
              </a:spcAft>
              <a:defRPr sz="1196" b="0">
                <a:solidFill>
                  <a:srgbClr val="1A1A1A"/>
                </a:solidFill>
                <a:latin typeface="Source Sans Pro"/>
              </a:defRPr>
            </a:lvl1pPr>
          </a:lstStyle>
          <a:p>
            <a:r>
              <a:rPr lang="en-US" dirty="0"/>
              <a:t>Reduces risk of permanent vertebral wedging and chronic back pain</a:t>
            </a:r>
          </a:p>
        </p:txBody>
      </p:sp>
      <p:pic>
        <p:nvPicPr>
          <p:cNvPr id="57" name="Picture 56" descr="image.png">
            <a:extLst>
              <a:ext uri="{FF2B5EF4-FFF2-40B4-BE49-F238E27FC236}">
                <a16:creationId xmlns:a16="http://schemas.microsoft.com/office/drawing/2014/main" id="{6FA57101-49BE-B1B1-F254-A4B454EAC529}"/>
              </a:ext>
            </a:extLst>
          </p:cNvPr>
          <p:cNvPicPr>
            <a:picLocks noChangeAspect="1"/>
          </p:cNvPicPr>
          <p:nvPr/>
        </p:nvPicPr>
        <p:blipFill>
          <a:blip r:embed="rId5">
            <a:alphaModFix/>
          </a:blip>
          <a:stretch>
            <a:fillRect/>
          </a:stretch>
        </p:blipFill>
        <p:spPr>
          <a:xfrm>
            <a:off x="6626923" y="5546610"/>
            <a:ext cx="190495" cy="95249"/>
          </a:xfrm>
          <a:prstGeom prst="rect">
            <a:avLst/>
          </a:prstGeom>
        </p:spPr>
      </p:pic>
      <p:sp>
        <p:nvSpPr>
          <p:cNvPr id="33" name="TextBox 32">
            <a:extLst>
              <a:ext uri="{FF2B5EF4-FFF2-40B4-BE49-F238E27FC236}">
                <a16:creationId xmlns:a16="http://schemas.microsoft.com/office/drawing/2014/main" id="{154FEB4D-FDCD-152C-8269-FFF5557FF692}"/>
              </a:ext>
            </a:extLst>
          </p:cNvPr>
          <p:cNvSpPr txBox="1"/>
          <p:nvPr/>
        </p:nvSpPr>
        <p:spPr>
          <a:xfrm>
            <a:off x="7177541" y="1888230"/>
            <a:ext cx="8041387" cy="276999"/>
          </a:xfrm>
          <a:prstGeom prst="rect">
            <a:avLst/>
          </a:prstGeom>
          <a:noFill/>
        </p:spPr>
        <p:txBody>
          <a:bodyPr wrap="square">
            <a:spAutoFit/>
          </a:bodyPr>
          <a:lstStyle/>
          <a:p>
            <a:pPr>
              <a:buNone/>
            </a:pPr>
            <a:r>
              <a:rPr lang="en-US" sz="1200" dirty="0">
                <a:solidFill>
                  <a:srgbClr val="333333"/>
                </a:solidFill>
                <a:effectLst/>
              </a:rPr>
              <a:t>after 1 year of treatment,</a:t>
            </a:r>
            <a:r>
              <a:rPr lang="en-US" sz="1200" dirty="0">
                <a:solidFill>
                  <a:srgbClr val="333333"/>
                </a:solidFill>
              </a:rPr>
              <a:t> </a:t>
            </a:r>
            <a:r>
              <a:rPr lang="en-US" sz="1200" dirty="0">
                <a:solidFill>
                  <a:srgbClr val="333333"/>
                </a:solidFill>
                <a:effectLst/>
              </a:rPr>
              <a:t>compared to baseline</a:t>
            </a:r>
          </a:p>
        </p:txBody>
      </p:sp>
      <p:sp>
        <p:nvSpPr>
          <p:cNvPr id="35" name="TextBox 34">
            <a:extLst>
              <a:ext uri="{FF2B5EF4-FFF2-40B4-BE49-F238E27FC236}">
                <a16:creationId xmlns:a16="http://schemas.microsoft.com/office/drawing/2014/main" id="{B9E98FB6-2FC0-A39D-E18A-B07D168CE756}"/>
              </a:ext>
            </a:extLst>
          </p:cNvPr>
          <p:cNvSpPr txBox="1"/>
          <p:nvPr/>
        </p:nvSpPr>
        <p:spPr>
          <a:xfrm>
            <a:off x="1731195" y="1911187"/>
            <a:ext cx="3850292" cy="461665"/>
          </a:xfrm>
          <a:prstGeom prst="rect">
            <a:avLst/>
          </a:prstGeom>
          <a:noFill/>
        </p:spPr>
        <p:txBody>
          <a:bodyPr wrap="square">
            <a:spAutoFit/>
          </a:bodyPr>
          <a:lstStyle>
            <a:defPPr>
              <a:defRPr lang="x-none"/>
            </a:defPPr>
            <a:lvl1pPr>
              <a:buNone/>
              <a:defRPr sz="1400">
                <a:solidFill>
                  <a:srgbClr val="333333"/>
                </a:solidFill>
                <a:effectLst/>
              </a:defRPr>
            </a:lvl1pPr>
          </a:lstStyle>
          <a:p>
            <a:r>
              <a:rPr lang="en-US" sz="1200" dirty="0"/>
              <a:t>Secondary analysis with participants from a placebo‑controlled, randomized phase 2 trial</a:t>
            </a:r>
          </a:p>
        </p:txBody>
      </p:sp>
      <p:sp>
        <p:nvSpPr>
          <p:cNvPr id="18" name="TextBox 17">
            <a:extLst>
              <a:ext uri="{FF2B5EF4-FFF2-40B4-BE49-F238E27FC236}">
                <a16:creationId xmlns:a16="http://schemas.microsoft.com/office/drawing/2014/main" id="{7F7B16B7-3456-74CA-E982-17C21CBC731A}"/>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a:extLst>
            <a:ext uri="{FF2B5EF4-FFF2-40B4-BE49-F238E27FC236}">
              <a16:creationId xmlns:a16="http://schemas.microsoft.com/office/drawing/2014/main" id="{0D420905-5D5F-4707-A846-CB0F76D3E771}"/>
            </a:ext>
          </a:extLst>
        </p:cNvPr>
        <p:cNvGrpSpPr/>
        <p:nvPr/>
      </p:nvGrpSpPr>
      <p:grpSpPr>
        <a:xfrm>
          <a:off x="0" y="0"/>
          <a:ext cx="0" cy="0"/>
          <a:chOff x="0" y="0"/>
          <a:chExt cx="0" cy="0"/>
        </a:xfrm>
      </p:grpSpPr>
      <p:sp>
        <p:nvSpPr>
          <p:cNvPr id="49" name="Rounded Rectangle 48">
            <a:extLst>
              <a:ext uri="{FF2B5EF4-FFF2-40B4-BE49-F238E27FC236}">
                <a16:creationId xmlns:a16="http://schemas.microsoft.com/office/drawing/2014/main" id="{AAF83906-DEF7-0DD6-92FF-83DEE9604237}"/>
              </a:ext>
            </a:extLst>
          </p:cNvPr>
          <p:cNvSpPr/>
          <p:nvPr/>
        </p:nvSpPr>
        <p:spPr>
          <a:xfrm>
            <a:off x="5430822" y="4454012"/>
            <a:ext cx="6504294" cy="1769560"/>
          </a:xfrm>
          <a:prstGeom prst="roundRect">
            <a:avLst>
              <a:gd name="adj" fmla="val 4407"/>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endParaRPr lang="en-US" dirty="0">
              <a:solidFill>
                <a:schemeClr val="tx1"/>
              </a:solidFill>
            </a:endParaRPr>
          </a:p>
        </p:txBody>
      </p:sp>
      <p:sp>
        <p:nvSpPr>
          <p:cNvPr id="2" name="TextBox 1">
            <a:extLst>
              <a:ext uri="{FF2B5EF4-FFF2-40B4-BE49-F238E27FC236}">
                <a16:creationId xmlns:a16="http://schemas.microsoft.com/office/drawing/2014/main" id="{1A00B9B5-501B-6D0E-F5A2-927A43A7DE05}"/>
              </a:ext>
            </a:extLst>
          </p:cNvPr>
          <p:cNvSpPr txBox="1"/>
          <p:nvPr/>
        </p:nvSpPr>
        <p:spPr>
          <a:xfrm>
            <a:off x="666733" y="380999"/>
            <a:ext cx="10858228" cy="476249"/>
          </a:xfrm>
          <a:prstGeom prst="rect">
            <a:avLst/>
          </a:prstGeom>
          <a:noFill/>
        </p:spPr>
        <p:txBody>
          <a:bodyPr wrap="none" lIns="73152" tIns="54864" rIns="73152" bIns="54864" anchor="ctr">
            <a:spAutoFit/>
          </a:bodyPr>
          <a:lstStyle/>
          <a:p>
            <a:pPr algn="l">
              <a:spcBef>
                <a:spcPts val="0"/>
              </a:spcBef>
              <a:spcAft>
                <a:spcPts val="650"/>
              </a:spcAft>
            </a:pPr>
            <a:r>
              <a:rPr sz="2392" b="1">
                <a:solidFill>
                  <a:srgbClr val="1A4F7A"/>
                </a:solidFill>
                <a:latin typeface="Source Sans Pro"/>
              </a:rPr>
              <a:t>Beyond Height Benefits</a:t>
            </a:r>
          </a:p>
        </p:txBody>
      </p:sp>
      <p:sp>
        <p:nvSpPr>
          <p:cNvPr id="35" name="Rounded Rectangle 34">
            <a:extLst>
              <a:ext uri="{FF2B5EF4-FFF2-40B4-BE49-F238E27FC236}">
                <a16:creationId xmlns:a16="http://schemas.microsoft.com/office/drawing/2014/main" id="{B0E34A74-38D9-297F-285A-3B87E8DA5F7E}"/>
              </a:ext>
            </a:extLst>
          </p:cNvPr>
          <p:cNvSpPr/>
          <p:nvPr/>
        </p:nvSpPr>
        <p:spPr>
          <a:xfrm>
            <a:off x="585005" y="1321420"/>
            <a:ext cx="3457488" cy="4677937"/>
          </a:xfrm>
          <a:prstGeom prst="roundRect">
            <a:avLst>
              <a:gd name="adj" fmla="val 4407"/>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endParaRPr lang="en-US" dirty="0">
              <a:solidFill>
                <a:schemeClr val="tx1"/>
              </a:solidFill>
            </a:endParaRPr>
          </a:p>
          <a:p>
            <a:pPr marL="285750" indent="-285750">
              <a:buFont typeface="Wingdings" panose="05000000000000000000" pitchFamily="2" charset="2"/>
              <a:buChar char="§"/>
            </a:pPr>
            <a:endParaRPr lang="en-US" dirty="0">
              <a:solidFill>
                <a:schemeClr val="tx1"/>
              </a:solidFill>
            </a:endParaRPr>
          </a:p>
          <a:p>
            <a:endParaRPr lang="en-US" dirty="0">
              <a:solidFill>
                <a:schemeClr val="tx1"/>
              </a:solidFill>
            </a:endParaRPr>
          </a:p>
          <a:p>
            <a:pPr marL="171450" indent="-171450">
              <a:spcAft>
                <a:spcPts val="975"/>
              </a:spcAft>
              <a:buFont typeface="Arial" panose="020B0604020202020204" pitchFamily="34" charset="0"/>
              <a:buChar char="•"/>
            </a:pPr>
            <a:r>
              <a:rPr lang="en-US" sz="1196" dirty="0">
                <a:solidFill>
                  <a:srgbClr val="1A1A1A"/>
                </a:solidFill>
                <a:latin typeface="Source Sans Pro"/>
              </a:rPr>
              <a:t>3D facial surface images and demographic data (age, sex) before treatment and at successive follow-up visits </a:t>
            </a:r>
          </a:p>
          <a:p>
            <a:pPr marL="171450" indent="-171450">
              <a:spcAft>
                <a:spcPts val="975"/>
              </a:spcAft>
              <a:buFont typeface="Arial" panose="020B0604020202020204" pitchFamily="34" charset="0"/>
              <a:buChar char="•"/>
            </a:pPr>
            <a:r>
              <a:rPr lang="en-US" sz="1196" dirty="0">
                <a:solidFill>
                  <a:srgbClr val="1A1A1A"/>
                </a:solidFill>
                <a:latin typeface="Source Sans Pro"/>
              </a:rPr>
              <a:t>142 images in total</a:t>
            </a:r>
          </a:p>
          <a:p>
            <a:pPr marL="171450" indent="-171450">
              <a:spcAft>
                <a:spcPts val="975"/>
              </a:spcAft>
              <a:buFont typeface="Arial" panose="020B0604020202020204" pitchFamily="34" charset="0"/>
              <a:buChar char="•"/>
            </a:pPr>
            <a:r>
              <a:rPr lang="en-US" sz="1196" dirty="0">
                <a:solidFill>
                  <a:srgbClr val="1A1A1A"/>
                </a:solidFill>
                <a:latin typeface="Source Sans Pro"/>
              </a:rPr>
              <a:t>35 achondroplasia controls, who did not receive any treatment</a:t>
            </a:r>
          </a:p>
          <a:p>
            <a:pPr marL="171450" indent="-171450">
              <a:spcAft>
                <a:spcPts val="975"/>
              </a:spcAft>
              <a:buFont typeface="Arial" panose="020B0604020202020204" pitchFamily="34" charset="0"/>
              <a:buChar char="•"/>
            </a:pPr>
            <a:r>
              <a:rPr lang="en-US" sz="1196" dirty="0">
                <a:solidFill>
                  <a:srgbClr val="1A1A1A"/>
                </a:solidFill>
                <a:latin typeface="Source Sans Pro"/>
              </a:rPr>
              <a:t>2200 Unaffected normative control </a:t>
            </a:r>
          </a:p>
        </p:txBody>
      </p:sp>
      <p:sp>
        <p:nvSpPr>
          <p:cNvPr id="36" name="Rounded Rectangle 35">
            <a:extLst>
              <a:ext uri="{FF2B5EF4-FFF2-40B4-BE49-F238E27FC236}">
                <a16:creationId xmlns:a16="http://schemas.microsoft.com/office/drawing/2014/main" id="{A76E292A-D5C5-9891-4D95-584138C7047D}"/>
              </a:ext>
            </a:extLst>
          </p:cNvPr>
          <p:cNvSpPr/>
          <p:nvPr/>
        </p:nvSpPr>
        <p:spPr>
          <a:xfrm>
            <a:off x="823124" y="1559544"/>
            <a:ext cx="571485" cy="571500"/>
          </a:xfrm>
          <a:prstGeom prst="roundRect">
            <a:avLst>
              <a:gd name="adj" fmla="val 50000"/>
            </a:avLst>
          </a:prstGeom>
          <a:solidFill>
            <a:srgbClr val="5A8AC5">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7" name="Picture 36" descr="image.png">
            <a:extLst>
              <a:ext uri="{FF2B5EF4-FFF2-40B4-BE49-F238E27FC236}">
                <a16:creationId xmlns:a16="http://schemas.microsoft.com/office/drawing/2014/main" id="{ACA403FF-CBC1-168C-7A19-6DB6A55B77B0}"/>
              </a:ext>
            </a:extLst>
          </p:cNvPr>
          <p:cNvPicPr>
            <a:picLocks noChangeAspect="1"/>
          </p:cNvPicPr>
          <p:nvPr/>
        </p:nvPicPr>
        <p:blipFill>
          <a:blip r:embed="rId2">
            <a:alphaModFix/>
          </a:blip>
          <a:stretch>
            <a:fillRect/>
          </a:stretch>
        </p:blipFill>
        <p:spPr>
          <a:xfrm>
            <a:off x="956471" y="1716341"/>
            <a:ext cx="304792" cy="257907"/>
          </a:xfrm>
          <a:prstGeom prst="rect">
            <a:avLst/>
          </a:prstGeom>
        </p:spPr>
      </p:pic>
      <p:sp>
        <p:nvSpPr>
          <p:cNvPr id="38" name="TextBox 37">
            <a:extLst>
              <a:ext uri="{FF2B5EF4-FFF2-40B4-BE49-F238E27FC236}">
                <a16:creationId xmlns:a16="http://schemas.microsoft.com/office/drawing/2014/main" id="{0F8FDC0D-9E03-FC19-8BDF-7E3EADA84F0E}"/>
              </a:ext>
            </a:extLst>
          </p:cNvPr>
          <p:cNvSpPr txBox="1"/>
          <p:nvPr/>
        </p:nvSpPr>
        <p:spPr>
          <a:xfrm>
            <a:off x="1537481" y="1673844"/>
            <a:ext cx="2152596" cy="342900"/>
          </a:xfrm>
          <a:prstGeom prst="rect">
            <a:avLst/>
          </a:prstGeom>
          <a:noFill/>
        </p:spPr>
        <p:txBody>
          <a:bodyPr wrap="none" lIns="73152" tIns="54864" rIns="73152" bIns="54864" anchor="ctr">
            <a:spAutoFit/>
          </a:bodyPr>
          <a:lstStyle/>
          <a:p>
            <a:pPr algn="l">
              <a:spcBef>
                <a:spcPts val="0"/>
              </a:spcBef>
              <a:spcAft>
                <a:spcPts val="0"/>
              </a:spcAft>
            </a:pPr>
            <a:r>
              <a:rPr sz="1674" b="1" dirty="0">
                <a:solidFill>
                  <a:srgbClr val="5A8AC5"/>
                </a:solidFill>
                <a:latin typeface="Source Sans Pro"/>
              </a:rPr>
              <a:t>Facial Morphology</a:t>
            </a:r>
          </a:p>
        </p:txBody>
      </p:sp>
      <p:sp>
        <p:nvSpPr>
          <p:cNvPr id="39" name="TextBox 38">
            <a:extLst>
              <a:ext uri="{FF2B5EF4-FFF2-40B4-BE49-F238E27FC236}">
                <a16:creationId xmlns:a16="http://schemas.microsoft.com/office/drawing/2014/main" id="{3FA004FC-8D00-5F74-B94C-10388DC58362}"/>
              </a:ext>
            </a:extLst>
          </p:cNvPr>
          <p:cNvSpPr txBox="1"/>
          <p:nvPr/>
        </p:nvSpPr>
        <p:spPr>
          <a:xfrm>
            <a:off x="823124" y="2321545"/>
            <a:ext cx="2981250" cy="380999"/>
          </a:xfrm>
          <a:prstGeom prst="rect">
            <a:avLst/>
          </a:prstGeom>
          <a:noFill/>
        </p:spPr>
        <p:txBody>
          <a:bodyPr wrap="none" lIns="73152" tIns="54864" rIns="73152" bIns="54864" anchor="ctr">
            <a:spAutoFit/>
          </a:bodyPr>
          <a:lstStyle/>
          <a:p>
            <a:pPr algn="l">
              <a:spcBef>
                <a:spcPts val="0"/>
              </a:spcBef>
              <a:spcAft>
                <a:spcPts val="325"/>
              </a:spcAft>
            </a:pPr>
            <a:r>
              <a:rPr sz="1913" b="1">
                <a:solidFill>
                  <a:srgbClr val="5A8AC5"/>
                </a:solidFill>
                <a:latin typeface="Source Sans Pro"/>
              </a:rPr>
              <a:t>14</a:t>
            </a:r>
          </a:p>
        </p:txBody>
      </p:sp>
      <p:sp>
        <p:nvSpPr>
          <p:cNvPr id="40" name="TextBox 39">
            <a:extLst>
              <a:ext uri="{FF2B5EF4-FFF2-40B4-BE49-F238E27FC236}">
                <a16:creationId xmlns:a16="http://schemas.microsoft.com/office/drawing/2014/main" id="{1A999FBD-60A1-ABA4-FD7E-FAB379C301BF}"/>
              </a:ext>
            </a:extLst>
          </p:cNvPr>
          <p:cNvSpPr txBox="1"/>
          <p:nvPr/>
        </p:nvSpPr>
        <p:spPr>
          <a:xfrm>
            <a:off x="823124" y="2750170"/>
            <a:ext cx="2981250" cy="219074"/>
          </a:xfrm>
          <a:prstGeom prst="rect">
            <a:avLst/>
          </a:prstGeom>
          <a:noFill/>
        </p:spPr>
        <p:txBody>
          <a:bodyPr wrap="none" lIns="73152" tIns="54864" rIns="73152" bIns="54864" anchor="ctr">
            <a:spAutoFit/>
          </a:bodyPr>
          <a:lstStyle/>
          <a:p>
            <a:pPr algn="l">
              <a:spcBef>
                <a:spcPts val="0"/>
              </a:spcBef>
              <a:spcAft>
                <a:spcPts val="975"/>
              </a:spcAft>
            </a:pPr>
            <a:r>
              <a:rPr sz="1076" b="0">
                <a:solidFill>
                  <a:srgbClr val="555555"/>
                </a:solidFill>
                <a:latin typeface="Source Sans Pro"/>
              </a:rPr>
              <a:t>individuals aged 5-10 years in facial study</a:t>
            </a:r>
          </a:p>
        </p:txBody>
      </p:sp>
      <p:sp>
        <p:nvSpPr>
          <p:cNvPr id="17" name="عنصر نائب للمحتوى 2">
            <a:extLst>
              <a:ext uri="{FF2B5EF4-FFF2-40B4-BE49-F238E27FC236}">
                <a16:creationId xmlns:a16="http://schemas.microsoft.com/office/drawing/2014/main" id="{A5FB038F-39F2-4B64-D20D-A13FA0A28F5D}"/>
              </a:ext>
            </a:extLst>
          </p:cNvPr>
          <p:cNvSpPr txBox="1">
            <a:spLocks/>
          </p:cNvSpPr>
          <p:nvPr/>
        </p:nvSpPr>
        <p:spPr>
          <a:xfrm>
            <a:off x="519906" y="6399157"/>
            <a:ext cx="2959274" cy="239617"/>
          </a:xfrm>
          <a:prstGeom prst="rect">
            <a:avLst/>
          </a:prstGeom>
          <a:noFill/>
        </p:spPr>
        <p:txBody>
          <a:bodyPr wrap="square" lIns="73152" tIns="54864" rIns="73152" bIns="54864" anchor="ctr">
            <a:spAutoFit/>
          </a:bodyPr>
          <a:lstStyle>
            <a:defPPr>
              <a:defRPr lang="x-none"/>
            </a:defPPr>
            <a:lvl1pPr>
              <a:spcBef>
                <a:spcPts val="650"/>
              </a:spcBef>
              <a:defRPr sz="837">
                <a:solidFill>
                  <a:srgbClr val="666666"/>
                </a:solidFill>
                <a:latin typeface="Source Sans Pr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Hoskens H, et al. Genet Med Open. 2025 Oct</a:t>
            </a:r>
            <a:r>
              <a:rPr lang="en-US" dirty="0"/>
              <a:t> </a:t>
            </a:r>
            <a:r>
              <a:rPr lang="en-US" i="1" dirty="0"/>
              <a:t>13;3:103463</a:t>
            </a:r>
            <a:endParaRPr lang="en-US" dirty="0"/>
          </a:p>
        </p:txBody>
      </p:sp>
      <p:pic>
        <p:nvPicPr>
          <p:cNvPr id="18" name="عنصر نائب للمحتوى 5">
            <a:extLst>
              <a:ext uri="{FF2B5EF4-FFF2-40B4-BE49-F238E27FC236}">
                <a16:creationId xmlns:a16="http://schemas.microsoft.com/office/drawing/2014/main" id="{2F04D1C0-12AE-2B2B-B1D3-B966EAAAEA4C}"/>
              </a:ext>
            </a:extLst>
          </p:cNvPr>
          <p:cNvPicPr>
            <a:picLocks noChangeAspect="1"/>
          </p:cNvPicPr>
          <p:nvPr/>
        </p:nvPicPr>
        <p:blipFill rotWithShape="1">
          <a:blip r:embed="rId3"/>
          <a:srcRect l="26932" t="35902" r="8274" b="18586"/>
          <a:stretch/>
        </p:blipFill>
        <p:spPr>
          <a:xfrm>
            <a:off x="5430821" y="380999"/>
            <a:ext cx="6504295" cy="3804078"/>
          </a:xfrm>
          <a:prstGeom prst="rect">
            <a:avLst/>
          </a:prstGeom>
        </p:spPr>
      </p:pic>
      <p:sp>
        <p:nvSpPr>
          <p:cNvPr id="34" name="TextBox 33">
            <a:extLst>
              <a:ext uri="{FF2B5EF4-FFF2-40B4-BE49-F238E27FC236}">
                <a16:creationId xmlns:a16="http://schemas.microsoft.com/office/drawing/2014/main" id="{EEB4A1E6-71E8-8B3D-5755-7077D3A550A6}"/>
              </a:ext>
            </a:extLst>
          </p:cNvPr>
          <p:cNvSpPr txBox="1"/>
          <p:nvPr/>
        </p:nvSpPr>
        <p:spPr>
          <a:xfrm>
            <a:off x="5430821" y="4498616"/>
            <a:ext cx="6094140" cy="1638910"/>
          </a:xfrm>
          <a:prstGeom prst="rect">
            <a:avLst/>
          </a:prstGeom>
          <a:noFill/>
        </p:spPr>
        <p:txBody>
          <a:bodyPr wrap="square">
            <a:spAutoFit/>
          </a:bodyPr>
          <a:lstStyle/>
          <a:p>
            <a:r>
              <a:rPr lang="en-US" sz="1674" b="1" dirty="0">
                <a:solidFill>
                  <a:srgbClr val="5A8AC5"/>
                </a:solidFill>
                <a:latin typeface="Source Sans Pro"/>
              </a:rPr>
              <a:t>Results: </a:t>
            </a:r>
          </a:p>
          <a:p>
            <a:endParaRPr lang="en-US" dirty="0">
              <a:solidFill>
                <a:schemeClr val="tx1"/>
              </a:solidFill>
            </a:endParaRPr>
          </a:p>
          <a:p>
            <a:pPr marL="171450" indent="-171450">
              <a:spcAft>
                <a:spcPts val="975"/>
              </a:spcAft>
              <a:buFont typeface="Arial" panose="020B0604020202020204" pitchFamily="34" charset="0"/>
              <a:buChar char="•"/>
            </a:pPr>
            <a:r>
              <a:rPr lang="en-US" sz="1196" dirty="0">
                <a:solidFill>
                  <a:srgbClr val="1A1A1A"/>
                </a:solidFill>
                <a:latin typeface="Source Sans Pro"/>
              </a:rPr>
              <a:t>most responses toward normative facial shape in the orbital region and chin. </a:t>
            </a:r>
          </a:p>
          <a:p>
            <a:pPr marL="171450" indent="-171450">
              <a:spcAft>
                <a:spcPts val="975"/>
              </a:spcAft>
              <a:buFont typeface="Arial" panose="020B0604020202020204" pitchFamily="34" charset="0"/>
              <a:buChar char="•"/>
            </a:pPr>
            <a:r>
              <a:rPr lang="en-US" sz="1196" dirty="0">
                <a:solidFill>
                  <a:srgbClr val="1A1A1A"/>
                </a:solidFill>
                <a:latin typeface="Source Sans Pro"/>
              </a:rPr>
              <a:t>Less common change in cheek and forehead</a:t>
            </a:r>
          </a:p>
          <a:p>
            <a:pPr marL="171450" indent="-171450">
              <a:spcAft>
                <a:spcPts val="975"/>
              </a:spcAft>
              <a:buFont typeface="Arial" panose="020B0604020202020204" pitchFamily="34" charset="0"/>
              <a:buChar char="•"/>
            </a:pPr>
            <a:r>
              <a:rPr lang="en-US" sz="1196" dirty="0">
                <a:solidFill>
                  <a:srgbClr val="1A1A1A"/>
                </a:solidFill>
                <a:latin typeface="Source Sans Pro"/>
              </a:rPr>
              <a:t>facial bone morphology has responded to treatment, further cementing its use in treating complications of achondroplasia other than height. </a:t>
            </a:r>
          </a:p>
        </p:txBody>
      </p:sp>
      <p:sp>
        <p:nvSpPr>
          <p:cNvPr id="4" name="TextBox 3">
            <a:extLst>
              <a:ext uri="{FF2B5EF4-FFF2-40B4-BE49-F238E27FC236}">
                <a16:creationId xmlns:a16="http://schemas.microsoft.com/office/drawing/2014/main" id="{34AE3EAC-C75F-E886-CA93-3EDC25041759}"/>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2269214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80999"/>
            <a:ext cx="10858228" cy="476249"/>
          </a:xfrm>
          <a:prstGeom prst="rect">
            <a:avLst/>
          </a:prstGeom>
          <a:noFill/>
        </p:spPr>
        <p:txBody>
          <a:bodyPr wrap="none" lIns="73152" tIns="54864" rIns="73152" bIns="54864" anchor="ctr">
            <a:spAutoFit/>
          </a:bodyPr>
          <a:lstStyle/>
          <a:p>
            <a:pPr algn="l">
              <a:spcBef>
                <a:spcPts val="0"/>
              </a:spcBef>
              <a:spcAft>
                <a:spcPts val="650"/>
              </a:spcAft>
            </a:pPr>
            <a:r>
              <a:rPr sz="2392" b="1">
                <a:solidFill>
                  <a:srgbClr val="1A4F7A"/>
                </a:solidFill>
                <a:latin typeface="Source Sans Pro"/>
              </a:rPr>
              <a:t>Back to Nora - Patient Follow-up</a:t>
            </a:r>
          </a:p>
        </p:txBody>
      </p:sp>
      <p:sp>
        <p:nvSpPr>
          <p:cNvPr id="3" name="Rounded Rectangle 2"/>
          <p:cNvSpPr/>
          <p:nvPr/>
        </p:nvSpPr>
        <p:spPr>
          <a:xfrm>
            <a:off x="666733" y="1143000"/>
            <a:ext cx="6343491" cy="3409950"/>
          </a:xfrm>
          <a:prstGeom prst="roundRect">
            <a:avLst>
              <a:gd name="adj" fmla="val 4469"/>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ounded Rectangle 3"/>
          <p:cNvSpPr/>
          <p:nvPr/>
        </p:nvSpPr>
        <p:spPr>
          <a:xfrm>
            <a:off x="904852" y="1381124"/>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4" descr="image.png"/>
          <p:cNvPicPr>
            <a:picLocks noChangeAspect="1"/>
          </p:cNvPicPr>
          <p:nvPr/>
        </p:nvPicPr>
        <p:blipFill>
          <a:blip r:embed="rId3">
            <a:alphaModFix/>
          </a:blip>
          <a:stretch>
            <a:fillRect/>
          </a:stretch>
        </p:blipFill>
        <p:spPr>
          <a:xfrm>
            <a:off x="1038199" y="1558436"/>
            <a:ext cx="304792" cy="216876"/>
          </a:xfrm>
          <a:prstGeom prst="rect">
            <a:avLst/>
          </a:prstGeom>
        </p:spPr>
      </p:pic>
      <p:sp>
        <p:nvSpPr>
          <p:cNvPr id="6" name="TextBox 5"/>
          <p:cNvSpPr txBox="1"/>
          <p:nvPr/>
        </p:nvSpPr>
        <p:spPr>
          <a:xfrm>
            <a:off x="1619209" y="1495424"/>
            <a:ext cx="1704932"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Current Status</a:t>
            </a:r>
          </a:p>
        </p:txBody>
      </p:sp>
      <p:pic>
        <p:nvPicPr>
          <p:cNvPr id="7" name="Picture 6" descr="image.png"/>
          <p:cNvPicPr>
            <a:picLocks noChangeAspect="1"/>
          </p:cNvPicPr>
          <p:nvPr/>
        </p:nvPicPr>
        <p:blipFill>
          <a:blip r:embed="rId4">
            <a:alphaModFix/>
          </a:blip>
          <a:stretch>
            <a:fillRect/>
          </a:stretch>
        </p:blipFill>
        <p:spPr>
          <a:xfrm>
            <a:off x="904852" y="2168842"/>
            <a:ext cx="228594" cy="177164"/>
          </a:xfrm>
          <a:prstGeom prst="rect">
            <a:avLst/>
          </a:prstGeom>
        </p:spPr>
      </p:pic>
      <p:sp>
        <p:nvSpPr>
          <p:cNvPr id="8" name="TextBox 7"/>
          <p:cNvSpPr txBox="1"/>
          <p:nvPr/>
        </p:nvSpPr>
        <p:spPr>
          <a:xfrm>
            <a:off x="1276318" y="2143125"/>
            <a:ext cx="5495787" cy="533399"/>
          </a:xfrm>
          <a:prstGeom prst="rect">
            <a:avLst/>
          </a:prstGeom>
          <a:noFill/>
        </p:spPr>
        <p:txBody>
          <a:bodyPr wrap="square" lIns="73152" tIns="54864" rIns="73152" bIns="54864" anchor="ctr">
            <a:spAutoFit/>
          </a:bodyPr>
          <a:lstStyle/>
          <a:p>
            <a:pPr algn="l">
              <a:lnSpc>
                <a:spcPts val="1820"/>
              </a:lnSpc>
              <a:spcBef>
                <a:spcPts val="0"/>
              </a:spcBef>
              <a:spcAft>
                <a:spcPts val="0"/>
              </a:spcAft>
            </a:pPr>
            <a:r>
              <a:rPr sz="1196" b="0">
                <a:solidFill>
                  <a:srgbClr val="1A1A1A"/>
                </a:solidFill>
                <a:latin typeface="Source Sans Pro"/>
              </a:rPr>
              <a:t> </a:t>
            </a:r>
            <a:r>
              <a:rPr sz="1196" b="1">
                <a:solidFill>
                  <a:srgbClr val="1A4F7A"/>
                </a:solidFill>
                <a:latin typeface="Source Sans Pro"/>
              </a:rPr>
              <a:t>Normal MRI brain</a:t>
            </a:r>
            <a:r>
              <a:rPr sz="1196" b="0">
                <a:solidFill>
                  <a:srgbClr val="1A1A1A"/>
                </a:solidFill>
                <a:latin typeface="Source Sans Pro"/>
              </a:rPr>
              <a:t> - No signs of foramen magnum stenosis or cervicomedullary compression </a:t>
            </a:r>
          </a:p>
        </p:txBody>
      </p:sp>
      <p:pic>
        <p:nvPicPr>
          <p:cNvPr id="9" name="Picture 8" descr="image.png"/>
          <p:cNvPicPr>
            <a:picLocks noChangeAspect="1"/>
          </p:cNvPicPr>
          <p:nvPr/>
        </p:nvPicPr>
        <p:blipFill>
          <a:blip r:embed="rId5">
            <a:alphaModFix/>
          </a:blip>
          <a:stretch>
            <a:fillRect/>
          </a:stretch>
        </p:blipFill>
        <p:spPr>
          <a:xfrm>
            <a:off x="904852" y="3051663"/>
            <a:ext cx="228594" cy="125729"/>
          </a:xfrm>
          <a:prstGeom prst="rect">
            <a:avLst/>
          </a:prstGeom>
        </p:spPr>
      </p:pic>
      <p:sp>
        <p:nvSpPr>
          <p:cNvPr id="10" name="TextBox 9"/>
          <p:cNvSpPr txBox="1"/>
          <p:nvPr/>
        </p:nvSpPr>
        <p:spPr>
          <a:xfrm>
            <a:off x="1276318" y="2867025"/>
            <a:ext cx="5495787" cy="533399"/>
          </a:xfrm>
          <a:prstGeom prst="rect">
            <a:avLst/>
          </a:prstGeom>
          <a:noFill/>
        </p:spPr>
        <p:txBody>
          <a:bodyPr wrap="square" lIns="73152" tIns="54864" rIns="73152" bIns="54864" anchor="ctr">
            <a:spAutoFit/>
          </a:bodyPr>
          <a:lstStyle/>
          <a:p>
            <a:pPr algn="l">
              <a:lnSpc>
                <a:spcPts val="1820"/>
              </a:lnSpc>
              <a:spcBef>
                <a:spcPts val="0"/>
              </a:spcBef>
              <a:spcAft>
                <a:spcPts val="0"/>
              </a:spcAft>
            </a:pPr>
            <a:r>
              <a:rPr sz="1196" b="0">
                <a:solidFill>
                  <a:srgbClr val="1A1A1A"/>
                </a:solidFill>
                <a:latin typeface="Source Sans Pro"/>
              </a:rPr>
              <a:t> </a:t>
            </a:r>
            <a:r>
              <a:rPr sz="1196" b="1">
                <a:solidFill>
                  <a:srgbClr val="1A4F7A"/>
                </a:solidFill>
                <a:latin typeface="Source Sans Pro"/>
              </a:rPr>
              <a:t>Bone age appropriate</a:t>
            </a:r>
            <a:r>
              <a:rPr sz="1196" b="0">
                <a:solidFill>
                  <a:srgbClr val="1A1A1A"/>
                </a:solidFill>
                <a:latin typeface="Source Sans Pro"/>
              </a:rPr>
              <a:t> - Skeletal development consistent with chronological age </a:t>
            </a:r>
          </a:p>
        </p:txBody>
      </p:sp>
      <p:pic>
        <p:nvPicPr>
          <p:cNvPr id="11" name="Picture 10" descr="image.png"/>
          <p:cNvPicPr>
            <a:picLocks noChangeAspect="1"/>
          </p:cNvPicPr>
          <p:nvPr/>
        </p:nvPicPr>
        <p:blipFill>
          <a:blip r:embed="rId6">
            <a:alphaModFix/>
          </a:blip>
          <a:stretch>
            <a:fillRect/>
          </a:stretch>
        </p:blipFill>
        <p:spPr>
          <a:xfrm>
            <a:off x="904852" y="3739515"/>
            <a:ext cx="228594" cy="165734"/>
          </a:xfrm>
          <a:prstGeom prst="rect">
            <a:avLst/>
          </a:prstGeom>
        </p:spPr>
      </p:pic>
      <p:sp>
        <p:nvSpPr>
          <p:cNvPr id="12" name="TextBox 11"/>
          <p:cNvSpPr txBox="1"/>
          <p:nvPr/>
        </p:nvSpPr>
        <p:spPr>
          <a:xfrm>
            <a:off x="1276318" y="3590924"/>
            <a:ext cx="5495787" cy="533399"/>
          </a:xfrm>
          <a:prstGeom prst="rect">
            <a:avLst/>
          </a:prstGeom>
          <a:noFill/>
        </p:spPr>
        <p:txBody>
          <a:bodyPr wrap="square" lIns="73152" tIns="54864" rIns="73152" bIns="54864" anchor="ctr">
            <a:spAutoFit/>
          </a:bodyPr>
          <a:lstStyle/>
          <a:p>
            <a:pPr algn="l">
              <a:lnSpc>
                <a:spcPts val="1820"/>
              </a:lnSpc>
              <a:spcBef>
                <a:spcPts val="0"/>
              </a:spcBef>
              <a:spcAft>
                <a:spcPts val="0"/>
              </a:spcAft>
            </a:pPr>
            <a:r>
              <a:rPr sz="1196" b="0" dirty="0">
                <a:solidFill>
                  <a:srgbClr val="1A1A1A"/>
                </a:solidFill>
                <a:latin typeface="Source Sans Pro"/>
              </a:rPr>
              <a:t> </a:t>
            </a:r>
            <a:r>
              <a:rPr sz="1196" b="1" dirty="0">
                <a:solidFill>
                  <a:srgbClr val="1A4F7A"/>
                </a:solidFill>
                <a:latin typeface="Source Sans Pro"/>
              </a:rPr>
              <a:t>No side effects documented</a:t>
            </a:r>
            <a:r>
              <a:rPr sz="1196" b="0" dirty="0">
                <a:solidFill>
                  <a:srgbClr val="1A1A1A"/>
                </a:solidFill>
                <a:latin typeface="Source Sans Pro"/>
              </a:rPr>
              <a:t> - Well tolerated medication with no adverse reactions </a:t>
            </a:r>
          </a:p>
        </p:txBody>
      </p:sp>
      <p:pic>
        <p:nvPicPr>
          <p:cNvPr id="49" name="صورة 6">
            <a:extLst>
              <a:ext uri="{FF2B5EF4-FFF2-40B4-BE49-F238E27FC236}">
                <a16:creationId xmlns:a16="http://schemas.microsoft.com/office/drawing/2014/main" id="{9120B428-2454-3BEA-F346-51F55B555A95}"/>
              </a:ext>
            </a:extLst>
          </p:cNvPr>
          <p:cNvPicPr>
            <a:picLocks noChangeAspect="1"/>
          </p:cNvPicPr>
          <p:nvPr/>
        </p:nvPicPr>
        <p:blipFill rotWithShape="1">
          <a:blip r:embed="rId7"/>
          <a:srcRect l="30040" t="37128" r="9395" b="16418"/>
          <a:stretch/>
        </p:blipFill>
        <p:spPr>
          <a:xfrm>
            <a:off x="7381690" y="1381124"/>
            <a:ext cx="4194847" cy="4887081"/>
          </a:xfrm>
          <a:prstGeom prst="rect">
            <a:avLst/>
          </a:prstGeom>
        </p:spPr>
      </p:pic>
      <p:sp>
        <p:nvSpPr>
          <p:cNvPr id="50" name="مستطيل 9">
            <a:extLst>
              <a:ext uri="{FF2B5EF4-FFF2-40B4-BE49-F238E27FC236}">
                <a16:creationId xmlns:a16="http://schemas.microsoft.com/office/drawing/2014/main" id="{F614A7DD-DE40-7131-95F3-D9663933903F}"/>
              </a:ext>
            </a:extLst>
          </p:cNvPr>
          <p:cNvSpPr/>
          <p:nvPr/>
        </p:nvSpPr>
        <p:spPr>
          <a:xfrm>
            <a:off x="7936209" y="862283"/>
            <a:ext cx="3466894" cy="400110"/>
          </a:xfrm>
          <a:prstGeom prst="rect">
            <a:avLst/>
          </a:prstGeom>
          <a:solidFill>
            <a:srgbClr val="FFFF00"/>
          </a:solidFill>
        </p:spPr>
        <p:txBody>
          <a:bodyPr wrap="square">
            <a:spAutoFit/>
          </a:bodyPr>
          <a:lstStyle/>
          <a:p>
            <a:pPr algn="ctr"/>
            <a:r>
              <a:rPr lang="en-US" sz="2000" b="1" dirty="0"/>
              <a:t>Achondroplasia Chart</a:t>
            </a:r>
          </a:p>
        </p:txBody>
      </p:sp>
      <p:sp>
        <p:nvSpPr>
          <p:cNvPr id="15" name="مستطيل 14"/>
          <p:cNvSpPr/>
          <p:nvPr/>
        </p:nvSpPr>
        <p:spPr>
          <a:xfrm>
            <a:off x="9519615" y="3075650"/>
            <a:ext cx="300082" cy="369332"/>
          </a:xfrm>
          <a:prstGeom prst="rect">
            <a:avLst/>
          </a:prstGeom>
        </p:spPr>
        <p:txBody>
          <a:bodyPr wrap="none">
            <a:spAutoFit/>
          </a:bodyPr>
          <a:lstStyle/>
          <a:p>
            <a:r>
              <a:rPr lang="en-US" dirty="0"/>
              <a:t>•</a:t>
            </a:r>
          </a:p>
        </p:txBody>
      </p:sp>
      <p:sp>
        <p:nvSpPr>
          <p:cNvPr id="16" name="مستطيل 15"/>
          <p:cNvSpPr/>
          <p:nvPr/>
        </p:nvSpPr>
        <p:spPr>
          <a:xfrm>
            <a:off x="9641968" y="2941855"/>
            <a:ext cx="300082" cy="369332"/>
          </a:xfrm>
          <a:prstGeom prst="rect">
            <a:avLst/>
          </a:prstGeom>
        </p:spPr>
        <p:txBody>
          <a:bodyPr wrap="none">
            <a:spAutoFit/>
          </a:bodyPr>
          <a:lstStyle/>
          <a:p>
            <a:r>
              <a:rPr lang="en-US" dirty="0"/>
              <a:t>•</a:t>
            </a:r>
          </a:p>
        </p:txBody>
      </p:sp>
      <p:sp>
        <p:nvSpPr>
          <p:cNvPr id="17" name="مستطيل 16"/>
          <p:cNvSpPr/>
          <p:nvPr/>
        </p:nvSpPr>
        <p:spPr>
          <a:xfrm>
            <a:off x="9792514" y="2808060"/>
            <a:ext cx="300082" cy="369332"/>
          </a:xfrm>
          <a:prstGeom prst="rect">
            <a:avLst/>
          </a:prstGeom>
        </p:spPr>
        <p:txBody>
          <a:bodyPr wrap="none">
            <a:spAutoFit/>
          </a:bodyPr>
          <a:lstStyle/>
          <a:p>
            <a:r>
              <a:rPr lang="en-US" dirty="0"/>
              <a:t>•</a:t>
            </a:r>
          </a:p>
        </p:txBody>
      </p:sp>
      <p:sp>
        <p:nvSpPr>
          <p:cNvPr id="13" name="TextBox 12">
            <a:extLst>
              <a:ext uri="{FF2B5EF4-FFF2-40B4-BE49-F238E27FC236}">
                <a16:creationId xmlns:a16="http://schemas.microsoft.com/office/drawing/2014/main" id="{4AEFBCBC-60F9-ACF1-1538-F6148696C02E}"/>
              </a:ext>
            </a:extLst>
          </p:cNvPr>
          <p:cNvSpPr txBox="1"/>
          <p:nvPr/>
        </p:nvSpPr>
        <p:spPr>
          <a:xfrm>
            <a:off x="331123" y="6352156"/>
            <a:ext cx="1584449" cy="574196"/>
          </a:xfrm>
          <a:prstGeom prst="rect">
            <a:avLst/>
          </a:prstGeom>
          <a:noFill/>
        </p:spPr>
        <p:txBody>
          <a:bodyPr wrap="square" lIns="73152" tIns="54864" rIns="73152" bIns="54864" anchor="ctr">
            <a:spAutoFit/>
          </a:bodyPr>
          <a:lstStyle>
            <a:defPPr>
              <a:defRPr lang="en-SA"/>
            </a:defPPr>
            <a:lvl1pPr>
              <a:spcBef>
                <a:spcPts val="325"/>
              </a:spcBef>
              <a:spcAft>
                <a:spcPts val="0"/>
              </a:spcAft>
              <a:defRPr sz="837" b="0">
                <a:solidFill>
                  <a:srgbClr val="666666"/>
                </a:solidFill>
                <a:latin typeface="Source Sans Pro"/>
              </a:defRPr>
            </a:lvl1pPr>
          </a:lstStyle>
          <a:p>
            <a:r>
              <a:rPr lang="en-US" dirty="0"/>
              <a:t>Speaker’s Personal data</a:t>
            </a:r>
          </a:p>
          <a:p>
            <a:r>
              <a:rPr lang="en-US" dirty="0"/>
              <a:t>Patient’s name is changed</a:t>
            </a:r>
          </a:p>
          <a:p>
            <a:endParaRPr lang="en-US" dirty="0"/>
          </a:p>
        </p:txBody>
      </p:sp>
      <p:sp>
        <p:nvSpPr>
          <p:cNvPr id="18" name="TextBox 17">
            <a:extLst>
              <a:ext uri="{FF2B5EF4-FFF2-40B4-BE49-F238E27FC236}">
                <a16:creationId xmlns:a16="http://schemas.microsoft.com/office/drawing/2014/main" id="{1C217F62-BCBD-25A9-662A-BB014EAC1318}"/>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a:extLst>
            <a:ext uri="{FF2B5EF4-FFF2-40B4-BE49-F238E27FC236}">
              <a16:creationId xmlns:a16="http://schemas.microsoft.com/office/drawing/2014/main" id="{93EF60DD-A32E-9C20-22B0-BEF49065C4E2}"/>
            </a:ext>
          </a:extLst>
        </p:cNvPr>
        <p:cNvGrpSpPr/>
        <p:nvPr/>
      </p:nvGrpSpPr>
      <p:grpSpPr>
        <a:xfrm>
          <a:off x="0" y="0"/>
          <a:ext cx="0" cy="0"/>
          <a:chOff x="0" y="0"/>
          <a:chExt cx="0" cy="0"/>
        </a:xfrm>
      </p:grpSpPr>
      <p:sp>
        <p:nvSpPr>
          <p:cNvPr id="39" name="Rounded Rectangle 38">
            <a:extLst>
              <a:ext uri="{FF2B5EF4-FFF2-40B4-BE49-F238E27FC236}">
                <a16:creationId xmlns:a16="http://schemas.microsoft.com/office/drawing/2014/main" id="{9BBF4313-D659-2705-A69F-F4A661C5CDB8}"/>
              </a:ext>
            </a:extLst>
          </p:cNvPr>
          <p:cNvSpPr/>
          <p:nvPr/>
        </p:nvSpPr>
        <p:spPr>
          <a:xfrm>
            <a:off x="2172147" y="3564209"/>
            <a:ext cx="6737677" cy="2912792"/>
          </a:xfrm>
          <a:prstGeom prst="roundRect">
            <a:avLst>
              <a:gd name="adj" fmla="val 4177"/>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extBox 1">
            <a:extLst>
              <a:ext uri="{FF2B5EF4-FFF2-40B4-BE49-F238E27FC236}">
                <a16:creationId xmlns:a16="http://schemas.microsoft.com/office/drawing/2014/main" id="{0678C01C-8E71-CFD4-C423-323B1307840C}"/>
              </a:ext>
            </a:extLst>
          </p:cNvPr>
          <p:cNvSpPr txBox="1"/>
          <p:nvPr/>
        </p:nvSpPr>
        <p:spPr>
          <a:xfrm>
            <a:off x="666733" y="380999"/>
            <a:ext cx="10858228" cy="476249"/>
          </a:xfrm>
          <a:prstGeom prst="rect">
            <a:avLst/>
          </a:prstGeom>
          <a:noFill/>
        </p:spPr>
        <p:txBody>
          <a:bodyPr wrap="none" lIns="73152" tIns="54864" rIns="73152" bIns="54864" anchor="ctr">
            <a:spAutoFit/>
          </a:bodyPr>
          <a:lstStyle/>
          <a:p>
            <a:pPr algn="l">
              <a:spcBef>
                <a:spcPts val="0"/>
              </a:spcBef>
              <a:spcAft>
                <a:spcPts val="650"/>
              </a:spcAft>
            </a:pPr>
            <a:r>
              <a:rPr sz="2392" b="1">
                <a:solidFill>
                  <a:srgbClr val="1A4F7A"/>
                </a:solidFill>
                <a:latin typeface="Source Sans Pro"/>
              </a:rPr>
              <a:t>Back to Nora - Patient Follow-up</a:t>
            </a:r>
          </a:p>
        </p:txBody>
      </p:sp>
      <p:sp>
        <p:nvSpPr>
          <p:cNvPr id="13" name="Rounded Rectangle 12">
            <a:extLst>
              <a:ext uri="{FF2B5EF4-FFF2-40B4-BE49-F238E27FC236}">
                <a16:creationId xmlns:a16="http://schemas.microsoft.com/office/drawing/2014/main" id="{7E6ABF3E-A450-03F7-F3B8-2BCD346E9602}"/>
              </a:ext>
            </a:extLst>
          </p:cNvPr>
          <p:cNvSpPr/>
          <p:nvPr/>
        </p:nvSpPr>
        <p:spPr>
          <a:xfrm>
            <a:off x="2172147" y="1004474"/>
            <a:ext cx="6737677" cy="2401408"/>
          </a:xfrm>
          <a:prstGeom prst="roundRect">
            <a:avLst>
              <a:gd name="adj" fmla="val 3950"/>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ound Same Side Corner Rectangle 13">
            <a:extLst>
              <a:ext uri="{FF2B5EF4-FFF2-40B4-BE49-F238E27FC236}">
                <a16:creationId xmlns:a16="http://schemas.microsoft.com/office/drawing/2014/main" id="{C719FE3F-42CA-35B0-84C4-29C91F71B4B1}"/>
              </a:ext>
            </a:extLst>
          </p:cNvPr>
          <p:cNvSpPr/>
          <p:nvPr/>
        </p:nvSpPr>
        <p:spPr>
          <a:xfrm rot="16200000">
            <a:off x="1057167" y="2119453"/>
            <a:ext cx="2401408" cy="171447"/>
          </a:xfrm>
          <a:prstGeom prst="round2SameRect">
            <a:avLst>
              <a:gd name="adj1" fmla="val 50000"/>
              <a:gd name="adj2" fmla="val 0"/>
            </a:avLst>
          </a:prstGeom>
          <a:solidFill>
            <a:srgbClr val="1A4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ounded Rectangle 14">
            <a:extLst>
              <a:ext uri="{FF2B5EF4-FFF2-40B4-BE49-F238E27FC236}">
                <a16:creationId xmlns:a16="http://schemas.microsoft.com/office/drawing/2014/main" id="{FD5E014D-C672-553A-20DA-A97B02BBB270}"/>
              </a:ext>
            </a:extLst>
          </p:cNvPr>
          <p:cNvSpPr/>
          <p:nvPr/>
        </p:nvSpPr>
        <p:spPr>
          <a:xfrm>
            <a:off x="2448365" y="1242598"/>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6" name="Picture 15" descr="image.png">
            <a:extLst>
              <a:ext uri="{FF2B5EF4-FFF2-40B4-BE49-F238E27FC236}">
                <a16:creationId xmlns:a16="http://schemas.microsoft.com/office/drawing/2014/main" id="{0015D02C-43EC-CA1E-FD8D-ED9FB1E4F615}"/>
              </a:ext>
            </a:extLst>
          </p:cNvPr>
          <p:cNvPicPr>
            <a:picLocks noChangeAspect="1"/>
          </p:cNvPicPr>
          <p:nvPr/>
        </p:nvPicPr>
        <p:blipFill>
          <a:blip r:embed="rId2">
            <a:alphaModFix/>
          </a:blip>
          <a:stretch>
            <a:fillRect/>
          </a:stretch>
        </p:blipFill>
        <p:spPr>
          <a:xfrm>
            <a:off x="2581712" y="1411117"/>
            <a:ext cx="304792" cy="234461"/>
          </a:xfrm>
          <a:prstGeom prst="rect">
            <a:avLst/>
          </a:prstGeom>
        </p:spPr>
      </p:pic>
      <p:sp>
        <p:nvSpPr>
          <p:cNvPr id="17" name="TextBox 16">
            <a:extLst>
              <a:ext uri="{FF2B5EF4-FFF2-40B4-BE49-F238E27FC236}">
                <a16:creationId xmlns:a16="http://schemas.microsoft.com/office/drawing/2014/main" id="{87C04D9A-5EFD-7D4C-1BF7-A5A294969EB7}"/>
              </a:ext>
            </a:extLst>
          </p:cNvPr>
          <p:cNvSpPr txBox="1"/>
          <p:nvPr/>
        </p:nvSpPr>
        <p:spPr>
          <a:xfrm>
            <a:off x="3162722" y="1356898"/>
            <a:ext cx="1238219"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Treatment</a:t>
            </a:r>
          </a:p>
        </p:txBody>
      </p:sp>
      <p:sp>
        <p:nvSpPr>
          <p:cNvPr id="20" name="Rounded Rectangle 19">
            <a:extLst>
              <a:ext uri="{FF2B5EF4-FFF2-40B4-BE49-F238E27FC236}">
                <a16:creationId xmlns:a16="http://schemas.microsoft.com/office/drawing/2014/main" id="{5F779217-1941-A993-7E56-83AD2D41507E}"/>
              </a:ext>
            </a:extLst>
          </p:cNvPr>
          <p:cNvSpPr/>
          <p:nvPr/>
        </p:nvSpPr>
        <p:spPr>
          <a:xfrm>
            <a:off x="2258305" y="4514721"/>
            <a:ext cx="2847903" cy="761999"/>
          </a:xfrm>
          <a:prstGeom prst="roundRect">
            <a:avLst>
              <a:gd name="adj" fmla="val 20000"/>
            </a:avLst>
          </a:prstGeom>
          <a:solidFill>
            <a:srgbClr val="1A4F7A">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ounded Rectangle 20">
            <a:extLst>
              <a:ext uri="{FF2B5EF4-FFF2-40B4-BE49-F238E27FC236}">
                <a16:creationId xmlns:a16="http://schemas.microsoft.com/office/drawing/2014/main" id="{028E8CA2-680E-9B56-EE61-33967FD84B88}"/>
              </a:ext>
            </a:extLst>
          </p:cNvPr>
          <p:cNvSpPr/>
          <p:nvPr/>
        </p:nvSpPr>
        <p:spPr>
          <a:xfrm>
            <a:off x="2401176" y="4657596"/>
            <a:ext cx="476238" cy="476249"/>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2" name="Picture 21" descr="image.png">
            <a:extLst>
              <a:ext uri="{FF2B5EF4-FFF2-40B4-BE49-F238E27FC236}">
                <a16:creationId xmlns:a16="http://schemas.microsoft.com/office/drawing/2014/main" id="{C42DC614-1F52-C0E0-2857-E3F14DC535E1}"/>
              </a:ext>
            </a:extLst>
          </p:cNvPr>
          <p:cNvPicPr>
            <a:picLocks noChangeAspect="1"/>
          </p:cNvPicPr>
          <p:nvPr/>
        </p:nvPicPr>
        <p:blipFill>
          <a:blip r:embed="rId3">
            <a:alphaModFix/>
          </a:blip>
          <a:stretch>
            <a:fillRect/>
          </a:stretch>
        </p:blipFill>
        <p:spPr>
          <a:xfrm>
            <a:off x="2505949" y="4823248"/>
            <a:ext cx="266693" cy="144945"/>
          </a:xfrm>
          <a:prstGeom prst="rect">
            <a:avLst/>
          </a:prstGeom>
        </p:spPr>
      </p:pic>
      <p:sp>
        <p:nvSpPr>
          <p:cNvPr id="23" name="TextBox 22">
            <a:extLst>
              <a:ext uri="{FF2B5EF4-FFF2-40B4-BE49-F238E27FC236}">
                <a16:creationId xmlns:a16="http://schemas.microsoft.com/office/drawing/2014/main" id="{A22209A0-44C4-E022-7FEC-47ECAC568486}"/>
              </a:ext>
            </a:extLst>
          </p:cNvPr>
          <p:cNvSpPr txBox="1"/>
          <p:nvPr/>
        </p:nvSpPr>
        <p:spPr>
          <a:xfrm>
            <a:off x="3020286" y="4657596"/>
            <a:ext cx="1943051" cy="476249"/>
          </a:xfrm>
          <a:prstGeom prst="rect">
            <a:avLst/>
          </a:prstGeom>
          <a:noFill/>
        </p:spPr>
        <p:txBody>
          <a:bodyPr wrap="square" lIns="73152" tIns="54864" rIns="73152" bIns="54864" anchor="ctr">
            <a:spAutoFit/>
          </a:bodyPr>
          <a:lstStyle/>
          <a:p>
            <a:pPr algn="l">
              <a:spcBef>
                <a:spcPts val="0"/>
              </a:spcBef>
              <a:spcAft>
                <a:spcPts val="0"/>
              </a:spcAft>
            </a:pPr>
            <a:r>
              <a:rPr sz="1196" b="1">
                <a:solidFill>
                  <a:srgbClr val="1A4F7A"/>
                </a:solidFill>
                <a:latin typeface="Source Sans Pro"/>
              </a:rPr>
              <a:t>Increased Growth Velocity</a:t>
            </a:r>
          </a:p>
        </p:txBody>
      </p:sp>
      <p:sp>
        <p:nvSpPr>
          <p:cNvPr id="24" name="Rounded Rectangle 23">
            <a:extLst>
              <a:ext uri="{FF2B5EF4-FFF2-40B4-BE49-F238E27FC236}">
                <a16:creationId xmlns:a16="http://schemas.microsoft.com/office/drawing/2014/main" id="{CC74BF0B-F20F-8925-9650-F10AF5F0C0C0}"/>
              </a:ext>
            </a:extLst>
          </p:cNvPr>
          <p:cNvSpPr/>
          <p:nvPr/>
        </p:nvSpPr>
        <p:spPr>
          <a:xfrm>
            <a:off x="2258305" y="5540153"/>
            <a:ext cx="2847903" cy="761999"/>
          </a:xfrm>
          <a:prstGeom prst="roundRect">
            <a:avLst>
              <a:gd name="adj" fmla="val 20000"/>
            </a:avLst>
          </a:prstGeom>
          <a:solidFill>
            <a:srgbClr val="1A4F7A">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ounded Rectangle 24">
            <a:extLst>
              <a:ext uri="{FF2B5EF4-FFF2-40B4-BE49-F238E27FC236}">
                <a16:creationId xmlns:a16="http://schemas.microsoft.com/office/drawing/2014/main" id="{C4F2130C-07C3-4549-F6D4-E5EF17141357}"/>
              </a:ext>
            </a:extLst>
          </p:cNvPr>
          <p:cNvSpPr/>
          <p:nvPr/>
        </p:nvSpPr>
        <p:spPr>
          <a:xfrm>
            <a:off x="2410702" y="5683028"/>
            <a:ext cx="476238" cy="476249"/>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26" name="Picture 25" descr="image.png">
            <a:extLst>
              <a:ext uri="{FF2B5EF4-FFF2-40B4-BE49-F238E27FC236}">
                <a16:creationId xmlns:a16="http://schemas.microsoft.com/office/drawing/2014/main" id="{1DC90F6F-008C-01AD-C2D6-8022FFA8D091}"/>
              </a:ext>
            </a:extLst>
          </p:cNvPr>
          <p:cNvPicPr>
            <a:picLocks noChangeAspect="1"/>
          </p:cNvPicPr>
          <p:nvPr/>
        </p:nvPicPr>
        <p:blipFill>
          <a:blip r:embed="rId4">
            <a:alphaModFix/>
          </a:blip>
          <a:stretch>
            <a:fillRect/>
          </a:stretch>
        </p:blipFill>
        <p:spPr>
          <a:xfrm>
            <a:off x="2505949" y="5808095"/>
            <a:ext cx="266693" cy="226115"/>
          </a:xfrm>
          <a:prstGeom prst="rect">
            <a:avLst/>
          </a:prstGeom>
        </p:spPr>
      </p:pic>
      <p:sp>
        <p:nvSpPr>
          <p:cNvPr id="27" name="TextBox 26">
            <a:extLst>
              <a:ext uri="{FF2B5EF4-FFF2-40B4-BE49-F238E27FC236}">
                <a16:creationId xmlns:a16="http://schemas.microsoft.com/office/drawing/2014/main" id="{FBC8C122-3ACD-F25B-370A-BF4555159030}"/>
              </a:ext>
            </a:extLst>
          </p:cNvPr>
          <p:cNvSpPr txBox="1"/>
          <p:nvPr/>
        </p:nvSpPr>
        <p:spPr>
          <a:xfrm>
            <a:off x="3020286" y="5806852"/>
            <a:ext cx="1809704"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1A4F7A"/>
                </a:solidFill>
                <a:latin typeface="Source Sans Pro"/>
              </a:rPr>
              <a:t>Increased Satisfaction</a:t>
            </a:r>
          </a:p>
        </p:txBody>
      </p:sp>
      <p:sp>
        <p:nvSpPr>
          <p:cNvPr id="28" name="Rounded Rectangle 27">
            <a:extLst>
              <a:ext uri="{FF2B5EF4-FFF2-40B4-BE49-F238E27FC236}">
                <a16:creationId xmlns:a16="http://schemas.microsoft.com/office/drawing/2014/main" id="{4D4BAD0B-C5E8-A01D-2317-3BC3E903BA91}"/>
              </a:ext>
            </a:extLst>
          </p:cNvPr>
          <p:cNvSpPr/>
          <p:nvPr/>
        </p:nvSpPr>
        <p:spPr>
          <a:xfrm>
            <a:off x="5533472" y="4535244"/>
            <a:ext cx="2847903" cy="761999"/>
          </a:xfrm>
          <a:prstGeom prst="roundRect">
            <a:avLst>
              <a:gd name="adj" fmla="val 20000"/>
            </a:avLst>
          </a:prstGeom>
          <a:solidFill>
            <a:srgbClr val="1A4F7A">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9" name="Rounded Rectangle 28">
            <a:extLst>
              <a:ext uri="{FF2B5EF4-FFF2-40B4-BE49-F238E27FC236}">
                <a16:creationId xmlns:a16="http://schemas.microsoft.com/office/drawing/2014/main" id="{0B83E166-8A87-34F6-9FF3-91F67A99256E}"/>
              </a:ext>
            </a:extLst>
          </p:cNvPr>
          <p:cNvSpPr/>
          <p:nvPr/>
        </p:nvSpPr>
        <p:spPr>
          <a:xfrm>
            <a:off x="5676343" y="4678119"/>
            <a:ext cx="476238" cy="476249"/>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0" name="Picture 29" descr="image.png">
            <a:extLst>
              <a:ext uri="{FF2B5EF4-FFF2-40B4-BE49-F238E27FC236}">
                <a16:creationId xmlns:a16="http://schemas.microsoft.com/office/drawing/2014/main" id="{D0FD37A6-1C89-10CE-1B77-EEA2CFF8623D}"/>
              </a:ext>
            </a:extLst>
          </p:cNvPr>
          <p:cNvPicPr>
            <a:picLocks noChangeAspect="1"/>
          </p:cNvPicPr>
          <p:nvPr/>
        </p:nvPicPr>
        <p:blipFill>
          <a:blip r:embed="rId5">
            <a:alphaModFix/>
          </a:blip>
          <a:stretch>
            <a:fillRect/>
          </a:stretch>
        </p:blipFill>
        <p:spPr>
          <a:xfrm>
            <a:off x="5781116" y="4811884"/>
            <a:ext cx="266693" cy="208721"/>
          </a:xfrm>
          <a:prstGeom prst="rect">
            <a:avLst/>
          </a:prstGeom>
        </p:spPr>
      </p:pic>
      <p:sp>
        <p:nvSpPr>
          <p:cNvPr id="31" name="TextBox 30">
            <a:extLst>
              <a:ext uri="{FF2B5EF4-FFF2-40B4-BE49-F238E27FC236}">
                <a16:creationId xmlns:a16="http://schemas.microsoft.com/office/drawing/2014/main" id="{B1221924-54EB-75CF-1087-FD3F809988C0}"/>
              </a:ext>
            </a:extLst>
          </p:cNvPr>
          <p:cNvSpPr txBox="1"/>
          <p:nvPr/>
        </p:nvSpPr>
        <p:spPr>
          <a:xfrm>
            <a:off x="6295453" y="4678119"/>
            <a:ext cx="1943051" cy="476249"/>
          </a:xfrm>
          <a:prstGeom prst="rect">
            <a:avLst/>
          </a:prstGeom>
          <a:noFill/>
        </p:spPr>
        <p:txBody>
          <a:bodyPr wrap="square" lIns="73152" tIns="54864" rIns="73152" bIns="54864" anchor="ctr">
            <a:spAutoFit/>
          </a:bodyPr>
          <a:lstStyle/>
          <a:p>
            <a:pPr algn="l">
              <a:spcBef>
                <a:spcPts val="0"/>
              </a:spcBef>
              <a:spcAft>
                <a:spcPts val="0"/>
              </a:spcAft>
            </a:pPr>
            <a:r>
              <a:rPr sz="1196" b="1">
                <a:solidFill>
                  <a:srgbClr val="1A4F7A"/>
                </a:solidFill>
                <a:latin typeface="Source Sans Pro"/>
              </a:rPr>
              <a:t>Psychological Improvement</a:t>
            </a:r>
          </a:p>
        </p:txBody>
      </p:sp>
      <p:sp>
        <p:nvSpPr>
          <p:cNvPr id="32" name="Rounded Rectangle 31">
            <a:extLst>
              <a:ext uri="{FF2B5EF4-FFF2-40B4-BE49-F238E27FC236}">
                <a16:creationId xmlns:a16="http://schemas.microsoft.com/office/drawing/2014/main" id="{7FF36440-184A-AC21-53A0-767E1B5A0A41}"/>
              </a:ext>
            </a:extLst>
          </p:cNvPr>
          <p:cNvSpPr/>
          <p:nvPr/>
        </p:nvSpPr>
        <p:spPr>
          <a:xfrm>
            <a:off x="5533472" y="5515741"/>
            <a:ext cx="2847903" cy="761999"/>
          </a:xfrm>
          <a:prstGeom prst="roundRect">
            <a:avLst>
              <a:gd name="adj" fmla="val 20000"/>
            </a:avLst>
          </a:prstGeom>
          <a:solidFill>
            <a:srgbClr val="1A4F7A">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3" name="Rounded Rectangle 32">
            <a:extLst>
              <a:ext uri="{FF2B5EF4-FFF2-40B4-BE49-F238E27FC236}">
                <a16:creationId xmlns:a16="http://schemas.microsoft.com/office/drawing/2014/main" id="{A259E26B-4A01-EB51-8C28-B1A6C696F730}"/>
              </a:ext>
            </a:extLst>
          </p:cNvPr>
          <p:cNvSpPr/>
          <p:nvPr/>
        </p:nvSpPr>
        <p:spPr>
          <a:xfrm>
            <a:off x="5685869" y="5658616"/>
            <a:ext cx="476238" cy="476249"/>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4" name="Picture 33" descr="image.png">
            <a:extLst>
              <a:ext uri="{FF2B5EF4-FFF2-40B4-BE49-F238E27FC236}">
                <a16:creationId xmlns:a16="http://schemas.microsoft.com/office/drawing/2014/main" id="{01D5D165-EBBA-B4E1-1502-573674BB7521}"/>
              </a:ext>
            </a:extLst>
          </p:cNvPr>
          <p:cNvPicPr>
            <a:picLocks noChangeAspect="1"/>
          </p:cNvPicPr>
          <p:nvPr/>
        </p:nvPicPr>
        <p:blipFill>
          <a:blip r:embed="rId6">
            <a:alphaModFix/>
          </a:blip>
          <a:stretch>
            <a:fillRect/>
          </a:stretch>
        </p:blipFill>
        <p:spPr>
          <a:xfrm>
            <a:off x="5781116" y="5783684"/>
            <a:ext cx="266693" cy="226115"/>
          </a:xfrm>
          <a:prstGeom prst="rect">
            <a:avLst/>
          </a:prstGeom>
        </p:spPr>
      </p:pic>
      <p:sp>
        <p:nvSpPr>
          <p:cNvPr id="35" name="TextBox 34">
            <a:extLst>
              <a:ext uri="{FF2B5EF4-FFF2-40B4-BE49-F238E27FC236}">
                <a16:creationId xmlns:a16="http://schemas.microsoft.com/office/drawing/2014/main" id="{97702990-E954-703F-B948-C7B90D5C83AF}"/>
              </a:ext>
            </a:extLst>
          </p:cNvPr>
          <p:cNvSpPr txBox="1"/>
          <p:nvPr/>
        </p:nvSpPr>
        <p:spPr>
          <a:xfrm>
            <a:off x="6295453" y="5744566"/>
            <a:ext cx="1552536" cy="294824"/>
          </a:xfrm>
          <a:prstGeom prst="rect">
            <a:avLst/>
          </a:prstGeom>
          <a:noFill/>
        </p:spPr>
        <p:txBody>
          <a:bodyPr wrap="square" lIns="73152" tIns="54864" rIns="73152" bIns="54864" anchor="ctr">
            <a:spAutoFit/>
          </a:bodyPr>
          <a:lstStyle/>
          <a:p>
            <a:pPr algn="l">
              <a:spcBef>
                <a:spcPts val="0"/>
              </a:spcBef>
              <a:spcAft>
                <a:spcPts val="0"/>
              </a:spcAft>
            </a:pPr>
            <a:r>
              <a:rPr sz="1196" b="1">
                <a:solidFill>
                  <a:srgbClr val="1A4F7A"/>
                </a:solidFill>
                <a:latin typeface="Source Sans Pro"/>
              </a:rPr>
              <a:t>Improved Function</a:t>
            </a:r>
          </a:p>
        </p:txBody>
      </p:sp>
      <p:sp>
        <p:nvSpPr>
          <p:cNvPr id="40" name="Rounded Rectangle 39">
            <a:extLst>
              <a:ext uri="{FF2B5EF4-FFF2-40B4-BE49-F238E27FC236}">
                <a16:creationId xmlns:a16="http://schemas.microsoft.com/office/drawing/2014/main" id="{1D5B7C97-B444-DE54-282A-F9CF72E01FB4}"/>
              </a:ext>
            </a:extLst>
          </p:cNvPr>
          <p:cNvSpPr/>
          <p:nvPr/>
        </p:nvSpPr>
        <p:spPr>
          <a:xfrm>
            <a:off x="2427675" y="3757136"/>
            <a:ext cx="571485" cy="571500"/>
          </a:xfrm>
          <a:prstGeom prst="roundRect">
            <a:avLst>
              <a:gd name="adj" fmla="val 50000"/>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1" name="Picture 40" descr="image.png">
            <a:extLst>
              <a:ext uri="{FF2B5EF4-FFF2-40B4-BE49-F238E27FC236}">
                <a16:creationId xmlns:a16="http://schemas.microsoft.com/office/drawing/2014/main" id="{CA9C9B8A-05BA-63DD-C177-4BD451DC49ED}"/>
              </a:ext>
            </a:extLst>
          </p:cNvPr>
          <p:cNvPicPr>
            <a:picLocks noChangeAspect="1"/>
          </p:cNvPicPr>
          <p:nvPr/>
        </p:nvPicPr>
        <p:blipFill>
          <a:blip r:embed="rId7">
            <a:alphaModFix/>
          </a:blip>
          <a:stretch>
            <a:fillRect/>
          </a:stretch>
        </p:blipFill>
        <p:spPr>
          <a:xfrm>
            <a:off x="2561022" y="3930052"/>
            <a:ext cx="304792" cy="225669"/>
          </a:xfrm>
          <a:prstGeom prst="rect">
            <a:avLst/>
          </a:prstGeom>
        </p:spPr>
      </p:pic>
      <p:sp>
        <p:nvSpPr>
          <p:cNvPr id="42" name="TextBox 41">
            <a:extLst>
              <a:ext uri="{FF2B5EF4-FFF2-40B4-BE49-F238E27FC236}">
                <a16:creationId xmlns:a16="http://schemas.microsoft.com/office/drawing/2014/main" id="{AB9B4EC5-CA8A-54AF-46A2-F07C11D42355}"/>
              </a:ext>
            </a:extLst>
          </p:cNvPr>
          <p:cNvSpPr txBox="1"/>
          <p:nvPr/>
        </p:nvSpPr>
        <p:spPr>
          <a:xfrm>
            <a:off x="3142032" y="3871436"/>
            <a:ext cx="1666833" cy="342900"/>
          </a:xfrm>
          <a:prstGeom prst="rect">
            <a:avLst/>
          </a:prstGeom>
          <a:noFill/>
        </p:spPr>
        <p:txBody>
          <a:bodyPr wrap="none" lIns="73152" tIns="54864" rIns="73152" bIns="54864" anchor="ctr">
            <a:spAutoFit/>
          </a:bodyPr>
          <a:lstStyle/>
          <a:p>
            <a:pPr algn="l">
              <a:spcBef>
                <a:spcPts val="0"/>
              </a:spcBef>
              <a:spcAft>
                <a:spcPts val="0"/>
              </a:spcAft>
            </a:pPr>
            <a:r>
              <a:rPr sz="1674" b="1">
                <a:solidFill>
                  <a:srgbClr val="1A4F7A"/>
                </a:solidFill>
                <a:latin typeface="Source Sans Pro"/>
              </a:rPr>
              <a:t>Key Outcomes</a:t>
            </a:r>
          </a:p>
        </p:txBody>
      </p:sp>
      <p:graphicFrame>
        <p:nvGraphicFramePr>
          <p:cNvPr id="18" name="جدول 2">
            <a:extLst>
              <a:ext uri="{FF2B5EF4-FFF2-40B4-BE49-F238E27FC236}">
                <a16:creationId xmlns:a16="http://schemas.microsoft.com/office/drawing/2014/main" id="{B64C97F4-BACA-CE53-C912-BAFBFE3DF0E1}"/>
              </a:ext>
            </a:extLst>
          </p:cNvPr>
          <p:cNvGraphicFramePr>
            <a:graphicFrameLocks noGrp="1"/>
          </p:cNvGraphicFramePr>
          <p:nvPr>
            <p:extLst>
              <p:ext uri="{D42A27DB-BD31-4B8C-83A1-F6EECF244321}">
                <p14:modId xmlns:p14="http://schemas.microsoft.com/office/powerpoint/2010/main" val="1577156985"/>
              </p:ext>
            </p:extLst>
          </p:nvPr>
        </p:nvGraphicFramePr>
        <p:xfrm>
          <a:off x="2542346" y="1857441"/>
          <a:ext cx="6094141" cy="1107064"/>
        </p:xfrm>
        <a:graphic>
          <a:graphicData uri="http://schemas.openxmlformats.org/drawingml/2006/table">
            <a:tbl>
              <a:tblPr firstRow="1" bandRow="1">
                <a:tableStyleId>{5C22544A-7EE6-4342-B048-85BDC9FD1C3A}</a:tableStyleId>
              </a:tblPr>
              <a:tblGrid>
                <a:gridCol w="827639">
                  <a:extLst>
                    <a:ext uri="{9D8B030D-6E8A-4147-A177-3AD203B41FA5}">
                      <a16:colId xmlns:a16="http://schemas.microsoft.com/office/drawing/2014/main" val="20000"/>
                    </a:ext>
                  </a:extLst>
                </a:gridCol>
                <a:gridCol w="1664331">
                  <a:extLst>
                    <a:ext uri="{9D8B030D-6E8A-4147-A177-3AD203B41FA5}">
                      <a16:colId xmlns:a16="http://schemas.microsoft.com/office/drawing/2014/main" val="20001"/>
                    </a:ext>
                  </a:extLst>
                </a:gridCol>
                <a:gridCol w="1722525">
                  <a:extLst>
                    <a:ext uri="{9D8B030D-6E8A-4147-A177-3AD203B41FA5}">
                      <a16:colId xmlns:a16="http://schemas.microsoft.com/office/drawing/2014/main" val="20002"/>
                    </a:ext>
                  </a:extLst>
                </a:gridCol>
                <a:gridCol w="1879646">
                  <a:extLst>
                    <a:ext uri="{9D8B030D-6E8A-4147-A177-3AD203B41FA5}">
                      <a16:colId xmlns:a16="http://schemas.microsoft.com/office/drawing/2014/main" val="20003"/>
                    </a:ext>
                  </a:extLst>
                </a:gridCol>
              </a:tblGrid>
              <a:tr h="276766">
                <a:tc gridSpan="4">
                  <a:txBody>
                    <a:bodyPr/>
                    <a:lstStyle/>
                    <a:p>
                      <a:pPr algn="ctr"/>
                      <a:r>
                        <a:rPr lang="en-US" sz="1000" dirty="0"/>
                        <a:t>Annual Growth velocity</a:t>
                      </a:r>
                    </a:p>
                  </a:txBody>
                  <a:tcPr marL="74713" marR="74713" marT="37357" marB="37357"/>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76766">
                <a:tc>
                  <a:txBody>
                    <a:bodyPr/>
                    <a:lstStyle/>
                    <a:p>
                      <a:endParaRPr lang="en-US" sz="1200" dirty="0"/>
                    </a:p>
                  </a:txBody>
                  <a:tcPr marL="74713" marR="74713" marT="37357" marB="37357"/>
                </a:tc>
                <a:tc>
                  <a:txBody>
                    <a:bodyPr/>
                    <a:lstStyle/>
                    <a:p>
                      <a:r>
                        <a:rPr lang="en-US" sz="1200" dirty="0"/>
                        <a:t>Before</a:t>
                      </a:r>
                      <a:r>
                        <a:rPr lang="en-US" sz="1200" baseline="0" dirty="0"/>
                        <a:t> </a:t>
                      </a:r>
                      <a:r>
                        <a:rPr lang="en-US" sz="1200" baseline="0" dirty="0" err="1"/>
                        <a:t>vosoritide</a:t>
                      </a:r>
                      <a:r>
                        <a:rPr lang="en-US" sz="1200" baseline="0" dirty="0"/>
                        <a:t> </a:t>
                      </a:r>
                      <a:endParaRPr lang="en-US" sz="1200" dirty="0"/>
                    </a:p>
                  </a:txBody>
                  <a:tcPr marL="74713" marR="74713" marT="37357" marB="37357"/>
                </a:tc>
                <a:tc>
                  <a:txBody>
                    <a:bodyPr/>
                    <a:lstStyle/>
                    <a:p>
                      <a:r>
                        <a:rPr lang="en-US" sz="1200" dirty="0"/>
                        <a:t>  6 month follow up</a:t>
                      </a:r>
                    </a:p>
                  </a:txBody>
                  <a:tcPr marL="74713" marR="74713" marT="37357" marB="37357"/>
                </a:tc>
                <a:tc>
                  <a:txBody>
                    <a:bodyPr/>
                    <a:lstStyle/>
                    <a:p>
                      <a:r>
                        <a:rPr lang="en-US" sz="1200" dirty="0"/>
                        <a:t> 1 year follow up</a:t>
                      </a:r>
                    </a:p>
                  </a:txBody>
                  <a:tcPr marL="74713" marR="74713" marT="37357" marB="37357"/>
                </a:tc>
                <a:extLst>
                  <a:ext uri="{0D108BD9-81ED-4DB2-BD59-A6C34878D82A}">
                    <a16:rowId xmlns:a16="http://schemas.microsoft.com/office/drawing/2014/main" val="10001"/>
                  </a:ext>
                </a:extLst>
              </a:tr>
              <a:tr h="276766">
                <a:tc>
                  <a:txBody>
                    <a:bodyPr/>
                    <a:lstStyle/>
                    <a:p>
                      <a:r>
                        <a:rPr lang="en-US" sz="1200" dirty="0"/>
                        <a:t>Height </a:t>
                      </a:r>
                    </a:p>
                  </a:txBody>
                  <a:tcPr marL="74713" marR="74713" marT="37357" marB="37357"/>
                </a:tc>
                <a:tc>
                  <a:txBody>
                    <a:bodyPr/>
                    <a:lstStyle/>
                    <a:p>
                      <a:r>
                        <a:rPr lang="en-US" sz="1200" dirty="0"/>
                        <a:t>107 cm (-6.25 SD) </a:t>
                      </a:r>
                    </a:p>
                  </a:txBody>
                  <a:tcPr marL="74713" marR="74713" marT="37357" marB="37357"/>
                </a:tc>
                <a:tc>
                  <a:txBody>
                    <a:bodyPr/>
                    <a:lstStyle/>
                    <a:p>
                      <a:r>
                        <a:rPr lang="en-US" sz="1200" dirty="0"/>
                        <a:t>109 cm (-4.8 SD)</a:t>
                      </a:r>
                    </a:p>
                  </a:txBody>
                  <a:tcPr marL="74713" marR="74713" marT="37357" marB="373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113.6 cm (-4.58</a:t>
                      </a:r>
                      <a:r>
                        <a:rPr lang="en-US" sz="1200" baseline="0" dirty="0"/>
                        <a:t> SD)</a:t>
                      </a:r>
                      <a:endParaRPr lang="en-US" sz="1200" dirty="0"/>
                    </a:p>
                  </a:txBody>
                  <a:tcPr marL="74713" marR="74713" marT="37357" marB="37357"/>
                </a:tc>
                <a:extLst>
                  <a:ext uri="{0D108BD9-81ED-4DB2-BD59-A6C34878D82A}">
                    <a16:rowId xmlns:a16="http://schemas.microsoft.com/office/drawing/2014/main" val="10002"/>
                  </a:ext>
                </a:extLst>
              </a:tr>
              <a:tr h="276766">
                <a:tc>
                  <a:txBody>
                    <a:bodyPr/>
                    <a:lstStyle/>
                    <a:p>
                      <a:r>
                        <a:rPr lang="en-US" sz="1200" dirty="0"/>
                        <a:t>Weight </a:t>
                      </a:r>
                    </a:p>
                  </a:txBody>
                  <a:tcPr marL="74713" marR="74713" marT="37357" marB="37357"/>
                </a:tc>
                <a:tc>
                  <a:txBody>
                    <a:bodyPr/>
                    <a:lstStyle/>
                    <a:p>
                      <a:r>
                        <a:rPr lang="en-US" sz="1200" dirty="0"/>
                        <a:t>25.9 kg (-1.38 SD)</a:t>
                      </a:r>
                    </a:p>
                  </a:txBody>
                  <a:tcPr marL="74713" marR="74713" marT="37357" marB="37357"/>
                </a:tc>
                <a:tc>
                  <a:txBody>
                    <a:bodyPr/>
                    <a:lstStyle/>
                    <a:p>
                      <a:r>
                        <a:rPr lang="en-US" sz="1200" dirty="0"/>
                        <a:t>27.6 kg (-1.34 SD)</a:t>
                      </a:r>
                    </a:p>
                  </a:txBody>
                  <a:tcPr marL="74713" marR="74713" marT="37357" marB="373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31 kg  (-1.31</a:t>
                      </a:r>
                      <a:r>
                        <a:rPr lang="en-US" sz="1200" baseline="0" dirty="0"/>
                        <a:t> SD)</a:t>
                      </a:r>
                      <a:endParaRPr lang="en-US" sz="1200" dirty="0"/>
                    </a:p>
                  </a:txBody>
                  <a:tcPr marL="74713" marR="74713" marT="37357" marB="37357"/>
                </a:tc>
                <a:extLst>
                  <a:ext uri="{0D108BD9-81ED-4DB2-BD59-A6C34878D82A}">
                    <a16:rowId xmlns:a16="http://schemas.microsoft.com/office/drawing/2014/main" val="10003"/>
                  </a:ext>
                </a:extLst>
              </a:tr>
            </a:tbl>
          </a:graphicData>
        </a:graphic>
      </p:graphicFrame>
      <p:sp>
        <p:nvSpPr>
          <p:cNvPr id="36" name="TextBox 35">
            <a:extLst>
              <a:ext uri="{FF2B5EF4-FFF2-40B4-BE49-F238E27FC236}">
                <a16:creationId xmlns:a16="http://schemas.microsoft.com/office/drawing/2014/main" id="{0CB35148-E81A-33E4-D14B-D53707E9CF68}"/>
              </a:ext>
            </a:extLst>
          </p:cNvPr>
          <p:cNvSpPr txBox="1"/>
          <p:nvPr/>
        </p:nvSpPr>
        <p:spPr>
          <a:xfrm>
            <a:off x="4326179" y="1389847"/>
            <a:ext cx="4439311" cy="276999"/>
          </a:xfrm>
          <a:prstGeom prst="rect">
            <a:avLst/>
          </a:prstGeom>
          <a:noFill/>
        </p:spPr>
        <p:txBody>
          <a:bodyPr wrap="square">
            <a:spAutoFit/>
          </a:bodyPr>
          <a:lstStyle/>
          <a:p>
            <a:r>
              <a:rPr lang="en-US" sz="1200" b="1" u="sng" dirty="0">
                <a:solidFill>
                  <a:srgbClr val="FF0000"/>
                </a:solidFill>
              </a:rPr>
              <a:t>Patient started on vosoritide (0.4 mg /day)</a:t>
            </a:r>
          </a:p>
        </p:txBody>
      </p:sp>
      <p:sp>
        <p:nvSpPr>
          <p:cNvPr id="3" name="TextBox 2">
            <a:extLst>
              <a:ext uri="{FF2B5EF4-FFF2-40B4-BE49-F238E27FC236}">
                <a16:creationId xmlns:a16="http://schemas.microsoft.com/office/drawing/2014/main" id="{17DC4814-85C7-08BC-D031-8CD4B7E6F068}"/>
              </a:ext>
            </a:extLst>
          </p:cNvPr>
          <p:cNvSpPr txBox="1"/>
          <p:nvPr/>
        </p:nvSpPr>
        <p:spPr>
          <a:xfrm>
            <a:off x="331123" y="6352156"/>
            <a:ext cx="1584449" cy="574196"/>
          </a:xfrm>
          <a:prstGeom prst="rect">
            <a:avLst/>
          </a:prstGeom>
          <a:noFill/>
        </p:spPr>
        <p:txBody>
          <a:bodyPr wrap="square" lIns="73152" tIns="54864" rIns="73152" bIns="54864" anchor="ctr">
            <a:spAutoFit/>
          </a:bodyPr>
          <a:lstStyle>
            <a:defPPr>
              <a:defRPr lang="en-SA"/>
            </a:defPPr>
            <a:lvl1pPr>
              <a:spcBef>
                <a:spcPts val="325"/>
              </a:spcBef>
              <a:spcAft>
                <a:spcPts val="0"/>
              </a:spcAft>
              <a:defRPr sz="837" b="0">
                <a:solidFill>
                  <a:srgbClr val="666666"/>
                </a:solidFill>
                <a:latin typeface="Source Sans Pro"/>
              </a:defRPr>
            </a:lvl1pPr>
          </a:lstStyle>
          <a:p>
            <a:r>
              <a:rPr lang="en-US" dirty="0"/>
              <a:t>Speaker’s Personal data</a:t>
            </a:r>
          </a:p>
          <a:p>
            <a:r>
              <a:rPr lang="en-US" dirty="0"/>
              <a:t>Patient’s name is changed</a:t>
            </a:r>
          </a:p>
          <a:p>
            <a:endParaRPr lang="en-US" dirty="0"/>
          </a:p>
        </p:txBody>
      </p:sp>
      <p:sp>
        <p:nvSpPr>
          <p:cNvPr id="5" name="TextBox 4">
            <a:extLst>
              <a:ext uri="{FF2B5EF4-FFF2-40B4-BE49-F238E27FC236}">
                <a16:creationId xmlns:a16="http://schemas.microsoft.com/office/drawing/2014/main" id="{56D76379-CB56-8180-354F-8C0A1B23C2E4}"/>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1099793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a:extLst>
            <a:ext uri="{FF2B5EF4-FFF2-40B4-BE49-F238E27FC236}">
              <a16:creationId xmlns:a16="http://schemas.microsoft.com/office/drawing/2014/main" id="{4C70274A-A992-ABE4-73C5-226AFC8916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531D6F-301C-30EB-6CA9-F307B180064D}"/>
              </a:ext>
            </a:extLst>
          </p:cNvPr>
          <p:cNvSpPr txBox="1"/>
          <p:nvPr/>
        </p:nvSpPr>
        <p:spPr>
          <a:xfrm>
            <a:off x="666733" y="379667"/>
            <a:ext cx="2310184" cy="478914"/>
          </a:xfrm>
          <a:prstGeom prst="rect">
            <a:avLst/>
          </a:prstGeom>
          <a:noFill/>
        </p:spPr>
        <p:txBody>
          <a:bodyPr wrap="none" lIns="73152" tIns="54864" rIns="73152" bIns="54864" anchor="ctr">
            <a:spAutoFit/>
          </a:bodyPr>
          <a:lstStyle/>
          <a:p>
            <a:pPr algn="l">
              <a:spcBef>
                <a:spcPts val="0"/>
              </a:spcBef>
              <a:spcAft>
                <a:spcPts val="650"/>
              </a:spcAft>
            </a:pPr>
            <a:r>
              <a:rPr lang="en-US" sz="2392" b="1" dirty="0">
                <a:solidFill>
                  <a:srgbClr val="1A4F7A"/>
                </a:solidFill>
                <a:latin typeface="Source Sans Pro"/>
              </a:rPr>
              <a:t>VOXZOGO SMPC</a:t>
            </a:r>
            <a:endParaRPr sz="2392" b="1" dirty="0">
              <a:solidFill>
                <a:srgbClr val="1A4F7A"/>
              </a:solidFill>
              <a:latin typeface="Source Sans Pro"/>
            </a:endParaRPr>
          </a:p>
        </p:txBody>
      </p:sp>
      <p:sp>
        <p:nvSpPr>
          <p:cNvPr id="3" name="TextBox 2">
            <a:extLst>
              <a:ext uri="{FF2B5EF4-FFF2-40B4-BE49-F238E27FC236}">
                <a16:creationId xmlns:a16="http://schemas.microsoft.com/office/drawing/2014/main" id="{5BB15A05-5040-AAA5-086F-5983A4221CC2}"/>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pic>
        <p:nvPicPr>
          <p:cNvPr id="9" name="Picture 8">
            <a:extLst>
              <a:ext uri="{FF2B5EF4-FFF2-40B4-BE49-F238E27FC236}">
                <a16:creationId xmlns:a16="http://schemas.microsoft.com/office/drawing/2014/main" id="{D886F750-58A6-90F3-A1AD-2493D4C04D1E}"/>
              </a:ext>
            </a:extLst>
          </p:cNvPr>
          <p:cNvPicPr>
            <a:picLocks noChangeAspect="1"/>
          </p:cNvPicPr>
          <p:nvPr/>
        </p:nvPicPr>
        <p:blipFill>
          <a:blip r:embed="rId2"/>
          <a:stretch>
            <a:fillRect/>
          </a:stretch>
        </p:blipFill>
        <p:spPr>
          <a:xfrm>
            <a:off x="4248614" y="858581"/>
            <a:ext cx="4106901" cy="5475868"/>
          </a:xfrm>
          <a:prstGeom prst="rect">
            <a:avLst/>
          </a:prstGeom>
        </p:spPr>
      </p:pic>
    </p:spTree>
    <p:extLst>
      <p:ext uri="{BB962C8B-B14F-4D97-AF65-F5344CB8AC3E}">
        <p14:creationId xmlns:p14="http://schemas.microsoft.com/office/powerpoint/2010/main" val="135423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575621" y="5065171"/>
            <a:ext cx="3242426" cy="849463"/>
          </a:xfrm>
          <a:prstGeom prst="rect">
            <a:avLst/>
          </a:prstGeom>
          <a:noFill/>
        </p:spPr>
        <p:txBody>
          <a:bodyPr wrap="none" lIns="73152" tIns="54864" rIns="73152" bIns="54864" anchor="ctr">
            <a:spAutoFit/>
          </a:bodyPr>
          <a:lstStyle/>
          <a:p>
            <a:pPr algn="ctr">
              <a:spcBef>
                <a:spcPts val="0"/>
              </a:spcBef>
              <a:spcAft>
                <a:spcPts val="2600"/>
              </a:spcAft>
            </a:pPr>
            <a:r>
              <a:rPr sz="4800" b="1" dirty="0">
                <a:solidFill>
                  <a:schemeClr val="bg1"/>
                </a:solidFill>
                <a:latin typeface="Source Sans Pro"/>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CC32-7726-A73B-1ABB-915729DD8FD1}"/>
            </a:ext>
          </a:extLst>
        </p:cNvPr>
        <p:cNvGrpSpPr/>
        <p:nvPr/>
      </p:nvGrpSpPr>
      <p:grpSpPr>
        <a:xfrm>
          <a:off x="0" y="0"/>
          <a:ext cx="0" cy="0"/>
          <a:chOff x="0" y="0"/>
          <a:chExt cx="0" cy="0"/>
        </a:xfrm>
      </p:grpSpPr>
      <p:sp>
        <p:nvSpPr>
          <p:cNvPr id="4" name="TextBox 11">
            <a:extLst>
              <a:ext uri="{FF2B5EF4-FFF2-40B4-BE49-F238E27FC236}">
                <a16:creationId xmlns:a16="http://schemas.microsoft.com/office/drawing/2014/main" id="{3C240014-3B4D-247C-22EB-DA3FC3BA5A21}"/>
              </a:ext>
            </a:extLst>
          </p:cNvPr>
          <p:cNvSpPr txBox="1"/>
          <p:nvPr/>
        </p:nvSpPr>
        <p:spPr>
          <a:xfrm>
            <a:off x="798616" y="790142"/>
            <a:ext cx="1159228" cy="478914"/>
          </a:xfrm>
          <a:prstGeom prst="rect">
            <a:avLst/>
          </a:prstGeom>
          <a:noFill/>
        </p:spPr>
        <p:txBody>
          <a:bodyPr wrap="none" lIns="73152" tIns="54864" rIns="73152" bIns="54864" anchor="ctr">
            <a:spAutoFit/>
          </a:bodyPr>
          <a:lstStyle>
            <a:defPPr>
              <a:defRPr lang="en-SA"/>
            </a:defPPr>
            <a:lvl1pPr>
              <a:spcBef>
                <a:spcPts val="0"/>
              </a:spcBef>
              <a:spcAft>
                <a:spcPts val="650"/>
              </a:spcAft>
              <a:defRPr sz="2392" b="1">
                <a:solidFill>
                  <a:srgbClr val="1A4F7A"/>
                </a:solidFill>
                <a:latin typeface="Source Sans Pro"/>
              </a:defRPr>
            </a:lvl1pPr>
          </a:lstStyle>
          <a:p>
            <a:r>
              <a:rPr lang="en-US" dirty="0">
                <a:sym typeface="Lato Bold"/>
              </a:rPr>
              <a:t>Agenda</a:t>
            </a:r>
          </a:p>
        </p:txBody>
      </p:sp>
      <p:sp>
        <p:nvSpPr>
          <p:cNvPr id="5" name="TextBox 4">
            <a:extLst>
              <a:ext uri="{FF2B5EF4-FFF2-40B4-BE49-F238E27FC236}">
                <a16:creationId xmlns:a16="http://schemas.microsoft.com/office/drawing/2014/main" id="{F9B9E9C3-C753-41B0-A16F-58D1C3DA29EC}"/>
              </a:ext>
            </a:extLst>
          </p:cNvPr>
          <p:cNvSpPr txBox="1"/>
          <p:nvPr/>
        </p:nvSpPr>
        <p:spPr>
          <a:xfrm>
            <a:off x="771401" y="1554353"/>
            <a:ext cx="10649197" cy="3907160"/>
          </a:xfrm>
          <a:prstGeom prst="rect">
            <a:avLst/>
          </a:prstGeom>
        </p:spPr>
        <p:txBody>
          <a:bodyPr vert="horz" lIns="91440" tIns="45720" rIns="91440" bIns="45720" rtlCol="0">
            <a:noAutofit/>
          </a:bodyPr>
          <a:lstStyle>
            <a:lvl1pPr indent="0">
              <a:lnSpc>
                <a:spcPct val="90000"/>
              </a:lnSpc>
              <a:spcBef>
                <a:spcPts val="1000"/>
              </a:spcBef>
              <a:buFont typeface="Arial"/>
              <a:buNone/>
              <a:defRPr sz="1600" b="1" i="0" u="none" strike="noStrike" baseline="0">
                <a:solidFill>
                  <a:srgbClr val="7030A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Patient Case Study</a:t>
            </a:r>
          </a:p>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Overview of Achondroplasia</a:t>
            </a:r>
          </a:p>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Multi-System Comorbidities</a:t>
            </a:r>
          </a:p>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Natural History: Normal Height Development in ACH</a:t>
            </a:r>
          </a:p>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Multidisciplinary Management</a:t>
            </a:r>
          </a:p>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Treatment Modalities</a:t>
            </a:r>
          </a:p>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Vosoritide Deep Dive:</a:t>
            </a:r>
          </a:p>
          <a:p>
            <a:pPr marL="285750" indent="-285750">
              <a:buFont typeface="Arial" panose="020B0604020202020204" pitchFamily="34" charset="0"/>
              <a:buChar char="•"/>
            </a:pPr>
            <a:r>
              <a:rPr lang="en-US" sz="2000" b="0" dirty="0">
                <a:solidFill>
                  <a:schemeClr val="tx1"/>
                </a:solidFill>
                <a:latin typeface="Source Sans Pro" panose="020B0503030403020204" pitchFamily="34" charset="0"/>
                <a:ea typeface="Source Sans Pro" panose="020B0503030403020204" pitchFamily="34" charset="0"/>
              </a:rPr>
              <a:t>Patient Follow-up</a:t>
            </a:r>
          </a:p>
          <a:p>
            <a:pPr marL="285750" indent="-285750">
              <a:buFont typeface="Arial" panose="020B0604020202020204" pitchFamily="34" charset="0"/>
              <a:buChar char="•"/>
            </a:pPr>
            <a:endParaRPr lang="en-SA" sz="2000" b="0" dirty="0">
              <a:solidFill>
                <a:schemeClr val="tx1"/>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A742D758-0CBB-FF14-6AC3-BA0A3BC51D8D}"/>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300583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79667"/>
            <a:ext cx="2125838" cy="478914"/>
          </a:xfrm>
          <a:prstGeom prst="rect">
            <a:avLst/>
          </a:prstGeom>
          <a:noFill/>
        </p:spPr>
        <p:txBody>
          <a:bodyPr wrap="none" lIns="73152" tIns="54864" rIns="73152" bIns="54864" anchor="ctr">
            <a:spAutoFit/>
          </a:bodyPr>
          <a:lstStyle/>
          <a:p>
            <a:pPr algn="l">
              <a:spcBef>
                <a:spcPts val="0"/>
              </a:spcBef>
              <a:spcAft>
                <a:spcPts val="650"/>
              </a:spcAft>
            </a:pPr>
            <a:r>
              <a:rPr lang="en-US" sz="2392" b="1" dirty="0">
                <a:solidFill>
                  <a:srgbClr val="1A4F7A"/>
                </a:solidFill>
                <a:latin typeface="Source Sans Pro"/>
              </a:rPr>
              <a:t>From my clinic</a:t>
            </a:r>
            <a:endParaRPr sz="2392" b="1" dirty="0">
              <a:solidFill>
                <a:srgbClr val="1A4F7A"/>
              </a:solidFill>
              <a:latin typeface="Source Sans Pro"/>
            </a:endParaRPr>
          </a:p>
        </p:txBody>
      </p:sp>
      <p:sp>
        <p:nvSpPr>
          <p:cNvPr id="3" name="TextBox 2"/>
          <p:cNvSpPr txBox="1"/>
          <p:nvPr/>
        </p:nvSpPr>
        <p:spPr>
          <a:xfrm>
            <a:off x="666733" y="952499"/>
            <a:ext cx="10858228" cy="295274"/>
          </a:xfrm>
          <a:prstGeom prst="rect">
            <a:avLst/>
          </a:prstGeom>
          <a:noFill/>
        </p:spPr>
        <p:txBody>
          <a:bodyPr wrap="none" lIns="73152" tIns="54864" rIns="73152" bIns="54864" anchor="ctr">
            <a:spAutoFit/>
          </a:bodyPr>
          <a:lstStyle/>
          <a:p>
            <a:pPr algn="l">
              <a:spcBef>
                <a:spcPts val="0"/>
              </a:spcBef>
              <a:spcAft>
                <a:spcPts val="0"/>
              </a:spcAft>
            </a:pPr>
            <a:r>
              <a:rPr sz="1435" b="1">
                <a:solidFill>
                  <a:srgbClr val="3A6EA5"/>
                </a:solidFill>
                <a:latin typeface="Source Sans Pro"/>
              </a:rPr>
              <a:t>Patient Case Study</a:t>
            </a:r>
          </a:p>
        </p:txBody>
      </p:sp>
      <p:sp>
        <p:nvSpPr>
          <p:cNvPr id="4" name="Rounded Rectangle 3"/>
          <p:cNvSpPr/>
          <p:nvPr/>
        </p:nvSpPr>
        <p:spPr>
          <a:xfrm>
            <a:off x="331123" y="2179248"/>
            <a:ext cx="5686282" cy="2676524"/>
          </a:xfrm>
          <a:prstGeom prst="roundRect">
            <a:avLst>
              <a:gd name="adj" fmla="val 5693"/>
            </a:avLst>
          </a:prstGeom>
          <a:solidFill>
            <a:srgbClr val="1A4F7A">
              <a:alpha val="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569242" y="2417374"/>
            <a:ext cx="5210044" cy="295274"/>
          </a:xfrm>
          <a:prstGeom prst="rect">
            <a:avLst/>
          </a:prstGeom>
          <a:noFill/>
        </p:spPr>
        <p:txBody>
          <a:bodyPr wrap="none" lIns="73152" tIns="54864" rIns="73152" bIns="54864" anchor="ctr">
            <a:spAutoFit/>
          </a:bodyPr>
          <a:lstStyle/>
          <a:p>
            <a:pPr algn="l">
              <a:spcBef>
                <a:spcPts val="0"/>
              </a:spcBef>
              <a:spcAft>
                <a:spcPts val="975"/>
              </a:spcAft>
            </a:pPr>
            <a:r>
              <a:rPr sz="1435" b="1">
                <a:solidFill>
                  <a:srgbClr val="1A4F7A"/>
                </a:solidFill>
                <a:latin typeface="Source Sans Pro"/>
              </a:rPr>
              <a:t> </a:t>
            </a:r>
            <a:r>
              <a:rPr sz="1104"/>
              <a:t>  </a:t>
            </a:r>
            <a:r>
              <a:rPr sz="1435" b="1">
                <a:solidFill>
                  <a:srgbClr val="1A4F7A"/>
                </a:solidFill>
                <a:latin typeface="Source Sans Pro"/>
              </a:rPr>
              <a:t> Patient Profile </a:t>
            </a:r>
          </a:p>
        </p:txBody>
      </p:sp>
      <p:pic>
        <p:nvPicPr>
          <p:cNvPr id="6" name="Picture 5" descr="image.png"/>
          <p:cNvPicPr>
            <a:picLocks noChangeAspect="1"/>
          </p:cNvPicPr>
          <p:nvPr/>
        </p:nvPicPr>
        <p:blipFill>
          <a:blip r:embed="rId2">
            <a:alphaModFix/>
          </a:blip>
          <a:stretch>
            <a:fillRect/>
          </a:stretch>
        </p:blipFill>
        <p:spPr>
          <a:xfrm>
            <a:off x="569242" y="2486906"/>
            <a:ext cx="228594" cy="165734"/>
          </a:xfrm>
          <a:prstGeom prst="rect">
            <a:avLst/>
          </a:prstGeom>
        </p:spPr>
      </p:pic>
      <p:sp>
        <p:nvSpPr>
          <p:cNvPr id="7" name="TextBox 6"/>
          <p:cNvSpPr txBox="1"/>
          <p:nvPr/>
        </p:nvSpPr>
        <p:spPr>
          <a:xfrm>
            <a:off x="569242" y="2855524"/>
            <a:ext cx="1333466"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3A6EA5"/>
                </a:solidFill>
                <a:latin typeface="Source Sans Pro"/>
              </a:rPr>
              <a:t>Name:</a:t>
            </a:r>
          </a:p>
        </p:txBody>
      </p:sp>
      <p:sp>
        <p:nvSpPr>
          <p:cNvPr id="8" name="TextBox 7"/>
          <p:cNvSpPr txBox="1"/>
          <p:nvPr/>
        </p:nvSpPr>
        <p:spPr>
          <a:xfrm>
            <a:off x="1902709" y="2855524"/>
            <a:ext cx="3876578"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Nora</a:t>
            </a:r>
          </a:p>
        </p:txBody>
      </p:sp>
      <p:sp>
        <p:nvSpPr>
          <p:cNvPr id="9" name="TextBox 8"/>
          <p:cNvSpPr txBox="1"/>
          <p:nvPr/>
        </p:nvSpPr>
        <p:spPr>
          <a:xfrm>
            <a:off x="569242" y="3207949"/>
            <a:ext cx="1333466"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3A6EA5"/>
                </a:solidFill>
                <a:latin typeface="Source Sans Pro"/>
              </a:rPr>
              <a:t>Age:</a:t>
            </a:r>
          </a:p>
        </p:txBody>
      </p:sp>
      <p:sp>
        <p:nvSpPr>
          <p:cNvPr id="10" name="TextBox 9"/>
          <p:cNvSpPr txBox="1"/>
          <p:nvPr/>
        </p:nvSpPr>
        <p:spPr>
          <a:xfrm>
            <a:off x="1902709" y="3207949"/>
            <a:ext cx="3876578"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10 year old girl</a:t>
            </a:r>
          </a:p>
        </p:txBody>
      </p:sp>
      <p:sp>
        <p:nvSpPr>
          <p:cNvPr id="11" name="TextBox 10"/>
          <p:cNvSpPr txBox="1"/>
          <p:nvPr/>
        </p:nvSpPr>
        <p:spPr>
          <a:xfrm>
            <a:off x="569242" y="3560373"/>
            <a:ext cx="1333466"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3A6EA5"/>
                </a:solidFill>
                <a:latin typeface="Source Sans Pro"/>
              </a:rPr>
              <a:t>Birth:</a:t>
            </a:r>
          </a:p>
        </p:txBody>
      </p:sp>
      <p:sp>
        <p:nvSpPr>
          <p:cNvPr id="12" name="TextBox 11"/>
          <p:cNvSpPr txBox="1"/>
          <p:nvPr/>
        </p:nvSpPr>
        <p:spPr>
          <a:xfrm>
            <a:off x="1902709" y="3560373"/>
            <a:ext cx="3876578"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Full Term</a:t>
            </a:r>
          </a:p>
        </p:txBody>
      </p:sp>
      <p:sp>
        <p:nvSpPr>
          <p:cNvPr id="13" name="TextBox 12"/>
          <p:cNvSpPr txBox="1"/>
          <p:nvPr/>
        </p:nvSpPr>
        <p:spPr>
          <a:xfrm>
            <a:off x="569242" y="3912799"/>
            <a:ext cx="1333466"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3A6EA5"/>
                </a:solidFill>
                <a:latin typeface="Source Sans Pro"/>
              </a:rPr>
              <a:t>Birth Weight:</a:t>
            </a:r>
          </a:p>
        </p:txBody>
      </p:sp>
      <p:sp>
        <p:nvSpPr>
          <p:cNvPr id="14" name="TextBox 13"/>
          <p:cNvSpPr txBox="1"/>
          <p:nvPr/>
        </p:nvSpPr>
        <p:spPr>
          <a:xfrm>
            <a:off x="1902709" y="3912799"/>
            <a:ext cx="3876578"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3.2 kg</a:t>
            </a:r>
          </a:p>
        </p:txBody>
      </p:sp>
      <p:sp>
        <p:nvSpPr>
          <p:cNvPr id="15" name="TextBox 14"/>
          <p:cNvSpPr txBox="1"/>
          <p:nvPr/>
        </p:nvSpPr>
        <p:spPr>
          <a:xfrm>
            <a:off x="569242" y="4265224"/>
            <a:ext cx="1333466" cy="238124"/>
          </a:xfrm>
          <a:prstGeom prst="rect">
            <a:avLst/>
          </a:prstGeom>
          <a:noFill/>
        </p:spPr>
        <p:txBody>
          <a:bodyPr wrap="none" lIns="73152" tIns="54864" rIns="73152" bIns="54864" anchor="ctr">
            <a:spAutoFit/>
          </a:bodyPr>
          <a:lstStyle/>
          <a:p>
            <a:pPr algn="l">
              <a:spcBef>
                <a:spcPts val="0"/>
              </a:spcBef>
              <a:spcAft>
                <a:spcPts val="0"/>
              </a:spcAft>
            </a:pPr>
            <a:r>
              <a:rPr sz="1196" b="1">
                <a:solidFill>
                  <a:srgbClr val="3A6EA5"/>
                </a:solidFill>
                <a:latin typeface="Source Sans Pro"/>
              </a:rPr>
              <a:t>Birth Length:</a:t>
            </a:r>
          </a:p>
        </p:txBody>
      </p:sp>
      <p:sp>
        <p:nvSpPr>
          <p:cNvPr id="16" name="TextBox 15"/>
          <p:cNvSpPr txBox="1"/>
          <p:nvPr/>
        </p:nvSpPr>
        <p:spPr>
          <a:xfrm>
            <a:off x="1902709" y="4265224"/>
            <a:ext cx="3876578"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47.8 cm</a:t>
            </a:r>
          </a:p>
        </p:txBody>
      </p:sp>
      <p:sp>
        <p:nvSpPr>
          <p:cNvPr id="17" name="Rounded Rectangle 16"/>
          <p:cNvSpPr/>
          <p:nvPr/>
        </p:nvSpPr>
        <p:spPr>
          <a:xfrm>
            <a:off x="6293314" y="2055423"/>
            <a:ext cx="5686282" cy="3009900"/>
          </a:xfrm>
          <a:prstGeom prst="roundRect">
            <a:avLst>
              <a:gd name="adj" fmla="val 5063"/>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8" name="TextBox 17"/>
          <p:cNvSpPr txBox="1"/>
          <p:nvPr/>
        </p:nvSpPr>
        <p:spPr>
          <a:xfrm>
            <a:off x="6531433" y="2275371"/>
            <a:ext cx="1696234" cy="331629"/>
          </a:xfrm>
          <a:prstGeom prst="rect">
            <a:avLst/>
          </a:prstGeom>
          <a:noFill/>
        </p:spPr>
        <p:txBody>
          <a:bodyPr wrap="none" lIns="73152" tIns="54864" rIns="73152" bIns="54864" anchor="ctr">
            <a:spAutoFit/>
          </a:bodyPr>
          <a:lstStyle/>
          <a:p>
            <a:pPr algn="l">
              <a:spcBef>
                <a:spcPts val="0"/>
              </a:spcBef>
              <a:spcAft>
                <a:spcPts val="975"/>
              </a:spcAft>
            </a:pPr>
            <a:r>
              <a:rPr sz="1435" b="1" dirty="0">
                <a:solidFill>
                  <a:srgbClr val="1A4F7A"/>
                </a:solidFill>
                <a:latin typeface="Source Sans Pro"/>
              </a:rPr>
              <a:t> </a:t>
            </a:r>
            <a:r>
              <a:rPr sz="1104" dirty="0"/>
              <a:t>  </a:t>
            </a:r>
            <a:r>
              <a:rPr sz="1435" b="1" dirty="0">
                <a:solidFill>
                  <a:srgbClr val="1A4F7A"/>
                </a:solidFill>
                <a:latin typeface="Source Sans Pro"/>
              </a:rPr>
              <a:t> </a:t>
            </a:r>
            <a:r>
              <a:rPr lang="en-US" sz="1435" b="1" dirty="0">
                <a:solidFill>
                  <a:srgbClr val="1A4F7A"/>
                </a:solidFill>
                <a:latin typeface="Source Sans Pro"/>
              </a:rPr>
              <a:t> </a:t>
            </a:r>
            <a:r>
              <a:rPr sz="1435" b="1" dirty="0">
                <a:solidFill>
                  <a:srgbClr val="1A4F7A"/>
                </a:solidFill>
                <a:latin typeface="Source Sans Pro"/>
              </a:rPr>
              <a:t>Clinical Findings </a:t>
            </a:r>
          </a:p>
        </p:txBody>
      </p:sp>
      <p:pic>
        <p:nvPicPr>
          <p:cNvPr id="19" name="Picture 18" descr="image.png"/>
          <p:cNvPicPr>
            <a:picLocks noChangeAspect="1"/>
          </p:cNvPicPr>
          <p:nvPr/>
        </p:nvPicPr>
        <p:blipFill>
          <a:blip r:embed="rId3">
            <a:alphaModFix/>
          </a:blip>
          <a:stretch>
            <a:fillRect/>
          </a:stretch>
        </p:blipFill>
        <p:spPr>
          <a:xfrm>
            <a:off x="6531433" y="2339268"/>
            <a:ext cx="228594" cy="194309"/>
          </a:xfrm>
          <a:prstGeom prst="rect">
            <a:avLst/>
          </a:prstGeom>
        </p:spPr>
      </p:pic>
      <p:pic>
        <p:nvPicPr>
          <p:cNvPr id="20" name="Picture 19" descr="image.png"/>
          <p:cNvPicPr>
            <a:picLocks noChangeAspect="1"/>
          </p:cNvPicPr>
          <p:nvPr/>
        </p:nvPicPr>
        <p:blipFill>
          <a:blip r:embed="rId4">
            <a:alphaModFix/>
          </a:blip>
          <a:stretch>
            <a:fillRect/>
          </a:stretch>
        </p:blipFill>
        <p:spPr>
          <a:xfrm>
            <a:off x="6531433" y="2748842"/>
            <a:ext cx="228594" cy="194309"/>
          </a:xfrm>
          <a:prstGeom prst="rect">
            <a:avLst/>
          </a:prstGeom>
        </p:spPr>
      </p:pic>
      <p:sp>
        <p:nvSpPr>
          <p:cNvPr id="21" name="TextBox 20"/>
          <p:cNvSpPr txBox="1"/>
          <p:nvPr/>
        </p:nvSpPr>
        <p:spPr>
          <a:xfrm>
            <a:off x="6855275" y="2731697"/>
            <a:ext cx="1838279"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Typical ACH phenotype</a:t>
            </a:r>
          </a:p>
        </p:txBody>
      </p:sp>
      <p:pic>
        <p:nvPicPr>
          <p:cNvPr id="22" name="Picture 21" descr="image.png"/>
          <p:cNvPicPr>
            <a:picLocks noChangeAspect="1"/>
          </p:cNvPicPr>
          <p:nvPr/>
        </p:nvPicPr>
        <p:blipFill>
          <a:blip r:embed="rId5">
            <a:alphaModFix/>
          </a:blip>
          <a:stretch>
            <a:fillRect/>
          </a:stretch>
        </p:blipFill>
        <p:spPr>
          <a:xfrm>
            <a:off x="6531433" y="3144130"/>
            <a:ext cx="228594" cy="165734"/>
          </a:xfrm>
          <a:prstGeom prst="rect">
            <a:avLst/>
          </a:prstGeom>
        </p:spPr>
      </p:pic>
      <p:sp>
        <p:nvSpPr>
          <p:cNvPr id="23" name="TextBox 22"/>
          <p:cNvSpPr txBox="1"/>
          <p:nvPr/>
        </p:nvSpPr>
        <p:spPr>
          <a:xfrm>
            <a:off x="6855275" y="3112698"/>
            <a:ext cx="2933626"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Positive gene: active mutation FGFR3</a:t>
            </a:r>
          </a:p>
        </p:txBody>
      </p:sp>
      <p:pic>
        <p:nvPicPr>
          <p:cNvPr id="24" name="Picture 23" descr="image.png"/>
          <p:cNvPicPr>
            <a:picLocks noChangeAspect="1"/>
          </p:cNvPicPr>
          <p:nvPr/>
        </p:nvPicPr>
        <p:blipFill>
          <a:blip r:embed="rId6">
            <a:alphaModFix/>
          </a:blip>
          <a:stretch>
            <a:fillRect/>
          </a:stretch>
        </p:blipFill>
        <p:spPr>
          <a:xfrm>
            <a:off x="6531433" y="3510842"/>
            <a:ext cx="228594" cy="194309"/>
          </a:xfrm>
          <a:prstGeom prst="rect">
            <a:avLst/>
          </a:prstGeom>
        </p:spPr>
      </p:pic>
      <p:sp>
        <p:nvSpPr>
          <p:cNvPr id="25" name="TextBox 24"/>
          <p:cNvSpPr txBox="1"/>
          <p:nvPr/>
        </p:nvSpPr>
        <p:spPr>
          <a:xfrm>
            <a:off x="6855275" y="3493698"/>
            <a:ext cx="3952776" cy="238124"/>
          </a:xfrm>
          <a:prstGeom prst="rect">
            <a:avLst/>
          </a:prstGeom>
          <a:noFill/>
        </p:spPr>
        <p:txBody>
          <a:bodyPr wrap="none" lIns="73152" tIns="54864" rIns="73152" bIns="54864" anchor="ctr">
            <a:spAutoFit/>
          </a:bodyPr>
          <a:lstStyle/>
          <a:p>
            <a:pPr algn="l">
              <a:spcBef>
                <a:spcPts val="0"/>
              </a:spcBef>
              <a:spcAft>
                <a:spcPts val="0"/>
              </a:spcAft>
            </a:pPr>
            <a:r>
              <a:rPr sz="1196" b="0" dirty="0">
                <a:solidFill>
                  <a:srgbClr val="1A1A1A"/>
                </a:solidFill>
                <a:latin typeface="Source Sans Pro"/>
              </a:rPr>
              <a:t>Severe Recurrent chest infection and Ear infection</a:t>
            </a:r>
          </a:p>
        </p:txBody>
      </p:sp>
      <p:pic>
        <p:nvPicPr>
          <p:cNvPr id="26" name="Picture 25" descr="image.png"/>
          <p:cNvPicPr>
            <a:picLocks noChangeAspect="1"/>
          </p:cNvPicPr>
          <p:nvPr/>
        </p:nvPicPr>
        <p:blipFill>
          <a:blip r:embed="rId7">
            <a:alphaModFix/>
          </a:blip>
          <a:stretch>
            <a:fillRect/>
          </a:stretch>
        </p:blipFill>
        <p:spPr>
          <a:xfrm>
            <a:off x="6531433" y="3891842"/>
            <a:ext cx="228594" cy="194309"/>
          </a:xfrm>
          <a:prstGeom prst="rect">
            <a:avLst/>
          </a:prstGeom>
        </p:spPr>
      </p:pic>
      <p:sp>
        <p:nvSpPr>
          <p:cNvPr id="27" name="TextBox 26"/>
          <p:cNvSpPr txBox="1"/>
          <p:nvPr/>
        </p:nvSpPr>
        <p:spPr>
          <a:xfrm>
            <a:off x="6855275" y="3874697"/>
            <a:ext cx="3638459"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Underwent Adenoidectomy and myringotomy</a:t>
            </a:r>
          </a:p>
        </p:txBody>
      </p:sp>
      <p:pic>
        <p:nvPicPr>
          <p:cNvPr id="28" name="Picture 27" descr="image.png"/>
          <p:cNvPicPr>
            <a:picLocks noChangeAspect="1"/>
          </p:cNvPicPr>
          <p:nvPr/>
        </p:nvPicPr>
        <p:blipFill>
          <a:blip r:embed="rId8">
            <a:alphaModFix/>
          </a:blip>
          <a:stretch>
            <a:fillRect/>
          </a:stretch>
        </p:blipFill>
        <p:spPr>
          <a:xfrm>
            <a:off x="6531433" y="4281415"/>
            <a:ext cx="228594" cy="177164"/>
          </a:xfrm>
          <a:prstGeom prst="rect">
            <a:avLst/>
          </a:prstGeom>
        </p:spPr>
      </p:pic>
      <p:sp>
        <p:nvSpPr>
          <p:cNvPr id="29" name="TextBox 28"/>
          <p:cNvSpPr txBox="1"/>
          <p:nvPr/>
        </p:nvSpPr>
        <p:spPr>
          <a:xfrm>
            <a:off x="6855275" y="4255698"/>
            <a:ext cx="2562160"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Family concern about the height</a:t>
            </a:r>
          </a:p>
        </p:txBody>
      </p:sp>
      <p:sp>
        <p:nvSpPr>
          <p:cNvPr id="32" name="TextBox 31">
            <a:extLst>
              <a:ext uri="{FF2B5EF4-FFF2-40B4-BE49-F238E27FC236}">
                <a16:creationId xmlns:a16="http://schemas.microsoft.com/office/drawing/2014/main" id="{6E3FFC64-1F36-BCDF-2861-3AE92E9CBBD8}"/>
              </a:ext>
            </a:extLst>
          </p:cNvPr>
          <p:cNvSpPr txBox="1"/>
          <p:nvPr/>
        </p:nvSpPr>
        <p:spPr>
          <a:xfrm>
            <a:off x="331123" y="6352156"/>
            <a:ext cx="6861414" cy="574196"/>
          </a:xfrm>
          <a:prstGeom prst="rect">
            <a:avLst/>
          </a:prstGeom>
          <a:noFill/>
        </p:spPr>
        <p:txBody>
          <a:bodyPr wrap="square" lIns="73152" tIns="54864" rIns="73152" bIns="54864" anchor="ctr">
            <a:spAutoFit/>
          </a:bodyPr>
          <a:lstStyle>
            <a:defPPr>
              <a:defRPr lang="en-SA"/>
            </a:defPPr>
            <a:lvl1pPr>
              <a:spcBef>
                <a:spcPts val="325"/>
              </a:spcBef>
              <a:spcAft>
                <a:spcPts val="0"/>
              </a:spcAft>
              <a:defRPr sz="837" b="0">
                <a:solidFill>
                  <a:srgbClr val="666666"/>
                </a:solidFill>
                <a:latin typeface="Source Sans Pro"/>
              </a:defRPr>
            </a:lvl1pPr>
          </a:lstStyle>
          <a:p>
            <a:r>
              <a:rPr lang="en-US" dirty="0"/>
              <a:t>Speaker’s Personal data, Individual Experience with achondroplasia complications may vary </a:t>
            </a:r>
          </a:p>
          <a:p>
            <a:r>
              <a:rPr lang="en-US" dirty="0"/>
              <a:t>Patinet’s name is changed</a:t>
            </a:r>
          </a:p>
          <a:p>
            <a:endParaRPr lang="en-US" dirty="0"/>
          </a:p>
        </p:txBody>
      </p:sp>
      <p:sp>
        <p:nvSpPr>
          <p:cNvPr id="30" name="TextBox 29">
            <a:extLst>
              <a:ext uri="{FF2B5EF4-FFF2-40B4-BE49-F238E27FC236}">
                <a16:creationId xmlns:a16="http://schemas.microsoft.com/office/drawing/2014/main" id="{1CC7D684-55E7-8C52-56AA-251EF42B3605}"/>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80999"/>
            <a:ext cx="10858228" cy="476249"/>
          </a:xfrm>
          <a:prstGeom prst="rect">
            <a:avLst/>
          </a:prstGeom>
          <a:noFill/>
        </p:spPr>
        <p:txBody>
          <a:bodyPr wrap="none" lIns="73152" tIns="54864" rIns="73152" bIns="54864" anchor="ctr">
            <a:spAutoFit/>
          </a:bodyPr>
          <a:lstStyle/>
          <a:p>
            <a:pPr algn="l">
              <a:spcBef>
                <a:spcPts val="0"/>
              </a:spcBef>
              <a:spcAft>
                <a:spcPts val="650"/>
              </a:spcAft>
            </a:pPr>
            <a:r>
              <a:rPr sz="2392" b="1" dirty="0">
                <a:solidFill>
                  <a:srgbClr val="1A4F7A"/>
                </a:solidFill>
                <a:latin typeface="Source Sans Pro"/>
              </a:rPr>
              <a:t>Overview of Achondroplasia</a:t>
            </a:r>
          </a:p>
        </p:txBody>
      </p:sp>
      <p:sp>
        <p:nvSpPr>
          <p:cNvPr id="3" name="Rounded Rectangle 2"/>
          <p:cNvSpPr/>
          <p:nvPr/>
        </p:nvSpPr>
        <p:spPr>
          <a:xfrm>
            <a:off x="632992" y="1185862"/>
            <a:ext cx="6229194" cy="3781424"/>
          </a:xfrm>
          <a:prstGeom prst="roundRect">
            <a:avLst>
              <a:gd name="adj" fmla="val 4030"/>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904852" y="1362947"/>
            <a:ext cx="1927066" cy="331629"/>
          </a:xfrm>
          <a:prstGeom prst="rect">
            <a:avLst/>
          </a:prstGeom>
          <a:noFill/>
        </p:spPr>
        <p:txBody>
          <a:bodyPr wrap="none" lIns="73152" tIns="54864" rIns="73152" bIns="54864" anchor="ctr">
            <a:spAutoFit/>
          </a:bodyPr>
          <a:lstStyle/>
          <a:p>
            <a:pPr algn="l">
              <a:spcBef>
                <a:spcPts val="0"/>
              </a:spcBef>
              <a:spcAft>
                <a:spcPts val="975"/>
              </a:spcAft>
            </a:pPr>
            <a:r>
              <a:rPr sz="1435" b="1" dirty="0">
                <a:solidFill>
                  <a:srgbClr val="1A4F7A"/>
                </a:solidFill>
                <a:latin typeface="Source Sans Pro"/>
              </a:rPr>
              <a:t> </a:t>
            </a:r>
            <a:r>
              <a:rPr sz="1104" dirty="0"/>
              <a:t>  </a:t>
            </a:r>
            <a:r>
              <a:rPr sz="1435" b="1" dirty="0">
                <a:solidFill>
                  <a:srgbClr val="1A4F7A"/>
                </a:solidFill>
                <a:latin typeface="Source Sans Pro"/>
              </a:rPr>
              <a:t> </a:t>
            </a:r>
            <a:r>
              <a:rPr lang="en-US" sz="1435" b="1" dirty="0">
                <a:solidFill>
                  <a:srgbClr val="1A4F7A"/>
                </a:solidFill>
                <a:latin typeface="Source Sans Pro"/>
              </a:rPr>
              <a:t> </a:t>
            </a:r>
            <a:r>
              <a:rPr sz="1435" b="1" dirty="0">
                <a:solidFill>
                  <a:srgbClr val="1A4F7A"/>
                </a:solidFill>
                <a:latin typeface="Source Sans Pro"/>
              </a:rPr>
              <a:t>Key Characteristics </a:t>
            </a:r>
          </a:p>
        </p:txBody>
      </p:sp>
      <p:pic>
        <p:nvPicPr>
          <p:cNvPr id="5" name="Picture 4" descr="image.png"/>
          <p:cNvPicPr>
            <a:picLocks noChangeAspect="1"/>
          </p:cNvPicPr>
          <p:nvPr/>
        </p:nvPicPr>
        <p:blipFill>
          <a:blip r:embed="rId2">
            <a:alphaModFix/>
          </a:blip>
          <a:stretch>
            <a:fillRect/>
          </a:stretch>
        </p:blipFill>
        <p:spPr>
          <a:xfrm>
            <a:off x="904852" y="1426845"/>
            <a:ext cx="228594" cy="194309"/>
          </a:xfrm>
          <a:prstGeom prst="rect">
            <a:avLst/>
          </a:prstGeom>
        </p:spPr>
      </p:pic>
      <p:pic>
        <p:nvPicPr>
          <p:cNvPr id="6" name="Picture 5" descr="image.png"/>
          <p:cNvPicPr>
            <a:picLocks noChangeAspect="1"/>
          </p:cNvPicPr>
          <p:nvPr/>
        </p:nvPicPr>
        <p:blipFill>
          <a:blip r:embed="rId3">
            <a:alphaModFix/>
          </a:blip>
          <a:stretch>
            <a:fillRect/>
          </a:stretch>
        </p:blipFill>
        <p:spPr>
          <a:xfrm>
            <a:off x="904852" y="1844992"/>
            <a:ext cx="228594" cy="177164"/>
          </a:xfrm>
          <a:prstGeom prst="rect">
            <a:avLst/>
          </a:prstGeom>
        </p:spPr>
      </p:pic>
      <p:sp>
        <p:nvSpPr>
          <p:cNvPr id="7" name="TextBox 6"/>
          <p:cNvSpPr txBox="1"/>
          <p:nvPr/>
        </p:nvSpPr>
        <p:spPr>
          <a:xfrm>
            <a:off x="1228694" y="1819275"/>
            <a:ext cx="2638359" cy="238124"/>
          </a:xfrm>
          <a:prstGeom prst="rect">
            <a:avLst/>
          </a:prstGeom>
          <a:noFill/>
        </p:spPr>
        <p:txBody>
          <a:bodyPr wrap="none" lIns="73152" tIns="54864" rIns="73152" bIns="54864" anchor="ctr">
            <a:spAutoFit/>
          </a:bodyPr>
          <a:lstStyle/>
          <a:p>
            <a:pPr algn="l">
              <a:spcBef>
                <a:spcPts val="0"/>
              </a:spcBef>
              <a:spcAft>
                <a:spcPts val="0"/>
              </a:spcAft>
            </a:pPr>
            <a:r>
              <a:rPr sz="1196" b="1" dirty="0">
                <a:solidFill>
                  <a:srgbClr val="1A4F7A"/>
                </a:solidFill>
                <a:latin typeface="Source Sans Pro"/>
              </a:rPr>
              <a:t>Most common skeletal dysplasia</a:t>
            </a:r>
          </a:p>
        </p:txBody>
      </p:sp>
      <p:pic>
        <p:nvPicPr>
          <p:cNvPr id="8" name="Picture 7" descr="image.png"/>
          <p:cNvPicPr>
            <a:picLocks noChangeAspect="1"/>
          </p:cNvPicPr>
          <p:nvPr/>
        </p:nvPicPr>
        <p:blipFill>
          <a:blip r:embed="rId4">
            <a:alphaModFix/>
          </a:blip>
          <a:stretch>
            <a:fillRect/>
          </a:stretch>
        </p:blipFill>
        <p:spPr>
          <a:xfrm>
            <a:off x="904852" y="2225992"/>
            <a:ext cx="228594" cy="177164"/>
          </a:xfrm>
          <a:prstGeom prst="rect">
            <a:avLst/>
          </a:prstGeom>
        </p:spPr>
      </p:pic>
      <p:sp>
        <p:nvSpPr>
          <p:cNvPr id="9" name="TextBox 8"/>
          <p:cNvSpPr txBox="1"/>
          <p:nvPr/>
        </p:nvSpPr>
        <p:spPr>
          <a:xfrm>
            <a:off x="1228694" y="2171925"/>
            <a:ext cx="4001228" cy="294824"/>
          </a:xfrm>
          <a:prstGeom prst="rect">
            <a:avLst/>
          </a:prstGeom>
          <a:noFill/>
        </p:spPr>
        <p:txBody>
          <a:bodyPr wrap="square" lIns="73152" tIns="54864" rIns="73152" bIns="54864" anchor="ctr">
            <a:spAutoFit/>
          </a:bodyPr>
          <a:lstStyle>
            <a:defPPr>
              <a:defRPr lang="x-none"/>
            </a:defPPr>
            <a:lvl1pPr>
              <a:spcBef>
                <a:spcPts val="0"/>
              </a:spcBef>
              <a:spcAft>
                <a:spcPts val="0"/>
              </a:spcAft>
              <a:defRPr sz="1196" b="0">
                <a:solidFill>
                  <a:srgbClr val="1A1A1A"/>
                </a:solidFill>
                <a:latin typeface="Source Sans Pro"/>
              </a:defRPr>
            </a:lvl1pPr>
          </a:lstStyle>
          <a:p>
            <a:r>
              <a:rPr lang="en-US" dirty="0"/>
              <a:t>Incidence: </a:t>
            </a:r>
            <a:r>
              <a:rPr lang="en-US" b="1" dirty="0">
                <a:solidFill>
                  <a:srgbClr val="1A4F7A"/>
                </a:solidFill>
              </a:rPr>
              <a:t>1 in 30,000 live births annually </a:t>
            </a:r>
            <a:r>
              <a:rPr dirty="0"/>
              <a:t>worldwide</a:t>
            </a:r>
          </a:p>
        </p:txBody>
      </p:sp>
      <p:pic>
        <p:nvPicPr>
          <p:cNvPr id="10" name="Picture 9" descr="image.png"/>
          <p:cNvPicPr>
            <a:picLocks noChangeAspect="1"/>
          </p:cNvPicPr>
          <p:nvPr/>
        </p:nvPicPr>
        <p:blipFill>
          <a:blip r:embed="rId5">
            <a:alphaModFix/>
          </a:blip>
          <a:stretch>
            <a:fillRect/>
          </a:stretch>
        </p:blipFill>
        <p:spPr>
          <a:xfrm>
            <a:off x="904852" y="2612707"/>
            <a:ext cx="228594" cy="165734"/>
          </a:xfrm>
          <a:prstGeom prst="rect">
            <a:avLst/>
          </a:prstGeom>
        </p:spPr>
      </p:pic>
      <p:sp>
        <p:nvSpPr>
          <p:cNvPr id="11" name="TextBox 10"/>
          <p:cNvSpPr txBox="1"/>
          <p:nvPr/>
        </p:nvSpPr>
        <p:spPr>
          <a:xfrm>
            <a:off x="1228694" y="2581275"/>
            <a:ext cx="3514637"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Caused by </a:t>
            </a:r>
            <a:r>
              <a:rPr sz="1196" b="1">
                <a:solidFill>
                  <a:srgbClr val="1A4F7A"/>
                </a:solidFill>
                <a:latin typeface="Source Sans Pro"/>
              </a:rPr>
              <a:t>gain-of-function FGFR3</a:t>
            </a:r>
            <a:r>
              <a:rPr sz="1196" b="0">
                <a:solidFill>
                  <a:srgbClr val="1A1A1A"/>
                </a:solidFill>
                <a:latin typeface="Source Sans Pro"/>
              </a:rPr>
              <a:t> mutation</a:t>
            </a:r>
          </a:p>
        </p:txBody>
      </p:sp>
      <p:pic>
        <p:nvPicPr>
          <p:cNvPr id="12" name="Picture 11" descr="image.png"/>
          <p:cNvPicPr>
            <a:picLocks noChangeAspect="1"/>
          </p:cNvPicPr>
          <p:nvPr/>
        </p:nvPicPr>
        <p:blipFill>
          <a:blip r:embed="rId6">
            <a:alphaModFix/>
          </a:blip>
          <a:stretch>
            <a:fillRect/>
          </a:stretch>
        </p:blipFill>
        <p:spPr>
          <a:xfrm>
            <a:off x="904852" y="2983706"/>
            <a:ext cx="228594" cy="185737"/>
          </a:xfrm>
          <a:prstGeom prst="rect">
            <a:avLst/>
          </a:prstGeom>
        </p:spPr>
      </p:pic>
      <p:sp>
        <p:nvSpPr>
          <p:cNvPr id="13" name="TextBox 12"/>
          <p:cNvSpPr txBox="1"/>
          <p:nvPr/>
        </p:nvSpPr>
        <p:spPr>
          <a:xfrm>
            <a:off x="1228694" y="2962274"/>
            <a:ext cx="3790855"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Failure of normal cartilage conversion into bone</a:t>
            </a:r>
          </a:p>
        </p:txBody>
      </p:sp>
      <p:pic>
        <p:nvPicPr>
          <p:cNvPr id="14" name="Picture 13" descr="image.png"/>
          <p:cNvPicPr>
            <a:picLocks noChangeAspect="1"/>
          </p:cNvPicPr>
          <p:nvPr/>
        </p:nvPicPr>
        <p:blipFill>
          <a:blip r:embed="rId7">
            <a:alphaModFix/>
          </a:blip>
          <a:stretch>
            <a:fillRect/>
          </a:stretch>
        </p:blipFill>
        <p:spPr>
          <a:xfrm>
            <a:off x="904852" y="3358991"/>
            <a:ext cx="228594" cy="197167"/>
          </a:xfrm>
          <a:prstGeom prst="rect">
            <a:avLst/>
          </a:prstGeom>
        </p:spPr>
      </p:pic>
      <p:sp>
        <p:nvSpPr>
          <p:cNvPr id="15" name="TextBox 14"/>
          <p:cNvSpPr txBox="1"/>
          <p:nvPr/>
        </p:nvSpPr>
        <p:spPr>
          <a:xfrm>
            <a:off x="1228694" y="3343275"/>
            <a:ext cx="4743331"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Complications from bone compression of neurologic tissues</a:t>
            </a:r>
          </a:p>
        </p:txBody>
      </p:sp>
      <p:pic>
        <p:nvPicPr>
          <p:cNvPr id="16" name="Picture 15" descr="image.png"/>
          <p:cNvPicPr>
            <a:picLocks noChangeAspect="1"/>
          </p:cNvPicPr>
          <p:nvPr/>
        </p:nvPicPr>
        <p:blipFill>
          <a:blip r:embed="rId8">
            <a:alphaModFix/>
          </a:blip>
          <a:stretch>
            <a:fillRect/>
          </a:stretch>
        </p:blipFill>
        <p:spPr>
          <a:xfrm>
            <a:off x="904852" y="3775710"/>
            <a:ext cx="228594" cy="125729"/>
          </a:xfrm>
          <a:prstGeom prst="rect">
            <a:avLst/>
          </a:prstGeom>
        </p:spPr>
      </p:pic>
      <p:sp>
        <p:nvSpPr>
          <p:cNvPr id="17" name="TextBox 16"/>
          <p:cNvSpPr txBox="1"/>
          <p:nvPr/>
        </p:nvSpPr>
        <p:spPr>
          <a:xfrm>
            <a:off x="1228694" y="3724274"/>
            <a:ext cx="5429114" cy="476249"/>
          </a:xfrm>
          <a:prstGeom prst="rect">
            <a:avLst/>
          </a:prstGeom>
          <a:noFill/>
        </p:spPr>
        <p:txBody>
          <a:bodyPr wrap="square" lIns="73152" tIns="54864" rIns="73152" bIns="54864" anchor="ctr">
            <a:spAutoFit/>
          </a:bodyPr>
          <a:lstStyle/>
          <a:p>
            <a:pPr algn="l">
              <a:spcBef>
                <a:spcPts val="0"/>
              </a:spcBef>
              <a:spcAft>
                <a:spcPts val="0"/>
              </a:spcAft>
            </a:pPr>
            <a:r>
              <a:rPr sz="1196" b="0">
                <a:solidFill>
                  <a:srgbClr val="1A1A1A"/>
                </a:solidFill>
                <a:latin typeface="Source Sans Pro"/>
              </a:rPr>
              <a:t>Disproportionate short stature due to </a:t>
            </a:r>
            <a:r>
              <a:rPr sz="1196" b="1">
                <a:solidFill>
                  <a:srgbClr val="1A4F7A"/>
                </a:solidFill>
                <a:latin typeface="Source Sans Pro"/>
              </a:rPr>
              <a:t>rhizomelic shortening</a:t>
            </a:r>
            <a:r>
              <a:rPr sz="1196" b="0">
                <a:solidFill>
                  <a:srgbClr val="1A1A1A"/>
                </a:solidFill>
                <a:latin typeface="Source Sans Pro"/>
              </a:rPr>
              <a:t> (proximal segment shorter than distal)</a:t>
            </a:r>
          </a:p>
        </p:txBody>
      </p:sp>
      <p:sp>
        <p:nvSpPr>
          <p:cNvPr id="18" name="TextBox 17"/>
          <p:cNvSpPr txBox="1"/>
          <p:nvPr/>
        </p:nvSpPr>
        <p:spPr>
          <a:xfrm>
            <a:off x="666733" y="6422365"/>
            <a:ext cx="5752956" cy="280718"/>
          </a:xfrm>
          <a:prstGeom prst="rect">
            <a:avLst/>
          </a:prstGeom>
          <a:noFill/>
        </p:spPr>
        <p:txBody>
          <a:bodyPr wrap="square" lIns="73152" tIns="54864" rIns="73152" bIns="54864" anchor="ctr">
            <a:spAutoFit/>
          </a:bodyPr>
          <a:lstStyle/>
          <a:p>
            <a:pPr algn="l">
              <a:spcBef>
                <a:spcPts val="325"/>
              </a:spcBef>
              <a:spcAft>
                <a:spcPts val="0"/>
              </a:spcAft>
            </a:pPr>
            <a:r>
              <a:rPr sz="837" b="0" dirty="0">
                <a:solidFill>
                  <a:srgbClr val="666666"/>
                </a:solidFill>
                <a:latin typeface="Source Sans Pro"/>
              </a:rPr>
              <a:t> Shirley ED, et al. J Am Acad </a:t>
            </a:r>
            <a:r>
              <a:rPr sz="837" b="0" dirty="0" err="1">
                <a:solidFill>
                  <a:srgbClr val="666666"/>
                </a:solidFill>
                <a:latin typeface="Source Sans Pro"/>
              </a:rPr>
              <a:t>Orthop</a:t>
            </a:r>
            <a:r>
              <a:rPr sz="837" b="0" dirty="0">
                <a:solidFill>
                  <a:srgbClr val="666666"/>
                </a:solidFill>
                <a:latin typeface="Source Sans Pro"/>
              </a:rPr>
              <a:t> Surg. 2009;17:231-241.</a:t>
            </a:r>
            <a:r>
              <a:rPr lang="en-US" sz="1104" b="0" dirty="0">
                <a:solidFill>
                  <a:srgbClr val="666666"/>
                </a:solidFill>
                <a:latin typeface="Source Sans Pro"/>
              </a:rPr>
              <a:t>,</a:t>
            </a:r>
            <a:r>
              <a:rPr sz="837" b="0" dirty="0">
                <a:solidFill>
                  <a:srgbClr val="666666"/>
                </a:solidFill>
                <a:latin typeface="Source Sans Pro"/>
              </a:rPr>
              <a:t>Horton WA, et al. Lancet. 2007;370:162-172 </a:t>
            </a:r>
          </a:p>
        </p:txBody>
      </p:sp>
      <p:sp>
        <p:nvSpPr>
          <p:cNvPr id="19" name="Rounded Rectangle 18"/>
          <p:cNvSpPr/>
          <p:nvPr/>
        </p:nvSpPr>
        <p:spPr>
          <a:xfrm>
            <a:off x="7134046" y="702527"/>
            <a:ext cx="4343291" cy="5452946"/>
          </a:xfrm>
          <a:prstGeom prst="roundRect">
            <a:avLst>
              <a:gd name="adj" fmla="val 3508"/>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nvGrpSpPr>
          <p:cNvPr id="23" name="Group 4">
            <a:extLst>
              <a:ext uri="{FF2B5EF4-FFF2-40B4-BE49-F238E27FC236}">
                <a16:creationId xmlns:a16="http://schemas.microsoft.com/office/drawing/2014/main" id="{7AC6C786-894F-D110-CCB6-CFCF8C107218}"/>
              </a:ext>
            </a:extLst>
          </p:cNvPr>
          <p:cNvGrpSpPr/>
          <p:nvPr/>
        </p:nvGrpSpPr>
        <p:grpSpPr>
          <a:xfrm>
            <a:off x="7105638" y="1288270"/>
            <a:ext cx="4564737" cy="4237794"/>
            <a:chOff x="5470821" y="1305181"/>
            <a:chExt cx="4704817" cy="4485520"/>
          </a:xfrm>
        </p:grpSpPr>
        <p:pic>
          <p:nvPicPr>
            <p:cNvPr id="24" name="Picture 5">
              <a:extLst>
                <a:ext uri="{FF2B5EF4-FFF2-40B4-BE49-F238E27FC236}">
                  <a16:creationId xmlns:a16="http://schemas.microsoft.com/office/drawing/2014/main" id="{69A31010-574A-A142-C8E6-7B633FE672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0207" y="1305181"/>
              <a:ext cx="4316358" cy="4169504"/>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 Placeholder 4">
              <a:extLst>
                <a:ext uri="{FF2B5EF4-FFF2-40B4-BE49-F238E27FC236}">
                  <a16:creationId xmlns:a16="http://schemas.microsoft.com/office/drawing/2014/main" id="{D602E7AA-45DB-E494-7E43-3FF2484ECD5F}"/>
                </a:ext>
              </a:extLst>
            </p:cNvPr>
            <p:cNvSpPr txBox="1">
              <a:spLocks/>
            </p:cNvSpPr>
            <p:nvPr/>
          </p:nvSpPr>
          <p:spPr bwMode="auto">
            <a:xfrm>
              <a:off x="5470821" y="5483928"/>
              <a:ext cx="4704817" cy="30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spcBef>
                  <a:spcPct val="20000"/>
                </a:spcBef>
                <a:buFont typeface="Arial" panose="020B0604020202020204" pitchFamily="34" charset="0"/>
                <a:buChar char="•"/>
                <a:defRPr sz="2000">
                  <a:solidFill>
                    <a:srgbClr val="1E3B8A"/>
                  </a:solidFill>
                  <a:latin typeface="Trebuchet MS" panose="020B0603020202020204" pitchFamily="34" charset="0"/>
                  <a:ea typeface="ＭＳ Ｐゴシック" panose="020B0600070205080204" pitchFamily="34" charset="-128"/>
                  <a:cs typeface="Geneva" pitchFamily="-84" charset="0"/>
                </a:defRPr>
              </a:lvl1pPr>
              <a:lvl2pPr marL="742950" indent="-285750">
                <a:spcBef>
                  <a:spcPct val="20000"/>
                </a:spcBef>
                <a:buFont typeface="Arial" panose="020B0604020202020204" pitchFamily="34" charset="0"/>
                <a:buChar char="–"/>
                <a:defRPr>
                  <a:solidFill>
                    <a:srgbClr val="1E3B8A"/>
                  </a:solidFill>
                  <a:latin typeface="Trebuchet MS" panose="020B0603020202020204" pitchFamily="34" charset="0"/>
                  <a:ea typeface="Geneva" pitchFamily="-84" charset="0"/>
                  <a:cs typeface="Geneva" pitchFamily="-84" charset="0"/>
                </a:defRPr>
              </a:lvl2pPr>
              <a:lvl3pPr marL="1143000" indent="-228600">
                <a:spcBef>
                  <a:spcPct val="20000"/>
                </a:spcBef>
                <a:buFont typeface="Arial" panose="020B0604020202020204" pitchFamily="34" charset="0"/>
                <a:buChar char="•"/>
                <a:defRPr sz="1600">
                  <a:solidFill>
                    <a:srgbClr val="1E3B8A"/>
                  </a:solidFill>
                  <a:latin typeface="Trebuchet MS" panose="020B0603020202020204" pitchFamily="34" charset="0"/>
                  <a:ea typeface="Geneva" pitchFamily="-84" charset="0"/>
                  <a:cs typeface="Geneva" pitchFamily="-84" charset="0"/>
                </a:defRPr>
              </a:lvl3pPr>
              <a:lvl4pPr marL="1600200" indent="-228600">
                <a:spcBef>
                  <a:spcPct val="20000"/>
                </a:spcBef>
                <a:buFont typeface="Arial" panose="020B0604020202020204" pitchFamily="34" charset="0"/>
                <a:buChar char="–"/>
                <a:defRPr sz="1400">
                  <a:solidFill>
                    <a:srgbClr val="1E3B8A"/>
                  </a:solidFill>
                  <a:latin typeface="Trebuchet MS" panose="020B0603020202020204" pitchFamily="34" charset="0"/>
                  <a:ea typeface="Geneva" pitchFamily="-84" charset="0"/>
                  <a:cs typeface="Geneva" pitchFamily="-84" charset="0"/>
                </a:defRPr>
              </a:lvl4pPr>
              <a:lvl5pPr marL="2057400" indent="-228600">
                <a:spcBef>
                  <a:spcPct val="20000"/>
                </a:spcBef>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5pPr>
              <a:lvl6pPr marL="25146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6pPr>
              <a:lvl7pPr marL="29718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7pPr>
              <a:lvl8pPr marL="34290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8pPr>
              <a:lvl9pPr marL="3886200" indent="-228600" defTabSz="457200" eaLnBrk="0" fontAlgn="base" hangingPunct="0">
                <a:spcBef>
                  <a:spcPct val="20000"/>
                </a:spcBef>
                <a:spcAft>
                  <a:spcPct val="0"/>
                </a:spcAft>
                <a:buFont typeface="Courier New" panose="02070309020205020404" pitchFamily="49" charset="0"/>
                <a:buChar char="o"/>
                <a:defRPr sz="1400">
                  <a:solidFill>
                    <a:srgbClr val="1E3B8A"/>
                  </a:solidFill>
                  <a:latin typeface="Trebuchet MS" panose="020B0603020202020204" pitchFamily="34" charset="0"/>
                  <a:ea typeface="Geneva" pitchFamily="-84" charset="0"/>
                  <a:cs typeface="Geneva" pitchFamily="-84" charset="0"/>
                </a:defRPr>
              </a:lvl9pPr>
            </a:lstStyle>
            <a:p>
              <a:pPr>
                <a:buNone/>
              </a:pPr>
              <a:r>
                <a:rPr lang="en-US" sz="1100" i="1" dirty="0">
                  <a:latin typeface="Aptos" panose="020B0004020202020204" pitchFamily="34" charset="0"/>
                </a:rPr>
                <a:t>Adapted from Horton WA, et al. J Pediatr. 1978</a:t>
              </a:r>
              <a:r>
                <a:rPr lang="en-US" sz="1100" dirty="0">
                  <a:latin typeface="Aptos" panose="020B0004020202020204" pitchFamily="34" charset="0"/>
                </a:rPr>
                <a:t> </a:t>
              </a:r>
              <a:r>
                <a:rPr lang="en-US" sz="1100" i="1" dirty="0">
                  <a:latin typeface="Aptos" panose="020B0004020202020204" pitchFamily="34" charset="0"/>
                </a:rPr>
                <a:t>Sep;93(3):435-438</a:t>
              </a:r>
              <a:endParaRPr lang="en-US" sz="1100" dirty="0">
                <a:latin typeface="Aptos" panose="020B0004020202020204" pitchFamily="34" charset="0"/>
              </a:endParaRPr>
            </a:p>
          </p:txBody>
        </p:sp>
        <p:sp>
          <p:nvSpPr>
            <p:cNvPr id="26" name="Right Bracket 7">
              <a:extLst>
                <a:ext uri="{FF2B5EF4-FFF2-40B4-BE49-F238E27FC236}">
                  <a16:creationId xmlns:a16="http://schemas.microsoft.com/office/drawing/2014/main" id="{6A114485-BF91-BAC3-B15D-2CE947F64987}"/>
                </a:ext>
              </a:extLst>
            </p:cNvPr>
            <p:cNvSpPr/>
            <p:nvPr/>
          </p:nvSpPr>
          <p:spPr bwMode="auto">
            <a:xfrm>
              <a:off x="8546690" y="1828800"/>
              <a:ext cx="228600" cy="715298"/>
            </a:xfrm>
            <a:prstGeom prst="rightBracket">
              <a:avLst/>
            </a:prstGeom>
            <a:noFill/>
            <a:ln w="2540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defRPr/>
              </a:pPr>
              <a:endParaRPr lang="en-US" sz="600" kern="1200">
                <a:latin typeface="Arial" pitchFamily="-108" charset="0"/>
                <a:ea typeface="MS PGothic" charset="0"/>
                <a:cs typeface="MS PGothic" charset="0"/>
              </a:endParaRPr>
            </a:p>
          </p:txBody>
        </p:sp>
        <p:cxnSp>
          <p:nvCxnSpPr>
            <p:cNvPr id="27" name="Straight Connector 8">
              <a:extLst>
                <a:ext uri="{FF2B5EF4-FFF2-40B4-BE49-F238E27FC236}">
                  <a16:creationId xmlns:a16="http://schemas.microsoft.com/office/drawing/2014/main" id="{63AE45A3-3DDB-6762-6ADB-8B6BF66732CF}"/>
                </a:ext>
              </a:extLst>
            </p:cNvPr>
            <p:cNvCxnSpPr/>
            <p:nvPr/>
          </p:nvCxnSpPr>
          <p:spPr bwMode="auto">
            <a:xfrm flipV="1">
              <a:off x="8775290" y="1954161"/>
              <a:ext cx="317091" cy="103239"/>
            </a:xfrm>
            <a:prstGeom prst="line">
              <a:avLst/>
            </a:prstGeom>
            <a:solidFill>
              <a:schemeClr val="bg2"/>
            </a:solidFill>
            <a:ln w="25400" cap="flat" cmpd="sng" algn="ctr">
              <a:noFill/>
              <a:prstDash val="solid"/>
              <a:round/>
              <a:headEnd type="none" w="med" len="med"/>
              <a:tailEnd type="none" w="med" len="med"/>
            </a:ln>
            <a:effectLst/>
          </p:spPr>
        </p:cxnSp>
        <p:sp>
          <p:nvSpPr>
            <p:cNvPr id="28" name="Right Bracket 9">
              <a:extLst>
                <a:ext uri="{FF2B5EF4-FFF2-40B4-BE49-F238E27FC236}">
                  <a16:creationId xmlns:a16="http://schemas.microsoft.com/office/drawing/2014/main" id="{8C1C0869-9393-D807-CFB9-196DC7AF7FDF}"/>
                </a:ext>
              </a:extLst>
            </p:cNvPr>
            <p:cNvSpPr/>
            <p:nvPr/>
          </p:nvSpPr>
          <p:spPr bwMode="auto">
            <a:xfrm>
              <a:off x="8487932" y="2979174"/>
              <a:ext cx="287358" cy="1511710"/>
            </a:xfrm>
            <a:prstGeom prst="rightBracket">
              <a:avLst/>
            </a:prstGeom>
            <a:noFill/>
            <a:ln w="19050" cap="flat" cmpd="sng" algn="ctr">
              <a:solidFill>
                <a:srgbClr val="FF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defRPr/>
              </a:pPr>
              <a:endParaRPr lang="en-US" sz="600" kern="1200">
                <a:latin typeface="Arial" pitchFamily="-108" charset="0"/>
                <a:ea typeface="MS PGothic" charset="0"/>
                <a:cs typeface="MS PGothic" charset="0"/>
              </a:endParaRPr>
            </a:p>
          </p:txBody>
        </p:sp>
      </p:grpSp>
      <p:pic>
        <p:nvPicPr>
          <p:cNvPr id="29" name="Picture 16">
            <a:extLst>
              <a:ext uri="{FF2B5EF4-FFF2-40B4-BE49-F238E27FC236}">
                <a16:creationId xmlns:a16="http://schemas.microsoft.com/office/drawing/2014/main" id="{46370175-38BA-51E7-3EF4-C72C982DAAAF}"/>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183" b="98099" l="13834" r="90514"/>
                    </a14:imgEffect>
                  </a14:imgLayer>
                </a14:imgProps>
              </a:ext>
            </a:extLst>
          </a:blip>
          <a:srcRect l="10994"/>
          <a:stretch/>
        </p:blipFill>
        <p:spPr>
          <a:xfrm>
            <a:off x="11486862" y="2547034"/>
            <a:ext cx="611905" cy="1500707"/>
          </a:xfrm>
          <a:prstGeom prst="rect">
            <a:avLst/>
          </a:prstGeom>
        </p:spPr>
      </p:pic>
      <p:sp>
        <p:nvSpPr>
          <p:cNvPr id="31" name="TextBox 14">
            <a:extLst>
              <a:ext uri="{FF2B5EF4-FFF2-40B4-BE49-F238E27FC236}">
                <a16:creationId xmlns:a16="http://schemas.microsoft.com/office/drawing/2014/main" id="{F7235BD3-75F5-5492-F468-7EDEF8D8A6FD}"/>
              </a:ext>
            </a:extLst>
          </p:cNvPr>
          <p:cNvSpPr txBox="1"/>
          <p:nvPr/>
        </p:nvSpPr>
        <p:spPr>
          <a:xfrm>
            <a:off x="10855443" y="4005065"/>
            <a:ext cx="2028019" cy="276999"/>
          </a:xfrm>
          <a:prstGeom prst="rect">
            <a:avLst/>
          </a:prstGeom>
          <a:noFill/>
        </p:spPr>
        <p:txBody>
          <a:bodyPr wrap="square" rtlCol="0">
            <a:spAutoFit/>
          </a:bodyPr>
          <a:lstStyle/>
          <a:p>
            <a:pPr defTabSz="342900" fontAlgn="base">
              <a:spcBef>
                <a:spcPct val="0"/>
              </a:spcBef>
              <a:spcAft>
                <a:spcPct val="0"/>
              </a:spcAft>
              <a:buClrTx/>
              <a:defRPr/>
            </a:pPr>
            <a:r>
              <a:rPr lang="en-GB" sz="1200" b="1" u="sng" kern="1200" dirty="0">
                <a:solidFill>
                  <a:schemeClr val="accent1">
                    <a:lumMod val="75000"/>
                  </a:schemeClr>
                </a:solidFill>
                <a:latin typeface="Arial" charset="0"/>
                <a:ea typeface="Geneva" charset="-128"/>
                <a:cs typeface="+mn-cs"/>
              </a:rPr>
              <a:t>Lower segment</a:t>
            </a:r>
            <a:endParaRPr lang="en-US" sz="1200" b="1" u="sng" kern="1200" dirty="0">
              <a:solidFill>
                <a:schemeClr val="accent1">
                  <a:lumMod val="75000"/>
                </a:schemeClr>
              </a:solidFill>
              <a:latin typeface="Arial" charset="0"/>
              <a:ea typeface="Geneva" charset="-128"/>
              <a:cs typeface="+mn-cs"/>
            </a:endParaRPr>
          </a:p>
        </p:txBody>
      </p:sp>
      <p:sp>
        <p:nvSpPr>
          <p:cNvPr id="32" name="TextBox 31">
            <a:extLst>
              <a:ext uri="{FF2B5EF4-FFF2-40B4-BE49-F238E27FC236}">
                <a16:creationId xmlns:a16="http://schemas.microsoft.com/office/drawing/2014/main" id="{49644838-2404-1229-B056-B11BD3C393BF}"/>
              </a:ext>
            </a:extLst>
          </p:cNvPr>
          <p:cNvSpPr txBox="1"/>
          <p:nvPr/>
        </p:nvSpPr>
        <p:spPr>
          <a:xfrm>
            <a:off x="10825712" y="2209712"/>
            <a:ext cx="2028019" cy="276999"/>
          </a:xfrm>
          <a:prstGeom prst="rect">
            <a:avLst/>
          </a:prstGeom>
          <a:noFill/>
        </p:spPr>
        <p:txBody>
          <a:bodyPr wrap="square" rtlCol="0">
            <a:spAutoFit/>
          </a:bodyPr>
          <a:lstStyle/>
          <a:p>
            <a:pPr defTabSz="342900" fontAlgn="base">
              <a:spcBef>
                <a:spcPct val="0"/>
              </a:spcBef>
              <a:spcAft>
                <a:spcPct val="0"/>
              </a:spcAft>
              <a:buClrTx/>
              <a:defRPr/>
            </a:pPr>
            <a:r>
              <a:rPr lang="en-GB" sz="1200" b="1" u="sng" kern="1200" dirty="0">
                <a:solidFill>
                  <a:schemeClr val="accent1">
                    <a:lumMod val="75000"/>
                  </a:schemeClr>
                </a:solidFill>
                <a:latin typeface="Arial" charset="0"/>
                <a:ea typeface="Geneva" charset="-128"/>
                <a:cs typeface="+mn-cs"/>
              </a:rPr>
              <a:t>Upper segment</a:t>
            </a:r>
            <a:endParaRPr lang="en-US" sz="1200" b="1" u="sng" kern="1200" dirty="0">
              <a:solidFill>
                <a:schemeClr val="accent1">
                  <a:lumMod val="75000"/>
                </a:schemeClr>
              </a:solidFill>
              <a:latin typeface="Arial" charset="0"/>
              <a:ea typeface="Geneva" charset="-128"/>
              <a:cs typeface="+mn-cs"/>
            </a:endParaRPr>
          </a:p>
        </p:txBody>
      </p:sp>
      <p:sp>
        <p:nvSpPr>
          <p:cNvPr id="34" name="TextBox 33">
            <a:extLst>
              <a:ext uri="{FF2B5EF4-FFF2-40B4-BE49-F238E27FC236}">
                <a16:creationId xmlns:a16="http://schemas.microsoft.com/office/drawing/2014/main" id="{EA6264F6-738E-2218-A0E8-7627FC9663C8}"/>
              </a:ext>
            </a:extLst>
          </p:cNvPr>
          <p:cNvSpPr txBox="1"/>
          <p:nvPr/>
        </p:nvSpPr>
        <p:spPr>
          <a:xfrm>
            <a:off x="7434792" y="5485137"/>
            <a:ext cx="4525965" cy="600164"/>
          </a:xfrm>
          <a:prstGeom prst="rect">
            <a:avLst/>
          </a:prstGeom>
          <a:noFill/>
        </p:spPr>
        <p:txBody>
          <a:bodyPr wrap="square">
            <a:spAutoFit/>
          </a:bodyPr>
          <a:lstStyle/>
          <a:p>
            <a:pPr>
              <a:buNone/>
            </a:pPr>
            <a:r>
              <a:rPr lang="en-US" sz="1100" i="1" dirty="0">
                <a:solidFill>
                  <a:srgbClr val="333333"/>
                </a:solidFill>
                <a:effectLst/>
              </a:rPr>
              <a:t>Upper and lower segment lengths (mean ± 2 SD) for</a:t>
            </a:r>
            <a:endParaRPr lang="en-US" sz="1100" dirty="0">
              <a:solidFill>
                <a:srgbClr val="333333"/>
              </a:solidFill>
              <a:effectLst/>
            </a:endParaRPr>
          </a:p>
          <a:p>
            <a:pPr>
              <a:buNone/>
            </a:pPr>
            <a:r>
              <a:rPr lang="en-US" sz="1100" i="1" dirty="0">
                <a:solidFill>
                  <a:srgbClr val="333333"/>
                </a:solidFill>
                <a:effectLst/>
              </a:rPr>
              <a:t>males with achondroplasia (stippled area) compared</a:t>
            </a:r>
            <a:endParaRPr lang="en-US" sz="1100" dirty="0">
              <a:solidFill>
                <a:srgbClr val="333333"/>
              </a:solidFill>
              <a:effectLst/>
            </a:endParaRPr>
          </a:p>
          <a:p>
            <a:pPr>
              <a:buNone/>
            </a:pPr>
            <a:r>
              <a:rPr lang="en-US" sz="1100" i="1" dirty="0">
                <a:solidFill>
                  <a:srgbClr val="333333"/>
                </a:solidFill>
                <a:effectLst/>
              </a:rPr>
              <a:t>to normal upper and lower segments (mean ± 2 SD)</a:t>
            </a:r>
            <a:endParaRPr lang="en-US" sz="1100" dirty="0">
              <a:solidFill>
                <a:srgbClr val="333333"/>
              </a:solidFill>
              <a:effectLst/>
            </a:endParaRPr>
          </a:p>
        </p:txBody>
      </p:sp>
      <p:sp>
        <p:nvSpPr>
          <p:cNvPr id="30" name="TextBox 29">
            <a:extLst>
              <a:ext uri="{FF2B5EF4-FFF2-40B4-BE49-F238E27FC236}">
                <a16:creationId xmlns:a16="http://schemas.microsoft.com/office/drawing/2014/main" id="{D64D73EF-18E9-6A2D-B150-B176DAF77A42}"/>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9FA"/>
        </a:solidFill>
        <a:effectLst/>
      </p:bgPr>
    </p:bg>
    <p:spTree>
      <p:nvGrpSpPr>
        <p:cNvPr id="1" name=""/>
        <p:cNvGrpSpPr/>
        <p:nvPr/>
      </p:nvGrpSpPr>
      <p:grpSpPr>
        <a:xfrm>
          <a:off x="0" y="0"/>
          <a:ext cx="0" cy="0"/>
          <a:chOff x="0" y="0"/>
          <a:chExt cx="0" cy="0"/>
        </a:xfrm>
      </p:grpSpPr>
      <p:sp>
        <p:nvSpPr>
          <p:cNvPr id="2" name="TextBox 1"/>
          <p:cNvSpPr txBox="1"/>
          <p:nvPr/>
        </p:nvSpPr>
        <p:spPr>
          <a:xfrm>
            <a:off x="666733" y="379667"/>
            <a:ext cx="4060663" cy="478914"/>
          </a:xfrm>
          <a:prstGeom prst="rect">
            <a:avLst/>
          </a:prstGeom>
          <a:noFill/>
        </p:spPr>
        <p:txBody>
          <a:bodyPr wrap="none" lIns="73152" tIns="54864" rIns="73152" bIns="54864" anchor="ctr">
            <a:spAutoFit/>
          </a:bodyPr>
          <a:lstStyle/>
          <a:p>
            <a:pPr algn="l">
              <a:spcBef>
                <a:spcPts val="0"/>
              </a:spcBef>
              <a:spcAft>
                <a:spcPts val="650"/>
              </a:spcAft>
            </a:pPr>
            <a:r>
              <a:rPr lang="en-US" sz="2392" b="1" dirty="0">
                <a:solidFill>
                  <a:srgbClr val="1A4F7A"/>
                </a:solidFill>
                <a:latin typeface="Source Sans Pro"/>
              </a:rPr>
              <a:t>Inheritance of </a:t>
            </a:r>
            <a:r>
              <a:rPr lang="en-US" sz="2392" b="1" dirty="0" err="1">
                <a:solidFill>
                  <a:srgbClr val="1A4F7A"/>
                </a:solidFill>
                <a:latin typeface="Source Sans Pro"/>
              </a:rPr>
              <a:t>Achondroplsia</a:t>
            </a:r>
            <a:endParaRPr sz="2392" b="1" dirty="0">
              <a:solidFill>
                <a:srgbClr val="1A4F7A"/>
              </a:solidFill>
              <a:latin typeface="Source Sans Pro"/>
            </a:endParaRPr>
          </a:p>
        </p:txBody>
      </p:sp>
      <p:sp>
        <p:nvSpPr>
          <p:cNvPr id="3" name="Rounded Rectangle 2"/>
          <p:cNvSpPr/>
          <p:nvPr/>
        </p:nvSpPr>
        <p:spPr>
          <a:xfrm>
            <a:off x="666733" y="1143000"/>
            <a:ext cx="5686282" cy="1647825"/>
          </a:xfrm>
          <a:prstGeom prst="roundRect">
            <a:avLst>
              <a:gd name="adj" fmla="val 9248"/>
            </a:avLst>
          </a:prstGeom>
          <a:solidFill>
            <a:srgbClr val="1A4F7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952476" y="1428750"/>
            <a:ext cx="5114797" cy="666750"/>
          </a:xfrm>
          <a:prstGeom prst="rect">
            <a:avLst/>
          </a:prstGeom>
          <a:noFill/>
        </p:spPr>
        <p:txBody>
          <a:bodyPr wrap="none" lIns="73152" tIns="54864" rIns="73152" bIns="54864" anchor="ctr">
            <a:spAutoFit/>
          </a:bodyPr>
          <a:lstStyle/>
          <a:p>
            <a:pPr algn="ctr">
              <a:lnSpc>
                <a:spcPts val="4550"/>
              </a:lnSpc>
              <a:spcBef>
                <a:spcPts val="0"/>
              </a:spcBef>
              <a:spcAft>
                <a:spcPts val="975"/>
              </a:spcAft>
            </a:pPr>
            <a:r>
              <a:rPr sz="4186" b="1">
                <a:solidFill>
                  <a:srgbClr val="1A4F7A"/>
                </a:solidFill>
                <a:latin typeface="Source Sans Pro"/>
              </a:rPr>
              <a:t>80%</a:t>
            </a:r>
          </a:p>
        </p:txBody>
      </p:sp>
      <p:sp>
        <p:nvSpPr>
          <p:cNvPr id="5" name="TextBox 4"/>
          <p:cNvSpPr txBox="1"/>
          <p:nvPr/>
        </p:nvSpPr>
        <p:spPr>
          <a:xfrm>
            <a:off x="952476" y="2238375"/>
            <a:ext cx="5114797" cy="266699"/>
          </a:xfrm>
          <a:prstGeom prst="rect">
            <a:avLst/>
          </a:prstGeom>
          <a:noFill/>
        </p:spPr>
        <p:txBody>
          <a:bodyPr wrap="none" lIns="73152" tIns="54864" rIns="73152" bIns="54864" anchor="ctr">
            <a:spAutoFit/>
          </a:bodyPr>
          <a:lstStyle/>
          <a:p>
            <a:pPr algn="ctr">
              <a:spcBef>
                <a:spcPts val="0"/>
              </a:spcBef>
              <a:spcAft>
                <a:spcPts val="0"/>
              </a:spcAft>
            </a:pPr>
            <a:r>
              <a:rPr sz="1315" b="1">
                <a:solidFill>
                  <a:srgbClr val="333333"/>
                </a:solidFill>
                <a:latin typeface="Source Sans Pro"/>
              </a:rPr>
              <a:t>of individuals have parents of average stature</a:t>
            </a:r>
          </a:p>
        </p:txBody>
      </p:sp>
      <p:sp>
        <p:nvSpPr>
          <p:cNvPr id="6" name="Rounded Rectangle 5"/>
          <p:cNvSpPr/>
          <p:nvPr/>
        </p:nvSpPr>
        <p:spPr>
          <a:xfrm>
            <a:off x="666733" y="3028950"/>
            <a:ext cx="5686282" cy="2686050"/>
          </a:xfrm>
          <a:prstGeom prst="roundRect">
            <a:avLst>
              <a:gd name="adj" fmla="val 4678"/>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904852" y="3267075"/>
            <a:ext cx="5210044" cy="295274"/>
          </a:xfrm>
          <a:prstGeom prst="rect">
            <a:avLst/>
          </a:prstGeom>
          <a:noFill/>
        </p:spPr>
        <p:txBody>
          <a:bodyPr wrap="none" lIns="73152" tIns="54864" rIns="73152" bIns="54864" anchor="ctr">
            <a:spAutoFit/>
          </a:bodyPr>
          <a:lstStyle/>
          <a:p>
            <a:pPr algn="l">
              <a:spcBef>
                <a:spcPts val="0"/>
              </a:spcBef>
              <a:spcAft>
                <a:spcPts val="975"/>
              </a:spcAft>
            </a:pPr>
            <a:r>
              <a:rPr sz="1435" b="1">
                <a:solidFill>
                  <a:srgbClr val="1A4F7A"/>
                </a:solidFill>
                <a:latin typeface="Source Sans Pro"/>
              </a:rPr>
              <a:t> </a:t>
            </a:r>
            <a:r>
              <a:rPr sz="1104"/>
              <a:t>  </a:t>
            </a:r>
            <a:r>
              <a:rPr sz="1435" b="1">
                <a:solidFill>
                  <a:srgbClr val="1A4F7A"/>
                </a:solidFill>
                <a:latin typeface="Source Sans Pro"/>
              </a:rPr>
              <a:t> Genetic Pattern </a:t>
            </a:r>
          </a:p>
        </p:txBody>
      </p:sp>
      <p:pic>
        <p:nvPicPr>
          <p:cNvPr id="8" name="Picture 7" descr="image.png"/>
          <p:cNvPicPr>
            <a:picLocks noChangeAspect="1"/>
          </p:cNvPicPr>
          <p:nvPr/>
        </p:nvPicPr>
        <p:blipFill>
          <a:blip r:embed="rId2">
            <a:alphaModFix/>
          </a:blip>
          <a:stretch>
            <a:fillRect/>
          </a:stretch>
        </p:blipFill>
        <p:spPr>
          <a:xfrm>
            <a:off x="981050" y="3295650"/>
            <a:ext cx="533386" cy="228600"/>
          </a:xfrm>
          <a:prstGeom prst="rect">
            <a:avLst/>
          </a:prstGeom>
        </p:spPr>
      </p:pic>
      <p:pic>
        <p:nvPicPr>
          <p:cNvPr id="9" name="Picture 8" descr="image.png"/>
          <p:cNvPicPr>
            <a:picLocks noChangeAspect="1"/>
          </p:cNvPicPr>
          <p:nvPr/>
        </p:nvPicPr>
        <p:blipFill>
          <a:blip r:embed="rId3">
            <a:alphaModFix/>
          </a:blip>
          <a:stretch>
            <a:fillRect/>
          </a:stretch>
        </p:blipFill>
        <p:spPr>
          <a:xfrm>
            <a:off x="904852" y="3710940"/>
            <a:ext cx="228594" cy="217170"/>
          </a:xfrm>
          <a:prstGeom prst="rect">
            <a:avLst/>
          </a:prstGeom>
        </p:spPr>
      </p:pic>
      <p:sp>
        <p:nvSpPr>
          <p:cNvPr id="10" name="TextBox 9"/>
          <p:cNvSpPr txBox="1"/>
          <p:nvPr/>
        </p:nvSpPr>
        <p:spPr>
          <a:xfrm>
            <a:off x="1228694" y="3705224"/>
            <a:ext cx="3867053"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Result of </a:t>
            </a:r>
            <a:r>
              <a:rPr sz="1196" b="1">
                <a:solidFill>
                  <a:srgbClr val="1A4F7A"/>
                </a:solidFill>
                <a:latin typeface="Source Sans Pro"/>
              </a:rPr>
              <a:t>"de novo"</a:t>
            </a:r>
            <a:r>
              <a:rPr sz="1196" b="0">
                <a:solidFill>
                  <a:srgbClr val="1A1A1A"/>
                </a:solidFill>
                <a:latin typeface="Source Sans Pro"/>
              </a:rPr>
              <a:t> spontaneous genetic change</a:t>
            </a:r>
          </a:p>
        </p:txBody>
      </p:sp>
      <p:pic>
        <p:nvPicPr>
          <p:cNvPr id="11" name="Picture 10" descr="image.png"/>
          <p:cNvPicPr>
            <a:picLocks noChangeAspect="1"/>
          </p:cNvPicPr>
          <p:nvPr/>
        </p:nvPicPr>
        <p:blipFill>
          <a:blip r:embed="rId4">
            <a:alphaModFix/>
          </a:blip>
          <a:stretch>
            <a:fillRect/>
          </a:stretch>
        </p:blipFill>
        <p:spPr>
          <a:xfrm>
            <a:off x="904852" y="4103370"/>
            <a:ext cx="228594" cy="194309"/>
          </a:xfrm>
          <a:prstGeom prst="rect">
            <a:avLst/>
          </a:prstGeom>
        </p:spPr>
      </p:pic>
      <p:sp>
        <p:nvSpPr>
          <p:cNvPr id="12" name="TextBox 11"/>
          <p:cNvSpPr txBox="1"/>
          <p:nvPr/>
        </p:nvSpPr>
        <p:spPr>
          <a:xfrm>
            <a:off x="1228694" y="4086225"/>
            <a:ext cx="3009824"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20% inherited from an affected parent</a:t>
            </a:r>
          </a:p>
        </p:txBody>
      </p:sp>
      <p:pic>
        <p:nvPicPr>
          <p:cNvPr id="13" name="Picture 12" descr="image.png"/>
          <p:cNvPicPr>
            <a:picLocks noChangeAspect="1"/>
          </p:cNvPicPr>
          <p:nvPr/>
        </p:nvPicPr>
        <p:blipFill>
          <a:blip r:embed="rId5">
            <a:alphaModFix/>
          </a:blip>
          <a:stretch>
            <a:fillRect/>
          </a:stretch>
        </p:blipFill>
        <p:spPr>
          <a:xfrm>
            <a:off x="904852" y="4498657"/>
            <a:ext cx="228594" cy="165734"/>
          </a:xfrm>
          <a:prstGeom prst="rect">
            <a:avLst/>
          </a:prstGeom>
        </p:spPr>
      </p:pic>
      <p:sp>
        <p:nvSpPr>
          <p:cNvPr id="14" name="TextBox 13"/>
          <p:cNvSpPr txBox="1"/>
          <p:nvPr/>
        </p:nvSpPr>
        <p:spPr>
          <a:xfrm>
            <a:off x="1228694" y="4467224"/>
            <a:ext cx="3238419"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Autosomal dominant inheritance pattern</a:t>
            </a:r>
          </a:p>
        </p:txBody>
      </p:sp>
      <p:pic>
        <p:nvPicPr>
          <p:cNvPr id="15" name="Picture 14" descr="image.png"/>
          <p:cNvPicPr>
            <a:picLocks noChangeAspect="1"/>
          </p:cNvPicPr>
          <p:nvPr/>
        </p:nvPicPr>
        <p:blipFill>
          <a:blip r:embed="rId6">
            <a:alphaModFix/>
          </a:blip>
          <a:stretch>
            <a:fillRect/>
          </a:stretch>
        </p:blipFill>
        <p:spPr>
          <a:xfrm>
            <a:off x="904852" y="4872513"/>
            <a:ext cx="228594" cy="180022"/>
          </a:xfrm>
          <a:prstGeom prst="rect">
            <a:avLst/>
          </a:prstGeom>
        </p:spPr>
      </p:pic>
      <p:sp>
        <p:nvSpPr>
          <p:cNvPr id="16" name="TextBox 15"/>
          <p:cNvSpPr txBox="1"/>
          <p:nvPr/>
        </p:nvSpPr>
        <p:spPr>
          <a:xfrm>
            <a:off x="1228694" y="4848225"/>
            <a:ext cx="3209844" cy="238124"/>
          </a:xfrm>
          <a:prstGeom prst="rect">
            <a:avLst/>
          </a:prstGeom>
          <a:noFill/>
        </p:spPr>
        <p:txBody>
          <a:bodyPr wrap="none" lIns="73152" tIns="54864" rIns="73152" bIns="54864" anchor="ctr">
            <a:spAutoFit/>
          </a:bodyPr>
          <a:lstStyle/>
          <a:p>
            <a:pPr algn="l">
              <a:spcBef>
                <a:spcPts val="0"/>
              </a:spcBef>
              <a:spcAft>
                <a:spcPts val="0"/>
              </a:spcAft>
            </a:pPr>
            <a:r>
              <a:rPr sz="1196" b="0">
                <a:solidFill>
                  <a:srgbClr val="1A1A1A"/>
                </a:solidFill>
                <a:latin typeface="Source Sans Pro"/>
              </a:rPr>
              <a:t>Most cases involve FGFR3 gene mutation</a:t>
            </a:r>
          </a:p>
        </p:txBody>
      </p:sp>
      <p:sp>
        <p:nvSpPr>
          <p:cNvPr id="17" name="TextBox 16"/>
          <p:cNvSpPr txBox="1"/>
          <p:nvPr/>
        </p:nvSpPr>
        <p:spPr>
          <a:xfrm>
            <a:off x="557198" y="6425648"/>
            <a:ext cx="9411992" cy="280718"/>
          </a:xfrm>
          <a:prstGeom prst="rect">
            <a:avLst/>
          </a:prstGeom>
          <a:noFill/>
        </p:spPr>
        <p:txBody>
          <a:bodyPr wrap="square" lIns="73152" tIns="54864" rIns="73152" bIns="54864" anchor="ctr">
            <a:spAutoFit/>
          </a:bodyPr>
          <a:lstStyle/>
          <a:p>
            <a:pPr>
              <a:spcBef>
                <a:spcPts val="650"/>
              </a:spcBef>
            </a:pPr>
            <a:r>
              <a:rPr sz="837" b="0" dirty="0">
                <a:solidFill>
                  <a:srgbClr val="666666"/>
                </a:solidFill>
                <a:latin typeface="Source Sans Pro"/>
              </a:rPr>
              <a:t> </a:t>
            </a:r>
            <a:r>
              <a:rPr lang="en-US" sz="837" dirty="0">
                <a:solidFill>
                  <a:srgbClr val="666666"/>
                </a:solidFill>
                <a:latin typeface="Source Sans Pro"/>
              </a:rPr>
              <a:t>Webb BD, Hoover-Fong JE, Jabs EW. (2020)</a:t>
            </a:r>
            <a:r>
              <a:rPr sz="837" b="0" dirty="0">
                <a:solidFill>
                  <a:srgbClr val="666666"/>
                </a:solidFill>
                <a:latin typeface="Source Sans Pro"/>
              </a:rPr>
              <a:t>.</a:t>
            </a:r>
            <a:r>
              <a:rPr lang="en-US" sz="1104" b="0" dirty="0">
                <a:solidFill>
                  <a:srgbClr val="666666"/>
                </a:solidFill>
                <a:latin typeface="Source Sans Pro"/>
              </a:rPr>
              <a:t>,</a:t>
            </a:r>
            <a:r>
              <a:rPr sz="837" b="0" dirty="0">
                <a:solidFill>
                  <a:srgbClr val="666666"/>
                </a:solidFill>
                <a:latin typeface="Source Sans Pro"/>
              </a:rPr>
              <a:t>Ireland PJ, et al. Appl Clin Genet. 2014;7:117-125.</a:t>
            </a:r>
            <a:r>
              <a:rPr lang="en-US" sz="1104" b="0" dirty="0">
                <a:solidFill>
                  <a:srgbClr val="666666"/>
                </a:solidFill>
                <a:latin typeface="Source Sans Pro"/>
              </a:rPr>
              <a:t>,</a:t>
            </a:r>
            <a:r>
              <a:rPr sz="837" b="0" dirty="0">
                <a:solidFill>
                  <a:srgbClr val="666666"/>
                </a:solidFill>
                <a:latin typeface="Source Sans Pro"/>
              </a:rPr>
              <a:t>Hunter AGW, et al. J Med Genet. 1998;35:705-712.</a:t>
            </a:r>
            <a:r>
              <a:rPr lang="en-US" sz="1104" b="0" dirty="0">
                <a:solidFill>
                  <a:srgbClr val="666666"/>
                </a:solidFill>
                <a:latin typeface="Source Sans Pro"/>
              </a:rPr>
              <a:t>,</a:t>
            </a:r>
            <a:r>
              <a:rPr sz="837" b="0" dirty="0">
                <a:solidFill>
                  <a:srgbClr val="666666"/>
                </a:solidFill>
                <a:latin typeface="Source Sans Pro"/>
              </a:rPr>
              <a:t>Horton WA, et al. Lancet. 2007;370:162-172. </a:t>
            </a:r>
          </a:p>
        </p:txBody>
      </p:sp>
      <p:sp>
        <p:nvSpPr>
          <p:cNvPr id="18" name="Rounded Rectangle 17"/>
          <p:cNvSpPr/>
          <p:nvPr/>
        </p:nvSpPr>
        <p:spPr>
          <a:xfrm>
            <a:off x="6638759" y="1143000"/>
            <a:ext cx="4886202" cy="4572000"/>
          </a:xfrm>
          <a:prstGeom prst="roundRect">
            <a:avLst>
              <a:gd name="adj" fmla="val 3118"/>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9" name="TextBox 18"/>
          <p:cNvSpPr txBox="1"/>
          <p:nvPr/>
        </p:nvSpPr>
        <p:spPr>
          <a:xfrm>
            <a:off x="6876878" y="1381124"/>
            <a:ext cx="4409964" cy="295274"/>
          </a:xfrm>
          <a:prstGeom prst="rect">
            <a:avLst/>
          </a:prstGeom>
          <a:noFill/>
        </p:spPr>
        <p:txBody>
          <a:bodyPr wrap="none" lIns="73152" tIns="54864" rIns="73152" bIns="54864" anchor="ctr">
            <a:spAutoFit/>
          </a:bodyPr>
          <a:lstStyle/>
          <a:p>
            <a:pPr algn="ctr">
              <a:spcBef>
                <a:spcPts val="0"/>
              </a:spcBef>
              <a:spcAft>
                <a:spcPts val="1300"/>
              </a:spcAft>
            </a:pPr>
            <a:r>
              <a:rPr sz="1435" b="1">
                <a:solidFill>
                  <a:srgbClr val="1A4F7A"/>
                </a:solidFill>
                <a:latin typeface="Source Sans Pro"/>
              </a:rPr>
              <a:t>Inheritance Distribution</a:t>
            </a:r>
          </a:p>
        </p:txBody>
      </p:sp>
      <p:graphicFrame>
        <p:nvGraphicFramePr>
          <p:cNvPr id="30" name="Chart 29">
            <a:extLst>
              <a:ext uri="{FF2B5EF4-FFF2-40B4-BE49-F238E27FC236}">
                <a16:creationId xmlns:a16="http://schemas.microsoft.com/office/drawing/2014/main" id="{EF5457D1-350F-449A-16F4-9AE2D516614D}"/>
              </a:ext>
            </a:extLst>
          </p:cNvPr>
          <p:cNvGraphicFramePr/>
          <p:nvPr>
            <p:extLst>
              <p:ext uri="{D42A27DB-BD31-4B8C-83A1-F6EECF244321}">
                <p14:modId xmlns:p14="http://schemas.microsoft.com/office/powerpoint/2010/main" val="3609716879"/>
              </p:ext>
            </p:extLst>
          </p:nvPr>
        </p:nvGraphicFramePr>
        <p:xfrm>
          <a:off x="6876878" y="2238375"/>
          <a:ext cx="4559134" cy="3039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BFC4C669-49CA-8BE9-C61C-834AF112808B}"/>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F7566-0646-1547-6F01-01C31D4C81B9}"/>
              </a:ext>
            </a:extLst>
          </p:cNvPr>
          <p:cNvPicPr>
            <a:picLocks noChangeAspect="1"/>
          </p:cNvPicPr>
          <p:nvPr/>
        </p:nvPicPr>
        <p:blipFill>
          <a:blip r:embed="rId3"/>
          <a:stretch>
            <a:fillRect/>
          </a:stretch>
        </p:blipFill>
        <p:spPr>
          <a:xfrm>
            <a:off x="1055440" y="1335472"/>
            <a:ext cx="9483058" cy="4187055"/>
          </a:xfrm>
          <a:prstGeom prst="rect">
            <a:avLst/>
          </a:prstGeom>
        </p:spPr>
      </p:pic>
      <p:sp>
        <p:nvSpPr>
          <p:cNvPr id="6" name="TextBox 5">
            <a:extLst>
              <a:ext uri="{FF2B5EF4-FFF2-40B4-BE49-F238E27FC236}">
                <a16:creationId xmlns:a16="http://schemas.microsoft.com/office/drawing/2014/main" id="{19318DE2-11C3-2CB2-4785-6BFA75AAA407}"/>
              </a:ext>
            </a:extLst>
          </p:cNvPr>
          <p:cNvSpPr txBox="1"/>
          <p:nvPr/>
        </p:nvSpPr>
        <p:spPr>
          <a:xfrm>
            <a:off x="1055440" y="5995231"/>
            <a:ext cx="9727789"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a:t>*Six </a:t>
            </a:r>
            <a:r>
              <a:rPr lang="en-US" sz="1600" b="1" dirty="0">
                <a:ea typeface="Cambria Math" panose="02040503050406030204" pitchFamily="18" charset="0"/>
              </a:rPr>
              <a:t>times</a:t>
            </a:r>
            <a:r>
              <a:rPr lang="en-US" sz="1600" b="1" dirty="0"/>
              <a:t> higher than in the general population,</a:t>
            </a:r>
            <a:r>
              <a:rPr lang="en-US" sz="1600" b="1" baseline="30000" dirty="0"/>
              <a:t>4</a:t>
            </a:r>
            <a:r>
              <a:rPr lang="en-US" sz="1600" b="1" dirty="0"/>
              <a:t> impacting ~2% of young children with achondroplasia</a:t>
            </a:r>
            <a:r>
              <a:rPr lang="en-US" sz="1600" b="1" baseline="30000" dirty="0"/>
              <a:t>5</a:t>
            </a:r>
            <a:r>
              <a:rPr lang="en-US" sz="1600" b="1" dirty="0"/>
              <a:t> </a:t>
            </a:r>
            <a:endParaRPr lang="en-AU" sz="1600" b="1" dirty="0"/>
          </a:p>
        </p:txBody>
      </p:sp>
      <p:sp>
        <p:nvSpPr>
          <p:cNvPr id="5" name="Title 1">
            <a:extLst>
              <a:ext uri="{FF2B5EF4-FFF2-40B4-BE49-F238E27FC236}">
                <a16:creationId xmlns:a16="http://schemas.microsoft.com/office/drawing/2014/main" id="{730FB331-DE9D-46F6-4818-404B00C41FBB}"/>
              </a:ext>
            </a:extLst>
          </p:cNvPr>
          <p:cNvSpPr txBox="1">
            <a:spLocks/>
          </p:cNvSpPr>
          <p:nvPr/>
        </p:nvSpPr>
        <p:spPr>
          <a:xfrm>
            <a:off x="838199" y="365125"/>
            <a:ext cx="10212581" cy="745200"/>
          </a:xfrm>
          <a:prstGeom prst="rect">
            <a:avLst/>
          </a:prstGeom>
          <a:noFill/>
        </p:spPr>
        <p:txBody>
          <a:bodyPr wrap="square" lIns="73152" tIns="54864" rIns="73152" bIns="54864" anchor="ctr">
            <a:spAutoFit/>
          </a:bodyPr>
          <a:lstStyle>
            <a:defPPr>
              <a:defRPr lang="x-none"/>
            </a:defPPr>
            <a:lvl1pPr>
              <a:spcBef>
                <a:spcPts val="0"/>
              </a:spcBef>
              <a:spcAft>
                <a:spcPts val="650"/>
              </a:spcAft>
              <a:defRPr sz="2392" b="1">
                <a:solidFill>
                  <a:srgbClr val="1A4F7A"/>
                </a:solidFill>
                <a:latin typeface="Source Sans Pro"/>
              </a:defRPr>
            </a:lvl1pPr>
          </a:lstStyle>
          <a:p>
            <a:r>
              <a:rPr lang="en-US" dirty="0"/>
              <a:t>Achondroplasia is Associated With Medical Complications &amp; Functional Challenges </a:t>
            </a:r>
            <a:r>
              <a:rPr lang="en-US"/>
              <a:t>Throughout Life1</a:t>
            </a:r>
            <a:endParaRPr lang="en-GB" dirty="0"/>
          </a:p>
        </p:txBody>
      </p:sp>
      <p:sp>
        <p:nvSpPr>
          <p:cNvPr id="4" name="TextBox 1">
            <a:extLst>
              <a:ext uri="{FF2B5EF4-FFF2-40B4-BE49-F238E27FC236}">
                <a16:creationId xmlns:a16="http://schemas.microsoft.com/office/drawing/2014/main" id="{D09FEBF6-A212-FB00-A40F-556C4B9C0045}"/>
              </a:ext>
            </a:extLst>
          </p:cNvPr>
          <p:cNvSpPr txBox="1"/>
          <p:nvPr/>
        </p:nvSpPr>
        <p:spPr>
          <a:xfrm>
            <a:off x="1263122" y="6425755"/>
            <a:ext cx="9362733" cy="369332"/>
          </a:xfrm>
          <a:prstGeom prst="rect">
            <a:avLst/>
          </a:prstGeom>
        </p:spPr>
        <p:txBody>
          <a:bodyPr wrap="square" tIns="0" bIns="0" rtlCol="0" anchor="b" anchorCtr="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dirty="0"/>
              <a:t>*Six </a:t>
            </a:r>
            <a:r>
              <a:rPr lang="en-US" sz="800" dirty="0">
                <a:ea typeface="Cambria Math" panose="02040503050406030204" pitchFamily="18" charset="0"/>
              </a:rPr>
              <a:t>times</a:t>
            </a:r>
            <a:r>
              <a:rPr lang="en-US" sz="800" dirty="0"/>
              <a:t> higher than in the general population,</a:t>
            </a:r>
            <a:r>
              <a:rPr lang="en-US" sz="800" baseline="30000" dirty="0"/>
              <a:t>4</a:t>
            </a:r>
            <a:r>
              <a:rPr lang="en-US" sz="800" dirty="0"/>
              <a:t> impacting ~2% of young children with achondroplasia</a:t>
            </a:r>
            <a:r>
              <a:rPr lang="en-US" sz="800" baseline="30000" dirty="0"/>
              <a:t>5</a:t>
            </a:r>
            <a:r>
              <a:rPr lang="en-US" sz="800" dirty="0"/>
              <a:t> </a:t>
            </a:r>
            <a:br>
              <a:rPr lang="en-US" sz="800" dirty="0"/>
            </a:br>
            <a:r>
              <a:rPr lang="da-DK" sz="800" dirty="0">
                <a:ea typeface="+mn-lt"/>
                <a:cs typeface="+mn-lt"/>
              </a:rPr>
              <a:t>1. </a:t>
            </a:r>
            <a:r>
              <a:rPr lang="en-US" sz="800" dirty="0"/>
              <a:t>Hoover-Fong J </a:t>
            </a:r>
            <a:r>
              <a:rPr lang="en-US" sz="800" i="1" dirty="0"/>
              <a:t>et al. Bone </a:t>
            </a:r>
            <a:r>
              <a:rPr lang="en-US" sz="800" dirty="0"/>
              <a:t>2021;146:115872; 2. Irving M </a:t>
            </a:r>
            <a:r>
              <a:rPr lang="en-US" sz="800" i="1" dirty="0"/>
              <a:t>et al. </a:t>
            </a:r>
            <a:r>
              <a:rPr lang="en-US" sz="800" i="1" dirty="0" err="1"/>
              <a:t>Orphanet</a:t>
            </a:r>
            <a:r>
              <a:rPr lang="en-US" sz="800" i="1" dirty="0"/>
              <a:t> J Rare Dis </a:t>
            </a:r>
            <a:r>
              <a:rPr lang="en-US" sz="800" dirty="0"/>
              <a:t>2023;18:219; 3. </a:t>
            </a:r>
            <a:r>
              <a:rPr lang="da-DK" sz="800" dirty="0"/>
              <a:t>Savarirayan R </a:t>
            </a:r>
            <a:r>
              <a:rPr lang="da-DK" sz="800" i="1" dirty="0"/>
              <a:t>et al. Nat Rev Endocrinol </a:t>
            </a:r>
            <a:r>
              <a:rPr lang="da-DK" sz="800" dirty="0"/>
              <a:t>2022;18:173–89; </a:t>
            </a:r>
            <a:br>
              <a:rPr lang="da-DK" sz="800" dirty="0"/>
            </a:br>
            <a:r>
              <a:rPr lang="da-DK" sz="800" dirty="0"/>
              <a:t>4. </a:t>
            </a:r>
            <a:r>
              <a:rPr lang="en-US" sz="800" dirty="0"/>
              <a:t>Simmons K </a:t>
            </a:r>
            <a:r>
              <a:rPr lang="en-US" sz="800" i="1" dirty="0"/>
              <a:t>et al. Birth Defects Res A Clin Mol </a:t>
            </a:r>
            <a:r>
              <a:rPr lang="en-US" sz="800" i="1" dirty="0" err="1"/>
              <a:t>Teratol</a:t>
            </a:r>
            <a:r>
              <a:rPr lang="en-US" sz="800" i="1" dirty="0"/>
              <a:t>. </a:t>
            </a:r>
            <a:r>
              <a:rPr lang="en-US" sz="800" dirty="0"/>
              <a:t>2014;100:247–9; 5. Armstrong JA </a:t>
            </a:r>
            <a:r>
              <a:rPr lang="en-US" sz="800" i="1" dirty="0"/>
              <a:t>et al. Dev Med Child Neurol</a:t>
            </a:r>
            <a:r>
              <a:rPr lang="en-US" sz="800" dirty="0"/>
              <a:t> 2022;64:989–97</a:t>
            </a:r>
          </a:p>
        </p:txBody>
      </p:sp>
      <p:sp>
        <p:nvSpPr>
          <p:cNvPr id="7" name="TextBox 6">
            <a:extLst>
              <a:ext uri="{FF2B5EF4-FFF2-40B4-BE49-F238E27FC236}">
                <a16:creationId xmlns:a16="http://schemas.microsoft.com/office/drawing/2014/main" id="{A90FB741-B411-34FC-4991-6F664692570F}"/>
              </a:ext>
            </a:extLst>
          </p:cNvPr>
          <p:cNvSpPr txBox="1"/>
          <p:nvPr/>
        </p:nvSpPr>
        <p:spPr>
          <a:xfrm>
            <a:off x="1055440" y="5554977"/>
            <a:ext cx="9995340" cy="577081"/>
          </a:xfrm>
          <a:prstGeom prst="rect">
            <a:avLst/>
          </a:prstGeom>
          <a:noFill/>
        </p:spPr>
        <p:txBody>
          <a:bodyPr wrap="square" rtlCol="0">
            <a:spAutoFit/>
          </a:bodyPr>
          <a:lstStyle/>
          <a:p>
            <a:r>
              <a:rPr lang="en-US" sz="1050" i="1" dirty="0"/>
              <a:t>This table is not intended to be an indication of</a:t>
            </a:r>
            <a:r>
              <a:rPr lang="en-US" sz="1050" dirty="0"/>
              <a:t> </a:t>
            </a:r>
            <a:r>
              <a:rPr lang="en-US" sz="1050" i="1" dirty="0"/>
              <a:t>what, when, or if an individual with achondroplasia</a:t>
            </a:r>
            <a:r>
              <a:rPr lang="en-US" sz="1050" dirty="0"/>
              <a:t> </a:t>
            </a:r>
            <a:r>
              <a:rPr lang="en-US" sz="1050" i="1" dirty="0"/>
              <a:t>will experience complications. Vosoritide has not</a:t>
            </a:r>
            <a:r>
              <a:rPr lang="en-US" sz="1050" dirty="0"/>
              <a:t> </a:t>
            </a:r>
            <a:r>
              <a:rPr lang="en-US" sz="1050" i="1" dirty="0"/>
              <a:t>shown efficacy in addressing all of the listed</a:t>
            </a:r>
            <a:r>
              <a:rPr lang="en-US" sz="1050" dirty="0"/>
              <a:t> </a:t>
            </a:r>
            <a:r>
              <a:rPr lang="en-US" sz="1050" i="1" dirty="0"/>
              <a:t>complications.</a:t>
            </a:r>
            <a:endParaRPr lang="en-US" sz="1050" dirty="0"/>
          </a:p>
          <a:p>
            <a:endParaRPr lang="en-SA" sz="1050" dirty="0"/>
          </a:p>
        </p:txBody>
      </p:sp>
      <p:sp>
        <p:nvSpPr>
          <p:cNvPr id="8" name="TextBox 7">
            <a:extLst>
              <a:ext uri="{FF2B5EF4-FFF2-40B4-BE49-F238E27FC236}">
                <a16:creationId xmlns:a16="http://schemas.microsoft.com/office/drawing/2014/main" id="{9D071144-0139-111F-9A34-1F054EEB9CD1}"/>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4180866602"/>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1A0E812-327F-C3C1-807B-36870FBF39D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bwMode="gray">
          <a:xfrm>
            <a:off x="5343172" y="1367197"/>
            <a:ext cx="1062797" cy="4413956"/>
          </a:xfrm>
          <a:prstGeom prst="rect">
            <a:avLst/>
          </a:prstGeom>
        </p:spPr>
      </p:pic>
      <p:grpSp>
        <p:nvGrpSpPr>
          <p:cNvPr id="15" name="Group 14">
            <a:extLst>
              <a:ext uri="{FF2B5EF4-FFF2-40B4-BE49-F238E27FC236}">
                <a16:creationId xmlns:a16="http://schemas.microsoft.com/office/drawing/2014/main" id="{D0094065-1715-FC62-E4B4-A3AAB5291D3D}"/>
              </a:ext>
            </a:extLst>
          </p:cNvPr>
          <p:cNvGrpSpPr/>
          <p:nvPr/>
        </p:nvGrpSpPr>
        <p:grpSpPr bwMode="gray">
          <a:xfrm>
            <a:off x="2105060" y="1203916"/>
            <a:ext cx="3597709" cy="1385043"/>
            <a:chOff x="-8571" y="1682713"/>
            <a:chExt cx="2506237" cy="1385042"/>
          </a:xfrm>
        </p:grpSpPr>
        <p:sp>
          <p:nvSpPr>
            <p:cNvPr id="16" name="TextBox 15">
              <a:extLst>
                <a:ext uri="{FF2B5EF4-FFF2-40B4-BE49-F238E27FC236}">
                  <a16:creationId xmlns:a16="http://schemas.microsoft.com/office/drawing/2014/main" id="{F5E989F8-9745-0AFC-B342-F2A9C34420FF}"/>
                </a:ext>
              </a:extLst>
            </p:cNvPr>
            <p:cNvSpPr txBox="1"/>
            <p:nvPr/>
          </p:nvSpPr>
          <p:spPr bwMode="gray">
            <a:xfrm>
              <a:off x="-8571" y="1682713"/>
              <a:ext cx="2057400" cy="1188017"/>
            </a:xfrm>
            <a:prstGeom prst="rect">
              <a:avLst/>
            </a:prstGeom>
            <a:noFill/>
          </p:spPr>
          <p:txBody>
            <a:bodyPr wrap="square" rtlCol="0">
              <a:spAutoFit/>
            </a:bodyPr>
            <a:lstStyle/>
            <a:p>
              <a:pPr defTabSz="457189" fontAlgn="base">
                <a:lnSpc>
                  <a:spcPct val="90000"/>
                </a:lnSpc>
                <a:spcBef>
                  <a:spcPct val="0"/>
                </a:spcBef>
                <a:spcAft>
                  <a:spcPct val="0"/>
                </a:spcAft>
                <a:defRPr/>
              </a:pPr>
              <a:r>
                <a:rPr lang="en-US" sz="1600" b="1" dirty="0">
                  <a:solidFill>
                    <a:srgbClr val="00509C"/>
                  </a:solidFill>
                  <a:latin typeface="Source Sans Pro" panose="020B0503030403020204" pitchFamily="34" charset="0"/>
                  <a:ea typeface="Source Sans Pro" panose="020B0503030403020204" pitchFamily="34" charset="0"/>
                </a:rPr>
                <a:t>EAR, NOSE, </a:t>
              </a:r>
              <a:br>
                <a:rPr lang="en-US" sz="1600" b="1" dirty="0">
                  <a:solidFill>
                    <a:srgbClr val="00509C"/>
                  </a:solidFill>
                  <a:latin typeface="Source Sans Pro" panose="020B0503030403020204" pitchFamily="34" charset="0"/>
                  <a:ea typeface="Source Sans Pro" panose="020B0503030403020204" pitchFamily="34" charset="0"/>
                </a:rPr>
              </a:br>
              <a:r>
                <a:rPr lang="en-US" sz="1600" b="1" dirty="0">
                  <a:solidFill>
                    <a:srgbClr val="00509C"/>
                  </a:solidFill>
                  <a:latin typeface="Source Sans Pro" panose="020B0503030403020204" pitchFamily="34" charset="0"/>
                  <a:ea typeface="Source Sans Pro" panose="020B0503030403020204" pitchFamily="34" charset="0"/>
                </a:rPr>
                <a:t>AND THROAT</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509C"/>
                  </a:solidFill>
                  <a:latin typeface="Source Sans Pro" panose="020B0503030403020204" pitchFamily="34" charset="0"/>
                  <a:ea typeface="Source Sans Pro" panose="020B0503030403020204" pitchFamily="34" charset="0"/>
                </a:rPr>
                <a:t>Recurrent otitis media</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509C"/>
                  </a:solidFill>
                  <a:latin typeface="Source Sans Pro" panose="020B0503030403020204" pitchFamily="34" charset="0"/>
                  <a:ea typeface="Source Sans Pro" panose="020B0503030403020204" pitchFamily="34" charset="0"/>
                </a:rPr>
                <a:t>Hearing loss</a:t>
              </a:r>
            </a:p>
            <a:p>
              <a:pPr marL="169858" indent="-169858" defTabSz="457189" fontAlgn="base">
                <a:lnSpc>
                  <a:spcPct val="85000"/>
                </a:lnSpc>
                <a:spcBef>
                  <a:spcPct val="0"/>
                </a:spcBef>
                <a:spcAft>
                  <a:spcPct val="0"/>
                </a:spcAft>
                <a:buFont typeface="Arial" panose="020B0604020202020204" pitchFamily="34" charset="0"/>
                <a:buChar char="•"/>
                <a:defRPr/>
              </a:pPr>
              <a:r>
                <a:rPr lang="en-US" sz="1600" dirty="0">
                  <a:solidFill>
                    <a:srgbClr val="00509C"/>
                  </a:solidFill>
                  <a:latin typeface="Source Sans Pro" panose="020B0503030403020204" pitchFamily="34" charset="0"/>
                  <a:ea typeface="Source Sans Pro" panose="020B0503030403020204" pitchFamily="34" charset="0"/>
                </a:rPr>
                <a:t>Dental malocclusion</a:t>
              </a:r>
            </a:p>
          </p:txBody>
        </p:sp>
        <p:sp>
          <p:nvSpPr>
            <p:cNvPr id="17" name="Freeform 14">
              <a:extLst>
                <a:ext uri="{FF2B5EF4-FFF2-40B4-BE49-F238E27FC236}">
                  <a16:creationId xmlns:a16="http://schemas.microsoft.com/office/drawing/2014/main" id="{7134F3C0-EA69-8D14-E39C-A0069447BB76}"/>
                </a:ext>
              </a:extLst>
            </p:cNvPr>
            <p:cNvSpPr/>
            <p:nvPr/>
          </p:nvSpPr>
          <p:spPr bwMode="gray">
            <a:xfrm>
              <a:off x="2125133" y="2514600"/>
              <a:ext cx="372533" cy="553155"/>
            </a:xfrm>
            <a:custGeom>
              <a:avLst/>
              <a:gdLst>
                <a:gd name="connsiteX0" fmla="*/ 158045 w 372533"/>
                <a:gd name="connsiteY0" fmla="*/ 0 h 553155"/>
                <a:gd name="connsiteX1" fmla="*/ 0 w 372533"/>
                <a:gd name="connsiteY1" fmla="*/ 0 h 553155"/>
                <a:gd name="connsiteX2" fmla="*/ 0 w 372533"/>
                <a:gd name="connsiteY2" fmla="*/ 553155 h 553155"/>
                <a:gd name="connsiteX3" fmla="*/ 372533 w 372533"/>
                <a:gd name="connsiteY3" fmla="*/ 553155 h 553155"/>
              </a:gdLst>
              <a:ahLst/>
              <a:cxnLst>
                <a:cxn ang="0">
                  <a:pos x="connsiteX0" y="connsiteY0"/>
                </a:cxn>
                <a:cxn ang="0">
                  <a:pos x="connsiteX1" y="connsiteY1"/>
                </a:cxn>
                <a:cxn ang="0">
                  <a:pos x="connsiteX2" y="connsiteY2"/>
                </a:cxn>
                <a:cxn ang="0">
                  <a:pos x="connsiteX3" y="connsiteY3"/>
                </a:cxn>
              </a:cxnLst>
              <a:rect l="l" t="t" r="r" b="b"/>
              <a:pathLst>
                <a:path w="372533" h="553155">
                  <a:moveTo>
                    <a:pt x="158045" y="0"/>
                  </a:moveTo>
                  <a:lnTo>
                    <a:pt x="0" y="0"/>
                  </a:lnTo>
                  <a:lnTo>
                    <a:pt x="0" y="553155"/>
                  </a:lnTo>
                  <a:lnTo>
                    <a:pt x="372533" y="553155"/>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1600">
                <a:solidFill>
                  <a:srgbClr val="A63493"/>
                </a:solidFill>
                <a:latin typeface="Source Sans Pro" panose="020B0503030403020204" pitchFamily="34" charset="0"/>
                <a:ea typeface="Source Sans Pro" panose="020B0503030403020204" pitchFamily="34" charset="0"/>
              </a:endParaRPr>
            </a:p>
          </p:txBody>
        </p:sp>
      </p:grpSp>
      <p:grpSp>
        <p:nvGrpSpPr>
          <p:cNvPr id="18" name="Group 17">
            <a:extLst>
              <a:ext uri="{FF2B5EF4-FFF2-40B4-BE49-F238E27FC236}">
                <a16:creationId xmlns:a16="http://schemas.microsoft.com/office/drawing/2014/main" id="{EFF2A4FE-20FF-0B1B-7522-C6649127A2E8}"/>
              </a:ext>
            </a:extLst>
          </p:cNvPr>
          <p:cNvGrpSpPr/>
          <p:nvPr/>
        </p:nvGrpSpPr>
        <p:grpSpPr bwMode="gray">
          <a:xfrm>
            <a:off x="6135188" y="1305172"/>
            <a:ext cx="4625363" cy="1338828"/>
            <a:chOff x="3016955" y="1806222"/>
            <a:chExt cx="3526548" cy="1338828"/>
          </a:xfrm>
        </p:grpSpPr>
        <p:sp>
          <p:nvSpPr>
            <p:cNvPr id="19" name="TextBox 18">
              <a:extLst>
                <a:ext uri="{FF2B5EF4-FFF2-40B4-BE49-F238E27FC236}">
                  <a16:creationId xmlns:a16="http://schemas.microsoft.com/office/drawing/2014/main" id="{8203BD73-E3B1-70A3-29B5-816AE2E136FE}"/>
                </a:ext>
              </a:extLst>
            </p:cNvPr>
            <p:cNvSpPr txBox="1"/>
            <p:nvPr/>
          </p:nvSpPr>
          <p:spPr bwMode="gray">
            <a:xfrm>
              <a:off x="3526540" y="2086927"/>
              <a:ext cx="3016963" cy="978729"/>
            </a:xfrm>
            <a:prstGeom prst="rect">
              <a:avLst/>
            </a:prstGeom>
            <a:noFill/>
          </p:spPr>
          <p:txBody>
            <a:bodyPr wrap="square" rtlCol="0">
              <a:spAutoFit/>
            </a:bodyPr>
            <a:lstStyle/>
            <a:p>
              <a:pPr defTabSz="457189" fontAlgn="base">
                <a:lnSpc>
                  <a:spcPct val="90000"/>
                </a:lnSpc>
                <a:spcBef>
                  <a:spcPct val="0"/>
                </a:spcBef>
                <a:spcAft>
                  <a:spcPct val="0"/>
                </a:spcAft>
                <a:defRPr/>
              </a:pPr>
              <a:r>
                <a:rPr lang="en-US" sz="1600" b="1" dirty="0">
                  <a:solidFill>
                    <a:srgbClr val="002E56"/>
                  </a:solidFill>
                  <a:latin typeface="Source Sans Pro" panose="020B0503030403020204" pitchFamily="34" charset="0"/>
                  <a:ea typeface="Source Sans Pro" panose="020B0503030403020204" pitchFamily="34" charset="0"/>
                </a:rPr>
                <a:t>NERVOUS </a:t>
              </a:r>
              <a:br>
                <a:rPr lang="en-US" sz="1600" b="1" dirty="0">
                  <a:solidFill>
                    <a:srgbClr val="002E56"/>
                  </a:solidFill>
                  <a:latin typeface="Source Sans Pro" panose="020B0503030403020204" pitchFamily="34" charset="0"/>
                  <a:ea typeface="Source Sans Pro" panose="020B0503030403020204" pitchFamily="34" charset="0"/>
                </a:rPr>
              </a:br>
              <a:r>
                <a:rPr lang="en-US" sz="1600" b="1" dirty="0">
                  <a:solidFill>
                    <a:srgbClr val="002E56"/>
                  </a:solidFill>
                  <a:latin typeface="Source Sans Pro" panose="020B0503030403020204" pitchFamily="34" charset="0"/>
                  <a:ea typeface="Source Sans Pro" panose="020B0503030403020204" pitchFamily="34" charset="0"/>
                </a:rPr>
                <a:t>SYSTEM</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err="1">
                  <a:solidFill>
                    <a:srgbClr val="002E56"/>
                  </a:solidFill>
                  <a:latin typeface="Source Sans Pro" panose="020B0503030403020204" pitchFamily="34" charset="0"/>
                  <a:ea typeface="Source Sans Pro" panose="020B0503030403020204" pitchFamily="34" charset="0"/>
                </a:rPr>
                <a:t>Cervicomedullary</a:t>
              </a:r>
              <a:r>
                <a:rPr lang="en-US" sz="1600" dirty="0">
                  <a:solidFill>
                    <a:srgbClr val="002E56"/>
                  </a:solidFill>
                  <a:latin typeface="Source Sans Pro" panose="020B0503030403020204" pitchFamily="34" charset="0"/>
                  <a:ea typeface="Source Sans Pro" panose="020B0503030403020204" pitchFamily="34" charset="0"/>
                </a:rPr>
                <a:t> compression</a:t>
              </a:r>
            </a:p>
            <a:p>
              <a:pPr marL="169858" indent="-169858" defTabSz="457189" fontAlgn="base">
                <a:lnSpc>
                  <a:spcPct val="90000"/>
                </a:lnSpc>
                <a:spcBef>
                  <a:spcPct val="0"/>
                </a:spcBef>
                <a:spcAft>
                  <a:spcPct val="0"/>
                </a:spcAft>
                <a:buFont typeface="Arial" panose="020B0604020202020204" pitchFamily="34" charset="0"/>
                <a:buChar char="•"/>
                <a:defRPr/>
              </a:pPr>
              <a:r>
                <a:rPr lang="en-GB" sz="1600" dirty="0">
                  <a:solidFill>
                    <a:srgbClr val="002E56"/>
                  </a:solidFill>
                  <a:latin typeface="Source Sans Pro" panose="020B0503030403020204" pitchFamily="34" charset="0"/>
                  <a:ea typeface="Source Sans Pro" panose="020B0503030403020204" pitchFamily="34" charset="0"/>
                </a:rPr>
                <a:t>C</a:t>
              </a:r>
              <a:r>
                <a:rPr lang="en-US" sz="1600" dirty="0" err="1">
                  <a:solidFill>
                    <a:srgbClr val="002E56"/>
                  </a:solidFill>
                  <a:latin typeface="Source Sans Pro" panose="020B0503030403020204" pitchFamily="34" charset="0"/>
                  <a:ea typeface="Source Sans Pro" panose="020B0503030403020204" pitchFamily="34" charset="0"/>
                </a:rPr>
                <a:t>raniocervical</a:t>
              </a:r>
              <a:r>
                <a:rPr lang="en-US" sz="1600" dirty="0">
                  <a:solidFill>
                    <a:srgbClr val="002E56"/>
                  </a:solidFill>
                  <a:latin typeface="Source Sans Pro" panose="020B0503030403020204" pitchFamily="34" charset="0"/>
                  <a:ea typeface="Source Sans Pro" panose="020B0503030403020204" pitchFamily="34" charset="0"/>
                </a:rPr>
                <a:t> junction anomalies</a:t>
              </a:r>
            </a:p>
          </p:txBody>
        </p:sp>
        <p:sp>
          <p:nvSpPr>
            <p:cNvPr id="20" name="Freeform 12">
              <a:extLst>
                <a:ext uri="{FF2B5EF4-FFF2-40B4-BE49-F238E27FC236}">
                  <a16:creationId xmlns:a16="http://schemas.microsoft.com/office/drawing/2014/main" id="{E1796831-2E18-D72C-550D-375C75CB1DC8}"/>
                </a:ext>
              </a:extLst>
            </p:cNvPr>
            <p:cNvSpPr/>
            <p:nvPr/>
          </p:nvSpPr>
          <p:spPr bwMode="gray">
            <a:xfrm>
              <a:off x="3016955" y="1806222"/>
              <a:ext cx="322655" cy="1338828"/>
            </a:xfrm>
            <a:custGeom>
              <a:avLst/>
              <a:gdLst>
                <a:gd name="connsiteX0" fmla="*/ 0 w 361245"/>
                <a:gd name="connsiteY0" fmla="*/ 0 h 2393244"/>
                <a:gd name="connsiteX1" fmla="*/ 361245 w 361245"/>
                <a:gd name="connsiteY1" fmla="*/ 0 h 2393244"/>
                <a:gd name="connsiteX2" fmla="*/ 361245 w 361245"/>
                <a:gd name="connsiteY2" fmla="*/ 2393244 h 2393244"/>
                <a:gd name="connsiteX3" fmla="*/ 214489 w 361245"/>
                <a:gd name="connsiteY3" fmla="*/ 2393244 h 2393244"/>
              </a:gdLst>
              <a:ahLst/>
              <a:cxnLst>
                <a:cxn ang="0">
                  <a:pos x="connsiteX0" y="connsiteY0"/>
                </a:cxn>
                <a:cxn ang="0">
                  <a:pos x="connsiteX1" y="connsiteY1"/>
                </a:cxn>
                <a:cxn ang="0">
                  <a:pos x="connsiteX2" y="connsiteY2"/>
                </a:cxn>
                <a:cxn ang="0">
                  <a:pos x="connsiteX3" y="connsiteY3"/>
                </a:cxn>
              </a:cxnLst>
              <a:rect l="l" t="t" r="r" b="b"/>
              <a:pathLst>
                <a:path w="361245" h="2393244">
                  <a:moveTo>
                    <a:pt x="0" y="0"/>
                  </a:moveTo>
                  <a:lnTo>
                    <a:pt x="361245" y="0"/>
                  </a:lnTo>
                  <a:lnTo>
                    <a:pt x="361245" y="2393244"/>
                  </a:lnTo>
                  <a:lnTo>
                    <a:pt x="214489" y="2393244"/>
                  </a:lnTo>
                </a:path>
              </a:pathLst>
            </a:cu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1600" dirty="0">
                <a:solidFill>
                  <a:srgbClr val="A63493"/>
                </a:solidFill>
                <a:latin typeface="Source Sans Pro" panose="020B0503030403020204" pitchFamily="34" charset="0"/>
                <a:ea typeface="Source Sans Pro" panose="020B0503030403020204" pitchFamily="34" charset="0"/>
              </a:endParaRPr>
            </a:p>
          </p:txBody>
        </p:sp>
      </p:grpSp>
      <p:grpSp>
        <p:nvGrpSpPr>
          <p:cNvPr id="21" name="Group 20">
            <a:extLst>
              <a:ext uri="{FF2B5EF4-FFF2-40B4-BE49-F238E27FC236}">
                <a16:creationId xmlns:a16="http://schemas.microsoft.com/office/drawing/2014/main" id="{8802AEA8-B8A2-4E8E-BCF6-830BA0977762}"/>
              </a:ext>
            </a:extLst>
          </p:cNvPr>
          <p:cNvGrpSpPr/>
          <p:nvPr/>
        </p:nvGrpSpPr>
        <p:grpSpPr bwMode="gray">
          <a:xfrm>
            <a:off x="1683936" y="2582578"/>
            <a:ext cx="3611347" cy="966418"/>
            <a:chOff x="209639" y="3064044"/>
            <a:chExt cx="2387404" cy="966419"/>
          </a:xfrm>
        </p:grpSpPr>
        <p:sp>
          <p:nvSpPr>
            <p:cNvPr id="22" name="Freeform 15">
              <a:extLst>
                <a:ext uri="{FF2B5EF4-FFF2-40B4-BE49-F238E27FC236}">
                  <a16:creationId xmlns:a16="http://schemas.microsoft.com/office/drawing/2014/main" id="{AC678ED5-9340-C556-493C-CC8488D2632C}"/>
                </a:ext>
              </a:extLst>
            </p:cNvPr>
            <p:cNvSpPr/>
            <p:nvPr/>
          </p:nvSpPr>
          <p:spPr bwMode="gray">
            <a:xfrm>
              <a:off x="2382554" y="3175483"/>
              <a:ext cx="214489" cy="553156"/>
            </a:xfrm>
            <a:custGeom>
              <a:avLst/>
              <a:gdLst>
                <a:gd name="connsiteX0" fmla="*/ 214489 w 214489"/>
                <a:gd name="connsiteY0" fmla="*/ 0 h 553156"/>
                <a:gd name="connsiteX1" fmla="*/ 0 w 214489"/>
                <a:gd name="connsiteY1" fmla="*/ 0 h 553156"/>
                <a:gd name="connsiteX2" fmla="*/ 0 w 214489"/>
                <a:gd name="connsiteY2" fmla="*/ 553156 h 553156"/>
                <a:gd name="connsiteX3" fmla="*/ 101600 w 214489"/>
                <a:gd name="connsiteY3" fmla="*/ 553156 h 553156"/>
              </a:gdLst>
              <a:ahLst/>
              <a:cxnLst>
                <a:cxn ang="0">
                  <a:pos x="connsiteX0" y="connsiteY0"/>
                </a:cxn>
                <a:cxn ang="0">
                  <a:pos x="connsiteX1" y="connsiteY1"/>
                </a:cxn>
                <a:cxn ang="0">
                  <a:pos x="connsiteX2" y="connsiteY2"/>
                </a:cxn>
                <a:cxn ang="0">
                  <a:pos x="connsiteX3" y="connsiteY3"/>
                </a:cxn>
              </a:cxnLst>
              <a:rect l="l" t="t" r="r" b="b"/>
              <a:pathLst>
                <a:path w="214489" h="553156">
                  <a:moveTo>
                    <a:pt x="214489" y="0"/>
                  </a:moveTo>
                  <a:lnTo>
                    <a:pt x="0" y="0"/>
                  </a:lnTo>
                  <a:lnTo>
                    <a:pt x="0" y="553156"/>
                  </a:lnTo>
                  <a:lnTo>
                    <a:pt x="101600" y="553156"/>
                  </a:lnTo>
                </a:path>
              </a:pathLst>
            </a:cu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1600">
                <a:solidFill>
                  <a:srgbClr val="A63493"/>
                </a:solidFill>
                <a:latin typeface="Source Sans Pro" panose="020B0503030403020204" pitchFamily="34" charset="0"/>
                <a:ea typeface="Source Sans Pro" panose="020B0503030403020204" pitchFamily="34" charset="0"/>
              </a:endParaRPr>
            </a:p>
          </p:txBody>
        </p:sp>
        <p:sp>
          <p:nvSpPr>
            <p:cNvPr id="23" name="TextBox 22">
              <a:extLst>
                <a:ext uri="{FF2B5EF4-FFF2-40B4-BE49-F238E27FC236}">
                  <a16:creationId xmlns:a16="http://schemas.microsoft.com/office/drawing/2014/main" id="{FA3142EB-516F-A277-4334-3F64DF15EFB4}"/>
                </a:ext>
              </a:extLst>
            </p:cNvPr>
            <p:cNvSpPr txBox="1"/>
            <p:nvPr/>
          </p:nvSpPr>
          <p:spPr bwMode="gray">
            <a:xfrm>
              <a:off x="209639" y="3064044"/>
              <a:ext cx="2156229" cy="966419"/>
            </a:xfrm>
            <a:prstGeom prst="rect">
              <a:avLst/>
            </a:prstGeom>
            <a:noFill/>
          </p:spPr>
          <p:txBody>
            <a:bodyPr wrap="square" rtlCol="0">
              <a:spAutoFit/>
            </a:bodyPr>
            <a:lstStyle/>
            <a:p>
              <a:pPr defTabSz="457189" fontAlgn="base">
                <a:lnSpc>
                  <a:spcPct val="90000"/>
                </a:lnSpc>
                <a:spcBef>
                  <a:spcPct val="0"/>
                </a:spcBef>
                <a:spcAft>
                  <a:spcPct val="0"/>
                </a:spcAft>
                <a:defRPr/>
              </a:pPr>
              <a:r>
                <a:rPr lang="en-US" sz="1600" b="1" dirty="0">
                  <a:solidFill>
                    <a:srgbClr val="7F196A"/>
                  </a:solidFill>
                  <a:latin typeface="Source Sans Pro" panose="020B0503030403020204" pitchFamily="34" charset="0"/>
                  <a:ea typeface="Source Sans Pro" panose="020B0503030403020204" pitchFamily="34" charset="0"/>
                </a:rPr>
                <a:t>CARDIOPULMONARY COMPLICATIONS</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7F196A"/>
                  </a:solidFill>
                  <a:latin typeface="Source Sans Pro" panose="020B0503030403020204" pitchFamily="34" charset="0"/>
                  <a:ea typeface="Source Sans Pro" panose="020B0503030403020204" pitchFamily="34" charset="0"/>
                </a:rPr>
                <a:t>Sleep-disordered breathing</a:t>
              </a:r>
            </a:p>
            <a:p>
              <a:pPr marL="169858" indent="-169858" defTabSz="457189" fontAlgn="base">
                <a:lnSpc>
                  <a:spcPct val="85000"/>
                </a:lnSpc>
                <a:spcBef>
                  <a:spcPct val="0"/>
                </a:spcBef>
                <a:spcAft>
                  <a:spcPct val="0"/>
                </a:spcAft>
                <a:buFont typeface="Arial" panose="020B0604020202020204" pitchFamily="34" charset="0"/>
                <a:buChar char="•"/>
                <a:defRPr/>
              </a:pPr>
              <a:r>
                <a:rPr lang="en-US" sz="1600" dirty="0">
                  <a:solidFill>
                    <a:srgbClr val="7F196A"/>
                  </a:solidFill>
                  <a:latin typeface="Source Sans Pro" panose="020B0503030403020204" pitchFamily="34" charset="0"/>
                  <a:ea typeface="Source Sans Pro" panose="020B0503030403020204" pitchFamily="34" charset="0"/>
                </a:rPr>
                <a:t>Cardiovascular disease</a:t>
              </a:r>
            </a:p>
          </p:txBody>
        </p:sp>
      </p:grpSp>
      <p:sp>
        <p:nvSpPr>
          <p:cNvPr id="24" name="Freeform 16">
            <a:extLst>
              <a:ext uri="{FF2B5EF4-FFF2-40B4-BE49-F238E27FC236}">
                <a16:creationId xmlns:a16="http://schemas.microsoft.com/office/drawing/2014/main" id="{F30CAA48-E8C5-DF3C-B717-C3BC18F11C2C}"/>
              </a:ext>
            </a:extLst>
          </p:cNvPr>
          <p:cNvSpPr/>
          <p:nvPr/>
        </p:nvSpPr>
        <p:spPr bwMode="gray">
          <a:xfrm>
            <a:off x="5359669" y="3041526"/>
            <a:ext cx="118519" cy="2862783"/>
          </a:xfrm>
          <a:custGeom>
            <a:avLst/>
            <a:gdLst>
              <a:gd name="connsiteX0" fmla="*/ 124178 w 361244"/>
              <a:gd name="connsiteY0" fmla="*/ 0 h 1704622"/>
              <a:gd name="connsiteX1" fmla="*/ 0 w 361244"/>
              <a:gd name="connsiteY1" fmla="*/ 0 h 1704622"/>
              <a:gd name="connsiteX2" fmla="*/ 0 w 361244"/>
              <a:gd name="connsiteY2" fmla="*/ 1704622 h 1704622"/>
              <a:gd name="connsiteX3" fmla="*/ 361244 w 361244"/>
              <a:gd name="connsiteY3" fmla="*/ 1704622 h 1704622"/>
            </a:gdLst>
            <a:ahLst/>
            <a:cxnLst>
              <a:cxn ang="0">
                <a:pos x="connsiteX0" y="connsiteY0"/>
              </a:cxn>
              <a:cxn ang="0">
                <a:pos x="connsiteX1" y="connsiteY1"/>
              </a:cxn>
              <a:cxn ang="0">
                <a:pos x="connsiteX2" y="connsiteY2"/>
              </a:cxn>
              <a:cxn ang="0">
                <a:pos x="connsiteX3" y="connsiteY3"/>
              </a:cxn>
            </a:cxnLst>
            <a:rect l="l" t="t" r="r" b="b"/>
            <a:pathLst>
              <a:path w="361244" h="1704622">
                <a:moveTo>
                  <a:pt x="124178" y="0"/>
                </a:moveTo>
                <a:lnTo>
                  <a:pt x="0" y="0"/>
                </a:lnTo>
                <a:lnTo>
                  <a:pt x="0" y="1704622"/>
                </a:lnTo>
                <a:lnTo>
                  <a:pt x="361244" y="1704622"/>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1600">
              <a:solidFill>
                <a:srgbClr val="A63493"/>
              </a:solidFill>
              <a:latin typeface="Arial"/>
              <a:ea typeface="MS PGothic"/>
            </a:endParaRPr>
          </a:p>
        </p:txBody>
      </p:sp>
      <p:sp>
        <p:nvSpPr>
          <p:cNvPr id="25" name="TextBox 24">
            <a:extLst>
              <a:ext uri="{FF2B5EF4-FFF2-40B4-BE49-F238E27FC236}">
                <a16:creationId xmlns:a16="http://schemas.microsoft.com/office/drawing/2014/main" id="{AF778ECB-F2E3-3F89-D116-8A16BD27CFD3}"/>
              </a:ext>
            </a:extLst>
          </p:cNvPr>
          <p:cNvSpPr txBox="1"/>
          <p:nvPr/>
        </p:nvSpPr>
        <p:spPr bwMode="gray">
          <a:xfrm>
            <a:off x="2105061" y="3727798"/>
            <a:ext cx="3352383" cy="2308324"/>
          </a:xfrm>
          <a:prstGeom prst="rect">
            <a:avLst/>
          </a:prstGeom>
          <a:noFill/>
        </p:spPr>
        <p:txBody>
          <a:bodyPr wrap="square" rtlCol="0">
            <a:spAutoFit/>
          </a:bodyPr>
          <a:lstStyle/>
          <a:p>
            <a:pPr defTabSz="457189" fontAlgn="base">
              <a:lnSpc>
                <a:spcPct val="90000"/>
              </a:lnSpc>
              <a:spcBef>
                <a:spcPct val="0"/>
              </a:spcBef>
              <a:spcAft>
                <a:spcPct val="0"/>
              </a:spcAft>
              <a:defRPr/>
            </a:pPr>
            <a:r>
              <a:rPr lang="en-US" sz="1600" b="1" dirty="0">
                <a:solidFill>
                  <a:srgbClr val="00B050"/>
                </a:solidFill>
                <a:latin typeface="Source Sans Pro" panose="020B0503030403020204" pitchFamily="34" charset="0"/>
                <a:ea typeface="Source Sans Pro" panose="020B0503030403020204" pitchFamily="34" charset="0"/>
              </a:rPr>
              <a:t>EXTREMITIES </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err="1">
                <a:solidFill>
                  <a:srgbClr val="00B050"/>
                </a:solidFill>
                <a:latin typeface="Source Sans Pro" panose="020B0503030403020204" pitchFamily="34" charset="0"/>
                <a:ea typeface="Source Sans Pro" panose="020B0503030403020204" pitchFamily="34" charset="0"/>
              </a:rPr>
              <a:t>Rhizomelic</a:t>
            </a:r>
            <a:r>
              <a:rPr lang="en-US" sz="1600" dirty="0">
                <a:solidFill>
                  <a:srgbClr val="00B050"/>
                </a:solidFill>
                <a:latin typeface="Source Sans Pro" panose="020B0503030403020204" pitchFamily="34" charset="0"/>
                <a:ea typeface="Source Sans Pro" panose="020B0503030403020204" pitchFamily="34" charset="0"/>
              </a:rPr>
              <a:t> shortening of upper and lower extremities</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B050"/>
                </a:solidFill>
                <a:latin typeface="Source Sans Pro" panose="020B0503030403020204" pitchFamily="34" charset="0"/>
                <a:ea typeface="Source Sans Pro" panose="020B0503030403020204" pitchFamily="34" charset="0"/>
              </a:rPr>
              <a:t>Trident hand</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B050"/>
                </a:solidFill>
                <a:latin typeface="Source Sans Pro" panose="020B0503030403020204" pitchFamily="34" charset="0"/>
                <a:ea typeface="Source Sans Pro" panose="020B0503030403020204" pitchFamily="34" charset="0"/>
              </a:rPr>
              <a:t>Radial head subluxation</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B050"/>
                </a:solidFill>
                <a:latin typeface="Source Sans Pro" panose="020B0503030403020204" pitchFamily="34" charset="0"/>
                <a:ea typeface="Source Sans Pro" panose="020B0503030403020204" pitchFamily="34" charset="0"/>
              </a:rPr>
              <a:t>Genu varum</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B050"/>
                </a:solidFill>
                <a:latin typeface="Source Sans Pro" panose="020B0503030403020204" pitchFamily="34" charset="0"/>
                <a:ea typeface="Source Sans Pro" panose="020B0503030403020204" pitchFamily="34" charset="0"/>
              </a:rPr>
              <a:t>Lateral discoid meniscus</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B050"/>
                </a:solidFill>
                <a:latin typeface="Source Sans Pro" panose="020B0503030403020204" pitchFamily="34" charset="0"/>
                <a:ea typeface="Source Sans Pro" panose="020B0503030403020204" pitchFamily="34" charset="0"/>
              </a:rPr>
              <a:t>Hip flexion contractures</a:t>
            </a:r>
          </a:p>
          <a:p>
            <a:pPr marL="169858" indent="-169858" defTabSz="457189" fontAlgn="base">
              <a:lnSpc>
                <a:spcPct val="90000"/>
              </a:lnSpc>
              <a:spcBef>
                <a:spcPct val="0"/>
              </a:spcBef>
              <a:spcAft>
                <a:spcPct val="0"/>
              </a:spcAft>
              <a:buFont typeface="Arial" panose="020B0604020202020204" pitchFamily="34" charset="0"/>
              <a:buChar char="•"/>
              <a:defRPr/>
            </a:pPr>
            <a:r>
              <a:rPr lang="en-US" sz="1600" dirty="0">
                <a:solidFill>
                  <a:srgbClr val="00B050"/>
                </a:solidFill>
                <a:latin typeface="Source Sans Pro" panose="020B0503030403020204" pitchFamily="34" charset="0"/>
                <a:ea typeface="Source Sans Pro" panose="020B0503030403020204" pitchFamily="34" charset="0"/>
              </a:rPr>
              <a:t>Limitation of elbow </a:t>
            </a:r>
            <a:r>
              <a:rPr lang="en-US" sz="1600" dirty="0" err="1">
                <a:solidFill>
                  <a:srgbClr val="00B050"/>
                </a:solidFill>
                <a:latin typeface="Source Sans Pro" panose="020B0503030403020204" pitchFamily="34" charset="0"/>
                <a:ea typeface="Source Sans Pro" panose="020B0503030403020204" pitchFamily="34" charset="0"/>
              </a:rPr>
              <a:t>exten</a:t>
            </a:r>
            <a:endParaRPr lang="en-US" sz="1600" dirty="0">
              <a:solidFill>
                <a:srgbClr val="00B050"/>
              </a:solidFill>
              <a:latin typeface="Source Sans Pro" panose="020B0503030403020204" pitchFamily="34" charset="0"/>
              <a:ea typeface="Source Sans Pro" panose="020B0503030403020204" pitchFamily="34" charset="0"/>
            </a:endParaRPr>
          </a:p>
          <a:p>
            <a:pPr defTabSz="457189" fontAlgn="base">
              <a:lnSpc>
                <a:spcPct val="90000"/>
              </a:lnSpc>
              <a:spcBef>
                <a:spcPct val="0"/>
              </a:spcBef>
              <a:spcAft>
                <a:spcPct val="0"/>
              </a:spcAft>
              <a:defRPr/>
            </a:pPr>
            <a:endParaRPr lang="en-US" sz="1600" dirty="0">
              <a:solidFill>
                <a:srgbClr val="00B050"/>
              </a:solidFill>
              <a:latin typeface="Source Sans Pro" panose="020B0503030403020204" pitchFamily="34" charset="0"/>
              <a:ea typeface="Source Sans Pro" panose="020B0503030403020204" pitchFamily="34" charset="0"/>
            </a:endParaRPr>
          </a:p>
        </p:txBody>
      </p:sp>
      <p:sp>
        <p:nvSpPr>
          <p:cNvPr id="26" name="TextBox 25">
            <a:extLst>
              <a:ext uri="{FF2B5EF4-FFF2-40B4-BE49-F238E27FC236}">
                <a16:creationId xmlns:a16="http://schemas.microsoft.com/office/drawing/2014/main" id="{669CB440-48F4-1201-C0B2-9198E939EF16}"/>
              </a:ext>
            </a:extLst>
          </p:cNvPr>
          <p:cNvSpPr txBox="1"/>
          <p:nvPr/>
        </p:nvSpPr>
        <p:spPr bwMode="gray">
          <a:xfrm>
            <a:off x="6803550" y="3041526"/>
            <a:ext cx="3002607" cy="978729"/>
          </a:xfrm>
          <a:prstGeom prst="rect">
            <a:avLst/>
          </a:prstGeom>
          <a:noFill/>
        </p:spPr>
        <p:txBody>
          <a:bodyPr wrap="square" rtlCol="0">
            <a:spAutoFit/>
          </a:bodyPr>
          <a:lstStyle/>
          <a:p>
            <a:pPr marL="176209" indent="-176209" defTabSz="457189" fontAlgn="base">
              <a:lnSpc>
                <a:spcPct val="90000"/>
              </a:lnSpc>
              <a:spcBef>
                <a:spcPct val="0"/>
              </a:spcBef>
              <a:spcAft>
                <a:spcPct val="0"/>
              </a:spcAft>
              <a:defRPr/>
            </a:pPr>
            <a:r>
              <a:rPr lang="en-US" sz="1600" b="1" dirty="0">
                <a:solidFill>
                  <a:srgbClr val="6DB9FF"/>
                </a:solidFill>
                <a:latin typeface="Source Sans Pro" panose="020B0503030403020204" pitchFamily="34" charset="0"/>
                <a:ea typeface="Source Sans Pro" panose="020B0503030403020204" pitchFamily="34" charset="0"/>
              </a:rPr>
              <a:t>BACK</a:t>
            </a:r>
          </a:p>
          <a:p>
            <a:pPr marL="176209" indent="-176209" defTabSz="457189" fontAlgn="base">
              <a:lnSpc>
                <a:spcPct val="90000"/>
              </a:lnSpc>
              <a:spcBef>
                <a:spcPct val="0"/>
              </a:spcBef>
              <a:spcAft>
                <a:spcPct val="0"/>
              </a:spcAft>
              <a:buFont typeface="Arial" panose="020B0604020202020204" pitchFamily="34" charset="0"/>
              <a:buChar char="•"/>
              <a:defRPr/>
            </a:pPr>
            <a:r>
              <a:rPr lang="en-US" sz="1600" dirty="0">
                <a:solidFill>
                  <a:srgbClr val="6DB9FF"/>
                </a:solidFill>
                <a:latin typeface="Source Sans Pro" panose="020B0503030403020204" pitchFamily="34" charset="0"/>
                <a:ea typeface="Source Sans Pro" panose="020B0503030403020204" pitchFamily="34" charset="0"/>
              </a:rPr>
              <a:t>Spinal stenosis</a:t>
            </a:r>
          </a:p>
          <a:p>
            <a:pPr marL="176209" indent="-176209" defTabSz="457189" fontAlgn="base">
              <a:lnSpc>
                <a:spcPct val="90000"/>
              </a:lnSpc>
              <a:spcBef>
                <a:spcPct val="0"/>
              </a:spcBef>
              <a:spcAft>
                <a:spcPct val="0"/>
              </a:spcAft>
              <a:buFont typeface="Arial" panose="020B0604020202020204" pitchFamily="34" charset="0"/>
              <a:buChar char="•"/>
              <a:defRPr/>
            </a:pPr>
            <a:r>
              <a:rPr lang="en-US" sz="1600" dirty="0">
                <a:solidFill>
                  <a:srgbClr val="61BBFF"/>
                </a:solidFill>
                <a:latin typeface="Source Sans Pro" panose="020B0503030403020204" pitchFamily="34" charset="0"/>
                <a:ea typeface="Source Sans Pro" panose="020B0503030403020204" pitchFamily="34" charset="0"/>
              </a:rPr>
              <a:t>Thoracolumbar kyphosis</a:t>
            </a:r>
          </a:p>
          <a:p>
            <a:pPr marL="176209" indent="-176209" defTabSz="457189" fontAlgn="base">
              <a:lnSpc>
                <a:spcPct val="90000"/>
              </a:lnSpc>
              <a:spcBef>
                <a:spcPct val="0"/>
              </a:spcBef>
              <a:spcAft>
                <a:spcPct val="0"/>
              </a:spcAft>
              <a:buFont typeface="Arial" panose="020B0604020202020204" pitchFamily="34" charset="0"/>
              <a:buChar char="•"/>
              <a:defRPr/>
            </a:pPr>
            <a:r>
              <a:rPr lang="en-US" sz="1600" dirty="0">
                <a:solidFill>
                  <a:srgbClr val="6DB9FF"/>
                </a:solidFill>
                <a:latin typeface="Source Sans Pro" panose="020B0503030403020204" pitchFamily="34" charset="0"/>
                <a:ea typeface="Source Sans Pro" panose="020B0503030403020204" pitchFamily="34" charset="0"/>
              </a:rPr>
              <a:t>Lumbar </a:t>
            </a:r>
            <a:r>
              <a:rPr lang="en-US" sz="1600" dirty="0" err="1">
                <a:solidFill>
                  <a:srgbClr val="6DB9FF"/>
                </a:solidFill>
                <a:latin typeface="Source Sans Pro" panose="020B0503030403020204" pitchFamily="34" charset="0"/>
                <a:ea typeface="Source Sans Pro" panose="020B0503030403020204" pitchFamily="34" charset="0"/>
              </a:rPr>
              <a:t>hyperlordosis</a:t>
            </a:r>
            <a:endParaRPr lang="en-US" sz="1600" dirty="0">
              <a:solidFill>
                <a:srgbClr val="6DB9FF"/>
              </a:solidFill>
              <a:latin typeface="Source Sans Pro" panose="020B0503030403020204" pitchFamily="34" charset="0"/>
              <a:ea typeface="Source Sans Pro" panose="020B0503030403020204" pitchFamily="34" charset="0"/>
            </a:endParaRPr>
          </a:p>
        </p:txBody>
      </p:sp>
      <p:sp>
        <p:nvSpPr>
          <p:cNvPr id="27" name="Freeform 13">
            <a:extLst>
              <a:ext uri="{FF2B5EF4-FFF2-40B4-BE49-F238E27FC236}">
                <a16:creationId xmlns:a16="http://schemas.microsoft.com/office/drawing/2014/main" id="{D3688990-29A1-A73E-8D2D-9B41E70CD6CB}"/>
              </a:ext>
            </a:extLst>
          </p:cNvPr>
          <p:cNvSpPr/>
          <p:nvPr/>
        </p:nvSpPr>
        <p:spPr bwMode="gray">
          <a:xfrm>
            <a:off x="6615873" y="3088428"/>
            <a:ext cx="187679" cy="904847"/>
          </a:xfrm>
          <a:custGeom>
            <a:avLst/>
            <a:gdLst>
              <a:gd name="connsiteX0" fmla="*/ 33867 w 372533"/>
              <a:gd name="connsiteY0" fmla="*/ 0 h 824088"/>
              <a:gd name="connsiteX1" fmla="*/ 372533 w 372533"/>
              <a:gd name="connsiteY1" fmla="*/ 0 h 824088"/>
              <a:gd name="connsiteX2" fmla="*/ 372533 w 372533"/>
              <a:gd name="connsiteY2" fmla="*/ 824088 h 824088"/>
              <a:gd name="connsiteX3" fmla="*/ 0 w 372533"/>
              <a:gd name="connsiteY3" fmla="*/ 824088 h 824088"/>
            </a:gdLst>
            <a:ahLst/>
            <a:cxnLst>
              <a:cxn ang="0">
                <a:pos x="connsiteX0" y="connsiteY0"/>
              </a:cxn>
              <a:cxn ang="0">
                <a:pos x="connsiteX1" y="connsiteY1"/>
              </a:cxn>
              <a:cxn ang="0">
                <a:pos x="connsiteX2" y="connsiteY2"/>
              </a:cxn>
              <a:cxn ang="0">
                <a:pos x="connsiteX3" y="connsiteY3"/>
              </a:cxn>
            </a:cxnLst>
            <a:rect l="l" t="t" r="r" b="b"/>
            <a:pathLst>
              <a:path w="372533" h="824088">
                <a:moveTo>
                  <a:pt x="33867" y="0"/>
                </a:moveTo>
                <a:lnTo>
                  <a:pt x="372533" y="0"/>
                </a:lnTo>
                <a:lnTo>
                  <a:pt x="372533" y="824088"/>
                </a:lnTo>
                <a:lnTo>
                  <a:pt x="0" y="824088"/>
                </a:lnTo>
              </a:path>
            </a:pathLst>
          </a:custGeom>
          <a:noFill/>
          <a:ln w="38100">
            <a:solidFill>
              <a:srgbClr val="6DB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1600">
              <a:solidFill>
                <a:srgbClr val="A63493"/>
              </a:solidFill>
              <a:latin typeface="Arial"/>
              <a:ea typeface="MS PGothic"/>
            </a:endParaRPr>
          </a:p>
        </p:txBody>
      </p:sp>
      <p:sp>
        <p:nvSpPr>
          <p:cNvPr id="28" name="Freeform 13">
            <a:extLst>
              <a:ext uri="{FF2B5EF4-FFF2-40B4-BE49-F238E27FC236}">
                <a16:creationId xmlns:a16="http://schemas.microsoft.com/office/drawing/2014/main" id="{95301B1A-8C2F-34D4-0CF3-A783556BE0B4}"/>
              </a:ext>
            </a:extLst>
          </p:cNvPr>
          <p:cNvSpPr/>
          <p:nvPr/>
        </p:nvSpPr>
        <p:spPr bwMode="gray">
          <a:xfrm>
            <a:off x="6385567" y="2734587"/>
            <a:ext cx="187679" cy="3140008"/>
          </a:xfrm>
          <a:custGeom>
            <a:avLst/>
            <a:gdLst>
              <a:gd name="connsiteX0" fmla="*/ 33867 w 372533"/>
              <a:gd name="connsiteY0" fmla="*/ 0 h 824088"/>
              <a:gd name="connsiteX1" fmla="*/ 372533 w 372533"/>
              <a:gd name="connsiteY1" fmla="*/ 0 h 824088"/>
              <a:gd name="connsiteX2" fmla="*/ 372533 w 372533"/>
              <a:gd name="connsiteY2" fmla="*/ 824088 h 824088"/>
              <a:gd name="connsiteX3" fmla="*/ 0 w 372533"/>
              <a:gd name="connsiteY3" fmla="*/ 824088 h 824088"/>
            </a:gdLst>
            <a:ahLst/>
            <a:cxnLst>
              <a:cxn ang="0">
                <a:pos x="connsiteX0" y="connsiteY0"/>
              </a:cxn>
              <a:cxn ang="0">
                <a:pos x="connsiteX1" y="connsiteY1"/>
              </a:cxn>
              <a:cxn ang="0">
                <a:pos x="connsiteX2" y="connsiteY2"/>
              </a:cxn>
              <a:cxn ang="0">
                <a:pos x="connsiteX3" y="connsiteY3"/>
              </a:cxn>
            </a:cxnLst>
            <a:rect l="l" t="t" r="r" b="b"/>
            <a:pathLst>
              <a:path w="372533" h="824088">
                <a:moveTo>
                  <a:pt x="33867" y="0"/>
                </a:moveTo>
                <a:lnTo>
                  <a:pt x="372533" y="0"/>
                </a:lnTo>
                <a:lnTo>
                  <a:pt x="372533" y="824088"/>
                </a:lnTo>
                <a:lnTo>
                  <a:pt x="0" y="824088"/>
                </a:lnTo>
              </a:path>
            </a:pathLst>
          </a:custGeom>
          <a:noFill/>
          <a:ln w="38100">
            <a:solidFill>
              <a:srgbClr val="DE1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1600">
              <a:solidFill>
                <a:srgbClr val="A63493"/>
              </a:solidFill>
              <a:latin typeface="Arial"/>
              <a:ea typeface="MS PGothic"/>
            </a:endParaRPr>
          </a:p>
        </p:txBody>
      </p:sp>
      <p:sp>
        <p:nvSpPr>
          <p:cNvPr id="29" name="Rectangle 28">
            <a:extLst>
              <a:ext uri="{FF2B5EF4-FFF2-40B4-BE49-F238E27FC236}">
                <a16:creationId xmlns:a16="http://schemas.microsoft.com/office/drawing/2014/main" id="{9BA50F80-C78A-0B3B-E7CB-4FD9DA0E4A37}"/>
              </a:ext>
            </a:extLst>
          </p:cNvPr>
          <p:cNvSpPr/>
          <p:nvPr/>
        </p:nvSpPr>
        <p:spPr>
          <a:xfrm>
            <a:off x="6803549" y="4341471"/>
            <a:ext cx="1924979" cy="535531"/>
          </a:xfrm>
          <a:prstGeom prst="rect">
            <a:avLst/>
          </a:prstGeom>
        </p:spPr>
        <p:txBody>
          <a:bodyPr wrap="square">
            <a:spAutoFit/>
          </a:bodyPr>
          <a:lstStyle/>
          <a:p>
            <a:pPr marL="176209" indent="-176209" defTabSz="457189" fontAlgn="base">
              <a:lnSpc>
                <a:spcPct val="90000"/>
              </a:lnSpc>
              <a:spcBef>
                <a:spcPct val="0"/>
              </a:spcBef>
              <a:spcAft>
                <a:spcPct val="0"/>
              </a:spcAft>
              <a:defRPr/>
            </a:pPr>
            <a:r>
              <a:rPr lang="en-US" sz="1600" b="1" dirty="0">
                <a:solidFill>
                  <a:srgbClr val="DE195D"/>
                </a:solidFill>
                <a:latin typeface="Source Sans Pro" panose="020B0503030403020204" pitchFamily="34" charset="0"/>
                <a:ea typeface="Source Sans Pro" panose="020B0503030403020204" pitchFamily="34" charset="0"/>
              </a:rPr>
              <a:t>Metabolic</a:t>
            </a:r>
          </a:p>
          <a:p>
            <a:pPr marL="176209" indent="-176209" defTabSz="457189" fontAlgn="base">
              <a:lnSpc>
                <a:spcPct val="90000"/>
              </a:lnSpc>
              <a:spcBef>
                <a:spcPct val="0"/>
              </a:spcBef>
              <a:spcAft>
                <a:spcPct val="0"/>
              </a:spcAft>
              <a:buFont typeface="Arial" panose="020B0604020202020204" pitchFamily="34" charset="0"/>
              <a:buChar char="•"/>
              <a:defRPr/>
            </a:pPr>
            <a:r>
              <a:rPr lang="en-US" sz="1600" dirty="0">
                <a:solidFill>
                  <a:srgbClr val="DE195D"/>
                </a:solidFill>
                <a:latin typeface="Source Sans Pro" panose="020B0503030403020204" pitchFamily="34" charset="0"/>
                <a:ea typeface="Source Sans Pro" panose="020B0503030403020204" pitchFamily="34" charset="0"/>
              </a:rPr>
              <a:t>Obesity</a:t>
            </a:r>
          </a:p>
        </p:txBody>
      </p:sp>
      <p:sp>
        <p:nvSpPr>
          <p:cNvPr id="30" name="Text Placeholder 1">
            <a:extLst>
              <a:ext uri="{FF2B5EF4-FFF2-40B4-BE49-F238E27FC236}">
                <a16:creationId xmlns:a16="http://schemas.microsoft.com/office/drawing/2014/main" id="{F61B9085-84CA-337F-6CBB-EA786AE8CBF3}"/>
              </a:ext>
            </a:extLst>
          </p:cNvPr>
          <p:cNvSpPr txBox="1">
            <a:spLocks/>
          </p:cNvSpPr>
          <p:nvPr/>
        </p:nvSpPr>
        <p:spPr>
          <a:xfrm>
            <a:off x="522313" y="6361479"/>
            <a:ext cx="10704513" cy="458202"/>
          </a:xfrm>
          <a:prstGeom prst="rect">
            <a:avLst/>
          </a:prstGeom>
          <a:noFill/>
        </p:spPr>
        <p:txBody>
          <a:bodyPr wrap="square" lIns="73152" tIns="54864" rIns="73152" bIns="54864" anchor="ctr">
            <a:spAutoFit/>
          </a:bodyPr>
          <a:lstStyle>
            <a:defPPr>
              <a:defRPr lang="en-US"/>
            </a:defPPr>
            <a:lvl1pPr>
              <a:spcBef>
                <a:spcPts val="650"/>
              </a:spcBef>
              <a:defRPr sz="837">
                <a:solidFill>
                  <a:srgbClr val="666666"/>
                </a:solidFill>
                <a:latin typeface="Source Sans Pr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dirty="0"/>
              <a:t>Ireland PJ, et al. </a:t>
            </a:r>
            <a:r>
              <a:rPr lang="da-DK" dirty="0" err="1"/>
              <a:t>Appl</a:t>
            </a:r>
            <a:r>
              <a:rPr lang="da-DK" dirty="0"/>
              <a:t> </a:t>
            </a:r>
            <a:r>
              <a:rPr lang="da-DK" dirty="0" err="1"/>
              <a:t>Clin</a:t>
            </a:r>
            <a:r>
              <a:rPr lang="da-DK" dirty="0"/>
              <a:t> Genet. 2014;7:117-125.</a:t>
            </a:r>
            <a:r>
              <a:rPr lang="en-US" altLang="en-US" dirty="0"/>
              <a:t> </a:t>
            </a:r>
            <a:r>
              <a:rPr lang="da-DK" dirty="0"/>
              <a:t>Hunter AGW, et al. J Med Genet. 1998;35:705-712.Horton WA, et al. Lancet. 2007;370:162-172., </a:t>
            </a:r>
            <a:r>
              <a:rPr lang="en-US" i="1" dirty="0"/>
              <a:t>Legare &amp; Modaff Gene Reviews 2025</a:t>
            </a:r>
            <a:r>
              <a:rPr lang="en-US" dirty="0"/>
              <a:t>, </a:t>
            </a:r>
            <a:r>
              <a:rPr lang="en-US" i="1" dirty="0"/>
              <a:t>Achondroplasia - </a:t>
            </a:r>
            <a:r>
              <a:rPr lang="en-US" i="1" dirty="0" err="1"/>
              <a:t>GeneReviews</a:t>
            </a:r>
            <a:r>
              <a:rPr lang="en-US" i="1" dirty="0"/>
              <a:t>® [Internet] – NCBI</a:t>
            </a:r>
            <a:r>
              <a:rPr lang="en-US" dirty="0"/>
              <a:t> </a:t>
            </a:r>
            <a:r>
              <a:rPr lang="en-US" i="1" dirty="0"/>
              <a:t>Bookshelf</a:t>
            </a:r>
            <a:endParaRPr lang="en-US" dirty="0"/>
          </a:p>
          <a:p>
            <a:endParaRPr lang="en-US" dirty="0"/>
          </a:p>
        </p:txBody>
      </p:sp>
      <p:sp>
        <p:nvSpPr>
          <p:cNvPr id="3" name="TextBox 2">
            <a:extLst>
              <a:ext uri="{FF2B5EF4-FFF2-40B4-BE49-F238E27FC236}">
                <a16:creationId xmlns:a16="http://schemas.microsoft.com/office/drawing/2014/main" id="{2ECB723C-B9AB-65A4-7758-57BF255FC6F2}"/>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215287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4B814-8744-AAC6-EA25-0481593DFEED}"/>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820B02A-2F9F-A70D-A245-3E3F7D279ECF}"/>
              </a:ext>
            </a:extLst>
          </p:cNvPr>
          <p:cNvPicPr>
            <a:picLocks noChangeAspect="1"/>
          </p:cNvPicPr>
          <p:nvPr/>
        </p:nvPicPr>
        <p:blipFill>
          <a:blip r:embed="rId2"/>
          <a:stretch>
            <a:fillRect/>
          </a:stretch>
        </p:blipFill>
        <p:spPr>
          <a:xfrm>
            <a:off x="1705699" y="1456903"/>
            <a:ext cx="8467599" cy="5062543"/>
          </a:xfrm>
          <a:prstGeom prst="rect">
            <a:avLst/>
          </a:prstGeom>
        </p:spPr>
      </p:pic>
      <p:sp>
        <p:nvSpPr>
          <p:cNvPr id="7" name="عنوان 6">
            <a:extLst>
              <a:ext uri="{FF2B5EF4-FFF2-40B4-BE49-F238E27FC236}">
                <a16:creationId xmlns:a16="http://schemas.microsoft.com/office/drawing/2014/main" id="{8B35D0E8-389C-AFF3-AFB3-7346E1D437E4}"/>
              </a:ext>
            </a:extLst>
          </p:cNvPr>
          <p:cNvSpPr>
            <a:spLocks noGrp="1"/>
          </p:cNvSpPr>
          <p:nvPr>
            <p:ph type="title"/>
          </p:nvPr>
        </p:nvSpPr>
        <p:spPr>
          <a:xfrm>
            <a:off x="292633" y="244284"/>
            <a:ext cx="10515600" cy="1069786"/>
          </a:xfrm>
          <a:noFill/>
        </p:spPr>
        <p:txBody>
          <a:bodyPr wrap="square" lIns="73152" tIns="54864" rIns="73152" bIns="54864" anchor="ctr">
            <a:spAutoFit/>
          </a:bodyPr>
          <a:lstStyle/>
          <a:p>
            <a:pPr algn="l">
              <a:spcBef>
                <a:spcPts val="0"/>
              </a:spcBef>
              <a:spcAft>
                <a:spcPts val="650"/>
              </a:spcAft>
            </a:pPr>
            <a:r>
              <a:rPr lang="en-US" sz="2392" b="1" dirty="0">
                <a:solidFill>
                  <a:srgbClr val="1A4F7A"/>
                </a:solidFill>
                <a:latin typeface="Source Sans Pro"/>
                <a:ea typeface="+mn-ea"/>
                <a:cs typeface="+mn-cs"/>
              </a:rPr>
              <a:t>Features of Achondroplasia</a:t>
            </a:r>
          </a:p>
        </p:txBody>
      </p:sp>
      <p:sp>
        <p:nvSpPr>
          <p:cNvPr id="12" name="عنوان 6">
            <a:extLst>
              <a:ext uri="{FF2B5EF4-FFF2-40B4-BE49-F238E27FC236}">
                <a16:creationId xmlns:a16="http://schemas.microsoft.com/office/drawing/2014/main" id="{95AB04AF-E0EA-428A-7817-BFEB5F9DB551}"/>
              </a:ext>
            </a:extLst>
          </p:cNvPr>
          <p:cNvSpPr txBox="1">
            <a:spLocks/>
          </p:cNvSpPr>
          <p:nvPr/>
        </p:nvSpPr>
        <p:spPr>
          <a:xfrm>
            <a:off x="251348" y="948855"/>
            <a:ext cx="10515600" cy="753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tx2"/>
                </a:solidFill>
                <a:latin typeface="Aptos" panose="020B0004020202020204" pitchFamily="34" charset="0"/>
              </a:rPr>
              <a:t>Burden of medical and surgical complications by age at time of event</a:t>
            </a:r>
          </a:p>
        </p:txBody>
      </p:sp>
      <p:sp>
        <p:nvSpPr>
          <p:cNvPr id="17" name="Text Placeholder 4">
            <a:extLst>
              <a:ext uri="{FF2B5EF4-FFF2-40B4-BE49-F238E27FC236}">
                <a16:creationId xmlns:a16="http://schemas.microsoft.com/office/drawing/2014/main" id="{A13F71A1-2C0E-C5C4-A7E7-813738EF0FB8}"/>
              </a:ext>
            </a:extLst>
          </p:cNvPr>
          <p:cNvSpPr txBox="1">
            <a:spLocks/>
          </p:cNvSpPr>
          <p:nvPr/>
        </p:nvSpPr>
        <p:spPr>
          <a:xfrm>
            <a:off x="648770" y="6570528"/>
            <a:ext cx="9720755" cy="676788"/>
          </a:xfrm>
          <a:prstGeom prst="rect">
            <a:avLst/>
          </a:prstGeom>
          <a:noFill/>
        </p:spPr>
        <p:txBody>
          <a:bodyPr wrap="square" lIns="73152" tIns="54864" rIns="73152" bIns="54864" anchor="ctr">
            <a:spAutoFit/>
          </a:bodyPr>
          <a:lstStyle>
            <a:defPPr>
              <a:defRPr lang="en-US"/>
            </a:defPPr>
            <a:lvl1pPr>
              <a:spcBef>
                <a:spcPts val="650"/>
              </a:spcBef>
              <a:defRPr sz="837">
                <a:solidFill>
                  <a:srgbClr val="666666"/>
                </a:solidFill>
                <a:latin typeface="Source Sans Pro"/>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sym typeface="Arial"/>
              </a:rPr>
              <a:t>Shirley ED, et al. J Am Acad </a:t>
            </a:r>
            <a:r>
              <a:rPr lang="en-US" dirty="0" err="1">
                <a:sym typeface="Arial"/>
              </a:rPr>
              <a:t>Orthop</a:t>
            </a:r>
            <a:r>
              <a:rPr lang="en-US" dirty="0">
                <a:sym typeface="Arial"/>
              </a:rPr>
              <a:t> Surg. 2009;17:231-241. 2Al-Saleem A, et al. Saudi Dent J. 2010;22:195-199.</a:t>
            </a:r>
            <a:r>
              <a:rPr lang="en-US" i="1" dirty="0"/>
              <a:t> Maghnie M, et al. </a:t>
            </a:r>
            <a:r>
              <a:rPr lang="en-US" i="1" dirty="0" err="1"/>
              <a:t>Orphanet</a:t>
            </a:r>
            <a:r>
              <a:rPr lang="en-US" i="1" dirty="0"/>
              <a:t> J Rare Dis. 2023 Mar</a:t>
            </a:r>
            <a:r>
              <a:rPr lang="en-US" dirty="0"/>
              <a:t> </a:t>
            </a:r>
            <a:r>
              <a:rPr lang="en-US" i="1" dirty="0"/>
              <a:t>15; 18(1):56</a:t>
            </a:r>
            <a:endParaRPr lang="en-US" dirty="0"/>
          </a:p>
          <a:p>
            <a:endParaRPr lang="en-US" dirty="0">
              <a:sym typeface="Arial"/>
            </a:endParaRPr>
          </a:p>
          <a:p>
            <a:r>
              <a:rPr lang="en-US" dirty="0">
                <a:sym typeface="Arial"/>
              </a:rPr>
              <a:t> </a:t>
            </a:r>
          </a:p>
        </p:txBody>
      </p:sp>
      <p:cxnSp>
        <p:nvCxnSpPr>
          <p:cNvPr id="3" name="رابط كسهم مستقيم 2">
            <a:extLst>
              <a:ext uri="{FF2B5EF4-FFF2-40B4-BE49-F238E27FC236}">
                <a16:creationId xmlns:a16="http://schemas.microsoft.com/office/drawing/2014/main" id="{BD993CF3-4602-08BB-D996-A70DA9670792}"/>
              </a:ext>
            </a:extLst>
          </p:cNvPr>
          <p:cNvCxnSpPr/>
          <p:nvPr/>
        </p:nvCxnSpPr>
        <p:spPr>
          <a:xfrm flipH="1">
            <a:off x="2765947" y="2467415"/>
            <a:ext cx="51179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1" name="رابط كسهم مستقيم 10">
            <a:extLst>
              <a:ext uri="{FF2B5EF4-FFF2-40B4-BE49-F238E27FC236}">
                <a16:creationId xmlns:a16="http://schemas.microsoft.com/office/drawing/2014/main" id="{235E4FD5-1919-A651-9C39-41369582D6D2}"/>
              </a:ext>
            </a:extLst>
          </p:cNvPr>
          <p:cNvCxnSpPr>
            <a:cxnSpLocks/>
          </p:cNvCxnSpPr>
          <p:nvPr/>
        </p:nvCxnSpPr>
        <p:spPr>
          <a:xfrm flipH="1">
            <a:off x="2665586" y="5331725"/>
            <a:ext cx="300638"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4" name="رابط كسهم مستقيم 13">
            <a:extLst>
              <a:ext uri="{FF2B5EF4-FFF2-40B4-BE49-F238E27FC236}">
                <a16:creationId xmlns:a16="http://schemas.microsoft.com/office/drawing/2014/main" id="{9D3876E6-FA48-FD01-783F-802194576504}"/>
              </a:ext>
            </a:extLst>
          </p:cNvPr>
          <p:cNvCxnSpPr>
            <a:cxnSpLocks/>
          </p:cNvCxnSpPr>
          <p:nvPr/>
        </p:nvCxnSpPr>
        <p:spPr>
          <a:xfrm flipH="1">
            <a:off x="3371054" y="5829702"/>
            <a:ext cx="286546"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5" name="رابط كسهم مستقيم 14">
            <a:extLst>
              <a:ext uri="{FF2B5EF4-FFF2-40B4-BE49-F238E27FC236}">
                <a16:creationId xmlns:a16="http://schemas.microsoft.com/office/drawing/2014/main" id="{155FB275-A336-CA57-2935-EFAC4FD8D4B3}"/>
              </a:ext>
            </a:extLst>
          </p:cNvPr>
          <p:cNvCxnSpPr/>
          <p:nvPr/>
        </p:nvCxnSpPr>
        <p:spPr>
          <a:xfrm flipH="1">
            <a:off x="3371054" y="4094051"/>
            <a:ext cx="511791"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6" name="رابط كسهم مستقيم 15">
            <a:extLst>
              <a:ext uri="{FF2B5EF4-FFF2-40B4-BE49-F238E27FC236}">
                <a16:creationId xmlns:a16="http://schemas.microsoft.com/office/drawing/2014/main" id="{2AB8A62F-A6FA-62E1-0D19-99AFDFE4A091}"/>
              </a:ext>
            </a:extLst>
          </p:cNvPr>
          <p:cNvCxnSpPr>
            <a:cxnSpLocks/>
          </p:cNvCxnSpPr>
          <p:nvPr/>
        </p:nvCxnSpPr>
        <p:spPr>
          <a:xfrm flipH="1">
            <a:off x="4697064" y="5740493"/>
            <a:ext cx="265229"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8" name="رابط كسهم مستقيم 17">
            <a:extLst>
              <a:ext uri="{FF2B5EF4-FFF2-40B4-BE49-F238E27FC236}">
                <a16:creationId xmlns:a16="http://schemas.microsoft.com/office/drawing/2014/main" id="{6155DBDD-E81C-0986-6828-E6B12B965DC5}"/>
              </a:ext>
            </a:extLst>
          </p:cNvPr>
          <p:cNvCxnSpPr>
            <a:cxnSpLocks/>
          </p:cNvCxnSpPr>
          <p:nvPr/>
        </p:nvCxnSpPr>
        <p:spPr>
          <a:xfrm flipH="1">
            <a:off x="4037187" y="5740493"/>
            <a:ext cx="289486" cy="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6498AA76-9348-6A15-6CE9-C1A02F479A92}"/>
              </a:ext>
            </a:extLst>
          </p:cNvPr>
          <p:cNvSpPr txBox="1"/>
          <p:nvPr/>
        </p:nvSpPr>
        <p:spPr>
          <a:xfrm>
            <a:off x="11102397" y="6519446"/>
            <a:ext cx="1135957" cy="338554"/>
          </a:xfrm>
          <a:prstGeom prst="rect">
            <a:avLst/>
          </a:prstGeom>
          <a:noFill/>
        </p:spPr>
        <p:txBody>
          <a:bodyPr wrap="square" rtlCol="0">
            <a:spAutoFit/>
          </a:bodyPr>
          <a:lstStyle>
            <a:defPPr>
              <a:defRPr lang="en-SA"/>
            </a:defPPr>
            <a:lvl1pPr>
              <a:defRPr sz="1050"/>
            </a:lvl1pPr>
          </a:lstStyle>
          <a:p>
            <a:r>
              <a:rPr lang="en-US" sz="800" dirty="0"/>
              <a:t>COM-SC-1395</a:t>
            </a:r>
            <a:r>
              <a:rPr lang="en-AE" sz="800"/>
              <a:t> </a:t>
            </a:r>
            <a:endParaRPr lang="en-US" sz="800" dirty="0"/>
          </a:p>
          <a:p>
            <a:r>
              <a:rPr lang="en-US" sz="800" dirty="0"/>
              <a:t>April</a:t>
            </a:r>
            <a:r>
              <a:rPr lang="en-AE" sz="800"/>
              <a:t> 202</a:t>
            </a:r>
            <a:r>
              <a:rPr lang="en-US" sz="800" dirty="0"/>
              <a:t>6</a:t>
            </a:r>
            <a:endParaRPr lang="en-AE" sz="800" dirty="0"/>
          </a:p>
        </p:txBody>
      </p:sp>
    </p:spTree>
    <p:extLst>
      <p:ext uri="{BB962C8B-B14F-4D97-AF65-F5344CB8AC3E}">
        <p14:creationId xmlns:p14="http://schemas.microsoft.com/office/powerpoint/2010/main" val="3248995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685</TotalTime>
  <Words>2800</Words>
  <Application>Microsoft Macintosh PowerPoint</Application>
  <PresentationFormat>Widescreen</PresentationFormat>
  <Paragraphs>419</Paragraphs>
  <Slides>28</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AdvPSA183</vt:lpstr>
      <vt:lpstr>Aptos</vt:lpstr>
      <vt:lpstr>Aptos Display</vt:lpstr>
      <vt:lpstr>Arial</vt:lpstr>
      <vt:lpstr>Arial Rounded MT Bold</vt:lpstr>
      <vt:lpstr>Cambria Math</vt:lpstr>
      <vt:lpstr>Geneva</vt:lpstr>
      <vt:lpstr>HardingText-Regular</vt:lpstr>
      <vt:lpstr>Lato Bold</vt:lpstr>
      <vt:lpstr>Source Sans Pro</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Achondroplasia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111-301/302: Study Design and Disposition</vt:lpstr>
      <vt:lpstr>111-301: AGV OVER 2 YEARS OF TREATMENT WITH VOSORITIDE   (With 52 Completer Analysis)</vt:lpstr>
      <vt:lpstr>111-301: TOP LINE SAFETY SUMMARY</vt:lpstr>
      <vt:lpstr>Annualized growth velocity in children receiving vosoritide compared with age-matched untreated children with ACH and average-stature children</vt:lpstr>
      <vt:lpstr>Annualized growth velocity in children receiving vosoritide compared with age-matched untreated children with ACH and average-stature children</vt:lpstr>
      <vt:lpstr>Mean upper-to lower body segment ratio in a subset of children with assessments at age &lt;11 (girls) or &lt;12 years (boys)and untreated children.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subject/>
  <dc:creator/>
  <cp:keywords/>
  <dc:description>generated using python-pptx</dc:description>
  <cp:lastModifiedBy>Mohamed Fayed</cp:lastModifiedBy>
  <cp:revision>31</cp:revision>
  <dcterms:created xsi:type="dcterms:W3CDTF">2013-01-27T09:14:16Z</dcterms:created>
  <dcterms:modified xsi:type="dcterms:W3CDTF">2026-04-21T09:07:00Z</dcterms:modified>
  <cp:category/>
</cp:coreProperties>
</file>