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</p:sldIdLst>
  <p:sldSz cx="14630400" cy="8229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ts val="24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900" u="none" kumimoji="0" normalizeH="0">
        <a:ln>
          <a:noFill/>
        </a:ln>
        <a:solidFill>
          <a:srgbClr val="161613"/>
        </a:solidFill>
        <a:effectLst/>
        <a:uFillTx/>
        <a:latin typeface="DM Sans Medium"/>
        <a:ea typeface="DM Sans Medium"/>
        <a:cs typeface="DM Sans Medium"/>
        <a:sym typeface="DM Sans Medium"/>
      </a:defRPr>
    </a:lvl1pPr>
    <a:lvl2pPr marL="0" marR="0" indent="0" algn="l" defTabSz="914400" rtl="0" fontAlgn="auto" latinLnBrk="0" hangingPunct="0">
      <a:lnSpc>
        <a:spcPts val="24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900" u="none" kumimoji="0" normalizeH="0">
        <a:ln>
          <a:noFill/>
        </a:ln>
        <a:solidFill>
          <a:srgbClr val="161613"/>
        </a:solidFill>
        <a:effectLst/>
        <a:uFillTx/>
        <a:latin typeface="DM Sans Medium"/>
        <a:ea typeface="DM Sans Medium"/>
        <a:cs typeface="DM Sans Medium"/>
        <a:sym typeface="DM Sans Medium"/>
      </a:defRPr>
    </a:lvl2pPr>
    <a:lvl3pPr marL="0" marR="0" indent="0" algn="l" defTabSz="914400" rtl="0" fontAlgn="auto" latinLnBrk="0" hangingPunct="0">
      <a:lnSpc>
        <a:spcPts val="24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900" u="none" kumimoji="0" normalizeH="0">
        <a:ln>
          <a:noFill/>
        </a:ln>
        <a:solidFill>
          <a:srgbClr val="161613"/>
        </a:solidFill>
        <a:effectLst/>
        <a:uFillTx/>
        <a:latin typeface="DM Sans Medium"/>
        <a:ea typeface="DM Sans Medium"/>
        <a:cs typeface="DM Sans Medium"/>
        <a:sym typeface="DM Sans Medium"/>
      </a:defRPr>
    </a:lvl3pPr>
    <a:lvl4pPr marL="0" marR="0" indent="0" algn="l" defTabSz="914400" rtl="0" fontAlgn="auto" latinLnBrk="0" hangingPunct="0">
      <a:lnSpc>
        <a:spcPts val="24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900" u="none" kumimoji="0" normalizeH="0">
        <a:ln>
          <a:noFill/>
        </a:ln>
        <a:solidFill>
          <a:srgbClr val="161613"/>
        </a:solidFill>
        <a:effectLst/>
        <a:uFillTx/>
        <a:latin typeface="DM Sans Medium"/>
        <a:ea typeface="DM Sans Medium"/>
        <a:cs typeface="DM Sans Medium"/>
        <a:sym typeface="DM Sans Medium"/>
      </a:defRPr>
    </a:lvl4pPr>
    <a:lvl5pPr marL="0" marR="0" indent="0" algn="l" defTabSz="914400" rtl="0" fontAlgn="auto" latinLnBrk="0" hangingPunct="0">
      <a:lnSpc>
        <a:spcPts val="24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900" u="none" kumimoji="0" normalizeH="0">
        <a:ln>
          <a:noFill/>
        </a:ln>
        <a:solidFill>
          <a:srgbClr val="161613"/>
        </a:solidFill>
        <a:effectLst/>
        <a:uFillTx/>
        <a:latin typeface="DM Sans Medium"/>
        <a:ea typeface="DM Sans Medium"/>
        <a:cs typeface="DM Sans Medium"/>
        <a:sym typeface="DM Sans Medium"/>
      </a:defRPr>
    </a:lvl5pPr>
    <a:lvl6pPr marL="0" marR="0" indent="0" algn="l" defTabSz="914400" rtl="0" fontAlgn="auto" latinLnBrk="0" hangingPunct="0">
      <a:lnSpc>
        <a:spcPts val="24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900" u="none" kumimoji="0" normalizeH="0">
        <a:ln>
          <a:noFill/>
        </a:ln>
        <a:solidFill>
          <a:srgbClr val="161613"/>
        </a:solidFill>
        <a:effectLst/>
        <a:uFillTx/>
        <a:latin typeface="DM Sans Medium"/>
        <a:ea typeface="DM Sans Medium"/>
        <a:cs typeface="DM Sans Medium"/>
        <a:sym typeface="DM Sans Medium"/>
      </a:defRPr>
    </a:lvl6pPr>
    <a:lvl7pPr marL="0" marR="0" indent="0" algn="l" defTabSz="914400" rtl="0" fontAlgn="auto" latinLnBrk="0" hangingPunct="0">
      <a:lnSpc>
        <a:spcPts val="24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900" u="none" kumimoji="0" normalizeH="0">
        <a:ln>
          <a:noFill/>
        </a:ln>
        <a:solidFill>
          <a:srgbClr val="161613"/>
        </a:solidFill>
        <a:effectLst/>
        <a:uFillTx/>
        <a:latin typeface="DM Sans Medium"/>
        <a:ea typeface="DM Sans Medium"/>
        <a:cs typeface="DM Sans Medium"/>
        <a:sym typeface="DM Sans Medium"/>
      </a:defRPr>
    </a:lvl7pPr>
    <a:lvl8pPr marL="0" marR="0" indent="0" algn="l" defTabSz="914400" rtl="0" fontAlgn="auto" latinLnBrk="0" hangingPunct="0">
      <a:lnSpc>
        <a:spcPts val="24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900" u="none" kumimoji="0" normalizeH="0">
        <a:ln>
          <a:noFill/>
        </a:ln>
        <a:solidFill>
          <a:srgbClr val="161613"/>
        </a:solidFill>
        <a:effectLst/>
        <a:uFillTx/>
        <a:latin typeface="DM Sans Medium"/>
        <a:ea typeface="DM Sans Medium"/>
        <a:cs typeface="DM Sans Medium"/>
        <a:sym typeface="DM Sans Medium"/>
      </a:defRPr>
    </a:lvl8pPr>
    <a:lvl9pPr marL="0" marR="0" indent="0" algn="l" defTabSz="914400" rtl="0" fontAlgn="auto" latinLnBrk="0" hangingPunct="0">
      <a:lnSpc>
        <a:spcPts val="24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900" u="none" kumimoji="0" normalizeH="0">
        <a:ln>
          <a:noFill/>
        </a:ln>
        <a:solidFill>
          <a:srgbClr val="161613"/>
        </a:solidFill>
        <a:effectLst/>
        <a:uFillTx/>
        <a:latin typeface="DM Sans Medium"/>
        <a:ea typeface="DM Sans Medium"/>
        <a:cs typeface="DM Sans Medium"/>
        <a:sym typeface="DM Sans Medium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 b="def" i="def"/>
      <a:tcStyle>
        <a:tcBdr/>
        <a:fill>
          <a:solidFill>
            <a:srgbClr val="E8EBF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 b="def" i="def"/>
      <a:tcStyle>
        <a:tcBdr/>
        <a:fill>
          <a:solidFill>
            <a:srgbClr val="F0F0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 b="def" i="def"/>
      <a:tcStyle>
        <a:tcBdr/>
        <a:fill>
          <a:solidFill>
            <a:srgbClr val="EB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8" name="Shape 198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lide 9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2DB"/>
          </a:solidFill>
          <a:ln w="12700">
            <a:miter lim="400000"/>
          </a:ln>
        </p:spPr>
        <p:txBody>
          <a:bodyPr lIns="45719" rIns="45719"/>
          <a:lstStyle/>
          <a:p>
            <a:pPr>
              <a:lnSpc>
                <a:spcPct val="100000"/>
              </a:lnSpc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</a:p>
        </p:txBody>
      </p:sp>
      <p:sp>
        <p:nvSpPr>
          <p:cNvPr id="91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8F5"/>
          </a:solidFill>
          <a:ln w="12700">
            <a:miter lim="400000"/>
          </a:ln>
        </p:spPr>
        <p:txBody>
          <a:bodyPr lIns="45719" rIns="45719"/>
          <a:lstStyle/>
          <a:p>
            <a:pPr>
              <a:lnSpc>
                <a:spcPct val="100000"/>
              </a:lnSpc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</a:p>
        </p:txBody>
      </p:sp>
      <p:sp>
        <p:nvSpPr>
          <p:cNvPr id="9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lide 10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2DB"/>
          </a:solidFill>
          <a:ln w="12700">
            <a:miter lim="400000"/>
          </a:ln>
        </p:spPr>
        <p:txBody>
          <a:bodyPr lIns="45719" rIns="45719"/>
          <a:lstStyle/>
          <a:p>
            <a:pPr>
              <a:lnSpc>
                <a:spcPct val="100000"/>
              </a:lnSpc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</a:p>
        </p:txBody>
      </p:sp>
      <p:sp>
        <p:nvSpPr>
          <p:cNvPr id="100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8F5"/>
          </a:solidFill>
          <a:ln w="12700">
            <a:miter lim="400000"/>
          </a:ln>
        </p:spPr>
        <p:txBody>
          <a:bodyPr lIns="45719" rIns="45719"/>
          <a:lstStyle/>
          <a:p>
            <a:pPr>
              <a:lnSpc>
                <a:spcPct val="100000"/>
              </a:lnSpc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</a:p>
        </p:txBody>
      </p:sp>
      <p:sp>
        <p:nvSpPr>
          <p:cNvPr id="10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lide 11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2DB"/>
          </a:solidFill>
          <a:ln w="12700">
            <a:miter lim="400000"/>
          </a:ln>
        </p:spPr>
        <p:txBody>
          <a:bodyPr lIns="45719" rIns="45719"/>
          <a:lstStyle/>
          <a:p>
            <a:pPr>
              <a:lnSpc>
                <a:spcPct val="100000"/>
              </a:lnSpc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</a:p>
        </p:txBody>
      </p:sp>
      <p:sp>
        <p:nvSpPr>
          <p:cNvPr id="109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8F5"/>
          </a:solidFill>
          <a:ln w="12700">
            <a:miter lim="400000"/>
          </a:ln>
        </p:spPr>
        <p:txBody>
          <a:bodyPr lIns="45719" rIns="45719"/>
          <a:lstStyle/>
          <a:p>
            <a:pPr>
              <a:lnSpc>
                <a:spcPct val="100000"/>
              </a:lnSpc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</a:p>
        </p:txBody>
      </p:sp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lide 12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2DB"/>
          </a:solidFill>
          <a:ln w="12700">
            <a:miter lim="400000"/>
          </a:ln>
        </p:spPr>
        <p:txBody>
          <a:bodyPr lIns="45719" rIns="45719"/>
          <a:lstStyle/>
          <a:p>
            <a:pPr>
              <a:lnSpc>
                <a:spcPct val="100000"/>
              </a:lnSpc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</a:p>
        </p:txBody>
      </p:sp>
      <p:sp>
        <p:nvSpPr>
          <p:cNvPr id="118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8F5"/>
          </a:solidFill>
          <a:ln w="12700">
            <a:miter lim="400000"/>
          </a:ln>
        </p:spPr>
        <p:txBody>
          <a:bodyPr lIns="45719" rIns="45719"/>
          <a:lstStyle/>
          <a:p>
            <a:pPr>
              <a:lnSpc>
                <a:spcPct val="100000"/>
              </a:lnSpc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</a:p>
        </p:txBody>
      </p:sp>
      <p:sp>
        <p:nvSpPr>
          <p:cNvPr id="11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lide 13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2DB"/>
          </a:solidFill>
          <a:ln w="12700">
            <a:miter lim="400000"/>
          </a:ln>
        </p:spPr>
        <p:txBody>
          <a:bodyPr lIns="45719" rIns="45719"/>
          <a:lstStyle/>
          <a:p>
            <a:pPr>
              <a:lnSpc>
                <a:spcPct val="100000"/>
              </a:lnSpc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</a:p>
        </p:txBody>
      </p:sp>
      <p:sp>
        <p:nvSpPr>
          <p:cNvPr id="127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8F5"/>
          </a:solidFill>
          <a:ln w="12700">
            <a:miter lim="400000"/>
          </a:ln>
        </p:spPr>
        <p:txBody>
          <a:bodyPr lIns="45719" rIns="45719"/>
          <a:lstStyle/>
          <a:p>
            <a:pPr>
              <a:lnSpc>
                <a:spcPct val="100000"/>
              </a:lnSpc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</a:p>
        </p:txBody>
      </p:sp>
      <p:sp>
        <p:nvSpPr>
          <p:cNvPr id="12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lide 14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2DB"/>
          </a:solidFill>
          <a:ln w="12700">
            <a:miter lim="400000"/>
          </a:ln>
        </p:spPr>
        <p:txBody>
          <a:bodyPr lIns="45719" rIns="45719"/>
          <a:lstStyle/>
          <a:p>
            <a:pPr>
              <a:lnSpc>
                <a:spcPct val="100000"/>
              </a:lnSpc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</a:p>
        </p:txBody>
      </p:sp>
      <p:sp>
        <p:nvSpPr>
          <p:cNvPr id="136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8F5"/>
          </a:solidFill>
          <a:ln w="12700">
            <a:miter lim="400000"/>
          </a:ln>
        </p:spPr>
        <p:txBody>
          <a:bodyPr lIns="45719" rIns="45719"/>
          <a:lstStyle/>
          <a:p>
            <a:pPr>
              <a:lnSpc>
                <a:spcPct val="100000"/>
              </a:lnSpc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</a:p>
        </p:txBody>
      </p:sp>
      <p:sp>
        <p:nvSpPr>
          <p:cNvPr id="13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lide 15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2DB"/>
          </a:solidFill>
          <a:ln w="12700">
            <a:miter lim="400000"/>
          </a:ln>
        </p:spPr>
        <p:txBody>
          <a:bodyPr lIns="45719" rIns="45719"/>
          <a:lstStyle/>
          <a:p>
            <a:pPr>
              <a:lnSpc>
                <a:spcPct val="100000"/>
              </a:lnSpc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</a:p>
        </p:txBody>
      </p:sp>
      <p:sp>
        <p:nvSpPr>
          <p:cNvPr id="145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8F5"/>
          </a:solidFill>
          <a:ln w="12700">
            <a:miter lim="400000"/>
          </a:ln>
        </p:spPr>
        <p:txBody>
          <a:bodyPr lIns="45719" rIns="45719"/>
          <a:lstStyle/>
          <a:p>
            <a:pPr>
              <a:lnSpc>
                <a:spcPct val="100000"/>
              </a:lnSpc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</a:p>
        </p:txBody>
      </p:sp>
      <p:sp>
        <p:nvSpPr>
          <p:cNvPr id="14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lide 16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2DB"/>
          </a:solidFill>
          <a:ln w="12700">
            <a:miter lim="400000"/>
          </a:ln>
        </p:spPr>
        <p:txBody>
          <a:bodyPr lIns="45719" rIns="45719"/>
          <a:lstStyle/>
          <a:p>
            <a:pPr>
              <a:lnSpc>
                <a:spcPct val="100000"/>
              </a:lnSpc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</a:p>
        </p:txBody>
      </p:sp>
      <p:sp>
        <p:nvSpPr>
          <p:cNvPr id="154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8F5"/>
          </a:solidFill>
          <a:ln w="12700">
            <a:miter lim="400000"/>
          </a:ln>
        </p:spPr>
        <p:txBody>
          <a:bodyPr lIns="45719" rIns="45719"/>
          <a:lstStyle/>
          <a:p>
            <a:pPr>
              <a:lnSpc>
                <a:spcPct val="100000"/>
              </a:lnSpc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</a:p>
        </p:txBody>
      </p:sp>
      <p:sp>
        <p:nvSpPr>
          <p:cNvPr id="15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lide 17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2DB"/>
          </a:solidFill>
          <a:ln w="12700">
            <a:miter lim="400000"/>
          </a:ln>
        </p:spPr>
        <p:txBody>
          <a:bodyPr lIns="45719" rIns="45719"/>
          <a:lstStyle/>
          <a:p>
            <a:pPr>
              <a:lnSpc>
                <a:spcPct val="100000"/>
              </a:lnSpc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</a:p>
        </p:txBody>
      </p:sp>
      <p:sp>
        <p:nvSpPr>
          <p:cNvPr id="16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8F5"/>
          </a:solidFill>
          <a:ln w="12700">
            <a:miter lim="400000"/>
          </a:ln>
        </p:spPr>
        <p:txBody>
          <a:bodyPr lIns="45719" rIns="45719"/>
          <a:lstStyle/>
          <a:p>
            <a:pPr>
              <a:lnSpc>
                <a:spcPct val="100000"/>
              </a:lnSpc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</a:p>
        </p:txBody>
      </p:sp>
      <p:sp>
        <p:nvSpPr>
          <p:cNvPr id="1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lide 18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2DB"/>
          </a:solidFill>
          <a:ln w="12700">
            <a:miter lim="400000"/>
          </a:ln>
        </p:spPr>
        <p:txBody>
          <a:bodyPr lIns="45719" rIns="45719"/>
          <a:lstStyle/>
          <a:p>
            <a:pPr>
              <a:lnSpc>
                <a:spcPct val="100000"/>
              </a:lnSpc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</a:p>
        </p:txBody>
      </p:sp>
      <p:sp>
        <p:nvSpPr>
          <p:cNvPr id="172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8F5"/>
          </a:solidFill>
          <a:ln w="12700">
            <a:miter lim="400000"/>
          </a:ln>
        </p:spPr>
        <p:txBody>
          <a:bodyPr lIns="45719" rIns="45719"/>
          <a:lstStyle/>
          <a:p>
            <a:pPr>
              <a:lnSpc>
                <a:spcPct val="100000"/>
              </a:lnSpc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</a:p>
        </p:txBody>
      </p:sp>
      <p:sp>
        <p:nvSpPr>
          <p:cNvPr id="17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lide 1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2DB"/>
          </a:solidFill>
          <a:ln w="12700">
            <a:miter lim="400000"/>
          </a:ln>
        </p:spPr>
        <p:txBody>
          <a:bodyPr lIns="45719" rIns="45719"/>
          <a:lstStyle/>
          <a:p>
            <a:pPr>
              <a:lnSpc>
                <a:spcPct val="100000"/>
              </a:lnSpc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</a:p>
        </p:txBody>
      </p:sp>
      <p:sp>
        <p:nvSpPr>
          <p:cNvPr id="19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8F5"/>
          </a:solidFill>
          <a:ln w="12700">
            <a:miter lim="400000"/>
          </a:ln>
        </p:spPr>
        <p:txBody>
          <a:bodyPr lIns="45719" rIns="45719"/>
          <a:lstStyle/>
          <a:p>
            <a:pPr>
              <a:lnSpc>
                <a:spcPct val="100000"/>
              </a:lnSpc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</a:p>
        </p:txBody>
      </p:sp>
      <p:sp>
        <p:nvSpPr>
          <p:cNvPr id="2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lide 19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2DB"/>
          </a:solidFill>
          <a:ln w="12700">
            <a:miter lim="400000"/>
          </a:ln>
        </p:spPr>
        <p:txBody>
          <a:bodyPr lIns="45719" rIns="45719"/>
          <a:lstStyle/>
          <a:p>
            <a:pPr>
              <a:lnSpc>
                <a:spcPct val="100000"/>
              </a:lnSpc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</a:p>
        </p:txBody>
      </p:sp>
      <p:sp>
        <p:nvSpPr>
          <p:cNvPr id="181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8F5"/>
          </a:solidFill>
          <a:ln w="12700">
            <a:miter lim="400000"/>
          </a:ln>
        </p:spPr>
        <p:txBody>
          <a:bodyPr lIns="45719" rIns="45719"/>
          <a:lstStyle/>
          <a:p>
            <a:pPr>
              <a:lnSpc>
                <a:spcPct val="100000"/>
              </a:lnSpc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</a:p>
        </p:txBody>
      </p:sp>
      <p:sp>
        <p:nvSpPr>
          <p:cNvPr id="18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lide 20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2DB"/>
          </a:solidFill>
          <a:ln w="12700">
            <a:miter lim="400000"/>
          </a:ln>
        </p:spPr>
        <p:txBody>
          <a:bodyPr lIns="45719" rIns="45719"/>
          <a:lstStyle/>
          <a:p>
            <a:pPr>
              <a:lnSpc>
                <a:spcPct val="100000"/>
              </a:lnSpc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</a:p>
        </p:txBody>
      </p:sp>
      <p:sp>
        <p:nvSpPr>
          <p:cNvPr id="190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8F5"/>
          </a:solidFill>
          <a:ln w="12700">
            <a:miter lim="400000"/>
          </a:ln>
        </p:spPr>
        <p:txBody>
          <a:bodyPr lIns="45719" rIns="45719"/>
          <a:lstStyle/>
          <a:p>
            <a:pPr>
              <a:lnSpc>
                <a:spcPct val="100000"/>
              </a:lnSpc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</a:p>
        </p:txBody>
      </p:sp>
      <p:sp>
        <p:nvSpPr>
          <p:cNvPr id="19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lide 2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2DB"/>
          </a:solidFill>
          <a:ln w="12700">
            <a:miter lim="400000"/>
          </a:ln>
        </p:spPr>
        <p:txBody>
          <a:bodyPr lIns="45719" rIns="45719"/>
          <a:lstStyle/>
          <a:p>
            <a:pPr>
              <a:lnSpc>
                <a:spcPct val="100000"/>
              </a:lnSpc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</a:p>
        </p:txBody>
      </p:sp>
      <p:sp>
        <p:nvSpPr>
          <p:cNvPr id="28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8F5"/>
          </a:solidFill>
          <a:ln w="12700">
            <a:miter lim="400000"/>
          </a:ln>
        </p:spPr>
        <p:txBody>
          <a:bodyPr lIns="45719" rIns="45719"/>
          <a:lstStyle/>
          <a:p>
            <a:pPr>
              <a:lnSpc>
                <a:spcPct val="100000"/>
              </a:lnSpc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</a:p>
        </p:txBody>
      </p:sp>
      <p:sp>
        <p:nvSpPr>
          <p:cNvPr id="2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lide 3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2DB"/>
          </a:solidFill>
          <a:ln w="12700">
            <a:miter lim="400000"/>
          </a:ln>
        </p:spPr>
        <p:txBody>
          <a:bodyPr lIns="45719" rIns="45719"/>
          <a:lstStyle/>
          <a:p>
            <a:pPr>
              <a:lnSpc>
                <a:spcPct val="100000"/>
              </a:lnSpc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</a:p>
        </p:txBody>
      </p:sp>
      <p:sp>
        <p:nvSpPr>
          <p:cNvPr id="37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8F5"/>
          </a:solidFill>
          <a:ln w="12700">
            <a:miter lim="400000"/>
          </a:ln>
        </p:spPr>
        <p:txBody>
          <a:bodyPr lIns="45719" rIns="45719"/>
          <a:lstStyle/>
          <a:p>
            <a:pPr>
              <a:lnSpc>
                <a:spcPct val="100000"/>
              </a:lnSpc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</a:p>
        </p:txBody>
      </p:sp>
      <p:sp>
        <p:nvSpPr>
          <p:cNvPr id="3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lide 4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2DB"/>
          </a:solidFill>
          <a:ln w="12700">
            <a:miter lim="400000"/>
          </a:ln>
        </p:spPr>
        <p:txBody>
          <a:bodyPr lIns="45719" rIns="45719"/>
          <a:lstStyle/>
          <a:p>
            <a:pPr>
              <a:lnSpc>
                <a:spcPct val="100000"/>
              </a:lnSpc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</a:p>
        </p:txBody>
      </p:sp>
      <p:sp>
        <p:nvSpPr>
          <p:cNvPr id="46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8F5"/>
          </a:solidFill>
          <a:ln w="12700">
            <a:miter lim="400000"/>
          </a:ln>
        </p:spPr>
        <p:txBody>
          <a:bodyPr lIns="45719" rIns="45719"/>
          <a:lstStyle/>
          <a:p>
            <a:pPr>
              <a:lnSpc>
                <a:spcPct val="100000"/>
              </a:lnSpc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</a:p>
        </p:txBody>
      </p:sp>
      <p:sp>
        <p:nvSpPr>
          <p:cNvPr id="4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lide 5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2DB"/>
          </a:solidFill>
          <a:ln w="12700">
            <a:miter lim="400000"/>
          </a:ln>
        </p:spPr>
        <p:txBody>
          <a:bodyPr lIns="45719" rIns="45719"/>
          <a:lstStyle/>
          <a:p>
            <a:pPr>
              <a:lnSpc>
                <a:spcPct val="100000"/>
              </a:lnSpc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</a:p>
        </p:txBody>
      </p:sp>
      <p:sp>
        <p:nvSpPr>
          <p:cNvPr id="55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8F5"/>
          </a:solidFill>
          <a:ln w="12700">
            <a:miter lim="400000"/>
          </a:ln>
        </p:spPr>
        <p:txBody>
          <a:bodyPr lIns="45719" rIns="45719"/>
          <a:lstStyle/>
          <a:p>
            <a:pPr>
              <a:lnSpc>
                <a:spcPct val="100000"/>
              </a:lnSpc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</a:p>
        </p:txBody>
      </p:sp>
      <p:sp>
        <p:nvSpPr>
          <p:cNvPr id="5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lide 6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2DB"/>
          </a:solidFill>
          <a:ln w="12700">
            <a:miter lim="400000"/>
          </a:ln>
        </p:spPr>
        <p:txBody>
          <a:bodyPr lIns="45719" rIns="45719"/>
          <a:lstStyle/>
          <a:p>
            <a:pPr>
              <a:lnSpc>
                <a:spcPct val="100000"/>
              </a:lnSpc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</a:p>
        </p:txBody>
      </p:sp>
      <p:sp>
        <p:nvSpPr>
          <p:cNvPr id="64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8F5"/>
          </a:solidFill>
          <a:ln w="12700">
            <a:miter lim="400000"/>
          </a:ln>
        </p:spPr>
        <p:txBody>
          <a:bodyPr lIns="45719" rIns="45719"/>
          <a:lstStyle/>
          <a:p>
            <a:pPr>
              <a:lnSpc>
                <a:spcPct val="100000"/>
              </a:lnSpc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</a:p>
        </p:txBody>
      </p:sp>
      <p:sp>
        <p:nvSpPr>
          <p:cNvPr id="6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lide 7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2DB"/>
          </a:solidFill>
          <a:ln w="12700">
            <a:miter lim="400000"/>
          </a:ln>
        </p:spPr>
        <p:txBody>
          <a:bodyPr lIns="45719" rIns="45719"/>
          <a:lstStyle/>
          <a:p>
            <a:pPr>
              <a:lnSpc>
                <a:spcPct val="100000"/>
              </a:lnSpc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</a:p>
        </p:txBody>
      </p:sp>
      <p:sp>
        <p:nvSpPr>
          <p:cNvPr id="7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8F5"/>
          </a:solidFill>
          <a:ln w="12700">
            <a:miter lim="400000"/>
          </a:ln>
        </p:spPr>
        <p:txBody>
          <a:bodyPr lIns="45719" rIns="45719"/>
          <a:lstStyle/>
          <a:p>
            <a:pPr>
              <a:lnSpc>
                <a:spcPct val="100000"/>
              </a:lnSpc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</a:p>
        </p:txBody>
      </p:sp>
      <p:sp>
        <p:nvSpPr>
          <p:cNvPr id="7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lide 8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2DB"/>
          </a:solidFill>
          <a:ln w="12700">
            <a:miter lim="400000"/>
          </a:ln>
        </p:spPr>
        <p:txBody>
          <a:bodyPr lIns="45719" rIns="45719"/>
          <a:lstStyle/>
          <a:p>
            <a:pPr>
              <a:lnSpc>
                <a:spcPct val="100000"/>
              </a:lnSpc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</a:p>
        </p:txBody>
      </p:sp>
      <p:sp>
        <p:nvSpPr>
          <p:cNvPr id="82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8F5"/>
          </a:solidFill>
          <a:ln w="12700">
            <a:miter lim="400000"/>
          </a:ln>
        </p:spPr>
        <p:txBody>
          <a:bodyPr lIns="45719" rIns="45719"/>
          <a:lstStyle/>
          <a:p>
            <a:pPr>
              <a:lnSpc>
                <a:spcPct val="100000"/>
              </a:lnSpc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</a:p>
        </p:txBody>
      </p:sp>
      <p:sp>
        <p:nvSpPr>
          <p:cNvPr id="8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731519" y="110489"/>
            <a:ext cx="13167362" cy="1809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731519" y="1920239"/>
            <a:ext cx="13167362" cy="63093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7071359" y="7408544"/>
            <a:ext cx="3413761" cy="43815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lnSpc>
                <a:spcPct val="100000"/>
              </a:lnSpc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</p:sldLayoutIdLst>
  <p:transition xmlns:p14="http://schemas.microsoft.com/office/powerpoint/2010/main" spd="med" advClick="1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45" strike="noStrike" sz="23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45" strike="noStrike" sz="23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45" strike="noStrike" sz="23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45" strike="noStrike" sz="23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45" strike="noStrike" sz="23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45" strike="noStrike" sz="23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45" strike="noStrike" sz="23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45" strike="noStrike" sz="23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45" strike="noStrike" sz="23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83771" marR="0" indent="-32657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19200" marR="0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373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945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517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1089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661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233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.png"/><Relationship Id="rId3" Type="http://schemas.openxmlformats.org/officeDocument/2006/relationships/image" Target="../media/image1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9.xml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7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8.png"/><Relationship Id="rId3" Type="http://schemas.openxmlformats.org/officeDocument/2006/relationships/image" Target="../media/image3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9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4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7.png"/><Relationship Id="rId3" Type="http://schemas.openxmlformats.org/officeDocument/2006/relationships/image" Target="../media/image16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0.xml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e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0"/>
          <p:cNvSpPr/>
          <p:nvPr/>
        </p:nvSpPr>
        <p:spPr>
          <a:xfrm>
            <a:off x="9144000" y="0"/>
            <a:ext cx="5486400" cy="8229600"/>
          </a:xfrm>
          <a:prstGeom prst="rect">
            <a:avLst/>
          </a:prstGeom>
          <a:solidFill>
            <a:srgbClr val="EDEBE3"/>
          </a:solidFill>
          <a:ln w="12700">
            <a:miter lim="400000"/>
          </a:ln>
        </p:spPr>
        <p:txBody>
          <a:bodyPr lIns="45719" rIns="45719"/>
          <a:lstStyle/>
          <a:p>
            <a:pPr>
              <a:lnSpc>
                <a:spcPct val="100000"/>
              </a:lnSpc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</a:p>
        </p:txBody>
      </p:sp>
      <p:pic>
        <p:nvPicPr>
          <p:cNvPr id="201" name="Image 0" descr="Image 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243179" y="148708"/>
            <a:ext cx="5288043" cy="7932065"/>
          </a:xfrm>
          <a:prstGeom prst="rect">
            <a:avLst/>
          </a:prstGeom>
          <a:ln w="12700">
            <a:miter lim="400000"/>
          </a:ln>
        </p:spPr>
      </p:pic>
      <p:sp>
        <p:nvSpPr>
          <p:cNvPr id="202" name="Text 1"/>
          <p:cNvSpPr txBox="1"/>
          <p:nvPr/>
        </p:nvSpPr>
        <p:spPr>
          <a:xfrm>
            <a:off x="793790" y="2559486"/>
            <a:ext cx="7556422" cy="18207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4800"/>
              </a:lnSpc>
              <a:defRPr sz="3900"/>
            </a:lvl1pPr>
          </a:lstStyle>
          <a:p>
            <a:pPr/>
            <a:r>
              <a:t>Neonatal Severe Hyperparathyroidism: A Case Presentation</a:t>
            </a:r>
          </a:p>
        </p:txBody>
      </p:sp>
      <p:sp>
        <p:nvSpPr>
          <p:cNvPr id="203" name="Text 2"/>
          <p:cNvSpPr txBox="1"/>
          <p:nvPr/>
        </p:nvSpPr>
        <p:spPr>
          <a:xfrm>
            <a:off x="793790" y="4717374"/>
            <a:ext cx="7556422" cy="6153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500"/>
              </a:lnSpc>
              <a:defRPr sz="1500">
                <a:latin typeface="Inter"/>
                <a:ea typeface="Inter"/>
                <a:cs typeface="Inter"/>
                <a:sym typeface="Inter"/>
              </a:defRPr>
            </a:lvl1pPr>
          </a:lstStyle>
          <a:p>
            <a:pPr/>
            <a:r>
              <a:t>A clinically complex case of genetically confirmed NSHPT in a 2-week-old male infant — highlighting diagnostic workup, management challenges, and surgical decision-making.</a:t>
            </a:r>
          </a:p>
        </p:txBody>
      </p:sp>
      <p:sp>
        <p:nvSpPr>
          <p:cNvPr id="204" name="Text 2"/>
          <p:cNvSpPr txBox="1"/>
          <p:nvPr/>
        </p:nvSpPr>
        <p:spPr>
          <a:xfrm>
            <a:off x="793790" y="6617261"/>
            <a:ext cx="7556422" cy="9561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ts val="2500"/>
              </a:lnSpc>
              <a:defRPr sz="2300">
                <a:latin typeface="Inter"/>
                <a:ea typeface="Inter"/>
                <a:cs typeface="Inter"/>
                <a:sym typeface="Inter"/>
              </a:defRPr>
            </a:pPr>
            <a:r>
              <a:t>Presented By Dr Amal Moshebah </a:t>
            </a:r>
          </a:p>
          <a:p>
            <a:pPr>
              <a:lnSpc>
                <a:spcPts val="2500"/>
              </a:lnSpc>
              <a:defRPr sz="2300">
                <a:latin typeface="Inter"/>
                <a:ea typeface="Inter"/>
                <a:cs typeface="Inter"/>
                <a:sym typeface="Inter"/>
              </a:defRPr>
            </a:pPr>
          </a:p>
          <a:p>
            <a:pPr>
              <a:lnSpc>
                <a:spcPts val="2500"/>
              </a:lnSpc>
              <a:defRPr sz="2300">
                <a:latin typeface="Inter"/>
                <a:ea typeface="Inter"/>
                <a:cs typeface="Inter"/>
                <a:sym typeface="Inter"/>
              </a:defRPr>
            </a:pPr>
            <a:r>
              <a:t>Supervised By Prof.Afaf Alsaghir </a:t>
            </a:r>
          </a:p>
        </p:txBody>
      </p:sp>
      <p:pic>
        <p:nvPicPr>
          <p:cNvPr id="205" name="pasted-movie.png" descr="pasted-movie.png"/>
          <p:cNvPicPr>
            <a:picLocks noChangeAspect="1"/>
          </p:cNvPicPr>
          <p:nvPr/>
        </p:nvPicPr>
        <p:blipFill>
          <a:blip r:embed="rId3">
            <a:alphaModFix amt="82735"/>
            <a:extLst/>
          </a:blip>
          <a:stretch>
            <a:fillRect/>
          </a:stretch>
        </p:blipFill>
        <p:spPr>
          <a:xfrm>
            <a:off x="371518" y="85301"/>
            <a:ext cx="2022356" cy="20398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Shape 0"/>
          <p:cNvSpPr/>
          <p:nvPr/>
        </p:nvSpPr>
        <p:spPr>
          <a:xfrm>
            <a:off x="0" y="0"/>
            <a:ext cx="5486400" cy="8229600"/>
          </a:xfrm>
          <a:prstGeom prst="rect">
            <a:avLst/>
          </a:prstGeom>
          <a:solidFill>
            <a:srgbClr val="EDEBE3"/>
          </a:solidFill>
          <a:ln w="12700">
            <a:miter lim="400000"/>
          </a:ln>
        </p:spPr>
        <p:txBody>
          <a:bodyPr lIns="45719" rIns="45719"/>
          <a:lstStyle/>
          <a:p>
            <a:pPr>
              <a:lnSpc>
                <a:spcPct val="100000"/>
              </a:lnSpc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</a:p>
        </p:txBody>
      </p:sp>
      <p:pic>
        <p:nvPicPr>
          <p:cNvPr id="284" name="Image 0" descr="Image 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8105" y="117158"/>
            <a:ext cx="5330191" cy="7995285"/>
          </a:xfrm>
          <a:prstGeom prst="rect">
            <a:avLst/>
          </a:prstGeom>
          <a:ln w="12700">
            <a:miter lim="400000"/>
          </a:ln>
        </p:spPr>
      </p:pic>
      <p:sp>
        <p:nvSpPr>
          <p:cNvPr id="285" name="Text 1"/>
          <p:cNvSpPr txBox="1"/>
          <p:nvPr/>
        </p:nvSpPr>
        <p:spPr>
          <a:xfrm>
            <a:off x="5555971" y="202448"/>
            <a:ext cx="8050403" cy="10442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 defTabSz="2438338">
              <a:lnSpc>
                <a:spcPct val="80000"/>
              </a:lnSpc>
              <a:defRPr spc="-53" sz="27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He underwent total parathyroidectomy, with autotransplantation of half of the  superior parathyroid gland into the left sternocleidomastoid muscle. </a:t>
            </a:r>
          </a:p>
        </p:txBody>
      </p:sp>
      <p:pic>
        <p:nvPicPr>
          <p:cNvPr id="28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518613" y="1921986"/>
            <a:ext cx="9127640" cy="55403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884" t="884" r="884" b="884"/>
          <a:stretch>
            <a:fillRect/>
          </a:stretch>
        </p:blipFill>
        <p:spPr>
          <a:xfrm>
            <a:off x="389515" y="138895"/>
            <a:ext cx="13349208" cy="79518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Text 0"/>
          <p:cNvSpPr txBox="1"/>
          <p:nvPr/>
        </p:nvSpPr>
        <p:spPr>
          <a:xfrm>
            <a:off x="793790" y="826769"/>
            <a:ext cx="5694400" cy="5391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4300"/>
              </a:lnSpc>
              <a:defRPr sz="3500"/>
            </a:lvl1pPr>
          </a:lstStyle>
          <a:p>
            <a:pPr/>
            <a:r>
              <a:t>Clinical Course &amp; Outcomes </a:t>
            </a:r>
          </a:p>
        </p:txBody>
      </p:sp>
      <p:sp>
        <p:nvSpPr>
          <p:cNvPr id="291" name="Text 1"/>
          <p:cNvSpPr txBox="1"/>
          <p:nvPr/>
        </p:nvSpPr>
        <p:spPr>
          <a:xfrm>
            <a:off x="793790" y="1706403"/>
            <a:ext cx="13715306" cy="2571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2100"/>
              </a:lnSpc>
              <a:defRPr sz="1500">
                <a:latin typeface="Inter"/>
                <a:ea typeface="Inter"/>
                <a:cs typeface="Inter"/>
                <a:sym typeface="Inter"/>
              </a:defRPr>
            </a:lvl1pPr>
          </a:lstStyle>
          <a:p>
            <a:pPr/>
            <a:r>
              <a:t>Based on the confirmed antenatal diagnosis, refractory hypercalcemia, and established family precedent, the following clinical course was anticipated and initiated.</a:t>
            </a:r>
          </a:p>
        </p:txBody>
      </p:sp>
      <p:sp>
        <p:nvSpPr>
          <p:cNvPr id="292" name="Shape 2"/>
          <p:cNvSpPr/>
          <p:nvPr/>
        </p:nvSpPr>
        <p:spPr>
          <a:xfrm>
            <a:off x="7303769" y="2158721"/>
            <a:ext cx="22861" cy="5244109"/>
          </a:xfrm>
          <a:prstGeom prst="roundRect">
            <a:avLst>
              <a:gd name="adj" fmla="val 50000"/>
            </a:avLst>
          </a:prstGeom>
          <a:solidFill>
            <a:srgbClr val="D3D1C9"/>
          </a:solidFill>
          <a:ln w="12700">
            <a:miter lim="400000"/>
          </a:ln>
        </p:spPr>
        <p:txBody>
          <a:bodyPr lIns="45719" rIns="45719"/>
          <a:lstStyle/>
          <a:p>
            <a:pPr>
              <a:lnSpc>
                <a:spcPct val="100000"/>
              </a:lnSpc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</a:p>
        </p:txBody>
      </p:sp>
      <p:sp>
        <p:nvSpPr>
          <p:cNvPr id="293" name="Shape 3"/>
          <p:cNvSpPr/>
          <p:nvPr/>
        </p:nvSpPr>
        <p:spPr>
          <a:xfrm>
            <a:off x="6601360" y="2348151"/>
            <a:ext cx="535782" cy="22861"/>
          </a:xfrm>
          <a:prstGeom prst="roundRect">
            <a:avLst>
              <a:gd name="adj" fmla="val 50000"/>
            </a:avLst>
          </a:prstGeom>
          <a:solidFill>
            <a:srgbClr val="D3D1C9"/>
          </a:solidFill>
          <a:ln w="12700">
            <a:miter lim="400000"/>
          </a:ln>
        </p:spPr>
        <p:txBody>
          <a:bodyPr lIns="45719" rIns="45719"/>
          <a:lstStyle/>
          <a:p>
            <a:pPr>
              <a:lnSpc>
                <a:spcPct val="100000"/>
              </a:lnSpc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</a:p>
        </p:txBody>
      </p:sp>
      <p:sp>
        <p:nvSpPr>
          <p:cNvPr id="294" name="Shape 4"/>
          <p:cNvSpPr/>
          <p:nvPr/>
        </p:nvSpPr>
        <p:spPr>
          <a:xfrm>
            <a:off x="7114282" y="2158721"/>
            <a:ext cx="401837" cy="401837"/>
          </a:xfrm>
          <a:prstGeom prst="roundRect">
            <a:avLst>
              <a:gd name="adj" fmla="val 6668"/>
            </a:avLst>
          </a:prstGeom>
          <a:solidFill>
            <a:srgbClr val="EDEBE3"/>
          </a:solidFill>
          <a:ln w="12700">
            <a:miter lim="400000"/>
          </a:ln>
        </p:spPr>
        <p:txBody>
          <a:bodyPr lIns="45719" rIns="45719"/>
          <a:lstStyle/>
          <a:p>
            <a:pPr>
              <a:lnSpc>
                <a:spcPct val="100000"/>
              </a:lnSpc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</a:p>
        </p:txBody>
      </p:sp>
      <p:sp>
        <p:nvSpPr>
          <p:cNvPr id="295" name="Text 5"/>
          <p:cNvSpPr txBox="1"/>
          <p:nvPr/>
        </p:nvSpPr>
        <p:spPr>
          <a:xfrm>
            <a:off x="7234627" y="2192118"/>
            <a:ext cx="161027" cy="2746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lnSpc>
                <a:spcPts val="2100"/>
              </a:lnSpc>
              <a:defRPr sz="2100"/>
            </a:lvl1pPr>
          </a:lstStyle>
          <a:p>
            <a:pPr/>
            <a:r>
              <a:t>1</a:t>
            </a:r>
          </a:p>
        </p:txBody>
      </p:sp>
      <p:sp>
        <p:nvSpPr>
          <p:cNvPr id="296" name="Text 6"/>
          <p:cNvSpPr txBox="1"/>
          <p:nvPr/>
        </p:nvSpPr>
        <p:spPr>
          <a:xfrm>
            <a:off x="4645736" y="2220038"/>
            <a:ext cx="1776376" cy="2630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r">
              <a:lnSpc>
                <a:spcPts val="2100"/>
              </a:lnSpc>
              <a:defRPr sz="1700"/>
            </a:lvl1pPr>
          </a:lstStyle>
          <a:p>
            <a:pPr/>
            <a:r>
              <a:t>Admission (Day 0)</a:t>
            </a:r>
          </a:p>
        </p:txBody>
      </p:sp>
      <p:sp>
        <p:nvSpPr>
          <p:cNvPr id="297" name="Text 7"/>
          <p:cNvSpPr txBox="1"/>
          <p:nvPr/>
        </p:nvSpPr>
        <p:spPr>
          <a:xfrm>
            <a:off x="793789" y="2595442"/>
            <a:ext cx="5628325" cy="5209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>
              <a:lnSpc>
                <a:spcPts val="2100"/>
              </a:lnSpc>
              <a:defRPr sz="1400">
                <a:latin typeface="Inter"/>
                <a:ea typeface="Inter"/>
                <a:cs typeface="Inter"/>
                <a:sym typeface="Inter"/>
              </a:defRPr>
            </a:lvl1pPr>
          </a:lstStyle>
          <a:p>
            <a:pPr/>
            <a:r>
              <a:t>Direct clinic admission; serum Ca 3.8 mmol/L; IV hydration and calcitonin </a:t>
            </a:r>
          </a:p>
        </p:txBody>
      </p:sp>
      <p:sp>
        <p:nvSpPr>
          <p:cNvPr id="298" name="Shape 8"/>
          <p:cNvSpPr/>
          <p:nvPr/>
        </p:nvSpPr>
        <p:spPr>
          <a:xfrm>
            <a:off x="7493258" y="3384112"/>
            <a:ext cx="535782" cy="22861"/>
          </a:xfrm>
          <a:prstGeom prst="roundRect">
            <a:avLst>
              <a:gd name="adj" fmla="val 50000"/>
            </a:avLst>
          </a:prstGeom>
          <a:solidFill>
            <a:srgbClr val="D3D1C9"/>
          </a:solidFill>
          <a:ln w="12700">
            <a:miter lim="400000"/>
          </a:ln>
        </p:spPr>
        <p:txBody>
          <a:bodyPr lIns="45719" rIns="45719"/>
          <a:lstStyle/>
          <a:p>
            <a:pPr>
              <a:lnSpc>
                <a:spcPct val="100000"/>
              </a:lnSpc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</a:p>
        </p:txBody>
      </p:sp>
      <p:sp>
        <p:nvSpPr>
          <p:cNvPr id="299" name="Shape 9"/>
          <p:cNvSpPr/>
          <p:nvPr/>
        </p:nvSpPr>
        <p:spPr>
          <a:xfrm>
            <a:off x="7114282" y="3194685"/>
            <a:ext cx="401837" cy="401837"/>
          </a:xfrm>
          <a:prstGeom prst="roundRect">
            <a:avLst>
              <a:gd name="adj" fmla="val 6668"/>
            </a:avLst>
          </a:prstGeom>
          <a:solidFill>
            <a:srgbClr val="EDEBE3"/>
          </a:solidFill>
          <a:ln w="12700">
            <a:miter lim="400000"/>
          </a:ln>
        </p:spPr>
        <p:txBody>
          <a:bodyPr lIns="45719" rIns="45719"/>
          <a:lstStyle/>
          <a:p>
            <a:pPr>
              <a:lnSpc>
                <a:spcPct val="100000"/>
              </a:lnSpc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</a:p>
        </p:txBody>
      </p:sp>
      <p:sp>
        <p:nvSpPr>
          <p:cNvPr id="300" name="Text 10"/>
          <p:cNvSpPr txBox="1"/>
          <p:nvPr/>
        </p:nvSpPr>
        <p:spPr>
          <a:xfrm>
            <a:off x="7234627" y="3228082"/>
            <a:ext cx="161027" cy="2746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lnSpc>
                <a:spcPts val="2100"/>
              </a:lnSpc>
              <a:defRPr sz="2100"/>
            </a:lvl1pPr>
          </a:lstStyle>
          <a:p>
            <a:pPr/>
            <a:r>
              <a:t>2</a:t>
            </a:r>
          </a:p>
        </p:txBody>
      </p:sp>
      <p:sp>
        <p:nvSpPr>
          <p:cNvPr id="301" name="Text 11"/>
          <p:cNvSpPr txBox="1"/>
          <p:nvPr/>
        </p:nvSpPr>
        <p:spPr>
          <a:xfrm>
            <a:off x="8208288" y="3256002"/>
            <a:ext cx="684647" cy="2630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2100"/>
              </a:lnSpc>
              <a:defRPr sz="1700"/>
            </a:lvl1pPr>
          </a:lstStyle>
          <a:p>
            <a:pPr/>
            <a:r>
              <a:t>Days 3</a:t>
            </a:r>
          </a:p>
        </p:txBody>
      </p:sp>
      <p:sp>
        <p:nvSpPr>
          <p:cNvPr id="302" name="Text 12"/>
          <p:cNvSpPr txBox="1"/>
          <p:nvPr/>
        </p:nvSpPr>
        <p:spPr>
          <a:xfrm>
            <a:off x="8208288" y="3631405"/>
            <a:ext cx="5628324" cy="7876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100"/>
              </a:lnSpc>
              <a:defRPr sz="1400">
                <a:latin typeface="Inter"/>
                <a:ea typeface="Inter"/>
                <a:cs typeface="Inter"/>
                <a:sym typeface="Inter"/>
              </a:defRPr>
            </a:lvl1pPr>
          </a:lstStyle>
          <a:p>
            <a:pPr/>
            <a:r>
              <a:t>Started on pamidronate for total 3 doses Persistent hypercalcemia despite medical therapy; skeletal radiographs and renal ultrasound performed; surgical team consulted</a:t>
            </a:r>
          </a:p>
        </p:txBody>
      </p:sp>
      <p:sp>
        <p:nvSpPr>
          <p:cNvPr id="303" name="Shape 13"/>
          <p:cNvSpPr/>
          <p:nvPr/>
        </p:nvSpPr>
        <p:spPr>
          <a:xfrm>
            <a:off x="6601360" y="4289940"/>
            <a:ext cx="535782" cy="22861"/>
          </a:xfrm>
          <a:prstGeom prst="roundRect">
            <a:avLst>
              <a:gd name="adj" fmla="val 50000"/>
            </a:avLst>
          </a:prstGeom>
          <a:solidFill>
            <a:srgbClr val="D3D1C9"/>
          </a:solidFill>
          <a:ln w="12700">
            <a:miter lim="400000"/>
          </a:ln>
        </p:spPr>
        <p:txBody>
          <a:bodyPr lIns="45719" rIns="45719"/>
          <a:lstStyle/>
          <a:p>
            <a:pPr>
              <a:lnSpc>
                <a:spcPct val="100000"/>
              </a:lnSpc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</a:p>
        </p:txBody>
      </p:sp>
      <p:sp>
        <p:nvSpPr>
          <p:cNvPr id="304" name="Shape 14"/>
          <p:cNvSpPr/>
          <p:nvPr/>
        </p:nvSpPr>
        <p:spPr>
          <a:xfrm>
            <a:off x="7114282" y="4100512"/>
            <a:ext cx="401837" cy="401837"/>
          </a:xfrm>
          <a:prstGeom prst="roundRect">
            <a:avLst>
              <a:gd name="adj" fmla="val 6668"/>
            </a:avLst>
          </a:prstGeom>
          <a:solidFill>
            <a:srgbClr val="EDEBE3"/>
          </a:solidFill>
          <a:ln w="12700">
            <a:miter lim="400000"/>
          </a:ln>
        </p:spPr>
        <p:txBody>
          <a:bodyPr lIns="45719" rIns="45719"/>
          <a:lstStyle/>
          <a:p>
            <a:pPr>
              <a:lnSpc>
                <a:spcPct val="100000"/>
              </a:lnSpc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</a:p>
        </p:txBody>
      </p:sp>
      <p:sp>
        <p:nvSpPr>
          <p:cNvPr id="305" name="Text 15"/>
          <p:cNvSpPr txBox="1"/>
          <p:nvPr/>
        </p:nvSpPr>
        <p:spPr>
          <a:xfrm>
            <a:off x="7234627" y="4133910"/>
            <a:ext cx="161027" cy="2746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lnSpc>
                <a:spcPts val="2100"/>
              </a:lnSpc>
              <a:defRPr sz="2100"/>
            </a:lvl1pPr>
          </a:lstStyle>
          <a:p>
            <a:pPr/>
            <a:r>
              <a:t>3</a:t>
            </a:r>
          </a:p>
        </p:txBody>
      </p:sp>
      <p:sp>
        <p:nvSpPr>
          <p:cNvPr id="306" name="Text 16"/>
          <p:cNvSpPr txBox="1"/>
          <p:nvPr/>
        </p:nvSpPr>
        <p:spPr>
          <a:xfrm>
            <a:off x="5497318" y="4161830"/>
            <a:ext cx="924794" cy="2630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r">
              <a:lnSpc>
                <a:spcPts val="2100"/>
              </a:lnSpc>
              <a:defRPr sz="1700"/>
            </a:lvl1pPr>
          </a:lstStyle>
          <a:p>
            <a:pPr/>
            <a:r>
              <a:t>Days 4–7</a:t>
            </a:r>
          </a:p>
        </p:txBody>
      </p:sp>
      <p:sp>
        <p:nvSpPr>
          <p:cNvPr id="307" name="Text 17"/>
          <p:cNvSpPr txBox="1"/>
          <p:nvPr/>
        </p:nvSpPr>
        <p:spPr>
          <a:xfrm>
            <a:off x="793789" y="4537233"/>
            <a:ext cx="5628325" cy="5209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>
              <a:lnSpc>
                <a:spcPts val="2100"/>
              </a:lnSpc>
              <a:defRPr sz="1400">
                <a:latin typeface="Inter"/>
                <a:ea typeface="Inter"/>
                <a:cs typeface="Inter"/>
                <a:sym typeface="Inter"/>
              </a:defRPr>
            </a:lvl1pPr>
          </a:lstStyle>
          <a:p>
            <a:pPr/>
            <a:r>
              <a:t>Pre-operative optimization; anesthesia assessment; calcium partially stabilized; operating room scheduling coordinated</a:t>
            </a:r>
          </a:p>
        </p:txBody>
      </p:sp>
      <p:sp>
        <p:nvSpPr>
          <p:cNvPr id="308" name="Shape 18"/>
          <p:cNvSpPr/>
          <p:nvPr/>
        </p:nvSpPr>
        <p:spPr>
          <a:xfrm>
            <a:off x="7493258" y="5195887"/>
            <a:ext cx="535782" cy="22861"/>
          </a:xfrm>
          <a:prstGeom prst="roundRect">
            <a:avLst>
              <a:gd name="adj" fmla="val 50000"/>
            </a:avLst>
          </a:prstGeom>
          <a:solidFill>
            <a:srgbClr val="D3D1C9"/>
          </a:solidFill>
          <a:ln w="12700">
            <a:miter lim="400000"/>
          </a:ln>
        </p:spPr>
        <p:txBody>
          <a:bodyPr lIns="45719" rIns="45719"/>
          <a:lstStyle/>
          <a:p>
            <a:pPr>
              <a:lnSpc>
                <a:spcPct val="100000"/>
              </a:lnSpc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</a:p>
        </p:txBody>
      </p:sp>
      <p:sp>
        <p:nvSpPr>
          <p:cNvPr id="309" name="Shape 19"/>
          <p:cNvSpPr/>
          <p:nvPr/>
        </p:nvSpPr>
        <p:spPr>
          <a:xfrm>
            <a:off x="7114282" y="5006459"/>
            <a:ext cx="401837" cy="401837"/>
          </a:xfrm>
          <a:prstGeom prst="roundRect">
            <a:avLst>
              <a:gd name="adj" fmla="val 6668"/>
            </a:avLst>
          </a:prstGeom>
          <a:solidFill>
            <a:srgbClr val="EDEBE3"/>
          </a:solidFill>
          <a:ln w="12700">
            <a:miter lim="400000"/>
          </a:ln>
        </p:spPr>
        <p:txBody>
          <a:bodyPr lIns="45719" rIns="45719"/>
          <a:lstStyle/>
          <a:p>
            <a:pPr>
              <a:lnSpc>
                <a:spcPct val="100000"/>
              </a:lnSpc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</a:p>
        </p:txBody>
      </p:sp>
      <p:sp>
        <p:nvSpPr>
          <p:cNvPr id="310" name="Text 20"/>
          <p:cNvSpPr txBox="1"/>
          <p:nvPr/>
        </p:nvSpPr>
        <p:spPr>
          <a:xfrm>
            <a:off x="7234627" y="5039855"/>
            <a:ext cx="161027" cy="2746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lnSpc>
                <a:spcPts val="2100"/>
              </a:lnSpc>
              <a:defRPr sz="2100"/>
            </a:lvl1pPr>
          </a:lstStyle>
          <a:p>
            <a:pPr/>
            <a:r>
              <a:t>4</a:t>
            </a:r>
          </a:p>
        </p:txBody>
      </p:sp>
      <p:sp>
        <p:nvSpPr>
          <p:cNvPr id="311" name="Text 21"/>
          <p:cNvSpPr txBox="1"/>
          <p:nvPr/>
        </p:nvSpPr>
        <p:spPr>
          <a:xfrm>
            <a:off x="8208288" y="5067775"/>
            <a:ext cx="768667" cy="2630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2100"/>
              </a:lnSpc>
              <a:defRPr sz="1700"/>
            </a:lvl1pPr>
          </a:lstStyle>
          <a:p>
            <a:pPr/>
            <a:r>
              <a:t>Surgery</a:t>
            </a:r>
          </a:p>
        </p:txBody>
      </p:sp>
      <p:sp>
        <p:nvSpPr>
          <p:cNvPr id="312" name="Text 22"/>
          <p:cNvSpPr txBox="1"/>
          <p:nvPr/>
        </p:nvSpPr>
        <p:spPr>
          <a:xfrm>
            <a:off x="8208288" y="5443180"/>
            <a:ext cx="5628324" cy="5209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100"/>
              </a:lnSpc>
              <a:defRPr sz="1400">
                <a:latin typeface="Inter"/>
                <a:ea typeface="Inter"/>
                <a:cs typeface="Inter"/>
                <a:sym typeface="Inter"/>
              </a:defRPr>
            </a:lvl1pPr>
          </a:lstStyle>
          <a:p>
            <a:pPr/>
            <a:r>
              <a:t>Total parathyroidectomy performed; postperative PTH confirmed fall &gt;50%; all four glands excised;  autotransplantation of 1 gland</a:t>
            </a:r>
          </a:p>
        </p:txBody>
      </p:sp>
      <p:sp>
        <p:nvSpPr>
          <p:cNvPr id="313" name="Shape 23"/>
          <p:cNvSpPr/>
          <p:nvPr/>
        </p:nvSpPr>
        <p:spPr>
          <a:xfrm>
            <a:off x="6601360" y="6101834"/>
            <a:ext cx="535782" cy="22861"/>
          </a:xfrm>
          <a:prstGeom prst="roundRect">
            <a:avLst>
              <a:gd name="adj" fmla="val 50000"/>
            </a:avLst>
          </a:prstGeom>
          <a:solidFill>
            <a:srgbClr val="D3D1C9"/>
          </a:solidFill>
          <a:ln w="12700">
            <a:miter lim="400000"/>
          </a:ln>
        </p:spPr>
        <p:txBody>
          <a:bodyPr lIns="45719" rIns="45719"/>
          <a:lstStyle/>
          <a:p>
            <a:pPr>
              <a:lnSpc>
                <a:spcPct val="100000"/>
              </a:lnSpc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</a:p>
        </p:txBody>
      </p:sp>
      <p:sp>
        <p:nvSpPr>
          <p:cNvPr id="314" name="Shape 24"/>
          <p:cNvSpPr/>
          <p:nvPr/>
        </p:nvSpPr>
        <p:spPr>
          <a:xfrm>
            <a:off x="7114282" y="5912406"/>
            <a:ext cx="401837" cy="401837"/>
          </a:xfrm>
          <a:prstGeom prst="roundRect">
            <a:avLst>
              <a:gd name="adj" fmla="val 6668"/>
            </a:avLst>
          </a:prstGeom>
          <a:solidFill>
            <a:srgbClr val="EDEBE3"/>
          </a:solidFill>
          <a:ln w="12700">
            <a:miter lim="400000"/>
          </a:ln>
        </p:spPr>
        <p:txBody>
          <a:bodyPr lIns="45719" rIns="45719"/>
          <a:lstStyle/>
          <a:p>
            <a:pPr>
              <a:lnSpc>
                <a:spcPct val="100000"/>
              </a:lnSpc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</a:p>
        </p:txBody>
      </p:sp>
      <p:sp>
        <p:nvSpPr>
          <p:cNvPr id="315" name="Text 25"/>
          <p:cNvSpPr txBox="1"/>
          <p:nvPr/>
        </p:nvSpPr>
        <p:spPr>
          <a:xfrm>
            <a:off x="7234627" y="5945802"/>
            <a:ext cx="161027" cy="2746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lnSpc>
                <a:spcPts val="2100"/>
              </a:lnSpc>
              <a:defRPr sz="2100"/>
            </a:lvl1pPr>
          </a:lstStyle>
          <a:p>
            <a:pPr/>
            <a:r>
              <a:t>5</a:t>
            </a:r>
          </a:p>
        </p:txBody>
      </p:sp>
      <p:sp>
        <p:nvSpPr>
          <p:cNvPr id="316" name="Text 26"/>
          <p:cNvSpPr txBox="1"/>
          <p:nvPr/>
        </p:nvSpPr>
        <p:spPr>
          <a:xfrm>
            <a:off x="5017341" y="5973722"/>
            <a:ext cx="1404771" cy="2630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r">
              <a:lnSpc>
                <a:spcPts val="2100"/>
              </a:lnSpc>
              <a:defRPr sz="1700"/>
            </a:lvl1pPr>
          </a:lstStyle>
          <a:p>
            <a:pPr/>
            <a:r>
              <a:t>Post-operative</a:t>
            </a:r>
          </a:p>
        </p:txBody>
      </p:sp>
      <p:sp>
        <p:nvSpPr>
          <p:cNvPr id="317" name="Text 27"/>
          <p:cNvSpPr txBox="1"/>
          <p:nvPr/>
        </p:nvSpPr>
        <p:spPr>
          <a:xfrm>
            <a:off x="793789" y="6349127"/>
            <a:ext cx="5628325" cy="5209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>
              <a:lnSpc>
                <a:spcPts val="2100"/>
              </a:lnSpc>
              <a:defRPr sz="1400">
                <a:latin typeface="Inter"/>
                <a:ea typeface="Inter"/>
                <a:cs typeface="Inter"/>
                <a:sym typeface="Inter"/>
              </a:defRPr>
            </a:lvl1pPr>
          </a:lstStyle>
          <a:p>
            <a:pPr/>
            <a:r>
              <a:t>Hungry bone syndrome management; continuous IV calcium; calcitriol initiated; gradual transition to oral supplementation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Shape 0"/>
          <p:cNvSpPr/>
          <p:nvPr/>
        </p:nvSpPr>
        <p:spPr>
          <a:xfrm>
            <a:off x="9144000" y="0"/>
            <a:ext cx="5486400" cy="8229600"/>
          </a:xfrm>
          <a:prstGeom prst="rect">
            <a:avLst/>
          </a:prstGeom>
          <a:solidFill>
            <a:srgbClr val="EDEBE3"/>
          </a:solidFill>
          <a:ln w="12700">
            <a:miter lim="400000"/>
          </a:ln>
        </p:spPr>
        <p:txBody>
          <a:bodyPr lIns="45719" rIns="45719"/>
          <a:lstStyle/>
          <a:p>
            <a:pPr>
              <a:lnSpc>
                <a:spcPct val="100000"/>
              </a:lnSpc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</a:p>
        </p:txBody>
      </p:sp>
      <p:pic>
        <p:nvPicPr>
          <p:cNvPr id="320" name="Image 0" descr="Image 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238177" y="141207"/>
            <a:ext cx="5298044" cy="7947067"/>
          </a:xfrm>
          <a:prstGeom prst="rect">
            <a:avLst/>
          </a:prstGeom>
          <a:ln w="12700">
            <a:miter lim="400000"/>
          </a:ln>
        </p:spPr>
      </p:pic>
      <p:sp>
        <p:nvSpPr>
          <p:cNvPr id="321" name="Text 1"/>
          <p:cNvSpPr txBox="1"/>
          <p:nvPr/>
        </p:nvSpPr>
        <p:spPr>
          <a:xfrm>
            <a:off x="793790" y="609957"/>
            <a:ext cx="2468203" cy="5754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4600"/>
              </a:lnSpc>
              <a:defRPr sz="3700"/>
            </a:lvl1pPr>
          </a:lstStyle>
          <a:p>
            <a:pPr/>
            <a:r>
              <a:t>Introduction</a:t>
            </a:r>
          </a:p>
        </p:txBody>
      </p:sp>
      <p:sp>
        <p:nvSpPr>
          <p:cNvPr id="322" name="Text 2"/>
          <p:cNvSpPr txBox="1"/>
          <p:nvPr/>
        </p:nvSpPr>
        <p:spPr>
          <a:xfrm>
            <a:off x="793790" y="1321692"/>
            <a:ext cx="7556422" cy="1457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ts val="2300"/>
              </a:lnSpc>
              <a:defRPr>
                <a:latin typeface="Inter"/>
                <a:ea typeface="Inter"/>
                <a:cs typeface="Inter"/>
                <a:sym typeface="Inter"/>
              </a:defRPr>
            </a:pPr>
            <a:r>
              <a:t>(NSHPT) is a rare, life-threatening endocrine emergency presenting within the first weeks of life. It is caused most commonly by biallelic inactivating mutations in the </a:t>
            </a:r>
            <a:r>
              <a:rPr i="1"/>
              <a:t>CASR</a:t>
            </a:r>
            <a:r>
              <a:t> gene, encoding the calcium-sensing receptor, resulting in unrestrained parathyroid hormone secretion.</a:t>
            </a:r>
          </a:p>
        </p:txBody>
      </p:sp>
      <p:sp>
        <p:nvSpPr>
          <p:cNvPr id="323" name="Shape 3"/>
          <p:cNvSpPr/>
          <p:nvPr/>
        </p:nvSpPr>
        <p:spPr>
          <a:xfrm>
            <a:off x="793790" y="2845951"/>
            <a:ext cx="3688675" cy="1955841"/>
          </a:xfrm>
          <a:prstGeom prst="roundRect">
            <a:avLst>
              <a:gd name="adj" fmla="val 1446"/>
            </a:avLst>
          </a:prstGeom>
          <a:solidFill>
            <a:srgbClr val="EDEBE3"/>
          </a:solidFill>
          <a:ln w="12700">
            <a:miter lim="400000"/>
          </a:ln>
        </p:spPr>
        <p:txBody>
          <a:bodyPr lIns="45719" rIns="45719"/>
          <a:lstStyle/>
          <a:p>
            <a:pPr>
              <a:lnSpc>
                <a:spcPct val="100000"/>
              </a:lnSpc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</a:p>
        </p:txBody>
      </p:sp>
      <p:sp>
        <p:nvSpPr>
          <p:cNvPr id="324" name="Text 4"/>
          <p:cNvSpPr txBox="1"/>
          <p:nvPr/>
        </p:nvSpPr>
        <p:spPr>
          <a:xfrm>
            <a:off x="982266" y="3034426"/>
            <a:ext cx="2440075" cy="289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2300"/>
              </a:lnSpc>
            </a:lvl1pPr>
          </a:lstStyle>
          <a:p>
            <a:pPr/>
            <a:r>
              <a:t>Severe Hypercalcemia</a:t>
            </a:r>
          </a:p>
        </p:txBody>
      </p:sp>
      <p:sp>
        <p:nvSpPr>
          <p:cNvPr id="325" name="Text 5"/>
          <p:cNvSpPr txBox="1"/>
          <p:nvPr/>
        </p:nvSpPr>
        <p:spPr>
          <a:xfrm>
            <a:off x="982266" y="3436501"/>
            <a:ext cx="3311724" cy="8733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300"/>
              </a:lnSpc>
              <a:defRPr>
                <a:latin typeface="Inter"/>
                <a:ea typeface="Inter"/>
                <a:cs typeface="Inter"/>
                <a:sym typeface="Inter"/>
              </a:defRPr>
            </a:lvl1pPr>
          </a:lstStyle>
          <a:p>
            <a:pPr/>
            <a:r>
              <a:t>often exceeding 3.5 mmol/L, refractory to conservative measures</a:t>
            </a:r>
          </a:p>
        </p:txBody>
      </p:sp>
      <p:sp>
        <p:nvSpPr>
          <p:cNvPr id="326" name="Shape 6"/>
          <p:cNvSpPr/>
          <p:nvPr/>
        </p:nvSpPr>
        <p:spPr>
          <a:xfrm>
            <a:off x="4661534" y="2845951"/>
            <a:ext cx="3688676" cy="1955841"/>
          </a:xfrm>
          <a:prstGeom prst="roundRect">
            <a:avLst>
              <a:gd name="adj" fmla="val 1446"/>
            </a:avLst>
          </a:prstGeom>
          <a:solidFill>
            <a:srgbClr val="EDEBE3"/>
          </a:solidFill>
          <a:ln w="12700">
            <a:miter lim="400000"/>
          </a:ln>
        </p:spPr>
        <p:txBody>
          <a:bodyPr lIns="45719" rIns="45719"/>
          <a:lstStyle/>
          <a:p>
            <a:pPr>
              <a:lnSpc>
                <a:spcPct val="100000"/>
              </a:lnSpc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</a:p>
        </p:txBody>
      </p:sp>
      <p:sp>
        <p:nvSpPr>
          <p:cNvPr id="327" name="Text 7"/>
          <p:cNvSpPr txBox="1"/>
          <p:nvPr/>
        </p:nvSpPr>
        <p:spPr>
          <a:xfrm>
            <a:off x="4850010" y="3034426"/>
            <a:ext cx="2440429" cy="289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2300"/>
              </a:lnSpc>
            </a:lvl1pPr>
          </a:lstStyle>
          <a:p>
            <a:pPr/>
            <a:r>
              <a:t>Bone Demineralization</a:t>
            </a:r>
          </a:p>
        </p:txBody>
      </p:sp>
      <p:sp>
        <p:nvSpPr>
          <p:cNvPr id="328" name="Text 8"/>
          <p:cNvSpPr txBox="1"/>
          <p:nvPr/>
        </p:nvSpPr>
        <p:spPr>
          <a:xfrm>
            <a:off x="4850010" y="3436501"/>
            <a:ext cx="3311724" cy="5783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300"/>
              </a:lnSpc>
              <a:defRPr sz="1800">
                <a:latin typeface="Inter"/>
                <a:ea typeface="Inter"/>
                <a:cs typeface="Inter"/>
                <a:sym typeface="Inter"/>
              </a:defRPr>
            </a:lvl1pPr>
          </a:lstStyle>
          <a:p>
            <a:pPr/>
            <a:r>
              <a:t>excessive PTH-driven bone resorption</a:t>
            </a:r>
          </a:p>
        </p:txBody>
      </p:sp>
      <p:sp>
        <p:nvSpPr>
          <p:cNvPr id="329" name="Shape 9"/>
          <p:cNvSpPr/>
          <p:nvPr/>
        </p:nvSpPr>
        <p:spPr>
          <a:xfrm>
            <a:off x="793790" y="4980861"/>
            <a:ext cx="7556421" cy="1367434"/>
          </a:xfrm>
          <a:prstGeom prst="roundRect">
            <a:avLst>
              <a:gd name="adj" fmla="val 2068"/>
            </a:avLst>
          </a:prstGeom>
          <a:solidFill>
            <a:srgbClr val="EDEBE3"/>
          </a:solidFill>
          <a:ln w="12700">
            <a:miter lim="400000"/>
          </a:ln>
        </p:spPr>
        <p:txBody>
          <a:bodyPr lIns="45719" rIns="45719"/>
          <a:lstStyle/>
          <a:p>
            <a:pPr>
              <a:lnSpc>
                <a:spcPct val="100000"/>
              </a:lnSpc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</a:p>
        </p:txBody>
      </p:sp>
      <p:sp>
        <p:nvSpPr>
          <p:cNvPr id="330" name="Text 10"/>
          <p:cNvSpPr txBox="1"/>
          <p:nvPr/>
        </p:nvSpPr>
        <p:spPr>
          <a:xfrm>
            <a:off x="982266" y="5169337"/>
            <a:ext cx="3245123" cy="2920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2300"/>
              </a:lnSpc>
              <a:defRPr sz="2000"/>
            </a:lvl1pPr>
          </a:lstStyle>
          <a:p>
            <a:pPr/>
            <a:r>
              <a:t>Neuromuscular Compromise</a:t>
            </a:r>
          </a:p>
        </p:txBody>
      </p:sp>
      <p:sp>
        <p:nvSpPr>
          <p:cNvPr id="331" name="Text 11"/>
          <p:cNvSpPr txBox="1"/>
          <p:nvPr/>
        </p:nvSpPr>
        <p:spPr>
          <a:xfrm>
            <a:off x="982266" y="5571411"/>
            <a:ext cx="7179469" cy="5841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300"/>
              </a:lnSpc>
              <a:defRPr sz="2000">
                <a:latin typeface="Inter"/>
                <a:ea typeface="Inter"/>
                <a:cs typeface="Inter"/>
                <a:sym typeface="Inter"/>
              </a:defRPr>
            </a:lvl1pPr>
          </a:lstStyle>
          <a:p>
            <a:pPr/>
            <a:r>
              <a:t>Hypotonia, lethargy, seizures, and respiratory insufficiency reflecting end-organ hypercalcemic toxicity</a:t>
            </a:r>
          </a:p>
        </p:txBody>
      </p:sp>
      <p:sp>
        <p:nvSpPr>
          <p:cNvPr id="332" name="Shape 12"/>
          <p:cNvSpPr/>
          <p:nvPr/>
        </p:nvSpPr>
        <p:spPr>
          <a:xfrm>
            <a:off x="793790" y="6549746"/>
            <a:ext cx="7556421" cy="1069897"/>
          </a:xfrm>
          <a:prstGeom prst="roundRect">
            <a:avLst>
              <a:gd name="adj" fmla="val 2643"/>
            </a:avLst>
          </a:prstGeom>
          <a:solidFill>
            <a:srgbClr val="B6D6FC"/>
          </a:solidFill>
          <a:ln w="12700">
            <a:miter lim="400000"/>
          </a:ln>
        </p:spPr>
        <p:txBody>
          <a:bodyPr lIns="45719" rIns="45719"/>
          <a:lstStyle/>
          <a:p>
            <a:pPr>
              <a:lnSpc>
                <a:spcPct val="100000"/>
              </a:lnSpc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</a:p>
        </p:txBody>
      </p:sp>
      <p:pic>
        <p:nvPicPr>
          <p:cNvPr id="333" name="Image 1" descr="Image 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82266" y="6833592"/>
            <a:ext cx="235626" cy="188477"/>
          </a:xfrm>
          <a:prstGeom prst="rect">
            <a:avLst/>
          </a:prstGeom>
          <a:ln w="12700">
            <a:miter lim="400000"/>
          </a:ln>
        </p:spPr>
      </p:pic>
      <p:sp>
        <p:nvSpPr>
          <p:cNvPr id="334" name="Text 13"/>
          <p:cNvSpPr txBox="1"/>
          <p:nvPr/>
        </p:nvSpPr>
        <p:spPr>
          <a:xfrm>
            <a:off x="1383477" y="6727180"/>
            <a:ext cx="6755369" cy="8733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300"/>
              </a:lnSpc>
              <a:defRPr>
                <a:latin typeface="Inter"/>
                <a:ea typeface="Inter"/>
                <a:cs typeface="Inter"/>
                <a:sym typeface="Inter"/>
              </a:defRPr>
            </a:lvl1pPr>
          </a:lstStyle>
          <a:p>
            <a:pPr/>
            <a:r>
              <a:t>Family history of hypercalcemia or prior parathyroidectomy in siblings is a critical diagnostic clue warranting urgent genetic evaluation.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Text 0"/>
          <p:cNvSpPr txBox="1"/>
          <p:nvPr/>
        </p:nvSpPr>
        <p:spPr>
          <a:xfrm>
            <a:off x="769025" y="552331"/>
            <a:ext cx="5244902" cy="5260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4200"/>
              </a:lnSpc>
              <a:defRPr sz="3400"/>
            </a:lvl1pPr>
          </a:lstStyle>
          <a:p>
            <a:pPr/>
            <a:r>
              <a:t>Pathophysiology of NSHPT</a:t>
            </a:r>
          </a:p>
        </p:txBody>
      </p:sp>
      <p:pic>
        <p:nvPicPr>
          <p:cNvPr id="337" name="Image 0" descr="Image 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23629" y="1823323"/>
            <a:ext cx="11783022" cy="4648438"/>
          </a:xfrm>
          <a:prstGeom prst="rect">
            <a:avLst/>
          </a:prstGeom>
          <a:ln w="12700">
            <a:miter lim="400000"/>
          </a:ln>
        </p:spPr>
      </p:pic>
      <p:sp>
        <p:nvSpPr>
          <p:cNvPr id="338" name="Text 2"/>
          <p:cNvSpPr txBox="1"/>
          <p:nvPr/>
        </p:nvSpPr>
        <p:spPr>
          <a:xfrm>
            <a:off x="3498108" y="3250102"/>
            <a:ext cx="1861022" cy="3124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lnSpc>
                <a:spcPts val="2500"/>
              </a:lnSpc>
              <a:defRPr b="1" sz="2000"/>
            </a:lvl1pPr>
          </a:lstStyle>
          <a:p>
            <a:pPr/>
            <a:r>
              <a:t>CASR Mutation</a:t>
            </a:r>
          </a:p>
        </p:txBody>
      </p:sp>
      <p:sp>
        <p:nvSpPr>
          <p:cNvPr id="339" name="Text 3"/>
          <p:cNvSpPr txBox="1"/>
          <p:nvPr/>
        </p:nvSpPr>
        <p:spPr>
          <a:xfrm>
            <a:off x="3256607" y="3842839"/>
            <a:ext cx="2344025" cy="6984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1800"/>
              </a:lnSpc>
              <a:defRPr sz="2000">
                <a:latin typeface="Inter"/>
                <a:ea typeface="Inter"/>
                <a:cs typeface="Inter"/>
                <a:sym typeface="Inter"/>
              </a:defRPr>
            </a:lvl1pPr>
          </a:lstStyle>
          <a:p>
            <a:pPr/>
            <a:r>
              <a:t>Biallelic inactivating CASR mutation in parathyroid</a:t>
            </a:r>
          </a:p>
        </p:txBody>
      </p:sp>
      <p:sp>
        <p:nvSpPr>
          <p:cNvPr id="340" name="Text 4"/>
          <p:cNvSpPr txBox="1"/>
          <p:nvPr/>
        </p:nvSpPr>
        <p:spPr>
          <a:xfrm>
            <a:off x="6164977" y="3433210"/>
            <a:ext cx="2355628" cy="3124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lnSpc>
                <a:spcPts val="2500"/>
              </a:lnSpc>
              <a:defRPr b="1" sz="2000"/>
            </a:lvl1pPr>
          </a:lstStyle>
          <a:p>
            <a:pPr/>
            <a:r>
              <a:t>Failed Suppression</a:t>
            </a:r>
          </a:p>
        </p:txBody>
      </p:sp>
      <p:sp>
        <p:nvSpPr>
          <p:cNvPr id="341" name="Text 5"/>
          <p:cNvSpPr txBox="1"/>
          <p:nvPr/>
        </p:nvSpPr>
        <p:spPr>
          <a:xfrm>
            <a:off x="6170779" y="4145631"/>
            <a:ext cx="2344024" cy="9270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1800"/>
              </a:lnSpc>
              <a:defRPr sz="2000">
                <a:latin typeface="Inter"/>
                <a:ea typeface="Inter"/>
                <a:cs typeface="Inter"/>
                <a:sym typeface="Inter"/>
              </a:defRPr>
            </a:lvl1pPr>
          </a:lstStyle>
          <a:p>
            <a:pPr/>
            <a:r>
              <a:t>Parathyroids do not suppress PTH despite hypercalcemia</a:t>
            </a:r>
          </a:p>
        </p:txBody>
      </p:sp>
      <p:sp>
        <p:nvSpPr>
          <p:cNvPr id="342" name="Text 6"/>
          <p:cNvSpPr txBox="1"/>
          <p:nvPr/>
        </p:nvSpPr>
        <p:spPr>
          <a:xfrm>
            <a:off x="9326453" y="3250102"/>
            <a:ext cx="2087117" cy="3124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lnSpc>
                <a:spcPts val="2500"/>
              </a:lnSpc>
              <a:defRPr b="1" sz="2000"/>
            </a:lvl1pPr>
          </a:lstStyle>
          <a:p>
            <a:pPr/>
            <a:r>
              <a:t>End‑Organ Injury</a:t>
            </a:r>
          </a:p>
        </p:txBody>
      </p:sp>
      <p:sp>
        <p:nvSpPr>
          <p:cNvPr id="343" name="Text 7"/>
          <p:cNvSpPr txBox="1"/>
          <p:nvPr/>
        </p:nvSpPr>
        <p:spPr>
          <a:xfrm>
            <a:off x="9118968" y="3842839"/>
            <a:ext cx="2344025" cy="11556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1800"/>
              </a:lnSpc>
              <a:defRPr sz="2000">
                <a:latin typeface="Inter"/>
                <a:ea typeface="Inter"/>
                <a:cs typeface="Inter"/>
                <a:sym typeface="Inter"/>
              </a:defRPr>
            </a:lvl1pPr>
          </a:lstStyle>
          <a:p>
            <a:pPr/>
            <a:r>
              <a:t>Massive bone resorption, nephrocalcinosis, neuromuscular toxicity</a:t>
            </a:r>
          </a:p>
        </p:txBody>
      </p:sp>
      <p:sp>
        <p:nvSpPr>
          <p:cNvPr id="344" name="Text 8"/>
          <p:cNvSpPr txBox="1"/>
          <p:nvPr/>
        </p:nvSpPr>
        <p:spPr>
          <a:xfrm>
            <a:off x="796615" y="6343872"/>
            <a:ext cx="13092352" cy="1038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ts val="2000"/>
              </a:lnSpc>
              <a:defRPr sz="2500">
                <a:latin typeface="Inter"/>
                <a:ea typeface="Inter"/>
                <a:cs typeface="Inter"/>
                <a:sym typeface="Inter"/>
              </a:defRPr>
            </a:pPr>
            <a:r>
              <a:t>This is pharmacologically distinct from secondary or tertiary hyperparathyroidism and </a:t>
            </a:r>
          </a:p>
          <a:p>
            <a:pPr>
              <a:lnSpc>
                <a:spcPts val="2000"/>
              </a:lnSpc>
              <a:defRPr sz="2500">
                <a:latin typeface="Inter"/>
                <a:ea typeface="Inter"/>
                <a:cs typeface="Inter"/>
                <a:sym typeface="Inter"/>
              </a:defRPr>
            </a:pPr>
          </a:p>
          <a:p>
            <a:pPr>
              <a:lnSpc>
                <a:spcPts val="2000"/>
              </a:lnSpc>
              <a:defRPr sz="2500">
                <a:latin typeface="Inter"/>
                <a:ea typeface="Inter"/>
                <a:cs typeface="Inter"/>
                <a:sym typeface="Inter"/>
              </a:defRPr>
            </a:pPr>
          </a:p>
          <a:p>
            <a:pPr>
              <a:lnSpc>
                <a:spcPts val="2000"/>
              </a:lnSpc>
              <a:defRPr sz="2500">
                <a:latin typeface="Inter"/>
                <a:ea typeface="Inter"/>
                <a:cs typeface="Inter"/>
                <a:sym typeface="Inter"/>
              </a:defRPr>
            </a:pPr>
            <a:r>
              <a:t>explains  the resistance to calcimimetic agents in severely affected neonates.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" name="Image 2" descr="Imag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147684" y="917734"/>
            <a:ext cx="6093383" cy="8160664"/>
          </a:xfrm>
          <a:prstGeom prst="rect">
            <a:avLst/>
          </a:prstGeom>
          <a:ln w="12700">
            <a:miter lim="400000"/>
          </a:ln>
        </p:spPr>
      </p:pic>
      <p:pic>
        <p:nvPicPr>
          <p:cNvPr id="347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884" t="884" r="884" b="884"/>
          <a:stretch>
            <a:fillRect/>
          </a:stretch>
        </p:blipFill>
        <p:spPr>
          <a:xfrm>
            <a:off x="1364853" y="471487"/>
            <a:ext cx="11900510" cy="72868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Shape 0"/>
          <p:cNvSpPr/>
          <p:nvPr/>
        </p:nvSpPr>
        <p:spPr>
          <a:xfrm>
            <a:off x="0" y="0"/>
            <a:ext cx="5486400" cy="8229600"/>
          </a:xfrm>
          <a:prstGeom prst="rect">
            <a:avLst/>
          </a:prstGeom>
          <a:solidFill>
            <a:srgbClr val="EDEBE3"/>
          </a:solidFill>
          <a:ln w="12700">
            <a:miter lim="400000"/>
          </a:ln>
        </p:spPr>
        <p:txBody>
          <a:bodyPr lIns="45719" rIns="45719"/>
          <a:lstStyle/>
          <a:p>
            <a:pPr>
              <a:lnSpc>
                <a:spcPct val="100000"/>
              </a:lnSpc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</a:p>
        </p:txBody>
      </p:sp>
      <p:pic>
        <p:nvPicPr>
          <p:cNvPr id="350" name="Image 0" descr="Image 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9412" y="549711"/>
            <a:ext cx="5347455" cy="7130059"/>
          </a:xfrm>
          <a:prstGeom prst="rect">
            <a:avLst/>
          </a:prstGeom>
          <a:ln w="12700">
            <a:miter lim="400000"/>
          </a:ln>
        </p:spPr>
      </p:pic>
      <p:sp>
        <p:nvSpPr>
          <p:cNvPr id="351" name="Text 1"/>
          <p:cNvSpPr txBox="1"/>
          <p:nvPr/>
        </p:nvSpPr>
        <p:spPr>
          <a:xfrm>
            <a:off x="6280189" y="552331"/>
            <a:ext cx="3424121" cy="424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3400"/>
              </a:lnSpc>
              <a:defRPr sz="2700"/>
            </a:lvl1pPr>
          </a:lstStyle>
          <a:p>
            <a:pPr/>
            <a:r>
              <a:t>Clinical Manifestations</a:t>
            </a:r>
          </a:p>
        </p:txBody>
      </p:sp>
      <p:sp>
        <p:nvSpPr>
          <p:cNvPr id="352" name="Text 2"/>
          <p:cNvSpPr txBox="1"/>
          <p:nvPr/>
        </p:nvSpPr>
        <p:spPr>
          <a:xfrm>
            <a:off x="6280189" y="1601153"/>
            <a:ext cx="1424584" cy="2311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1700"/>
              </a:lnSpc>
              <a:defRPr sz="2000"/>
            </a:lvl1pPr>
          </a:lstStyle>
          <a:p>
            <a:pPr/>
            <a:r>
              <a:t>Neurological</a:t>
            </a:r>
          </a:p>
        </p:txBody>
      </p:sp>
      <p:sp>
        <p:nvSpPr>
          <p:cNvPr id="353" name="Text 3"/>
          <p:cNvSpPr txBox="1"/>
          <p:nvPr/>
        </p:nvSpPr>
        <p:spPr>
          <a:xfrm>
            <a:off x="6280189" y="2007269"/>
            <a:ext cx="7556422" cy="544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548640" indent="-548640">
              <a:lnSpc>
                <a:spcPts val="1400"/>
              </a:lnSpc>
              <a:buSzPct val="100000"/>
              <a:buChar char="•"/>
              <a:defRPr sz="1600">
                <a:latin typeface="Inter"/>
                <a:ea typeface="Inter"/>
                <a:cs typeface="Inter"/>
                <a:sym typeface="Inter"/>
              </a:defRPr>
            </a:pPr>
            <a:r>
              <a:t>Hypotonia and lethargy</a:t>
            </a:r>
          </a:p>
          <a:p>
            <a:pPr marL="548640" indent="-548640">
              <a:lnSpc>
                <a:spcPts val="1400"/>
              </a:lnSpc>
              <a:buSzPct val="100000"/>
              <a:buChar char="•"/>
              <a:defRPr sz="1600">
                <a:latin typeface="Inter"/>
                <a:ea typeface="Inter"/>
                <a:cs typeface="Inter"/>
                <a:sym typeface="Inter"/>
              </a:defRPr>
            </a:pPr>
            <a:r>
              <a:t>Feeding difficulties</a:t>
            </a:r>
          </a:p>
          <a:p>
            <a:pPr marL="548640" indent="-548640">
              <a:lnSpc>
                <a:spcPts val="1400"/>
              </a:lnSpc>
              <a:buSzPct val="100000"/>
              <a:buChar char="•"/>
              <a:defRPr sz="1600">
                <a:latin typeface="Inter"/>
                <a:ea typeface="Inter"/>
                <a:cs typeface="Inter"/>
                <a:sym typeface="Inter"/>
              </a:defRPr>
            </a:pPr>
            <a:r>
              <a:t>Seizures (in severe cases)</a:t>
            </a:r>
          </a:p>
        </p:txBody>
      </p:sp>
      <p:sp>
        <p:nvSpPr>
          <p:cNvPr id="354" name="Text 4"/>
          <p:cNvSpPr txBox="1"/>
          <p:nvPr/>
        </p:nvSpPr>
        <p:spPr>
          <a:xfrm>
            <a:off x="6280189" y="3397448"/>
            <a:ext cx="916336" cy="2311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1700"/>
              </a:lnSpc>
              <a:defRPr sz="2000"/>
            </a:lvl1pPr>
          </a:lstStyle>
          <a:p>
            <a:pPr/>
            <a:r>
              <a:t>Skeletal</a:t>
            </a:r>
          </a:p>
        </p:txBody>
      </p:sp>
      <p:sp>
        <p:nvSpPr>
          <p:cNvPr id="355" name="Text 5"/>
          <p:cNvSpPr txBox="1"/>
          <p:nvPr/>
        </p:nvSpPr>
        <p:spPr>
          <a:xfrm>
            <a:off x="6280189" y="3760279"/>
            <a:ext cx="7556422" cy="5474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582930" indent="-582930">
              <a:lnSpc>
                <a:spcPts val="1400"/>
              </a:lnSpc>
              <a:buSzPct val="100000"/>
              <a:buChar char="•"/>
              <a:defRPr sz="1700">
                <a:latin typeface="Inter"/>
                <a:ea typeface="Inter"/>
                <a:cs typeface="Inter"/>
                <a:sym typeface="Inter"/>
              </a:defRPr>
            </a:pPr>
            <a:r>
              <a:t>Generalized demineralization</a:t>
            </a:r>
          </a:p>
          <a:p>
            <a:pPr marL="582930" indent="-582930">
              <a:lnSpc>
                <a:spcPts val="1400"/>
              </a:lnSpc>
              <a:buSzPct val="100000"/>
              <a:buChar char="•"/>
              <a:defRPr sz="1700">
                <a:latin typeface="Inter"/>
                <a:ea typeface="Inter"/>
                <a:cs typeface="Inter"/>
                <a:sym typeface="Inter"/>
              </a:defRPr>
            </a:pPr>
            <a:r>
              <a:t>Subperiosteal bone resorption</a:t>
            </a:r>
          </a:p>
          <a:p>
            <a:pPr marL="582930" indent="-582930">
              <a:lnSpc>
                <a:spcPts val="1400"/>
              </a:lnSpc>
              <a:buSzPct val="100000"/>
              <a:buChar char="•"/>
              <a:defRPr sz="1700">
                <a:latin typeface="Inter"/>
                <a:ea typeface="Inter"/>
                <a:cs typeface="Inter"/>
                <a:sym typeface="Inter"/>
              </a:defRPr>
            </a:pPr>
            <a:r>
              <a:t>Pathological fractures</a:t>
            </a:r>
          </a:p>
        </p:txBody>
      </p:sp>
      <p:sp>
        <p:nvSpPr>
          <p:cNvPr id="356" name="Text 6"/>
          <p:cNvSpPr txBox="1"/>
          <p:nvPr/>
        </p:nvSpPr>
        <p:spPr>
          <a:xfrm>
            <a:off x="6280189" y="5193743"/>
            <a:ext cx="1706738" cy="2311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1700"/>
              </a:lnSpc>
              <a:defRPr sz="2000"/>
            </a:lvl1pPr>
          </a:lstStyle>
          <a:p>
            <a:pPr/>
            <a:r>
              <a:t>Cardiovascular</a:t>
            </a:r>
          </a:p>
        </p:txBody>
      </p:sp>
      <p:sp>
        <p:nvSpPr>
          <p:cNvPr id="357" name="Text 7"/>
          <p:cNvSpPr txBox="1"/>
          <p:nvPr/>
        </p:nvSpPr>
        <p:spPr>
          <a:xfrm>
            <a:off x="6280189" y="5469135"/>
            <a:ext cx="7556422" cy="544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548640" indent="-548640">
              <a:lnSpc>
                <a:spcPts val="1400"/>
              </a:lnSpc>
              <a:buSzPct val="100000"/>
              <a:buChar char="•"/>
              <a:defRPr sz="1600">
                <a:latin typeface="Inter"/>
                <a:ea typeface="Inter"/>
                <a:cs typeface="Inter"/>
                <a:sym typeface="Inter"/>
              </a:defRPr>
            </a:pPr>
            <a:r>
              <a:t>Shortened QT interval on ECG</a:t>
            </a:r>
          </a:p>
          <a:p>
            <a:pPr marL="548640" indent="-548640">
              <a:lnSpc>
                <a:spcPts val="1400"/>
              </a:lnSpc>
              <a:buSzPct val="100000"/>
              <a:buChar char="•"/>
              <a:defRPr sz="1600">
                <a:latin typeface="Inter"/>
                <a:ea typeface="Inter"/>
                <a:cs typeface="Inter"/>
                <a:sym typeface="Inter"/>
              </a:defRPr>
            </a:pPr>
            <a:r>
              <a:t>Bradycardia or arrhythmia</a:t>
            </a:r>
          </a:p>
          <a:p>
            <a:pPr marL="548640" indent="-548640">
              <a:lnSpc>
                <a:spcPts val="1400"/>
              </a:lnSpc>
              <a:buSzPct val="100000"/>
              <a:buChar char="•"/>
              <a:defRPr sz="1600">
                <a:latin typeface="Inter"/>
                <a:ea typeface="Inter"/>
                <a:cs typeface="Inter"/>
                <a:sym typeface="Inter"/>
              </a:defRPr>
            </a:pPr>
            <a:r>
              <a:t>Hypotension in severe cases</a:t>
            </a:r>
          </a:p>
        </p:txBody>
      </p:sp>
      <p:sp>
        <p:nvSpPr>
          <p:cNvPr id="358" name="Text 8"/>
          <p:cNvSpPr txBox="1"/>
          <p:nvPr/>
        </p:nvSpPr>
        <p:spPr>
          <a:xfrm>
            <a:off x="6280189" y="6767155"/>
            <a:ext cx="676351" cy="2311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1700"/>
              </a:lnSpc>
              <a:defRPr sz="2000"/>
            </a:lvl1pPr>
          </a:lstStyle>
          <a:p>
            <a:pPr/>
            <a:r>
              <a:t>Renal</a:t>
            </a:r>
          </a:p>
        </p:txBody>
      </p:sp>
      <p:sp>
        <p:nvSpPr>
          <p:cNvPr id="359" name="Text 9"/>
          <p:cNvSpPr txBox="1"/>
          <p:nvPr/>
        </p:nvSpPr>
        <p:spPr>
          <a:xfrm>
            <a:off x="6280189" y="7091420"/>
            <a:ext cx="7556422" cy="5504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617220" indent="-617220">
              <a:lnSpc>
                <a:spcPts val="1400"/>
              </a:lnSpc>
              <a:buSzPct val="100000"/>
              <a:buChar char="•"/>
              <a:defRPr sz="1800">
                <a:latin typeface="Inter"/>
                <a:ea typeface="Inter"/>
                <a:cs typeface="Inter"/>
                <a:sym typeface="Inter"/>
              </a:defRPr>
            </a:pPr>
            <a:r>
              <a:t>Hypercalciuria</a:t>
            </a:r>
          </a:p>
          <a:p>
            <a:pPr marL="617220" indent="-617220">
              <a:lnSpc>
                <a:spcPts val="1400"/>
              </a:lnSpc>
              <a:buSzPct val="100000"/>
              <a:buChar char="•"/>
              <a:defRPr sz="1800">
                <a:latin typeface="Inter"/>
                <a:ea typeface="Inter"/>
                <a:cs typeface="Inter"/>
                <a:sym typeface="Inter"/>
              </a:defRPr>
            </a:pPr>
            <a:r>
              <a:t>Nephrocalcinosis</a:t>
            </a:r>
          </a:p>
          <a:p>
            <a:pPr marL="617220" indent="-617220">
              <a:lnSpc>
                <a:spcPts val="1400"/>
              </a:lnSpc>
              <a:buSzPct val="100000"/>
              <a:buChar char="•"/>
              <a:defRPr sz="1800">
                <a:latin typeface="Inter"/>
                <a:ea typeface="Inter"/>
                <a:cs typeface="Inter"/>
                <a:sym typeface="Inter"/>
              </a:defRPr>
            </a:pPr>
            <a:r>
              <a:t>Risk of acute kidney injury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Text 0"/>
          <p:cNvSpPr txBox="1"/>
          <p:nvPr/>
        </p:nvSpPr>
        <p:spPr>
          <a:xfrm>
            <a:off x="793789" y="1371956"/>
            <a:ext cx="7079191" cy="601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4800"/>
              </a:lnSpc>
              <a:defRPr sz="3900"/>
            </a:lvl1pPr>
          </a:lstStyle>
          <a:p>
            <a:pPr/>
            <a:r>
              <a:t>Multidisciplinary Team Approach</a:t>
            </a:r>
          </a:p>
        </p:txBody>
      </p:sp>
      <p:sp>
        <p:nvSpPr>
          <p:cNvPr id="362" name="Text 1"/>
          <p:cNvSpPr txBox="1"/>
          <p:nvPr/>
        </p:nvSpPr>
        <p:spPr>
          <a:xfrm>
            <a:off x="793789" y="2295411"/>
            <a:ext cx="13042822" cy="6299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500"/>
              </a:lnSpc>
              <a:defRPr sz="2000">
                <a:latin typeface="Inter"/>
                <a:ea typeface="Inter"/>
                <a:cs typeface="Inter"/>
                <a:sym typeface="Inter"/>
              </a:defRPr>
            </a:lvl1pPr>
          </a:lstStyle>
          <a:p>
            <a:pPr/>
            <a:r>
              <a:t>Optimal management of NSHPT demands seamless collaboration across multiple specialties. No single discipline can address the full clinical complexity of this condition in isolation.</a:t>
            </a:r>
          </a:p>
        </p:txBody>
      </p:sp>
      <p:pic>
        <p:nvPicPr>
          <p:cNvPr id="363" name="Image 0" descr="Image 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93790" y="3247191"/>
            <a:ext cx="1352788" cy="1352789"/>
          </a:xfrm>
          <a:prstGeom prst="rect">
            <a:avLst/>
          </a:prstGeom>
          <a:ln w="12700">
            <a:miter lim="400000"/>
          </a:ln>
        </p:spPr>
      </p:pic>
      <p:sp>
        <p:nvSpPr>
          <p:cNvPr id="364" name="Text 2"/>
          <p:cNvSpPr txBox="1"/>
          <p:nvPr/>
        </p:nvSpPr>
        <p:spPr>
          <a:xfrm>
            <a:off x="793790" y="4847987"/>
            <a:ext cx="2681189" cy="302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2000"/>
            </a:lvl1pPr>
          </a:lstStyle>
          <a:p>
            <a:pPr/>
            <a:r>
              <a:t>Pediatric Endocrinology</a:t>
            </a:r>
          </a:p>
        </p:txBody>
      </p:sp>
      <p:pic>
        <p:nvPicPr>
          <p:cNvPr id="365" name="Image 1" descr="Image 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116466" y="3247191"/>
            <a:ext cx="1352789" cy="1352789"/>
          </a:xfrm>
          <a:prstGeom prst="rect">
            <a:avLst/>
          </a:prstGeom>
          <a:ln w="12700">
            <a:miter lim="400000"/>
          </a:ln>
        </p:spPr>
      </p:pic>
      <p:sp>
        <p:nvSpPr>
          <p:cNvPr id="366" name="Text 4"/>
          <p:cNvSpPr txBox="1"/>
          <p:nvPr/>
        </p:nvSpPr>
        <p:spPr>
          <a:xfrm>
            <a:off x="4116466" y="4847987"/>
            <a:ext cx="2229912" cy="302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/>
            <a:r>
              <a:rPr sz="2000"/>
              <a:t>Neonatology</a:t>
            </a:r>
            <a:r>
              <a:t> / NICU</a:t>
            </a:r>
          </a:p>
        </p:txBody>
      </p:sp>
      <p:pic>
        <p:nvPicPr>
          <p:cNvPr id="367" name="Image 2" descr="Image 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439144" y="3247191"/>
            <a:ext cx="1352789" cy="1352789"/>
          </a:xfrm>
          <a:prstGeom prst="rect">
            <a:avLst/>
          </a:prstGeom>
          <a:ln w="12700">
            <a:miter lim="400000"/>
          </a:ln>
        </p:spPr>
      </p:pic>
      <p:sp>
        <p:nvSpPr>
          <p:cNvPr id="368" name="Text 6"/>
          <p:cNvSpPr txBox="1"/>
          <p:nvPr/>
        </p:nvSpPr>
        <p:spPr>
          <a:xfrm>
            <a:off x="7439144" y="4847987"/>
            <a:ext cx="3074671" cy="2993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/>
            <a:r>
              <a:t>Pediatric Endocrine Surgery</a:t>
            </a:r>
          </a:p>
        </p:txBody>
      </p:sp>
      <p:pic>
        <p:nvPicPr>
          <p:cNvPr id="369" name="Image 3" descr="Image 3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761820" y="3247191"/>
            <a:ext cx="1352908" cy="1352908"/>
          </a:xfrm>
          <a:prstGeom prst="rect">
            <a:avLst/>
          </a:prstGeom>
          <a:ln w="12700">
            <a:miter lim="400000"/>
          </a:ln>
        </p:spPr>
      </p:pic>
      <p:sp>
        <p:nvSpPr>
          <p:cNvPr id="370" name="Text 8"/>
          <p:cNvSpPr txBox="1"/>
          <p:nvPr/>
        </p:nvSpPr>
        <p:spPr>
          <a:xfrm>
            <a:off x="10761820" y="4848106"/>
            <a:ext cx="1904307" cy="302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2000"/>
            </a:lvl1pPr>
          </a:lstStyle>
          <a:p>
            <a:pPr/>
            <a:r>
              <a:t>Clinical Genetics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Text 0"/>
          <p:cNvSpPr txBox="1"/>
          <p:nvPr/>
        </p:nvSpPr>
        <p:spPr>
          <a:xfrm>
            <a:off x="769024" y="712469"/>
            <a:ext cx="8788680" cy="585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4700"/>
              </a:lnSpc>
              <a:defRPr sz="3700"/>
            </a:lvl1pPr>
          </a:lstStyle>
          <a:p>
            <a:pPr/>
            <a:r>
              <a:t>Medical Management: Bridging to Surgery</a:t>
            </a:r>
          </a:p>
        </p:txBody>
      </p:sp>
      <p:sp>
        <p:nvSpPr>
          <p:cNvPr id="373" name="Text 1"/>
          <p:cNvSpPr txBox="1"/>
          <p:nvPr/>
        </p:nvSpPr>
        <p:spPr>
          <a:xfrm>
            <a:off x="769024" y="1703787"/>
            <a:ext cx="13092352" cy="5841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ts val="2300"/>
              </a:lnSpc>
              <a:defRPr sz="2000">
                <a:latin typeface="Inter"/>
                <a:ea typeface="Inter"/>
                <a:cs typeface="Inter"/>
                <a:sym typeface="Inter"/>
              </a:defRPr>
            </a:pPr>
            <a:r>
              <a:t>Medical therapy in NSHPT is </a:t>
            </a:r>
            <a:r>
              <a:rPr b="1"/>
              <a:t>temporizing</a:t>
            </a:r>
            <a:r>
              <a:t> by nature. The goal is to reduce serum calcium sufficiently to stabilize the neonate and mitigate end-organ damage while surgical planning proceeds.</a:t>
            </a:r>
          </a:p>
        </p:txBody>
      </p:sp>
      <p:sp>
        <p:nvSpPr>
          <p:cNvPr id="374" name="Text 2"/>
          <p:cNvSpPr txBox="1"/>
          <p:nvPr/>
        </p:nvSpPr>
        <p:spPr>
          <a:xfrm>
            <a:off x="769025" y="2500670"/>
            <a:ext cx="224595" cy="2774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2300"/>
              </a:lnSpc>
              <a:defRPr sz="1500">
                <a:latin typeface="DM Sans Light"/>
                <a:ea typeface="DM Sans Light"/>
                <a:cs typeface="DM Sans Light"/>
                <a:sym typeface="DM Sans Light"/>
              </a:defRPr>
            </a:lvl1pPr>
          </a:lstStyle>
          <a:p>
            <a:pPr/>
            <a:r>
              <a:t>01</a:t>
            </a:r>
          </a:p>
        </p:txBody>
      </p:sp>
      <p:sp>
        <p:nvSpPr>
          <p:cNvPr id="375" name="Shape 3"/>
          <p:cNvSpPr/>
          <p:nvPr/>
        </p:nvSpPr>
        <p:spPr>
          <a:xfrm>
            <a:off x="769024" y="2804398"/>
            <a:ext cx="6453070" cy="22861"/>
          </a:xfrm>
          <a:prstGeom prst="rect">
            <a:avLst/>
          </a:prstGeom>
          <a:solidFill>
            <a:srgbClr val="28282F"/>
          </a:solidFill>
          <a:ln w="12700">
            <a:miter lim="400000"/>
          </a:ln>
        </p:spPr>
        <p:txBody>
          <a:bodyPr lIns="45719" rIns="45719"/>
          <a:lstStyle/>
          <a:p>
            <a:pPr>
              <a:lnSpc>
                <a:spcPct val="100000"/>
              </a:lnSpc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</a:p>
        </p:txBody>
      </p:sp>
      <p:sp>
        <p:nvSpPr>
          <p:cNvPr id="376" name="Text 4"/>
          <p:cNvSpPr txBox="1"/>
          <p:nvPr/>
        </p:nvSpPr>
        <p:spPr>
          <a:xfrm>
            <a:off x="769024" y="2946201"/>
            <a:ext cx="1508672" cy="2920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2300"/>
              </a:lnSpc>
              <a:defRPr b="1" sz="2000"/>
            </a:lvl1pPr>
          </a:lstStyle>
          <a:p>
            <a:pPr/>
            <a:r>
              <a:t>IV Hydration</a:t>
            </a:r>
          </a:p>
        </p:txBody>
      </p:sp>
      <p:sp>
        <p:nvSpPr>
          <p:cNvPr id="377" name="Text 5"/>
          <p:cNvSpPr txBox="1"/>
          <p:nvPr/>
        </p:nvSpPr>
        <p:spPr>
          <a:xfrm>
            <a:off x="769024" y="3358277"/>
            <a:ext cx="6453070" cy="876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300"/>
              </a:lnSpc>
              <a:defRPr sz="2000">
                <a:latin typeface="Inter"/>
                <a:ea typeface="Inter"/>
                <a:cs typeface="Inter"/>
                <a:sym typeface="Inter"/>
              </a:defRPr>
            </a:lvl1pPr>
          </a:lstStyle>
          <a:p>
            <a:pPr/>
            <a:r>
              <a:t>promotes urinary calcium excretion and dilutes extracellular calcium. Careful fluid balance monitoring is essential in neonates.</a:t>
            </a:r>
          </a:p>
        </p:txBody>
      </p:sp>
      <p:sp>
        <p:nvSpPr>
          <p:cNvPr id="378" name="Text 6"/>
          <p:cNvSpPr txBox="1"/>
          <p:nvPr/>
        </p:nvSpPr>
        <p:spPr>
          <a:xfrm>
            <a:off x="7408306" y="2500670"/>
            <a:ext cx="224595" cy="2774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2300"/>
              </a:lnSpc>
              <a:defRPr sz="1500">
                <a:latin typeface="DM Sans Light"/>
                <a:ea typeface="DM Sans Light"/>
                <a:cs typeface="DM Sans Light"/>
                <a:sym typeface="DM Sans Light"/>
              </a:defRPr>
            </a:lvl1pPr>
          </a:lstStyle>
          <a:p>
            <a:pPr/>
            <a:r>
              <a:t>02</a:t>
            </a:r>
          </a:p>
        </p:txBody>
      </p:sp>
      <p:sp>
        <p:nvSpPr>
          <p:cNvPr id="379" name="Shape 7"/>
          <p:cNvSpPr/>
          <p:nvPr/>
        </p:nvSpPr>
        <p:spPr>
          <a:xfrm>
            <a:off x="7408306" y="2804398"/>
            <a:ext cx="6453069" cy="22861"/>
          </a:xfrm>
          <a:prstGeom prst="rect">
            <a:avLst/>
          </a:prstGeom>
          <a:solidFill>
            <a:srgbClr val="28282F"/>
          </a:solidFill>
          <a:ln w="12700">
            <a:miter lim="400000"/>
          </a:ln>
        </p:spPr>
        <p:txBody>
          <a:bodyPr lIns="45719" rIns="45719"/>
          <a:lstStyle/>
          <a:p>
            <a:pPr>
              <a:lnSpc>
                <a:spcPct val="100000"/>
              </a:lnSpc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</a:p>
        </p:txBody>
      </p:sp>
      <p:sp>
        <p:nvSpPr>
          <p:cNvPr id="380" name="Text 8"/>
          <p:cNvSpPr txBox="1"/>
          <p:nvPr/>
        </p:nvSpPr>
        <p:spPr>
          <a:xfrm>
            <a:off x="7408306" y="2946201"/>
            <a:ext cx="1240409" cy="2920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2300"/>
              </a:lnSpc>
              <a:defRPr b="1" sz="2000"/>
            </a:lvl1pPr>
          </a:lstStyle>
          <a:p>
            <a:pPr/>
            <a:r>
              <a:t>Calcitonin</a:t>
            </a:r>
          </a:p>
        </p:txBody>
      </p:sp>
      <p:sp>
        <p:nvSpPr>
          <p:cNvPr id="381" name="Text 9"/>
          <p:cNvSpPr txBox="1"/>
          <p:nvPr/>
        </p:nvSpPr>
        <p:spPr>
          <a:xfrm>
            <a:off x="7408306" y="3358277"/>
            <a:ext cx="6453069" cy="876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300"/>
              </a:lnSpc>
              <a:defRPr sz="2000">
                <a:latin typeface="Inter"/>
                <a:ea typeface="Inter"/>
                <a:cs typeface="Inter"/>
                <a:sym typeface="Inter"/>
              </a:defRPr>
            </a:lvl1pPr>
          </a:lstStyle>
          <a:p>
            <a:pPr/>
            <a:r>
              <a:t>Provides rapid but transient inhibition of osteoclast activity and promotes renal calcium excretion. Efficacy typically wanes within 48–72 hours due to tachyphylaxis.</a:t>
            </a:r>
          </a:p>
        </p:txBody>
      </p:sp>
      <p:sp>
        <p:nvSpPr>
          <p:cNvPr id="382" name="Text 10"/>
          <p:cNvSpPr txBox="1"/>
          <p:nvPr/>
        </p:nvSpPr>
        <p:spPr>
          <a:xfrm>
            <a:off x="769025" y="4597003"/>
            <a:ext cx="224595" cy="2774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2300"/>
              </a:lnSpc>
              <a:defRPr sz="1500">
                <a:latin typeface="DM Sans Light"/>
                <a:ea typeface="DM Sans Light"/>
                <a:cs typeface="DM Sans Light"/>
                <a:sym typeface="DM Sans Light"/>
              </a:defRPr>
            </a:lvl1pPr>
          </a:lstStyle>
          <a:p>
            <a:pPr/>
            <a:r>
              <a:t>03</a:t>
            </a:r>
          </a:p>
        </p:txBody>
      </p:sp>
      <p:sp>
        <p:nvSpPr>
          <p:cNvPr id="383" name="Shape 11"/>
          <p:cNvSpPr/>
          <p:nvPr/>
        </p:nvSpPr>
        <p:spPr>
          <a:xfrm>
            <a:off x="769024" y="4900731"/>
            <a:ext cx="6453070" cy="22861"/>
          </a:xfrm>
          <a:prstGeom prst="rect">
            <a:avLst/>
          </a:prstGeom>
          <a:solidFill>
            <a:srgbClr val="28282F"/>
          </a:solidFill>
          <a:ln w="12700">
            <a:miter lim="400000"/>
          </a:ln>
        </p:spPr>
        <p:txBody>
          <a:bodyPr lIns="45719" rIns="45719"/>
          <a:lstStyle/>
          <a:p>
            <a:pPr>
              <a:lnSpc>
                <a:spcPct val="100000"/>
              </a:lnSpc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</a:p>
        </p:txBody>
      </p:sp>
      <p:sp>
        <p:nvSpPr>
          <p:cNvPr id="384" name="Text 12"/>
          <p:cNvSpPr txBox="1"/>
          <p:nvPr/>
        </p:nvSpPr>
        <p:spPr>
          <a:xfrm>
            <a:off x="769024" y="5042534"/>
            <a:ext cx="2143672" cy="2920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2300"/>
              </a:lnSpc>
              <a:defRPr b="1" sz="2000"/>
            </a:lvl1pPr>
          </a:lstStyle>
          <a:p>
            <a:pPr/>
            <a:r>
              <a:t>Bisphosphonates</a:t>
            </a:r>
          </a:p>
        </p:txBody>
      </p:sp>
      <p:sp>
        <p:nvSpPr>
          <p:cNvPr id="385" name="Text 13"/>
          <p:cNvSpPr txBox="1"/>
          <p:nvPr/>
        </p:nvSpPr>
        <p:spPr>
          <a:xfrm>
            <a:off x="769024" y="5454610"/>
            <a:ext cx="6453070" cy="11683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300"/>
              </a:lnSpc>
              <a:defRPr sz="2000">
                <a:latin typeface="Inter"/>
                <a:ea typeface="Inter"/>
                <a:cs typeface="Inter"/>
                <a:sym typeface="Inter"/>
              </a:defRPr>
            </a:lvl1pPr>
          </a:lstStyle>
          <a:p>
            <a:pPr/>
            <a:r>
              <a:t>Pamidronate or zoledronic acid may be considered to inhibit bone resorption. Use with caution in neonates; long-term skeletal effects require careful risk-benefit assessment.</a:t>
            </a:r>
          </a:p>
        </p:txBody>
      </p:sp>
      <p:sp>
        <p:nvSpPr>
          <p:cNvPr id="386" name="Text 14"/>
          <p:cNvSpPr txBox="1"/>
          <p:nvPr/>
        </p:nvSpPr>
        <p:spPr>
          <a:xfrm>
            <a:off x="7408306" y="4597003"/>
            <a:ext cx="224595" cy="2774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2300"/>
              </a:lnSpc>
              <a:defRPr sz="1500">
                <a:latin typeface="DM Sans Light"/>
                <a:ea typeface="DM Sans Light"/>
                <a:cs typeface="DM Sans Light"/>
                <a:sym typeface="DM Sans Light"/>
              </a:defRPr>
            </a:lvl1pPr>
          </a:lstStyle>
          <a:p>
            <a:pPr/>
            <a:r>
              <a:t>04</a:t>
            </a:r>
          </a:p>
        </p:txBody>
      </p:sp>
      <p:sp>
        <p:nvSpPr>
          <p:cNvPr id="387" name="Shape 15"/>
          <p:cNvSpPr/>
          <p:nvPr/>
        </p:nvSpPr>
        <p:spPr>
          <a:xfrm>
            <a:off x="7408306" y="4900731"/>
            <a:ext cx="6453069" cy="22861"/>
          </a:xfrm>
          <a:prstGeom prst="rect">
            <a:avLst/>
          </a:prstGeom>
          <a:solidFill>
            <a:srgbClr val="28282F"/>
          </a:solidFill>
          <a:ln w="12700">
            <a:miter lim="400000"/>
          </a:ln>
        </p:spPr>
        <p:txBody>
          <a:bodyPr lIns="45719" rIns="45719"/>
          <a:lstStyle/>
          <a:p>
            <a:pPr>
              <a:lnSpc>
                <a:spcPct val="100000"/>
              </a:lnSpc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</a:p>
        </p:txBody>
      </p:sp>
      <p:sp>
        <p:nvSpPr>
          <p:cNvPr id="388" name="Text 16"/>
          <p:cNvSpPr txBox="1"/>
          <p:nvPr/>
        </p:nvSpPr>
        <p:spPr>
          <a:xfrm>
            <a:off x="7408306" y="5042534"/>
            <a:ext cx="1219790" cy="289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2300"/>
              </a:lnSpc>
              <a:defRPr b="1"/>
            </a:lvl1pPr>
          </a:lstStyle>
          <a:p>
            <a:pPr/>
            <a:r>
              <a:t>Cinacalcet</a:t>
            </a:r>
          </a:p>
        </p:txBody>
      </p:sp>
      <p:sp>
        <p:nvSpPr>
          <p:cNvPr id="389" name="Text 17"/>
          <p:cNvSpPr txBox="1"/>
          <p:nvPr/>
        </p:nvSpPr>
        <p:spPr>
          <a:xfrm>
            <a:off x="7408306" y="5454610"/>
            <a:ext cx="6453069" cy="11683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300"/>
              </a:lnSpc>
              <a:defRPr sz="2000">
                <a:latin typeface="Inter"/>
                <a:ea typeface="Inter"/>
                <a:cs typeface="Inter"/>
                <a:sym typeface="Inter"/>
              </a:defRPr>
            </a:lvl1pPr>
          </a:lstStyle>
          <a:p>
            <a:pPr/>
            <a:r>
              <a:t>A calcimimetic agent that activates the CaSR. May be trialed but is typically ineffective in homozygous NSHPT where the receptor is non-functional. Limited neonatal pharmacokinetic data.</a:t>
            </a:r>
          </a:p>
        </p:txBody>
      </p:sp>
      <p:sp>
        <p:nvSpPr>
          <p:cNvPr id="390" name="Shape 18"/>
          <p:cNvSpPr/>
          <p:nvPr/>
        </p:nvSpPr>
        <p:spPr>
          <a:xfrm>
            <a:off x="769025" y="6716554"/>
            <a:ext cx="13092352" cy="800577"/>
          </a:xfrm>
          <a:prstGeom prst="roundRect">
            <a:avLst>
              <a:gd name="adj" fmla="val 3603"/>
            </a:avLst>
          </a:prstGeom>
          <a:solidFill>
            <a:srgbClr val="FCF2B5"/>
          </a:solidFill>
          <a:ln w="12700">
            <a:miter lim="400000"/>
          </a:ln>
        </p:spPr>
        <p:txBody>
          <a:bodyPr lIns="45719" rIns="45719"/>
          <a:lstStyle/>
          <a:p>
            <a:pPr>
              <a:lnSpc>
                <a:spcPct val="100000"/>
              </a:lnSpc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</a:p>
        </p:txBody>
      </p:sp>
      <p:pic>
        <p:nvPicPr>
          <p:cNvPr id="391" name="Image 0" descr="Image 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61192" y="7001827"/>
            <a:ext cx="240268" cy="192168"/>
          </a:xfrm>
          <a:prstGeom prst="rect">
            <a:avLst/>
          </a:prstGeom>
          <a:ln w="12700">
            <a:miter lim="400000"/>
          </a:ln>
        </p:spPr>
      </p:pic>
      <p:sp>
        <p:nvSpPr>
          <p:cNvPr id="392" name="Text 19"/>
          <p:cNvSpPr txBox="1"/>
          <p:nvPr/>
        </p:nvSpPr>
        <p:spPr>
          <a:xfrm>
            <a:off x="1347849" y="6956244"/>
            <a:ext cx="12080752" cy="2833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2300"/>
              </a:lnSpc>
              <a:defRPr sz="1700">
                <a:latin typeface="Inter"/>
                <a:ea typeface="Inter"/>
                <a:cs typeface="Inter"/>
                <a:sym typeface="Inter"/>
              </a:defRPr>
            </a:lvl1pPr>
          </a:lstStyle>
          <a:p>
            <a:pPr/>
            <a:r>
              <a:t>Medical management  rarely sufficient in confirmed biallelic NSHPT. Surgical intervention remains the only definitive treatment.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Text 0"/>
          <p:cNvSpPr txBox="1"/>
          <p:nvPr/>
        </p:nvSpPr>
        <p:spPr>
          <a:xfrm>
            <a:off x="632578" y="537209"/>
            <a:ext cx="12218133" cy="6611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5300"/>
              </a:lnSpc>
              <a:defRPr sz="4200"/>
            </a:lvl1pPr>
          </a:lstStyle>
          <a:p>
            <a:pPr/>
            <a:r>
              <a:t>Total Parathyroidectomy: The Definitive Intervention</a:t>
            </a:r>
          </a:p>
        </p:txBody>
      </p:sp>
      <p:pic>
        <p:nvPicPr>
          <p:cNvPr id="395" name="Image 0" descr="Image 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67462" y="1840229"/>
            <a:ext cx="10485121" cy="5852161"/>
          </a:xfrm>
          <a:prstGeom prst="rect">
            <a:avLst/>
          </a:prstGeom>
          <a:ln w="12700">
            <a:miter lim="400000"/>
          </a:ln>
        </p:spPr>
      </p:pic>
      <p:pic>
        <p:nvPicPr>
          <p:cNvPr id="396" name="Image 1" descr="Image 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32579" y="1840229"/>
            <a:ext cx="10485120" cy="58521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Text 0"/>
          <p:cNvSpPr txBox="1"/>
          <p:nvPr/>
        </p:nvSpPr>
        <p:spPr>
          <a:xfrm>
            <a:off x="793789" y="1704975"/>
            <a:ext cx="4170029" cy="601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4800"/>
              </a:lnSpc>
              <a:defRPr sz="3900"/>
            </a:lvl1pPr>
          </a:lstStyle>
          <a:p>
            <a:pPr/>
            <a:r>
              <a:t>Patient Information</a:t>
            </a:r>
          </a:p>
        </p:txBody>
      </p:sp>
      <p:sp>
        <p:nvSpPr>
          <p:cNvPr id="208" name="Shape 1"/>
          <p:cNvSpPr/>
          <p:nvPr/>
        </p:nvSpPr>
        <p:spPr>
          <a:xfrm>
            <a:off x="650915" y="2622708"/>
            <a:ext cx="5212318" cy="3901799"/>
          </a:xfrm>
          <a:prstGeom prst="roundRect">
            <a:avLst>
              <a:gd name="adj" fmla="val 763"/>
            </a:avLst>
          </a:prstGeom>
          <a:solidFill>
            <a:srgbClr val="28282F"/>
          </a:solidFill>
          <a:ln w="12700">
            <a:miter lim="400000"/>
          </a:ln>
        </p:spPr>
        <p:txBody>
          <a:bodyPr lIns="45719" rIns="45719"/>
          <a:lstStyle/>
          <a:p>
            <a:pPr>
              <a:lnSpc>
                <a:spcPct val="100000"/>
              </a:lnSpc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</a:p>
        </p:txBody>
      </p:sp>
      <p:sp>
        <p:nvSpPr>
          <p:cNvPr id="209" name="Text 2"/>
          <p:cNvSpPr txBox="1"/>
          <p:nvPr/>
        </p:nvSpPr>
        <p:spPr>
          <a:xfrm>
            <a:off x="849272" y="2821066"/>
            <a:ext cx="1568427" cy="299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Demographics</a:t>
            </a:r>
          </a:p>
        </p:txBody>
      </p:sp>
      <p:sp>
        <p:nvSpPr>
          <p:cNvPr id="210" name="Text 4"/>
          <p:cNvSpPr txBox="1"/>
          <p:nvPr/>
        </p:nvSpPr>
        <p:spPr>
          <a:xfrm>
            <a:off x="849272" y="3825716"/>
            <a:ext cx="1187792" cy="2978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ts val="2500"/>
              </a:lnSpc>
              <a:defRPr b="1" sz="15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pPr>
            <a:r>
              <a:t>Age:</a:t>
            </a:r>
            <a:r>
              <a:rPr b="0"/>
              <a:t> 2 weeks</a:t>
            </a:r>
          </a:p>
        </p:txBody>
      </p:sp>
      <p:sp>
        <p:nvSpPr>
          <p:cNvPr id="211" name="Text 5"/>
          <p:cNvSpPr txBox="1"/>
          <p:nvPr/>
        </p:nvSpPr>
        <p:spPr>
          <a:xfrm>
            <a:off x="849272" y="4321850"/>
            <a:ext cx="880927" cy="2978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ts val="2500"/>
              </a:lnSpc>
              <a:defRPr b="1" sz="15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pPr>
            <a:r>
              <a:t>Sex:</a:t>
            </a:r>
            <a:r>
              <a:rPr b="0"/>
              <a:t> Male</a:t>
            </a:r>
          </a:p>
        </p:txBody>
      </p:sp>
      <p:sp>
        <p:nvSpPr>
          <p:cNvPr id="212" name="Text 6"/>
          <p:cNvSpPr txBox="1"/>
          <p:nvPr/>
        </p:nvSpPr>
        <p:spPr>
          <a:xfrm>
            <a:off x="849272" y="4817983"/>
            <a:ext cx="3973297" cy="2978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ts val="2500"/>
              </a:lnSpc>
              <a:defRPr b="1" sz="15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pPr>
            <a:r>
              <a:t>From : </a:t>
            </a:r>
            <a:r>
              <a:rPr b="0"/>
              <a:t>Southern Region of Saudi Saudi Arabia</a:t>
            </a:r>
          </a:p>
        </p:txBody>
      </p:sp>
      <p:sp>
        <p:nvSpPr>
          <p:cNvPr id="213" name="Text 7"/>
          <p:cNvSpPr txBox="1"/>
          <p:nvPr/>
        </p:nvSpPr>
        <p:spPr>
          <a:xfrm>
            <a:off x="6212085" y="2821066"/>
            <a:ext cx="3579771" cy="299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/>
            <a:r>
              <a:t>Reason for referral to KFSH&amp;RC </a:t>
            </a:r>
          </a:p>
        </p:txBody>
      </p:sp>
      <p:sp>
        <p:nvSpPr>
          <p:cNvPr id="214" name="Text 8"/>
          <p:cNvSpPr txBox="1"/>
          <p:nvPr/>
        </p:nvSpPr>
        <p:spPr>
          <a:xfrm>
            <a:off x="6212085" y="3329582"/>
            <a:ext cx="7632026" cy="6153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500"/>
              </a:lnSpc>
              <a:defRPr sz="1500">
                <a:latin typeface="Inter"/>
                <a:ea typeface="Inter"/>
                <a:cs typeface="Inter"/>
                <a:sym typeface="Inter"/>
              </a:defRPr>
            </a:lvl1pPr>
          </a:lstStyle>
          <a:p>
            <a:pPr/>
            <a:r>
              <a:t>Baby boy presents antenatally confirmed NSHPT(by target gene study ) &amp; a strongly positive family history, Two older siblings have been previously diagnosed with NSHPT </a:t>
            </a:r>
          </a:p>
        </p:txBody>
      </p:sp>
      <p:sp>
        <p:nvSpPr>
          <p:cNvPr id="215" name="Shape 9"/>
          <p:cNvSpPr/>
          <p:nvPr/>
        </p:nvSpPr>
        <p:spPr>
          <a:xfrm>
            <a:off x="6212085" y="4822983"/>
            <a:ext cx="7632026" cy="1478281"/>
          </a:xfrm>
          <a:prstGeom prst="roundRect">
            <a:avLst>
              <a:gd name="adj" fmla="val 2014"/>
            </a:avLst>
          </a:prstGeom>
          <a:solidFill>
            <a:srgbClr val="FCF2B5"/>
          </a:solidFill>
          <a:ln w="12700">
            <a:miter lim="400000"/>
          </a:ln>
        </p:spPr>
        <p:txBody>
          <a:bodyPr lIns="45719" rIns="45719"/>
          <a:lstStyle/>
          <a:p>
            <a:pPr>
              <a:lnSpc>
                <a:spcPct val="100000"/>
              </a:lnSpc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</a:p>
        </p:txBody>
      </p:sp>
      <p:pic>
        <p:nvPicPr>
          <p:cNvPr id="216" name="Image 0" descr="Image 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10443" y="5125878"/>
            <a:ext cx="248008" cy="198359"/>
          </a:xfrm>
          <a:prstGeom prst="rect">
            <a:avLst/>
          </a:prstGeom>
          <a:ln w="12700">
            <a:miter lim="400000"/>
          </a:ln>
        </p:spPr>
      </p:pic>
      <p:sp>
        <p:nvSpPr>
          <p:cNvPr id="217" name="Text 10"/>
          <p:cNvSpPr txBox="1"/>
          <p:nvPr/>
        </p:nvSpPr>
        <p:spPr>
          <a:xfrm>
            <a:off x="6856809" y="5070871"/>
            <a:ext cx="6788945" cy="932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ts val="2500"/>
              </a:lnSpc>
              <a:defRPr sz="1500">
                <a:latin typeface="Inter"/>
                <a:ea typeface="Inter"/>
                <a:cs typeface="Inter"/>
                <a:sym typeface="Inter"/>
              </a:defRPr>
            </a:pPr>
            <a:r>
              <a:t>The presence of two affected siblings raises strong suspicion for autosomal recessive </a:t>
            </a:r>
            <a:r>
              <a:rPr i="1"/>
              <a:t>CASR</a:t>
            </a:r>
            <a:r>
              <a:t> mutation inheritance, necessitating urgent workup and expedited management planning.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Text 0"/>
          <p:cNvSpPr txBox="1"/>
          <p:nvPr/>
        </p:nvSpPr>
        <p:spPr>
          <a:xfrm>
            <a:off x="793790" y="797004"/>
            <a:ext cx="7308944" cy="601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4800"/>
              </a:lnSpc>
              <a:defRPr sz="3900"/>
            </a:lvl1pPr>
          </a:lstStyle>
          <a:p>
            <a:pPr/>
            <a:r>
              <a:t>Surgical Planning Considerations</a:t>
            </a:r>
          </a:p>
        </p:txBody>
      </p:sp>
      <p:sp>
        <p:nvSpPr>
          <p:cNvPr id="399" name="Text 1"/>
          <p:cNvSpPr txBox="1"/>
          <p:nvPr/>
        </p:nvSpPr>
        <p:spPr>
          <a:xfrm>
            <a:off x="793790" y="1913096"/>
            <a:ext cx="2647578" cy="302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2000"/>
            </a:lvl1pPr>
          </a:lstStyle>
          <a:p>
            <a:pPr/>
            <a:r>
              <a:t>Pre-operative Workup</a:t>
            </a:r>
          </a:p>
        </p:txBody>
      </p:sp>
      <p:sp>
        <p:nvSpPr>
          <p:cNvPr id="400" name="Text 2"/>
          <p:cNvSpPr txBox="1"/>
          <p:nvPr/>
        </p:nvSpPr>
        <p:spPr>
          <a:xfrm>
            <a:off x="1438631" y="2446496"/>
            <a:ext cx="5634516" cy="6299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500"/>
              </a:lnSpc>
              <a:defRPr sz="2000">
                <a:latin typeface="Inter"/>
                <a:ea typeface="Inter"/>
                <a:cs typeface="Inter"/>
                <a:sym typeface="Inter"/>
              </a:defRPr>
            </a:lvl1pPr>
          </a:lstStyle>
          <a:p>
            <a:pPr/>
            <a:r>
              <a:t>Optimize serum calcium below 3.5 mmol/L if feasible prior to general anesthesia</a:t>
            </a:r>
          </a:p>
        </p:txBody>
      </p:sp>
      <p:sp>
        <p:nvSpPr>
          <p:cNvPr id="401" name="Text 3"/>
          <p:cNvSpPr txBox="1"/>
          <p:nvPr/>
        </p:nvSpPr>
        <p:spPr>
          <a:xfrm>
            <a:off x="1438631" y="3478410"/>
            <a:ext cx="5634516" cy="6299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500"/>
              </a:lnSpc>
              <a:defRPr sz="2000">
                <a:latin typeface="Inter"/>
                <a:ea typeface="Inter"/>
                <a:cs typeface="Inter"/>
                <a:sym typeface="Inter"/>
              </a:defRPr>
            </a:lvl1pPr>
          </a:lstStyle>
          <a:p>
            <a:pPr/>
            <a:r>
              <a:t>Anesthesia risk assessment: neonatal airway, cardiac status, respiratory reserve</a:t>
            </a:r>
          </a:p>
        </p:txBody>
      </p:sp>
      <p:sp>
        <p:nvSpPr>
          <p:cNvPr id="402" name="Text 4"/>
          <p:cNvSpPr txBox="1"/>
          <p:nvPr/>
        </p:nvSpPr>
        <p:spPr>
          <a:xfrm>
            <a:off x="1438631" y="4510325"/>
            <a:ext cx="5634516" cy="6299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500"/>
              </a:lnSpc>
              <a:defRPr sz="2000">
                <a:latin typeface="Inter"/>
                <a:ea typeface="Inter"/>
                <a:cs typeface="Inter"/>
                <a:sym typeface="Inter"/>
              </a:defRPr>
            </a:lvl1pPr>
          </a:lstStyle>
          <a:p>
            <a:pPr/>
            <a:r>
              <a:t>Ultrasound neck imaging to identify parathyroid gland anatomy where possible</a:t>
            </a:r>
          </a:p>
        </p:txBody>
      </p:sp>
      <p:sp>
        <p:nvSpPr>
          <p:cNvPr id="403" name="Text 5"/>
          <p:cNvSpPr txBox="1"/>
          <p:nvPr/>
        </p:nvSpPr>
        <p:spPr>
          <a:xfrm>
            <a:off x="1438631" y="5542240"/>
            <a:ext cx="5634516" cy="626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500"/>
              </a:lnSpc>
              <a:defRPr>
                <a:latin typeface="Inter"/>
                <a:ea typeface="Inter"/>
                <a:cs typeface="Inter"/>
                <a:sym typeface="Inter"/>
              </a:defRPr>
            </a:lvl1pPr>
          </a:lstStyle>
          <a:p>
            <a:pPr/>
            <a:r>
              <a:t>Intraoperative PTH monitoring protocol to confirm successful gland removal</a:t>
            </a:r>
          </a:p>
        </p:txBody>
      </p:sp>
      <p:sp>
        <p:nvSpPr>
          <p:cNvPr id="404" name="Text 6"/>
          <p:cNvSpPr txBox="1"/>
          <p:nvPr/>
        </p:nvSpPr>
        <p:spPr>
          <a:xfrm>
            <a:off x="1438631" y="6574155"/>
            <a:ext cx="5634516" cy="6299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500"/>
              </a:lnSpc>
              <a:defRPr sz="2000">
                <a:latin typeface="Inter"/>
                <a:ea typeface="Inter"/>
                <a:cs typeface="Inter"/>
                <a:sym typeface="Inter"/>
              </a:defRPr>
            </a:lvl1pPr>
          </a:lstStyle>
          <a:p>
            <a:pPr/>
            <a:r>
              <a:t>Coordinate with experienced pediatric endocrine surgery team</a:t>
            </a:r>
          </a:p>
        </p:txBody>
      </p:sp>
      <p:sp>
        <p:nvSpPr>
          <p:cNvPr id="405" name="Shape 7"/>
          <p:cNvSpPr/>
          <p:nvPr/>
        </p:nvSpPr>
        <p:spPr>
          <a:xfrm>
            <a:off x="7421998" y="1714737"/>
            <a:ext cx="6565108" cy="5717739"/>
          </a:xfrm>
          <a:prstGeom prst="roundRect">
            <a:avLst>
              <a:gd name="adj" fmla="val 521"/>
            </a:avLst>
          </a:prstGeom>
          <a:solidFill>
            <a:srgbClr val="28282F"/>
          </a:solidFill>
          <a:ln w="12700">
            <a:miter lim="400000"/>
          </a:ln>
        </p:spPr>
        <p:txBody>
          <a:bodyPr lIns="45719" rIns="45719"/>
          <a:lstStyle/>
          <a:p>
            <a:pPr>
              <a:lnSpc>
                <a:spcPct val="100000"/>
              </a:lnSpc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</a:p>
        </p:txBody>
      </p:sp>
      <p:sp>
        <p:nvSpPr>
          <p:cNvPr id="406" name="Text 8"/>
          <p:cNvSpPr txBox="1"/>
          <p:nvPr/>
        </p:nvSpPr>
        <p:spPr>
          <a:xfrm>
            <a:off x="7620357" y="1913096"/>
            <a:ext cx="2708970" cy="302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2000">
                <a:solidFill>
                  <a:srgbClr val="FFFFFF"/>
                </a:solidFill>
              </a:defRPr>
            </a:lvl1pPr>
          </a:lstStyle>
          <a:p>
            <a:pPr/>
            <a:r>
              <a:t>Post-operative Priorities</a:t>
            </a:r>
          </a:p>
        </p:txBody>
      </p:sp>
      <p:sp>
        <p:nvSpPr>
          <p:cNvPr id="407" name="Text 9"/>
          <p:cNvSpPr txBox="1"/>
          <p:nvPr/>
        </p:nvSpPr>
        <p:spPr>
          <a:xfrm>
            <a:off x="7620357" y="2421612"/>
            <a:ext cx="6168391" cy="15794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ts val="2500"/>
              </a:lnSpc>
              <a:defRPr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pPr>
            <a:r>
              <a:t>Following total parathyroidectomy, the clinical team must anticipate and manage </a:t>
            </a:r>
            <a:r>
              <a:rPr b="1"/>
              <a:t>"hungry bone syndrome"</a:t>
            </a:r>
            <a:r>
              <a:t> — a precipitous drop in serum calcium as the skeleton rapidly reuptakes calcium in the absence of PTH-driven resorption.</a:t>
            </a:r>
          </a:p>
        </p:txBody>
      </p:sp>
      <p:sp>
        <p:nvSpPr>
          <p:cNvPr id="408" name="Text 10"/>
          <p:cNvSpPr txBox="1"/>
          <p:nvPr/>
        </p:nvSpPr>
        <p:spPr>
          <a:xfrm>
            <a:off x="7620357" y="4373914"/>
            <a:ext cx="6168391" cy="15824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457200" indent="-457200">
              <a:lnSpc>
                <a:spcPts val="2500"/>
              </a:lnSpc>
              <a:buSzPct val="100000"/>
              <a:buChar char="•"/>
              <a:defRPr sz="20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pPr>
            <a:r>
              <a:t>Continuous calcium infusion post-operatively</a:t>
            </a:r>
          </a:p>
          <a:p>
            <a:pPr marL="457200" indent="-457200">
              <a:lnSpc>
                <a:spcPts val="2500"/>
              </a:lnSpc>
              <a:buSzPct val="100000"/>
              <a:buChar char="•"/>
              <a:defRPr sz="20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pPr>
            <a:r>
              <a:t>Frequent ionized calcium monitoring (q2–4h)</a:t>
            </a:r>
          </a:p>
          <a:p>
            <a:pPr marL="457200" indent="-457200">
              <a:lnSpc>
                <a:spcPts val="2500"/>
              </a:lnSpc>
              <a:buSzPct val="100000"/>
              <a:buChar char="•"/>
              <a:defRPr sz="20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pPr>
            <a:r>
              <a:t>Active calcitriol supplementation</a:t>
            </a:r>
          </a:p>
          <a:p>
            <a:pPr marL="457200" indent="-457200">
              <a:lnSpc>
                <a:spcPts val="2500"/>
              </a:lnSpc>
              <a:buSzPct val="100000"/>
              <a:buChar char="•"/>
              <a:defRPr sz="20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pPr>
            <a:r>
              <a:t>Phosphate and magnesium repletion as needed</a:t>
            </a:r>
          </a:p>
          <a:p>
            <a:pPr marL="457200" indent="-457200">
              <a:lnSpc>
                <a:spcPts val="2500"/>
              </a:lnSpc>
              <a:buSzPct val="100000"/>
              <a:buChar char="•"/>
              <a:defRPr sz="20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pPr>
            <a:r>
              <a:t>Long-term calcium and vitamin D regimen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Text 0"/>
          <p:cNvSpPr txBox="1"/>
          <p:nvPr/>
        </p:nvSpPr>
        <p:spPr>
          <a:xfrm>
            <a:off x="669846" y="460415"/>
            <a:ext cx="8799910" cy="5100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4100"/>
              </a:lnSpc>
              <a:defRPr sz="3200"/>
            </a:lvl1pPr>
          </a:lstStyle>
          <a:p>
            <a:pPr/>
            <a:r>
              <a:t>Long-term Management After Parathyroidectomy</a:t>
            </a:r>
          </a:p>
        </p:txBody>
      </p:sp>
      <p:pic>
        <p:nvPicPr>
          <p:cNvPr id="411" name="Image 0" descr="Image 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73395" y="1748879"/>
            <a:ext cx="10485121" cy="5852160"/>
          </a:xfrm>
          <a:prstGeom prst="rect">
            <a:avLst/>
          </a:prstGeom>
          <a:ln w="12700">
            <a:miter lim="400000"/>
          </a:ln>
        </p:spPr>
      </p:pic>
      <p:pic>
        <p:nvPicPr>
          <p:cNvPr id="412" name="Image 1" descr="Image 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69845" y="1919288"/>
            <a:ext cx="10485121" cy="58521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Text 0"/>
          <p:cNvSpPr txBox="1"/>
          <p:nvPr/>
        </p:nvSpPr>
        <p:spPr>
          <a:xfrm>
            <a:off x="781407" y="586620"/>
            <a:ext cx="4324623" cy="5623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4500"/>
              </a:lnSpc>
              <a:defRPr sz="3600"/>
            </a:lvl1pPr>
          </a:lstStyle>
          <a:p>
            <a:pPr/>
            <a:r>
              <a:t>Differential Diagnosis</a:t>
            </a:r>
          </a:p>
        </p:txBody>
      </p:sp>
      <p:sp>
        <p:nvSpPr>
          <p:cNvPr id="415" name="Text 1"/>
          <p:cNvSpPr txBox="1"/>
          <p:nvPr/>
        </p:nvSpPr>
        <p:spPr>
          <a:xfrm>
            <a:off x="781406" y="1513642"/>
            <a:ext cx="13067587" cy="5584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200"/>
              </a:lnSpc>
              <a:defRPr>
                <a:latin typeface="Inter"/>
                <a:ea typeface="Inter"/>
                <a:cs typeface="Inter"/>
                <a:sym typeface="Inter"/>
              </a:defRPr>
            </a:lvl1pPr>
          </a:lstStyle>
          <a:p>
            <a:pPr/>
            <a:r>
              <a:t>Neonatal hypercalcemia has a broad differential. Accurate diagnosis of NSHPT requires systematic exclusion of other etiologies and correlation with genetic findings.</a:t>
            </a:r>
          </a:p>
        </p:txBody>
      </p:sp>
      <p:sp>
        <p:nvSpPr>
          <p:cNvPr id="416" name="Shape 2"/>
          <p:cNvSpPr/>
          <p:nvPr/>
        </p:nvSpPr>
        <p:spPr>
          <a:xfrm>
            <a:off x="781407" y="2283499"/>
            <a:ext cx="13067586" cy="5359362"/>
          </a:xfrm>
          <a:prstGeom prst="roundRect">
            <a:avLst>
              <a:gd name="adj" fmla="val 519"/>
            </a:avLst>
          </a:prstGeom>
          <a:ln w="7620">
            <a:solidFill>
              <a:srgbClr val="000000">
                <a:alpha val="8000"/>
              </a:srgbClr>
            </a:solidFill>
          </a:ln>
        </p:spPr>
        <p:txBody>
          <a:bodyPr lIns="45719" rIns="45719"/>
          <a:lstStyle/>
          <a:p>
            <a:pPr>
              <a:lnSpc>
                <a:spcPct val="100000"/>
              </a:lnSpc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</a:p>
        </p:txBody>
      </p:sp>
      <p:sp>
        <p:nvSpPr>
          <p:cNvPr id="417" name="Text 3"/>
          <p:cNvSpPr txBox="1"/>
          <p:nvPr/>
        </p:nvSpPr>
        <p:spPr>
          <a:xfrm>
            <a:off x="976074" y="2402800"/>
            <a:ext cx="1197620" cy="2819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2200"/>
              </a:lnSpc>
              <a:defRPr b="1" sz="2000">
                <a:latin typeface="Inter"/>
                <a:ea typeface="Inter"/>
                <a:cs typeface="Inter"/>
                <a:sym typeface="Inter"/>
              </a:defRPr>
            </a:lvl1pPr>
          </a:lstStyle>
          <a:p>
            <a:pPr/>
            <a:r>
              <a:t>Condition</a:t>
            </a:r>
          </a:p>
        </p:txBody>
      </p:sp>
      <p:sp>
        <p:nvSpPr>
          <p:cNvPr id="418" name="Text 4"/>
          <p:cNvSpPr txBox="1"/>
          <p:nvPr/>
        </p:nvSpPr>
        <p:spPr>
          <a:xfrm>
            <a:off x="5329713" y="2402800"/>
            <a:ext cx="1240781" cy="2819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2200"/>
              </a:lnSpc>
              <a:defRPr b="1" sz="2000">
                <a:latin typeface="Inter"/>
                <a:ea typeface="Inter"/>
                <a:cs typeface="Inter"/>
                <a:sym typeface="Inter"/>
              </a:defRPr>
            </a:lvl1pPr>
          </a:lstStyle>
          <a:p>
            <a:pPr/>
            <a:r>
              <a:t>PTH Level</a:t>
            </a:r>
          </a:p>
        </p:txBody>
      </p:sp>
      <p:sp>
        <p:nvSpPr>
          <p:cNvPr id="419" name="Text 5"/>
          <p:cNvSpPr txBox="1"/>
          <p:nvPr/>
        </p:nvSpPr>
        <p:spPr>
          <a:xfrm>
            <a:off x="9679543" y="2402800"/>
            <a:ext cx="3442321" cy="2819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2200"/>
              </a:lnSpc>
              <a:defRPr b="1" sz="2000">
                <a:latin typeface="Inter"/>
                <a:ea typeface="Inter"/>
                <a:cs typeface="Inter"/>
                <a:sym typeface="Inter"/>
              </a:defRPr>
            </a:lvl1pPr>
          </a:lstStyle>
          <a:p>
            <a:pPr/>
            <a:r>
              <a:t>Key Distinguishing Features</a:t>
            </a:r>
          </a:p>
        </p:txBody>
      </p:sp>
      <p:sp>
        <p:nvSpPr>
          <p:cNvPr id="420" name="Text 6"/>
          <p:cNvSpPr txBox="1"/>
          <p:nvPr/>
        </p:nvSpPr>
        <p:spPr>
          <a:xfrm>
            <a:off x="976074" y="2921079"/>
            <a:ext cx="2582758" cy="2790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2200"/>
              </a:lnSpc>
              <a:defRPr>
                <a:latin typeface="Inter"/>
                <a:ea typeface="Inter"/>
                <a:cs typeface="Inter"/>
                <a:sym typeface="Inter"/>
              </a:defRPr>
            </a:lvl1pPr>
          </a:lstStyle>
          <a:p>
            <a:pPr/>
            <a:r>
              <a:t>NSHPT (biallelic CASR)</a:t>
            </a:r>
          </a:p>
        </p:txBody>
      </p:sp>
      <p:sp>
        <p:nvSpPr>
          <p:cNvPr id="421" name="Text 7"/>
          <p:cNvSpPr txBox="1"/>
          <p:nvPr/>
        </p:nvSpPr>
        <p:spPr>
          <a:xfrm>
            <a:off x="5329713" y="2921079"/>
            <a:ext cx="1970907" cy="2790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2200"/>
              </a:lnSpc>
              <a:defRPr>
                <a:latin typeface="Inter"/>
                <a:ea typeface="Inter"/>
                <a:cs typeface="Inter"/>
                <a:sym typeface="Inter"/>
              </a:defRPr>
            </a:lvl1pPr>
          </a:lstStyle>
          <a:p>
            <a:pPr/>
            <a:r>
              <a:t>Markedly elevated</a:t>
            </a:r>
          </a:p>
        </p:txBody>
      </p:sp>
      <p:sp>
        <p:nvSpPr>
          <p:cNvPr id="422" name="Text 8"/>
          <p:cNvSpPr txBox="1"/>
          <p:nvPr/>
        </p:nvSpPr>
        <p:spPr>
          <a:xfrm>
            <a:off x="9679543" y="2921079"/>
            <a:ext cx="3975022" cy="5584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200"/>
              </a:lnSpc>
              <a:defRPr>
                <a:latin typeface="Inter"/>
                <a:ea typeface="Inter"/>
                <a:cs typeface="Inter"/>
                <a:sym typeface="Inter"/>
              </a:defRPr>
            </a:lvl1pPr>
          </a:lstStyle>
          <a:p>
            <a:pPr/>
            <a:r>
              <a:t>Severe hypercalcemia, family history, confirmed CASR mutation</a:t>
            </a:r>
          </a:p>
        </p:txBody>
      </p:sp>
      <p:sp>
        <p:nvSpPr>
          <p:cNvPr id="423" name="Text 9"/>
          <p:cNvSpPr txBox="1"/>
          <p:nvPr/>
        </p:nvSpPr>
        <p:spPr>
          <a:xfrm>
            <a:off x="976074" y="3726655"/>
            <a:ext cx="2922557" cy="2790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2200"/>
              </a:lnSpc>
              <a:defRPr>
                <a:latin typeface="Inter"/>
                <a:ea typeface="Inter"/>
                <a:cs typeface="Inter"/>
                <a:sym typeface="Inter"/>
              </a:defRPr>
            </a:lvl1pPr>
          </a:lstStyle>
          <a:p>
            <a:pPr/>
            <a:r>
              <a:t>FHH (heterozygous CASR)</a:t>
            </a:r>
          </a:p>
        </p:txBody>
      </p:sp>
      <p:sp>
        <p:nvSpPr>
          <p:cNvPr id="424" name="Text 10"/>
          <p:cNvSpPr txBox="1"/>
          <p:nvPr/>
        </p:nvSpPr>
        <p:spPr>
          <a:xfrm>
            <a:off x="5329713" y="3726655"/>
            <a:ext cx="2721671" cy="2790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2200"/>
              </a:lnSpc>
              <a:defRPr>
                <a:latin typeface="Inter"/>
                <a:ea typeface="Inter"/>
                <a:cs typeface="Inter"/>
                <a:sym typeface="Inter"/>
              </a:defRPr>
            </a:lvl1pPr>
          </a:lstStyle>
          <a:p>
            <a:pPr/>
            <a:r>
              <a:t>Normal to mildly elevated</a:t>
            </a:r>
          </a:p>
        </p:txBody>
      </p:sp>
      <p:sp>
        <p:nvSpPr>
          <p:cNvPr id="425" name="Text 11"/>
          <p:cNvSpPr txBox="1"/>
          <p:nvPr/>
        </p:nvSpPr>
        <p:spPr>
          <a:xfrm>
            <a:off x="9679543" y="3726655"/>
            <a:ext cx="3975022" cy="5584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200"/>
              </a:lnSpc>
              <a:defRPr>
                <a:latin typeface="Inter"/>
                <a:ea typeface="Inter"/>
                <a:cs typeface="Inter"/>
                <a:sym typeface="Inter"/>
              </a:defRPr>
            </a:lvl1pPr>
          </a:lstStyle>
          <a:p>
            <a:pPr/>
            <a:r>
              <a:t>Mild hypercalcemia, Ca/Cr clearance ratio &lt;0.01, benign course</a:t>
            </a:r>
          </a:p>
        </p:txBody>
      </p:sp>
      <p:sp>
        <p:nvSpPr>
          <p:cNvPr id="426" name="Text 12"/>
          <p:cNvSpPr txBox="1"/>
          <p:nvPr/>
        </p:nvSpPr>
        <p:spPr>
          <a:xfrm>
            <a:off x="976074" y="4532233"/>
            <a:ext cx="3124269" cy="2790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2200"/>
              </a:lnSpc>
              <a:defRPr>
                <a:latin typeface="Inter"/>
                <a:ea typeface="Inter"/>
                <a:cs typeface="Inter"/>
                <a:sym typeface="Inter"/>
              </a:defRPr>
            </a:lvl1pPr>
          </a:lstStyle>
          <a:p>
            <a:pPr/>
            <a:r>
              <a:t>Maternal hypoparathyroidism</a:t>
            </a:r>
          </a:p>
        </p:txBody>
      </p:sp>
      <p:sp>
        <p:nvSpPr>
          <p:cNvPr id="427" name="Text 13"/>
          <p:cNvSpPr txBox="1"/>
          <p:nvPr/>
        </p:nvSpPr>
        <p:spPr>
          <a:xfrm>
            <a:off x="5329713" y="4532233"/>
            <a:ext cx="2215110" cy="2819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2200"/>
              </a:lnSpc>
              <a:defRPr sz="2000">
                <a:latin typeface="Inter"/>
                <a:ea typeface="Inter"/>
                <a:cs typeface="Inter"/>
                <a:sym typeface="Inter"/>
              </a:defRPr>
            </a:lvl1pPr>
          </a:lstStyle>
          <a:p>
            <a:pPr/>
            <a:r>
              <a:t>Elevated (transient)</a:t>
            </a:r>
          </a:p>
        </p:txBody>
      </p:sp>
      <p:sp>
        <p:nvSpPr>
          <p:cNvPr id="428" name="Text 14"/>
          <p:cNvSpPr txBox="1"/>
          <p:nvPr/>
        </p:nvSpPr>
        <p:spPr>
          <a:xfrm>
            <a:off x="9679543" y="4532233"/>
            <a:ext cx="3975022" cy="5584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200"/>
              </a:lnSpc>
              <a:defRPr>
                <a:latin typeface="Inter"/>
                <a:ea typeface="Inter"/>
                <a:cs typeface="Inter"/>
                <a:sym typeface="Inter"/>
              </a:defRPr>
            </a:lvl1pPr>
          </a:lstStyle>
          <a:p>
            <a:pPr/>
            <a:r>
              <a:t>Resolves spontaneously; maternal history of hypocalcemia</a:t>
            </a:r>
          </a:p>
        </p:txBody>
      </p:sp>
      <p:sp>
        <p:nvSpPr>
          <p:cNvPr id="429" name="Text 15"/>
          <p:cNvSpPr txBox="1"/>
          <p:nvPr/>
        </p:nvSpPr>
        <p:spPr>
          <a:xfrm>
            <a:off x="976074" y="5337809"/>
            <a:ext cx="2037241" cy="2790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2200"/>
              </a:lnSpc>
              <a:defRPr>
                <a:latin typeface="Inter"/>
                <a:ea typeface="Inter"/>
                <a:cs typeface="Inter"/>
                <a:sym typeface="Inter"/>
              </a:defRPr>
            </a:lvl1pPr>
          </a:lstStyle>
          <a:p>
            <a:pPr/>
            <a:r>
              <a:t>Williams syndrome</a:t>
            </a:r>
          </a:p>
        </p:txBody>
      </p:sp>
      <p:sp>
        <p:nvSpPr>
          <p:cNvPr id="430" name="Text 16"/>
          <p:cNvSpPr txBox="1"/>
          <p:nvPr/>
        </p:nvSpPr>
        <p:spPr>
          <a:xfrm>
            <a:off x="5329713" y="5337809"/>
            <a:ext cx="1300499" cy="2790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2200"/>
              </a:lnSpc>
              <a:defRPr>
                <a:latin typeface="Inter"/>
                <a:ea typeface="Inter"/>
                <a:cs typeface="Inter"/>
                <a:sym typeface="Inter"/>
              </a:defRPr>
            </a:lvl1pPr>
          </a:lstStyle>
          <a:p>
            <a:pPr/>
            <a:r>
              <a:t>Suppressed</a:t>
            </a:r>
          </a:p>
        </p:txBody>
      </p:sp>
      <p:sp>
        <p:nvSpPr>
          <p:cNvPr id="431" name="Text 17"/>
          <p:cNvSpPr txBox="1"/>
          <p:nvPr/>
        </p:nvSpPr>
        <p:spPr>
          <a:xfrm>
            <a:off x="9679543" y="5337809"/>
            <a:ext cx="3975022" cy="5584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200"/>
              </a:lnSpc>
              <a:defRPr>
                <a:latin typeface="Inter"/>
                <a:ea typeface="Inter"/>
                <a:cs typeface="Inter"/>
                <a:sym typeface="Inter"/>
              </a:defRPr>
            </a:lvl1pPr>
          </a:lstStyle>
          <a:p>
            <a:pPr/>
            <a:r>
              <a:t>Elfin facies, supravalvular aortic stenosis, 7q11.23 deletion</a:t>
            </a:r>
          </a:p>
        </p:txBody>
      </p:sp>
      <p:sp>
        <p:nvSpPr>
          <p:cNvPr id="432" name="Text 18"/>
          <p:cNvSpPr txBox="1"/>
          <p:nvPr/>
        </p:nvSpPr>
        <p:spPr>
          <a:xfrm>
            <a:off x="976074" y="6143387"/>
            <a:ext cx="2856459" cy="2790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2200"/>
              </a:lnSpc>
              <a:defRPr>
                <a:latin typeface="Inter"/>
                <a:ea typeface="Inter"/>
                <a:cs typeface="Inter"/>
                <a:sym typeface="Inter"/>
              </a:defRPr>
            </a:lvl1pPr>
          </a:lstStyle>
          <a:p>
            <a:pPr/>
            <a:r>
              <a:t>Subcutaneous fat necrosis</a:t>
            </a:r>
          </a:p>
        </p:txBody>
      </p:sp>
      <p:sp>
        <p:nvSpPr>
          <p:cNvPr id="433" name="Text 19"/>
          <p:cNvSpPr txBox="1"/>
          <p:nvPr/>
        </p:nvSpPr>
        <p:spPr>
          <a:xfrm>
            <a:off x="5329713" y="6143387"/>
            <a:ext cx="1300499" cy="2790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2200"/>
              </a:lnSpc>
              <a:defRPr>
                <a:latin typeface="Inter"/>
                <a:ea typeface="Inter"/>
                <a:cs typeface="Inter"/>
                <a:sym typeface="Inter"/>
              </a:defRPr>
            </a:lvl1pPr>
          </a:lstStyle>
          <a:p>
            <a:pPr/>
            <a:r>
              <a:t>Suppressed</a:t>
            </a:r>
          </a:p>
        </p:txBody>
      </p:sp>
      <p:sp>
        <p:nvSpPr>
          <p:cNvPr id="434" name="Text 20"/>
          <p:cNvSpPr txBox="1"/>
          <p:nvPr/>
        </p:nvSpPr>
        <p:spPr>
          <a:xfrm>
            <a:off x="9679543" y="6143387"/>
            <a:ext cx="3975022" cy="5584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200"/>
              </a:lnSpc>
              <a:defRPr>
                <a:latin typeface="Inter"/>
                <a:ea typeface="Inter"/>
                <a:cs typeface="Inter"/>
                <a:sym typeface="Inter"/>
              </a:defRPr>
            </a:lvl1pPr>
          </a:lstStyle>
          <a:p>
            <a:pPr/>
            <a:r>
              <a:t>Birth trauma, skin lesions, elevated 1,25-OH2D</a:t>
            </a:r>
          </a:p>
        </p:txBody>
      </p:sp>
      <p:sp>
        <p:nvSpPr>
          <p:cNvPr id="435" name="Text 21"/>
          <p:cNvSpPr txBox="1"/>
          <p:nvPr/>
        </p:nvSpPr>
        <p:spPr>
          <a:xfrm>
            <a:off x="976074" y="6948964"/>
            <a:ext cx="1858858" cy="2790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2200"/>
              </a:lnSpc>
              <a:defRPr>
                <a:latin typeface="Inter"/>
                <a:ea typeface="Inter"/>
                <a:cs typeface="Inter"/>
                <a:sym typeface="Inter"/>
              </a:defRPr>
            </a:lvl1pPr>
          </a:lstStyle>
          <a:p>
            <a:pPr/>
            <a:r>
              <a:t>Vitamin D toxicity</a:t>
            </a:r>
          </a:p>
        </p:txBody>
      </p:sp>
      <p:sp>
        <p:nvSpPr>
          <p:cNvPr id="436" name="Text 22"/>
          <p:cNvSpPr txBox="1"/>
          <p:nvPr/>
        </p:nvSpPr>
        <p:spPr>
          <a:xfrm>
            <a:off x="5329713" y="6948964"/>
            <a:ext cx="1300499" cy="2790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2200"/>
              </a:lnSpc>
              <a:defRPr>
                <a:latin typeface="Inter"/>
                <a:ea typeface="Inter"/>
                <a:cs typeface="Inter"/>
                <a:sym typeface="Inter"/>
              </a:defRPr>
            </a:lvl1pPr>
          </a:lstStyle>
          <a:p>
            <a:pPr/>
            <a:r>
              <a:t>Suppressed</a:t>
            </a:r>
          </a:p>
        </p:txBody>
      </p:sp>
      <p:sp>
        <p:nvSpPr>
          <p:cNvPr id="437" name="Text 23"/>
          <p:cNvSpPr txBox="1"/>
          <p:nvPr/>
        </p:nvSpPr>
        <p:spPr>
          <a:xfrm>
            <a:off x="9679543" y="6948964"/>
            <a:ext cx="3975022" cy="561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200"/>
              </a:lnSpc>
              <a:defRPr sz="2000">
                <a:latin typeface="Inter"/>
                <a:ea typeface="Inter"/>
                <a:cs typeface="Inter"/>
                <a:sym typeface="Inter"/>
              </a:defRPr>
            </a:lvl1pPr>
          </a:lstStyle>
          <a:p>
            <a:pPr/>
            <a:r>
              <a:t>Dietary/supplementation history, elevated 25-OHD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Text 0"/>
          <p:cNvSpPr txBox="1"/>
          <p:nvPr/>
        </p:nvSpPr>
        <p:spPr>
          <a:xfrm>
            <a:off x="793789" y="1640323"/>
            <a:ext cx="4445733" cy="601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4800"/>
              </a:lnSpc>
              <a:defRPr sz="3900"/>
            </a:lvl1pPr>
          </a:lstStyle>
          <a:p>
            <a:pPr/>
            <a:r>
              <a:t>Key Learning Points</a:t>
            </a:r>
          </a:p>
        </p:txBody>
      </p:sp>
      <p:sp>
        <p:nvSpPr>
          <p:cNvPr id="440" name="Shape 1"/>
          <p:cNvSpPr/>
          <p:nvPr/>
        </p:nvSpPr>
        <p:spPr>
          <a:xfrm>
            <a:off x="793790" y="2657237"/>
            <a:ext cx="446485" cy="446485"/>
          </a:xfrm>
          <a:prstGeom prst="roundRect">
            <a:avLst>
              <a:gd name="adj" fmla="val 6668"/>
            </a:avLst>
          </a:prstGeom>
          <a:solidFill>
            <a:srgbClr val="EDEBE3"/>
          </a:solidFill>
          <a:ln w="12700">
            <a:miter lim="400000"/>
          </a:ln>
        </p:spPr>
        <p:txBody>
          <a:bodyPr lIns="45719" rIns="45719"/>
          <a:lstStyle/>
          <a:p>
            <a:pPr>
              <a:lnSpc>
                <a:spcPct val="100000"/>
              </a:lnSpc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</a:p>
        </p:txBody>
      </p:sp>
      <p:sp>
        <p:nvSpPr>
          <p:cNvPr id="441" name="Text 2"/>
          <p:cNvSpPr txBox="1"/>
          <p:nvPr/>
        </p:nvSpPr>
        <p:spPr>
          <a:xfrm>
            <a:off x="929455" y="2694444"/>
            <a:ext cx="175154" cy="3008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lnSpc>
                <a:spcPts val="2300"/>
              </a:lnSpc>
              <a:defRPr sz="2300"/>
            </a:lvl1pPr>
          </a:lstStyle>
          <a:p>
            <a:pPr/>
            <a:r>
              <a:t>1</a:t>
            </a:r>
          </a:p>
        </p:txBody>
      </p:sp>
      <p:sp>
        <p:nvSpPr>
          <p:cNvPr id="442" name="Text 3"/>
          <p:cNvSpPr txBox="1"/>
          <p:nvPr/>
        </p:nvSpPr>
        <p:spPr>
          <a:xfrm>
            <a:off x="1438631" y="2725459"/>
            <a:ext cx="3471715" cy="302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2000"/>
            </a:lvl1pPr>
          </a:lstStyle>
          <a:p>
            <a:pPr/>
            <a:r>
              <a:t>Recognize the Diagnosis Early</a:t>
            </a:r>
          </a:p>
        </p:txBody>
      </p:sp>
      <p:sp>
        <p:nvSpPr>
          <p:cNvPr id="443" name="Text 4"/>
          <p:cNvSpPr txBox="1"/>
          <p:nvPr/>
        </p:nvSpPr>
        <p:spPr>
          <a:xfrm>
            <a:off x="1438631" y="3154679"/>
            <a:ext cx="5752507" cy="12503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ts val="2500"/>
              </a:lnSpc>
              <a:defRPr sz="1500">
                <a:latin typeface="Inter"/>
                <a:ea typeface="Inter"/>
                <a:cs typeface="Inter"/>
                <a:sym typeface="Inter"/>
              </a:defRPr>
            </a:pPr>
            <a:r>
              <a:t>NSHPT should be suspected in any neonate with severe hypercalcemia, hypotonia, and a family history of hypercalcemia or parathyroidectomy. Urgent </a:t>
            </a:r>
            <a:r>
              <a:rPr i="1"/>
              <a:t>CASR</a:t>
            </a:r>
            <a:r>
              <a:t> genetic testing should be initiated without delay.</a:t>
            </a:r>
          </a:p>
        </p:txBody>
      </p:sp>
      <p:sp>
        <p:nvSpPr>
          <p:cNvPr id="444" name="Shape 5"/>
          <p:cNvSpPr/>
          <p:nvPr/>
        </p:nvSpPr>
        <p:spPr>
          <a:xfrm>
            <a:off x="7439144" y="2657237"/>
            <a:ext cx="446485" cy="446485"/>
          </a:xfrm>
          <a:prstGeom prst="roundRect">
            <a:avLst>
              <a:gd name="adj" fmla="val 6668"/>
            </a:avLst>
          </a:prstGeom>
          <a:solidFill>
            <a:srgbClr val="EDEBE3"/>
          </a:solidFill>
          <a:ln w="12700">
            <a:miter lim="400000"/>
          </a:ln>
        </p:spPr>
        <p:txBody>
          <a:bodyPr lIns="45719" rIns="45719"/>
          <a:lstStyle/>
          <a:p>
            <a:pPr>
              <a:lnSpc>
                <a:spcPct val="100000"/>
              </a:lnSpc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</a:p>
        </p:txBody>
      </p:sp>
      <p:sp>
        <p:nvSpPr>
          <p:cNvPr id="445" name="Text 6"/>
          <p:cNvSpPr txBox="1"/>
          <p:nvPr/>
        </p:nvSpPr>
        <p:spPr>
          <a:xfrm>
            <a:off x="7574809" y="2694444"/>
            <a:ext cx="175153" cy="3008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lnSpc>
                <a:spcPts val="2300"/>
              </a:lnSpc>
              <a:defRPr sz="2300"/>
            </a:lvl1pPr>
          </a:lstStyle>
          <a:p>
            <a:pPr/>
            <a:r>
              <a:t>2</a:t>
            </a:r>
          </a:p>
        </p:txBody>
      </p:sp>
      <p:sp>
        <p:nvSpPr>
          <p:cNvPr id="446" name="Text 7"/>
          <p:cNvSpPr txBox="1"/>
          <p:nvPr/>
        </p:nvSpPr>
        <p:spPr>
          <a:xfrm>
            <a:off x="8083987" y="2725459"/>
            <a:ext cx="4525790" cy="302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2000"/>
            </a:lvl1pPr>
          </a:lstStyle>
          <a:p>
            <a:pPr/>
            <a:r>
              <a:t>Medical Therapy is a Bridge, Not a Cure</a:t>
            </a:r>
          </a:p>
        </p:txBody>
      </p:sp>
      <p:sp>
        <p:nvSpPr>
          <p:cNvPr id="447" name="Text 8"/>
          <p:cNvSpPr txBox="1"/>
          <p:nvPr/>
        </p:nvSpPr>
        <p:spPr>
          <a:xfrm>
            <a:off x="8083987" y="3154679"/>
            <a:ext cx="5752625" cy="12503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500"/>
              </a:lnSpc>
              <a:defRPr sz="1500">
                <a:latin typeface="Inter"/>
                <a:ea typeface="Inter"/>
                <a:cs typeface="Inter"/>
                <a:sym typeface="Inter"/>
              </a:defRPr>
            </a:lvl1pPr>
          </a:lstStyle>
          <a:p>
            <a:pPr/>
            <a:r>
              <a:t>Calcitonin, hydration, bisphosphonates, and cinacalcet may temporarily reduce serum calcium but are insufficient as definitive therapy in confirmed biallelic NSHPT. Early surgical referral is essential.</a:t>
            </a:r>
          </a:p>
        </p:txBody>
      </p:sp>
      <p:sp>
        <p:nvSpPr>
          <p:cNvPr id="448" name="Shape 9"/>
          <p:cNvSpPr/>
          <p:nvPr/>
        </p:nvSpPr>
        <p:spPr>
          <a:xfrm>
            <a:off x="793790" y="4821673"/>
            <a:ext cx="446485" cy="446485"/>
          </a:xfrm>
          <a:prstGeom prst="roundRect">
            <a:avLst>
              <a:gd name="adj" fmla="val 6668"/>
            </a:avLst>
          </a:prstGeom>
          <a:solidFill>
            <a:srgbClr val="EDEBE3"/>
          </a:solidFill>
          <a:ln w="12700">
            <a:miter lim="400000"/>
          </a:ln>
        </p:spPr>
        <p:txBody>
          <a:bodyPr lIns="45719" rIns="45719"/>
          <a:lstStyle/>
          <a:p>
            <a:pPr>
              <a:lnSpc>
                <a:spcPct val="100000"/>
              </a:lnSpc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</a:p>
        </p:txBody>
      </p:sp>
      <p:sp>
        <p:nvSpPr>
          <p:cNvPr id="449" name="Text 10"/>
          <p:cNvSpPr txBox="1"/>
          <p:nvPr/>
        </p:nvSpPr>
        <p:spPr>
          <a:xfrm>
            <a:off x="929455" y="4858880"/>
            <a:ext cx="175154" cy="3008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lnSpc>
                <a:spcPts val="2300"/>
              </a:lnSpc>
              <a:defRPr sz="2300"/>
            </a:lvl1pPr>
          </a:lstStyle>
          <a:p>
            <a:pPr/>
            <a:r>
              <a:t>3</a:t>
            </a:r>
          </a:p>
        </p:txBody>
      </p:sp>
      <p:sp>
        <p:nvSpPr>
          <p:cNvPr id="450" name="Text 11"/>
          <p:cNvSpPr txBox="1"/>
          <p:nvPr/>
        </p:nvSpPr>
        <p:spPr>
          <a:xfrm>
            <a:off x="1438631" y="4889896"/>
            <a:ext cx="4106591" cy="302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2000"/>
            </a:lvl1pPr>
          </a:lstStyle>
          <a:p>
            <a:pPr/>
            <a:r>
              <a:t>Total Parathyroidectomy is Definitive</a:t>
            </a:r>
          </a:p>
        </p:txBody>
      </p:sp>
      <p:sp>
        <p:nvSpPr>
          <p:cNvPr id="451" name="Text 12"/>
          <p:cNvSpPr txBox="1"/>
          <p:nvPr/>
        </p:nvSpPr>
        <p:spPr>
          <a:xfrm>
            <a:off x="1438631" y="5319117"/>
            <a:ext cx="5752507" cy="12503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500"/>
              </a:lnSpc>
              <a:defRPr sz="1500">
                <a:latin typeface="Inter"/>
                <a:ea typeface="Inter"/>
                <a:cs typeface="Inter"/>
                <a:sym typeface="Inter"/>
              </a:defRPr>
            </a:lvl1pPr>
          </a:lstStyle>
          <a:p>
            <a:pPr/>
            <a:r>
              <a:t>Surgical removal of all parathyroid tissue remains the only curative intervention. Intraoperative PTH monitoring confirms successful excision. Post-operative hungry bone syndrome must be anticipated and aggressively managed.</a:t>
            </a:r>
          </a:p>
        </p:txBody>
      </p:sp>
      <p:sp>
        <p:nvSpPr>
          <p:cNvPr id="452" name="Shape 13"/>
          <p:cNvSpPr/>
          <p:nvPr/>
        </p:nvSpPr>
        <p:spPr>
          <a:xfrm>
            <a:off x="7439144" y="4821673"/>
            <a:ext cx="446485" cy="446485"/>
          </a:xfrm>
          <a:prstGeom prst="roundRect">
            <a:avLst>
              <a:gd name="adj" fmla="val 6668"/>
            </a:avLst>
          </a:prstGeom>
          <a:solidFill>
            <a:srgbClr val="EDEBE3"/>
          </a:solidFill>
          <a:ln w="12700">
            <a:miter lim="400000"/>
          </a:ln>
        </p:spPr>
        <p:txBody>
          <a:bodyPr lIns="45719" rIns="45719"/>
          <a:lstStyle/>
          <a:p>
            <a:pPr>
              <a:lnSpc>
                <a:spcPct val="100000"/>
              </a:lnSpc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</a:p>
        </p:txBody>
      </p:sp>
      <p:sp>
        <p:nvSpPr>
          <p:cNvPr id="453" name="Text 14"/>
          <p:cNvSpPr txBox="1"/>
          <p:nvPr/>
        </p:nvSpPr>
        <p:spPr>
          <a:xfrm>
            <a:off x="7574809" y="4858880"/>
            <a:ext cx="175153" cy="3008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lnSpc>
                <a:spcPts val="2300"/>
              </a:lnSpc>
              <a:defRPr sz="2300"/>
            </a:lvl1pPr>
          </a:lstStyle>
          <a:p>
            <a:pPr/>
            <a:r>
              <a:t>4</a:t>
            </a:r>
          </a:p>
        </p:txBody>
      </p:sp>
      <p:sp>
        <p:nvSpPr>
          <p:cNvPr id="454" name="Text 15"/>
          <p:cNvSpPr txBox="1"/>
          <p:nvPr/>
        </p:nvSpPr>
        <p:spPr>
          <a:xfrm>
            <a:off x="8083987" y="4889896"/>
            <a:ext cx="5278116" cy="302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2000"/>
            </a:lvl1pPr>
          </a:lstStyle>
          <a:p>
            <a:pPr/>
            <a:r>
              <a:t>Family-Centered Genetic Counseling is Critical</a:t>
            </a:r>
          </a:p>
        </p:txBody>
      </p:sp>
      <p:sp>
        <p:nvSpPr>
          <p:cNvPr id="455" name="Text 16"/>
          <p:cNvSpPr txBox="1"/>
          <p:nvPr/>
        </p:nvSpPr>
        <p:spPr>
          <a:xfrm>
            <a:off x="8083987" y="5319117"/>
            <a:ext cx="5752625" cy="9328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500"/>
              </a:lnSpc>
              <a:defRPr sz="1500">
                <a:latin typeface="Inter"/>
                <a:ea typeface="Inter"/>
                <a:cs typeface="Inter"/>
                <a:sym typeface="Inter"/>
              </a:defRPr>
            </a:lvl1pPr>
          </a:lstStyle>
          <a:p>
            <a:pPr/>
            <a:r>
              <a:t>With 25% recurrence risk per pregnancy, the family requires comprehensive genetic counseling, parental CASR testing, and guidance on prenatal diagnostic options for future pregnancies.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King Faisal Specialist Hospital Experience with SNHPT"/>
          <p:cNvSpPr txBox="1"/>
          <p:nvPr>
            <p:ph type="title" idx="4294967295"/>
          </p:nvPr>
        </p:nvSpPr>
        <p:spPr>
          <a:xfrm>
            <a:off x="1658508" y="179155"/>
            <a:ext cx="14197350" cy="1809751"/>
          </a:xfrm>
          <a:prstGeom prst="rect">
            <a:avLst/>
          </a:prstGeom>
        </p:spPr>
        <p:txBody>
          <a:bodyPr/>
          <a:lstStyle>
            <a:lvl1pPr>
              <a:defRPr spc="-79" sz="4000">
                <a:solidFill>
                  <a:srgbClr val="535353"/>
                </a:solidFill>
              </a:defRPr>
            </a:lvl1pPr>
          </a:lstStyle>
          <a:p>
            <a:pPr/>
            <a:r>
              <a:t>King Faisal Specialist Hospital Experience with SNHPT</a:t>
            </a:r>
          </a:p>
        </p:txBody>
      </p:sp>
      <p:pic>
        <p:nvPicPr>
          <p:cNvPr id="458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36695" y="1918656"/>
            <a:ext cx="4796007" cy="4837471"/>
          </a:xfrm>
          <a:prstGeom prst="rect">
            <a:avLst/>
          </a:prstGeom>
          <a:ln w="12700">
            <a:miter lim="400000"/>
          </a:ln>
          <a:effectLst>
            <a:reflection blurRad="0" stA="50000" stPos="0" endA="0" endPos="40000" dist="0" dir="5400000" fadeDir="5400000" sx="100000" sy="-100000" kx="0" ky="0" algn="bl" rotWithShape="0"/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98970" y="410342"/>
            <a:ext cx="14297324" cy="808298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5867" y="316111"/>
            <a:ext cx="13905421" cy="75973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The ongoing study is a large retrospective cohort spanning approximately 25 years at KFSHRC, anticipated to be the largest NSHPT dataset to date, aiming to define genotype–phenotype correlations, evaluate long-term outcomes, and compare medical versus su"/>
          <p:cNvSpPr txBox="1"/>
          <p:nvPr>
            <p:ph type="body" idx="4294967295"/>
          </p:nvPr>
        </p:nvSpPr>
        <p:spPr>
          <a:xfrm>
            <a:off x="731519" y="1440780"/>
            <a:ext cx="13167362" cy="5348040"/>
          </a:xfrm>
          <a:prstGeom prst="rect">
            <a:avLst/>
          </a:prstGeom>
        </p:spPr>
        <p:txBody>
          <a:bodyPr/>
          <a:lstStyle/>
          <a:p>
            <a:pPr marL="0" indent="0" algn="ctr">
              <a:spcBef>
                <a:spcPts val="0"/>
              </a:spcBef>
              <a:buSzTx/>
              <a:buFontTx/>
              <a:buNone/>
              <a:defRPr sz="4200">
                <a:latin typeface="Helvetica"/>
                <a:ea typeface="Helvetica"/>
                <a:cs typeface="Helvetica"/>
                <a:sym typeface="Helvetica"/>
              </a:defRPr>
            </a:pPr>
            <a:r>
              <a:rPr b="1"/>
              <a:t>The ongoing study </a:t>
            </a:r>
            <a:r>
              <a:t>is a large retrospective cohort spanning approximately 25 years at KFSHRC, </a:t>
            </a:r>
            <a:r>
              <a:rPr b="1"/>
              <a:t>anticipated to be the largest NSHPT dataset </a:t>
            </a:r>
            <a:r>
              <a:t>to date, aiming to define genotype–phenotype correlations, evaluate long-term outcomes, and compare medical versus surgical management, with the goal of providing comprehensive longitudinal insights to inform clinical practice and guidelines.</a:t>
            </a:r>
          </a:p>
        </p:txBody>
      </p:sp>
      <p:pic>
        <p:nvPicPr>
          <p:cNvPr id="465" name="pasted-movie.heic" descr="pasted-movie.heic"/>
          <p:cNvPicPr>
            <a:picLocks noChangeAspect="1"/>
          </p:cNvPicPr>
          <p:nvPr/>
        </p:nvPicPr>
        <p:blipFill>
          <a:blip r:embed="rId2">
            <a:alphaModFix amt="26008"/>
            <a:extLst/>
          </a:blip>
          <a:stretch>
            <a:fillRect/>
          </a:stretch>
        </p:blipFill>
        <p:spPr>
          <a:xfrm>
            <a:off x="3043687" y="410464"/>
            <a:ext cx="7530125" cy="740867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7" name="pasted-movie.heic" descr="pasted-movie.heic"/>
          <p:cNvPicPr>
            <a:picLocks noChangeAspect="1"/>
          </p:cNvPicPr>
          <p:nvPr/>
        </p:nvPicPr>
        <p:blipFill>
          <a:blip r:embed="rId2">
            <a:alphaModFix amt="26008"/>
            <a:extLst/>
          </a:blip>
          <a:stretch>
            <a:fillRect/>
          </a:stretch>
        </p:blipFill>
        <p:spPr>
          <a:xfrm>
            <a:off x="3043687" y="410464"/>
            <a:ext cx="7530125" cy="7408672"/>
          </a:xfrm>
          <a:prstGeom prst="rect">
            <a:avLst/>
          </a:prstGeom>
          <a:ln w="12700">
            <a:miter lim="400000"/>
          </a:ln>
        </p:spPr>
      </p:pic>
      <p:sp>
        <p:nvSpPr>
          <p:cNvPr id="468" name="Thank you"/>
          <p:cNvSpPr txBox="1"/>
          <p:nvPr/>
        </p:nvSpPr>
        <p:spPr>
          <a:xfrm>
            <a:off x="4321356" y="3025508"/>
            <a:ext cx="5198627" cy="13605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 defTabSz="2438338">
              <a:lnSpc>
                <a:spcPct val="80000"/>
              </a:lnSpc>
              <a:defRPr spc="-200" sz="100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Thank you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Text 0"/>
          <p:cNvSpPr txBox="1"/>
          <p:nvPr/>
        </p:nvSpPr>
        <p:spPr>
          <a:xfrm>
            <a:off x="793789" y="567690"/>
            <a:ext cx="3149682" cy="601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4800"/>
              </a:lnSpc>
              <a:defRPr sz="3900"/>
            </a:lvl1pPr>
          </a:lstStyle>
          <a:p>
            <a:pPr/>
            <a:r>
              <a:t>Family History</a:t>
            </a:r>
          </a:p>
        </p:txBody>
      </p:sp>
      <p:sp>
        <p:nvSpPr>
          <p:cNvPr id="220" name="Text 1"/>
          <p:cNvSpPr txBox="1"/>
          <p:nvPr/>
        </p:nvSpPr>
        <p:spPr>
          <a:xfrm>
            <a:off x="793790" y="1584602"/>
            <a:ext cx="13822034" cy="315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ts val="2500"/>
              </a:lnSpc>
              <a:defRPr sz="1500">
                <a:latin typeface="Inter"/>
                <a:ea typeface="Inter"/>
                <a:cs typeface="Inter"/>
                <a:sym typeface="Inter"/>
              </a:defRPr>
            </a:pPr>
            <a:r>
              <a:rPr sz="2100"/>
              <a:t>The family history is </a:t>
            </a:r>
            <a:r>
              <a:rPr b="1" sz="2100"/>
              <a:t>highly significant</a:t>
            </a:r>
            <a:r>
              <a:rPr sz="2100"/>
              <a:t> and central to both the diagnosis and the anticipated management trajectory </a:t>
            </a:r>
            <a:r>
              <a:t>.</a:t>
            </a:r>
          </a:p>
        </p:txBody>
      </p:sp>
      <p:sp>
        <p:nvSpPr>
          <p:cNvPr id="221" name="Shape 2"/>
          <p:cNvSpPr/>
          <p:nvPr/>
        </p:nvSpPr>
        <p:spPr>
          <a:xfrm>
            <a:off x="793790" y="2125384"/>
            <a:ext cx="4215289" cy="4152545"/>
          </a:xfrm>
          <a:prstGeom prst="roundRect">
            <a:avLst>
              <a:gd name="adj" fmla="val 717"/>
            </a:avLst>
          </a:prstGeom>
          <a:solidFill>
            <a:srgbClr val="EDEBE3"/>
          </a:solidFill>
          <a:ln w="12700">
            <a:miter lim="400000"/>
          </a:ln>
        </p:spPr>
        <p:txBody>
          <a:bodyPr lIns="45719" rIns="45719"/>
          <a:lstStyle/>
          <a:p>
            <a:pPr>
              <a:lnSpc>
                <a:spcPct val="100000"/>
              </a:lnSpc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</a:p>
        </p:txBody>
      </p:sp>
      <p:sp>
        <p:nvSpPr>
          <p:cNvPr id="222" name="Text 5"/>
          <p:cNvSpPr txBox="1"/>
          <p:nvPr/>
        </p:nvSpPr>
        <p:spPr>
          <a:xfrm>
            <a:off x="992147" y="3546633"/>
            <a:ext cx="3818574" cy="1896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500"/>
              </a:lnSpc>
              <a:defRPr>
                <a:latin typeface="Inter"/>
                <a:ea typeface="Inter"/>
                <a:cs typeface="Inter"/>
                <a:sym typeface="Inter"/>
              </a:defRPr>
            </a:lvl1pPr>
          </a:lstStyle>
          <a:p>
            <a:pPr/>
            <a:r>
              <a:t>Both older siblings carry confirmed diagnoses of NSHPT, establishing a clear familial pattern of severe calcium-sensing receptor dysfunction presenting in the neonatal period</a:t>
            </a:r>
          </a:p>
        </p:txBody>
      </p:sp>
      <p:sp>
        <p:nvSpPr>
          <p:cNvPr id="223" name="Shape 6"/>
          <p:cNvSpPr/>
          <p:nvPr/>
        </p:nvSpPr>
        <p:spPr>
          <a:xfrm>
            <a:off x="5207437" y="2125384"/>
            <a:ext cx="4215408" cy="4152545"/>
          </a:xfrm>
          <a:prstGeom prst="roundRect">
            <a:avLst>
              <a:gd name="adj" fmla="val 717"/>
            </a:avLst>
          </a:prstGeom>
          <a:solidFill>
            <a:srgbClr val="EDEBE3"/>
          </a:solidFill>
          <a:ln w="12700">
            <a:miter lim="400000"/>
          </a:ln>
        </p:spPr>
        <p:txBody>
          <a:bodyPr lIns="45719" rIns="45719"/>
          <a:lstStyle/>
          <a:p>
            <a:pPr>
              <a:lnSpc>
                <a:spcPct val="100000"/>
              </a:lnSpc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</a:p>
        </p:txBody>
      </p:sp>
      <p:sp>
        <p:nvSpPr>
          <p:cNvPr id="224" name="Text 9"/>
          <p:cNvSpPr txBox="1"/>
          <p:nvPr/>
        </p:nvSpPr>
        <p:spPr>
          <a:xfrm>
            <a:off x="5405794" y="3546633"/>
            <a:ext cx="3818693" cy="15794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500"/>
              </a:lnSpc>
              <a:defRPr>
                <a:latin typeface="Inter"/>
                <a:ea typeface="Inter"/>
                <a:cs typeface="Inter"/>
                <a:sym typeface="Inter"/>
              </a:defRPr>
            </a:lvl1pPr>
          </a:lstStyle>
          <a:p>
            <a:pPr/>
            <a:r>
              <a:t>Both siblings required total parathyroidectomy as definitive management, indicating failure of medical therapy to maintain safe calcium levels</a:t>
            </a:r>
          </a:p>
        </p:txBody>
      </p:sp>
      <p:sp>
        <p:nvSpPr>
          <p:cNvPr id="225" name="Shape 10"/>
          <p:cNvSpPr/>
          <p:nvPr/>
        </p:nvSpPr>
        <p:spPr>
          <a:xfrm>
            <a:off x="9621202" y="2125384"/>
            <a:ext cx="4215290" cy="4152545"/>
          </a:xfrm>
          <a:prstGeom prst="roundRect">
            <a:avLst>
              <a:gd name="adj" fmla="val 717"/>
            </a:avLst>
          </a:prstGeom>
          <a:solidFill>
            <a:srgbClr val="EDEBE3"/>
          </a:solidFill>
          <a:ln w="12700">
            <a:miter lim="400000"/>
          </a:ln>
        </p:spPr>
        <p:txBody>
          <a:bodyPr lIns="45719" rIns="45719"/>
          <a:lstStyle/>
          <a:p>
            <a:pPr>
              <a:lnSpc>
                <a:spcPct val="100000"/>
              </a:lnSpc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</a:p>
        </p:txBody>
      </p:sp>
      <p:sp>
        <p:nvSpPr>
          <p:cNvPr id="226" name="Text 13"/>
          <p:cNvSpPr txBox="1"/>
          <p:nvPr/>
        </p:nvSpPr>
        <p:spPr>
          <a:xfrm>
            <a:off x="9819560" y="3475656"/>
            <a:ext cx="3818574" cy="15794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ts val="2500"/>
              </a:lnSpc>
              <a:defRPr>
                <a:latin typeface="Inter"/>
                <a:ea typeface="Inter"/>
                <a:cs typeface="Inter"/>
                <a:sym typeface="Inter"/>
              </a:defRPr>
            </a:pPr>
            <a:r>
              <a:t>Biallelic </a:t>
            </a:r>
            <a:r>
              <a:rPr i="1"/>
              <a:t>CASR</a:t>
            </a:r>
            <a:r>
              <a:t> mutations causing homozygous or compound heterozygous loss-of-function follow an autosomal recessive pattern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Text 0"/>
          <p:cNvSpPr txBox="1"/>
          <p:nvPr/>
        </p:nvSpPr>
        <p:spPr>
          <a:xfrm>
            <a:off x="793789" y="567690"/>
            <a:ext cx="6923926" cy="601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4800"/>
              </a:lnSpc>
              <a:defRPr sz="3900"/>
            </a:lvl1pPr>
          </a:lstStyle>
          <a:p>
            <a:pPr/>
            <a:r>
              <a:t>Antenatal and Neonatal history </a:t>
            </a:r>
          </a:p>
        </p:txBody>
      </p:sp>
      <p:sp>
        <p:nvSpPr>
          <p:cNvPr id="229" name="Shape 2"/>
          <p:cNvSpPr/>
          <p:nvPr/>
        </p:nvSpPr>
        <p:spPr>
          <a:xfrm>
            <a:off x="593452" y="1850721"/>
            <a:ext cx="13443496" cy="5869190"/>
          </a:xfrm>
          <a:prstGeom prst="roundRect">
            <a:avLst>
              <a:gd name="adj" fmla="val 507"/>
            </a:avLst>
          </a:prstGeom>
          <a:solidFill>
            <a:srgbClr val="EDEBE3"/>
          </a:solidFill>
          <a:ln w="12700">
            <a:miter lim="400000"/>
          </a:ln>
        </p:spPr>
        <p:txBody>
          <a:bodyPr lIns="45719" rIns="45719"/>
          <a:lstStyle/>
          <a:p>
            <a:pPr>
              <a:lnSpc>
                <a:spcPct val="100000"/>
              </a:lnSpc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</a:p>
        </p:txBody>
      </p:sp>
      <p:sp>
        <p:nvSpPr>
          <p:cNvPr id="230" name="Text 5"/>
          <p:cNvSpPr txBox="1"/>
          <p:nvPr/>
        </p:nvSpPr>
        <p:spPr>
          <a:xfrm>
            <a:off x="748881" y="2035985"/>
            <a:ext cx="12812197" cy="62764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457200">
              <a:lnSpc>
                <a:spcPct val="100000"/>
              </a:lnSpc>
              <a:spcBef>
                <a:spcPts val="1200"/>
              </a:spcBef>
              <a:defRPr sz="2700">
                <a:solidFill>
                  <a:srgbClr val="000000"/>
                </a:solidFill>
                <a:latin typeface="+mj-lt"/>
                <a:ea typeface="+mj-ea"/>
                <a:cs typeface="+mj-cs"/>
                <a:sym typeface="Times New Roman"/>
              </a:defRPr>
            </a:pPr>
            <a:r>
              <a:t>Spontaneous twin pregnancy with a positive family history; antenatal targeted genetic testing identified a CASR gene mutation, with fetus A (male) affected and fetus B (female) an unaffected.</a:t>
            </a:r>
          </a:p>
          <a:p>
            <a:pPr defTabSz="457200">
              <a:lnSpc>
                <a:spcPct val="100000"/>
              </a:lnSpc>
              <a:spcBef>
                <a:spcPts val="1200"/>
              </a:spcBef>
              <a:defRPr sz="2700">
                <a:solidFill>
                  <a:srgbClr val="000000"/>
                </a:solidFill>
                <a:latin typeface="+mj-lt"/>
                <a:ea typeface="+mj-ea"/>
                <a:cs typeface="+mj-cs"/>
                <a:sym typeface="Times New Roman"/>
              </a:defRPr>
            </a:pPr>
          </a:p>
          <a:p>
            <a:pPr defTabSz="457200">
              <a:lnSpc>
                <a:spcPct val="100000"/>
              </a:lnSpc>
              <a:spcBef>
                <a:spcPts val="1200"/>
              </a:spcBef>
              <a:defRPr sz="2700">
                <a:solidFill>
                  <a:srgbClr val="000000"/>
                </a:solidFill>
                <a:latin typeface="+mj-lt"/>
                <a:ea typeface="+mj-ea"/>
                <a:cs typeface="+mj-cs"/>
                <a:sym typeface="Times New Roman"/>
              </a:defRPr>
            </a:pPr>
            <a:r>
              <a:t>Delivered at 35 weeks by C/S. Admitted to NICU for low birth weight and management of hypercalcemia with hyperparathyroidism, without complications of prematurity. </a:t>
            </a:r>
          </a:p>
          <a:p>
            <a:pPr defTabSz="457200">
              <a:lnSpc>
                <a:spcPct val="100000"/>
              </a:lnSpc>
              <a:spcBef>
                <a:spcPts val="1200"/>
              </a:spcBef>
              <a:defRPr sz="2700">
                <a:solidFill>
                  <a:srgbClr val="000000"/>
                </a:solidFill>
                <a:latin typeface="+mj-lt"/>
                <a:ea typeface="+mj-ea"/>
                <a:cs typeface="+mj-cs"/>
                <a:sym typeface="Times New Roman"/>
              </a:defRPr>
            </a:pPr>
          </a:p>
          <a:p>
            <a:pPr defTabSz="457200">
              <a:lnSpc>
                <a:spcPct val="100000"/>
              </a:lnSpc>
              <a:spcBef>
                <a:spcPts val="1200"/>
              </a:spcBef>
              <a:defRPr sz="2700">
                <a:solidFill>
                  <a:srgbClr val="000000"/>
                </a:solidFill>
                <a:latin typeface="+mj-lt"/>
                <a:ea typeface="+mj-ea"/>
                <a:cs typeface="+mj-cs"/>
                <a:sym typeface="Times New Roman"/>
              </a:defRPr>
            </a:pPr>
            <a:r>
              <a:t>Managed for two weeks with intravenous hydration, calcitonin, furosemide (Lasix), Discharged against medical advice and presented to clinic the following day.</a:t>
            </a:r>
          </a:p>
          <a:p>
            <a:pPr defTabSz="457200">
              <a:lnSpc>
                <a:spcPct val="100000"/>
              </a:lnSpc>
              <a:spcBef>
                <a:spcPts val="1200"/>
              </a:spcBef>
              <a:defRPr sz="2700">
                <a:solidFill>
                  <a:srgbClr val="000000"/>
                </a:solidFill>
                <a:latin typeface="+mj-lt"/>
                <a:ea typeface="+mj-ea"/>
                <a:cs typeface="+mj-cs"/>
                <a:sym typeface="Times New Roman"/>
              </a:defRPr>
            </a:pPr>
          </a:p>
          <a:p>
            <a:pPr defTabSz="457200">
              <a:lnSpc>
                <a:spcPct val="100000"/>
              </a:lnSpc>
              <a:spcBef>
                <a:spcPts val="1200"/>
              </a:spcBef>
              <a:defRPr sz="2700" u="sng">
                <a:solidFill>
                  <a:srgbClr val="000000"/>
                </a:solidFill>
                <a:latin typeface="+mj-lt"/>
                <a:ea typeface="+mj-ea"/>
                <a:cs typeface="+mj-cs"/>
                <a:sym typeface="Times New Roman"/>
              </a:defRPr>
            </a:pPr>
            <a:r>
              <a:t>Twin sister had normal laboratory findings.</a:t>
            </a:r>
          </a:p>
          <a:p>
            <a:pPr defTabSz="457200">
              <a:lnSpc>
                <a:spcPct val="100000"/>
              </a:lnSpc>
              <a:spcBef>
                <a:spcPts val="1200"/>
              </a:spcBef>
              <a:defRPr sz="2700">
                <a:solidFill>
                  <a:srgbClr val="000000"/>
                </a:solidFill>
                <a:latin typeface="+mj-lt"/>
                <a:ea typeface="+mj-ea"/>
                <a:cs typeface="+mj-cs"/>
                <a:sym typeface="Times New Roman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Text 0"/>
          <p:cNvSpPr txBox="1"/>
          <p:nvPr/>
        </p:nvSpPr>
        <p:spPr>
          <a:xfrm>
            <a:off x="793789" y="567690"/>
            <a:ext cx="4857838" cy="601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4800"/>
              </a:lnSpc>
              <a:defRPr sz="3900"/>
            </a:lvl1pPr>
          </a:lstStyle>
          <a:p>
            <a:pPr/>
            <a:r>
              <a:t>Physical Examination </a:t>
            </a:r>
          </a:p>
        </p:txBody>
      </p:sp>
      <p:sp>
        <p:nvSpPr>
          <p:cNvPr id="233" name="Shape 2"/>
          <p:cNvSpPr/>
          <p:nvPr/>
        </p:nvSpPr>
        <p:spPr>
          <a:xfrm>
            <a:off x="593452" y="1850721"/>
            <a:ext cx="13443496" cy="5869190"/>
          </a:xfrm>
          <a:prstGeom prst="roundRect">
            <a:avLst>
              <a:gd name="adj" fmla="val 507"/>
            </a:avLst>
          </a:prstGeom>
          <a:solidFill>
            <a:srgbClr val="EDEBE3"/>
          </a:solidFill>
          <a:ln w="12700">
            <a:miter lim="400000"/>
          </a:ln>
        </p:spPr>
        <p:txBody>
          <a:bodyPr lIns="45719" rIns="45719"/>
          <a:lstStyle/>
          <a:p>
            <a:pPr>
              <a:lnSpc>
                <a:spcPct val="100000"/>
              </a:lnSpc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</a:p>
        </p:txBody>
      </p:sp>
      <p:sp>
        <p:nvSpPr>
          <p:cNvPr id="234" name="Text 5"/>
          <p:cNvSpPr txBox="1"/>
          <p:nvPr/>
        </p:nvSpPr>
        <p:spPr>
          <a:xfrm>
            <a:off x="748881" y="2035985"/>
            <a:ext cx="12812197" cy="53620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457200">
              <a:lnSpc>
                <a:spcPct val="100000"/>
              </a:lnSpc>
              <a:spcBef>
                <a:spcPts val="1200"/>
              </a:spcBef>
              <a:defRPr sz="2700">
                <a:solidFill>
                  <a:srgbClr val="000000"/>
                </a:solidFill>
                <a:latin typeface="+mj-lt"/>
                <a:ea typeface="+mj-ea"/>
                <a:cs typeface="+mj-cs"/>
                <a:sym typeface="Times New Roman"/>
              </a:defRPr>
            </a:pPr>
            <a:r>
              <a:t>Vital signs: temperature 37, heart rate 130, respiratory rate 32, oxygen saturation 99 in room air, blood pressure 83/53.</a:t>
            </a:r>
          </a:p>
          <a:p>
            <a:pPr defTabSz="457200">
              <a:lnSpc>
                <a:spcPct val="100000"/>
              </a:lnSpc>
              <a:spcBef>
                <a:spcPts val="1200"/>
              </a:spcBef>
              <a:defRPr sz="2700">
                <a:solidFill>
                  <a:srgbClr val="000000"/>
                </a:solidFill>
                <a:latin typeface="+mj-lt"/>
                <a:ea typeface="+mj-ea"/>
                <a:cs typeface="+mj-cs"/>
                <a:sym typeface="Times New Roman"/>
              </a:defRPr>
            </a:pPr>
          </a:p>
          <a:p>
            <a:pPr defTabSz="355600">
              <a:lnSpc>
                <a:spcPct val="100000"/>
              </a:lnSpc>
              <a:defRPr sz="2700">
                <a:solidFill>
                  <a:srgbClr val="000000"/>
                </a:solidFill>
                <a:latin typeface="+mj-lt"/>
                <a:ea typeface="+mj-ea"/>
                <a:cs typeface="+mj-cs"/>
                <a:sym typeface="Times New Roman"/>
              </a:defRPr>
            </a:pPr>
            <a:r>
              <a:t>length 45.5 cm on </a:t>
            </a:r>
            <a:r>
              <a:rPr b="1"/>
              <a:t>10-25th </a:t>
            </a:r>
            <a:r>
              <a:t>centile on fenton growth chart .</a:t>
            </a:r>
          </a:p>
          <a:p>
            <a:pPr defTabSz="355600">
              <a:lnSpc>
                <a:spcPct val="100000"/>
              </a:lnSpc>
              <a:defRPr sz="2700">
                <a:solidFill>
                  <a:srgbClr val="000000"/>
                </a:solidFill>
                <a:latin typeface="+mj-lt"/>
                <a:ea typeface="+mj-ea"/>
                <a:cs typeface="+mj-cs"/>
                <a:sym typeface="Times New Roman"/>
              </a:defRPr>
            </a:pPr>
            <a:r>
              <a:t>His weight 1.8 kg </a:t>
            </a:r>
            <a:r>
              <a:rPr b="1"/>
              <a:t>3rd </a:t>
            </a:r>
            <a:r>
              <a:t>centile on fenton growth chart .</a:t>
            </a:r>
          </a:p>
          <a:p>
            <a:pPr defTabSz="355600">
              <a:lnSpc>
                <a:spcPct val="100000"/>
              </a:lnSpc>
              <a:defRPr sz="2700">
                <a:solidFill>
                  <a:srgbClr val="000000"/>
                </a:solidFill>
                <a:latin typeface="+mj-lt"/>
                <a:ea typeface="+mj-ea"/>
                <a:cs typeface="+mj-cs"/>
                <a:sym typeface="Times New Roman"/>
              </a:defRPr>
            </a:pPr>
          </a:p>
          <a:p>
            <a:pPr defTabSz="355600">
              <a:lnSpc>
                <a:spcPct val="100000"/>
              </a:lnSpc>
              <a:defRPr sz="2700">
                <a:solidFill>
                  <a:srgbClr val="000000"/>
                </a:solidFill>
                <a:latin typeface="+mj-lt"/>
                <a:ea typeface="+mj-ea"/>
                <a:cs typeface="+mj-cs"/>
                <a:sym typeface="Times New Roman"/>
              </a:defRPr>
            </a:pPr>
            <a:r>
              <a:t>	General look : </a:t>
            </a:r>
            <a:r>
              <a:rPr u="sng"/>
              <a:t>Hypoactive</a:t>
            </a:r>
            <a:r>
              <a:t> infant</a:t>
            </a:r>
          </a:p>
          <a:p>
            <a:pPr marL="342900" indent="-342900" defTabSz="355600">
              <a:lnSpc>
                <a:spcPct val="100000"/>
              </a:lnSpc>
              <a:buSzPct val="123000"/>
              <a:buChar char="•"/>
              <a:defRPr sz="27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j-lt"/>
                <a:ea typeface="+mj-ea"/>
                <a:cs typeface="+mj-cs"/>
                <a:sym typeface="Times New Roman"/>
              </a:defRPr>
            </a:pPr>
            <a:r>
              <a:t>	Respiratory: Clear to auscultation</a:t>
            </a:r>
            <a:r>
              <a:rPr u="sng"/>
              <a:t> no chest deformity</a:t>
            </a:r>
            <a:r>
              <a:t> </a:t>
            </a:r>
          </a:p>
          <a:p>
            <a:pPr marL="342900" indent="-342900" defTabSz="355600">
              <a:lnSpc>
                <a:spcPct val="100000"/>
              </a:lnSpc>
              <a:buSzPct val="123000"/>
              <a:buChar char="•"/>
              <a:defRPr sz="27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j-lt"/>
                <a:ea typeface="+mj-ea"/>
                <a:cs typeface="+mj-cs"/>
                <a:sym typeface="Times New Roman"/>
              </a:defRPr>
            </a:pPr>
            <a:r>
              <a:t>CNS : </a:t>
            </a:r>
            <a:r>
              <a:rPr u="sng"/>
              <a:t>Normal tone and reflexes </a:t>
            </a:r>
            <a:r>
              <a:t> Pupils equal and reactive.</a:t>
            </a:r>
          </a:p>
          <a:p>
            <a:pPr marL="342900" indent="-342900" defTabSz="355600">
              <a:lnSpc>
                <a:spcPct val="100000"/>
              </a:lnSpc>
              <a:buSzPct val="123000"/>
              <a:buChar char="•"/>
              <a:defRPr sz="27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j-lt"/>
                <a:ea typeface="+mj-ea"/>
                <a:cs typeface="+mj-cs"/>
                <a:sym typeface="Times New Roman"/>
              </a:defRPr>
            </a:pPr>
            <a:r>
              <a:t>	Cardiovascular: Normal S1 and S2, regular rhythm, no murmurs.</a:t>
            </a:r>
          </a:p>
          <a:p>
            <a:pPr marL="342900" indent="-342900" defTabSz="355600">
              <a:lnSpc>
                <a:spcPct val="100000"/>
              </a:lnSpc>
              <a:buSzPct val="123000"/>
              <a:buChar char="•"/>
              <a:defRPr sz="27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j-lt"/>
                <a:ea typeface="+mj-ea"/>
                <a:cs typeface="+mj-cs"/>
                <a:sym typeface="Times New Roman"/>
              </a:defRPr>
            </a:pPr>
            <a:r>
              <a:t>	Gastrointestinal: Soft, non-tender, non-distended. Normal bowel sounds.</a:t>
            </a:r>
          </a:p>
          <a:p>
            <a:pPr marL="342900" indent="-342900" defTabSz="355600">
              <a:lnSpc>
                <a:spcPct val="100000"/>
              </a:lnSpc>
              <a:buSzPct val="123000"/>
              <a:buChar char="•"/>
              <a:defRPr sz="27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j-lt"/>
                <a:ea typeface="+mj-ea"/>
                <a:cs typeface="+mj-cs"/>
                <a:sym typeface="Times New Roman"/>
              </a:defRPr>
            </a:pPr>
            <a:r>
              <a:t>	Musculoskeletal: </a:t>
            </a:r>
            <a:r>
              <a:rPr u="sng"/>
              <a:t>No deformities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Text 0"/>
          <p:cNvSpPr txBox="1"/>
          <p:nvPr/>
        </p:nvSpPr>
        <p:spPr>
          <a:xfrm>
            <a:off x="793790" y="648414"/>
            <a:ext cx="3947884" cy="5754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4600"/>
              </a:lnSpc>
              <a:defRPr sz="3700"/>
            </a:lvl1pPr>
          </a:lstStyle>
          <a:p>
            <a:pPr/>
            <a:r>
              <a:t>Diagnostic Workup</a:t>
            </a:r>
          </a:p>
        </p:txBody>
      </p:sp>
      <p:sp>
        <p:nvSpPr>
          <p:cNvPr id="237" name="Text 1"/>
          <p:cNvSpPr txBox="1"/>
          <p:nvPr/>
        </p:nvSpPr>
        <p:spPr>
          <a:xfrm>
            <a:off x="793790" y="1595675"/>
            <a:ext cx="13042822" cy="5871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300"/>
              </a:lnSpc>
              <a:defRPr sz="2100">
                <a:latin typeface="Inter"/>
                <a:ea typeface="Inter"/>
                <a:cs typeface="Inter"/>
                <a:sym typeface="Inter"/>
              </a:defRPr>
            </a:lvl1pPr>
          </a:lstStyle>
          <a:p>
            <a:pPr/>
            <a:r>
              <a:t>A comprehensive laboratory and imaging evaluation was undertaken to quantify the degree of end-organ involvement and guide management decisions.</a:t>
            </a:r>
          </a:p>
        </p:txBody>
      </p:sp>
      <p:sp>
        <p:nvSpPr>
          <p:cNvPr id="238" name="Text 2"/>
          <p:cNvSpPr txBox="1"/>
          <p:nvPr/>
        </p:nvSpPr>
        <p:spPr>
          <a:xfrm>
            <a:off x="793790" y="2564606"/>
            <a:ext cx="2848837" cy="291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defTabSz="2438338">
              <a:lnSpc>
                <a:spcPct val="80000"/>
              </a:lnSpc>
              <a:defRPr spc="-45" sz="23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Laboratory Investigations</a:t>
            </a:r>
          </a:p>
        </p:txBody>
      </p:sp>
      <p:sp>
        <p:nvSpPr>
          <p:cNvPr id="239" name="Shape 3"/>
          <p:cNvSpPr/>
          <p:nvPr/>
        </p:nvSpPr>
        <p:spPr>
          <a:xfrm>
            <a:off x="793790" y="3060739"/>
            <a:ext cx="6291382" cy="4318994"/>
          </a:xfrm>
          <a:prstGeom prst="roundRect">
            <a:avLst>
              <a:gd name="adj" fmla="val 655"/>
            </a:avLst>
          </a:prstGeom>
          <a:ln w="7620">
            <a:solidFill>
              <a:srgbClr val="000000">
                <a:alpha val="8000"/>
              </a:srgbClr>
            </a:solidFill>
          </a:ln>
        </p:spPr>
        <p:txBody>
          <a:bodyPr lIns="45719" rIns="45719"/>
          <a:lstStyle/>
          <a:p>
            <a:pPr>
              <a:lnSpc>
                <a:spcPct val="100000"/>
              </a:lnSpc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</a:p>
        </p:txBody>
      </p:sp>
      <p:sp>
        <p:nvSpPr>
          <p:cNvPr id="240" name="Text 4"/>
          <p:cNvSpPr txBox="1"/>
          <p:nvPr/>
        </p:nvSpPr>
        <p:spPr>
          <a:xfrm>
            <a:off x="990600" y="3183373"/>
            <a:ext cx="882514" cy="2745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2300"/>
              </a:lnSpc>
              <a:defRPr b="1" sz="1400">
                <a:latin typeface="Inter"/>
                <a:ea typeface="Inter"/>
                <a:cs typeface="Inter"/>
                <a:sym typeface="Inter"/>
              </a:defRPr>
            </a:lvl1pPr>
          </a:lstStyle>
          <a:p>
            <a:pPr/>
            <a:r>
              <a:t>Parameter</a:t>
            </a:r>
          </a:p>
        </p:txBody>
      </p:sp>
      <p:sp>
        <p:nvSpPr>
          <p:cNvPr id="241" name="Text 5"/>
          <p:cNvSpPr txBox="1"/>
          <p:nvPr/>
        </p:nvSpPr>
        <p:spPr>
          <a:xfrm>
            <a:off x="3085981" y="3183373"/>
            <a:ext cx="477342" cy="2745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2300"/>
              </a:lnSpc>
              <a:defRPr b="1" sz="1400">
                <a:latin typeface="Inter"/>
                <a:ea typeface="Inter"/>
                <a:cs typeface="Inter"/>
                <a:sym typeface="Inter"/>
              </a:defRPr>
            </a:lvl1pPr>
          </a:lstStyle>
          <a:p>
            <a:pPr/>
            <a:r>
              <a:t>Value</a:t>
            </a:r>
          </a:p>
        </p:txBody>
      </p:sp>
      <p:sp>
        <p:nvSpPr>
          <p:cNvPr id="242" name="Text 6"/>
          <p:cNvSpPr txBox="1"/>
          <p:nvPr/>
        </p:nvSpPr>
        <p:spPr>
          <a:xfrm>
            <a:off x="5177552" y="3183373"/>
            <a:ext cx="872530" cy="2745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2300"/>
              </a:lnSpc>
              <a:defRPr b="1" sz="1400">
                <a:latin typeface="Inter"/>
                <a:ea typeface="Inter"/>
                <a:cs typeface="Inter"/>
                <a:sym typeface="Inter"/>
              </a:defRPr>
            </a:lvl1pPr>
          </a:lstStyle>
          <a:p>
            <a:pPr/>
            <a:r>
              <a:t>Reference</a:t>
            </a:r>
          </a:p>
        </p:txBody>
      </p:sp>
      <p:sp>
        <p:nvSpPr>
          <p:cNvPr id="243" name="Text 7"/>
          <p:cNvSpPr txBox="1"/>
          <p:nvPr/>
        </p:nvSpPr>
        <p:spPr>
          <a:xfrm>
            <a:off x="990600" y="3715225"/>
            <a:ext cx="1710809" cy="289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300"/>
              </a:lnSpc>
              <a:defRPr>
                <a:latin typeface="Inter"/>
                <a:ea typeface="Inter"/>
                <a:cs typeface="Inter"/>
                <a:sym typeface="Inter"/>
              </a:defRPr>
            </a:lvl1pPr>
          </a:lstStyle>
          <a:p>
            <a:pPr/>
            <a:r>
              <a:t>Serum Calcium </a:t>
            </a:r>
          </a:p>
        </p:txBody>
      </p:sp>
      <p:sp>
        <p:nvSpPr>
          <p:cNvPr id="244" name="Text 8"/>
          <p:cNvSpPr txBox="1"/>
          <p:nvPr/>
        </p:nvSpPr>
        <p:spPr>
          <a:xfrm>
            <a:off x="3085981" y="3715225"/>
            <a:ext cx="1269058" cy="2920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2300"/>
              </a:lnSpc>
              <a:defRPr sz="2000">
                <a:latin typeface="Inter"/>
                <a:ea typeface="Inter"/>
                <a:cs typeface="Inter"/>
                <a:sym typeface="Inter"/>
              </a:defRPr>
            </a:lvl1pPr>
          </a:lstStyle>
          <a:p>
            <a:pPr/>
            <a:r>
              <a:t>3.8 mmol/L</a:t>
            </a:r>
          </a:p>
        </p:txBody>
      </p:sp>
      <p:sp>
        <p:nvSpPr>
          <p:cNvPr id="245" name="Text 9"/>
          <p:cNvSpPr txBox="1"/>
          <p:nvPr/>
        </p:nvSpPr>
        <p:spPr>
          <a:xfrm>
            <a:off x="5177552" y="3715225"/>
            <a:ext cx="1904678" cy="2920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2300"/>
              </a:lnSpc>
              <a:defRPr sz="2000">
                <a:latin typeface="Inter"/>
                <a:ea typeface="Inter"/>
                <a:cs typeface="Inter"/>
                <a:sym typeface="Inter"/>
              </a:defRPr>
            </a:lvl1pPr>
          </a:lstStyle>
          <a:p>
            <a:pPr/>
            <a:r>
              <a:t>2.1–2.75 mmol/L</a:t>
            </a:r>
          </a:p>
        </p:txBody>
      </p:sp>
      <p:sp>
        <p:nvSpPr>
          <p:cNvPr id="246" name="Text 10"/>
          <p:cNvSpPr txBox="1"/>
          <p:nvPr/>
        </p:nvSpPr>
        <p:spPr>
          <a:xfrm>
            <a:off x="990600" y="4541282"/>
            <a:ext cx="1819722" cy="2920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2300"/>
              </a:lnSpc>
              <a:defRPr sz="2000">
                <a:latin typeface="Inter"/>
                <a:ea typeface="Inter"/>
                <a:cs typeface="Inter"/>
                <a:sym typeface="Inter"/>
              </a:defRPr>
            </a:lvl1pPr>
          </a:lstStyle>
          <a:p>
            <a:pPr/>
            <a:r>
              <a:t>Ionized Calcium</a:t>
            </a:r>
          </a:p>
        </p:txBody>
      </p:sp>
      <p:sp>
        <p:nvSpPr>
          <p:cNvPr id="247" name="Text 11"/>
          <p:cNvSpPr txBox="1"/>
          <p:nvPr/>
        </p:nvSpPr>
        <p:spPr>
          <a:xfrm>
            <a:off x="3085981" y="4541282"/>
            <a:ext cx="365795" cy="2920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2300"/>
              </a:lnSpc>
              <a:defRPr sz="2000">
                <a:latin typeface="Inter"/>
                <a:ea typeface="Inter"/>
                <a:cs typeface="Inter"/>
                <a:sym typeface="Inter"/>
              </a:defRPr>
            </a:lvl1pPr>
          </a:lstStyle>
          <a:p>
            <a:pPr/>
            <a:r>
              <a:t>1.8</a:t>
            </a:r>
          </a:p>
        </p:txBody>
      </p:sp>
      <p:sp>
        <p:nvSpPr>
          <p:cNvPr id="248" name="Text 12"/>
          <p:cNvSpPr txBox="1"/>
          <p:nvPr/>
        </p:nvSpPr>
        <p:spPr>
          <a:xfrm>
            <a:off x="5177552" y="4541282"/>
            <a:ext cx="1944279" cy="2891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2300"/>
              </a:lnSpc>
              <a:defRPr>
                <a:latin typeface="Inter"/>
                <a:ea typeface="Inter"/>
                <a:cs typeface="Inter"/>
                <a:sym typeface="Inter"/>
              </a:defRPr>
            </a:lvl1pPr>
          </a:lstStyle>
          <a:p>
            <a:pPr/>
            <a:r>
              <a:t>1.12–1.32 mmol/L</a:t>
            </a:r>
          </a:p>
        </p:txBody>
      </p:sp>
      <p:sp>
        <p:nvSpPr>
          <p:cNvPr id="249" name="Text 13"/>
          <p:cNvSpPr txBox="1"/>
          <p:nvPr/>
        </p:nvSpPr>
        <p:spPr>
          <a:xfrm>
            <a:off x="990600" y="5073134"/>
            <a:ext cx="1916473" cy="2891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2300"/>
              </a:lnSpc>
              <a:defRPr>
                <a:latin typeface="Inter"/>
                <a:ea typeface="Inter"/>
                <a:cs typeface="Inter"/>
                <a:sym typeface="Inter"/>
              </a:defRPr>
            </a:lvl1pPr>
          </a:lstStyle>
          <a:p>
            <a:pPr/>
            <a:r>
              <a:t>Intact PTH (iPTH)</a:t>
            </a:r>
          </a:p>
        </p:txBody>
      </p:sp>
      <p:sp>
        <p:nvSpPr>
          <p:cNvPr id="250" name="Text 14"/>
          <p:cNvSpPr txBox="1"/>
          <p:nvPr/>
        </p:nvSpPr>
        <p:spPr>
          <a:xfrm>
            <a:off x="3085981" y="5073134"/>
            <a:ext cx="549499" cy="2891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2300"/>
              </a:lnSpc>
              <a:defRPr>
                <a:latin typeface="Inter"/>
                <a:ea typeface="Inter"/>
                <a:cs typeface="Inter"/>
                <a:sym typeface="Inter"/>
              </a:defRPr>
            </a:lvl1pPr>
          </a:lstStyle>
          <a:p>
            <a:pPr/>
            <a:r>
              <a:t>2214</a:t>
            </a:r>
          </a:p>
        </p:txBody>
      </p:sp>
      <p:sp>
        <p:nvSpPr>
          <p:cNvPr id="251" name="Text 15"/>
          <p:cNvSpPr txBox="1"/>
          <p:nvPr/>
        </p:nvSpPr>
        <p:spPr>
          <a:xfrm>
            <a:off x="5177552" y="5073134"/>
            <a:ext cx="1495525" cy="2920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2300"/>
              </a:lnSpc>
              <a:defRPr sz="2000">
                <a:latin typeface="Inter"/>
                <a:ea typeface="Inter"/>
                <a:cs typeface="Inter"/>
                <a:sym typeface="Inter"/>
              </a:defRPr>
            </a:lvl1pPr>
          </a:lstStyle>
          <a:p>
            <a:pPr/>
            <a:r>
              <a:t>10–65 pg/mL</a:t>
            </a:r>
          </a:p>
        </p:txBody>
      </p:sp>
      <p:sp>
        <p:nvSpPr>
          <p:cNvPr id="252" name="Text 16"/>
          <p:cNvSpPr txBox="1"/>
          <p:nvPr/>
        </p:nvSpPr>
        <p:spPr>
          <a:xfrm>
            <a:off x="990600" y="5604986"/>
            <a:ext cx="1368277" cy="2920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2300"/>
              </a:lnSpc>
              <a:defRPr sz="2000">
                <a:latin typeface="Inter"/>
                <a:ea typeface="Inter"/>
                <a:cs typeface="Inter"/>
                <a:sym typeface="Inter"/>
              </a:defRPr>
            </a:lvl1pPr>
          </a:lstStyle>
          <a:p>
            <a:pPr/>
            <a:r>
              <a:t>Phosphorus</a:t>
            </a:r>
          </a:p>
        </p:txBody>
      </p:sp>
      <p:sp>
        <p:nvSpPr>
          <p:cNvPr id="253" name="Text 17"/>
          <p:cNvSpPr txBox="1"/>
          <p:nvPr/>
        </p:nvSpPr>
        <p:spPr>
          <a:xfrm>
            <a:off x="3085981" y="5604986"/>
            <a:ext cx="348141" cy="2891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2300"/>
              </a:lnSpc>
              <a:defRPr>
                <a:latin typeface="Inter"/>
                <a:ea typeface="Inter"/>
                <a:cs typeface="Inter"/>
                <a:sym typeface="Inter"/>
              </a:defRPr>
            </a:lvl1pPr>
          </a:lstStyle>
          <a:p>
            <a:pPr/>
            <a:r>
              <a:t>0.9</a:t>
            </a:r>
          </a:p>
        </p:txBody>
      </p:sp>
      <p:sp>
        <p:nvSpPr>
          <p:cNvPr id="254" name="Text 18"/>
          <p:cNvSpPr txBox="1"/>
          <p:nvPr/>
        </p:nvSpPr>
        <p:spPr>
          <a:xfrm>
            <a:off x="5177552" y="5604986"/>
            <a:ext cx="1675880" cy="2891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2300"/>
              </a:lnSpc>
              <a:defRPr>
                <a:latin typeface="Inter"/>
                <a:ea typeface="Inter"/>
                <a:cs typeface="Inter"/>
                <a:sym typeface="Inter"/>
              </a:defRPr>
            </a:lvl1pPr>
          </a:lstStyle>
          <a:p>
            <a:pPr/>
            <a:r>
              <a:t>1.6–2.6 mmol/L</a:t>
            </a:r>
          </a:p>
        </p:txBody>
      </p:sp>
      <p:sp>
        <p:nvSpPr>
          <p:cNvPr id="255" name="Text 19"/>
          <p:cNvSpPr txBox="1"/>
          <p:nvPr/>
        </p:nvSpPr>
        <p:spPr>
          <a:xfrm>
            <a:off x="990600" y="6136837"/>
            <a:ext cx="468790" cy="289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2300"/>
              </a:lnSpc>
              <a:defRPr>
                <a:latin typeface="Inter"/>
                <a:ea typeface="Inter"/>
                <a:cs typeface="Inter"/>
                <a:sym typeface="Inter"/>
              </a:defRPr>
            </a:lvl1pPr>
          </a:lstStyle>
          <a:p>
            <a:pPr/>
            <a:r>
              <a:t>ALP</a:t>
            </a:r>
          </a:p>
        </p:txBody>
      </p:sp>
      <p:sp>
        <p:nvSpPr>
          <p:cNvPr id="256" name="Text 20"/>
          <p:cNvSpPr txBox="1"/>
          <p:nvPr/>
        </p:nvSpPr>
        <p:spPr>
          <a:xfrm>
            <a:off x="3085981" y="6136837"/>
            <a:ext cx="415299" cy="289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2300"/>
              </a:lnSpc>
              <a:defRPr>
                <a:latin typeface="Inter"/>
                <a:ea typeface="Inter"/>
                <a:cs typeface="Inter"/>
                <a:sym typeface="Inter"/>
              </a:defRPr>
            </a:lvl1pPr>
          </a:lstStyle>
          <a:p>
            <a:pPr/>
            <a:r>
              <a:t>423</a:t>
            </a:r>
          </a:p>
        </p:txBody>
      </p:sp>
      <p:sp>
        <p:nvSpPr>
          <p:cNvPr id="257" name="Text 21"/>
          <p:cNvSpPr txBox="1"/>
          <p:nvPr/>
        </p:nvSpPr>
        <p:spPr>
          <a:xfrm>
            <a:off x="5177552" y="6136837"/>
            <a:ext cx="1710810" cy="581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300"/>
              </a:lnSpc>
              <a:defRPr>
                <a:latin typeface="Inter"/>
                <a:ea typeface="Inter"/>
                <a:cs typeface="Inter"/>
                <a:sym typeface="Inter"/>
              </a:defRPr>
            </a:lvl1pPr>
          </a:lstStyle>
          <a:p>
            <a:pPr/>
            <a:r>
              <a:t>Age appropriate</a:t>
            </a:r>
          </a:p>
        </p:txBody>
      </p:sp>
      <p:sp>
        <p:nvSpPr>
          <p:cNvPr id="258" name="Text 22"/>
          <p:cNvSpPr txBox="1"/>
          <p:nvPr/>
        </p:nvSpPr>
        <p:spPr>
          <a:xfrm>
            <a:off x="990600" y="6962894"/>
            <a:ext cx="3311842" cy="2891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2300"/>
              </a:lnSpc>
              <a:defRPr>
                <a:latin typeface="Inter"/>
                <a:ea typeface="Inter"/>
                <a:cs typeface="Inter"/>
                <a:sym typeface="Inter"/>
              </a:defRPr>
            </a:lvl1pPr>
          </a:lstStyle>
          <a:p>
            <a:pPr/>
            <a:r>
              <a:t> Creatinine &amp; Urin crea/ca ratio</a:t>
            </a:r>
          </a:p>
        </p:txBody>
      </p:sp>
      <p:sp>
        <p:nvSpPr>
          <p:cNvPr id="259" name="Text 23"/>
          <p:cNvSpPr txBox="1"/>
          <p:nvPr/>
        </p:nvSpPr>
        <p:spPr>
          <a:xfrm>
            <a:off x="5128035" y="6980418"/>
            <a:ext cx="1299674" cy="289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2300"/>
              </a:lnSpc>
              <a:defRPr>
                <a:latin typeface="Inter"/>
                <a:ea typeface="Inter"/>
                <a:cs typeface="Inter"/>
                <a:sym typeface="Inter"/>
              </a:defRPr>
            </a:lvl1pPr>
          </a:lstStyle>
          <a:p>
            <a:pPr/>
            <a:r>
              <a:t>Within limits</a:t>
            </a:r>
          </a:p>
        </p:txBody>
      </p:sp>
      <p:sp>
        <p:nvSpPr>
          <p:cNvPr id="260" name="Text 25"/>
          <p:cNvSpPr txBox="1"/>
          <p:nvPr/>
        </p:nvSpPr>
        <p:spPr>
          <a:xfrm>
            <a:off x="7552849" y="2564606"/>
            <a:ext cx="914143" cy="291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defTabSz="2438338">
              <a:lnSpc>
                <a:spcPct val="80000"/>
              </a:lnSpc>
              <a:defRPr spc="-45" sz="23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Imaging</a:t>
            </a:r>
          </a:p>
        </p:txBody>
      </p:sp>
      <p:sp>
        <p:nvSpPr>
          <p:cNvPr id="261" name="Text 26"/>
          <p:cNvSpPr txBox="1"/>
          <p:nvPr/>
        </p:nvSpPr>
        <p:spPr>
          <a:xfrm>
            <a:off x="8165544" y="3060739"/>
            <a:ext cx="5678687" cy="873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ts val="2300"/>
              </a:lnSpc>
              <a:defRPr b="1">
                <a:latin typeface="Inter"/>
                <a:ea typeface="Inter"/>
                <a:cs typeface="Inter"/>
                <a:sym typeface="Inter"/>
              </a:defRPr>
            </a:pPr>
            <a:r>
              <a:t>Skeletal radiographs:</a:t>
            </a:r>
            <a:r>
              <a:rPr b="0"/>
              <a:t> Assess for demineralization, subperiosteal resorption, metaphyseal irregularity, or pathological fractures</a:t>
            </a:r>
          </a:p>
        </p:txBody>
      </p:sp>
      <p:sp>
        <p:nvSpPr>
          <p:cNvPr id="262" name="Text 27"/>
          <p:cNvSpPr txBox="1"/>
          <p:nvPr/>
        </p:nvSpPr>
        <p:spPr>
          <a:xfrm>
            <a:off x="8165544" y="4301490"/>
            <a:ext cx="5678687" cy="8733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ts val="2300"/>
              </a:lnSpc>
              <a:defRPr b="1">
                <a:latin typeface="Inter"/>
                <a:ea typeface="Inter"/>
                <a:cs typeface="Inter"/>
                <a:sym typeface="Inter"/>
              </a:defRPr>
            </a:pPr>
            <a:r>
              <a:t>Renal ultrasound:</a:t>
            </a:r>
            <a:r>
              <a:rPr b="0"/>
              <a:t> Evaluate for nephrocalcinosis, a known complication of chronic neonatal hypercalcemia</a:t>
            </a:r>
          </a:p>
        </p:txBody>
      </p:sp>
      <p:sp>
        <p:nvSpPr>
          <p:cNvPr id="263" name="Text 28"/>
          <p:cNvSpPr txBox="1"/>
          <p:nvPr/>
        </p:nvSpPr>
        <p:spPr>
          <a:xfrm>
            <a:off x="8165544" y="5248037"/>
            <a:ext cx="5678687" cy="5812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ts val="2300"/>
              </a:lnSpc>
              <a:defRPr b="1" sz="1400">
                <a:latin typeface="Inter"/>
                <a:ea typeface="Inter"/>
                <a:cs typeface="Inter"/>
                <a:sym typeface="Inter"/>
              </a:defRPr>
            </a:pPr>
            <a:r>
              <a:t>C</a:t>
            </a:r>
            <a:r>
              <a:rPr sz="1900"/>
              <a:t>ardiac ECHO -ECG :</a:t>
            </a:r>
            <a:r>
              <a:rPr b="0" sz="1900"/>
              <a:t> Screen for hypercalcemia-associated structural or functional abnormalities</a:t>
            </a:r>
          </a:p>
        </p:txBody>
      </p:sp>
      <p:sp>
        <p:nvSpPr>
          <p:cNvPr id="264" name="Text 29"/>
          <p:cNvSpPr txBox="1"/>
          <p:nvPr/>
        </p:nvSpPr>
        <p:spPr>
          <a:xfrm>
            <a:off x="8165544" y="6194583"/>
            <a:ext cx="5678687" cy="289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ts val="2300"/>
              </a:lnSpc>
              <a:defRPr b="1">
                <a:latin typeface="Inter"/>
                <a:ea typeface="Inter"/>
                <a:cs typeface="Inter"/>
                <a:sym typeface="Inter"/>
              </a:defRPr>
            </a:pPr>
            <a:r>
              <a:t>Parathyroid  ultrasound:</a:t>
            </a:r>
            <a:r>
              <a:rPr b="0"/>
              <a:t>were not visualized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Text 0"/>
          <p:cNvSpPr txBox="1"/>
          <p:nvPr/>
        </p:nvSpPr>
        <p:spPr>
          <a:xfrm>
            <a:off x="804507" y="655451"/>
            <a:ext cx="3513883" cy="6045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4800"/>
              </a:lnSpc>
              <a:defRPr sz="4000"/>
            </a:lvl1pPr>
          </a:lstStyle>
          <a:p>
            <a:pPr/>
            <a:r>
              <a:t>Hospital course</a:t>
            </a:r>
          </a:p>
        </p:txBody>
      </p:sp>
      <p:sp>
        <p:nvSpPr>
          <p:cNvPr id="267" name="Shape 2"/>
          <p:cNvSpPr/>
          <p:nvPr/>
        </p:nvSpPr>
        <p:spPr>
          <a:xfrm>
            <a:off x="793790" y="3292049"/>
            <a:ext cx="13347845" cy="3963052"/>
          </a:xfrm>
          <a:prstGeom prst="roundRect">
            <a:avLst>
              <a:gd name="adj" fmla="val 2768"/>
            </a:avLst>
          </a:prstGeom>
          <a:solidFill>
            <a:srgbClr val="F9F8F5"/>
          </a:solidFill>
          <a:ln w="22860">
            <a:solidFill>
              <a:srgbClr val="D3D1C9"/>
            </a:solidFill>
          </a:ln>
        </p:spPr>
        <p:txBody>
          <a:bodyPr lIns="45719" rIns="45719"/>
          <a:lstStyle/>
          <a:p>
            <a:pPr>
              <a:lnSpc>
                <a:spcPct val="100000"/>
              </a:lnSpc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</a:p>
        </p:txBody>
      </p:sp>
      <p:sp>
        <p:nvSpPr>
          <p:cNvPr id="268" name="Shape 3"/>
          <p:cNvSpPr/>
          <p:nvPr/>
        </p:nvSpPr>
        <p:spPr>
          <a:xfrm>
            <a:off x="770929" y="3250048"/>
            <a:ext cx="91441" cy="4047054"/>
          </a:xfrm>
          <a:prstGeom prst="roundRect">
            <a:avLst>
              <a:gd name="adj" fmla="val 32558"/>
            </a:avLst>
          </a:prstGeom>
          <a:solidFill>
            <a:srgbClr val="28282F"/>
          </a:solidFill>
          <a:ln w="12700">
            <a:miter lim="400000"/>
          </a:ln>
        </p:spPr>
        <p:txBody>
          <a:bodyPr lIns="45719" rIns="45719"/>
          <a:lstStyle/>
          <a:p>
            <a:pPr>
              <a:lnSpc>
                <a:spcPct val="100000"/>
              </a:lnSpc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</a:p>
        </p:txBody>
      </p:sp>
      <p:sp>
        <p:nvSpPr>
          <p:cNvPr id="269" name="The patient  transferred from the outpatient clinic to the ED for further management…"/>
          <p:cNvSpPr txBox="1"/>
          <p:nvPr>
            <p:ph type="body" idx="4294967295"/>
          </p:nvPr>
        </p:nvSpPr>
        <p:spPr>
          <a:xfrm>
            <a:off x="884031" y="3386714"/>
            <a:ext cx="13167362" cy="3773722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0"/>
              </a:spcBef>
              <a:buSzTx/>
              <a:buFontTx/>
              <a:buNone/>
              <a:defRPr sz="2600">
                <a:latin typeface="Helvetica"/>
                <a:ea typeface="Helvetica"/>
                <a:cs typeface="Helvetica"/>
                <a:sym typeface="Helvetica"/>
              </a:defRPr>
            </a:pPr>
            <a:r>
              <a:t>The patient  transferred from the outpatient clinic to the ED for further management</a:t>
            </a:r>
          </a:p>
          <a:p>
            <a:pPr marL="0" indent="0">
              <a:spcBef>
                <a:spcPts val="0"/>
              </a:spcBef>
              <a:buSzTx/>
              <a:buFontTx/>
              <a:buNone/>
              <a:defRPr sz="2600">
                <a:latin typeface="Helvetica"/>
                <a:ea typeface="Helvetica"/>
                <a:cs typeface="Helvetica"/>
                <a:sym typeface="Helvetica"/>
              </a:defRPr>
            </a:pPr>
            <a:r>
              <a:t>He was subsequently admitted to the ICU due to low Body weight  The patient was kept (NPO)  Started on (TPN).</a:t>
            </a:r>
          </a:p>
          <a:p>
            <a:pPr marL="0" indent="0">
              <a:spcBef>
                <a:spcPts val="0"/>
              </a:spcBef>
              <a:buSzTx/>
              <a:buFontTx/>
              <a:buNone/>
              <a:defRPr sz="26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marL="0" indent="0">
              <a:spcBef>
                <a:spcPts val="0"/>
              </a:spcBef>
              <a:buSzTx/>
              <a:buFontTx/>
              <a:buNone/>
              <a:defRPr sz="2600">
                <a:latin typeface="Helvetica"/>
                <a:ea typeface="Helvetica"/>
                <a:cs typeface="Helvetica"/>
                <a:sym typeface="Helvetica"/>
              </a:defRPr>
            </a:pPr>
            <a:r>
              <a:t> Pediatric surgery was consulted early; however, surgical intervention was deferred at that time due to the patient’s low weight and poor operative candidacy.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Text 0"/>
          <p:cNvSpPr txBox="1"/>
          <p:nvPr/>
        </p:nvSpPr>
        <p:spPr>
          <a:xfrm>
            <a:off x="804507" y="655451"/>
            <a:ext cx="3513883" cy="6045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4800"/>
              </a:lnSpc>
              <a:defRPr sz="4000"/>
            </a:lvl1pPr>
          </a:lstStyle>
          <a:p>
            <a:pPr/>
            <a:r>
              <a:t>Hospital course</a:t>
            </a:r>
          </a:p>
        </p:txBody>
      </p:sp>
      <p:sp>
        <p:nvSpPr>
          <p:cNvPr id="272" name="Shape 2"/>
          <p:cNvSpPr/>
          <p:nvPr/>
        </p:nvSpPr>
        <p:spPr>
          <a:xfrm>
            <a:off x="793790" y="2171126"/>
            <a:ext cx="13347845" cy="5906171"/>
          </a:xfrm>
          <a:prstGeom prst="roundRect">
            <a:avLst>
              <a:gd name="adj" fmla="val 1858"/>
            </a:avLst>
          </a:prstGeom>
          <a:solidFill>
            <a:srgbClr val="F9F8F5"/>
          </a:solidFill>
          <a:ln w="22860">
            <a:solidFill>
              <a:srgbClr val="D3D1C9"/>
            </a:solidFill>
          </a:ln>
        </p:spPr>
        <p:txBody>
          <a:bodyPr lIns="45719" rIns="45719"/>
          <a:lstStyle/>
          <a:p>
            <a:pPr>
              <a:lnSpc>
                <a:spcPct val="100000"/>
              </a:lnSpc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</a:p>
        </p:txBody>
      </p:sp>
      <p:sp>
        <p:nvSpPr>
          <p:cNvPr id="273" name="Shape 3"/>
          <p:cNvSpPr/>
          <p:nvPr/>
        </p:nvSpPr>
        <p:spPr>
          <a:xfrm>
            <a:off x="770929" y="2254443"/>
            <a:ext cx="70745" cy="5739536"/>
          </a:xfrm>
          <a:prstGeom prst="roundRect">
            <a:avLst>
              <a:gd name="adj" fmla="val 50000"/>
            </a:avLst>
          </a:prstGeom>
          <a:solidFill>
            <a:srgbClr val="28282F"/>
          </a:solidFill>
          <a:ln w="12700">
            <a:miter lim="400000"/>
          </a:ln>
        </p:spPr>
        <p:txBody>
          <a:bodyPr lIns="45719" rIns="45719"/>
          <a:lstStyle/>
          <a:p>
            <a:pPr>
              <a:lnSpc>
                <a:spcPct val="100000"/>
              </a:lnSpc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</a:p>
        </p:txBody>
      </p:sp>
      <p:sp>
        <p:nvSpPr>
          <p:cNvPr id="274" name="Patient started on aggressive hydration and calcitonin 4 IU/kg for 1 day.…"/>
          <p:cNvSpPr txBox="1"/>
          <p:nvPr>
            <p:ph type="body" idx="4294967295"/>
          </p:nvPr>
        </p:nvSpPr>
        <p:spPr>
          <a:xfrm>
            <a:off x="884031" y="2972241"/>
            <a:ext cx="13167362" cy="5116486"/>
          </a:xfrm>
          <a:prstGeom prst="rect">
            <a:avLst/>
          </a:prstGeom>
        </p:spPr>
        <p:txBody>
          <a:bodyPr/>
          <a:lstStyle/>
          <a:p>
            <a:pPr marL="300789" indent="-300789">
              <a:spcBef>
                <a:spcPts val="0"/>
              </a:spcBef>
              <a:buFontTx/>
              <a:defRPr sz="3000">
                <a:latin typeface="Helvetica"/>
                <a:ea typeface="Helvetica"/>
                <a:cs typeface="Helvetica"/>
                <a:sym typeface="Helvetica"/>
              </a:defRPr>
            </a:pPr>
            <a:r>
              <a:t>Patient started on aggressive hydration and calcitonin 4 IU/kg for 1 day.</a:t>
            </a:r>
          </a:p>
          <a:p>
            <a:pPr marL="300789" indent="-300789">
              <a:spcBef>
                <a:spcPts val="0"/>
              </a:spcBef>
              <a:buFontTx/>
              <a:defRPr sz="30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marL="300789" indent="-300789">
              <a:spcBef>
                <a:spcPts val="0"/>
              </a:spcBef>
              <a:buFontTx/>
              <a:defRPr sz="3000">
                <a:latin typeface="Helvetica"/>
                <a:ea typeface="Helvetica"/>
                <a:cs typeface="Helvetica"/>
                <a:sym typeface="Helvetica"/>
              </a:defRPr>
            </a:pPr>
            <a:r>
              <a:t>Corrected calcium then was 3.61, so calcitonin increased to 6 IU/kg.</a:t>
            </a:r>
          </a:p>
          <a:p>
            <a:pPr marL="300789" indent="-300789">
              <a:spcBef>
                <a:spcPts val="0"/>
              </a:spcBef>
              <a:buFontTx/>
              <a:defRPr sz="30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marL="300789" indent="-300789">
              <a:spcBef>
                <a:spcPts val="0"/>
              </a:spcBef>
              <a:buFontTx/>
              <a:defRPr sz="3000">
                <a:latin typeface="Helvetica"/>
                <a:ea typeface="Helvetica"/>
                <a:cs typeface="Helvetica"/>
                <a:sym typeface="Helvetica"/>
              </a:defRPr>
            </a:pPr>
            <a:r>
              <a:t>Next corrected calcium 3.26; due to limited response, pamidronate was started (3 doses over 3 consecutive days).</a:t>
            </a:r>
          </a:p>
          <a:p>
            <a:pPr marL="300789" indent="-300789">
              <a:spcBef>
                <a:spcPts val="0"/>
              </a:spcBef>
              <a:buFontTx/>
              <a:defRPr sz="30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marL="300789" indent="-300789">
              <a:spcBef>
                <a:spcPts val="0"/>
              </a:spcBef>
              <a:buFontTx/>
              <a:defRPr sz="3000">
                <a:latin typeface="Helvetica"/>
                <a:ea typeface="Helvetica"/>
                <a:cs typeface="Helvetica"/>
                <a:sym typeface="Helvetica"/>
              </a:defRPr>
            </a:pPr>
            <a:r>
              <a:t>Corrected calcium then 2.36 while on calcitonin and pamidronate.</a:t>
            </a:r>
          </a:p>
          <a:p>
            <a:pPr marL="0" indent="0">
              <a:spcBef>
                <a:spcPts val="0"/>
              </a:spcBef>
              <a:buSzTx/>
              <a:buFontTx/>
              <a:buNone/>
              <a:defRPr sz="2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75" name="Text 4"/>
          <p:cNvSpPr txBox="1"/>
          <p:nvPr/>
        </p:nvSpPr>
        <p:spPr>
          <a:xfrm>
            <a:off x="671592" y="1298120"/>
            <a:ext cx="10811189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sz="30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Pharmacological Management Initiated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Text 0"/>
          <p:cNvSpPr txBox="1"/>
          <p:nvPr/>
        </p:nvSpPr>
        <p:spPr>
          <a:xfrm>
            <a:off x="804507" y="655451"/>
            <a:ext cx="3513883" cy="6045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4800"/>
              </a:lnSpc>
              <a:defRPr sz="4000"/>
            </a:lvl1pPr>
          </a:lstStyle>
          <a:p>
            <a:pPr/>
            <a:r>
              <a:t>Hospital course</a:t>
            </a:r>
          </a:p>
        </p:txBody>
      </p:sp>
      <p:sp>
        <p:nvSpPr>
          <p:cNvPr id="278" name="Shape 2"/>
          <p:cNvSpPr/>
          <p:nvPr/>
        </p:nvSpPr>
        <p:spPr>
          <a:xfrm>
            <a:off x="793790" y="2171126"/>
            <a:ext cx="13347845" cy="5906171"/>
          </a:xfrm>
          <a:prstGeom prst="roundRect">
            <a:avLst>
              <a:gd name="adj" fmla="val 1858"/>
            </a:avLst>
          </a:prstGeom>
          <a:solidFill>
            <a:srgbClr val="F9F8F5"/>
          </a:solidFill>
          <a:ln w="22860">
            <a:solidFill>
              <a:srgbClr val="D3D1C9"/>
            </a:solidFill>
          </a:ln>
        </p:spPr>
        <p:txBody>
          <a:bodyPr lIns="45719" rIns="45719"/>
          <a:lstStyle/>
          <a:p>
            <a:pPr>
              <a:lnSpc>
                <a:spcPct val="100000"/>
              </a:lnSpc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</a:p>
        </p:txBody>
      </p:sp>
      <p:sp>
        <p:nvSpPr>
          <p:cNvPr id="279" name="Shape 3"/>
          <p:cNvSpPr/>
          <p:nvPr/>
        </p:nvSpPr>
        <p:spPr>
          <a:xfrm>
            <a:off x="770929" y="2254443"/>
            <a:ext cx="70745" cy="5739536"/>
          </a:xfrm>
          <a:prstGeom prst="roundRect">
            <a:avLst>
              <a:gd name="adj" fmla="val 50000"/>
            </a:avLst>
          </a:prstGeom>
          <a:solidFill>
            <a:srgbClr val="28282F"/>
          </a:solidFill>
          <a:ln w="12700">
            <a:miter lim="400000"/>
          </a:ln>
        </p:spPr>
        <p:txBody>
          <a:bodyPr lIns="45719" rIns="45719"/>
          <a:lstStyle/>
          <a:p>
            <a:pPr>
              <a:lnSpc>
                <a:spcPct val="100000"/>
              </a:lnSpc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</a:p>
        </p:txBody>
      </p:sp>
      <p:sp>
        <p:nvSpPr>
          <p:cNvPr id="280" name="On day 8 of calcitonin and 3 days after the last pamidronate dose, corrected calcium dropped to 1.96…"/>
          <p:cNvSpPr txBox="1"/>
          <p:nvPr>
            <p:ph type="body" idx="4294967295"/>
          </p:nvPr>
        </p:nvSpPr>
        <p:spPr>
          <a:xfrm>
            <a:off x="884031" y="2159695"/>
            <a:ext cx="13167362" cy="5929032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0"/>
              </a:spcBef>
              <a:buSzTx/>
              <a:buFontTx/>
              <a:buNone/>
              <a:defRPr sz="30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marL="300789" indent="-300789">
              <a:spcBef>
                <a:spcPts val="0"/>
              </a:spcBef>
              <a:buFontTx/>
              <a:defRPr sz="3000">
                <a:latin typeface="Helvetica"/>
                <a:ea typeface="Helvetica"/>
                <a:cs typeface="Helvetica"/>
                <a:sym typeface="Helvetica"/>
              </a:defRPr>
            </a:pPr>
            <a:r>
              <a:t>On day 8 of calcitonin and 3 days after the last pamidronate dose, corrected calcium dropped to 1.96</a:t>
            </a:r>
          </a:p>
          <a:p>
            <a:pPr marL="300789" indent="-300789">
              <a:spcBef>
                <a:spcPts val="0"/>
              </a:spcBef>
              <a:buFontTx/>
              <a:defRPr sz="30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marL="300789" indent="-300789">
              <a:spcBef>
                <a:spcPts val="0"/>
              </a:spcBef>
              <a:buFontTx/>
              <a:defRPr sz="3000">
                <a:latin typeface="Helvetica"/>
                <a:ea typeface="Helvetica"/>
                <a:cs typeface="Helvetica"/>
                <a:sym typeface="Helvetica"/>
              </a:defRPr>
            </a:pPr>
            <a:r>
              <a:t>At that time, the patient (weight 2 kg) was planned and booked for surgery the next day, having become fit for surgery  ,calcitonin Discontinue  and had already been off pamidronate for 3 days, and was maintained on IVF and TPN only.</a:t>
            </a:r>
          </a:p>
          <a:p>
            <a:pPr marL="300789" indent="-300789">
              <a:spcBef>
                <a:spcPts val="0"/>
              </a:spcBef>
              <a:buFontTx/>
              <a:defRPr sz="30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marL="300789" indent="-300789">
              <a:spcBef>
                <a:spcPts val="0"/>
              </a:spcBef>
              <a:buFontTx/>
              <a:defRPr sz="3000">
                <a:latin typeface="Helvetica"/>
                <a:ea typeface="Helvetica"/>
                <a:cs typeface="Helvetica"/>
                <a:sym typeface="Helvetica"/>
              </a:defRPr>
            </a:pPr>
            <a:r>
              <a:t>After 6 hours of close monitoring, corrected calcium rose to 2.60.</a:t>
            </a:r>
          </a:p>
          <a:p>
            <a:pPr marL="300789" indent="-300789">
              <a:spcBef>
                <a:spcPts val="0"/>
              </a:spcBef>
              <a:buFontTx/>
              <a:defRPr sz="30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marL="300789" indent="-300789">
              <a:spcBef>
                <a:spcPts val="0"/>
              </a:spcBef>
              <a:buFontTx/>
              <a:defRPr sz="3000">
                <a:latin typeface="Helvetica"/>
                <a:ea typeface="Helvetica"/>
                <a:cs typeface="Helvetica"/>
                <a:sym typeface="Helvetica"/>
              </a:defRPr>
            </a:pPr>
            <a:r>
              <a:t>prior to OR, corrected calcium was 2.90.</a:t>
            </a:r>
          </a:p>
        </p:txBody>
      </p:sp>
      <p:sp>
        <p:nvSpPr>
          <p:cNvPr id="281" name="Text 4"/>
          <p:cNvSpPr txBox="1"/>
          <p:nvPr/>
        </p:nvSpPr>
        <p:spPr>
          <a:xfrm>
            <a:off x="671592" y="1298120"/>
            <a:ext cx="10811189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sz="30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Pharmacological Management Initiated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161613"/>
      </a:dk1>
      <a:lt1>
        <a:srgbClr val="000000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Times New Roman"/>
        <a:ea typeface="Times New Roman"/>
        <a:cs typeface="Times New Roman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ts val="24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900" u="none" kumimoji="0" normalizeH="0">
            <a:ln>
              <a:noFill/>
            </a:ln>
            <a:solidFill>
              <a:srgbClr val="161613"/>
            </a:solidFill>
            <a:effectLst/>
            <a:uFillTx/>
            <a:latin typeface="DM Sans Medium"/>
            <a:ea typeface="DM Sans Medium"/>
            <a:cs typeface="DM Sans Medium"/>
            <a:sym typeface="DM Sans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Times New Roman"/>
        <a:ea typeface="Times New Roman"/>
        <a:cs typeface="Times New Roman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ts val="24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900" u="none" kumimoji="0" normalizeH="0">
            <a:ln>
              <a:noFill/>
            </a:ln>
            <a:solidFill>
              <a:srgbClr val="161613"/>
            </a:solidFill>
            <a:effectLst/>
            <a:uFillTx/>
            <a:latin typeface="DM Sans Medium"/>
            <a:ea typeface="DM Sans Medium"/>
            <a:cs typeface="DM Sans Medium"/>
            <a:sym typeface="DM Sans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