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jklh+MAnGNEJbpOjmCX+PV6fM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Interpretation:</a:t>
            </a:r>
            <a:endParaRPr/>
          </a:p>
          <a:p>
            <a:pPr indent="0" lvl="0" marL="0" rtl="0" algn="l">
              <a:spcBef>
                <a:spcPts val="0"/>
              </a:spcBef>
              <a:spcAft>
                <a:spcPts val="0"/>
              </a:spcAft>
              <a:buNone/>
            </a:pPr>
            <a:r>
              <a:rPr lang="en-US"/>
              <a:t>Inappropriately normal (not suppressed) FGF23 in the setting of hypophosphatemia → consistent with FGF23-mediated renal phosphate wasting.</a:t>
            </a:r>
            <a:endParaRPr/>
          </a:p>
        </p:txBody>
      </p:sp>
      <p:sp>
        <p:nvSpPr>
          <p:cNvPr id="171" name="Google Shape;1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Levels of FGF23 are increased by inactivating mutations in </a:t>
            </a:r>
            <a:r>
              <a:rPr b="0" i="1" lang="en-US" sz="1200">
                <a:solidFill>
                  <a:schemeClr val="dk1"/>
                </a:solidFill>
                <a:latin typeface="Calibri"/>
                <a:ea typeface="Calibri"/>
                <a:cs typeface="Calibri"/>
                <a:sym typeface="Calibri"/>
              </a:rPr>
              <a:t>PHEX</a:t>
            </a:r>
            <a:r>
              <a:rPr b="0" i="0" lang="en-US" sz="1200">
                <a:solidFill>
                  <a:schemeClr val="dk1"/>
                </a:solidFill>
                <a:latin typeface="Calibri"/>
                <a:ea typeface="Calibri"/>
                <a:cs typeface="Calibri"/>
                <a:sym typeface="Calibri"/>
              </a:rPr>
              <a:t> (as in XLH) or </a:t>
            </a:r>
            <a:r>
              <a:rPr b="0" i="1" lang="en-US" sz="1200">
                <a:solidFill>
                  <a:schemeClr val="dk1"/>
                </a:solidFill>
                <a:latin typeface="Calibri"/>
                <a:ea typeface="Calibri"/>
                <a:cs typeface="Calibri"/>
                <a:sym typeface="Calibri"/>
              </a:rPr>
              <a:t>DMP1</a:t>
            </a:r>
            <a:r>
              <a:rPr b="0" i="0" lang="en-US" sz="1200">
                <a:solidFill>
                  <a:schemeClr val="dk1"/>
                </a:solidFill>
                <a:latin typeface="Calibri"/>
                <a:ea typeface="Calibri"/>
                <a:cs typeface="Calibri"/>
                <a:sym typeface="Calibri"/>
              </a:rPr>
              <a:t> (as in ARHR), by activating mutations in FGF23 (as in ADHR), or by tumor production of FGF23 (as in TIO tumor induced osteomalacia ). Each of these disorders leads to excessive activity of FGF23, which suppresses the Na/Pi cotransporter and causes renal phosphate-wasting. In HHRH, the renal phosphate-wasting is caused by a mutation in the Na/Pi cotransporter itself.</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a child with suspected rickets, the initial step is to confirm the diagnosis clinically and biochemically, particularly with elevated alkaline phosphatase.</a:t>
            </a:r>
            <a:endParaRPr/>
          </a:p>
          <a:p>
            <a:pPr indent="0" lvl="0" marL="0" rtl="0" algn="l">
              <a:spcBef>
                <a:spcPts val="0"/>
              </a:spcBef>
              <a:spcAft>
                <a:spcPts val="0"/>
              </a:spcAft>
              <a:buNone/>
            </a:pPr>
            <a:r>
              <a:rPr lang="en-US"/>
              <a:t>The next step is to differentiate between </a:t>
            </a:r>
            <a:r>
              <a:rPr b="1" lang="en-US"/>
              <a:t>calcipenic and phosphopenic causes</a:t>
            </a:r>
            <a:r>
              <a:rPr lang="en-US"/>
              <a:t>.</a:t>
            </a:r>
            <a:endParaRPr/>
          </a:p>
          <a:p>
            <a:pPr indent="0" lvl="0" marL="0" rtl="0" algn="l">
              <a:spcBef>
                <a:spcPts val="0"/>
              </a:spcBef>
              <a:spcAft>
                <a:spcPts val="0"/>
              </a:spcAft>
              <a:buNone/>
            </a:pPr>
            <a:r>
              <a:rPr lang="en-US"/>
              <a:t>In phosphopenic rickets is characterized by </a:t>
            </a:r>
            <a:r>
              <a:rPr b="1" lang="en-US"/>
              <a:t>low phosphate levels</a:t>
            </a:r>
            <a:r>
              <a:rPr lang="en-US"/>
              <a:t>, </a:t>
            </a:r>
            <a:endParaRPr/>
          </a:p>
          <a:p>
            <a:pPr indent="0" lvl="0" marL="0" rtl="0" algn="l">
              <a:spcBef>
                <a:spcPts val="0"/>
              </a:spcBef>
              <a:spcAft>
                <a:spcPts val="0"/>
              </a:spcAft>
              <a:buNone/>
            </a:pPr>
            <a:r>
              <a:t/>
            </a:r>
            <a:endParaRPr/>
          </a:p>
        </p:txBody>
      </p:sp>
      <p:sp>
        <p:nvSpPr>
          <p:cNvPr id="187" name="Google Shape;18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“Despite normalization of serum phosphate, the patient continued to have significant bone pain, limited mobility, and suboptimal growth. Alkaline phosphatase remained elevated, while radiographs demonstrated persistent rachitic changes, indicating ongoing active disease.”</a:t>
            </a:r>
            <a:endParaRPr/>
          </a:p>
        </p:txBody>
      </p:sp>
      <p:sp>
        <p:nvSpPr>
          <p:cNvPr id="212" name="Google Shape;21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growth chart shows a </a:t>
            </a:r>
            <a:r>
              <a:rPr b="1" lang="en-US"/>
              <a:t>decline in growth velocity over time</a:t>
            </a:r>
            <a:r>
              <a:rPr lang="en-US"/>
              <a:t>, with the patient crossing percentiles downward.</a:t>
            </a:r>
            <a:endParaRPr/>
          </a:p>
        </p:txBody>
      </p:sp>
      <p:sp>
        <p:nvSpPr>
          <p:cNvPr id="219" name="Google Shape;2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Given persistent symptoms of bone pain , suboptimal growth , elevated ALP, and ongoing radiologic rickets despite conventional therapy, burosumab was initiated at approximately 0.8 mg/kg.”</a:t>
            </a:r>
            <a:endParaRPr/>
          </a:p>
        </p:txBody>
      </p:sp>
      <p:sp>
        <p:nvSpPr>
          <p:cNvPr id="233" name="Google Shape;23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Following initiation of burosumab, the patient showed clear clinical improvement with reduced pain and better mobility, improved growth trajectory, biochemical improvement with decreasing ALP, and radiologic evidence of rickets healing.”</a:t>
            </a:r>
            <a:endParaRPr/>
          </a:p>
        </p:txBody>
      </p:sp>
      <p:sp>
        <p:nvSpPr>
          <p:cNvPr id="240" name="Google Shape;24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Improved generalized osteopenia with no radiographic evidence of active rickets , no bone fracture </a:t>
            </a:r>
            <a:endParaRPr/>
          </a:p>
        </p:txBody>
      </p:sp>
      <p:sp>
        <p:nvSpPr>
          <p:cNvPr id="247" name="Google Shape;24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Importantly, FGF23 levels should not be measured or used to monitor response during burosumab therapy, as the drug causes falsely elevated readings due to analytical interference in the assays.“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Burosumab must not be given in conjunction with oral phosphate or active vitamin D, when fasting phosphate levels are within the age-related normal reference range before initiation of treatment or when severe renal impairment is present (estimated glomerular filtration rate &lt;30 ml/min/1.73 m 2</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Compared to conventional therapy, burosumab directly targets excess FGF23, leading to improved phosphate homeostasis, better rickets healing, and improved physical function and growth outcomes.”</a:t>
            </a:r>
            <a:endParaRPr/>
          </a:p>
          <a:p>
            <a:pPr indent="0" lvl="0" marL="0" rtl="0" algn="l">
              <a:spcBef>
                <a:spcPts val="0"/>
              </a:spcBef>
              <a:spcAft>
                <a:spcPts val="0"/>
              </a:spcAft>
              <a:buNone/>
            </a:pPr>
            <a:r>
              <a:t/>
            </a:r>
            <a:endParaRPr/>
          </a:p>
        </p:txBody>
      </p:sp>
      <p:sp>
        <p:nvSpPr>
          <p:cNvPr id="255" name="Google Shape;2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Growth hormone has been used in children with XLH and persistent short stature, but it does not address the underlying phosphate-wasting pathophysiology, so its role remains adjunctive rather than primary.”</a:t>
            </a:r>
            <a:endParaRPr/>
          </a:p>
        </p:txBody>
      </p:sp>
      <p:sp>
        <p:nvSpPr>
          <p:cNvPr id="262" name="Google Shape;2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feature suggest Fanconi syndrome , nutritional rickets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Fhx suggestive of XLH dominant inheritance </a:t>
            </a:r>
            <a:endParaRPr/>
          </a:p>
        </p:txBody>
      </p:sp>
      <p:sp>
        <p:nvSpPr>
          <p:cNvPr id="135" name="Google Shape;13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“Overall, while nutritional rickets remains the most common etiology, the positive family history raises early suspicion for a hereditary cause.”</a:t>
            </a:r>
            <a:endParaRPr/>
          </a:p>
          <a:p>
            <a:pPr indent="0" lvl="0" marL="0" rtl="0" algn="l">
              <a:spcBef>
                <a:spcPts val="0"/>
              </a:spcBef>
              <a:spcAft>
                <a:spcPts val="0"/>
              </a:spcAft>
              <a:buNone/>
            </a:pPr>
            <a:r>
              <a:rPr b="1" lang="en-US"/>
              <a:t>1.X-linked hypophosphatemia (XLH)</a:t>
            </a:r>
            <a:br>
              <a:rPr lang="en-US"/>
            </a:br>
            <a:r>
              <a:rPr lang="en-US"/>
              <a:t>– Strongly suggested by </a:t>
            </a:r>
            <a:r>
              <a:rPr b="1" lang="en-US"/>
              <a:t>positive family history in the father</a:t>
            </a:r>
            <a:br>
              <a:rPr lang="en-US"/>
            </a:br>
            <a:r>
              <a:rPr lang="en-US"/>
              <a:t>– Early stage disease may present </a:t>
            </a:r>
            <a:r>
              <a:rPr b="1" lang="en-US"/>
              <a:t>without obvious skeletal deformities</a:t>
            </a:r>
            <a:br>
              <a:rPr lang="en-US"/>
            </a:br>
            <a:r>
              <a:rPr lang="en-US"/>
              <a:t>– Normal growth and development do not exclude mild/presymptomatic disease</a:t>
            </a:r>
            <a:endParaRPr/>
          </a:p>
          <a:p>
            <a:pPr indent="0" lvl="0" marL="0" rtl="0" algn="l">
              <a:spcBef>
                <a:spcPts val="0"/>
              </a:spcBef>
              <a:spcAft>
                <a:spcPts val="0"/>
              </a:spcAft>
              <a:buNone/>
            </a:pPr>
            <a:r>
              <a:rPr lang="en-US"/>
              <a:t>2. </a:t>
            </a:r>
            <a:r>
              <a:rPr b="1" lang="en-US"/>
              <a:t>Nutritional rickets (vitamin D deficiency)</a:t>
            </a:r>
            <a:br>
              <a:rPr lang="en-US"/>
            </a:br>
            <a:r>
              <a:rPr lang="en-US"/>
              <a:t>– Most common cause in this age group</a:t>
            </a:r>
            <a:br>
              <a:rPr lang="en-US"/>
            </a:br>
            <a:r>
              <a:rPr lang="en-US"/>
              <a:t>– Less supported here due to </a:t>
            </a:r>
            <a:r>
              <a:rPr b="0" lang="en-US"/>
              <a:t>adequate diet, normal growth, and absence of risk factors</a:t>
            </a:r>
            <a:endParaRPr/>
          </a:p>
          <a:p>
            <a:pPr indent="0" lvl="0" marL="0" rtl="0" algn="l">
              <a:spcBef>
                <a:spcPts val="0"/>
              </a:spcBef>
              <a:spcAft>
                <a:spcPts val="0"/>
              </a:spcAft>
              <a:buNone/>
            </a:pPr>
            <a:r>
              <a:rPr b="1" lang="en-US"/>
              <a:t>3. Other hereditary hypophosphatemic rickets (ADHR, ARHR)</a:t>
            </a:r>
            <a:br>
              <a:rPr lang="en-US"/>
            </a:br>
            <a:r>
              <a:rPr lang="en-US"/>
              <a:t>– Considered, </a:t>
            </a:r>
            <a:r>
              <a:rPr b="0" lang="en-US"/>
              <a:t>but less likely given known familial XLH pattern</a:t>
            </a:r>
            <a:endParaRPr/>
          </a:p>
          <a:p>
            <a:pPr indent="0" lvl="0" marL="0" rtl="0" algn="l">
              <a:spcBef>
                <a:spcPts val="0"/>
              </a:spcBef>
              <a:spcAft>
                <a:spcPts val="0"/>
              </a:spcAft>
              <a:buNone/>
            </a:pPr>
            <a:r>
              <a:rPr b="1" lang="en-US"/>
              <a:t>4. Renal tubular disorders (e.g., Fanconi syndrome)</a:t>
            </a:r>
            <a:br>
              <a:rPr lang="en-US"/>
            </a:br>
            <a:r>
              <a:rPr lang="en-US"/>
              <a:t>– Unlikely without </a:t>
            </a:r>
            <a:r>
              <a:rPr b="1" lang="en-US"/>
              <a:t>polyuria, dehydration, or growth failure</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High alk phos suggest of increase bone turnover</a:t>
            </a:r>
            <a:endParaRPr/>
          </a:p>
          <a:p>
            <a:pPr indent="0" lvl="0" marL="0" rtl="0" algn="l">
              <a:spcBef>
                <a:spcPts val="0"/>
              </a:spcBef>
              <a:spcAft>
                <a:spcPts val="0"/>
              </a:spcAft>
              <a:buNone/>
            </a:pPr>
            <a:r>
              <a:rPr b="1" lang="en-US"/>
              <a:t>Interpretation:</a:t>
            </a:r>
            <a:br>
              <a:rPr lang="en-US"/>
            </a:br>
            <a:r>
              <a:rPr lang="en-US"/>
              <a:t>The biochemical profile shows </a:t>
            </a:r>
            <a:r>
              <a:rPr b="1" lang="en-US"/>
              <a:t>hypophosphatemia with elevated alkaline phosphatase and normal calcium, PTH, and vitamin D levels</a:t>
            </a:r>
            <a:r>
              <a:rPr lang="en-US"/>
              <a:t>,  against nutritional rickets.</a:t>
            </a:r>
            <a:endParaRPr/>
          </a:p>
          <a:p>
            <a:pPr indent="0" lvl="0" marL="0" rtl="0" algn="l">
              <a:spcBef>
                <a:spcPts val="0"/>
              </a:spcBef>
              <a:spcAft>
                <a:spcPts val="0"/>
              </a:spcAft>
              <a:buNone/>
            </a:pPr>
            <a:r>
              <a:rPr lang="en-US"/>
              <a:t>In the context of a positive family history, these findings are highly suggestive of </a:t>
            </a:r>
            <a:r>
              <a:rPr b="1" lang="en-US"/>
              <a:t>X-linked hypophosphatemia (XLH)</a:t>
            </a:r>
            <a:r>
              <a:rPr lang="en-US"/>
              <a:t>.</a:t>
            </a:r>
            <a:endParaRPr/>
          </a:p>
          <a:p>
            <a:pPr indent="0" lvl="0" marL="0" rtl="0" algn="l">
              <a:spcBef>
                <a:spcPts val="0"/>
              </a:spcBef>
              <a:spcAft>
                <a:spcPts val="0"/>
              </a:spcAft>
              <a:buNone/>
            </a:pPr>
            <a:r>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Skeletal imaging showed : There is mild flaring and splaying of the distal femoral metaphysis with metaphyseal lucency/sclerosis and to lesser extent the proximal tibial and fibular metaphysis, likely related to mild healing rachitic changes. Minimal cupping noted within the left distal radial metaphysis, related to mild rickets changes. </a:t>
            </a:r>
            <a:endParaRPr/>
          </a:p>
          <a:p>
            <a:pPr indent="0" lvl="0" marL="0" rtl="0" algn="l">
              <a:spcBef>
                <a:spcPts val="0"/>
              </a:spcBef>
              <a:spcAft>
                <a:spcPts val="0"/>
              </a:spcAft>
              <a:buNone/>
            </a:pPr>
            <a:r>
              <a:rPr lang="en-US"/>
              <a:t>No fracture or dislocation.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Don’t say this  unless asked :</a:t>
            </a:r>
            <a:endParaRPr/>
          </a:p>
          <a:p>
            <a:pPr indent="0" lvl="0" marL="0" rtl="0" algn="l">
              <a:spcBef>
                <a:spcPts val="0"/>
              </a:spcBef>
              <a:spcAft>
                <a:spcPts val="0"/>
              </a:spcAft>
              <a:buNone/>
            </a:pPr>
            <a:r>
              <a:rPr b="1" lang="en-US"/>
              <a:t>Baseline radiographs prior to treatment were not available</a:t>
            </a:r>
            <a:r>
              <a:rPr lang="en-US"/>
              <a:t>.</a:t>
            </a:r>
            <a:endParaRPr/>
          </a:p>
          <a:p>
            <a:pPr indent="0" lvl="0" marL="0" rtl="0" algn="l">
              <a:spcBef>
                <a:spcPts val="0"/>
              </a:spcBef>
              <a:spcAft>
                <a:spcPts val="0"/>
              </a:spcAft>
              <a:buNone/>
            </a:pPr>
            <a:r>
              <a:rPr b="1" lang="en-US"/>
              <a:t>“Findings may underestimate initial disease severity as imaging was performed after treatment initiation.”</a:t>
            </a:r>
            <a:endParaRPr/>
          </a:p>
          <a:p>
            <a:pPr indent="0" lvl="0" marL="0" rtl="0" algn="l">
              <a:spcBef>
                <a:spcPts val="0"/>
              </a:spcBef>
              <a:spcAft>
                <a:spcPts val="0"/>
              </a:spcAft>
              <a:buNone/>
            </a:pPr>
            <a:r>
              <a:rPr b="1" lang="en-US">
                <a:solidFill>
                  <a:srgbClr val="C00000"/>
                </a:solidFill>
              </a:rPr>
              <a:t>Radiographs obtained after initiation of conventional therapy) </a:t>
            </a:r>
            <a:r>
              <a:rPr lang="en-US"/>
              <a:t>(phosphate and active vitamin D)  before burosumab </a:t>
            </a:r>
            <a:endParaRPr b="1"/>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31"/>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1"/>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31"/>
          <p:cNvGrpSpPr/>
          <p:nvPr/>
        </p:nvGrpSpPr>
        <p:grpSpPr>
          <a:xfrm>
            <a:off x="9649215" y="4068923"/>
            <a:ext cx="1080904" cy="1080902"/>
            <a:chOff x="9685338" y="4460675"/>
            <a:chExt cx="1080904" cy="1080902"/>
          </a:xfrm>
        </p:grpSpPr>
        <p:sp>
          <p:nvSpPr>
            <p:cNvPr id="23" name="Google Shape;23;p31"/>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1"/>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3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1"/>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3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4" name="Shape 84"/>
        <p:cNvGrpSpPr/>
        <p:nvPr/>
      </p:nvGrpSpPr>
      <p:grpSpPr>
        <a:xfrm>
          <a:off x="0" y="0"/>
          <a:ext cx="0" cy="0"/>
          <a:chOff x="0" y="0"/>
          <a:chExt cx="0" cy="0"/>
        </a:xfrm>
      </p:grpSpPr>
      <p:sp>
        <p:nvSpPr>
          <p:cNvPr id="85" name="Google Shape;85;p40"/>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0"/>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0"/>
          <p:cNvSpPr/>
          <p:nvPr>
            <p:ph idx="2" type="pic"/>
          </p:nvPr>
        </p:nvSpPr>
        <p:spPr>
          <a:xfrm>
            <a:off x="0" y="0"/>
            <a:ext cx="8303740" cy="6858000"/>
          </a:xfrm>
          <a:prstGeom prst="rect">
            <a:avLst/>
          </a:prstGeom>
          <a:solidFill>
            <a:srgbClr val="E1DFDF"/>
          </a:solidFill>
          <a:ln>
            <a:noFill/>
          </a:ln>
        </p:spPr>
      </p:sp>
      <p:sp>
        <p:nvSpPr>
          <p:cNvPr id="88" name="Google Shape;88;p40"/>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9" name="Google Shape;89;p4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0" name="Google Shape;90;p40"/>
          <p:cNvGrpSpPr/>
          <p:nvPr/>
        </p:nvGrpSpPr>
        <p:grpSpPr>
          <a:xfrm>
            <a:off x="11401725" y="6229681"/>
            <a:ext cx="457200" cy="457200"/>
            <a:chOff x="11361456" y="6195813"/>
            <a:chExt cx="548640" cy="548640"/>
          </a:xfrm>
        </p:grpSpPr>
        <p:sp>
          <p:nvSpPr>
            <p:cNvPr id="91" name="Google Shape;91;p40"/>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4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4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1"/>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5" lvl="4" marL="2286000" algn="l">
              <a:lnSpc>
                <a:spcPct val="90000"/>
              </a:lnSpc>
              <a:spcBef>
                <a:spcPts val="400"/>
              </a:spcBef>
              <a:spcAft>
                <a:spcPts val="0"/>
              </a:spcAft>
              <a:buSzPts val="1530"/>
              <a:buChar char="▪"/>
              <a:defRPr/>
            </a:lvl5pPr>
            <a:lvl6pPr indent="-325755" lvl="5" marL="2743200" algn="l">
              <a:lnSpc>
                <a:spcPct val="90000"/>
              </a:lnSpc>
              <a:spcBef>
                <a:spcPts val="400"/>
              </a:spcBef>
              <a:spcAft>
                <a:spcPts val="0"/>
              </a:spcAft>
              <a:buSzPts val="1530"/>
              <a:buChar char="▪"/>
              <a:defRPr/>
            </a:lvl6pPr>
            <a:lvl7pPr indent="-325755" lvl="6" marL="3200400" algn="l">
              <a:lnSpc>
                <a:spcPct val="90000"/>
              </a:lnSpc>
              <a:spcBef>
                <a:spcPts val="400"/>
              </a:spcBef>
              <a:spcAft>
                <a:spcPts val="0"/>
              </a:spcAft>
              <a:buSzPts val="1530"/>
              <a:buChar char="▪"/>
              <a:defRPr/>
            </a:lvl7pPr>
            <a:lvl8pPr indent="-325755" lvl="7" marL="3657600" algn="l">
              <a:lnSpc>
                <a:spcPct val="90000"/>
              </a:lnSpc>
              <a:spcBef>
                <a:spcPts val="400"/>
              </a:spcBef>
              <a:spcAft>
                <a:spcPts val="0"/>
              </a:spcAft>
              <a:buSzPts val="1530"/>
              <a:buChar char="▪"/>
              <a:defRPr/>
            </a:lvl8pPr>
            <a:lvl9pPr indent="-325755" lvl="8" marL="4114800" algn="l">
              <a:lnSpc>
                <a:spcPct val="90000"/>
              </a:lnSpc>
              <a:spcBef>
                <a:spcPts val="400"/>
              </a:spcBef>
              <a:spcAft>
                <a:spcPts val="200"/>
              </a:spcAft>
              <a:buSzPts val="1530"/>
              <a:buChar char="▪"/>
              <a:defRPr/>
            </a:lvl9pPr>
          </a:lstStyle>
          <a:p/>
        </p:txBody>
      </p:sp>
      <p:sp>
        <p:nvSpPr>
          <p:cNvPr id="97" name="Google Shape;97;p4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42"/>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2"/>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5" lvl="4" marL="2286000" algn="l">
              <a:lnSpc>
                <a:spcPct val="90000"/>
              </a:lnSpc>
              <a:spcBef>
                <a:spcPts val="400"/>
              </a:spcBef>
              <a:spcAft>
                <a:spcPts val="0"/>
              </a:spcAft>
              <a:buSzPts val="1530"/>
              <a:buChar char="▪"/>
              <a:defRPr/>
            </a:lvl5pPr>
            <a:lvl6pPr indent="-325755" lvl="5" marL="2743200" algn="l">
              <a:lnSpc>
                <a:spcPct val="90000"/>
              </a:lnSpc>
              <a:spcBef>
                <a:spcPts val="400"/>
              </a:spcBef>
              <a:spcAft>
                <a:spcPts val="0"/>
              </a:spcAft>
              <a:buSzPts val="1530"/>
              <a:buChar char="▪"/>
              <a:defRPr/>
            </a:lvl6pPr>
            <a:lvl7pPr indent="-325755" lvl="6" marL="3200400" algn="l">
              <a:lnSpc>
                <a:spcPct val="90000"/>
              </a:lnSpc>
              <a:spcBef>
                <a:spcPts val="400"/>
              </a:spcBef>
              <a:spcAft>
                <a:spcPts val="0"/>
              </a:spcAft>
              <a:buSzPts val="1530"/>
              <a:buChar char="▪"/>
              <a:defRPr/>
            </a:lvl7pPr>
            <a:lvl8pPr indent="-325755" lvl="7" marL="3657600" algn="l">
              <a:lnSpc>
                <a:spcPct val="90000"/>
              </a:lnSpc>
              <a:spcBef>
                <a:spcPts val="400"/>
              </a:spcBef>
              <a:spcAft>
                <a:spcPts val="0"/>
              </a:spcAft>
              <a:buSzPts val="1530"/>
              <a:buChar char="▪"/>
              <a:defRPr/>
            </a:lvl8pPr>
            <a:lvl9pPr indent="-325755" lvl="8" marL="4114800" algn="l">
              <a:lnSpc>
                <a:spcPct val="90000"/>
              </a:lnSpc>
              <a:spcBef>
                <a:spcPts val="400"/>
              </a:spcBef>
              <a:spcAft>
                <a:spcPts val="200"/>
              </a:spcAft>
              <a:buSzPts val="1530"/>
              <a:buChar char="▪"/>
              <a:defRPr/>
            </a:lvl9pPr>
          </a:lstStyle>
          <a:p/>
        </p:txBody>
      </p:sp>
      <p:sp>
        <p:nvSpPr>
          <p:cNvPr id="103" name="Google Shape;103;p4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5" lvl="4" marL="2286000" algn="l">
              <a:lnSpc>
                <a:spcPct val="90000"/>
              </a:lnSpc>
              <a:spcBef>
                <a:spcPts val="400"/>
              </a:spcBef>
              <a:spcAft>
                <a:spcPts val="0"/>
              </a:spcAft>
              <a:buSzPts val="1530"/>
              <a:buChar char="▪"/>
              <a:defRPr/>
            </a:lvl5pPr>
            <a:lvl6pPr indent="-325755" lvl="5" marL="2743200" algn="l">
              <a:lnSpc>
                <a:spcPct val="90000"/>
              </a:lnSpc>
              <a:spcBef>
                <a:spcPts val="400"/>
              </a:spcBef>
              <a:spcAft>
                <a:spcPts val="0"/>
              </a:spcAft>
              <a:buSzPts val="1530"/>
              <a:buChar char="▪"/>
              <a:defRPr/>
            </a:lvl6pPr>
            <a:lvl7pPr indent="-325755" lvl="6" marL="3200400" algn="l">
              <a:lnSpc>
                <a:spcPct val="90000"/>
              </a:lnSpc>
              <a:spcBef>
                <a:spcPts val="400"/>
              </a:spcBef>
              <a:spcAft>
                <a:spcPts val="0"/>
              </a:spcAft>
              <a:buSzPts val="1530"/>
              <a:buChar char="▪"/>
              <a:defRPr/>
            </a:lvl7pPr>
            <a:lvl8pPr indent="-325755" lvl="7" marL="3657600" algn="l">
              <a:lnSpc>
                <a:spcPct val="90000"/>
              </a:lnSpc>
              <a:spcBef>
                <a:spcPts val="400"/>
              </a:spcBef>
              <a:spcAft>
                <a:spcPts val="0"/>
              </a:spcAft>
              <a:buSzPts val="1530"/>
              <a:buChar char="▪"/>
              <a:defRPr/>
            </a:lvl8pPr>
            <a:lvl9pPr indent="-325755" lvl="8" marL="4114800" algn="l">
              <a:lnSpc>
                <a:spcPct val="90000"/>
              </a:lnSpc>
              <a:spcBef>
                <a:spcPts val="400"/>
              </a:spcBef>
              <a:spcAft>
                <a:spcPts val="200"/>
              </a:spcAft>
              <a:buSzPts val="1530"/>
              <a:buChar char="▪"/>
              <a:defRPr/>
            </a:lvl9pPr>
          </a:lstStyle>
          <a:p/>
        </p:txBody>
      </p:sp>
      <p:sp>
        <p:nvSpPr>
          <p:cNvPr id="33" name="Google Shape;33;p3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33"/>
          <p:cNvSpPr txBox="1"/>
          <p:nvPr/>
        </p:nvSpPr>
        <p:spPr>
          <a:xfrm>
            <a:off x="203201" y="6477001"/>
            <a:ext cx="121860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Rockwell"/>
                <a:ea typeface="Rockwell"/>
                <a:cs typeface="Rockwell"/>
                <a:sym typeface="Rockwell"/>
              </a:rPr>
              <a:t>Copyrights apply</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sp>
        <p:nvSpPr>
          <p:cNvPr id="39" name="Google Shape;39;p34"/>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4"/>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4"/>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42" name="Google Shape;42;p34"/>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4" name="Google Shape;44;p34"/>
          <p:cNvGrpSpPr/>
          <p:nvPr/>
        </p:nvGrpSpPr>
        <p:grpSpPr>
          <a:xfrm>
            <a:off x="897399" y="2325848"/>
            <a:ext cx="1080904" cy="1080902"/>
            <a:chOff x="9685338" y="4460675"/>
            <a:chExt cx="1080904" cy="1080902"/>
          </a:xfrm>
        </p:grpSpPr>
        <p:sp>
          <p:nvSpPr>
            <p:cNvPr id="45" name="Google Shape;45;p34"/>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4"/>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4"/>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5"/>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60" lvl="7" marL="3657600" algn="l">
              <a:lnSpc>
                <a:spcPct val="90000"/>
              </a:lnSpc>
              <a:spcBef>
                <a:spcPts val="400"/>
              </a:spcBef>
              <a:spcAft>
                <a:spcPts val="0"/>
              </a:spcAft>
              <a:buSzPts val="1360"/>
              <a:buChar char="▪"/>
              <a:defRPr sz="1600"/>
            </a:lvl8pPr>
            <a:lvl9pPr indent="-314960" lvl="8" marL="4114800" algn="l">
              <a:lnSpc>
                <a:spcPct val="90000"/>
              </a:lnSpc>
              <a:spcBef>
                <a:spcPts val="400"/>
              </a:spcBef>
              <a:spcAft>
                <a:spcPts val="200"/>
              </a:spcAft>
              <a:buSzPts val="1360"/>
              <a:buChar char="▪"/>
              <a:defRPr sz="1600"/>
            </a:lvl9pPr>
          </a:lstStyle>
          <a:p/>
        </p:txBody>
      </p:sp>
      <p:sp>
        <p:nvSpPr>
          <p:cNvPr id="51" name="Google Shape;51;p35"/>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60" lvl="7" marL="3657600" algn="l">
              <a:lnSpc>
                <a:spcPct val="90000"/>
              </a:lnSpc>
              <a:spcBef>
                <a:spcPts val="400"/>
              </a:spcBef>
              <a:spcAft>
                <a:spcPts val="0"/>
              </a:spcAft>
              <a:buSzPts val="1360"/>
              <a:buChar char="▪"/>
              <a:defRPr sz="1600"/>
            </a:lvl8pPr>
            <a:lvl9pPr indent="-314960" lvl="8" marL="4114800" algn="l">
              <a:lnSpc>
                <a:spcPct val="90000"/>
              </a:lnSpc>
              <a:spcBef>
                <a:spcPts val="400"/>
              </a:spcBef>
              <a:spcAft>
                <a:spcPts val="200"/>
              </a:spcAft>
              <a:buSzPts val="1360"/>
              <a:buChar char="▪"/>
              <a:defRPr sz="1600"/>
            </a:lvl9pPr>
          </a:lstStyle>
          <a:p/>
        </p:txBody>
      </p:sp>
      <p:sp>
        <p:nvSpPr>
          <p:cNvPr id="52" name="Google Shape;52;p3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3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6"/>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8" name="Google Shape;58;p36"/>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60" lvl="7" marL="3657600" algn="l">
              <a:lnSpc>
                <a:spcPct val="90000"/>
              </a:lnSpc>
              <a:spcBef>
                <a:spcPts val="400"/>
              </a:spcBef>
              <a:spcAft>
                <a:spcPts val="0"/>
              </a:spcAft>
              <a:buSzPts val="1360"/>
              <a:buChar char="▪"/>
              <a:defRPr sz="1600"/>
            </a:lvl8pPr>
            <a:lvl9pPr indent="-314960" lvl="8" marL="4114800" algn="l">
              <a:lnSpc>
                <a:spcPct val="90000"/>
              </a:lnSpc>
              <a:spcBef>
                <a:spcPts val="400"/>
              </a:spcBef>
              <a:spcAft>
                <a:spcPts val="200"/>
              </a:spcAft>
              <a:buSzPts val="1360"/>
              <a:buChar char="▪"/>
              <a:defRPr sz="1600"/>
            </a:lvl9pPr>
          </a:lstStyle>
          <a:p/>
        </p:txBody>
      </p:sp>
      <p:sp>
        <p:nvSpPr>
          <p:cNvPr id="59" name="Google Shape;59;p36"/>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0" name="Google Shape;60;p36"/>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60" lvl="7" marL="3657600" algn="l">
              <a:lnSpc>
                <a:spcPct val="90000"/>
              </a:lnSpc>
              <a:spcBef>
                <a:spcPts val="400"/>
              </a:spcBef>
              <a:spcAft>
                <a:spcPts val="0"/>
              </a:spcAft>
              <a:buSzPts val="1360"/>
              <a:buChar char="▪"/>
              <a:defRPr sz="1600"/>
            </a:lvl8pPr>
            <a:lvl9pPr indent="-314960" lvl="8" marL="4114800" algn="l">
              <a:lnSpc>
                <a:spcPct val="90000"/>
              </a:lnSpc>
              <a:spcBef>
                <a:spcPts val="400"/>
              </a:spcBef>
              <a:spcAft>
                <a:spcPts val="200"/>
              </a:spcAft>
              <a:buSzPts val="1360"/>
              <a:buChar char="▪"/>
              <a:defRPr sz="1600"/>
            </a:lvl9pPr>
          </a:lstStyle>
          <a:p/>
        </p:txBody>
      </p:sp>
      <p:sp>
        <p:nvSpPr>
          <p:cNvPr id="61" name="Google Shape;61;p3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3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3" name="Shape 73"/>
        <p:cNvGrpSpPr/>
        <p:nvPr/>
      </p:nvGrpSpPr>
      <p:grpSpPr>
        <a:xfrm>
          <a:off x="0" y="0"/>
          <a:ext cx="0" cy="0"/>
          <a:chOff x="0" y="0"/>
          <a:chExt cx="0" cy="0"/>
        </a:xfrm>
      </p:grpSpPr>
      <p:sp>
        <p:nvSpPr>
          <p:cNvPr id="74" name="Google Shape;74;p39"/>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9"/>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60" lvl="7" marL="3657600" algn="l">
              <a:lnSpc>
                <a:spcPct val="90000"/>
              </a:lnSpc>
              <a:spcBef>
                <a:spcPts val="400"/>
              </a:spcBef>
              <a:spcAft>
                <a:spcPts val="0"/>
              </a:spcAft>
              <a:buSzPts val="1360"/>
              <a:buChar char="▪"/>
              <a:defRPr sz="1600"/>
            </a:lvl8pPr>
            <a:lvl9pPr indent="-314960" lvl="8" marL="4114800" algn="l">
              <a:lnSpc>
                <a:spcPct val="90000"/>
              </a:lnSpc>
              <a:spcBef>
                <a:spcPts val="400"/>
              </a:spcBef>
              <a:spcAft>
                <a:spcPts val="200"/>
              </a:spcAft>
              <a:buSzPts val="1360"/>
              <a:buChar char="▪"/>
              <a:defRPr sz="1600"/>
            </a:lvl9pPr>
          </a:lstStyle>
          <a:p/>
        </p:txBody>
      </p:sp>
      <p:sp>
        <p:nvSpPr>
          <p:cNvPr id="77" name="Google Shape;77;p39"/>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8" name="Google Shape;78;p3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0" name="Google Shape;80;p39"/>
          <p:cNvGrpSpPr/>
          <p:nvPr/>
        </p:nvGrpSpPr>
        <p:grpSpPr>
          <a:xfrm>
            <a:off x="11401725" y="6229681"/>
            <a:ext cx="457200" cy="457200"/>
            <a:chOff x="11361456" y="6195813"/>
            <a:chExt cx="548640" cy="548640"/>
          </a:xfrm>
        </p:grpSpPr>
        <p:sp>
          <p:nvSpPr>
            <p:cNvPr id="81" name="Google Shape;81;p39"/>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9"/>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3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60"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60"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3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3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30"/>
          <p:cNvGrpSpPr/>
          <p:nvPr/>
        </p:nvGrpSpPr>
        <p:grpSpPr>
          <a:xfrm>
            <a:off x="11401725" y="6229681"/>
            <a:ext cx="457200" cy="457200"/>
            <a:chOff x="11361456" y="6195813"/>
            <a:chExt cx="548640" cy="548640"/>
          </a:xfrm>
        </p:grpSpPr>
        <p:sp>
          <p:nvSpPr>
            <p:cNvPr id="15" name="Google Shape;15;p30"/>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3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type="ctrTitle"/>
          </p:nvPr>
        </p:nvSpPr>
        <p:spPr>
          <a:xfrm>
            <a:off x="1051560" y="1452283"/>
            <a:ext cx="9966960" cy="3015748"/>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9600"/>
              <a:buFont typeface="Rockwell"/>
              <a:buNone/>
            </a:pPr>
            <a:br>
              <a:rPr lang="en-US"/>
            </a:br>
            <a:r>
              <a:rPr lang="en-US" sz="5400"/>
              <a:t>CHALLENGING CASE:</a:t>
            </a:r>
            <a:br>
              <a:rPr lang="en-US" sz="5400"/>
            </a:br>
            <a:r>
              <a:rPr lang="en-US" sz="5400"/>
              <a:t> X-LINKED HYPOPHOSPHATEMIA (XLH)</a:t>
            </a:r>
            <a:endParaRPr/>
          </a:p>
        </p:txBody>
      </p:sp>
      <p:sp>
        <p:nvSpPr>
          <p:cNvPr id="111" name="Google Shape;111;p1"/>
          <p:cNvSpPr txBox="1"/>
          <p:nvPr>
            <p:ph idx="1" type="subTitle"/>
          </p:nvPr>
        </p:nvSpPr>
        <p:spPr>
          <a:xfrm>
            <a:off x="1069848" y="4594438"/>
            <a:ext cx="7891272" cy="120050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85000"/>
              <a:buNone/>
            </a:pPr>
            <a:r>
              <a:rPr lang="en-US"/>
              <a:t> Dr.Musaab AlSaad </a:t>
            </a:r>
            <a:endParaRPr/>
          </a:p>
          <a:p>
            <a:pPr indent="0" lvl="0" marL="0" rtl="0" algn="l">
              <a:lnSpc>
                <a:spcPct val="90000"/>
              </a:lnSpc>
              <a:spcBef>
                <a:spcPts val="1200"/>
              </a:spcBef>
              <a:spcAft>
                <a:spcPts val="0"/>
              </a:spcAft>
              <a:buSzPct val="85000"/>
              <a:buNone/>
            </a:pPr>
            <a:r>
              <a:rPr lang="en-US"/>
              <a:t>Pediatric Endocrinologist </a:t>
            </a:r>
            <a:endParaRPr/>
          </a:p>
          <a:p>
            <a:pPr indent="0" lvl="0" marL="0" rtl="0" algn="l">
              <a:lnSpc>
                <a:spcPct val="90000"/>
              </a:lnSpc>
              <a:spcBef>
                <a:spcPts val="1200"/>
              </a:spcBef>
              <a:spcAft>
                <a:spcPts val="0"/>
              </a:spcAft>
              <a:buSzPct val="85000"/>
              <a:buNone/>
            </a:pPr>
            <a:r>
              <a:rPr lang="en-US"/>
              <a:t>King Faisal specialized hospital and research center ( KFSH) </a:t>
            </a:r>
            <a:endParaRPr/>
          </a:p>
        </p:txBody>
      </p:sp>
      <p:pic>
        <p:nvPicPr>
          <p:cNvPr descr="مستشفى الملك فيصل التخصصي - ويكيبيديا" id="112" name="Google Shape;112;p1"/>
          <p:cNvPicPr preferRelativeResize="0"/>
          <p:nvPr/>
        </p:nvPicPr>
        <p:blipFill rotWithShape="1">
          <a:blip r:embed="rId3">
            <a:alphaModFix/>
          </a:blip>
          <a:srcRect b="0" l="0" r="0" t="0"/>
          <a:stretch/>
        </p:blipFill>
        <p:spPr>
          <a:xfrm>
            <a:off x="9475304" y="53216"/>
            <a:ext cx="2654370" cy="26870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INVESTIGATION</a:t>
            </a:r>
            <a:endParaRPr/>
          </a:p>
        </p:txBody>
      </p:sp>
      <p:sp>
        <p:nvSpPr>
          <p:cNvPr id="174" name="Google Shape;174;p1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Intact FGF23: 104 pg/mL</a:t>
            </a:r>
            <a:endParaRPr/>
          </a:p>
          <a:p>
            <a:pPr indent="0" lvl="0" marL="0" rtl="0" algn="l">
              <a:lnSpc>
                <a:spcPct val="90000"/>
              </a:lnSpc>
              <a:spcBef>
                <a:spcPts val="1200"/>
              </a:spcBef>
              <a:spcAft>
                <a:spcPts val="0"/>
              </a:spcAft>
              <a:buSzPts val="1700"/>
              <a:buNone/>
            </a:pPr>
            <a:r>
              <a:rPr lang="en-US"/>
              <a:t>Laboratory reference range: 44–215 pg/mL</a:t>
            </a:r>
            <a:endParaRPr/>
          </a:p>
          <a:p>
            <a:pPr indent="0" lvl="0" marL="0" rtl="0" algn="l">
              <a:lnSpc>
                <a:spcPct val="90000"/>
              </a:lnSpc>
              <a:spcBef>
                <a:spcPts val="1200"/>
              </a:spcBef>
              <a:spcAft>
                <a:spcPts val="0"/>
              </a:spcAft>
              <a:buSzPts val="1700"/>
              <a:buNone/>
            </a:pPr>
            <a:r>
              <a:rPr lang="en-US"/>
              <a:t>Expected in hypophosphatemia: suppressed (&lt;27-30 pg/mL)</a:t>
            </a:r>
            <a:endParaRPr/>
          </a:p>
          <a:p>
            <a:pPr indent="0" lvl="0" marL="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Genetic testing: Pathogenic mutation in </a:t>
            </a:r>
            <a:r>
              <a:rPr b="1" lang="en-US"/>
              <a:t>PHEX gene identified</a:t>
            </a:r>
            <a:endParaRPr/>
          </a:p>
          <a:p>
            <a:pPr indent="-74930" lvl="0" marL="182880" rtl="0" algn="l">
              <a:lnSpc>
                <a:spcPct val="90000"/>
              </a:lnSpc>
              <a:spcBef>
                <a:spcPts val="1200"/>
              </a:spcBef>
              <a:spcAft>
                <a:spcPts val="0"/>
              </a:spcAft>
              <a:buSzPts val="1700"/>
              <a:buNone/>
            </a:pPr>
            <a:r>
              <a:t/>
            </a:r>
            <a:endParaRPr b="1"/>
          </a:p>
          <a:p>
            <a:pPr indent="-74930" lvl="0" marL="182880" rtl="0" algn="l">
              <a:lnSpc>
                <a:spcPct val="90000"/>
              </a:lnSpc>
              <a:spcBef>
                <a:spcPts val="1200"/>
              </a:spcBef>
              <a:spcAft>
                <a:spcPts val="0"/>
              </a:spcAft>
              <a:buSzPts val="1700"/>
              <a:buNone/>
            </a:pPr>
            <a:r>
              <a:t/>
            </a:r>
            <a:endParaRPr b="1"/>
          </a:p>
        </p:txBody>
      </p:sp>
      <p:pic>
        <p:nvPicPr>
          <p:cNvPr id="175" name="Google Shape;175;p10"/>
          <p:cNvPicPr preferRelativeResize="0"/>
          <p:nvPr/>
        </p:nvPicPr>
        <p:blipFill rotWithShape="1">
          <a:blip r:embed="rId3">
            <a:alphaModFix/>
          </a:blip>
          <a:srcRect b="0" l="0" r="0" t="0"/>
          <a:stretch/>
        </p:blipFill>
        <p:spPr>
          <a:xfrm>
            <a:off x="1190418" y="4428565"/>
            <a:ext cx="9071181" cy="17223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PATHOGENESIS OF XLH</a:t>
            </a:r>
            <a:endParaRPr/>
          </a:p>
        </p:txBody>
      </p:sp>
      <p:pic>
        <p:nvPicPr>
          <p:cNvPr id="182" name="Google Shape;182;p11"/>
          <p:cNvPicPr preferRelativeResize="0"/>
          <p:nvPr>
            <p:ph idx="1" type="body"/>
          </p:nvPr>
        </p:nvPicPr>
        <p:blipFill rotWithShape="1">
          <a:blip r:embed="rId3">
            <a:alphaModFix/>
          </a:blip>
          <a:srcRect b="0" l="0" r="0" t="0"/>
          <a:stretch/>
        </p:blipFill>
        <p:spPr>
          <a:xfrm>
            <a:off x="448235" y="1872213"/>
            <a:ext cx="6398673" cy="2506588"/>
          </a:xfrm>
          <a:prstGeom prst="rect">
            <a:avLst/>
          </a:prstGeom>
          <a:noFill/>
          <a:ln>
            <a:noFill/>
          </a:ln>
        </p:spPr>
      </p:pic>
      <p:pic>
        <p:nvPicPr>
          <p:cNvPr descr="Impact of X-Linked Hypophosphatemia on Muscle Symptoms" id="183" name="Google Shape;183;p11"/>
          <p:cNvPicPr preferRelativeResize="0"/>
          <p:nvPr/>
        </p:nvPicPr>
        <p:blipFill rotWithShape="1">
          <a:blip r:embed="rId4">
            <a:alphaModFix/>
          </a:blip>
          <a:srcRect b="0" l="0" r="0" t="0"/>
          <a:stretch/>
        </p:blipFill>
        <p:spPr>
          <a:xfrm>
            <a:off x="7776843" y="149949"/>
            <a:ext cx="4173670" cy="63733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2"/>
          <p:cNvPicPr preferRelativeResize="0"/>
          <p:nvPr/>
        </p:nvPicPr>
        <p:blipFill rotWithShape="1">
          <a:blip r:embed="rId3">
            <a:alphaModFix/>
          </a:blip>
          <a:srcRect b="0" l="0" r="0" t="0"/>
          <a:stretch/>
        </p:blipFill>
        <p:spPr>
          <a:xfrm>
            <a:off x="4025900" y="0"/>
            <a:ext cx="4127500" cy="647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3"/>
          <p:cNvPicPr preferRelativeResize="0"/>
          <p:nvPr/>
        </p:nvPicPr>
        <p:blipFill rotWithShape="1">
          <a:blip r:embed="rId3">
            <a:alphaModFix/>
          </a:blip>
          <a:srcRect b="0" l="0" r="0" t="0"/>
          <a:stretch/>
        </p:blipFill>
        <p:spPr>
          <a:xfrm>
            <a:off x="3733800" y="0"/>
            <a:ext cx="4724400" cy="647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EVALUATION &amp; DIAGNOSIS </a:t>
            </a:r>
            <a:endParaRPr/>
          </a:p>
        </p:txBody>
      </p:sp>
      <p:pic>
        <p:nvPicPr>
          <p:cNvPr id="201" name="Google Shape;201;p14"/>
          <p:cNvPicPr preferRelativeResize="0"/>
          <p:nvPr>
            <p:ph idx="1" type="body"/>
          </p:nvPr>
        </p:nvPicPr>
        <p:blipFill rotWithShape="1">
          <a:blip r:embed="rId3">
            <a:alphaModFix/>
          </a:blip>
          <a:srcRect b="0" l="0" r="0" t="0"/>
          <a:stretch/>
        </p:blipFill>
        <p:spPr>
          <a:xfrm>
            <a:off x="695739" y="1677871"/>
            <a:ext cx="10700108" cy="48885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INITIAL MANAGEMENT </a:t>
            </a:r>
            <a:endParaRPr/>
          </a:p>
        </p:txBody>
      </p:sp>
      <p:sp>
        <p:nvSpPr>
          <p:cNvPr id="207" name="Google Shape;207;p15"/>
          <p:cNvSpPr txBox="1"/>
          <p:nvPr>
            <p:ph idx="1" type="body"/>
          </p:nvPr>
        </p:nvSpPr>
        <p:spPr>
          <a:xfrm>
            <a:off x="155388" y="2121408"/>
            <a:ext cx="2163483" cy="40507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700"/>
              <a:buNone/>
            </a:pPr>
            <a:r>
              <a:rPr lang="en-US"/>
              <a:t>Started on conventional therapy:</a:t>
            </a:r>
            <a:endParaRPr/>
          </a:p>
          <a:p>
            <a:pPr indent="-182880" lvl="0" marL="182880" rtl="0" algn="l">
              <a:lnSpc>
                <a:spcPct val="90000"/>
              </a:lnSpc>
              <a:spcBef>
                <a:spcPts val="1200"/>
              </a:spcBef>
              <a:spcAft>
                <a:spcPts val="0"/>
              </a:spcAft>
              <a:buSzPts val="1700"/>
              <a:buChar char="▪"/>
            </a:pPr>
            <a:r>
              <a:rPr lang="en-US"/>
              <a:t>Oral phosphate 250 mg BID = 40mg/kg/day  and Active vitamin D (alfacalcidol) 1mcg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p:txBody>
      </p:sp>
      <p:pic>
        <p:nvPicPr>
          <p:cNvPr id="208" name="Google Shape;208;p15"/>
          <p:cNvPicPr preferRelativeResize="0"/>
          <p:nvPr/>
        </p:nvPicPr>
        <p:blipFill rotWithShape="1">
          <a:blip r:embed="rId3">
            <a:alphaModFix/>
          </a:blip>
          <a:srcRect b="0" l="0" r="0" t="0"/>
          <a:stretch/>
        </p:blipFill>
        <p:spPr>
          <a:xfrm>
            <a:off x="2194391" y="1733176"/>
            <a:ext cx="9997609" cy="5124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Font typeface="Rockwell"/>
              <a:buNone/>
            </a:pPr>
            <a:r>
              <a:rPr lang="en-US" sz="4800"/>
              <a:t>FOLLOW-UP (UNDER CONVENTIONAL THERAPY):</a:t>
            </a:r>
            <a:endParaRPr/>
          </a:p>
        </p:txBody>
      </p:sp>
      <p:sp>
        <p:nvSpPr>
          <p:cNvPr id="215" name="Google Shape;215;p16"/>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b="1" lang="en-US"/>
              <a:t>Persistent bone pain with limited mobility</a:t>
            </a:r>
            <a:endParaRPr/>
          </a:p>
          <a:p>
            <a:pPr indent="-182880" lvl="0" marL="182880" rtl="0" algn="l">
              <a:lnSpc>
                <a:spcPct val="90000"/>
              </a:lnSpc>
              <a:spcBef>
                <a:spcPts val="1200"/>
              </a:spcBef>
              <a:spcAft>
                <a:spcPts val="0"/>
              </a:spcAft>
              <a:buSzPts val="1700"/>
              <a:buChar char="▪"/>
            </a:pPr>
            <a:r>
              <a:rPr b="1" lang="en-US"/>
              <a:t>No clinically evident bone deformity</a:t>
            </a:r>
            <a:endParaRPr/>
          </a:p>
          <a:p>
            <a:pPr indent="-182880" lvl="0" marL="182880" rtl="0" algn="l">
              <a:lnSpc>
                <a:spcPct val="90000"/>
              </a:lnSpc>
              <a:spcBef>
                <a:spcPts val="1200"/>
              </a:spcBef>
              <a:spcAft>
                <a:spcPts val="0"/>
              </a:spcAft>
              <a:buSzPts val="1700"/>
              <a:buChar char="▪"/>
            </a:pPr>
            <a:r>
              <a:rPr lang="en-US"/>
              <a:t>Suboptimal growth velocity on growth chart</a:t>
            </a:r>
            <a:endParaRPr/>
          </a:p>
          <a:p>
            <a:pPr indent="-182880" lvl="0" marL="182880" rtl="0" algn="l">
              <a:lnSpc>
                <a:spcPct val="90000"/>
              </a:lnSpc>
              <a:spcBef>
                <a:spcPts val="1200"/>
              </a:spcBef>
              <a:spcAft>
                <a:spcPts val="0"/>
              </a:spcAft>
              <a:buSzPts val="1700"/>
              <a:buChar char="▪"/>
            </a:pPr>
            <a:r>
              <a:rPr lang="en-US"/>
              <a:t>Serum phosphate: within age-adjusted range</a:t>
            </a:r>
            <a:endParaRPr/>
          </a:p>
          <a:p>
            <a:pPr indent="-182880" lvl="0" marL="182880" rtl="0" algn="l">
              <a:lnSpc>
                <a:spcPct val="90000"/>
              </a:lnSpc>
              <a:spcBef>
                <a:spcPts val="1200"/>
              </a:spcBef>
              <a:spcAft>
                <a:spcPts val="0"/>
              </a:spcAft>
              <a:buSzPts val="1700"/>
              <a:buChar char="▪"/>
            </a:pPr>
            <a:r>
              <a:rPr lang="en-US"/>
              <a:t>Alkaline phosphatase: persistently elevated</a:t>
            </a:r>
            <a:endParaRPr/>
          </a:p>
          <a:p>
            <a:pPr indent="-182880" lvl="0" marL="182880" rtl="0" algn="l">
              <a:lnSpc>
                <a:spcPct val="90000"/>
              </a:lnSpc>
              <a:spcBef>
                <a:spcPts val="1200"/>
              </a:spcBef>
              <a:spcAft>
                <a:spcPts val="0"/>
              </a:spcAft>
              <a:buSzPts val="1700"/>
              <a:buChar char="▪"/>
            </a:pPr>
            <a:r>
              <a:rPr lang="en-US"/>
              <a:t>PTH: within normal limits</a:t>
            </a:r>
            <a:endParaRPr/>
          </a:p>
          <a:p>
            <a:pPr indent="-182880" lvl="0" marL="182880" rtl="0" algn="l">
              <a:lnSpc>
                <a:spcPct val="90000"/>
              </a:lnSpc>
              <a:spcBef>
                <a:spcPts val="1200"/>
              </a:spcBef>
              <a:spcAft>
                <a:spcPts val="0"/>
              </a:spcAft>
              <a:buSzPts val="1700"/>
              <a:buChar char="▪"/>
            </a:pPr>
            <a:r>
              <a:rPr lang="en-US"/>
              <a:t>Renal ultrasound: no evidence of nephrocalcinosis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FOLLOW UP </a:t>
            </a:r>
            <a:endParaRPr/>
          </a:p>
        </p:txBody>
      </p:sp>
      <p:pic>
        <p:nvPicPr>
          <p:cNvPr id="222" name="Google Shape;222;p17"/>
          <p:cNvPicPr preferRelativeResize="0"/>
          <p:nvPr>
            <p:ph idx="1" type="body"/>
          </p:nvPr>
        </p:nvPicPr>
        <p:blipFill rotWithShape="1">
          <a:blip r:embed="rId3">
            <a:alphaModFix/>
          </a:blip>
          <a:srcRect b="0" l="0" r="0" t="0"/>
          <a:stretch/>
        </p:blipFill>
        <p:spPr>
          <a:xfrm>
            <a:off x="848659" y="84245"/>
            <a:ext cx="10446871" cy="6464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FOLLOW UP </a:t>
            </a:r>
            <a:endParaRPr/>
          </a:p>
        </p:txBody>
      </p:sp>
      <p:pic>
        <p:nvPicPr>
          <p:cNvPr id="229" name="Google Shape;229;p18"/>
          <p:cNvPicPr preferRelativeResize="0"/>
          <p:nvPr>
            <p:ph idx="1" type="body"/>
          </p:nvPr>
        </p:nvPicPr>
        <p:blipFill rotWithShape="1">
          <a:blip r:embed="rId3">
            <a:alphaModFix/>
          </a:blip>
          <a:srcRect b="0" l="0" r="0" t="0"/>
          <a:stretch/>
        </p:blipFill>
        <p:spPr>
          <a:xfrm>
            <a:off x="579719" y="0"/>
            <a:ext cx="10596281" cy="66720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INITIATING OF BUROSUMAB THERAPY</a:t>
            </a:r>
            <a:endParaRPr/>
          </a:p>
        </p:txBody>
      </p:sp>
      <p:sp>
        <p:nvSpPr>
          <p:cNvPr id="236" name="Google Shape;236;p19"/>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b="1" lang="en-US"/>
              <a:t>Burosumab started at 20 mg (~0.8 mg/kg)</a:t>
            </a:r>
            <a:endParaRPr/>
          </a:p>
          <a:p>
            <a:pPr indent="-182880" lvl="0" marL="182880" rtl="0" algn="l">
              <a:lnSpc>
                <a:spcPct val="90000"/>
              </a:lnSpc>
              <a:spcBef>
                <a:spcPts val="1200"/>
              </a:spcBef>
              <a:spcAft>
                <a:spcPts val="0"/>
              </a:spcAft>
              <a:buSzPts val="1700"/>
              <a:buChar char="▪"/>
            </a:pPr>
            <a:r>
              <a:rPr lang="en-US"/>
              <a:t>Mechanism: Anti-FGF23 monoclonal antibody → ↑ renal phosphate reabsorption and ↑ 1,25(OH)₂D</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0" lvl="0" marL="0" rtl="0" algn="l">
              <a:lnSpc>
                <a:spcPct val="90000"/>
              </a:lnSpc>
              <a:spcBef>
                <a:spcPts val="1200"/>
              </a:spcBef>
              <a:spcAft>
                <a:spcPts val="0"/>
              </a:spcAft>
              <a:buSzPts val="1700"/>
              <a:buNone/>
            </a:pPr>
            <a:r>
              <a:rPr lang="en-US"/>
              <a:t>Continued monitoring of:</a:t>
            </a:r>
            <a:endParaRPr/>
          </a:p>
          <a:p>
            <a:pPr indent="-182880" lvl="0" marL="182880" rtl="0" algn="l">
              <a:lnSpc>
                <a:spcPct val="90000"/>
              </a:lnSpc>
              <a:spcBef>
                <a:spcPts val="1200"/>
              </a:spcBef>
              <a:spcAft>
                <a:spcPts val="0"/>
              </a:spcAft>
              <a:buSzPts val="1700"/>
              <a:buChar char="▪"/>
            </a:pPr>
            <a:r>
              <a:rPr lang="en-US"/>
              <a:t>Serum phosphate and ALP, Growth parameters, Skeletal radiographs, Renal ultrasound surveillance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9600"/>
              <a:buFont typeface="Rockwell"/>
              <a:buNone/>
            </a:pPr>
            <a:r>
              <a:rPr lang="en-US"/>
              <a:t>CASE PRESENTATION </a:t>
            </a:r>
            <a:endParaRPr/>
          </a:p>
        </p:txBody>
      </p:sp>
      <p:sp>
        <p:nvSpPr>
          <p:cNvPr id="118" name="Google Shape;118;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70"/>
              <a:buNone/>
            </a:pPr>
            <a:r>
              <a:rPr lang="en-US"/>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RESPOND TO BUROSUMAB</a:t>
            </a:r>
            <a:endParaRPr/>
          </a:p>
        </p:txBody>
      </p:sp>
      <p:sp>
        <p:nvSpPr>
          <p:cNvPr id="243" name="Google Shape;243;p20"/>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Marked improvement in bone pain and mobility</a:t>
            </a:r>
            <a:endParaRPr/>
          </a:p>
          <a:p>
            <a:pPr indent="-182880" lvl="0" marL="182880" rtl="0" algn="l">
              <a:lnSpc>
                <a:spcPct val="90000"/>
              </a:lnSpc>
              <a:spcBef>
                <a:spcPts val="1200"/>
              </a:spcBef>
              <a:spcAft>
                <a:spcPts val="0"/>
              </a:spcAft>
              <a:buSzPts val="1700"/>
              <a:buChar char="▪"/>
            </a:pPr>
            <a:r>
              <a:rPr lang="en-US"/>
              <a:t>Improved growth velocity on growth chart</a:t>
            </a:r>
            <a:endParaRPr/>
          </a:p>
          <a:p>
            <a:pPr indent="-182880" lvl="0" marL="182880" rtl="0" algn="l">
              <a:lnSpc>
                <a:spcPct val="90000"/>
              </a:lnSpc>
              <a:spcBef>
                <a:spcPts val="1200"/>
              </a:spcBef>
              <a:spcAft>
                <a:spcPts val="0"/>
              </a:spcAft>
              <a:buSzPts val="1700"/>
              <a:buChar char="▪"/>
            </a:pPr>
            <a:r>
              <a:rPr lang="en-US"/>
              <a:t>Serum phosphate maintained within target range</a:t>
            </a:r>
            <a:endParaRPr/>
          </a:p>
          <a:p>
            <a:pPr indent="-182880" lvl="0" marL="182880" rtl="0" algn="l">
              <a:lnSpc>
                <a:spcPct val="90000"/>
              </a:lnSpc>
              <a:spcBef>
                <a:spcPts val="1200"/>
              </a:spcBef>
              <a:spcAft>
                <a:spcPts val="0"/>
              </a:spcAft>
              <a:buSzPts val="1700"/>
              <a:buChar char="▪"/>
            </a:pPr>
            <a:r>
              <a:rPr lang="en-US"/>
              <a:t>Decline in alkaline phosphatase levels</a:t>
            </a:r>
            <a:endParaRPr/>
          </a:p>
          <a:p>
            <a:pPr indent="-182880" lvl="0" marL="182880" rtl="0" algn="l">
              <a:lnSpc>
                <a:spcPct val="90000"/>
              </a:lnSpc>
              <a:spcBef>
                <a:spcPts val="1200"/>
              </a:spcBef>
              <a:spcAft>
                <a:spcPts val="0"/>
              </a:spcAft>
              <a:buSzPts val="1700"/>
              <a:buChar char="▪"/>
            </a:pPr>
            <a:r>
              <a:rPr lang="en-US"/>
              <a:t>Radiographs: healing of rachitic changes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RESBOND TO BUROSUMAB</a:t>
            </a:r>
            <a:endParaRPr/>
          </a:p>
        </p:txBody>
      </p:sp>
      <p:pic>
        <p:nvPicPr>
          <p:cNvPr id="250" name="Google Shape;250;p21"/>
          <p:cNvPicPr preferRelativeResize="0"/>
          <p:nvPr>
            <p:ph idx="1" type="body"/>
          </p:nvPr>
        </p:nvPicPr>
        <p:blipFill rotWithShape="1">
          <a:blip r:embed="rId3">
            <a:alphaModFix/>
          </a:blip>
          <a:srcRect b="0" l="0" r="0" t="0"/>
          <a:stretch/>
        </p:blipFill>
        <p:spPr>
          <a:xfrm>
            <a:off x="6197600" y="0"/>
            <a:ext cx="5994400" cy="6702887"/>
          </a:xfrm>
          <a:prstGeom prst="rect">
            <a:avLst/>
          </a:prstGeom>
          <a:noFill/>
          <a:ln>
            <a:noFill/>
          </a:ln>
        </p:spPr>
      </p:pic>
      <p:pic>
        <p:nvPicPr>
          <p:cNvPr id="251" name="Google Shape;251;p21"/>
          <p:cNvPicPr preferRelativeResize="0"/>
          <p:nvPr/>
        </p:nvPicPr>
        <p:blipFill rotWithShape="1">
          <a:blip r:embed="rId4">
            <a:alphaModFix/>
          </a:blip>
          <a:srcRect b="0" l="0" r="0" t="0"/>
          <a:stretch/>
        </p:blipFill>
        <p:spPr>
          <a:xfrm>
            <a:off x="92739" y="32094"/>
            <a:ext cx="6104861" cy="66707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RECOMMENDATION FOR BUROSUMAB </a:t>
            </a:r>
            <a:endParaRPr/>
          </a:p>
        </p:txBody>
      </p:sp>
      <p:pic>
        <p:nvPicPr>
          <p:cNvPr id="258" name="Google Shape;258;p22"/>
          <p:cNvPicPr preferRelativeResize="0"/>
          <p:nvPr>
            <p:ph idx="1" type="body"/>
          </p:nvPr>
        </p:nvPicPr>
        <p:blipFill rotWithShape="1">
          <a:blip r:embed="rId3">
            <a:alphaModFix/>
          </a:blip>
          <a:srcRect b="0" l="0" r="0" t="0"/>
          <a:stretch/>
        </p:blipFill>
        <p:spPr>
          <a:xfrm>
            <a:off x="1063752" y="69691"/>
            <a:ext cx="9087465" cy="67186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ROLE OF GROWTH HORMONE IN XLH</a:t>
            </a:r>
            <a:endParaRPr/>
          </a:p>
        </p:txBody>
      </p:sp>
      <p:sp>
        <p:nvSpPr>
          <p:cNvPr id="265" name="Google Shape;265;p2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1700"/>
              <a:buChar char="▪"/>
            </a:pPr>
            <a:r>
              <a:rPr lang="en-US"/>
              <a:t>Short stature common in XLH despite metabolic control</a:t>
            </a:r>
            <a:endParaRPr/>
          </a:p>
          <a:p>
            <a:pPr indent="0" lvl="0" marL="0" rtl="0" algn="l">
              <a:lnSpc>
                <a:spcPct val="90000"/>
              </a:lnSpc>
              <a:spcBef>
                <a:spcPts val="1200"/>
              </a:spcBef>
              <a:spcAft>
                <a:spcPts val="0"/>
              </a:spcAft>
              <a:buSzPts val="1700"/>
              <a:buNone/>
            </a:pPr>
            <a:r>
              <a:rPr lang="en-US"/>
              <a:t>Recombinant GH may be considered in selected patients with:</a:t>
            </a:r>
            <a:endParaRPr/>
          </a:p>
          <a:p>
            <a:pPr indent="-182880" lvl="0" marL="182880" rtl="0" algn="l">
              <a:lnSpc>
                <a:spcPct val="90000"/>
              </a:lnSpc>
              <a:spcBef>
                <a:spcPts val="1200"/>
              </a:spcBef>
              <a:spcAft>
                <a:spcPts val="0"/>
              </a:spcAft>
              <a:buSzPts val="1700"/>
              <a:buChar char="▪"/>
            </a:pPr>
            <a:r>
              <a:rPr lang="en-US"/>
              <a:t>Persistent growth failure</a:t>
            </a:r>
            <a:endParaRPr/>
          </a:p>
          <a:p>
            <a:pPr indent="-182880" lvl="0" marL="182880" rtl="0" algn="l">
              <a:lnSpc>
                <a:spcPct val="90000"/>
              </a:lnSpc>
              <a:spcBef>
                <a:spcPts val="1200"/>
              </a:spcBef>
              <a:spcAft>
                <a:spcPts val="0"/>
              </a:spcAft>
              <a:buSzPts val="1700"/>
              <a:buChar char="▪"/>
            </a:pPr>
            <a:r>
              <a:rPr lang="en-US"/>
              <a:t>Controlled rickets and adequate phosphate levels</a:t>
            </a:r>
            <a:endParaRPr/>
          </a:p>
          <a:p>
            <a:pPr indent="0" lvl="0" marL="0" rtl="0" algn="l">
              <a:lnSpc>
                <a:spcPct val="90000"/>
              </a:lnSpc>
              <a:spcBef>
                <a:spcPts val="1200"/>
              </a:spcBef>
              <a:spcAft>
                <a:spcPts val="0"/>
              </a:spcAft>
              <a:buSzPts val="1700"/>
              <a:buNone/>
            </a:pPr>
            <a:r>
              <a:rPr lang="en-US"/>
              <a:t>Evidence shows:</a:t>
            </a:r>
            <a:endParaRPr/>
          </a:p>
          <a:p>
            <a:pPr indent="-182880" lvl="0" marL="182880" rtl="0" algn="l">
              <a:lnSpc>
                <a:spcPct val="90000"/>
              </a:lnSpc>
              <a:spcBef>
                <a:spcPts val="1200"/>
              </a:spcBef>
              <a:spcAft>
                <a:spcPts val="0"/>
              </a:spcAft>
              <a:buSzPts val="1700"/>
              <a:buChar char="▪"/>
            </a:pPr>
            <a:r>
              <a:rPr lang="en-US">
                <a:solidFill>
                  <a:srgbClr val="C00000"/>
                </a:solidFill>
              </a:rPr>
              <a:t>Modest improvement </a:t>
            </a:r>
            <a:r>
              <a:rPr lang="en-US"/>
              <a:t>in height velocity</a:t>
            </a:r>
            <a:endParaRPr/>
          </a:p>
          <a:p>
            <a:pPr indent="-182880" lvl="0" marL="182880" rtl="0" algn="l">
              <a:lnSpc>
                <a:spcPct val="90000"/>
              </a:lnSpc>
              <a:spcBef>
                <a:spcPts val="1200"/>
              </a:spcBef>
              <a:spcAft>
                <a:spcPts val="0"/>
              </a:spcAft>
              <a:buSzPts val="1700"/>
              <a:buChar char="▪"/>
            </a:pPr>
            <a:r>
              <a:rPr lang="en-US"/>
              <a:t>Variable long-term impact on final height</a:t>
            </a:r>
            <a:endParaRPr/>
          </a:p>
          <a:p>
            <a:pPr indent="0" lvl="0" marL="0" rtl="0" algn="l">
              <a:lnSpc>
                <a:spcPct val="90000"/>
              </a:lnSpc>
              <a:spcBef>
                <a:spcPts val="1200"/>
              </a:spcBef>
              <a:spcAft>
                <a:spcPts val="0"/>
              </a:spcAft>
              <a:buSzPts val="1700"/>
              <a:buNone/>
            </a:pPr>
            <a:r>
              <a:rPr lang="en-US"/>
              <a:t>Limitations:</a:t>
            </a:r>
            <a:endParaRPr/>
          </a:p>
          <a:p>
            <a:pPr indent="-182880" lvl="0" marL="182880" rtl="0" algn="l">
              <a:lnSpc>
                <a:spcPct val="90000"/>
              </a:lnSpc>
              <a:spcBef>
                <a:spcPts val="1200"/>
              </a:spcBef>
              <a:spcAft>
                <a:spcPts val="0"/>
              </a:spcAft>
              <a:buSzPts val="1700"/>
              <a:buChar char="▪"/>
            </a:pPr>
            <a:r>
              <a:rPr lang="en-US"/>
              <a:t>Does not correct underlying phosphate wasting</a:t>
            </a:r>
            <a:endParaRPr/>
          </a:p>
          <a:p>
            <a:pPr indent="-182880" lvl="0" marL="182880" rtl="0" algn="l">
              <a:lnSpc>
                <a:spcPct val="90000"/>
              </a:lnSpc>
              <a:spcBef>
                <a:spcPts val="1200"/>
              </a:spcBef>
              <a:spcAft>
                <a:spcPts val="0"/>
              </a:spcAft>
              <a:buSzPts val="1700"/>
              <a:buChar char="▪"/>
            </a:pPr>
            <a:r>
              <a:rPr lang="en-US"/>
              <a:t>Role remains adjunctive, not first-line therapy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ROLE OF GROWTH HORMONE IN XLH</a:t>
            </a:r>
            <a:endParaRPr/>
          </a:p>
        </p:txBody>
      </p:sp>
      <p:pic>
        <p:nvPicPr>
          <p:cNvPr id="271" name="Google Shape;271;p24"/>
          <p:cNvPicPr preferRelativeResize="0"/>
          <p:nvPr>
            <p:ph idx="1" type="body"/>
          </p:nvPr>
        </p:nvPicPr>
        <p:blipFill rotWithShape="1">
          <a:blip r:embed="rId3">
            <a:alphaModFix/>
          </a:blip>
          <a:srcRect b="0" l="0" r="0" t="0"/>
          <a:stretch/>
        </p:blipFill>
        <p:spPr>
          <a:xfrm>
            <a:off x="1735761" y="1910310"/>
            <a:ext cx="8248710" cy="37433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ROLE OF GROWTH HORMONE IN XLH</a:t>
            </a:r>
            <a:endParaRPr/>
          </a:p>
        </p:txBody>
      </p:sp>
      <p:pic>
        <p:nvPicPr>
          <p:cNvPr id="277" name="Google Shape;277;p25"/>
          <p:cNvPicPr preferRelativeResize="0"/>
          <p:nvPr>
            <p:ph idx="1" type="body"/>
          </p:nvPr>
        </p:nvPicPr>
        <p:blipFill rotWithShape="1">
          <a:blip r:embed="rId3">
            <a:alphaModFix/>
          </a:blip>
          <a:srcRect b="0" l="0" r="0" t="0"/>
          <a:stretch/>
        </p:blipFill>
        <p:spPr>
          <a:xfrm>
            <a:off x="2641600" y="1571960"/>
            <a:ext cx="6072094" cy="52860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TAKE HOME MESSAGE</a:t>
            </a:r>
            <a:endParaRPr/>
          </a:p>
        </p:txBody>
      </p:sp>
      <p:sp>
        <p:nvSpPr>
          <p:cNvPr id="283" name="Google Shape;283;p26"/>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Early screening catches XLH presymptomatically: Family history + low phosphate + low TmP/GFR + PHEX mutation.</a:t>
            </a:r>
            <a:endParaRPr/>
          </a:p>
          <a:p>
            <a:pPr indent="-182880" lvl="0" marL="182880" rtl="0" algn="l">
              <a:lnSpc>
                <a:spcPct val="90000"/>
              </a:lnSpc>
              <a:spcBef>
                <a:spcPts val="1200"/>
              </a:spcBef>
              <a:spcAft>
                <a:spcPts val="0"/>
              </a:spcAft>
              <a:buSzPts val="1700"/>
              <a:buChar char="▪"/>
            </a:pPr>
            <a:r>
              <a:rPr lang="en-US"/>
              <a:t>Conventional therapy (phosphate + active vitamin D) often falls short: Persistent high ALP, poor growth, pain despite normalized phosphate.</a:t>
            </a:r>
            <a:endParaRPr/>
          </a:p>
          <a:p>
            <a:pPr indent="-182880" lvl="0" marL="182880" rtl="0" algn="l">
              <a:lnSpc>
                <a:spcPct val="90000"/>
              </a:lnSpc>
              <a:spcBef>
                <a:spcPts val="1200"/>
              </a:spcBef>
              <a:spcAft>
                <a:spcPts val="0"/>
              </a:spcAft>
              <a:buSzPts val="1700"/>
              <a:buChar char="▪"/>
            </a:pPr>
            <a:r>
              <a:rPr lang="en-US"/>
              <a:t>Switch to burosumab early for superior outcomes: Improves phosphate, growth, mobility, pain relief, and rickets healing (as seen in this case).</a:t>
            </a:r>
            <a:endParaRPr/>
          </a:p>
          <a:p>
            <a:pPr indent="-182880" lvl="0" marL="182880" rtl="0" algn="l">
              <a:lnSpc>
                <a:spcPct val="90000"/>
              </a:lnSpc>
              <a:spcBef>
                <a:spcPts val="1200"/>
              </a:spcBef>
              <a:spcAft>
                <a:spcPts val="0"/>
              </a:spcAft>
              <a:buSzPts val="1700"/>
              <a:buChar char="▪"/>
            </a:pPr>
            <a:r>
              <a:rPr lang="en-US"/>
              <a:t>On burosumab: Monitor phosphate (7–14 days post-injection), ALP, growth, and symptoms — </a:t>
            </a:r>
            <a:r>
              <a:rPr lang="en-US">
                <a:solidFill>
                  <a:srgbClr val="FF0000"/>
                </a:solidFill>
              </a:rPr>
              <a:t>Avoid FGF23 testing </a:t>
            </a:r>
            <a:r>
              <a:rPr lang="en-US"/>
              <a:t>(falsely elevated due to interference).</a:t>
            </a:r>
            <a:endParaRPr/>
          </a:p>
          <a:p>
            <a:pPr indent="-182880" lvl="0" marL="182880" rtl="0" algn="l">
              <a:lnSpc>
                <a:spcPct val="90000"/>
              </a:lnSpc>
              <a:spcBef>
                <a:spcPts val="1200"/>
              </a:spcBef>
              <a:spcAft>
                <a:spcPts val="0"/>
              </a:spcAft>
              <a:buSzPts val="1700"/>
              <a:buChar char="▪"/>
            </a:pPr>
            <a:r>
              <a:rPr lang="en-US"/>
              <a:t>Adjunctive rhGH for short stature if needed; early burosumab optimizes long-term quality of life in pediatric XLH.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REFERENCE </a:t>
            </a:r>
            <a:endParaRPr/>
          </a:p>
        </p:txBody>
      </p:sp>
      <p:pic>
        <p:nvPicPr>
          <p:cNvPr id="289" name="Google Shape;289;p27"/>
          <p:cNvPicPr preferRelativeResize="0"/>
          <p:nvPr>
            <p:ph idx="1" type="body"/>
          </p:nvPr>
        </p:nvPicPr>
        <p:blipFill rotWithShape="1">
          <a:blip r:embed="rId3">
            <a:alphaModFix/>
          </a:blip>
          <a:srcRect b="0" l="0" r="0" t="0"/>
          <a:stretch/>
        </p:blipFill>
        <p:spPr>
          <a:xfrm>
            <a:off x="1063752" y="1618390"/>
            <a:ext cx="9643834" cy="49736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REFERENCE </a:t>
            </a:r>
            <a:endParaRPr/>
          </a:p>
        </p:txBody>
      </p:sp>
      <p:sp>
        <p:nvSpPr>
          <p:cNvPr id="295" name="Google Shape;295;p28"/>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fontScale="85000" lnSpcReduction="10000"/>
          </a:bodyPr>
          <a:lstStyle/>
          <a:p>
            <a:pPr indent="-182880" lvl="0" marL="182880" rtl="0" algn="l">
              <a:lnSpc>
                <a:spcPct val="90000"/>
              </a:lnSpc>
              <a:spcBef>
                <a:spcPts val="0"/>
              </a:spcBef>
              <a:spcAft>
                <a:spcPts val="0"/>
              </a:spcAft>
              <a:buSzPct val="85000"/>
              <a:buChar char="▪"/>
            </a:pPr>
            <a:r>
              <a:rPr lang="en-US"/>
              <a:t>Haffner D, Emma F, Seefried L, et al. Clinical practice recommendations for the diagnosis and management of X-linked hypophosphataemia. Nat Rev Nephrol. 2025;21(5):330-354. doi:10.1038/s41581-024-00926-x</a:t>
            </a:r>
            <a:endParaRPr/>
          </a:p>
          <a:p>
            <a:pPr indent="-182880" lvl="0" marL="182880" rtl="0" algn="l">
              <a:lnSpc>
                <a:spcPct val="90000"/>
              </a:lnSpc>
              <a:spcBef>
                <a:spcPts val="1200"/>
              </a:spcBef>
              <a:spcAft>
                <a:spcPts val="0"/>
              </a:spcAft>
              <a:buSzPct val="85000"/>
              <a:buChar char="▪"/>
            </a:pPr>
            <a:r>
              <a:rPr lang="en-US"/>
              <a:t>Carpenter TO, Whyte MP, Imel EA, et al. Burosumab versus conventional therapy in children with X-linked hypophosphataemia: a randomised, active-controlled, open-label, phase 3 trial. Lancet. 2019;393(10189):2416-2427. doi:10.1016/S0140-6736(19)30654-3</a:t>
            </a:r>
            <a:endParaRPr/>
          </a:p>
          <a:p>
            <a:pPr indent="-182880" lvl="0" marL="182880" rtl="0" algn="l">
              <a:lnSpc>
                <a:spcPct val="90000"/>
              </a:lnSpc>
              <a:spcBef>
                <a:spcPts val="1200"/>
              </a:spcBef>
              <a:spcAft>
                <a:spcPts val="0"/>
              </a:spcAft>
              <a:buSzPct val="85000"/>
              <a:buChar char="▪"/>
            </a:pPr>
            <a:r>
              <a:rPr lang="en-US"/>
              <a:t>Ertl DA, Le Lorier J, Gleiss A, et al. Growth pattern in children with X-linked hypophosphatemia treated with burosumab and growth hormone. Orphanet J Rare Dis. 2022;17(1):397. doi:10.1186/s13023-022-02562-9</a:t>
            </a:r>
            <a:endParaRPr/>
          </a:p>
          <a:p>
            <a:pPr indent="-182880" lvl="0" marL="182880" rtl="0" algn="l">
              <a:lnSpc>
                <a:spcPct val="90000"/>
              </a:lnSpc>
              <a:spcBef>
                <a:spcPts val="1200"/>
              </a:spcBef>
              <a:spcAft>
                <a:spcPts val="0"/>
              </a:spcAft>
              <a:buSzPct val="85000"/>
              <a:buChar char="▪"/>
            </a:pPr>
            <a:r>
              <a:rPr lang="en-US"/>
              <a:t>Insogna KL, Briot K, Imel EA, et al. A randomized, double-blind, placebo-controlled, phase 3 trial evaluating the efficacy of burosumab, an anti-FGF23 antibody, in adults with X-linked hypophosphatemia: week 24 primary analysis. J Bone Miner Res. 2018;33(8):1383-1393. doi:10.1002/jbmr.3475</a:t>
            </a:r>
            <a:endParaRPr/>
          </a:p>
          <a:p>
            <a:pPr indent="-182880" lvl="0" marL="182880" rtl="0" algn="l">
              <a:lnSpc>
                <a:spcPct val="90000"/>
              </a:lnSpc>
              <a:spcBef>
                <a:spcPts val="1200"/>
              </a:spcBef>
              <a:spcAft>
                <a:spcPts val="0"/>
              </a:spcAft>
              <a:buSzPct val="85000"/>
              <a:buChar char="▪"/>
            </a:pPr>
            <a:r>
              <a:rPr lang="en-US"/>
              <a:t>Haffner D, Emma F, Eastwood DM, et al. Clinical practice recommendations for the diagnosis and management of X-linked hypophosphataemia. Nat Rev Nephrol. 2019;15(7):435-455. doi:10.1038/s41581-019-0152-5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7200"/>
              <a:buFont typeface="Rockwell"/>
              <a:buNone/>
            </a:pPr>
            <a:r>
              <a:rPr lang="en-US" sz="7200"/>
              <a:t>THANK FOR YOUR ATTENTION </a:t>
            </a:r>
            <a:endParaRPr/>
          </a:p>
        </p:txBody>
      </p:sp>
      <p:sp>
        <p:nvSpPr>
          <p:cNvPr id="301" name="Google Shape;301;p29"/>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870"/>
              <a:buNone/>
            </a:pPr>
            <a:r>
              <a:rPr lang="en-US"/>
              <a:t>Question ?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CHIEF COMPLAINT </a:t>
            </a:r>
            <a:endParaRPr/>
          </a:p>
        </p:txBody>
      </p:sp>
      <p:sp>
        <p:nvSpPr>
          <p:cNvPr id="124" name="Google Shape;124;p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380"/>
              <a:buChar char="▪"/>
            </a:pPr>
            <a:r>
              <a:rPr lang="en-US" sz="2800"/>
              <a:t>A 1-year-old girl referred to KFSH for persistent low serum phosphate detected during routine evaluation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HISTORY </a:t>
            </a:r>
            <a:endParaRPr/>
          </a:p>
        </p:txBody>
      </p:sp>
      <p:sp>
        <p:nvSpPr>
          <p:cNvPr id="131" name="Google Shape;131;p4"/>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No bone pain, delayed walking,  fracture </a:t>
            </a:r>
            <a:endParaRPr/>
          </a:p>
          <a:p>
            <a:pPr indent="-182880" lvl="0" marL="182880" rtl="0" algn="l">
              <a:lnSpc>
                <a:spcPct val="90000"/>
              </a:lnSpc>
              <a:spcBef>
                <a:spcPts val="1200"/>
              </a:spcBef>
              <a:spcAft>
                <a:spcPts val="0"/>
              </a:spcAft>
              <a:buSzPts val="1700"/>
              <a:buChar char="▪"/>
            </a:pPr>
            <a:r>
              <a:rPr lang="en-US"/>
              <a:t>No chronic vomiting/diarrhea , constipation , polyuria </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She achieved gross motor milestones at appropriate ages, including independent walking within the expected age range.</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Known congenital heart disease ( mild pulmonary stenosis )</a:t>
            </a:r>
            <a:endParaRPr/>
          </a:p>
          <a:p>
            <a:pPr indent="-74930" lvl="0" marL="182880" rtl="0" algn="l">
              <a:lnSpc>
                <a:spcPct val="90000"/>
              </a:lnSpc>
              <a:spcBef>
                <a:spcPts val="1200"/>
              </a:spcBef>
              <a:spcAft>
                <a:spcPts val="0"/>
              </a:spcAft>
              <a:buSzPts val="1700"/>
              <a:buNone/>
            </a:pPr>
            <a:r>
              <a:t/>
            </a:r>
            <a:endParaRPr/>
          </a:p>
          <a:p>
            <a:pPr indent="0" lvl="0" marL="0" rtl="0" algn="l">
              <a:lnSpc>
                <a:spcPct val="90000"/>
              </a:lnSpc>
              <a:spcBef>
                <a:spcPts val="1200"/>
              </a:spcBef>
              <a:spcAft>
                <a:spcPts val="0"/>
              </a:spcAft>
              <a:buSzPts val="1700"/>
              <a:buNone/>
            </a:pPr>
            <a:r>
              <a:t/>
            </a:r>
            <a:endParaRPr>
              <a:solidFill>
                <a:srgbClr val="FF0000"/>
              </a:solidFill>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FAMILY HISTORY </a:t>
            </a:r>
            <a:endParaRPr/>
          </a:p>
        </p:txBody>
      </p:sp>
      <p:sp>
        <p:nvSpPr>
          <p:cNvPr id="138" name="Google Shape;138;p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The child is born to a consanguineous marriage</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The father has short stature and was diagnosed with X-linked hypophosphatemia ( </a:t>
            </a:r>
            <a:r>
              <a:rPr b="1" lang="en-US"/>
              <a:t>PHEX mutation confirmed genetically</a:t>
            </a:r>
            <a:r>
              <a:rPr lang="en-US"/>
              <a:t>) </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No other affected sibling or mother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PHYSICAL EXAMINATION </a:t>
            </a:r>
            <a:endParaRPr/>
          </a:p>
        </p:txBody>
      </p:sp>
      <p:sp>
        <p:nvSpPr>
          <p:cNvPr id="145" name="Google Shape;145;p6"/>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Patient is alert , active, and in no distress </a:t>
            </a:r>
            <a:endParaRPr/>
          </a:p>
          <a:p>
            <a:pPr indent="-182880" lvl="0" marL="182880" rtl="0" algn="l">
              <a:lnSpc>
                <a:spcPct val="90000"/>
              </a:lnSpc>
              <a:spcBef>
                <a:spcPts val="1200"/>
              </a:spcBef>
              <a:spcAft>
                <a:spcPts val="0"/>
              </a:spcAft>
              <a:buSzPts val="1700"/>
              <a:buChar char="▪"/>
            </a:pPr>
            <a:r>
              <a:rPr lang="en-US"/>
              <a:t>Vitals signs were within normal limit for age </a:t>
            </a:r>
            <a:endParaRPr/>
          </a:p>
          <a:p>
            <a:pPr indent="-182880" lvl="0" marL="182880" rtl="0" algn="l">
              <a:lnSpc>
                <a:spcPct val="90000"/>
              </a:lnSpc>
              <a:spcBef>
                <a:spcPts val="1200"/>
              </a:spcBef>
              <a:spcAft>
                <a:spcPts val="0"/>
              </a:spcAft>
              <a:buSzPts val="1700"/>
              <a:buChar char="▪"/>
            </a:pPr>
            <a:r>
              <a:rPr lang="en-US"/>
              <a:t>Growth parameters-including weight ,  height , HC-were appropriate for age </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She walks independently with a normal gait, with no clinically evident lower limb deformity</a:t>
            </a:r>
            <a:endParaRPr/>
          </a:p>
          <a:p>
            <a:pPr indent="-182880" lvl="0" marL="182880" rtl="0" algn="l">
              <a:lnSpc>
                <a:spcPct val="90000"/>
              </a:lnSpc>
              <a:spcBef>
                <a:spcPts val="1200"/>
              </a:spcBef>
              <a:spcAft>
                <a:spcPts val="0"/>
              </a:spcAft>
              <a:buSzPts val="1700"/>
              <a:buChar char="▪"/>
            </a:pPr>
            <a:r>
              <a:rPr lang="en-US"/>
              <a:t>No frontal bossing/ abnormal head shape ,  widening of wrist or ankles ,  rachitic rosary </a:t>
            </a:r>
            <a:endParaRPr/>
          </a:p>
          <a:p>
            <a:pPr indent="0" lvl="0" marL="0" rtl="0" algn="l">
              <a:lnSpc>
                <a:spcPct val="90000"/>
              </a:lnSpc>
              <a:spcBef>
                <a:spcPts val="1200"/>
              </a:spcBef>
              <a:spcAft>
                <a:spcPts val="0"/>
              </a:spcAft>
              <a:buSzPts val="17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DIFFERENTIAL DIAGNOSIS </a:t>
            </a:r>
            <a:endParaRPr/>
          </a:p>
        </p:txBody>
      </p:sp>
      <p:sp>
        <p:nvSpPr>
          <p:cNvPr id="152" name="Google Shape;152;p7"/>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b="1" lang="en-US"/>
              <a:t>X-linked hypophosphatemia (XLH) </a:t>
            </a:r>
            <a:endParaRPr/>
          </a:p>
          <a:p>
            <a:pPr indent="0" lvl="0" marL="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Nutritional  rickets ( vit D deficiency ) </a:t>
            </a:r>
            <a:endParaRPr/>
          </a:p>
          <a:p>
            <a:pPr indent="0" lvl="0" marL="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FGF23-mediated  hypophosphatemic rickets ( ADHR, ARHR) </a:t>
            </a:r>
            <a:endParaRPr/>
          </a:p>
          <a:p>
            <a:pPr indent="-74930" lvl="0" marL="182880" rtl="0" algn="l">
              <a:lnSpc>
                <a:spcPct val="90000"/>
              </a:lnSpc>
              <a:spcBef>
                <a:spcPts val="1200"/>
              </a:spcBef>
              <a:spcAft>
                <a:spcPts val="0"/>
              </a:spcAft>
              <a:buSzPts val="1700"/>
              <a:buNone/>
            </a:pPr>
            <a:r>
              <a:t/>
            </a:r>
            <a:endParaRPr/>
          </a:p>
          <a:p>
            <a:pPr indent="-182880" lvl="0" marL="182880" rtl="0" algn="l">
              <a:lnSpc>
                <a:spcPct val="90000"/>
              </a:lnSpc>
              <a:spcBef>
                <a:spcPts val="1200"/>
              </a:spcBef>
              <a:spcAft>
                <a:spcPts val="0"/>
              </a:spcAft>
              <a:buSzPts val="1700"/>
              <a:buChar char="▪"/>
            </a:pPr>
            <a:r>
              <a:rPr lang="en-US"/>
              <a:t>Proximal Renal tubular dysfunction  ( Fanconi syndrome ) </a:t>
            </a:r>
            <a:endParaRPr/>
          </a:p>
          <a:p>
            <a:pPr indent="-74930" lvl="0" marL="182880" rtl="0" algn="l">
              <a:lnSpc>
                <a:spcPct val="90000"/>
              </a:lnSpc>
              <a:spcBef>
                <a:spcPts val="1200"/>
              </a:spcBef>
              <a:spcAft>
                <a:spcPts val="0"/>
              </a:spcAft>
              <a:buSzPts val="1700"/>
              <a:buNone/>
            </a:pPr>
            <a:r>
              <a:t/>
            </a:r>
            <a:endParaRPr/>
          </a:p>
          <a:p>
            <a:pPr indent="0" lvl="0" marL="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INVESTIGATION </a:t>
            </a:r>
            <a:endParaRPr/>
          </a:p>
        </p:txBody>
      </p:sp>
      <p:sp>
        <p:nvSpPr>
          <p:cNvPr id="159" name="Google Shape;159;p8"/>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Char char="▪"/>
            </a:pPr>
            <a:r>
              <a:rPr lang="en-US"/>
              <a:t>Calcium 2.5 mmol ( normal ) </a:t>
            </a:r>
            <a:endParaRPr/>
          </a:p>
          <a:p>
            <a:pPr indent="-182880" lvl="0" marL="182880" rtl="0" algn="l">
              <a:lnSpc>
                <a:spcPct val="90000"/>
              </a:lnSpc>
              <a:spcBef>
                <a:spcPts val="1200"/>
              </a:spcBef>
              <a:spcAft>
                <a:spcPts val="0"/>
              </a:spcAft>
              <a:buSzPts val="1700"/>
              <a:buChar char="▪"/>
            </a:pPr>
            <a:r>
              <a:rPr lang="en-US"/>
              <a:t>Phosphate </a:t>
            </a:r>
            <a:r>
              <a:rPr lang="en-US">
                <a:solidFill>
                  <a:srgbClr val="FF0000"/>
                </a:solidFill>
              </a:rPr>
              <a:t>1.13 mmol/L </a:t>
            </a:r>
            <a:r>
              <a:rPr lang="en-US"/>
              <a:t>( low for age )</a:t>
            </a:r>
            <a:endParaRPr/>
          </a:p>
          <a:p>
            <a:pPr indent="-182880" lvl="0" marL="182880" rtl="0" algn="l">
              <a:lnSpc>
                <a:spcPct val="90000"/>
              </a:lnSpc>
              <a:spcBef>
                <a:spcPts val="1200"/>
              </a:spcBef>
              <a:spcAft>
                <a:spcPts val="0"/>
              </a:spcAft>
              <a:buSzPts val="1700"/>
              <a:buChar char="▪"/>
            </a:pPr>
            <a:r>
              <a:rPr lang="en-US"/>
              <a:t>Alkaline phosphatase </a:t>
            </a:r>
            <a:r>
              <a:rPr lang="en-US">
                <a:solidFill>
                  <a:srgbClr val="FF0000"/>
                </a:solidFill>
              </a:rPr>
              <a:t>444 IU/L ( high ) </a:t>
            </a:r>
            <a:endParaRPr/>
          </a:p>
          <a:p>
            <a:pPr indent="-182880" lvl="0" marL="182880" rtl="0" algn="l">
              <a:lnSpc>
                <a:spcPct val="90000"/>
              </a:lnSpc>
              <a:spcBef>
                <a:spcPts val="1200"/>
              </a:spcBef>
              <a:spcAft>
                <a:spcPts val="0"/>
              </a:spcAft>
              <a:buSzPts val="1700"/>
              <a:buChar char="▪"/>
            </a:pPr>
            <a:r>
              <a:rPr lang="en-US"/>
              <a:t>PTH 39 pg/mL ( normal )</a:t>
            </a:r>
            <a:endParaRPr/>
          </a:p>
          <a:p>
            <a:pPr indent="-182880" lvl="0" marL="182880" rtl="0" algn="l">
              <a:lnSpc>
                <a:spcPct val="90000"/>
              </a:lnSpc>
              <a:spcBef>
                <a:spcPts val="1200"/>
              </a:spcBef>
              <a:spcAft>
                <a:spcPts val="0"/>
              </a:spcAft>
              <a:buSzPts val="1700"/>
              <a:buChar char="▪"/>
            </a:pPr>
            <a:r>
              <a:rPr lang="en-US"/>
              <a:t>25(OH) Vitamin D 69 nmol/L ( normal )</a:t>
            </a:r>
            <a:endParaRPr/>
          </a:p>
          <a:p>
            <a:pPr indent="-182880" lvl="0" marL="182880" rtl="0" algn="l">
              <a:lnSpc>
                <a:spcPct val="90000"/>
              </a:lnSpc>
              <a:spcBef>
                <a:spcPts val="1200"/>
              </a:spcBef>
              <a:spcAft>
                <a:spcPts val="0"/>
              </a:spcAft>
              <a:buSzPts val="1700"/>
              <a:buChar char="▪"/>
            </a:pPr>
            <a:r>
              <a:rPr lang="en-US"/>
              <a:t>1,25(OH) 42 ng/L ( 20-80 )  ( inappropriately normal ) </a:t>
            </a:r>
            <a:endParaRPr/>
          </a:p>
          <a:p>
            <a:pPr indent="-182880" lvl="0" marL="182880" rtl="0" algn="l">
              <a:lnSpc>
                <a:spcPct val="90000"/>
              </a:lnSpc>
              <a:spcBef>
                <a:spcPts val="1200"/>
              </a:spcBef>
              <a:spcAft>
                <a:spcPts val="0"/>
              </a:spcAft>
              <a:buSzPts val="1700"/>
              <a:buChar char="▪"/>
            </a:pPr>
            <a:r>
              <a:rPr lang="en-US"/>
              <a:t>Magnesium 0.85 mmol/L ( normal ) </a:t>
            </a:r>
            <a:endParaRPr/>
          </a:p>
          <a:p>
            <a:pPr indent="-182880" lvl="0" marL="182880" rtl="0" algn="l">
              <a:lnSpc>
                <a:spcPct val="90000"/>
              </a:lnSpc>
              <a:spcBef>
                <a:spcPts val="1200"/>
              </a:spcBef>
              <a:spcAft>
                <a:spcPts val="0"/>
              </a:spcAft>
              <a:buSzPts val="1700"/>
              <a:buChar char="▪"/>
            </a:pPr>
            <a:r>
              <a:rPr lang="en-US"/>
              <a:t>Bicarbonate and creatinine/urea is within limits </a:t>
            </a:r>
            <a:endParaRPr/>
          </a:p>
          <a:p>
            <a:pPr indent="-74930" lvl="0" marL="182880" rtl="0" algn="l">
              <a:lnSpc>
                <a:spcPct val="90000"/>
              </a:lnSpc>
              <a:spcBef>
                <a:spcPts val="1200"/>
              </a:spcBef>
              <a:spcAft>
                <a:spcPts val="0"/>
              </a:spcAft>
              <a:buSzPts val="1700"/>
              <a:buNone/>
            </a:pPr>
            <a:r>
              <a:t/>
            </a:r>
            <a:endParaRPr/>
          </a:p>
          <a:p>
            <a:pPr indent="-74930" lvl="0" marL="182880" rtl="0" algn="l">
              <a:lnSpc>
                <a:spcPct val="90000"/>
              </a:lnSpc>
              <a:spcBef>
                <a:spcPts val="1200"/>
              </a:spcBef>
              <a:spcAft>
                <a:spcPts val="0"/>
              </a:spcAft>
              <a:buSzPts val="17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IMAGING </a:t>
            </a:r>
            <a:endParaRPr/>
          </a:p>
        </p:txBody>
      </p:sp>
      <p:pic>
        <p:nvPicPr>
          <p:cNvPr id="166" name="Google Shape;166;p9"/>
          <p:cNvPicPr preferRelativeResize="0"/>
          <p:nvPr>
            <p:ph idx="1" type="body"/>
          </p:nvPr>
        </p:nvPicPr>
        <p:blipFill rotWithShape="1">
          <a:blip r:embed="rId3">
            <a:alphaModFix/>
          </a:blip>
          <a:srcRect b="0" l="0" r="0" t="0"/>
          <a:stretch/>
        </p:blipFill>
        <p:spPr>
          <a:xfrm>
            <a:off x="12495" y="-67235"/>
            <a:ext cx="6676867" cy="6782850"/>
          </a:xfrm>
          <a:prstGeom prst="rect">
            <a:avLst/>
          </a:prstGeom>
          <a:noFill/>
          <a:ln>
            <a:noFill/>
          </a:ln>
        </p:spPr>
      </p:pic>
      <p:pic>
        <p:nvPicPr>
          <p:cNvPr id="167" name="Google Shape;167;p9"/>
          <p:cNvPicPr preferRelativeResize="0"/>
          <p:nvPr/>
        </p:nvPicPr>
        <p:blipFill rotWithShape="1">
          <a:blip r:embed="rId4">
            <a:alphaModFix/>
          </a:blip>
          <a:srcRect b="0" l="0" r="0" t="0"/>
          <a:stretch/>
        </p:blipFill>
        <p:spPr>
          <a:xfrm>
            <a:off x="6676866" y="0"/>
            <a:ext cx="5676497" cy="6782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2026-02-11T14:25:07Z</dcterms:created>
  <dc:creator>Musaab AlSaad</dc:creator>
</cp:coreProperties>
</file>