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364" r:id="rId16"/>
    <p:sldId id="271" r:id="rId17"/>
    <p:sldId id="272" r:id="rId18"/>
    <p:sldId id="273" r:id="rId19"/>
    <p:sldId id="274" r:id="rId20"/>
    <p:sldId id="365" r:id="rId21"/>
    <p:sldId id="275" r:id="rId22"/>
    <p:sldId id="276" r:id="rId23"/>
    <p:sldId id="277" r:id="rId24"/>
    <p:sldId id="278" r:id="rId25"/>
    <p:sldId id="363" r:id="rId26"/>
    <p:sldId id="279" r:id="rId27"/>
    <p:sldId id="280" r:id="rId28"/>
    <p:sldId id="281" r:id="rId2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3106" autoAdjust="0"/>
  </p:normalViewPr>
  <p:slideViewPr>
    <p:cSldViewPr snapToGrid="0" snapToObjects="1">
      <p:cViewPr varScale="1">
        <p:scale>
          <a:sx n="91" d="100"/>
          <a:sy n="91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4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Cendal I et al. Front Pediatr. 2021;9:758006.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Hawkes CP et al. JCEM 2017;102:1440–1446.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Azole experience in CYP24A1: Sayers J et al. Clin Kidney J. 2015;8:453–455.
- Rifampicin mechanism: Hawkes CP et al. JCEM 2017;102:1440–1446.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Azole experience in CYP24A1: Sayers J et al. Clin Kidney J. 2015;8:453–455.
- Rifampicin mechanism: Hawkes CP et al. JCEM 2017;102:1440–1446.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Hawkes CP et al. CYP3A4 Induction by Rifampin: An Alternative Pathway for Vitamin D Inactivation in Patients With CYP24A1 Mutations. JCEM 2017;102(5):1440–1446.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Lenherr-Taube N et al. Rifampin monotherapy for children with idiopathic infantile hypercalcemia. J Steroid Biochem Mol Biol. 2023;231:106301.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Brancatella A et al. Long-term efficacy and safety of rifampin in a patient carrying a CYP24A1 loss-of-function variant. JCEM 2022;107(8):e3159–e3166.
- Jacobsen CM et al. Case 21-2024: A 10-Month-Old Boy with Vomiting and Hypercalcemia. N Engl J Med. 2024;391(2):167–176.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ClinicalTrials.gov record NCT03384121.
- ClinicalTrials.gov record NCT03301038.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ClinicalTrials.gov record NCT03384121.
- ClinicalTrials.gov record NCT03301038.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Monitoring domains informed by Hawkes CP et al. JCEM 2017;102:1440–1446 and Brancatella A et al. JCEM 2022;107:e3159–e3166.
- Patient monitoring plan from user-provided case deck.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CYP24A1 phenotype supported by Hawkes CP et al. JCEM 2017;102:1440–1446 and Lenherr-Taube N et al. J Steroid Biochem Mol Biol. 2023;231:106301.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- Congenital chloride diarrhea features: Cendal I et al. Front Pediatr. 2021;9:758006.
- CYP24A1 phenotype: Hawkes CP et al. JCEM 2017;102:1440–1446.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840" y="502920"/>
            <a:ext cx="9921240" cy="512064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85800" y="1417320"/>
            <a:ext cx="81381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physiology fails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713232" y="2176272"/>
            <a:ext cx="7863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DDF7F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Refractory hypercalcemia in CYP24A1 deficiency and the role of rifampicin</a:t>
            </a:r>
            <a:endParaRPr lang="en-US" sz="2600" dirty="0"/>
          </a:p>
        </p:txBody>
      </p:sp>
      <p:sp>
        <p:nvSpPr>
          <p:cNvPr id="8" name="Shape 5"/>
          <p:cNvSpPr/>
          <p:nvPr/>
        </p:nvSpPr>
        <p:spPr>
          <a:xfrm>
            <a:off x="713232" y="3675888"/>
            <a:ext cx="4297680" cy="0"/>
          </a:xfrm>
          <a:prstGeom prst="line">
            <a:avLst/>
          </a:prstGeom>
          <a:noFill/>
          <a:ln w="38100">
            <a:solidFill>
              <a:srgbClr val="00A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13231" y="3995928"/>
            <a:ext cx="11122454" cy="2286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Hassan Shaker Albohassan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Pediatric Endocrinology Fellow</a:t>
            </a:r>
          </a:p>
          <a:p>
            <a:pPr marL="0" indent="0">
              <a:buNone/>
            </a:pPr>
            <a:endParaRPr lang="en-US" sz="1350" dirty="0">
              <a:solidFill>
                <a:srgbClr val="FFFFFF"/>
              </a:solidFill>
              <a:latin typeface="Aptos" pitchFamily="34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Supervised by: </a:t>
            </a:r>
          </a:p>
          <a:p>
            <a:pPr marL="0" indent="0">
              <a:buNone/>
            </a:pPr>
            <a:r>
              <a:rPr lang="en-US" sz="1350" b="1" dirty="0" err="1">
                <a:solidFill>
                  <a:srgbClr val="FFFFFF"/>
                </a:solidFill>
                <a:latin typeface="Aptos" pitchFamily="34" charset="0"/>
              </a:rPr>
              <a:t>Nourah</a:t>
            </a: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 </a:t>
            </a:r>
            <a:r>
              <a:rPr lang="en-US" sz="1350" b="1" dirty="0" err="1">
                <a:solidFill>
                  <a:srgbClr val="FFFFFF"/>
                </a:solidFill>
                <a:latin typeface="Aptos" pitchFamily="34" charset="0"/>
              </a:rPr>
              <a:t>Almutlaq</a:t>
            </a: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, Program Director, Pediatric Endocrinology Fellowship, and Consultant Pediatric Endocrinologist &amp; Pediatric Bone Specialist. </a:t>
            </a:r>
          </a:p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Faisal </a:t>
            </a:r>
            <a:r>
              <a:rPr lang="en-US" sz="1350" b="1" dirty="0" err="1">
                <a:solidFill>
                  <a:srgbClr val="FFFFFF"/>
                </a:solidFill>
                <a:latin typeface="Aptos" pitchFamily="34" charset="0"/>
              </a:rPr>
              <a:t>Alshareef</a:t>
            </a: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, </a:t>
            </a: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Division chief of pediatric and Pediatric Consultant. </a:t>
            </a:r>
          </a:p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Abdallah </a:t>
            </a:r>
            <a:r>
              <a:rPr lang="en-US" sz="1350" b="1" dirty="0" err="1">
                <a:solidFill>
                  <a:srgbClr val="FFFFFF"/>
                </a:solidFill>
                <a:latin typeface="Aptos" pitchFamily="34" charset="0"/>
              </a:rPr>
              <a:t>Alfaris</a:t>
            </a: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, </a:t>
            </a: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Pediatric Endocrinologist </a:t>
            </a:r>
          </a:p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Faisal </a:t>
            </a:r>
            <a:r>
              <a:rPr lang="en-US" sz="1350" b="1" dirty="0" err="1">
                <a:solidFill>
                  <a:srgbClr val="FFFFFF"/>
                </a:solidFill>
                <a:latin typeface="Aptos" pitchFamily="34" charset="0"/>
              </a:rPr>
              <a:t>Alwady</a:t>
            </a:r>
            <a:r>
              <a:rPr lang="en-US" sz="1350" b="1" dirty="0">
                <a:solidFill>
                  <a:srgbClr val="FFFFFF"/>
                </a:solidFill>
                <a:latin typeface="Aptos" pitchFamily="34" charset="0"/>
              </a:rPr>
              <a:t>, </a:t>
            </a: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Pediatric Endocrinologist. </a:t>
            </a:r>
          </a:p>
          <a:p>
            <a:pPr marL="0" indent="0">
              <a:buNone/>
            </a:pPr>
            <a:endParaRPr lang="en-US" sz="1350" dirty="0">
              <a:solidFill>
                <a:srgbClr val="FFFFFF"/>
              </a:solidFill>
              <a:latin typeface="Aptos" pitchFamily="34" charset="0"/>
            </a:endParaRPr>
          </a:p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Aptos" pitchFamily="34" charset="0"/>
              </a:rPr>
              <a:t>Security Forces Hospital, Ministry of Interior, </a:t>
            </a:r>
            <a:r>
              <a:rPr lang="en-US" sz="1350" dirty="0" err="1">
                <a:solidFill>
                  <a:srgbClr val="FFFFFF"/>
                </a:solidFill>
                <a:latin typeface="Aptos" pitchFamily="34" charset="0"/>
              </a:rPr>
              <a:t>Riyadh,KSA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 INTERPRETATION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CCLD made the case harder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04672" y="1353312"/>
            <a:ext cx="10561320" cy="4663440"/>
          </a:xfrm>
          <a:prstGeom prst="roundRect">
            <a:avLst>
              <a:gd name="adj" fmla="val 156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234440" y="1874520"/>
            <a:ext cx="187452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7780">
            <a:solidFill>
              <a:srgbClr val="6D5B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325880" y="210312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6D5BD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Chronic diarrhea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1371600" y="2532888"/>
            <a:ext cx="16002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fluid + chloride losses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200400" y="2532888"/>
            <a:ext cx="475488" cy="0"/>
          </a:xfrm>
          <a:prstGeom prst="line">
            <a:avLst/>
          </a:prstGeom>
          <a:noFill/>
          <a:ln w="29210">
            <a:solidFill>
              <a:srgbClr val="CBD5E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840480" y="1874520"/>
            <a:ext cx="187452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7780">
            <a:solidFill>
              <a:srgbClr val="E05A4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931920" y="210312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E05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Dehydration episodes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3977640" y="2532888"/>
            <a:ext cx="16002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reduced renal reserve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806440" y="2532888"/>
            <a:ext cx="475488" cy="0"/>
          </a:xfrm>
          <a:prstGeom prst="line">
            <a:avLst/>
          </a:prstGeom>
          <a:noFill/>
          <a:ln w="29210">
            <a:solidFill>
              <a:srgbClr val="CBD5E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446520" y="1874520"/>
            <a:ext cx="187452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7780">
            <a:solidFill>
              <a:srgbClr val="087A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537960" y="210312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CYP24A1 disease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6583680" y="2532888"/>
            <a:ext cx="16002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 calcium load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8412480" y="2532888"/>
            <a:ext cx="475488" cy="0"/>
          </a:xfrm>
          <a:prstGeom prst="line">
            <a:avLst/>
          </a:prstGeom>
          <a:noFill/>
          <a:ln w="29210">
            <a:solidFill>
              <a:srgbClr val="CBD5E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9052560" y="1874520"/>
            <a:ext cx="1874520" cy="1325880"/>
          </a:xfrm>
          <a:prstGeom prst="roundRect">
            <a:avLst>
              <a:gd name="adj" fmla="val 5517"/>
            </a:avLst>
          </a:prstGeom>
          <a:solidFill>
            <a:srgbClr val="FDEDEA"/>
          </a:solidFill>
          <a:ln w="1778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9144000" y="2103120"/>
            <a:ext cx="1691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Kidney exposure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9189720" y="2532888"/>
            <a:ext cx="160020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hypercalciuria + nephrocalcinosis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1170432" y="3886200"/>
            <a:ext cx="2011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stance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1170432" y="4370832"/>
            <a:ext cx="937260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CCLD is not presented as the primary cause of this biochemical pattern. It is a clinically important amplifier: hydration vulnerability, nutrition/electrolyte complexity, and renal-risk accumulation.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3246120" y="5321808"/>
            <a:ext cx="5715000" cy="310896"/>
          </a:xfrm>
          <a:prstGeom prst="roundRect">
            <a:avLst>
              <a:gd name="adj" fmla="val 47059"/>
            </a:avLst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3319272" y="5390388"/>
            <a:ext cx="55686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2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nuance strengthens the talk: do not overclaim causality.</a:t>
            </a:r>
            <a:endParaRPr lang="en-US" sz="8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PATHOPHYSIOLOGY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Normal physiology: CYP24A1 is the “brake”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41248" y="1261872"/>
            <a:ext cx="1051560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" y="1572768"/>
            <a:ext cx="10012680" cy="384048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508760" y="5779008"/>
            <a:ext cx="914400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581912" y="5847588"/>
            <a:ext cx="89976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idea: CYP24A1 prevents calcitriol excess by degrading active vitamin D metabolites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PATHOPHYSIOLOGY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CYP24A1 deficiency: failure of degradation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</a:t>
            </a:r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41248" y="1243584"/>
            <a:ext cx="6629400" cy="4572000"/>
          </a:xfrm>
          <a:prstGeom prst="roundRect">
            <a:avLst>
              <a:gd name="adj" fmla="val 16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52" y="1490472"/>
            <a:ext cx="6327648" cy="278892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143000" y="4498848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Consequence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1143000" y="4873752"/>
            <a:ext cx="590702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↑ active vitamin D effect  →  ↑ intestinal calcium absorption  →  hypercalcemia + hypercalciuria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7772400" y="1243584"/>
            <a:ext cx="3520440" cy="4572000"/>
          </a:xfrm>
          <a:prstGeom prst="roundRect">
            <a:avLst>
              <a:gd name="adj" fmla="val 2078"/>
            </a:avLst>
          </a:prstGeom>
          <a:solidFill>
            <a:srgbClr val="FDEDEA"/>
          </a:solidFill>
          <a:ln w="12700">
            <a:solidFill>
              <a:srgbClr val="E05A47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065008" y="1700784"/>
            <a:ext cx="2944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Reframe the disease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8065008" y="2395728"/>
            <a:ext cx="29443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simply: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“too much vitamin D”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8641080" y="3291840"/>
            <a:ext cx="1783080" cy="0"/>
          </a:xfrm>
          <a:prstGeom prst="lin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046720" y="3730752"/>
            <a:ext cx="2980944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More precisely: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“failure to clear vitamin D activity”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8119872" y="4892040"/>
            <a:ext cx="2834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i="1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wording makes rifampicin understandable.</a:t>
            </a:r>
            <a:endParaRPr lang="en-US" sz="12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 COURSE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Treatment chronology: standard measures lowered calcium, but did not control the disease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777240" y="1261872"/>
            <a:ext cx="6812280" cy="4663440"/>
          </a:xfrm>
          <a:prstGeom prst="roundRect">
            <a:avLst>
              <a:gd name="adj" fmla="val 156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552" y="1572768"/>
            <a:ext cx="6382512" cy="252374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051560" y="4434840"/>
            <a:ext cx="6263640" cy="43891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Pattern: acute interventions helped temporarily; outpatient control remained incomplete.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909560" y="1261872"/>
            <a:ext cx="3456432" cy="4663440"/>
          </a:xfrm>
          <a:prstGeom prst="roundRect">
            <a:avLst>
              <a:gd name="adj" fmla="val 21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2" name="Shape 9"/>
          <p:cNvSpPr/>
          <p:nvPr/>
        </p:nvSpPr>
        <p:spPr>
          <a:xfrm>
            <a:off x="8156448" y="1691640"/>
            <a:ext cx="105156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3" name="Text 10"/>
          <p:cNvSpPr/>
          <p:nvPr/>
        </p:nvSpPr>
        <p:spPr>
          <a:xfrm>
            <a:off x="8229600" y="1760220"/>
            <a:ext cx="9052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Supportive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9400032" y="1709928"/>
            <a:ext cx="15910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hydration + diet + avoid D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9400032" y="1993392"/>
            <a:ext cx="15727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partial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156448" y="2532888"/>
            <a:ext cx="1051560" cy="310896"/>
          </a:xfrm>
          <a:prstGeom prst="roundRect">
            <a:avLst>
              <a:gd name="adj" fmla="val 47059"/>
            </a:avLst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7" name="Text 14"/>
          <p:cNvSpPr/>
          <p:nvPr/>
        </p:nvSpPr>
        <p:spPr>
          <a:xfrm>
            <a:off x="8229600" y="2601468"/>
            <a:ext cx="9052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IV HC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9400032" y="2551176"/>
            <a:ext cx="15910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during admissions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9400032" y="2834640"/>
            <a:ext cx="15727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transient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8156448" y="3374136"/>
            <a:ext cx="1051560" cy="310896"/>
          </a:xfrm>
          <a:prstGeom prst="roundRect">
            <a:avLst>
              <a:gd name="adj" fmla="val 47059"/>
            </a:avLst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1" name="Text 18"/>
          <p:cNvSpPr/>
          <p:nvPr/>
        </p:nvSpPr>
        <p:spPr>
          <a:xfrm>
            <a:off x="8229600" y="3442716"/>
            <a:ext cx="9052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Oral HC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9400032" y="3392424"/>
            <a:ext cx="15910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3-week trial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9400032" y="3675888"/>
            <a:ext cx="15727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failed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8156448" y="4215384"/>
            <a:ext cx="105156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5" name="Text 22"/>
          <p:cNvSpPr/>
          <p:nvPr/>
        </p:nvSpPr>
        <p:spPr>
          <a:xfrm>
            <a:off x="8229600" y="4283964"/>
            <a:ext cx="9052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 risk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9400032" y="4233672"/>
            <a:ext cx="159105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ongoing nephrocalcinosis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400032" y="4517136"/>
            <a:ext cx="15727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persistent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8156448" y="5166360"/>
            <a:ext cx="272491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question became: what therapy targets the mechanism rather than the crisis?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THERAPEUTIC REASONING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Decision battlefield: why rifampicin became reasonable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|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14/26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731520" y="1417320"/>
            <a:ext cx="10332720" cy="4251960"/>
          </a:xfrm>
          <a:prstGeom prst="roundRect">
            <a:avLst>
              <a:gd name="adj" fmla="val 172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9" name="Shape 7"/>
          <p:cNvSpPr/>
          <p:nvPr/>
        </p:nvSpPr>
        <p:spPr>
          <a:xfrm>
            <a:off x="731520" y="1417320"/>
            <a:ext cx="1828800" cy="457200"/>
          </a:xfrm>
          <a:prstGeom prst="rect">
            <a:avLst/>
          </a:prstGeom>
          <a:solidFill>
            <a:srgbClr val="0B1F33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0" name="Text 8"/>
          <p:cNvSpPr/>
          <p:nvPr/>
        </p:nvSpPr>
        <p:spPr>
          <a:xfrm>
            <a:off x="804672" y="1554480"/>
            <a:ext cx="16824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2560320" y="1417320"/>
            <a:ext cx="2834640" cy="457200"/>
          </a:xfrm>
          <a:prstGeom prst="rect">
            <a:avLst/>
          </a:prstGeom>
          <a:solidFill>
            <a:srgbClr val="087A8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2" name="Text 10"/>
          <p:cNvSpPr/>
          <p:nvPr/>
        </p:nvSpPr>
        <p:spPr>
          <a:xfrm>
            <a:off x="2633472" y="1554480"/>
            <a:ext cx="2688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consider it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394960" y="1417320"/>
            <a:ext cx="2834640" cy="457200"/>
          </a:xfrm>
          <a:prstGeom prst="rect">
            <a:avLst/>
          </a:prstGeom>
          <a:solidFill>
            <a:srgbClr val="087A8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4" name="Text 12"/>
          <p:cNvSpPr/>
          <p:nvPr/>
        </p:nvSpPr>
        <p:spPr>
          <a:xfrm>
            <a:off x="5468112" y="1554480"/>
            <a:ext cx="2688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hesitate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229600" y="1417320"/>
            <a:ext cx="2834640" cy="457200"/>
          </a:xfrm>
          <a:prstGeom prst="rect">
            <a:avLst/>
          </a:prstGeom>
          <a:solidFill>
            <a:srgbClr val="087A8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6" name="Text 14"/>
          <p:cNvSpPr/>
          <p:nvPr/>
        </p:nvSpPr>
        <p:spPr>
          <a:xfrm>
            <a:off x="8302752" y="1554480"/>
            <a:ext cx="2688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Fit here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731520" y="1874520"/>
            <a:ext cx="182880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8" name="Text 16"/>
          <p:cNvSpPr/>
          <p:nvPr/>
        </p:nvSpPr>
        <p:spPr>
          <a:xfrm>
            <a:off x="822960" y="2020824"/>
            <a:ext cx="164592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Steroids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2560320" y="1874520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0" name="Text 18"/>
          <p:cNvSpPr/>
          <p:nvPr/>
        </p:nvSpPr>
        <p:spPr>
          <a:xfrm>
            <a:off x="2651760" y="2020824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Rapid anti–calcitriol effect in some vitamin D–mediated states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394960" y="1874520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2" name="Text 20"/>
          <p:cNvSpPr/>
          <p:nvPr/>
        </p:nvSpPr>
        <p:spPr>
          <a:xfrm>
            <a:off x="5486400" y="2020824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sustained oral response; growth/adrenal/infection concerns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8229600" y="1874520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4" name="Text 22"/>
          <p:cNvSpPr/>
          <p:nvPr/>
        </p:nvSpPr>
        <p:spPr>
          <a:xfrm>
            <a:off x="8321040" y="2020824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731520" y="2820924"/>
            <a:ext cx="182880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6" name="Text 24"/>
          <p:cNvSpPr/>
          <p:nvPr/>
        </p:nvSpPr>
        <p:spPr>
          <a:xfrm>
            <a:off x="822960" y="2967228"/>
            <a:ext cx="164592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Azole</a:t>
            </a:r>
            <a:endParaRPr lang="en-US" sz="1400" dirty="0"/>
          </a:p>
        </p:txBody>
      </p:sp>
      <p:sp>
        <p:nvSpPr>
          <p:cNvPr id="27" name="Shape 25"/>
          <p:cNvSpPr/>
          <p:nvPr/>
        </p:nvSpPr>
        <p:spPr>
          <a:xfrm>
            <a:off x="2560320" y="2820924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8" name="Text 26"/>
          <p:cNvSpPr/>
          <p:nvPr/>
        </p:nvSpPr>
        <p:spPr>
          <a:xfrm>
            <a:off x="2651760" y="2967228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Can suppress vitamin D synthesis (reported in CYP24A1 cases)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5394960" y="2820924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0" name="Text 28"/>
          <p:cNvSpPr/>
          <p:nvPr/>
        </p:nvSpPr>
        <p:spPr>
          <a:xfrm>
            <a:off x="5486400" y="2967228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Hepatic/drug-interaction burden; not a degradation bypass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8229600" y="2820924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2" name="Text 30"/>
          <p:cNvSpPr/>
          <p:nvPr/>
        </p:nvSpPr>
        <p:spPr>
          <a:xfrm>
            <a:off x="8321040" y="2967228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3A71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Selective</a:t>
            </a:r>
            <a:endParaRPr lang="en-US" sz="1400" dirty="0"/>
          </a:p>
        </p:txBody>
      </p:sp>
      <p:sp>
        <p:nvSpPr>
          <p:cNvPr id="33" name="Shape 31"/>
          <p:cNvSpPr/>
          <p:nvPr/>
        </p:nvSpPr>
        <p:spPr>
          <a:xfrm>
            <a:off x="731520" y="3767328"/>
            <a:ext cx="182880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4" name="Text 32"/>
          <p:cNvSpPr/>
          <p:nvPr/>
        </p:nvSpPr>
        <p:spPr>
          <a:xfrm>
            <a:off x="822960" y="3913632"/>
            <a:ext cx="164592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Thiazide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2560320" y="3767328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6" name="Text 34"/>
          <p:cNvSpPr/>
          <p:nvPr/>
        </p:nvSpPr>
        <p:spPr>
          <a:xfrm>
            <a:off x="2651760" y="3913632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Can lower urinary calcium in selected patients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5394960" y="3767328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8" name="Text 36"/>
          <p:cNvSpPr/>
          <p:nvPr/>
        </p:nvSpPr>
        <p:spPr>
          <a:xfrm>
            <a:off x="5486400" y="3913632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increase serum calcium; not primary treatment during active hypercalcemia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8229600" y="3767328"/>
            <a:ext cx="2834640" cy="946404"/>
          </a:xfrm>
          <a:prstGeom prst="rect">
            <a:avLst/>
          </a:prstGeom>
          <a:solidFill>
            <a:srgbClr val="FFFFFF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0" name="Text 38"/>
          <p:cNvSpPr/>
          <p:nvPr/>
        </p:nvSpPr>
        <p:spPr>
          <a:xfrm>
            <a:off x="8321040" y="3913632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3A71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Caution</a:t>
            </a:r>
            <a:endParaRPr lang="en-US" sz="1400" dirty="0"/>
          </a:p>
        </p:txBody>
      </p:sp>
      <p:sp>
        <p:nvSpPr>
          <p:cNvPr id="41" name="Shape 39"/>
          <p:cNvSpPr/>
          <p:nvPr/>
        </p:nvSpPr>
        <p:spPr>
          <a:xfrm>
            <a:off x="731520" y="4713732"/>
            <a:ext cx="182880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2" name="Text 40"/>
          <p:cNvSpPr/>
          <p:nvPr/>
        </p:nvSpPr>
        <p:spPr>
          <a:xfrm>
            <a:off x="822960" y="4860036"/>
            <a:ext cx="164592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Rifampicin</a:t>
            </a:r>
            <a:endParaRPr lang="en-US" sz="1400" dirty="0"/>
          </a:p>
        </p:txBody>
      </p:sp>
      <p:sp>
        <p:nvSpPr>
          <p:cNvPr id="43" name="Shape 41"/>
          <p:cNvSpPr/>
          <p:nvPr/>
        </p:nvSpPr>
        <p:spPr>
          <a:xfrm>
            <a:off x="2560320" y="4713732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4" name="Text 42"/>
          <p:cNvSpPr/>
          <p:nvPr/>
        </p:nvSpPr>
        <p:spPr>
          <a:xfrm>
            <a:off x="2651760" y="4860036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Induces CYP3A4: alternative vitamin D catabolism</a:t>
            </a:r>
            <a:endParaRPr lang="en-US" sz="1200" dirty="0"/>
          </a:p>
        </p:txBody>
      </p:sp>
      <p:sp>
        <p:nvSpPr>
          <p:cNvPr id="45" name="Shape 43"/>
          <p:cNvSpPr/>
          <p:nvPr/>
        </p:nvSpPr>
        <p:spPr>
          <a:xfrm>
            <a:off x="5394960" y="4713732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6" name="Text 44"/>
          <p:cNvSpPr/>
          <p:nvPr/>
        </p:nvSpPr>
        <p:spPr>
          <a:xfrm>
            <a:off x="5486400" y="4860036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Off-label; limited pediatric evidence; interactions/LFTs</a:t>
            </a:r>
            <a:endParaRPr lang="en-US" sz="1200" dirty="0"/>
          </a:p>
        </p:txBody>
      </p:sp>
      <p:sp>
        <p:nvSpPr>
          <p:cNvPr id="47" name="Shape 45"/>
          <p:cNvSpPr/>
          <p:nvPr/>
        </p:nvSpPr>
        <p:spPr>
          <a:xfrm>
            <a:off x="8229600" y="4713732"/>
            <a:ext cx="2834640" cy="946404"/>
          </a:xfrm>
          <a:prstGeom prst="rect">
            <a:avLst/>
          </a:prstGeom>
          <a:solidFill>
            <a:srgbClr val="F8FAFC"/>
          </a:solidFill>
          <a:ln w="762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8" name="Text 46"/>
          <p:cNvSpPr/>
          <p:nvPr/>
        </p:nvSpPr>
        <p:spPr>
          <a:xfrm>
            <a:off x="8321040" y="4860036"/>
            <a:ext cx="2651760" cy="7635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E7D3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Best mechanistic fit</a:t>
            </a:r>
            <a:endParaRPr lang="en-US" sz="1400" dirty="0"/>
          </a:p>
        </p:txBody>
      </p:sp>
      <p:sp>
        <p:nvSpPr>
          <p:cNvPr id="49" name="Text 47"/>
          <p:cNvSpPr/>
          <p:nvPr/>
        </p:nvSpPr>
        <p:spPr>
          <a:xfrm>
            <a:off x="594360" y="6291072"/>
            <a:ext cx="9966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Note: Treatment choices should be individualized with endocrinology, nephrology, gastroenterology, and clinical pharmacology input.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THERAPEUTIC REASONING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Decision battlefield: why rifampicin became reasonable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|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14/26</a:t>
            </a:r>
            <a:endParaRPr lang="en-US" sz="11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D23F59E-D113-8533-A082-0968CAF0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8" y="1284732"/>
            <a:ext cx="8999623" cy="46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LITERATURE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Evidence 1: proof-of-mechanism, not proof-of-guideline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777240" y="1298448"/>
            <a:ext cx="3657600" cy="45262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1024128" y="1664208"/>
            <a:ext cx="316382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Hawkes et al.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JCEM 2017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1627632" y="2423160"/>
            <a:ext cx="196596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1700784" y="2491740"/>
            <a:ext cx="1819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 = 2 case report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078992" y="3044952"/>
            <a:ext cx="3054096" cy="9326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Rifampin 10 mg/kg/day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(max 600 mg)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 up to 13 months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4800600" y="1298448"/>
            <a:ext cx="65379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14" name="Text 12"/>
          <p:cNvSpPr/>
          <p:nvPr/>
        </p:nvSpPr>
        <p:spPr>
          <a:xfrm>
            <a:off x="5193792" y="1691640"/>
            <a:ext cx="2560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improved?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5257800" y="2176272"/>
            <a:ext cx="2057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Serum calcium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7360920" y="2176272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normalized / improved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257800" y="2752344"/>
            <a:ext cx="2057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PTH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360920" y="2752344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recovered from suppression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257800" y="3328416"/>
            <a:ext cx="2057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Urinary calcium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360920" y="3328416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reduced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257800" y="3904488"/>
            <a:ext cx="2057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course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60920" y="3904488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rebound after stopping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257800" y="4480560"/>
            <a:ext cx="2057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Safety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360920" y="4480560"/>
            <a:ext cx="29260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liver/adrenal signal reported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5257800" y="5166360"/>
            <a:ext cx="5440680" cy="347472"/>
          </a:xfrm>
          <a:prstGeom prst="rect">
            <a:avLst/>
          </a:prstGeom>
          <a:solidFill>
            <a:srgbClr val="FDEDEA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Text 24"/>
          <p:cNvSpPr/>
          <p:nvPr/>
        </p:nvSpPr>
        <p:spPr>
          <a:xfrm>
            <a:off x="5358384" y="5129784"/>
            <a:ext cx="5230368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Interpretation: biologically compelling — but still case-report evidence.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LITERATURE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608076"/>
            <a:ext cx="1100023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Evidence 2: pediatric nuance — response may not mean serum calcium normalization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777240" y="1261872"/>
            <a:ext cx="3337560" cy="4663440"/>
          </a:xfrm>
          <a:prstGeom prst="roundRect">
            <a:avLst>
              <a:gd name="adj" fmla="val 219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Text 7"/>
          <p:cNvSpPr/>
          <p:nvPr/>
        </p:nvSpPr>
        <p:spPr>
          <a:xfrm>
            <a:off x="1005840" y="1627632"/>
            <a:ext cx="28803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Lenherr-Taube et al.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2023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1417320" y="2331720"/>
            <a:ext cx="205740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1490472" y="2400300"/>
            <a:ext cx="19110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open-label pilot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987552" y="2852928"/>
            <a:ext cx="2907792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 completed patients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HCINF1 control + HCINF3 group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 → 10 mg/kg/day phases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with washout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4526280" y="1261872"/>
            <a:ext cx="6812280" cy="4663440"/>
          </a:xfrm>
          <a:prstGeom prst="roundRect">
            <a:avLst>
              <a:gd name="adj" fmla="val 156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4" name="Text 12"/>
          <p:cNvSpPr/>
          <p:nvPr/>
        </p:nvSpPr>
        <p:spPr>
          <a:xfrm>
            <a:off x="4864608" y="1645920"/>
            <a:ext cx="6172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Critical takeaways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4901184" y="2286000"/>
            <a:ext cx="384048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" name="Text 14"/>
          <p:cNvSpPr/>
          <p:nvPr/>
        </p:nvSpPr>
        <p:spPr>
          <a:xfrm>
            <a:off x="4974336" y="2354580"/>
            <a:ext cx="237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5486400" y="2276856"/>
            <a:ext cx="2423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CYP3A4 induction occurred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891272" y="2276856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rifampicin did what it was expected to do pharmacologically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901184" y="2953512"/>
            <a:ext cx="384048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4974336" y="3022092"/>
            <a:ext cx="237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486400" y="2944368"/>
            <a:ext cx="2423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1,25(OH)₂D fell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891272" y="2944368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primary biochemical pathway moved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901184" y="3621024"/>
            <a:ext cx="384048" cy="310896"/>
          </a:xfrm>
          <a:prstGeom prst="roundRect">
            <a:avLst>
              <a:gd name="adj" fmla="val 47059"/>
            </a:avLst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4974336" y="3689604"/>
            <a:ext cx="237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5486400" y="3611880"/>
            <a:ext cx="2423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Serum calcium response varied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7891272" y="3507043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 not promise normalization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4901184" y="4288536"/>
            <a:ext cx="384048" cy="310896"/>
          </a:xfrm>
          <a:prstGeom prst="roundRect">
            <a:avLst>
              <a:gd name="adj" fmla="val 47059"/>
            </a:avLst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Text 26"/>
          <p:cNvSpPr/>
          <p:nvPr/>
        </p:nvSpPr>
        <p:spPr>
          <a:xfrm>
            <a:off x="4974336" y="4357116"/>
            <a:ext cx="237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5486400" y="4279392"/>
            <a:ext cx="2423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Urinary calcium may improve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7950708" y="4234204"/>
            <a:ext cx="2880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especially in HCINF3 at higher dose in the study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892040" y="5193792"/>
            <a:ext cx="5760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This is why your clinical question is excellent: serum calcium and urine calcium may not move together.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LITERATURE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Evidence 3: durability and rare-disease uncertainty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777240" y="1307592"/>
            <a:ext cx="51663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9" name="Text 7"/>
          <p:cNvSpPr/>
          <p:nvPr/>
        </p:nvSpPr>
        <p:spPr>
          <a:xfrm>
            <a:off x="1078992" y="1664208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Long-term signal</a:t>
            </a:r>
            <a:endParaRPr lang="en-US" sz="2800" dirty="0"/>
          </a:p>
        </p:txBody>
      </p:sp>
      <p:sp>
        <p:nvSpPr>
          <p:cNvPr id="10" name="Shape 8"/>
          <p:cNvSpPr/>
          <p:nvPr/>
        </p:nvSpPr>
        <p:spPr>
          <a:xfrm>
            <a:off x="1920240" y="2212848"/>
            <a:ext cx="288036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1993392" y="2281428"/>
            <a:ext cx="27340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Brancatella et al. JCEM 2022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225296" y="2743200"/>
            <a:ext cx="182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481328" y="2743200"/>
            <a:ext cx="39867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Single adult HCINF1 case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225296" y="3136392"/>
            <a:ext cx="182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481328" y="3136392"/>
            <a:ext cx="39867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Rifampin 600 mg/day for 24 months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225296" y="3529584"/>
            <a:ext cx="182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481328" y="3529584"/>
            <a:ext cx="398678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Calcium normalized within 2 months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225296" y="3922776"/>
            <a:ext cx="182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481328" y="3922776"/>
            <a:ext cx="441655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eGFR improved; nephrolithiasis resolved; nephrocalcinosis stable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225296" y="4366587"/>
            <a:ext cx="182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408176" y="4355484"/>
            <a:ext cx="398678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Asthenia, </a:t>
            </a:r>
            <a:r>
              <a:rPr lang="en-US" sz="1400" dirty="0">
                <a:solidFill>
                  <a:srgbClr val="334155"/>
                </a:solidFill>
                <a:latin typeface="Aptos" pitchFamily="34" charset="0"/>
              </a:rPr>
              <a:t>daytime sleepiness, reduced concentration / difficulty focusing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at 15 months; no liver, renal or adrenal impairment identified 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6263640" y="1307592"/>
            <a:ext cx="50749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6537960" y="1664208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Contemporary case context</a:t>
            </a:r>
            <a:endParaRPr lang="en-US" sz="2800" dirty="0"/>
          </a:p>
        </p:txBody>
      </p:sp>
      <p:sp>
        <p:nvSpPr>
          <p:cNvPr id="24" name="Shape 22"/>
          <p:cNvSpPr/>
          <p:nvPr/>
        </p:nvSpPr>
        <p:spPr>
          <a:xfrm>
            <a:off x="7360920" y="2212848"/>
            <a:ext cx="269748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5" name="Text 23"/>
          <p:cNvSpPr/>
          <p:nvPr/>
        </p:nvSpPr>
        <p:spPr>
          <a:xfrm>
            <a:off x="7434072" y="2281428"/>
            <a:ext cx="25511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NEJM Case Records 2024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6720840" y="2788920"/>
            <a:ext cx="4160520" cy="11704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10-month-old boy with vomiting, weight loss, and hypercalcemia highlighted the same diagnostic challenge: severe infant hypercalcemia can require genetic reasoning and rare-disease trial pathways.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7040880" y="4389120"/>
            <a:ext cx="3474720" cy="0"/>
          </a:xfrm>
          <a:prstGeom prst="line">
            <a:avLst/>
          </a:prstGeom>
          <a:noFill/>
          <a:ln w="1524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8" name="Text 26"/>
          <p:cNvSpPr/>
          <p:nvPr/>
        </p:nvSpPr>
        <p:spPr>
          <a:xfrm>
            <a:off x="6784848" y="4754880"/>
            <a:ext cx="4069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05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Academic conclusion: the evidence supports a monitored trial — not a universal protocol.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LITERATURE / TRIALS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Trial landscape: the evidence gap is real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19/26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822960" y="1353312"/>
            <a:ext cx="10469880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1234440" y="1874520"/>
            <a:ext cx="146304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1307592" y="1943100"/>
            <a:ext cx="13167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NCT03384121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3017520" y="185623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Pediatric IIH rifampin study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3017520" y="2276856"/>
            <a:ext cx="7086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Open-label, escalating-dose design; small sample; washout structure.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234440" y="2971800"/>
            <a:ext cx="905256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Shape 12"/>
          <p:cNvSpPr/>
          <p:nvPr/>
        </p:nvSpPr>
        <p:spPr>
          <a:xfrm>
            <a:off x="1234440" y="3383280"/>
            <a:ext cx="146304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1307592" y="3451860"/>
            <a:ext cx="13167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NCT03301038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017520" y="3364992"/>
            <a:ext cx="3474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CYP24A1-related hypercalcemia / hypercalciuria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017520" y="3785616"/>
            <a:ext cx="7086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Phase 2 registry activity.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417320" y="4846320"/>
            <a:ext cx="9235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E05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absence of large completed trials is not a reason to do nothing; it is a reason to be explicit about goals, consent, monitoring, and stopping rules.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3931920" y="5532120"/>
            <a:ext cx="4297680" cy="310896"/>
          </a:xfrm>
          <a:prstGeom prst="roundRect">
            <a:avLst>
              <a:gd name="adj" fmla="val 47059"/>
            </a:avLst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4005072" y="5600700"/>
            <a:ext cx="4151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 err="1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ClinicalTrials.gov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OPENING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dilemma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2/26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658368" y="1298448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 infant with severe hypercalcemia — and every standard answer is incomplete.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749808" y="1874520"/>
            <a:ext cx="320040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498848" y="1874520"/>
            <a:ext cx="320040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47888" y="1874520"/>
            <a:ext cx="320040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87552" y="2139696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BIOCHEMISTRY</a:t>
            </a:r>
            <a:endParaRPr lang="en-US" sz="660" dirty="0"/>
          </a:p>
        </p:txBody>
      </p:sp>
      <p:sp>
        <p:nvSpPr>
          <p:cNvPr id="13" name="Text 11"/>
          <p:cNvSpPr/>
          <p:nvPr/>
        </p:nvSpPr>
        <p:spPr>
          <a:xfrm>
            <a:off x="960120" y="2542032"/>
            <a:ext cx="2697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 4.33 mmol/L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960120" y="2971800"/>
            <a:ext cx="2697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suppressed PTH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 phosphate signal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4754880" y="2139696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 RISK</a:t>
            </a:r>
            <a:endParaRPr lang="en-US" sz="66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0952" y="2171700"/>
            <a:ext cx="1508760" cy="150876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4572000" y="3695307"/>
            <a:ext cx="3325115" cy="2813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nephrocalcinosis</a:t>
            </a:r>
            <a:endParaRPr lang="en-US" sz="1250" dirty="0"/>
          </a:p>
          <a:p>
            <a:pPr marL="0" indent="0" algn="ctr">
              <a:buNone/>
            </a:pPr>
            <a:r>
              <a:rPr lang="en-US" sz="1250" b="1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hypercalciuria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8522208" y="2139696"/>
            <a:ext cx="1188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</a:t>
            </a:r>
            <a:endParaRPr lang="en-US" sz="660" dirty="0"/>
          </a:p>
        </p:txBody>
      </p:sp>
      <p:sp>
        <p:nvSpPr>
          <p:cNvPr id="19" name="Text 16"/>
          <p:cNvSpPr/>
          <p:nvPr/>
        </p:nvSpPr>
        <p:spPr>
          <a:xfrm>
            <a:off x="8595360" y="2487168"/>
            <a:ext cx="2514600" cy="9875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Hydrate?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Steroids?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Azole?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Rifampicin?</a:t>
            </a:r>
            <a:endParaRPr lang="en-US" sz="1900" dirty="0"/>
          </a:p>
        </p:txBody>
      </p:sp>
      <p:sp>
        <p:nvSpPr>
          <p:cNvPr id="20" name="Text 17"/>
          <p:cNvSpPr/>
          <p:nvPr/>
        </p:nvSpPr>
        <p:spPr>
          <a:xfrm>
            <a:off x="1856232" y="4681728"/>
            <a:ext cx="8503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would you do next?</a:t>
            </a:r>
            <a:endParaRPr lang="en-US" sz="3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LITERATURE / TRIALS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Trial landscape: the evidence gap is real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19/26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822960" y="1353312"/>
            <a:ext cx="10469880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1307592" y="1943100"/>
            <a:ext cx="13167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NCT03384121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899160" y="1481328"/>
            <a:ext cx="146304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972312" y="1549908"/>
            <a:ext cx="13167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NCT03301038</a:t>
            </a:r>
            <a:endParaRPr lang="en-US" sz="9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96A55D-A6EF-4FF2-0E1C-E7410AC5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26" y="1598677"/>
            <a:ext cx="7185959" cy="39060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2677BF-91A8-9A37-E815-D13C9565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72" y="2189987"/>
            <a:ext cx="1800528" cy="29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DECISION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Our MDT decision: a structured off-label trial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|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20/26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77240" y="1325880"/>
            <a:ext cx="51663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9" name="Text 7"/>
          <p:cNvSpPr/>
          <p:nvPr/>
        </p:nvSpPr>
        <p:spPr>
          <a:xfrm>
            <a:off x="1097280" y="1691640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we proceeded</a:t>
            </a:r>
            <a:endParaRPr lang="en-US" sz="3200" dirty="0"/>
          </a:p>
        </p:txBody>
      </p:sp>
      <p:sp>
        <p:nvSpPr>
          <p:cNvPr id="10" name="Shape 8"/>
          <p:cNvSpPr/>
          <p:nvPr/>
        </p:nvSpPr>
        <p:spPr>
          <a:xfrm>
            <a:off x="1325880" y="2350008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1" name="Text 9"/>
          <p:cNvSpPr/>
          <p:nvPr/>
        </p:nvSpPr>
        <p:spPr>
          <a:xfrm>
            <a:off x="1600200" y="2331720"/>
            <a:ext cx="3794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Persistent PTH-independent hypercalcemia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325880" y="2825496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3" name="Text 11"/>
          <p:cNvSpPr/>
          <p:nvPr/>
        </p:nvSpPr>
        <p:spPr>
          <a:xfrm>
            <a:off x="1600200" y="2807208"/>
            <a:ext cx="3794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Hypercalciuria + nephrocalcinosis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325880" y="3300984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5" name="Text 13"/>
          <p:cNvSpPr/>
          <p:nvPr/>
        </p:nvSpPr>
        <p:spPr>
          <a:xfrm>
            <a:off x="1600200" y="3282696"/>
            <a:ext cx="3794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measures not sustained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325880" y="3776472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7" name="Text 15"/>
          <p:cNvSpPr/>
          <p:nvPr/>
        </p:nvSpPr>
        <p:spPr>
          <a:xfrm>
            <a:off x="1600200" y="3758184"/>
            <a:ext cx="3794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Genotype matches mechanism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325880" y="4251960"/>
            <a:ext cx="182880" cy="182880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17"/>
          <p:cNvSpPr/>
          <p:nvPr/>
        </p:nvSpPr>
        <p:spPr>
          <a:xfrm>
            <a:off x="1600200" y="4233672"/>
            <a:ext cx="3794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Renal-protection rationale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63640" y="1325880"/>
            <a:ext cx="50749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4000"/>
          </a:p>
        </p:txBody>
      </p:sp>
      <p:sp>
        <p:nvSpPr>
          <p:cNvPr id="21" name="Text 19"/>
          <p:cNvSpPr/>
          <p:nvPr/>
        </p:nvSpPr>
        <p:spPr>
          <a:xfrm>
            <a:off x="6629400" y="1691640"/>
            <a:ext cx="4343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Conditions for safety</a:t>
            </a:r>
            <a:endParaRPr lang="en-US" sz="3200" dirty="0"/>
          </a:p>
        </p:txBody>
      </p:sp>
      <p:sp>
        <p:nvSpPr>
          <p:cNvPr id="22" name="Shape 20"/>
          <p:cNvSpPr/>
          <p:nvPr/>
        </p:nvSpPr>
        <p:spPr>
          <a:xfrm>
            <a:off x="6620256" y="2331720"/>
            <a:ext cx="987552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3" name="Text 21"/>
          <p:cNvSpPr/>
          <p:nvPr/>
        </p:nvSpPr>
        <p:spPr>
          <a:xfrm>
            <a:off x="6693408" y="2400300"/>
            <a:ext cx="8412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7845552" y="2345436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Endocrinology + Nephrology + GI + Clinical Pharmacology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620256" y="2944368"/>
            <a:ext cx="987552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6" name="Text 24"/>
          <p:cNvSpPr/>
          <p:nvPr/>
        </p:nvSpPr>
        <p:spPr>
          <a:xfrm>
            <a:off x="6693408" y="3012948"/>
            <a:ext cx="8412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Consent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845552" y="2958084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Off-label use, evidence limits, alternatives, risks</a:t>
            </a:r>
            <a:endParaRPr lang="en-US" sz="1400" dirty="0"/>
          </a:p>
        </p:txBody>
      </p:sp>
      <p:sp>
        <p:nvSpPr>
          <p:cNvPr id="28" name="Shape 26"/>
          <p:cNvSpPr/>
          <p:nvPr/>
        </p:nvSpPr>
        <p:spPr>
          <a:xfrm>
            <a:off x="6620256" y="3557016"/>
            <a:ext cx="987552" cy="310896"/>
          </a:xfrm>
          <a:prstGeom prst="roundRect">
            <a:avLst>
              <a:gd name="adj" fmla="val 47059"/>
            </a:avLst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9" name="Text 27"/>
          <p:cNvSpPr/>
          <p:nvPr/>
        </p:nvSpPr>
        <p:spPr>
          <a:xfrm>
            <a:off x="6693408" y="3625596"/>
            <a:ext cx="8412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Baseline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7845552" y="3570732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Biochemistry + urine + CBC/LFT + medication review</a:t>
            </a:r>
            <a:endParaRPr lang="en-US" sz="1400" dirty="0"/>
          </a:p>
        </p:txBody>
      </p:sp>
      <p:sp>
        <p:nvSpPr>
          <p:cNvPr id="31" name="Shape 29"/>
          <p:cNvSpPr/>
          <p:nvPr/>
        </p:nvSpPr>
        <p:spPr>
          <a:xfrm>
            <a:off x="6620256" y="4169664"/>
            <a:ext cx="987552" cy="310896"/>
          </a:xfrm>
          <a:prstGeom prst="roundRect">
            <a:avLst>
              <a:gd name="adj" fmla="val 47059"/>
            </a:avLst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2" name="Text 30"/>
          <p:cNvSpPr/>
          <p:nvPr/>
        </p:nvSpPr>
        <p:spPr>
          <a:xfrm>
            <a:off x="6693408" y="4238244"/>
            <a:ext cx="8412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Follow-up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7845552" y="4183380"/>
            <a:ext cx="2788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Predefined intervals and stop/hold criteria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3383280" y="5998464"/>
            <a:ext cx="5440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Message: off-label does not mean casual.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777240" y="608076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Monitoring plan: make the trial measurable and safe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21/26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777240" y="1243584"/>
            <a:ext cx="10607040" cy="4754880"/>
          </a:xfrm>
          <a:prstGeom prst="roundRect">
            <a:avLst>
              <a:gd name="adj" fmla="val 153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9" name="Shape 7"/>
          <p:cNvSpPr/>
          <p:nvPr/>
        </p:nvSpPr>
        <p:spPr>
          <a:xfrm>
            <a:off x="1051560" y="1645920"/>
            <a:ext cx="2011680" cy="310896"/>
          </a:xfrm>
          <a:prstGeom prst="roundRect">
            <a:avLst>
              <a:gd name="adj" fmla="val 47059"/>
            </a:avLst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" name="Text 8"/>
          <p:cNvSpPr/>
          <p:nvPr/>
        </p:nvSpPr>
        <p:spPr>
          <a:xfrm>
            <a:off x="1124712" y="171450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Baseline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1051560" y="2249424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2" name="Text 10"/>
          <p:cNvSpPr/>
          <p:nvPr/>
        </p:nvSpPr>
        <p:spPr>
          <a:xfrm>
            <a:off x="1280160" y="2212848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Ca/P/Mg/albumin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1051560" y="2642616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4" name="Text 12"/>
          <p:cNvSpPr/>
          <p:nvPr/>
        </p:nvSpPr>
        <p:spPr>
          <a:xfrm>
            <a:off x="1280160" y="260604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Creatinine/eGFR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1051560" y="3035808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6" name="Text 14"/>
          <p:cNvSpPr/>
          <p:nvPr/>
        </p:nvSpPr>
        <p:spPr>
          <a:xfrm>
            <a:off x="1280160" y="2999232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PTH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1051560" y="3429000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8" name="Text 16"/>
          <p:cNvSpPr/>
          <p:nvPr/>
        </p:nvSpPr>
        <p:spPr>
          <a:xfrm>
            <a:off x="1280160" y="3392424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25(OH)D + 1,25(OH)₂D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1051560" y="3822192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0" name="Text 18"/>
          <p:cNvSpPr/>
          <p:nvPr/>
        </p:nvSpPr>
        <p:spPr>
          <a:xfrm>
            <a:off x="1280160" y="3785616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Urine Ca/Cr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1051560" y="4215384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2" name="Text 20"/>
          <p:cNvSpPr/>
          <p:nvPr/>
        </p:nvSpPr>
        <p:spPr>
          <a:xfrm>
            <a:off x="1280160" y="4178808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CBC + LFT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1051560" y="4608576"/>
            <a:ext cx="146304" cy="146304"/>
          </a:xfrm>
          <a:prstGeom prst="ellipse">
            <a:avLst/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4" name="Text 22"/>
          <p:cNvSpPr/>
          <p:nvPr/>
        </p:nvSpPr>
        <p:spPr>
          <a:xfrm>
            <a:off x="1280160" y="457200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Medication interactions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657600" y="1645920"/>
            <a:ext cx="201168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6" name="Text 24"/>
          <p:cNvSpPr/>
          <p:nvPr/>
        </p:nvSpPr>
        <p:spPr>
          <a:xfrm>
            <a:off x="3730752" y="171450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Early follow-up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3657600" y="2249424"/>
            <a:ext cx="146304" cy="146304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8" name="Text 26"/>
          <p:cNvSpPr/>
          <p:nvPr/>
        </p:nvSpPr>
        <p:spPr>
          <a:xfrm>
            <a:off x="3886200" y="2212848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Serum Ca trend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3657600" y="2642616"/>
            <a:ext cx="146304" cy="146304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0" name="Text 28"/>
          <p:cNvSpPr/>
          <p:nvPr/>
        </p:nvSpPr>
        <p:spPr>
          <a:xfrm>
            <a:off x="3886200" y="260604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Symptoms / hydration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3657600" y="3035808"/>
            <a:ext cx="146304" cy="146304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2" name="Text 30"/>
          <p:cNvSpPr/>
          <p:nvPr/>
        </p:nvSpPr>
        <p:spPr>
          <a:xfrm>
            <a:off x="3886200" y="2999232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LFT + CBC</a:t>
            </a:r>
            <a:endParaRPr lang="en-US" sz="1100" dirty="0"/>
          </a:p>
        </p:txBody>
      </p:sp>
      <p:sp>
        <p:nvSpPr>
          <p:cNvPr id="33" name="Shape 31"/>
          <p:cNvSpPr/>
          <p:nvPr/>
        </p:nvSpPr>
        <p:spPr>
          <a:xfrm>
            <a:off x="3657600" y="3429000"/>
            <a:ext cx="146304" cy="146304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4" name="Text 32"/>
          <p:cNvSpPr/>
          <p:nvPr/>
        </p:nvSpPr>
        <p:spPr>
          <a:xfrm>
            <a:off x="3886200" y="3392424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Adherence + interactions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3657600" y="3822192"/>
            <a:ext cx="146304" cy="146304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6" name="Text 34"/>
          <p:cNvSpPr/>
          <p:nvPr/>
        </p:nvSpPr>
        <p:spPr>
          <a:xfrm>
            <a:off x="3886200" y="3785616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BP + growth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6263640" y="1645920"/>
            <a:ext cx="201168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8" name="Text 36"/>
          <p:cNvSpPr/>
          <p:nvPr/>
        </p:nvSpPr>
        <p:spPr>
          <a:xfrm>
            <a:off x="6336792" y="171450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Monthly / renal</a:t>
            </a:r>
            <a:endParaRPr lang="en-US" sz="1050" dirty="0"/>
          </a:p>
        </p:txBody>
      </p:sp>
      <p:sp>
        <p:nvSpPr>
          <p:cNvPr id="39" name="Shape 37"/>
          <p:cNvSpPr/>
          <p:nvPr/>
        </p:nvSpPr>
        <p:spPr>
          <a:xfrm>
            <a:off x="6263640" y="2249424"/>
            <a:ext cx="146304" cy="146304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0" name="Text 38"/>
          <p:cNvSpPr/>
          <p:nvPr/>
        </p:nvSpPr>
        <p:spPr>
          <a:xfrm>
            <a:off x="6492240" y="2212848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Urine Ca/Cr response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6263640" y="2642616"/>
            <a:ext cx="146304" cy="146304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2" name="Text 40"/>
          <p:cNvSpPr/>
          <p:nvPr/>
        </p:nvSpPr>
        <p:spPr>
          <a:xfrm>
            <a:off x="6492240" y="260604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PTH recovery</a:t>
            </a:r>
            <a:endParaRPr lang="en-US" sz="1100" dirty="0"/>
          </a:p>
        </p:txBody>
      </p:sp>
      <p:sp>
        <p:nvSpPr>
          <p:cNvPr id="43" name="Shape 41"/>
          <p:cNvSpPr/>
          <p:nvPr/>
        </p:nvSpPr>
        <p:spPr>
          <a:xfrm>
            <a:off x="6263640" y="3035808"/>
            <a:ext cx="146304" cy="146304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4" name="Text 42"/>
          <p:cNvSpPr/>
          <p:nvPr/>
        </p:nvSpPr>
        <p:spPr>
          <a:xfrm>
            <a:off x="6492240" y="2999232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Vitamin D metabolites</a:t>
            </a:r>
            <a:endParaRPr lang="en-US" sz="1100" dirty="0"/>
          </a:p>
        </p:txBody>
      </p:sp>
      <p:sp>
        <p:nvSpPr>
          <p:cNvPr id="45" name="Shape 43"/>
          <p:cNvSpPr/>
          <p:nvPr/>
        </p:nvSpPr>
        <p:spPr>
          <a:xfrm>
            <a:off x="6263640" y="3429000"/>
            <a:ext cx="146304" cy="146304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6" name="Text 44"/>
          <p:cNvSpPr/>
          <p:nvPr/>
        </p:nvSpPr>
        <p:spPr>
          <a:xfrm>
            <a:off x="6492240" y="3392424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 ultrasound trend</a:t>
            </a:r>
            <a:endParaRPr lang="en-US" sz="1100" dirty="0"/>
          </a:p>
        </p:txBody>
      </p:sp>
      <p:sp>
        <p:nvSpPr>
          <p:cNvPr id="47" name="Shape 45"/>
          <p:cNvSpPr/>
          <p:nvPr/>
        </p:nvSpPr>
        <p:spPr>
          <a:xfrm>
            <a:off x="6263640" y="3822192"/>
            <a:ext cx="146304" cy="146304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48" name="Text 46"/>
          <p:cNvSpPr/>
          <p:nvPr/>
        </p:nvSpPr>
        <p:spPr>
          <a:xfrm>
            <a:off x="6492240" y="3785616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Nephrology review</a:t>
            </a:r>
            <a:endParaRPr lang="en-US" sz="1100" dirty="0"/>
          </a:p>
        </p:txBody>
      </p:sp>
      <p:sp>
        <p:nvSpPr>
          <p:cNvPr id="49" name="Shape 47"/>
          <p:cNvSpPr/>
          <p:nvPr/>
        </p:nvSpPr>
        <p:spPr>
          <a:xfrm>
            <a:off x="8869680" y="1645920"/>
            <a:ext cx="2011680" cy="310896"/>
          </a:xfrm>
          <a:prstGeom prst="roundRect">
            <a:avLst>
              <a:gd name="adj" fmla="val 47059"/>
            </a:avLst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0" name="Text 48"/>
          <p:cNvSpPr/>
          <p:nvPr/>
        </p:nvSpPr>
        <p:spPr>
          <a:xfrm>
            <a:off x="8942832" y="1714500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Hold / stop triggers</a:t>
            </a:r>
            <a:endParaRPr lang="en-US" sz="1050" dirty="0"/>
          </a:p>
        </p:txBody>
      </p:sp>
      <p:sp>
        <p:nvSpPr>
          <p:cNvPr id="51" name="Shape 49"/>
          <p:cNvSpPr/>
          <p:nvPr/>
        </p:nvSpPr>
        <p:spPr>
          <a:xfrm>
            <a:off x="8869680" y="2249424"/>
            <a:ext cx="146304" cy="14630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2" name="Text 50"/>
          <p:cNvSpPr/>
          <p:nvPr/>
        </p:nvSpPr>
        <p:spPr>
          <a:xfrm>
            <a:off x="9098280" y="2212848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Significant LFT rise</a:t>
            </a:r>
            <a:endParaRPr lang="en-US" sz="1100" dirty="0"/>
          </a:p>
        </p:txBody>
      </p:sp>
      <p:sp>
        <p:nvSpPr>
          <p:cNvPr id="53" name="Shape 51"/>
          <p:cNvSpPr/>
          <p:nvPr/>
        </p:nvSpPr>
        <p:spPr>
          <a:xfrm>
            <a:off x="8869680" y="2642616"/>
            <a:ext cx="146304" cy="14630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4" name="Text 52"/>
          <p:cNvSpPr/>
          <p:nvPr/>
        </p:nvSpPr>
        <p:spPr>
          <a:xfrm>
            <a:off x="9098280" y="260604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Hypersensitivity</a:t>
            </a:r>
            <a:endParaRPr lang="en-US" sz="1100" dirty="0"/>
          </a:p>
        </p:txBody>
      </p:sp>
      <p:sp>
        <p:nvSpPr>
          <p:cNvPr id="55" name="Shape 53"/>
          <p:cNvSpPr/>
          <p:nvPr/>
        </p:nvSpPr>
        <p:spPr>
          <a:xfrm>
            <a:off x="8869680" y="3035808"/>
            <a:ext cx="146304" cy="14630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6" name="Text 54"/>
          <p:cNvSpPr/>
          <p:nvPr/>
        </p:nvSpPr>
        <p:spPr>
          <a:xfrm>
            <a:off x="9098280" y="2999232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Severe GI intolerance</a:t>
            </a:r>
            <a:endParaRPr lang="en-US" sz="1100" dirty="0"/>
          </a:p>
        </p:txBody>
      </p:sp>
      <p:sp>
        <p:nvSpPr>
          <p:cNvPr id="57" name="Shape 55"/>
          <p:cNvSpPr/>
          <p:nvPr/>
        </p:nvSpPr>
        <p:spPr>
          <a:xfrm>
            <a:off x="8869680" y="3429000"/>
            <a:ext cx="146304" cy="14630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58" name="Text 56"/>
          <p:cNvSpPr/>
          <p:nvPr/>
        </p:nvSpPr>
        <p:spPr>
          <a:xfrm>
            <a:off x="9098280" y="3392424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Concerning adrenal symptoms</a:t>
            </a:r>
            <a:endParaRPr lang="en-US" sz="1100" dirty="0"/>
          </a:p>
        </p:txBody>
      </p:sp>
      <p:sp>
        <p:nvSpPr>
          <p:cNvPr id="59" name="Shape 57"/>
          <p:cNvSpPr/>
          <p:nvPr/>
        </p:nvSpPr>
        <p:spPr>
          <a:xfrm>
            <a:off x="8869680" y="3822192"/>
            <a:ext cx="146304" cy="146304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60" name="Text 58"/>
          <p:cNvSpPr/>
          <p:nvPr/>
        </p:nvSpPr>
        <p:spPr>
          <a:xfrm>
            <a:off x="9098280" y="3785616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benefit + ongoing risk</a:t>
            </a:r>
            <a:endParaRPr lang="en-US" sz="1100" dirty="0"/>
          </a:p>
        </p:txBody>
      </p:sp>
      <p:sp>
        <p:nvSpPr>
          <p:cNvPr id="61" name="Text 59"/>
          <p:cNvSpPr/>
          <p:nvPr/>
        </p:nvSpPr>
        <p:spPr>
          <a:xfrm>
            <a:off x="1051560" y="5550408"/>
            <a:ext cx="10104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Also monitor: rifampicin drug interactions via CYP induction; orange discoloration counseling; adherence; nutrition/calcium intake.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ENDPOINTS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will we define response?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22/26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777240" y="1234440"/>
            <a:ext cx="507492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97280" y="1627632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Serum endpoint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1234440" y="2377440"/>
            <a:ext cx="4160520" cy="10058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Sustained age-adjusted normalization or clinically meaningful reduction without recurrent admissions/rescue therapy.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2075688" y="3840480"/>
            <a:ext cx="2286000" cy="310896"/>
          </a:xfrm>
          <a:prstGeom prst="roundRect">
            <a:avLst>
              <a:gd name="adj" fmla="val 47059"/>
            </a:avLst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148840" y="3909060"/>
            <a:ext cx="21396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Important — may be variable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355080" y="1234440"/>
            <a:ext cx="4983480" cy="4709160"/>
          </a:xfrm>
          <a:prstGeom prst="roundRect">
            <a:avLst>
              <a:gd name="adj" fmla="val 1553"/>
            </a:avLst>
          </a:prstGeom>
          <a:solidFill>
            <a:srgbClr val="E6F6F7"/>
          </a:solidFill>
          <a:ln w="12700">
            <a:solidFill>
              <a:srgbClr val="087A8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656832" y="1627632"/>
            <a:ext cx="4343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Renal endpoint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6784848" y="2377440"/>
            <a:ext cx="4069080" cy="10058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Fall in urine Ca/Cr and stabilization or improvement of nephrocalcinosis / stone burden.</a:t>
            </a:r>
            <a:endParaRPr lang="en-US" sz="1800" dirty="0"/>
          </a:p>
        </p:txBody>
      </p:sp>
      <p:sp>
        <p:nvSpPr>
          <p:cNvPr id="16" name="Shape 14"/>
          <p:cNvSpPr/>
          <p:nvPr/>
        </p:nvSpPr>
        <p:spPr>
          <a:xfrm>
            <a:off x="7644384" y="3840480"/>
            <a:ext cx="2423160" cy="310896"/>
          </a:xfrm>
          <a:prstGeom prst="roundRect">
            <a:avLst>
              <a:gd name="adj" fmla="val 47059"/>
            </a:avLst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717536" y="3909060"/>
            <a:ext cx="22768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 matter more long-term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331720" y="5047488"/>
            <a:ext cx="7452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question for this patient: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2103120" y="5468112"/>
            <a:ext cx="79095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“Does rifampicin protect the kidney even if serum calcium only partially improves?”</a:t>
            </a:r>
            <a:endParaRPr lang="en-US" sz="1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FUTURE PLAN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Planned course: treatment → washout → decision</a:t>
            </a:r>
            <a:endParaRPr lang="en-US" sz="36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|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23/26</a:t>
            </a:r>
            <a:endParaRPr lang="en-US" sz="10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80" y="2011680"/>
            <a:ext cx="2331720" cy="11430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78408" y="2482596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 Baseline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960120" y="3401568"/>
            <a:ext cx="20116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labs + urine + imaging + interaction review</a:t>
            </a:r>
            <a:endParaRPr lang="en-US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0" y="2011680"/>
            <a:ext cx="2331720" cy="11430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977640" y="2512314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 Rifampicin trial</a:t>
            </a: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3749040" y="3401568"/>
            <a:ext cx="20116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planned 4 months with close monitoring</a:t>
            </a:r>
            <a:endParaRPr lang="en-US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6520" y="2011680"/>
            <a:ext cx="2331720" cy="114300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6556248" y="2482596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 Washout</a:t>
            </a:r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6537960" y="3401568"/>
            <a:ext cx="20116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months to test true treatment effect</a:t>
            </a:r>
            <a:endParaRPr lang="en-US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35440" y="2011680"/>
            <a:ext cx="2331720" cy="11430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345168" y="2482596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  Decision</a:t>
            </a:r>
            <a:endParaRPr lang="en-US" dirty="0"/>
          </a:p>
        </p:txBody>
      </p:sp>
      <p:sp>
        <p:nvSpPr>
          <p:cNvPr id="19" name="Text 13"/>
          <p:cNvSpPr/>
          <p:nvPr/>
        </p:nvSpPr>
        <p:spPr>
          <a:xfrm>
            <a:off x="9326880" y="3401568"/>
            <a:ext cx="20116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continuous vs intermittent strategy if response + safety acceptable</a:t>
            </a:r>
            <a:endParaRPr lang="en-US" dirty="0"/>
          </a:p>
        </p:txBody>
      </p:sp>
      <p:sp>
        <p:nvSpPr>
          <p:cNvPr id="20" name="Shape 14"/>
          <p:cNvSpPr/>
          <p:nvPr/>
        </p:nvSpPr>
        <p:spPr>
          <a:xfrm>
            <a:off x="1188720" y="4645152"/>
            <a:ext cx="9646920" cy="896112"/>
          </a:xfrm>
          <a:prstGeom prst="roundRect">
            <a:avLst>
              <a:gd name="adj" fmla="val 816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1" name="Text 15"/>
          <p:cNvSpPr/>
          <p:nvPr/>
        </p:nvSpPr>
        <p:spPr>
          <a:xfrm>
            <a:off x="1508760" y="4814316"/>
            <a:ext cx="93268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 inputs: biochemical response • urinary calcium response • renal ultrasound trend • safety • effect on CCLD/hydration burden • family preference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tient's treatment&#10;&#10;Description automatically generated with medium confidence">
            <a:extLst>
              <a:ext uri="{FF2B5EF4-FFF2-40B4-BE49-F238E27FC236}">
                <a16:creationId xmlns:a16="http://schemas.microsoft.com/office/drawing/2014/main" id="{5802139B-71DA-2B65-6854-5F665D33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0" r="1079"/>
          <a:stretch>
            <a:fillRect/>
          </a:stretch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4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SUMMARY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Four take-home messages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24/26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841248" y="1389888"/>
            <a:ext cx="507492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9" name="Shape 7"/>
          <p:cNvSpPr/>
          <p:nvPr/>
        </p:nvSpPr>
        <p:spPr>
          <a:xfrm>
            <a:off x="1097280" y="1783080"/>
            <a:ext cx="658368" cy="6583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1097280" y="1976882"/>
            <a:ext cx="658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920240" y="164592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Pattern recognition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920240" y="2048256"/>
            <a:ext cx="36118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Suppressed PTH + hypercalciuria + nephrocalcinosis should trigger vitamin-D metabolism thinking.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181344" y="1389888"/>
            <a:ext cx="507492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4" name="Shape 12"/>
          <p:cNvSpPr/>
          <p:nvPr/>
        </p:nvSpPr>
        <p:spPr>
          <a:xfrm>
            <a:off x="6437376" y="1783080"/>
            <a:ext cx="658368" cy="658368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6437376" y="1976882"/>
            <a:ext cx="658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260336" y="1645920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Mechanism matters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7260336" y="2048256"/>
            <a:ext cx="36118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 disease is failure of degradation; treatment should match the pathway.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841248" y="3703320"/>
            <a:ext cx="507492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9" name="Shape 17"/>
          <p:cNvSpPr/>
          <p:nvPr/>
        </p:nvSpPr>
        <p:spPr>
          <a:xfrm>
            <a:off x="1097280" y="4096512"/>
            <a:ext cx="658368" cy="658368"/>
          </a:xfrm>
          <a:prstGeom prst="ellipse">
            <a:avLst/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1097280" y="4290314"/>
            <a:ext cx="658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1920240" y="395935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Rifampicin is rational, not proven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1920240" y="4361688"/>
            <a:ext cx="36118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induces CYP3A4 as an alternative catabolic route; evidence remains small and heterogeneous.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181344" y="3703320"/>
            <a:ext cx="507492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4" name="Shape 22"/>
          <p:cNvSpPr/>
          <p:nvPr/>
        </p:nvSpPr>
        <p:spPr>
          <a:xfrm>
            <a:off x="6437376" y="4096512"/>
            <a:ext cx="658368" cy="658368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5" name="Text 23"/>
          <p:cNvSpPr/>
          <p:nvPr/>
        </p:nvSpPr>
        <p:spPr>
          <a:xfrm>
            <a:off x="6437376" y="4290314"/>
            <a:ext cx="6583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7260336" y="3959352"/>
            <a:ext cx="3611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Define success before treatment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7260336" y="4361688"/>
            <a:ext cx="361188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this child, urinary calcium and renal trajectory may be as important as serum calcium.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B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70432" y="1965960"/>
            <a:ext cx="9966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“We are not only lowering calcium.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1234440" y="2761488"/>
            <a:ext cx="9738360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DDF7F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We are bypassing a broken metabolic pathway —</a:t>
            </a:r>
            <a:endParaRPr lang="en-US" sz="2700" dirty="0"/>
          </a:p>
          <a:p>
            <a:pPr marL="0" indent="0" algn="ctr">
              <a:buNone/>
            </a:pPr>
            <a:r>
              <a:rPr lang="en-US" sz="2700" b="1" dirty="0">
                <a:solidFill>
                  <a:srgbClr val="DDF7F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and protecting the kidney while evidence catches up.”</a:t>
            </a:r>
            <a:endParaRPr lang="en-US" sz="2700" dirty="0"/>
          </a:p>
        </p:txBody>
      </p:sp>
      <p:sp>
        <p:nvSpPr>
          <p:cNvPr id="6" name="Shape 3"/>
          <p:cNvSpPr/>
          <p:nvPr/>
        </p:nvSpPr>
        <p:spPr>
          <a:xfrm>
            <a:off x="4114800" y="4407408"/>
            <a:ext cx="3931920" cy="0"/>
          </a:xfrm>
          <a:prstGeom prst="line">
            <a:avLst/>
          </a:prstGeom>
          <a:noFill/>
          <a:ln w="38100">
            <a:solidFill>
              <a:srgbClr val="00A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840480" y="4864608"/>
            <a:ext cx="4480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Thank you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4572000" y="5376672"/>
            <a:ext cx="3017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BDED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1036808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BDEDF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25/26</a:t>
            </a:r>
            <a:endParaRPr lang="en-US" sz="6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BACKUP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Selected references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Backup / references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26/26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77240" y="1234440"/>
            <a:ext cx="10652760" cy="4892040"/>
          </a:xfrm>
          <a:prstGeom prst="roundRect">
            <a:avLst>
              <a:gd name="adj" fmla="val 149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9" name="Text 7"/>
          <p:cNvSpPr/>
          <p:nvPr/>
        </p:nvSpPr>
        <p:spPr>
          <a:xfrm>
            <a:off x="1024128" y="1536192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1389888" y="1536192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Hawkes CP, Li D, Hakonarson H, Meyers KE, Thummel KE, Levine MA. CYP3A4 induction by rifampin: an alternative pathway for vitamin D inactivation in patients with CYP24A1 mutations. J Clin Endocrinol Metab. 2017;102(5):1440–1446.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024128" y="214884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1389888" y="2148840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Brancatella A, et al. Long-term efficacy and safety of rifampin in the treatment of a patient carrying a CYP24A1 loss-of-function variant. J Clin Endocrinol Metab. 2022;107(8):e3159–e3166.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1024128" y="2761488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389888" y="2761488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Lenherr-Taube N, Furman M, Assor E, Thummel K, Levine MA, Sochett E. Rifampin monotherapy for children with idiopathic infantile hypercalcemia. J Steroid Biochem Mol Biol. 2023;231:106301.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1024128" y="3374136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1389888" y="3374136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Jacobsen CM, Jüppner HW, Mitchell DM. Case 21-2024: A 10-month-old boy with vomiting and hypercalcemia. N Engl J Med. 2024;391(2):167–176.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024128" y="3986784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1389888" y="3986784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Sayers J, Hynes AM, Srivastava S, et al. Successful treatment of hypercalcaemia associated with a CYP24A1 mutation with fluconazole. Clin Kidney J. 2015;8(4):453–455.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24128" y="4599432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1389888" y="4599432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ClinicalTrials.gov: NCT03384121 and NCT03301038. Verify current status before live delivery.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1024128" y="5212080"/>
            <a:ext cx="3200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1389888" y="5212080"/>
            <a:ext cx="9464040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User-provided de-identified case presentation deck, April 2026.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LEARNING OBJECTIVES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 want the audience to leave with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41248" y="1481328"/>
            <a:ext cx="498348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69848" y="1874520"/>
            <a:ext cx="676656" cy="676656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69848" y="2071116"/>
            <a:ext cx="676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920240" y="181965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Recognize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920240" y="2176272"/>
            <a:ext cx="36118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biochemical signature of vitamin-D–mediated, PTH-independent hypercalcemia.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6355080" y="1481328"/>
            <a:ext cx="498348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583680" y="1874520"/>
            <a:ext cx="676656" cy="676656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583680" y="2071116"/>
            <a:ext cx="676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434072" y="1819656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Interpret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434072" y="2176272"/>
            <a:ext cx="36118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 deficiency as failure of vitamin D degradation — not simply “too much vitamin D.”</a:t>
            </a:r>
            <a:endParaRPr lang="en-US" sz="1260" dirty="0"/>
          </a:p>
        </p:txBody>
      </p:sp>
      <p:sp>
        <p:nvSpPr>
          <p:cNvPr id="18" name="Shape 16"/>
          <p:cNvSpPr/>
          <p:nvPr/>
        </p:nvSpPr>
        <p:spPr>
          <a:xfrm>
            <a:off x="841248" y="3886200"/>
            <a:ext cx="498348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1069848" y="4279392"/>
            <a:ext cx="676656" cy="676656"/>
          </a:xfrm>
          <a:prstGeom prst="ellipse">
            <a:avLst/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1069848" y="4475988"/>
            <a:ext cx="676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920240" y="42245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Critique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920240" y="4581144"/>
            <a:ext cx="36118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standard therapy can fail and why rifampicin is mechanistically attractive but evidence-limited.</a:t>
            </a:r>
            <a:endParaRPr lang="en-US" sz="1260" dirty="0"/>
          </a:p>
        </p:txBody>
      </p:sp>
      <p:sp>
        <p:nvSpPr>
          <p:cNvPr id="23" name="Shape 21"/>
          <p:cNvSpPr/>
          <p:nvPr/>
        </p:nvSpPr>
        <p:spPr>
          <a:xfrm>
            <a:off x="6355080" y="3886200"/>
            <a:ext cx="498348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583680" y="4279392"/>
            <a:ext cx="676656" cy="676656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  <a:effectLst>
            <a:outerShdw blurRad="1524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583680" y="4475988"/>
            <a:ext cx="6766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7434072" y="4224528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Define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7434072" y="4581144"/>
            <a:ext cx="36118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monitoring plan that prioritizes renal protection, not only serum calcium correction.</a:t>
            </a:r>
            <a:endParaRPr lang="en-US" sz="12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patient story in one line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777240" y="1325880"/>
            <a:ext cx="10652760" cy="4206240"/>
          </a:xfrm>
          <a:prstGeom prst="roundRect">
            <a:avLst>
              <a:gd name="adj" fmla="val 173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97280" y="1664208"/>
            <a:ext cx="3108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8-month-old girl</a:t>
            </a:r>
            <a:endParaRPr lang="en-US" sz="2500" dirty="0"/>
          </a:p>
        </p:txBody>
      </p:sp>
      <p:sp>
        <p:nvSpPr>
          <p:cNvPr id="10" name="Shape 8"/>
          <p:cNvSpPr/>
          <p:nvPr/>
        </p:nvSpPr>
        <p:spPr>
          <a:xfrm>
            <a:off x="1115568" y="2148840"/>
            <a:ext cx="233172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88720" y="2217420"/>
            <a:ext cx="2185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known CCLD / SLC26A3</a:t>
            </a:r>
            <a:endParaRPr lang="en-US" sz="830" dirty="0"/>
          </a:p>
        </p:txBody>
      </p:sp>
      <p:sp>
        <p:nvSpPr>
          <p:cNvPr id="12" name="Text 10"/>
          <p:cNvSpPr/>
          <p:nvPr/>
        </p:nvSpPr>
        <p:spPr>
          <a:xfrm>
            <a:off x="1097280" y="2688336"/>
            <a:ext cx="4663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admitted for acute gastroenteritis on chronic diarrhea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5212080" y="3282696"/>
            <a:ext cx="1188720" cy="0"/>
          </a:xfrm>
          <a:prstGeom prst="line">
            <a:avLst/>
          </a:prstGeom>
          <a:noFill/>
          <a:ln w="38100">
            <a:solidFill>
              <a:srgbClr val="087A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537960" y="1673352"/>
            <a:ext cx="4297680" cy="2560320"/>
          </a:xfrm>
          <a:prstGeom prst="roundRect">
            <a:avLst>
              <a:gd name="adj" fmla="val 2857"/>
            </a:avLst>
          </a:prstGeom>
          <a:solidFill>
            <a:srgbClr val="FDEDEA"/>
          </a:solidFill>
          <a:ln w="12700">
            <a:solidFill>
              <a:srgbClr val="E05A4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839712" y="1956816"/>
            <a:ext cx="3383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Endocrinology consult: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812280" y="2304288"/>
            <a:ext cx="352044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Severe hypercalcemia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6839712" y="2971800"/>
            <a:ext cx="34747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 4.33 mmol/L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Phosphate 1.07 mmol/L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839711" y="3822192"/>
            <a:ext cx="2040337" cy="310896"/>
          </a:xfrm>
          <a:prstGeom prst="roundRect">
            <a:avLst>
              <a:gd name="adj" fmla="val 47059"/>
            </a:avLst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912864" y="389077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Date: 11/2023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097280" y="4828032"/>
            <a:ext cx="95097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clue: hypercalcemia had already been noted at 3 months, and vitamin D had been stopped.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 CHRONOLOGY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Timeline: the problem was chronic before it became dramatic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5/26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868680" y="3017520"/>
            <a:ext cx="10378440" cy="0"/>
          </a:xfrm>
          <a:prstGeom prst="line">
            <a:avLst/>
          </a:prstGeom>
          <a:noFill/>
          <a:ln w="38100">
            <a:solidFill>
              <a:srgbClr val="087A8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9" name="Shape 7"/>
          <p:cNvSpPr/>
          <p:nvPr/>
        </p:nvSpPr>
        <p:spPr>
          <a:xfrm>
            <a:off x="850392" y="2907792"/>
            <a:ext cx="219456" cy="219456"/>
          </a:xfrm>
          <a:prstGeom prst="ellipse">
            <a:avLst/>
          </a:prstGeom>
          <a:solidFill>
            <a:srgbClr val="6D5BD0"/>
          </a:solidFill>
          <a:ln w="12700">
            <a:solidFill>
              <a:srgbClr val="6D5BD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0" name="Shape 8"/>
          <p:cNvSpPr/>
          <p:nvPr/>
        </p:nvSpPr>
        <p:spPr>
          <a:xfrm>
            <a:off x="960120" y="2514600"/>
            <a:ext cx="0" cy="502920"/>
          </a:xfrm>
          <a:prstGeom prst="line">
            <a:avLst/>
          </a:prstGeom>
          <a:noFill/>
          <a:ln w="17780">
            <a:solidFill>
              <a:srgbClr val="6D5BD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1" name="Shape 9"/>
          <p:cNvSpPr/>
          <p:nvPr/>
        </p:nvSpPr>
        <p:spPr>
          <a:xfrm>
            <a:off x="393192" y="1481328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6D5BD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2" name="Text 10"/>
          <p:cNvSpPr/>
          <p:nvPr/>
        </p:nvSpPr>
        <p:spPr>
          <a:xfrm>
            <a:off x="484632" y="1600200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6D5BD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Antenatal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75488" y="1874520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Polyhydramnios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2221992" y="2907792"/>
            <a:ext cx="219456" cy="219456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5" name="Shape 13"/>
          <p:cNvSpPr/>
          <p:nvPr/>
        </p:nvSpPr>
        <p:spPr>
          <a:xfrm>
            <a:off x="2331720" y="3017520"/>
            <a:ext cx="0" cy="685800"/>
          </a:xfrm>
          <a:prstGeom prst="line">
            <a:avLst/>
          </a:prstGeom>
          <a:noFill/>
          <a:ln w="17780">
            <a:solidFill>
              <a:srgbClr val="087A8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6" name="Shape 14"/>
          <p:cNvSpPr/>
          <p:nvPr/>
        </p:nvSpPr>
        <p:spPr>
          <a:xfrm>
            <a:off x="1764792" y="3703320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087A80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17" name="Text 15"/>
          <p:cNvSpPr/>
          <p:nvPr/>
        </p:nvSpPr>
        <p:spPr>
          <a:xfrm>
            <a:off x="1856232" y="3822192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Birth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847088" y="4096512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Preterm 33 w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NICU 2 w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758184" y="2907792"/>
            <a:ext cx="219456" cy="219456"/>
          </a:xfrm>
          <a:prstGeom prst="ellipse">
            <a:avLst/>
          </a:prstGeom>
          <a:solidFill>
            <a:srgbClr val="E05A47"/>
          </a:solidFill>
          <a:ln w="12700">
            <a:solidFill>
              <a:srgbClr val="E05A47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0" name="Shape 18"/>
          <p:cNvSpPr/>
          <p:nvPr/>
        </p:nvSpPr>
        <p:spPr>
          <a:xfrm>
            <a:off x="3867912" y="2514600"/>
            <a:ext cx="0" cy="502920"/>
          </a:xfrm>
          <a:prstGeom prst="line">
            <a:avLst/>
          </a:prstGeom>
          <a:noFill/>
          <a:ln w="17780">
            <a:solidFill>
              <a:srgbClr val="E05A47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1" name="Shape 19"/>
          <p:cNvSpPr/>
          <p:nvPr/>
        </p:nvSpPr>
        <p:spPr>
          <a:xfrm>
            <a:off x="3300984" y="1481328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E05A47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2" name="Text 20"/>
          <p:cNvSpPr/>
          <p:nvPr/>
        </p:nvSpPr>
        <p:spPr>
          <a:xfrm>
            <a:off x="3392424" y="1600200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 months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3383280" y="1874520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Hypercalcemia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Vitamin D stopped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5422392" y="2907792"/>
            <a:ext cx="219456" cy="219456"/>
          </a:xfrm>
          <a:prstGeom prst="ellipse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5" name="Shape 23"/>
          <p:cNvSpPr/>
          <p:nvPr/>
        </p:nvSpPr>
        <p:spPr>
          <a:xfrm>
            <a:off x="5532120" y="3017520"/>
            <a:ext cx="0" cy="685800"/>
          </a:xfrm>
          <a:prstGeom prst="line">
            <a:avLst/>
          </a:prstGeom>
          <a:noFill/>
          <a:ln w="1778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6" name="Shape 24"/>
          <p:cNvSpPr/>
          <p:nvPr/>
        </p:nvSpPr>
        <p:spPr>
          <a:xfrm>
            <a:off x="4965192" y="3703320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27" name="Text 25"/>
          <p:cNvSpPr/>
          <p:nvPr/>
        </p:nvSpPr>
        <p:spPr>
          <a:xfrm>
            <a:off x="5056632" y="3822192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 months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11/2023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047488" y="4096512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 4.33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Nephrocalcinosis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7342632" y="2907792"/>
            <a:ext cx="219456" cy="219456"/>
          </a:xfrm>
          <a:prstGeom prst="ellipse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0" name="Shape 28"/>
          <p:cNvSpPr/>
          <p:nvPr/>
        </p:nvSpPr>
        <p:spPr>
          <a:xfrm>
            <a:off x="7452360" y="2514600"/>
            <a:ext cx="0" cy="502920"/>
          </a:xfrm>
          <a:prstGeom prst="line">
            <a:avLst/>
          </a:prstGeom>
          <a:noFill/>
          <a:ln w="1778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1" name="Shape 29"/>
          <p:cNvSpPr/>
          <p:nvPr/>
        </p:nvSpPr>
        <p:spPr>
          <a:xfrm>
            <a:off x="6885432" y="1481328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2" name="Text 30"/>
          <p:cNvSpPr/>
          <p:nvPr/>
        </p:nvSpPr>
        <p:spPr>
          <a:xfrm>
            <a:off x="6976872" y="1600200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06/2024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6967728" y="1874520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WES: CYP24A1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SLC26A3</a:t>
            </a:r>
            <a:endParaRPr lang="en-US" sz="1200" dirty="0"/>
          </a:p>
        </p:txBody>
      </p:sp>
      <p:sp>
        <p:nvSpPr>
          <p:cNvPr id="34" name="Shape 32"/>
          <p:cNvSpPr/>
          <p:nvPr/>
        </p:nvSpPr>
        <p:spPr>
          <a:xfrm>
            <a:off x="9079992" y="2907792"/>
            <a:ext cx="219456" cy="219456"/>
          </a:xfrm>
          <a:prstGeom prst="ellipse">
            <a:avLst/>
          </a:prstGeom>
          <a:solidFill>
            <a:srgbClr val="F3A712"/>
          </a:solidFill>
          <a:ln w="12700">
            <a:solidFill>
              <a:srgbClr val="F3A71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5" name="Shape 33"/>
          <p:cNvSpPr/>
          <p:nvPr/>
        </p:nvSpPr>
        <p:spPr>
          <a:xfrm>
            <a:off x="9189720" y="3017520"/>
            <a:ext cx="0" cy="685800"/>
          </a:xfrm>
          <a:prstGeom prst="line">
            <a:avLst/>
          </a:prstGeom>
          <a:noFill/>
          <a:ln w="17780">
            <a:solidFill>
              <a:srgbClr val="F3A71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6" name="Shape 34"/>
          <p:cNvSpPr/>
          <p:nvPr/>
        </p:nvSpPr>
        <p:spPr>
          <a:xfrm>
            <a:off x="8622792" y="3703320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F3A71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7" name="Text 35"/>
          <p:cNvSpPr/>
          <p:nvPr/>
        </p:nvSpPr>
        <p:spPr>
          <a:xfrm>
            <a:off x="8714232" y="3822192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3A71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2024–2025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8705088" y="4096512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Persistent Ca ~2.8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Steroids not sustained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10543032" y="2907792"/>
            <a:ext cx="219456" cy="219456"/>
          </a:xfrm>
          <a:prstGeom prst="ellipse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0" name="Shape 38"/>
          <p:cNvSpPr/>
          <p:nvPr/>
        </p:nvSpPr>
        <p:spPr>
          <a:xfrm>
            <a:off x="10652760" y="2514600"/>
            <a:ext cx="0" cy="502920"/>
          </a:xfrm>
          <a:prstGeom prst="line">
            <a:avLst/>
          </a:prstGeom>
          <a:noFill/>
          <a:ln w="1778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1" name="Shape 39"/>
          <p:cNvSpPr/>
          <p:nvPr/>
        </p:nvSpPr>
        <p:spPr>
          <a:xfrm>
            <a:off x="10085832" y="1481328"/>
            <a:ext cx="146304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524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2" name="Text 40"/>
          <p:cNvSpPr/>
          <p:nvPr/>
        </p:nvSpPr>
        <p:spPr>
          <a:xfrm>
            <a:off x="10177272" y="1600200"/>
            <a:ext cx="1280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E7D3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01/2026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10168128" y="1874520"/>
            <a:ext cx="1298448" cy="4114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MDT: start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rifampicin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960120" y="5550408"/>
            <a:ext cx="97840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diagnostic opportunity was present early; the renal risk accumulated over time.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 DATA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Initial data: the pattern is PTH-independent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713232" y="1389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41832" y="1609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CALCIUM</a:t>
            </a:r>
            <a:endParaRPr lang="en-US" sz="660" dirty="0"/>
          </a:p>
        </p:txBody>
      </p:sp>
      <p:sp>
        <p:nvSpPr>
          <p:cNvPr id="10" name="Text 8"/>
          <p:cNvSpPr/>
          <p:nvPr/>
        </p:nvSpPr>
        <p:spPr>
          <a:xfrm>
            <a:off x="941832" y="1975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4.33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941832" y="2441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mmol/L</a:t>
            </a:r>
            <a:endParaRPr lang="en-US" sz="1070" dirty="0"/>
          </a:p>
        </p:txBody>
      </p:sp>
      <p:sp>
        <p:nvSpPr>
          <p:cNvPr id="12" name="Shape 10"/>
          <p:cNvSpPr/>
          <p:nvPr/>
        </p:nvSpPr>
        <p:spPr>
          <a:xfrm>
            <a:off x="4507992" y="1389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736592" y="1609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PHOSPHATE</a:t>
            </a:r>
            <a:endParaRPr lang="en-US" sz="660" dirty="0"/>
          </a:p>
        </p:txBody>
      </p:sp>
      <p:sp>
        <p:nvSpPr>
          <p:cNvPr id="14" name="Text 12"/>
          <p:cNvSpPr/>
          <p:nvPr/>
        </p:nvSpPr>
        <p:spPr>
          <a:xfrm>
            <a:off x="4736592" y="1975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E05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1.07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4736592" y="2441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mmol/L</a:t>
            </a:r>
            <a:endParaRPr lang="en-US" sz="1070" dirty="0"/>
          </a:p>
        </p:txBody>
      </p:sp>
      <p:sp>
        <p:nvSpPr>
          <p:cNvPr id="16" name="Shape 14"/>
          <p:cNvSpPr/>
          <p:nvPr/>
        </p:nvSpPr>
        <p:spPr>
          <a:xfrm>
            <a:off x="8302752" y="1389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8531352" y="1609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PTH</a:t>
            </a:r>
            <a:endParaRPr lang="en-US" sz="660" dirty="0"/>
          </a:p>
        </p:txBody>
      </p:sp>
      <p:sp>
        <p:nvSpPr>
          <p:cNvPr id="18" name="Text 16"/>
          <p:cNvSpPr/>
          <p:nvPr/>
        </p:nvSpPr>
        <p:spPr>
          <a:xfrm>
            <a:off x="8531352" y="1975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7.57</a:t>
            </a:r>
            <a:endParaRPr lang="en-US" sz="2500" dirty="0"/>
          </a:p>
        </p:txBody>
      </p:sp>
      <p:sp>
        <p:nvSpPr>
          <p:cNvPr id="19" name="Text 17"/>
          <p:cNvSpPr/>
          <p:nvPr/>
        </p:nvSpPr>
        <p:spPr>
          <a:xfrm>
            <a:off x="8531352" y="2441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pg/mL</a:t>
            </a:r>
            <a:endParaRPr lang="en-US" sz="1070" dirty="0"/>
          </a:p>
        </p:txBody>
      </p:sp>
      <p:sp>
        <p:nvSpPr>
          <p:cNvPr id="20" name="Shape 18"/>
          <p:cNvSpPr/>
          <p:nvPr/>
        </p:nvSpPr>
        <p:spPr>
          <a:xfrm>
            <a:off x="713232" y="3675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41832" y="3895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6D5BD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25(OH)D</a:t>
            </a:r>
            <a:endParaRPr lang="en-US" sz="660" dirty="0"/>
          </a:p>
        </p:txBody>
      </p:sp>
      <p:sp>
        <p:nvSpPr>
          <p:cNvPr id="22" name="Text 20"/>
          <p:cNvSpPr/>
          <p:nvPr/>
        </p:nvSpPr>
        <p:spPr>
          <a:xfrm>
            <a:off x="941832" y="4261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6D5BD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259</a:t>
            </a:r>
            <a:endParaRPr lang="en-US" sz="2500" dirty="0"/>
          </a:p>
        </p:txBody>
      </p:sp>
      <p:sp>
        <p:nvSpPr>
          <p:cNvPr id="23" name="Text 21"/>
          <p:cNvSpPr/>
          <p:nvPr/>
        </p:nvSpPr>
        <p:spPr>
          <a:xfrm>
            <a:off x="941832" y="4727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nmol/L</a:t>
            </a:r>
            <a:endParaRPr lang="en-US" sz="1070" dirty="0"/>
          </a:p>
        </p:txBody>
      </p:sp>
      <p:sp>
        <p:nvSpPr>
          <p:cNvPr id="24" name="Shape 22"/>
          <p:cNvSpPr/>
          <p:nvPr/>
        </p:nvSpPr>
        <p:spPr>
          <a:xfrm>
            <a:off x="4507992" y="3675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736592" y="3895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E05A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URINE CA/CR</a:t>
            </a:r>
            <a:endParaRPr lang="en-US" sz="660" dirty="0"/>
          </a:p>
        </p:txBody>
      </p:sp>
      <p:sp>
        <p:nvSpPr>
          <p:cNvPr id="26" name="Text 24"/>
          <p:cNvSpPr/>
          <p:nvPr/>
        </p:nvSpPr>
        <p:spPr>
          <a:xfrm>
            <a:off x="4736592" y="4261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E05A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2.75</a:t>
            </a:r>
            <a:endParaRPr lang="en-US" sz="2500" dirty="0"/>
          </a:p>
        </p:txBody>
      </p:sp>
      <p:sp>
        <p:nvSpPr>
          <p:cNvPr id="27" name="Text 25"/>
          <p:cNvSpPr/>
          <p:nvPr/>
        </p:nvSpPr>
        <p:spPr>
          <a:xfrm>
            <a:off x="4736592" y="4727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</a:t>
            </a:r>
            <a:endParaRPr lang="en-US" sz="1070" dirty="0"/>
          </a:p>
        </p:txBody>
      </p:sp>
      <p:sp>
        <p:nvSpPr>
          <p:cNvPr id="28" name="Shape 26"/>
          <p:cNvSpPr/>
          <p:nvPr/>
        </p:nvSpPr>
        <p:spPr>
          <a:xfrm>
            <a:off x="8302752" y="3675888"/>
            <a:ext cx="333756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8531352" y="3895344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60" b="1" dirty="0">
                <a:solidFill>
                  <a:srgbClr val="C628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 US</a:t>
            </a:r>
            <a:endParaRPr lang="en-US" sz="660" dirty="0"/>
          </a:p>
        </p:txBody>
      </p:sp>
      <p:sp>
        <p:nvSpPr>
          <p:cNvPr id="30" name="Text 28"/>
          <p:cNvSpPr/>
          <p:nvPr/>
        </p:nvSpPr>
        <p:spPr>
          <a:xfrm>
            <a:off x="8531352" y="4261104"/>
            <a:ext cx="28163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bilateral</a:t>
            </a:r>
            <a:endParaRPr lang="en-US" sz="2500" dirty="0"/>
          </a:p>
        </p:txBody>
      </p:sp>
      <p:sp>
        <p:nvSpPr>
          <p:cNvPr id="31" name="Text 29"/>
          <p:cNvSpPr/>
          <p:nvPr/>
        </p:nvSpPr>
        <p:spPr>
          <a:xfrm>
            <a:off x="8531352" y="4727448"/>
            <a:ext cx="27889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medullary nephrocalcinosis</a:t>
            </a:r>
            <a:endParaRPr lang="en-US" sz="1070" dirty="0"/>
          </a:p>
        </p:txBody>
      </p:sp>
      <p:sp>
        <p:nvSpPr>
          <p:cNvPr id="32" name="Shape 30"/>
          <p:cNvSpPr/>
          <p:nvPr/>
        </p:nvSpPr>
        <p:spPr>
          <a:xfrm>
            <a:off x="1965960" y="5715000"/>
            <a:ext cx="8229600" cy="310896"/>
          </a:xfrm>
          <a:prstGeom prst="roundRect">
            <a:avLst>
              <a:gd name="adj" fmla="val 47059"/>
            </a:avLst>
          </a:prstGeom>
          <a:solidFill>
            <a:srgbClr val="14324A"/>
          </a:solidFill>
          <a:ln w="12700">
            <a:solidFill>
              <a:srgbClr val="1432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2039112" y="5783580"/>
            <a:ext cx="80832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91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Interpretation: vitamin-D–mediated, PTH-independent hypercalcemia until proven otherwise</a:t>
            </a:r>
            <a:endParaRPr lang="en-US" sz="9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DIAGNOSTIC REASONING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Diagnostic lock: this is not “just dehydration”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6601968"/>
            <a:ext cx="5303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CYP24A1-related hypercalcemia 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04672" y="1353312"/>
            <a:ext cx="3108960" cy="4315968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33272" y="1719072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6282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Hypercalcemia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2359152" y="2185416"/>
            <a:ext cx="0" cy="402336"/>
          </a:xfrm>
          <a:prstGeom prst="line">
            <a:avLst/>
          </a:prstGeom>
          <a:noFill/>
          <a:ln w="27940">
            <a:solidFill>
              <a:srgbClr val="087A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78992" y="2724912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PTH suppressed?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938528" y="3154680"/>
            <a:ext cx="822960" cy="283464"/>
          </a:xfrm>
          <a:prstGeom prst="roundRect">
            <a:avLst>
              <a:gd name="adj" fmla="val 51613"/>
            </a:avLst>
          </a:prstGeom>
          <a:solidFill>
            <a:srgbClr val="2E7D32"/>
          </a:solidFill>
          <a:ln w="12700">
            <a:solidFill>
              <a:srgbClr val="2E7D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011680" y="3223260"/>
            <a:ext cx="67665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YES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359152" y="3566160"/>
            <a:ext cx="0" cy="365760"/>
          </a:xfrm>
          <a:prstGeom prst="line">
            <a:avLst/>
          </a:prstGeom>
          <a:noFill/>
          <a:ln w="27940">
            <a:solidFill>
              <a:srgbClr val="087A80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51560" y="4114800"/>
            <a:ext cx="2606040" cy="65836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marL="0" indent="0" algn="ctr">
              <a:buNone/>
            </a:pPr>
            <a:r>
              <a:rPr lang="en-US" sz="12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Think vitamin D / malignancy / granulomatous / genetic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4343400" y="1353312"/>
            <a:ext cx="6903720" cy="4315968"/>
          </a:xfrm>
          <a:prstGeom prst="roundRect">
            <a:avLst>
              <a:gd name="adj" fmla="val 169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617720" y="1664208"/>
            <a:ext cx="6263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CYP24A1 rose to the top</a:t>
            </a:r>
            <a:endParaRPr lang="en-US" sz="2200" dirty="0"/>
          </a:p>
        </p:txBody>
      </p:sp>
      <p:sp>
        <p:nvSpPr>
          <p:cNvPr id="18" name="Shape 16"/>
          <p:cNvSpPr/>
          <p:nvPr/>
        </p:nvSpPr>
        <p:spPr>
          <a:xfrm>
            <a:off x="4663440" y="2304288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983480" y="2286000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Recurrent/persistent hypercalcemia</a:t>
            </a:r>
            <a:endParaRPr lang="en-US" sz="1340" dirty="0"/>
          </a:p>
        </p:txBody>
      </p:sp>
      <p:sp>
        <p:nvSpPr>
          <p:cNvPr id="20" name="Shape 18"/>
          <p:cNvSpPr/>
          <p:nvPr/>
        </p:nvSpPr>
        <p:spPr>
          <a:xfrm>
            <a:off x="4663440" y="3017520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983480" y="2999232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Suppressed PTH</a:t>
            </a:r>
            <a:endParaRPr lang="en-US" sz="1340" dirty="0"/>
          </a:p>
        </p:txBody>
      </p:sp>
      <p:sp>
        <p:nvSpPr>
          <p:cNvPr id="22" name="Shape 20"/>
          <p:cNvSpPr/>
          <p:nvPr/>
        </p:nvSpPr>
        <p:spPr>
          <a:xfrm>
            <a:off x="4663440" y="3730752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983480" y="3712464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Hypercalciuria</a:t>
            </a:r>
            <a:endParaRPr lang="en-US" sz="1340" dirty="0"/>
          </a:p>
        </p:txBody>
      </p:sp>
      <p:sp>
        <p:nvSpPr>
          <p:cNvPr id="24" name="Shape 22"/>
          <p:cNvSpPr/>
          <p:nvPr/>
        </p:nvSpPr>
        <p:spPr>
          <a:xfrm>
            <a:off x="7726680" y="2304288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8046720" y="2286000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Medullary nephrocalcinosis</a:t>
            </a:r>
            <a:endParaRPr lang="en-US" sz="1340" dirty="0"/>
          </a:p>
        </p:txBody>
      </p:sp>
      <p:sp>
        <p:nvSpPr>
          <p:cNvPr id="26" name="Shape 24"/>
          <p:cNvSpPr/>
          <p:nvPr/>
        </p:nvSpPr>
        <p:spPr>
          <a:xfrm>
            <a:off x="7726680" y="3017520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046720" y="2999232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Vitamin D pathway signal</a:t>
            </a:r>
            <a:endParaRPr lang="en-US" sz="1340" dirty="0"/>
          </a:p>
        </p:txBody>
      </p:sp>
      <p:sp>
        <p:nvSpPr>
          <p:cNvPr id="28" name="Shape 26"/>
          <p:cNvSpPr/>
          <p:nvPr/>
        </p:nvSpPr>
        <p:spPr>
          <a:xfrm>
            <a:off x="7726680" y="3730752"/>
            <a:ext cx="201168" cy="201168"/>
          </a:xfrm>
          <a:prstGeom prst="ellipse">
            <a:avLst/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8046720" y="3712464"/>
            <a:ext cx="26060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Genetic confirmation</a:t>
            </a:r>
            <a:endParaRPr lang="en-US" sz="1340" dirty="0"/>
          </a:p>
        </p:txBody>
      </p:sp>
      <p:sp>
        <p:nvSpPr>
          <p:cNvPr id="30" name="Shape 28"/>
          <p:cNvSpPr/>
          <p:nvPr/>
        </p:nvSpPr>
        <p:spPr>
          <a:xfrm>
            <a:off x="4617720" y="4736592"/>
            <a:ext cx="62179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617720" y="4956048"/>
            <a:ext cx="6172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7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Dehydration may amplify severity — but it does not explain suppressed PTH + hypercalciuria + nephrocalcinosis by itself.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STAKES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kidney is the outcome organ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41248" y="1344168"/>
            <a:ext cx="457200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840" y="1645920"/>
            <a:ext cx="2011680" cy="201168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225296" y="3931920"/>
            <a:ext cx="37947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Nephrocalcinosis is not a footnote.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188720" y="4498848"/>
            <a:ext cx="3858768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is the signal that chronic calcium exposure has already reached the kidney.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5870448" y="1344168"/>
            <a:ext cx="53949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236208" y="1719072"/>
            <a:ext cx="4663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implication</a:t>
            </a:r>
            <a:endParaRPr lang="en-US" sz="2200" dirty="0"/>
          </a:p>
        </p:txBody>
      </p:sp>
      <p:sp>
        <p:nvSpPr>
          <p:cNvPr id="14" name="Shape 11"/>
          <p:cNvSpPr/>
          <p:nvPr/>
        </p:nvSpPr>
        <p:spPr>
          <a:xfrm>
            <a:off x="6263640" y="2377440"/>
            <a:ext cx="1600200" cy="310896"/>
          </a:xfrm>
          <a:prstGeom prst="roundRect">
            <a:avLst>
              <a:gd name="adj" fmla="val 47059"/>
            </a:avLst>
          </a:prstGeom>
          <a:solidFill>
            <a:srgbClr val="E05A47"/>
          </a:solidFill>
          <a:ln w="12700">
            <a:solidFill>
              <a:srgbClr val="E05A47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336792" y="2446020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Serum calcium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8092440" y="2427732"/>
            <a:ext cx="2697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tells you acute toxicity risk</a:t>
            </a:r>
            <a:endParaRPr lang="en-US" sz="1280" dirty="0"/>
          </a:p>
        </p:txBody>
      </p:sp>
      <p:sp>
        <p:nvSpPr>
          <p:cNvPr id="17" name="Shape 14"/>
          <p:cNvSpPr/>
          <p:nvPr/>
        </p:nvSpPr>
        <p:spPr>
          <a:xfrm>
            <a:off x="6263640" y="3310128"/>
            <a:ext cx="160020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6336792" y="3378708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Urinary calcium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8092440" y="3360420"/>
            <a:ext cx="2697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tells you ongoing renal exposure</a:t>
            </a:r>
            <a:endParaRPr lang="en-US" sz="1280" dirty="0"/>
          </a:p>
        </p:txBody>
      </p:sp>
      <p:sp>
        <p:nvSpPr>
          <p:cNvPr id="20" name="Shape 17"/>
          <p:cNvSpPr/>
          <p:nvPr/>
        </p:nvSpPr>
        <p:spPr>
          <a:xfrm>
            <a:off x="6263640" y="4242816"/>
            <a:ext cx="160020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336792" y="4311396"/>
            <a:ext cx="14538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Renal ultrasound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8092440" y="4293108"/>
            <a:ext cx="2697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tells you cumulative damage trend</a:t>
            </a:r>
            <a:endParaRPr lang="en-US" sz="1280" dirty="0"/>
          </a:p>
        </p:txBody>
      </p:sp>
      <p:sp>
        <p:nvSpPr>
          <p:cNvPr id="23" name="Text 20"/>
          <p:cNvSpPr/>
          <p:nvPr/>
        </p:nvSpPr>
        <p:spPr>
          <a:xfrm>
            <a:off x="6291072" y="5102352"/>
            <a:ext cx="4526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5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 the response question becomes: “Are we protecting the kidney?”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55448"/>
          </a:xfrm>
          <a:prstGeom prst="rect">
            <a:avLst/>
          </a:prstGeom>
          <a:solidFill>
            <a:srgbClr val="00A0A8"/>
          </a:solidFill>
          <a:ln w="12700">
            <a:solidFill>
              <a:srgbClr val="00A0A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94360" y="310896"/>
            <a:ext cx="2377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087A8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DIAGNOSTIC TURNING POINT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594360" y="521208"/>
            <a:ext cx="9875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1F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Genetic reveal: two rare inherited conditions, one difficult phenotype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594360" y="6519672"/>
            <a:ext cx="11018520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045952" y="6601968"/>
            <a:ext cx="548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9/26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841248" y="1389888"/>
            <a:ext cx="51663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199632" y="1389888"/>
            <a:ext cx="516636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9050" dist="889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143000" y="1737360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6D5BD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SLC26A3</a:t>
            </a:r>
            <a:endParaRPr lang="en-US" sz="2500" dirty="0"/>
          </a:p>
        </p:txBody>
      </p:sp>
      <p:sp>
        <p:nvSpPr>
          <p:cNvPr id="11" name="Shape 9"/>
          <p:cNvSpPr/>
          <p:nvPr/>
        </p:nvSpPr>
        <p:spPr>
          <a:xfrm>
            <a:off x="1865376" y="2258568"/>
            <a:ext cx="3063240" cy="310896"/>
          </a:xfrm>
          <a:prstGeom prst="roundRect">
            <a:avLst>
              <a:gd name="adj" fmla="val 47059"/>
            </a:avLst>
          </a:prstGeom>
          <a:solidFill>
            <a:srgbClr val="6D5BD0"/>
          </a:solidFill>
          <a:ln w="12700">
            <a:solidFill>
              <a:srgbClr val="6D5BD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938528" y="2327148"/>
            <a:ext cx="2916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Congenital chloride-losing diarrhea</a:t>
            </a:r>
            <a:endParaRPr lang="en-US" sz="830" dirty="0"/>
          </a:p>
        </p:txBody>
      </p:sp>
      <p:sp>
        <p:nvSpPr>
          <p:cNvPr id="13" name="Text 11"/>
          <p:cNvSpPr/>
          <p:nvPr/>
        </p:nvSpPr>
        <p:spPr>
          <a:xfrm>
            <a:off x="1234440" y="2788920"/>
            <a:ext cx="4370832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Chronic watery diarrhea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fluid/electrolyte vulnerability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acute dehydration risk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901952" y="4663440"/>
            <a:ext cx="2971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6D5BD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Risk amplifier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6492240" y="1737360"/>
            <a:ext cx="4572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CYP24A1</a:t>
            </a:r>
            <a:endParaRPr lang="en-US" sz="2500" dirty="0"/>
          </a:p>
        </p:txBody>
      </p:sp>
      <p:sp>
        <p:nvSpPr>
          <p:cNvPr id="16" name="Shape 14"/>
          <p:cNvSpPr/>
          <p:nvPr/>
        </p:nvSpPr>
        <p:spPr>
          <a:xfrm>
            <a:off x="7278624" y="2258568"/>
            <a:ext cx="2926080" cy="310896"/>
          </a:xfrm>
          <a:prstGeom prst="roundRect">
            <a:avLst>
              <a:gd name="adj" fmla="val 47059"/>
            </a:avLst>
          </a:prstGeom>
          <a:solidFill>
            <a:srgbClr val="087A80"/>
          </a:solidFill>
          <a:ln w="12700">
            <a:solidFill>
              <a:srgbClr val="087A8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351776" y="2327148"/>
            <a:ext cx="27797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3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Infantile hypercalcemia type 1</a:t>
            </a:r>
            <a:endParaRPr lang="en-US" sz="830" dirty="0"/>
          </a:p>
        </p:txBody>
      </p:sp>
      <p:sp>
        <p:nvSpPr>
          <p:cNvPr id="18" name="Text 16"/>
          <p:cNvSpPr/>
          <p:nvPr/>
        </p:nvSpPr>
        <p:spPr>
          <a:xfrm>
            <a:off x="6601968" y="2788920"/>
            <a:ext cx="4370832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Failure of vitamin D inactivation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↑ calcium absorption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33415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↑ urine calcium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7388352" y="4663440"/>
            <a:ext cx="2971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087A8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Primary driver</a:t>
            </a:r>
            <a:endParaRPr lang="en-US" sz="1900" dirty="0"/>
          </a:p>
        </p:txBody>
      </p:sp>
      <p:sp>
        <p:nvSpPr>
          <p:cNvPr id="20" name="Text 18"/>
          <p:cNvSpPr/>
          <p:nvPr/>
        </p:nvSpPr>
        <p:spPr>
          <a:xfrm>
            <a:off x="1051560" y="6062472"/>
            <a:ext cx="1005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20" b="1" dirty="0">
                <a:solidFill>
                  <a:srgbClr val="0B1F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Interpretation: CCLD likely magnifies renal vulnerability; CYP24A1 explains the calcium physiology.</a:t>
            </a:r>
            <a:endParaRPr lang="en-US" sz="12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2372</Words>
  <Application>Microsoft Macintosh PowerPoint</Application>
  <PresentationFormat>Widescreen</PresentationFormat>
  <Paragraphs>467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Refractory Hypercalcemia in CYP24A1 Deficiency and the Role of Rifampicin</dc:title>
  <dc:subject>Expert-level 30-minute pediatric endocrinology case talk</dc:subject>
  <dc:creator>OpenAI — prepared for Hassan Shaker Albohassan</dc:creator>
  <cp:lastModifiedBy>علي شاكر بن عبدالله البوحسن</cp:lastModifiedBy>
  <cp:revision>36</cp:revision>
  <dcterms:created xsi:type="dcterms:W3CDTF">2026-04-19T20:56:36Z</dcterms:created>
  <dcterms:modified xsi:type="dcterms:W3CDTF">2026-04-22T15:19:47Z</dcterms:modified>
</cp:coreProperties>
</file>