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87" r:id="rId2"/>
    <p:sldMasterId id="2147483675" r:id="rId3"/>
  </p:sldMasterIdLst>
  <p:notesMasterIdLst>
    <p:notesMasterId r:id="rId24"/>
  </p:notesMasterIdLst>
  <p:sldIdLst>
    <p:sldId id="256" r:id="rId4"/>
    <p:sldId id="304" r:id="rId5"/>
    <p:sldId id="305" r:id="rId6"/>
    <p:sldId id="318" r:id="rId7"/>
    <p:sldId id="307" r:id="rId8"/>
    <p:sldId id="306" r:id="rId9"/>
    <p:sldId id="308" r:id="rId10"/>
    <p:sldId id="324" r:id="rId11"/>
    <p:sldId id="325" r:id="rId12"/>
    <p:sldId id="310" r:id="rId13"/>
    <p:sldId id="311" r:id="rId14"/>
    <p:sldId id="312" r:id="rId15"/>
    <p:sldId id="313" r:id="rId16"/>
    <p:sldId id="315" r:id="rId17"/>
    <p:sldId id="316" r:id="rId18"/>
    <p:sldId id="320" r:id="rId19"/>
    <p:sldId id="323" r:id="rId20"/>
    <p:sldId id="322" r:id="rId21"/>
    <p:sldId id="317" r:id="rId22"/>
    <p:sldId id="262" r:id="rId23"/>
  </p:sldIdLst>
  <p:sldSz cx="9144000" cy="5143500" type="screen16x9"/>
  <p:notesSz cx="6858000" cy="9144000"/>
  <p:embeddedFontLst>
    <p:embeddedFont>
      <p:font typeface="Aptos" panose="020B0004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Mulish" pitchFamily="2" charset="77"/>
      <p:regular r:id="rId35"/>
      <p:bold r:id="rId36"/>
      <p:italic r:id="rId37"/>
      <p:boldItalic r:id="rId38"/>
    </p:embeddedFont>
    <p:embeddedFont>
      <p:font typeface="Nunito Light" panose="020F0302020204030204" pitchFamily="34" charset="0"/>
      <p:regular r:id="rId39"/>
      <p:italic r:id="rId40"/>
    </p:embeddedFont>
    <p:embeddedFont>
      <p:font typeface="Quicksand" pitchFamily="2" charset="77"/>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1F1A33-56B2-461E-908E-C95A3AEDD897}">
  <a:tblStyle styleId="{4E1F1A33-56B2-461E-908E-C95A3AEDD8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7839"/>
  </p:normalViewPr>
  <p:slideViewPr>
    <p:cSldViewPr snapToGrid="0">
      <p:cViewPr varScale="1">
        <p:scale>
          <a:sx n="111" d="100"/>
          <a:sy n="111" d="100"/>
        </p:scale>
        <p:origin x="1680" y="192"/>
      </p:cViewPr>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9989B-0F42-664C-857C-E47460E8F224}"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55A819BD-30CA-6343-9944-A223300E1529}">
      <dgm:prSet phldrT="[Text]" custT="1"/>
      <dgm:spPr/>
      <dgm:t>
        <a:bodyPr/>
        <a:lstStyle/>
        <a:p>
          <a:pPr rtl="0"/>
          <a:r>
            <a:rPr lang="en-US" sz="1600" b="1" dirty="0">
              <a:solidFill>
                <a:schemeClr val="bg2">
                  <a:lumMod val="50000"/>
                </a:schemeClr>
              </a:solidFill>
              <a:latin typeface="+mn-lt"/>
            </a:rPr>
            <a:t>Hypoglycemia.    </a:t>
          </a:r>
        </a:p>
        <a:p>
          <a:pPr rtl="0"/>
          <a:r>
            <a:rPr lang="en-US" sz="1600" b="0" dirty="0">
              <a:solidFill>
                <a:schemeClr val="bg2">
                  <a:lumMod val="50000"/>
                </a:schemeClr>
              </a:solidFill>
              <a:latin typeface="+mn-lt"/>
            </a:rPr>
            <a:t>" Critical sample" </a:t>
          </a:r>
          <a:r>
            <a:rPr lang="en-US" sz="1600" b="0" i="0" dirty="0">
              <a:solidFill>
                <a:schemeClr val="bg2">
                  <a:lumMod val="50000"/>
                </a:schemeClr>
              </a:solidFill>
              <a:effectLst/>
              <a:latin typeface="+mn-lt"/>
            </a:rPr>
            <a:t>Bicarbonate, Lactate, Ketones (BOHB), and Free Fatty Acids (FFA)</a:t>
          </a:r>
          <a:endParaRPr lang="en-US" sz="1600" b="1" dirty="0">
            <a:solidFill>
              <a:schemeClr val="bg2">
                <a:lumMod val="50000"/>
              </a:schemeClr>
            </a:solidFill>
            <a:latin typeface="+mn-lt"/>
          </a:endParaRPr>
        </a:p>
      </dgm:t>
    </dgm:pt>
    <dgm:pt modelId="{D6A3A127-4894-A844-93F8-2B9C0567B660}" type="parTrans" cxnId="{7E011827-085A-E04C-BC86-286CB1B1DE1C}">
      <dgm:prSet/>
      <dgm:spPr/>
      <dgm:t>
        <a:bodyPr/>
        <a:lstStyle/>
        <a:p>
          <a:endParaRPr lang="en-US" sz="1400">
            <a:solidFill>
              <a:schemeClr val="bg2">
                <a:lumMod val="50000"/>
              </a:schemeClr>
            </a:solidFill>
          </a:endParaRPr>
        </a:p>
      </dgm:t>
    </dgm:pt>
    <dgm:pt modelId="{96A1FA16-3D77-C046-AB65-346D9E73CAF6}" type="sibTrans" cxnId="{7E011827-085A-E04C-BC86-286CB1B1DE1C}">
      <dgm:prSet/>
      <dgm:spPr/>
      <dgm:t>
        <a:bodyPr/>
        <a:lstStyle/>
        <a:p>
          <a:endParaRPr lang="en-US" sz="1400">
            <a:solidFill>
              <a:schemeClr val="bg2">
                <a:lumMod val="50000"/>
              </a:schemeClr>
            </a:solidFill>
          </a:endParaRPr>
        </a:p>
      </dgm:t>
    </dgm:pt>
    <dgm:pt modelId="{C2C74067-D808-E24E-902A-E386A74EDB42}">
      <dgm:prSet custT="1"/>
      <dgm:spPr/>
      <dgm:t>
        <a:bodyPr/>
        <a:lstStyle/>
        <a:p>
          <a:r>
            <a:rPr lang="en-SA" sz="1600" b="0" i="0" u="none" dirty="0">
              <a:solidFill>
                <a:schemeClr val="bg2">
                  <a:lumMod val="50000"/>
                </a:schemeClr>
              </a:solidFill>
              <a:latin typeface="+mn-lt"/>
            </a:rPr>
            <a:t>↓ BOHB</a:t>
          </a:r>
        </a:p>
        <a:p>
          <a:r>
            <a:rPr lang="en-SA" sz="1600" b="0" i="0" u="none" dirty="0">
              <a:solidFill>
                <a:schemeClr val="bg2">
                  <a:lumMod val="50000"/>
                </a:schemeClr>
              </a:solidFill>
              <a:latin typeface="+mn-lt"/>
            </a:rPr>
            <a:t>↑ FFA</a:t>
          </a:r>
          <a:endParaRPr lang="en-US" sz="1600" b="0" dirty="0">
            <a:solidFill>
              <a:schemeClr val="bg2">
                <a:lumMod val="50000"/>
              </a:schemeClr>
            </a:solidFill>
            <a:latin typeface="+mn-lt"/>
          </a:endParaRPr>
        </a:p>
      </dgm:t>
    </dgm:pt>
    <dgm:pt modelId="{D9DE568A-AEBF-4545-B518-1FBAD17FE92F}" type="parTrans" cxnId="{9771D7A0-77D7-D04D-9596-CF69182EC068}">
      <dgm:prSet/>
      <dgm:spPr/>
      <dgm:t>
        <a:bodyPr/>
        <a:lstStyle/>
        <a:p>
          <a:endParaRPr lang="en-US" sz="1600" b="0">
            <a:solidFill>
              <a:schemeClr val="bg2">
                <a:lumMod val="50000"/>
              </a:schemeClr>
            </a:solidFill>
            <a:latin typeface="+mn-lt"/>
          </a:endParaRPr>
        </a:p>
      </dgm:t>
    </dgm:pt>
    <dgm:pt modelId="{DC154050-BED1-C441-88F8-708183246FAF}" type="sibTrans" cxnId="{9771D7A0-77D7-D04D-9596-CF69182EC068}">
      <dgm:prSet/>
      <dgm:spPr/>
      <dgm:t>
        <a:bodyPr/>
        <a:lstStyle/>
        <a:p>
          <a:endParaRPr lang="en-US" sz="1400">
            <a:solidFill>
              <a:schemeClr val="bg2">
                <a:lumMod val="50000"/>
              </a:schemeClr>
            </a:solidFill>
          </a:endParaRPr>
        </a:p>
      </dgm:t>
    </dgm:pt>
    <dgm:pt modelId="{46E2A4AE-7295-C14C-B675-158F064A1347}">
      <dgm:prSet custT="1"/>
      <dgm:spPr/>
      <dgm:t>
        <a:bodyPr/>
        <a:lstStyle/>
        <a:p>
          <a:r>
            <a:rPr lang="en-SA" sz="1600" b="0" i="0" u="none" dirty="0">
              <a:solidFill>
                <a:schemeClr val="bg2">
                  <a:lumMod val="50000"/>
                </a:schemeClr>
              </a:solidFill>
              <a:latin typeface="+mn-lt"/>
            </a:rPr>
            <a:t>↓ BOHB</a:t>
          </a:r>
        </a:p>
        <a:p>
          <a:r>
            <a:rPr lang="en-SA" sz="1600" b="0" i="0" u="none" dirty="0">
              <a:solidFill>
                <a:schemeClr val="bg2">
                  <a:lumMod val="50000"/>
                </a:schemeClr>
              </a:solidFill>
              <a:latin typeface="+mn-lt"/>
            </a:rPr>
            <a:t>↓ FFA</a:t>
          </a:r>
          <a:endParaRPr lang="en-US" sz="1600" b="0" dirty="0">
            <a:solidFill>
              <a:schemeClr val="bg2">
                <a:lumMod val="50000"/>
              </a:schemeClr>
            </a:solidFill>
            <a:latin typeface="+mn-lt"/>
          </a:endParaRPr>
        </a:p>
      </dgm:t>
    </dgm:pt>
    <dgm:pt modelId="{A5AF59C7-DD53-B442-9FD1-803242364B58}" type="parTrans" cxnId="{680E2DA8-7A6E-C64B-BC9F-CEAEE59C3EE2}">
      <dgm:prSet/>
      <dgm:spPr/>
      <dgm:t>
        <a:bodyPr/>
        <a:lstStyle/>
        <a:p>
          <a:endParaRPr lang="en-US" sz="1600" b="0">
            <a:solidFill>
              <a:schemeClr val="bg2">
                <a:lumMod val="50000"/>
              </a:schemeClr>
            </a:solidFill>
            <a:latin typeface="+mn-lt"/>
          </a:endParaRPr>
        </a:p>
      </dgm:t>
    </dgm:pt>
    <dgm:pt modelId="{9FE53AA0-97CB-A34A-8D65-132118281982}" type="sibTrans" cxnId="{680E2DA8-7A6E-C64B-BC9F-CEAEE59C3EE2}">
      <dgm:prSet/>
      <dgm:spPr/>
      <dgm:t>
        <a:bodyPr/>
        <a:lstStyle/>
        <a:p>
          <a:endParaRPr lang="en-US" sz="1400">
            <a:solidFill>
              <a:schemeClr val="bg2">
                <a:lumMod val="50000"/>
              </a:schemeClr>
            </a:solidFill>
          </a:endParaRPr>
        </a:p>
      </dgm:t>
    </dgm:pt>
    <dgm:pt modelId="{419087DB-9095-1240-BC5F-A74BD3711833}">
      <dgm:prSet custT="1"/>
      <dgm:spPr/>
      <dgm:t>
        <a:bodyPr/>
        <a:lstStyle/>
        <a:p>
          <a:r>
            <a:rPr lang="en-US" sz="1400" b="0" i="0" dirty="0">
              <a:solidFill>
                <a:schemeClr val="bg2">
                  <a:lumMod val="50000"/>
                </a:schemeClr>
              </a:solidFill>
              <a:effectLst/>
              <a:latin typeface="+mn-lt"/>
            </a:rPr>
            <a:t>Fatty Acid Oxidation Defect</a:t>
          </a:r>
          <a:endParaRPr lang="en-US" sz="1400" b="0" dirty="0">
            <a:solidFill>
              <a:schemeClr val="bg2">
                <a:lumMod val="50000"/>
              </a:schemeClr>
            </a:solidFill>
            <a:latin typeface="+mn-lt"/>
          </a:endParaRPr>
        </a:p>
      </dgm:t>
    </dgm:pt>
    <dgm:pt modelId="{E1878029-7A65-5D4F-BA29-C132BCB1A876}" type="parTrans" cxnId="{4925DEC4-9568-2D45-A727-E2D125DD4D77}">
      <dgm:prSet/>
      <dgm:spPr/>
      <dgm:t>
        <a:bodyPr/>
        <a:lstStyle/>
        <a:p>
          <a:endParaRPr lang="en-US" sz="1600" b="0">
            <a:solidFill>
              <a:schemeClr val="bg2">
                <a:lumMod val="50000"/>
              </a:schemeClr>
            </a:solidFill>
            <a:latin typeface="+mn-lt"/>
          </a:endParaRPr>
        </a:p>
      </dgm:t>
    </dgm:pt>
    <dgm:pt modelId="{6E6370A0-A3F4-E14A-B7CB-B3AC3FB8E99D}" type="sibTrans" cxnId="{4925DEC4-9568-2D45-A727-E2D125DD4D77}">
      <dgm:prSet/>
      <dgm:spPr/>
      <dgm:t>
        <a:bodyPr/>
        <a:lstStyle/>
        <a:p>
          <a:endParaRPr lang="en-US" sz="1400">
            <a:solidFill>
              <a:schemeClr val="bg2">
                <a:lumMod val="50000"/>
              </a:schemeClr>
            </a:solidFill>
          </a:endParaRPr>
        </a:p>
      </dgm:t>
    </dgm:pt>
    <dgm:pt modelId="{81457454-D199-8E45-95EB-B84844CC183B}">
      <dgm:prSet custT="1"/>
      <dgm:spPr/>
      <dgm:t>
        <a:bodyPr/>
        <a:lstStyle/>
        <a:p>
          <a:pPr rtl="0"/>
          <a:r>
            <a:rPr lang="en-US" sz="1600" b="0" i="0" dirty="0">
              <a:solidFill>
                <a:schemeClr val="bg2">
                  <a:lumMod val="50000"/>
                </a:schemeClr>
              </a:solidFill>
              <a:effectLst/>
              <a:latin typeface="+mn-lt"/>
            </a:rPr>
            <a:t>Hypo-</a:t>
          </a:r>
          <a:r>
            <a:rPr lang="en-US" sz="1600" b="0" i="0" dirty="0" err="1">
              <a:solidFill>
                <a:schemeClr val="bg2">
                  <a:lumMod val="50000"/>
                </a:schemeClr>
              </a:solidFill>
              <a:effectLst/>
              <a:latin typeface="+mn-lt"/>
            </a:rPr>
            <a:t>Ketotic</a:t>
          </a:r>
          <a:r>
            <a:rPr lang="en-US" sz="1600" b="0" i="0" dirty="0">
              <a:solidFill>
                <a:schemeClr val="bg2">
                  <a:lumMod val="50000"/>
                </a:schemeClr>
              </a:solidFill>
              <a:effectLst/>
              <a:latin typeface="+mn-lt"/>
            </a:rPr>
            <a:t> hypoglycemia </a:t>
          </a:r>
          <a:endParaRPr lang="en-SA" sz="1600" b="0" dirty="0">
            <a:solidFill>
              <a:schemeClr val="bg2">
                <a:lumMod val="50000"/>
              </a:schemeClr>
            </a:solidFill>
            <a:latin typeface="+mn-lt"/>
          </a:endParaRPr>
        </a:p>
      </dgm:t>
    </dgm:pt>
    <dgm:pt modelId="{6E940E6C-24BD-3E46-9515-C2E198D410BD}" type="parTrans" cxnId="{538BE7AA-33BC-D742-A542-517B65AD0D18}">
      <dgm:prSet/>
      <dgm:spPr/>
      <dgm:t>
        <a:bodyPr/>
        <a:lstStyle/>
        <a:p>
          <a:endParaRPr lang="en-US" sz="1600" b="0">
            <a:solidFill>
              <a:schemeClr val="bg2">
                <a:lumMod val="50000"/>
              </a:schemeClr>
            </a:solidFill>
            <a:latin typeface="+mn-lt"/>
          </a:endParaRPr>
        </a:p>
      </dgm:t>
    </dgm:pt>
    <dgm:pt modelId="{261F47C8-D34D-2C4F-8B87-4F145AA02ABB}" type="sibTrans" cxnId="{538BE7AA-33BC-D742-A542-517B65AD0D18}">
      <dgm:prSet/>
      <dgm:spPr/>
      <dgm:t>
        <a:bodyPr/>
        <a:lstStyle/>
        <a:p>
          <a:endParaRPr lang="en-US" sz="1400">
            <a:solidFill>
              <a:schemeClr val="bg2">
                <a:lumMod val="50000"/>
              </a:schemeClr>
            </a:solidFill>
          </a:endParaRPr>
        </a:p>
      </dgm:t>
    </dgm:pt>
    <dgm:pt modelId="{294879E6-1261-054D-A6AA-344516445EEF}">
      <dgm:prSet/>
      <dgm:spPr/>
      <dgm:t>
        <a:bodyPr/>
        <a:lstStyle/>
        <a:p>
          <a:r>
            <a:rPr lang="en-SA" b="0" i="0" u="none" dirty="0">
              <a:solidFill>
                <a:schemeClr val="bg2">
                  <a:lumMod val="50000"/>
                </a:schemeClr>
              </a:solidFill>
              <a:latin typeface="+mn-lt"/>
            </a:rPr>
            <a:t>↑ BOHB</a:t>
          </a:r>
          <a:endParaRPr lang="en-US" b="0" dirty="0">
            <a:solidFill>
              <a:schemeClr val="bg2">
                <a:lumMod val="50000"/>
              </a:schemeClr>
            </a:solidFill>
            <a:latin typeface="+mn-lt"/>
          </a:endParaRPr>
        </a:p>
      </dgm:t>
    </dgm:pt>
    <dgm:pt modelId="{355B87E2-AEF5-694C-8AB1-4469E2B05622}" type="parTrans" cxnId="{A6E7CE5E-BCF0-404A-A71F-FA0DC1B71834}">
      <dgm:prSet/>
      <dgm:spPr/>
      <dgm:t>
        <a:bodyPr/>
        <a:lstStyle/>
        <a:p>
          <a:endParaRPr lang="en-US"/>
        </a:p>
      </dgm:t>
    </dgm:pt>
    <dgm:pt modelId="{1DDEA046-6F23-9E4D-97FC-10CF434AF16E}" type="sibTrans" cxnId="{A6E7CE5E-BCF0-404A-A71F-FA0DC1B71834}">
      <dgm:prSet/>
      <dgm:spPr/>
      <dgm:t>
        <a:bodyPr/>
        <a:lstStyle/>
        <a:p>
          <a:endParaRPr lang="en-US"/>
        </a:p>
      </dgm:t>
    </dgm:pt>
    <dgm:pt modelId="{23D78782-A86D-AE4A-9A24-9794259A1558}">
      <dgm:prSet/>
      <dgm:spPr/>
      <dgm:t>
        <a:bodyPr/>
        <a:lstStyle/>
        <a:p>
          <a:r>
            <a:rPr lang="en-US" b="0" i="0" dirty="0" err="1">
              <a:solidFill>
                <a:schemeClr val="bg2">
                  <a:lumMod val="50000"/>
                </a:schemeClr>
              </a:solidFill>
              <a:effectLst/>
              <a:latin typeface="+mn-lt"/>
            </a:rPr>
            <a:t>Ketotic</a:t>
          </a:r>
          <a:r>
            <a:rPr lang="en-US" b="0" i="0" dirty="0">
              <a:solidFill>
                <a:schemeClr val="bg2">
                  <a:lumMod val="50000"/>
                </a:schemeClr>
              </a:solidFill>
              <a:effectLst/>
              <a:latin typeface="+mn-lt"/>
            </a:rPr>
            <a:t> Hypoglycemia</a:t>
          </a:r>
          <a:endParaRPr lang="en-US" b="0" dirty="0">
            <a:solidFill>
              <a:schemeClr val="bg2">
                <a:lumMod val="50000"/>
              </a:schemeClr>
            </a:solidFill>
            <a:latin typeface="+mn-lt"/>
          </a:endParaRPr>
        </a:p>
      </dgm:t>
    </dgm:pt>
    <dgm:pt modelId="{76885844-E298-5747-86B5-2E4B3A8A6A52}" type="parTrans" cxnId="{50896EAC-FAF6-314F-8990-9793821D37E2}">
      <dgm:prSet/>
      <dgm:spPr/>
      <dgm:t>
        <a:bodyPr/>
        <a:lstStyle/>
        <a:p>
          <a:endParaRPr lang="en-US"/>
        </a:p>
      </dgm:t>
    </dgm:pt>
    <dgm:pt modelId="{F2B2A5A8-1039-F847-A180-C6D8C1EC9DD0}" type="sibTrans" cxnId="{50896EAC-FAF6-314F-8990-9793821D37E2}">
      <dgm:prSet/>
      <dgm:spPr/>
      <dgm:t>
        <a:bodyPr/>
        <a:lstStyle/>
        <a:p>
          <a:endParaRPr lang="en-US"/>
        </a:p>
      </dgm:t>
    </dgm:pt>
    <dgm:pt modelId="{E62C3676-70C9-024A-9C89-529CC2153E59}">
      <dgm:prSet/>
      <dgm:spPr/>
      <dgm:t>
        <a:bodyPr/>
        <a:lstStyle/>
        <a:p>
          <a:r>
            <a:rPr lang="en-SA" b="0" i="0" u="none" dirty="0">
              <a:solidFill>
                <a:schemeClr val="bg2">
                  <a:lumMod val="50000"/>
                </a:schemeClr>
              </a:solidFill>
              <a:latin typeface="+mn-lt"/>
            </a:rPr>
            <a:t>↑ Lactate </a:t>
          </a:r>
          <a:endParaRPr lang="en-US" b="0" dirty="0">
            <a:solidFill>
              <a:schemeClr val="bg2">
                <a:lumMod val="50000"/>
              </a:schemeClr>
            </a:solidFill>
            <a:latin typeface="+mn-lt"/>
          </a:endParaRPr>
        </a:p>
      </dgm:t>
    </dgm:pt>
    <dgm:pt modelId="{68829708-7B01-3449-A7AE-6B792E6EF5E2}" type="parTrans" cxnId="{31BE7A91-2B25-8F41-84D4-CC06614BD44E}">
      <dgm:prSet/>
      <dgm:spPr/>
      <dgm:t>
        <a:bodyPr/>
        <a:lstStyle/>
        <a:p>
          <a:endParaRPr lang="en-US"/>
        </a:p>
      </dgm:t>
    </dgm:pt>
    <dgm:pt modelId="{3A5864EC-7BBD-AC4B-B113-C7E6760AC004}" type="sibTrans" cxnId="{31BE7A91-2B25-8F41-84D4-CC06614BD44E}">
      <dgm:prSet/>
      <dgm:spPr/>
      <dgm:t>
        <a:bodyPr/>
        <a:lstStyle/>
        <a:p>
          <a:endParaRPr lang="en-US"/>
        </a:p>
      </dgm:t>
    </dgm:pt>
    <dgm:pt modelId="{C8356A31-B5FC-4641-8AC2-5F7B449E522C}">
      <dgm:prSet/>
      <dgm:spPr/>
      <dgm:t>
        <a:bodyPr/>
        <a:lstStyle/>
        <a:p>
          <a:pPr rtl="0"/>
          <a:r>
            <a:rPr lang="en-US" b="0" i="0" dirty="0">
              <a:solidFill>
                <a:schemeClr val="bg2">
                  <a:lumMod val="50000"/>
                </a:schemeClr>
              </a:solidFill>
              <a:effectLst/>
              <a:latin typeface="+mn-lt"/>
            </a:rPr>
            <a:t>Gluconeogenesis Defects</a:t>
          </a:r>
          <a:endParaRPr lang="en-SA" b="0" dirty="0">
            <a:solidFill>
              <a:schemeClr val="bg2">
                <a:lumMod val="50000"/>
              </a:schemeClr>
            </a:solidFill>
            <a:latin typeface="+mn-lt"/>
          </a:endParaRPr>
        </a:p>
      </dgm:t>
    </dgm:pt>
    <dgm:pt modelId="{CD7B3D0A-F16C-0B43-B233-76475C8978A0}" type="parTrans" cxnId="{0C3BC8C7-7EA5-C34B-AA7E-DAF20978E43E}">
      <dgm:prSet/>
      <dgm:spPr/>
      <dgm:t>
        <a:bodyPr/>
        <a:lstStyle/>
        <a:p>
          <a:endParaRPr lang="en-US"/>
        </a:p>
      </dgm:t>
    </dgm:pt>
    <dgm:pt modelId="{001AC07B-C1ED-B745-9D52-AB4CE9C15E3F}" type="sibTrans" cxnId="{0C3BC8C7-7EA5-C34B-AA7E-DAF20978E43E}">
      <dgm:prSet/>
      <dgm:spPr/>
      <dgm:t>
        <a:bodyPr/>
        <a:lstStyle/>
        <a:p>
          <a:endParaRPr lang="en-US"/>
        </a:p>
      </dgm:t>
    </dgm:pt>
    <dgm:pt modelId="{896E979F-763A-FC49-B9CE-7AC7CACE0B11}">
      <dgm:prSet custT="1"/>
      <dgm:spPr/>
      <dgm:t>
        <a:bodyPr/>
        <a:lstStyle/>
        <a:p>
          <a:r>
            <a:rPr lang="en-US" sz="1400" b="0" i="0" dirty="0">
              <a:solidFill>
                <a:schemeClr val="bg2">
                  <a:lumMod val="50000"/>
                </a:schemeClr>
              </a:solidFill>
              <a:effectLst/>
              <a:latin typeface="+mn-lt"/>
            </a:rPr>
            <a:t>Acidemia                       HCO3 &lt; 16–18 mmol/L</a:t>
          </a:r>
          <a:endParaRPr lang="en-US" sz="1400" b="0" dirty="0">
            <a:solidFill>
              <a:schemeClr val="bg2">
                <a:lumMod val="50000"/>
              </a:schemeClr>
            </a:solidFill>
            <a:latin typeface="+mn-lt"/>
          </a:endParaRPr>
        </a:p>
      </dgm:t>
    </dgm:pt>
    <dgm:pt modelId="{89256A38-2699-E74E-BBF8-CC44585AC2AE}" type="sibTrans" cxnId="{134AF573-4EC1-FA45-8B52-B09C272C0C2A}">
      <dgm:prSet/>
      <dgm:spPr/>
      <dgm:t>
        <a:bodyPr/>
        <a:lstStyle/>
        <a:p>
          <a:endParaRPr lang="en-US"/>
        </a:p>
      </dgm:t>
    </dgm:pt>
    <dgm:pt modelId="{01568BDF-7345-5942-8CA2-040452367FA3}" type="parTrans" cxnId="{134AF573-4EC1-FA45-8B52-B09C272C0C2A}">
      <dgm:prSet/>
      <dgm:spPr/>
      <dgm:t>
        <a:bodyPr/>
        <a:lstStyle/>
        <a:p>
          <a:endParaRPr lang="en-US"/>
        </a:p>
      </dgm:t>
    </dgm:pt>
    <dgm:pt modelId="{6CA1A4CE-2E34-704A-A8D0-49B7A0D36AA2}">
      <dgm:prSet custT="1"/>
      <dgm:spPr/>
      <dgm:t>
        <a:bodyPr/>
        <a:lstStyle/>
        <a:p>
          <a:r>
            <a:rPr lang="en-US" sz="1600" b="0" i="0" dirty="0">
              <a:solidFill>
                <a:schemeClr val="bg2">
                  <a:lumMod val="50000"/>
                </a:schemeClr>
              </a:solidFill>
              <a:effectLst/>
              <a:latin typeface="+mn-lt"/>
            </a:rPr>
            <a:t>No Acidemia    </a:t>
          </a:r>
        </a:p>
        <a:p>
          <a:r>
            <a:rPr lang="en-US" sz="1600" b="0" i="0" dirty="0">
              <a:solidFill>
                <a:schemeClr val="bg2">
                  <a:lumMod val="50000"/>
                </a:schemeClr>
              </a:solidFill>
              <a:effectLst/>
              <a:latin typeface="+mn-lt"/>
            </a:rPr>
            <a:t>  HCO3 &gt; 18-16mmol/L</a:t>
          </a:r>
          <a:endParaRPr lang="en-US" sz="1600" b="0" dirty="0">
            <a:solidFill>
              <a:schemeClr val="bg2">
                <a:lumMod val="50000"/>
              </a:schemeClr>
            </a:solidFill>
            <a:latin typeface="+mn-lt"/>
          </a:endParaRPr>
        </a:p>
      </dgm:t>
    </dgm:pt>
    <dgm:pt modelId="{EC5A1B4F-391D-8F4C-A254-2CBB79B71622}" type="sibTrans" cxnId="{923567E1-8D6B-3648-A41E-76B39A65A2AF}">
      <dgm:prSet/>
      <dgm:spPr/>
      <dgm:t>
        <a:bodyPr/>
        <a:lstStyle/>
        <a:p>
          <a:endParaRPr lang="en-US" sz="1400">
            <a:solidFill>
              <a:schemeClr val="bg2">
                <a:lumMod val="50000"/>
              </a:schemeClr>
            </a:solidFill>
          </a:endParaRPr>
        </a:p>
      </dgm:t>
    </dgm:pt>
    <dgm:pt modelId="{99D72AD4-9993-9541-960D-DF012A7B724C}" type="parTrans" cxnId="{923567E1-8D6B-3648-A41E-76B39A65A2AF}">
      <dgm:prSet/>
      <dgm:spPr/>
      <dgm:t>
        <a:bodyPr/>
        <a:lstStyle/>
        <a:p>
          <a:endParaRPr lang="en-US" sz="1600" b="0">
            <a:solidFill>
              <a:schemeClr val="bg2">
                <a:lumMod val="50000"/>
              </a:schemeClr>
            </a:solidFill>
            <a:latin typeface="+mn-lt"/>
          </a:endParaRPr>
        </a:p>
      </dgm:t>
    </dgm:pt>
    <dgm:pt modelId="{EFBD8EDF-5E38-204D-97BE-4BBB79E2CB69}" type="pres">
      <dgm:prSet presAssocID="{2139989B-0F42-664C-857C-E47460E8F224}" presName="hierChild1" presStyleCnt="0">
        <dgm:presLayoutVars>
          <dgm:chPref val="1"/>
          <dgm:dir/>
          <dgm:animOne val="branch"/>
          <dgm:animLvl val="lvl"/>
          <dgm:resizeHandles/>
        </dgm:presLayoutVars>
      </dgm:prSet>
      <dgm:spPr/>
    </dgm:pt>
    <dgm:pt modelId="{B5AF7676-358F-CD41-AFC0-F771E313CDD4}" type="pres">
      <dgm:prSet presAssocID="{55A819BD-30CA-6343-9944-A223300E1529}" presName="hierRoot1" presStyleCnt="0"/>
      <dgm:spPr/>
    </dgm:pt>
    <dgm:pt modelId="{45373D95-955D-AE40-9544-7D86AD7723FA}" type="pres">
      <dgm:prSet presAssocID="{55A819BD-30CA-6343-9944-A223300E1529}" presName="composite" presStyleCnt="0"/>
      <dgm:spPr/>
    </dgm:pt>
    <dgm:pt modelId="{3A59C2F1-19A1-A541-BFC9-B4E048941F9B}" type="pres">
      <dgm:prSet presAssocID="{55A819BD-30CA-6343-9944-A223300E1529}" presName="background" presStyleLbl="node0" presStyleIdx="0" presStyleCnt="1"/>
      <dgm:spPr/>
    </dgm:pt>
    <dgm:pt modelId="{62478D5C-9633-F54C-9406-94F8DF17E79B}" type="pres">
      <dgm:prSet presAssocID="{55A819BD-30CA-6343-9944-A223300E1529}" presName="text" presStyleLbl="fgAcc0" presStyleIdx="0" presStyleCnt="1" custScaleX="302148" custScaleY="247910">
        <dgm:presLayoutVars>
          <dgm:chPref val="3"/>
        </dgm:presLayoutVars>
      </dgm:prSet>
      <dgm:spPr/>
    </dgm:pt>
    <dgm:pt modelId="{E82794F4-B02F-AB4D-A1C2-76A78EA0B977}" type="pres">
      <dgm:prSet presAssocID="{55A819BD-30CA-6343-9944-A223300E1529}" presName="hierChild2" presStyleCnt="0"/>
      <dgm:spPr/>
    </dgm:pt>
    <dgm:pt modelId="{E6F79A94-F6D0-0248-BB4D-E363FDD71BB7}" type="pres">
      <dgm:prSet presAssocID="{01568BDF-7345-5942-8CA2-040452367FA3}" presName="Name10" presStyleLbl="parChTrans1D2" presStyleIdx="0" presStyleCnt="2"/>
      <dgm:spPr/>
    </dgm:pt>
    <dgm:pt modelId="{2B571B46-994D-E34A-84F4-7699F52021C0}" type="pres">
      <dgm:prSet presAssocID="{896E979F-763A-FC49-B9CE-7AC7CACE0B11}" presName="hierRoot2" presStyleCnt="0"/>
      <dgm:spPr/>
    </dgm:pt>
    <dgm:pt modelId="{71882298-E98B-D24B-BFCD-FD8FDB388835}" type="pres">
      <dgm:prSet presAssocID="{896E979F-763A-FC49-B9CE-7AC7CACE0B11}" presName="composite2" presStyleCnt="0"/>
      <dgm:spPr/>
    </dgm:pt>
    <dgm:pt modelId="{DC4C3D03-C63A-7B43-8841-E9AC55607CCF}" type="pres">
      <dgm:prSet presAssocID="{896E979F-763A-FC49-B9CE-7AC7CACE0B11}" presName="background2" presStyleLbl="node2" presStyleIdx="0" presStyleCnt="2"/>
      <dgm:spPr/>
    </dgm:pt>
    <dgm:pt modelId="{56924AD9-1FFC-3C4F-B03C-1C4DC6D995CC}" type="pres">
      <dgm:prSet presAssocID="{896E979F-763A-FC49-B9CE-7AC7CACE0B11}" presName="text2" presStyleLbl="fgAcc2" presStyleIdx="0" presStyleCnt="2" custScaleX="222003" custScaleY="93976">
        <dgm:presLayoutVars>
          <dgm:chPref val="3"/>
        </dgm:presLayoutVars>
      </dgm:prSet>
      <dgm:spPr/>
    </dgm:pt>
    <dgm:pt modelId="{6625CF99-E4A5-514C-ADAA-62F411BF53BB}" type="pres">
      <dgm:prSet presAssocID="{896E979F-763A-FC49-B9CE-7AC7CACE0B11}" presName="hierChild3" presStyleCnt="0"/>
      <dgm:spPr/>
    </dgm:pt>
    <dgm:pt modelId="{402163B5-27C7-B14A-B216-822C6410592E}" type="pres">
      <dgm:prSet presAssocID="{355B87E2-AEF5-694C-8AB1-4469E2B05622}" presName="Name17" presStyleLbl="parChTrans1D3" presStyleIdx="0" presStyleCnt="4"/>
      <dgm:spPr/>
    </dgm:pt>
    <dgm:pt modelId="{2E79EB8E-B235-7549-A0C0-7820F00EB517}" type="pres">
      <dgm:prSet presAssocID="{294879E6-1261-054D-A6AA-344516445EEF}" presName="hierRoot3" presStyleCnt="0"/>
      <dgm:spPr/>
    </dgm:pt>
    <dgm:pt modelId="{4BA21310-764D-0040-956E-137747978F93}" type="pres">
      <dgm:prSet presAssocID="{294879E6-1261-054D-A6AA-344516445EEF}" presName="composite3" presStyleCnt="0"/>
      <dgm:spPr/>
    </dgm:pt>
    <dgm:pt modelId="{C125C1FD-97BC-3F4D-A0E1-CD4B12DC987B}" type="pres">
      <dgm:prSet presAssocID="{294879E6-1261-054D-A6AA-344516445EEF}" presName="background3" presStyleLbl="node3" presStyleIdx="0" presStyleCnt="4"/>
      <dgm:spPr/>
    </dgm:pt>
    <dgm:pt modelId="{C1729D07-B3B7-E14A-94F4-2A3E8FF381F6}" type="pres">
      <dgm:prSet presAssocID="{294879E6-1261-054D-A6AA-344516445EEF}" presName="text3" presStyleLbl="fgAcc3" presStyleIdx="0" presStyleCnt="4">
        <dgm:presLayoutVars>
          <dgm:chPref val="3"/>
        </dgm:presLayoutVars>
      </dgm:prSet>
      <dgm:spPr/>
    </dgm:pt>
    <dgm:pt modelId="{F42E5F18-3653-FD4A-BC93-FD674B67BB09}" type="pres">
      <dgm:prSet presAssocID="{294879E6-1261-054D-A6AA-344516445EEF}" presName="hierChild4" presStyleCnt="0"/>
      <dgm:spPr/>
    </dgm:pt>
    <dgm:pt modelId="{1AA2D8BD-FD49-944A-9BE5-96FEED465718}" type="pres">
      <dgm:prSet presAssocID="{76885844-E298-5747-86B5-2E4B3A8A6A52}" presName="Name23" presStyleLbl="parChTrans1D4" presStyleIdx="0" presStyleCnt="4"/>
      <dgm:spPr/>
    </dgm:pt>
    <dgm:pt modelId="{04EBAFE5-8C26-6044-BBE6-D436ACCD6A88}" type="pres">
      <dgm:prSet presAssocID="{23D78782-A86D-AE4A-9A24-9794259A1558}" presName="hierRoot4" presStyleCnt="0"/>
      <dgm:spPr/>
    </dgm:pt>
    <dgm:pt modelId="{323D4CBD-6607-524E-9C7A-D0CAD364F45E}" type="pres">
      <dgm:prSet presAssocID="{23D78782-A86D-AE4A-9A24-9794259A1558}" presName="composite4" presStyleCnt="0"/>
      <dgm:spPr/>
    </dgm:pt>
    <dgm:pt modelId="{1F84C1B9-51C1-4140-917E-CF413E16E5A2}" type="pres">
      <dgm:prSet presAssocID="{23D78782-A86D-AE4A-9A24-9794259A1558}" presName="background4" presStyleLbl="node4" presStyleIdx="0" presStyleCnt="4"/>
      <dgm:spPr/>
    </dgm:pt>
    <dgm:pt modelId="{35B2C715-97EE-7043-B700-43183F5BE8EE}" type="pres">
      <dgm:prSet presAssocID="{23D78782-A86D-AE4A-9A24-9794259A1558}" presName="text4" presStyleLbl="fgAcc4" presStyleIdx="0" presStyleCnt="4" custScaleX="159121" custScaleY="120776">
        <dgm:presLayoutVars>
          <dgm:chPref val="3"/>
        </dgm:presLayoutVars>
      </dgm:prSet>
      <dgm:spPr/>
    </dgm:pt>
    <dgm:pt modelId="{16994D12-83BA-B048-B898-7633DBEB42A6}" type="pres">
      <dgm:prSet presAssocID="{23D78782-A86D-AE4A-9A24-9794259A1558}" presName="hierChild5" presStyleCnt="0"/>
      <dgm:spPr/>
    </dgm:pt>
    <dgm:pt modelId="{9D318DF9-0C3D-D24D-BDB2-56913C02F877}" type="pres">
      <dgm:prSet presAssocID="{68829708-7B01-3449-A7AE-6B792E6EF5E2}" presName="Name17" presStyleLbl="parChTrans1D3" presStyleIdx="1" presStyleCnt="4"/>
      <dgm:spPr/>
    </dgm:pt>
    <dgm:pt modelId="{19AADC8C-C106-8241-88D9-C7E24816F8FE}" type="pres">
      <dgm:prSet presAssocID="{E62C3676-70C9-024A-9C89-529CC2153E59}" presName="hierRoot3" presStyleCnt="0"/>
      <dgm:spPr/>
    </dgm:pt>
    <dgm:pt modelId="{FD1B1E08-E4D4-A94F-89D9-F1F6D400285E}" type="pres">
      <dgm:prSet presAssocID="{E62C3676-70C9-024A-9C89-529CC2153E59}" presName="composite3" presStyleCnt="0"/>
      <dgm:spPr/>
    </dgm:pt>
    <dgm:pt modelId="{F9DE6065-E5BB-FF4F-BEAB-255DB70E3F90}" type="pres">
      <dgm:prSet presAssocID="{E62C3676-70C9-024A-9C89-529CC2153E59}" presName="background3" presStyleLbl="node3" presStyleIdx="1" presStyleCnt="4"/>
      <dgm:spPr/>
    </dgm:pt>
    <dgm:pt modelId="{A7E42ACF-8110-9A44-979F-FC6A64C48555}" type="pres">
      <dgm:prSet presAssocID="{E62C3676-70C9-024A-9C89-529CC2153E59}" presName="text3" presStyleLbl="fgAcc3" presStyleIdx="1" presStyleCnt="4">
        <dgm:presLayoutVars>
          <dgm:chPref val="3"/>
        </dgm:presLayoutVars>
      </dgm:prSet>
      <dgm:spPr/>
    </dgm:pt>
    <dgm:pt modelId="{D4197F6D-E0B6-114C-BE1B-A7A83BA01D29}" type="pres">
      <dgm:prSet presAssocID="{E62C3676-70C9-024A-9C89-529CC2153E59}" presName="hierChild4" presStyleCnt="0"/>
      <dgm:spPr/>
    </dgm:pt>
    <dgm:pt modelId="{36851A93-64E8-8746-B3FE-39C6BE1C4C3D}" type="pres">
      <dgm:prSet presAssocID="{CD7B3D0A-F16C-0B43-B233-76475C8978A0}" presName="Name23" presStyleLbl="parChTrans1D4" presStyleIdx="1" presStyleCnt="4"/>
      <dgm:spPr/>
    </dgm:pt>
    <dgm:pt modelId="{F4C3F146-A80C-F04C-8634-0AACBFE2FF68}" type="pres">
      <dgm:prSet presAssocID="{C8356A31-B5FC-4641-8AC2-5F7B449E522C}" presName="hierRoot4" presStyleCnt="0"/>
      <dgm:spPr/>
    </dgm:pt>
    <dgm:pt modelId="{E5930A84-89FE-3A4F-B681-7C442FA21828}" type="pres">
      <dgm:prSet presAssocID="{C8356A31-B5FC-4641-8AC2-5F7B449E522C}" presName="composite4" presStyleCnt="0"/>
      <dgm:spPr/>
    </dgm:pt>
    <dgm:pt modelId="{9C4EA3AA-3218-6F47-BEC2-FF55C353C934}" type="pres">
      <dgm:prSet presAssocID="{C8356A31-B5FC-4641-8AC2-5F7B449E522C}" presName="background4" presStyleLbl="node4" presStyleIdx="1" presStyleCnt="4"/>
      <dgm:spPr/>
    </dgm:pt>
    <dgm:pt modelId="{F679461B-BE1B-9D4E-8A38-570AED0F2628}" type="pres">
      <dgm:prSet presAssocID="{C8356A31-B5FC-4641-8AC2-5F7B449E522C}" presName="text4" presStyleLbl="fgAcc4" presStyleIdx="1" presStyleCnt="4" custScaleX="173925" custScaleY="103386">
        <dgm:presLayoutVars>
          <dgm:chPref val="3"/>
        </dgm:presLayoutVars>
      </dgm:prSet>
      <dgm:spPr/>
    </dgm:pt>
    <dgm:pt modelId="{2370ED3A-404D-4E41-8C2B-5168C546BF0D}" type="pres">
      <dgm:prSet presAssocID="{C8356A31-B5FC-4641-8AC2-5F7B449E522C}" presName="hierChild5" presStyleCnt="0"/>
      <dgm:spPr/>
    </dgm:pt>
    <dgm:pt modelId="{807FA216-EE3C-0544-A122-FEB41FFE3ACB}" type="pres">
      <dgm:prSet presAssocID="{99D72AD4-9993-9541-960D-DF012A7B724C}" presName="Name10" presStyleLbl="parChTrans1D2" presStyleIdx="1" presStyleCnt="2"/>
      <dgm:spPr/>
    </dgm:pt>
    <dgm:pt modelId="{2B776492-6251-FC46-9B48-15B7A6CD7AAE}" type="pres">
      <dgm:prSet presAssocID="{6CA1A4CE-2E34-704A-A8D0-49B7A0D36AA2}" presName="hierRoot2" presStyleCnt="0"/>
      <dgm:spPr/>
    </dgm:pt>
    <dgm:pt modelId="{8FDDF160-0A31-B046-9810-DB367A62CEB4}" type="pres">
      <dgm:prSet presAssocID="{6CA1A4CE-2E34-704A-A8D0-49B7A0D36AA2}" presName="composite2" presStyleCnt="0"/>
      <dgm:spPr/>
    </dgm:pt>
    <dgm:pt modelId="{A151D30C-D308-5245-A590-4ACCA6416CEF}" type="pres">
      <dgm:prSet presAssocID="{6CA1A4CE-2E34-704A-A8D0-49B7A0D36AA2}" presName="background2" presStyleLbl="node2" presStyleIdx="1" presStyleCnt="2"/>
      <dgm:spPr/>
    </dgm:pt>
    <dgm:pt modelId="{3C66B60D-013C-4444-8756-D8FFD8824E72}" type="pres">
      <dgm:prSet presAssocID="{6CA1A4CE-2E34-704A-A8D0-49B7A0D36AA2}" presName="text2" presStyleLbl="fgAcc2" presStyleIdx="1" presStyleCnt="2" custScaleX="218729" custScaleY="108383">
        <dgm:presLayoutVars>
          <dgm:chPref val="3"/>
        </dgm:presLayoutVars>
      </dgm:prSet>
      <dgm:spPr/>
    </dgm:pt>
    <dgm:pt modelId="{1ADD3BE1-9816-204E-B8D6-DD660EE0F4CD}" type="pres">
      <dgm:prSet presAssocID="{6CA1A4CE-2E34-704A-A8D0-49B7A0D36AA2}" presName="hierChild3" presStyleCnt="0"/>
      <dgm:spPr/>
    </dgm:pt>
    <dgm:pt modelId="{8DD8FB17-0FEF-8E45-AC6F-579114EDECE5}" type="pres">
      <dgm:prSet presAssocID="{D9DE568A-AEBF-4545-B518-1FBAD17FE92F}" presName="Name17" presStyleLbl="parChTrans1D3" presStyleIdx="2" presStyleCnt="4"/>
      <dgm:spPr/>
    </dgm:pt>
    <dgm:pt modelId="{EAB56BB2-25B5-B146-8CF8-256D702356DE}" type="pres">
      <dgm:prSet presAssocID="{C2C74067-D808-E24E-902A-E386A74EDB42}" presName="hierRoot3" presStyleCnt="0"/>
      <dgm:spPr/>
    </dgm:pt>
    <dgm:pt modelId="{315052D2-BACD-1341-B243-A86BC6EE32F6}" type="pres">
      <dgm:prSet presAssocID="{C2C74067-D808-E24E-902A-E386A74EDB42}" presName="composite3" presStyleCnt="0"/>
      <dgm:spPr/>
    </dgm:pt>
    <dgm:pt modelId="{9D22A0CE-87EA-8B45-930B-136719CE83EE}" type="pres">
      <dgm:prSet presAssocID="{C2C74067-D808-E24E-902A-E386A74EDB42}" presName="background3" presStyleLbl="node3" presStyleIdx="2" presStyleCnt="4"/>
      <dgm:spPr/>
    </dgm:pt>
    <dgm:pt modelId="{1AA4BDDA-7B76-7F4A-A246-63E476C33E87}" type="pres">
      <dgm:prSet presAssocID="{C2C74067-D808-E24E-902A-E386A74EDB42}" presName="text3" presStyleLbl="fgAcc3" presStyleIdx="2" presStyleCnt="4">
        <dgm:presLayoutVars>
          <dgm:chPref val="3"/>
        </dgm:presLayoutVars>
      </dgm:prSet>
      <dgm:spPr/>
    </dgm:pt>
    <dgm:pt modelId="{27578694-E52A-C341-A45B-3C9F517AC707}" type="pres">
      <dgm:prSet presAssocID="{C2C74067-D808-E24E-902A-E386A74EDB42}" presName="hierChild4" presStyleCnt="0"/>
      <dgm:spPr/>
    </dgm:pt>
    <dgm:pt modelId="{E555B0F3-E275-F742-9B84-97E4EF0E2B97}" type="pres">
      <dgm:prSet presAssocID="{E1878029-7A65-5D4F-BA29-C132BCB1A876}" presName="Name23" presStyleLbl="parChTrans1D4" presStyleIdx="2" presStyleCnt="4"/>
      <dgm:spPr/>
    </dgm:pt>
    <dgm:pt modelId="{41CE7AAA-598A-1A40-8E14-BAA9FD2A1A20}" type="pres">
      <dgm:prSet presAssocID="{419087DB-9095-1240-BC5F-A74BD3711833}" presName="hierRoot4" presStyleCnt="0"/>
      <dgm:spPr/>
    </dgm:pt>
    <dgm:pt modelId="{0EA156BC-BFE7-E342-88A9-A32F59F40C1C}" type="pres">
      <dgm:prSet presAssocID="{419087DB-9095-1240-BC5F-A74BD3711833}" presName="composite4" presStyleCnt="0"/>
      <dgm:spPr/>
    </dgm:pt>
    <dgm:pt modelId="{D3E4CBE6-532E-E149-A682-3F231AD3860D}" type="pres">
      <dgm:prSet presAssocID="{419087DB-9095-1240-BC5F-A74BD3711833}" presName="background4" presStyleLbl="node4" presStyleIdx="2" presStyleCnt="4"/>
      <dgm:spPr/>
    </dgm:pt>
    <dgm:pt modelId="{6DD41CA9-EF0B-1344-8056-9506D7E70595}" type="pres">
      <dgm:prSet presAssocID="{419087DB-9095-1240-BC5F-A74BD3711833}" presName="text4" presStyleLbl="fgAcc4" presStyleIdx="2" presStyleCnt="4" custScaleX="143422" custScaleY="100001">
        <dgm:presLayoutVars>
          <dgm:chPref val="3"/>
        </dgm:presLayoutVars>
      </dgm:prSet>
      <dgm:spPr/>
    </dgm:pt>
    <dgm:pt modelId="{9D6339F4-5465-A04C-81C8-AECCBB12327A}" type="pres">
      <dgm:prSet presAssocID="{419087DB-9095-1240-BC5F-A74BD3711833}" presName="hierChild5" presStyleCnt="0"/>
      <dgm:spPr/>
    </dgm:pt>
    <dgm:pt modelId="{1EC0A1A0-AEE7-E74B-847C-55E4E90E014E}" type="pres">
      <dgm:prSet presAssocID="{A5AF59C7-DD53-B442-9FD1-803242364B58}" presName="Name17" presStyleLbl="parChTrans1D3" presStyleIdx="3" presStyleCnt="4"/>
      <dgm:spPr/>
    </dgm:pt>
    <dgm:pt modelId="{309BB3E8-5624-5C4B-9B72-5C72B4BE242B}" type="pres">
      <dgm:prSet presAssocID="{46E2A4AE-7295-C14C-B675-158F064A1347}" presName="hierRoot3" presStyleCnt="0"/>
      <dgm:spPr/>
    </dgm:pt>
    <dgm:pt modelId="{09B4A054-9412-A14C-A96B-A4C3B5BB5A85}" type="pres">
      <dgm:prSet presAssocID="{46E2A4AE-7295-C14C-B675-158F064A1347}" presName="composite3" presStyleCnt="0"/>
      <dgm:spPr/>
    </dgm:pt>
    <dgm:pt modelId="{D4650675-ECF8-6E4A-83A0-F473BA85D2FA}" type="pres">
      <dgm:prSet presAssocID="{46E2A4AE-7295-C14C-B675-158F064A1347}" presName="background3" presStyleLbl="node3" presStyleIdx="3" presStyleCnt="4"/>
      <dgm:spPr/>
    </dgm:pt>
    <dgm:pt modelId="{5328FC2E-0083-D049-AA8A-08779B3ECDE7}" type="pres">
      <dgm:prSet presAssocID="{46E2A4AE-7295-C14C-B675-158F064A1347}" presName="text3" presStyleLbl="fgAcc3" presStyleIdx="3" presStyleCnt="4">
        <dgm:presLayoutVars>
          <dgm:chPref val="3"/>
        </dgm:presLayoutVars>
      </dgm:prSet>
      <dgm:spPr/>
    </dgm:pt>
    <dgm:pt modelId="{277005C8-C1B5-E748-B0C2-4BBAC3B0D5C2}" type="pres">
      <dgm:prSet presAssocID="{46E2A4AE-7295-C14C-B675-158F064A1347}" presName="hierChild4" presStyleCnt="0"/>
      <dgm:spPr/>
    </dgm:pt>
    <dgm:pt modelId="{789FADE9-7CB2-A441-BCDE-1795BFD0FD71}" type="pres">
      <dgm:prSet presAssocID="{6E940E6C-24BD-3E46-9515-C2E198D410BD}" presName="Name23" presStyleLbl="parChTrans1D4" presStyleIdx="3" presStyleCnt="4"/>
      <dgm:spPr/>
    </dgm:pt>
    <dgm:pt modelId="{99CDBB5B-0007-854F-840E-5A36136E135F}" type="pres">
      <dgm:prSet presAssocID="{81457454-D199-8E45-95EB-B84844CC183B}" presName="hierRoot4" presStyleCnt="0"/>
      <dgm:spPr/>
    </dgm:pt>
    <dgm:pt modelId="{D38E3823-4DE9-2C41-B349-2DE0279200A4}" type="pres">
      <dgm:prSet presAssocID="{81457454-D199-8E45-95EB-B84844CC183B}" presName="composite4" presStyleCnt="0"/>
      <dgm:spPr/>
    </dgm:pt>
    <dgm:pt modelId="{60365AE3-FF66-D540-A8EF-197ACBDF990F}" type="pres">
      <dgm:prSet presAssocID="{81457454-D199-8E45-95EB-B84844CC183B}" presName="background4" presStyleLbl="node4" presStyleIdx="3" presStyleCnt="4"/>
      <dgm:spPr/>
    </dgm:pt>
    <dgm:pt modelId="{2A1AB61D-0D53-9042-9E65-3168C92722F5}" type="pres">
      <dgm:prSet presAssocID="{81457454-D199-8E45-95EB-B84844CC183B}" presName="text4" presStyleLbl="fgAcc4" presStyleIdx="3" presStyleCnt="4" custScaleX="150933">
        <dgm:presLayoutVars>
          <dgm:chPref val="3"/>
        </dgm:presLayoutVars>
      </dgm:prSet>
      <dgm:spPr/>
    </dgm:pt>
    <dgm:pt modelId="{503A77B2-1203-7545-B238-B6A2AF5320D3}" type="pres">
      <dgm:prSet presAssocID="{81457454-D199-8E45-95EB-B84844CC183B}" presName="hierChild5" presStyleCnt="0"/>
      <dgm:spPr/>
    </dgm:pt>
  </dgm:ptLst>
  <dgm:cxnLst>
    <dgm:cxn modelId="{6DA79126-7966-7043-A4B8-8811EE13826E}" type="presOf" srcId="{81457454-D199-8E45-95EB-B84844CC183B}" destId="{2A1AB61D-0D53-9042-9E65-3168C92722F5}" srcOrd="0" destOrd="0" presId="urn:microsoft.com/office/officeart/2005/8/layout/hierarchy1"/>
    <dgm:cxn modelId="{7E011827-085A-E04C-BC86-286CB1B1DE1C}" srcId="{2139989B-0F42-664C-857C-E47460E8F224}" destId="{55A819BD-30CA-6343-9944-A223300E1529}" srcOrd="0" destOrd="0" parTransId="{D6A3A127-4894-A844-93F8-2B9C0567B660}" sibTransId="{96A1FA16-3D77-C046-AB65-346D9E73CAF6}"/>
    <dgm:cxn modelId="{F19D2A27-515C-8846-AAC8-8EC0E9BCE5CD}" type="presOf" srcId="{419087DB-9095-1240-BC5F-A74BD3711833}" destId="{6DD41CA9-EF0B-1344-8056-9506D7E70595}" srcOrd="0" destOrd="0" presId="urn:microsoft.com/office/officeart/2005/8/layout/hierarchy1"/>
    <dgm:cxn modelId="{E94F6F40-15EF-574E-BF80-784CBCF9B45C}" type="presOf" srcId="{6CA1A4CE-2E34-704A-A8D0-49B7A0D36AA2}" destId="{3C66B60D-013C-4444-8756-D8FFD8824E72}" srcOrd="0" destOrd="0" presId="urn:microsoft.com/office/officeart/2005/8/layout/hierarchy1"/>
    <dgm:cxn modelId="{A8C3344A-997B-EC49-BC10-1D0A35D55F6A}" type="presOf" srcId="{76885844-E298-5747-86B5-2E4B3A8A6A52}" destId="{1AA2D8BD-FD49-944A-9BE5-96FEED465718}" srcOrd="0" destOrd="0" presId="urn:microsoft.com/office/officeart/2005/8/layout/hierarchy1"/>
    <dgm:cxn modelId="{D126B35A-9796-C042-B350-0AD45572D25E}" type="presOf" srcId="{355B87E2-AEF5-694C-8AB1-4469E2B05622}" destId="{402163B5-27C7-B14A-B216-822C6410592E}" srcOrd="0" destOrd="0" presId="urn:microsoft.com/office/officeart/2005/8/layout/hierarchy1"/>
    <dgm:cxn modelId="{A6E7CE5E-BCF0-404A-A71F-FA0DC1B71834}" srcId="{896E979F-763A-FC49-B9CE-7AC7CACE0B11}" destId="{294879E6-1261-054D-A6AA-344516445EEF}" srcOrd="0" destOrd="0" parTransId="{355B87E2-AEF5-694C-8AB1-4469E2B05622}" sibTransId="{1DDEA046-6F23-9E4D-97FC-10CF434AF16E}"/>
    <dgm:cxn modelId="{44039C63-8360-8B44-BBDC-7735BADDB84D}" type="presOf" srcId="{E1878029-7A65-5D4F-BA29-C132BCB1A876}" destId="{E555B0F3-E275-F742-9B84-97E4EF0E2B97}" srcOrd="0" destOrd="0" presId="urn:microsoft.com/office/officeart/2005/8/layout/hierarchy1"/>
    <dgm:cxn modelId="{6C40BA6C-702D-8A46-9DBE-26C28A75EBFB}" type="presOf" srcId="{99D72AD4-9993-9541-960D-DF012A7B724C}" destId="{807FA216-EE3C-0544-A122-FEB41FFE3ACB}" srcOrd="0" destOrd="0" presId="urn:microsoft.com/office/officeart/2005/8/layout/hierarchy1"/>
    <dgm:cxn modelId="{6187D56D-A0DD-F643-999F-BA312B1515ED}" type="presOf" srcId="{46E2A4AE-7295-C14C-B675-158F064A1347}" destId="{5328FC2E-0083-D049-AA8A-08779B3ECDE7}" srcOrd="0" destOrd="0" presId="urn:microsoft.com/office/officeart/2005/8/layout/hierarchy1"/>
    <dgm:cxn modelId="{2C501B71-4EA7-E94D-89D2-8F06E57D4332}" type="presOf" srcId="{E62C3676-70C9-024A-9C89-529CC2153E59}" destId="{A7E42ACF-8110-9A44-979F-FC6A64C48555}" srcOrd="0" destOrd="0" presId="urn:microsoft.com/office/officeart/2005/8/layout/hierarchy1"/>
    <dgm:cxn modelId="{8065A573-1037-AA4A-94C6-6915917D9D0C}" type="presOf" srcId="{294879E6-1261-054D-A6AA-344516445EEF}" destId="{C1729D07-B3B7-E14A-94F4-2A3E8FF381F6}" srcOrd="0" destOrd="0" presId="urn:microsoft.com/office/officeart/2005/8/layout/hierarchy1"/>
    <dgm:cxn modelId="{134AF573-4EC1-FA45-8B52-B09C272C0C2A}" srcId="{55A819BD-30CA-6343-9944-A223300E1529}" destId="{896E979F-763A-FC49-B9CE-7AC7CACE0B11}" srcOrd="0" destOrd="0" parTransId="{01568BDF-7345-5942-8CA2-040452367FA3}" sibTransId="{89256A38-2699-E74E-BBF8-CC44585AC2AE}"/>
    <dgm:cxn modelId="{60B2D382-AA6B-9E48-9596-453663206BD8}" type="presOf" srcId="{896E979F-763A-FC49-B9CE-7AC7CACE0B11}" destId="{56924AD9-1FFC-3C4F-B03C-1C4DC6D995CC}" srcOrd="0" destOrd="0" presId="urn:microsoft.com/office/officeart/2005/8/layout/hierarchy1"/>
    <dgm:cxn modelId="{7C2CCD88-E918-9947-AACB-E2812938C308}" type="presOf" srcId="{C8356A31-B5FC-4641-8AC2-5F7B449E522C}" destId="{F679461B-BE1B-9D4E-8A38-570AED0F2628}" srcOrd="0" destOrd="0" presId="urn:microsoft.com/office/officeart/2005/8/layout/hierarchy1"/>
    <dgm:cxn modelId="{31BE7A91-2B25-8F41-84D4-CC06614BD44E}" srcId="{896E979F-763A-FC49-B9CE-7AC7CACE0B11}" destId="{E62C3676-70C9-024A-9C89-529CC2153E59}" srcOrd="1" destOrd="0" parTransId="{68829708-7B01-3449-A7AE-6B792E6EF5E2}" sibTransId="{3A5864EC-7BBD-AC4B-B113-C7E6760AC004}"/>
    <dgm:cxn modelId="{9771D7A0-77D7-D04D-9596-CF69182EC068}" srcId="{6CA1A4CE-2E34-704A-A8D0-49B7A0D36AA2}" destId="{C2C74067-D808-E24E-902A-E386A74EDB42}" srcOrd="0" destOrd="0" parTransId="{D9DE568A-AEBF-4545-B518-1FBAD17FE92F}" sibTransId="{DC154050-BED1-C441-88F8-708183246FAF}"/>
    <dgm:cxn modelId="{680E2DA8-7A6E-C64B-BC9F-CEAEE59C3EE2}" srcId="{6CA1A4CE-2E34-704A-A8D0-49B7A0D36AA2}" destId="{46E2A4AE-7295-C14C-B675-158F064A1347}" srcOrd="1" destOrd="0" parTransId="{A5AF59C7-DD53-B442-9FD1-803242364B58}" sibTransId="{9FE53AA0-97CB-A34A-8D65-132118281982}"/>
    <dgm:cxn modelId="{ACF277A8-D453-4C44-B111-95E7ED236F78}" type="presOf" srcId="{68829708-7B01-3449-A7AE-6B792E6EF5E2}" destId="{9D318DF9-0C3D-D24D-BDB2-56913C02F877}" srcOrd="0" destOrd="0" presId="urn:microsoft.com/office/officeart/2005/8/layout/hierarchy1"/>
    <dgm:cxn modelId="{538BE7AA-33BC-D742-A542-517B65AD0D18}" srcId="{46E2A4AE-7295-C14C-B675-158F064A1347}" destId="{81457454-D199-8E45-95EB-B84844CC183B}" srcOrd="0" destOrd="0" parTransId="{6E940E6C-24BD-3E46-9515-C2E198D410BD}" sibTransId="{261F47C8-D34D-2C4F-8B87-4F145AA02ABB}"/>
    <dgm:cxn modelId="{50896EAC-FAF6-314F-8990-9793821D37E2}" srcId="{294879E6-1261-054D-A6AA-344516445EEF}" destId="{23D78782-A86D-AE4A-9A24-9794259A1558}" srcOrd="0" destOrd="0" parTransId="{76885844-E298-5747-86B5-2E4B3A8A6A52}" sibTransId="{F2B2A5A8-1039-F847-A180-C6D8C1EC9DD0}"/>
    <dgm:cxn modelId="{905294BF-EF29-2747-9184-CF77C459422F}" type="presOf" srcId="{6E940E6C-24BD-3E46-9515-C2E198D410BD}" destId="{789FADE9-7CB2-A441-BCDE-1795BFD0FD71}" srcOrd="0" destOrd="0" presId="urn:microsoft.com/office/officeart/2005/8/layout/hierarchy1"/>
    <dgm:cxn modelId="{1A98EEC0-D963-9445-8B7D-6E28FB9A106C}" type="presOf" srcId="{D9DE568A-AEBF-4545-B518-1FBAD17FE92F}" destId="{8DD8FB17-0FEF-8E45-AC6F-579114EDECE5}" srcOrd="0" destOrd="0" presId="urn:microsoft.com/office/officeart/2005/8/layout/hierarchy1"/>
    <dgm:cxn modelId="{7D2C0BC4-413A-C442-82DE-B0951C311F1F}" type="presOf" srcId="{01568BDF-7345-5942-8CA2-040452367FA3}" destId="{E6F79A94-F6D0-0248-BB4D-E363FDD71BB7}" srcOrd="0" destOrd="0" presId="urn:microsoft.com/office/officeart/2005/8/layout/hierarchy1"/>
    <dgm:cxn modelId="{4925DEC4-9568-2D45-A727-E2D125DD4D77}" srcId="{C2C74067-D808-E24E-902A-E386A74EDB42}" destId="{419087DB-9095-1240-BC5F-A74BD3711833}" srcOrd="0" destOrd="0" parTransId="{E1878029-7A65-5D4F-BA29-C132BCB1A876}" sibTransId="{6E6370A0-A3F4-E14A-B7CB-B3AC3FB8E99D}"/>
    <dgm:cxn modelId="{0C3BC8C7-7EA5-C34B-AA7E-DAF20978E43E}" srcId="{E62C3676-70C9-024A-9C89-529CC2153E59}" destId="{C8356A31-B5FC-4641-8AC2-5F7B449E522C}" srcOrd="0" destOrd="0" parTransId="{CD7B3D0A-F16C-0B43-B233-76475C8978A0}" sibTransId="{001AC07B-C1ED-B745-9D52-AB4CE9C15E3F}"/>
    <dgm:cxn modelId="{951F1CCF-3578-104A-BC1E-4D4A7D4380F7}" type="presOf" srcId="{2139989B-0F42-664C-857C-E47460E8F224}" destId="{EFBD8EDF-5E38-204D-97BE-4BBB79E2CB69}" srcOrd="0" destOrd="0" presId="urn:microsoft.com/office/officeart/2005/8/layout/hierarchy1"/>
    <dgm:cxn modelId="{923567E1-8D6B-3648-A41E-76B39A65A2AF}" srcId="{55A819BD-30CA-6343-9944-A223300E1529}" destId="{6CA1A4CE-2E34-704A-A8D0-49B7A0D36AA2}" srcOrd="1" destOrd="0" parTransId="{99D72AD4-9993-9541-960D-DF012A7B724C}" sibTransId="{EC5A1B4F-391D-8F4C-A254-2CBB79B71622}"/>
    <dgm:cxn modelId="{0F0CD4E1-0587-9640-85EA-E89824869FD8}" type="presOf" srcId="{23D78782-A86D-AE4A-9A24-9794259A1558}" destId="{35B2C715-97EE-7043-B700-43183F5BE8EE}" srcOrd="0" destOrd="0" presId="urn:microsoft.com/office/officeart/2005/8/layout/hierarchy1"/>
    <dgm:cxn modelId="{CBD616E8-D513-A94B-A1A8-950BF526620B}" type="presOf" srcId="{C2C74067-D808-E24E-902A-E386A74EDB42}" destId="{1AA4BDDA-7B76-7F4A-A246-63E476C33E87}" srcOrd="0" destOrd="0" presId="urn:microsoft.com/office/officeart/2005/8/layout/hierarchy1"/>
    <dgm:cxn modelId="{FCB5E9E8-1094-E344-9989-1334AEFA58F3}" type="presOf" srcId="{55A819BD-30CA-6343-9944-A223300E1529}" destId="{62478D5C-9633-F54C-9406-94F8DF17E79B}" srcOrd="0" destOrd="0" presId="urn:microsoft.com/office/officeart/2005/8/layout/hierarchy1"/>
    <dgm:cxn modelId="{6FE944EA-0D29-7244-8A6F-4664779F9B6C}" type="presOf" srcId="{A5AF59C7-DD53-B442-9FD1-803242364B58}" destId="{1EC0A1A0-AEE7-E74B-847C-55E4E90E014E}" srcOrd="0" destOrd="0" presId="urn:microsoft.com/office/officeart/2005/8/layout/hierarchy1"/>
    <dgm:cxn modelId="{1F16AFF3-44BB-4846-A43F-113C597E2A9B}" type="presOf" srcId="{CD7B3D0A-F16C-0B43-B233-76475C8978A0}" destId="{36851A93-64E8-8746-B3FE-39C6BE1C4C3D}" srcOrd="0" destOrd="0" presId="urn:microsoft.com/office/officeart/2005/8/layout/hierarchy1"/>
    <dgm:cxn modelId="{6985907F-5F45-8245-98EF-AB30D8C7C58F}" type="presParOf" srcId="{EFBD8EDF-5E38-204D-97BE-4BBB79E2CB69}" destId="{B5AF7676-358F-CD41-AFC0-F771E313CDD4}" srcOrd="0" destOrd="0" presId="urn:microsoft.com/office/officeart/2005/8/layout/hierarchy1"/>
    <dgm:cxn modelId="{1EB42945-4852-6642-AA78-AD7DCB234571}" type="presParOf" srcId="{B5AF7676-358F-CD41-AFC0-F771E313CDD4}" destId="{45373D95-955D-AE40-9544-7D86AD7723FA}" srcOrd="0" destOrd="0" presId="urn:microsoft.com/office/officeart/2005/8/layout/hierarchy1"/>
    <dgm:cxn modelId="{E6658AE0-23EF-A44F-AAA4-150D3642612F}" type="presParOf" srcId="{45373D95-955D-AE40-9544-7D86AD7723FA}" destId="{3A59C2F1-19A1-A541-BFC9-B4E048941F9B}" srcOrd="0" destOrd="0" presId="urn:microsoft.com/office/officeart/2005/8/layout/hierarchy1"/>
    <dgm:cxn modelId="{E85F845A-6DBD-4B45-893A-CBCA23807920}" type="presParOf" srcId="{45373D95-955D-AE40-9544-7D86AD7723FA}" destId="{62478D5C-9633-F54C-9406-94F8DF17E79B}" srcOrd="1" destOrd="0" presId="urn:microsoft.com/office/officeart/2005/8/layout/hierarchy1"/>
    <dgm:cxn modelId="{5B6A7C5A-39F0-2D40-8B23-3D1D88FF48DD}" type="presParOf" srcId="{B5AF7676-358F-CD41-AFC0-F771E313CDD4}" destId="{E82794F4-B02F-AB4D-A1C2-76A78EA0B977}" srcOrd="1" destOrd="0" presId="urn:microsoft.com/office/officeart/2005/8/layout/hierarchy1"/>
    <dgm:cxn modelId="{70E7D71E-AB42-3448-9B56-A23FB628950A}" type="presParOf" srcId="{E82794F4-B02F-AB4D-A1C2-76A78EA0B977}" destId="{E6F79A94-F6D0-0248-BB4D-E363FDD71BB7}" srcOrd="0" destOrd="0" presId="urn:microsoft.com/office/officeart/2005/8/layout/hierarchy1"/>
    <dgm:cxn modelId="{916E9E93-57F5-6F41-8E29-0F269033428F}" type="presParOf" srcId="{E82794F4-B02F-AB4D-A1C2-76A78EA0B977}" destId="{2B571B46-994D-E34A-84F4-7699F52021C0}" srcOrd="1" destOrd="0" presId="urn:microsoft.com/office/officeart/2005/8/layout/hierarchy1"/>
    <dgm:cxn modelId="{677D2221-804F-3243-9CDD-E736C407A6C5}" type="presParOf" srcId="{2B571B46-994D-E34A-84F4-7699F52021C0}" destId="{71882298-E98B-D24B-BFCD-FD8FDB388835}" srcOrd="0" destOrd="0" presId="urn:microsoft.com/office/officeart/2005/8/layout/hierarchy1"/>
    <dgm:cxn modelId="{6C7C77A6-02D2-A84E-9454-99E0737A117B}" type="presParOf" srcId="{71882298-E98B-D24B-BFCD-FD8FDB388835}" destId="{DC4C3D03-C63A-7B43-8841-E9AC55607CCF}" srcOrd="0" destOrd="0" presId="urn:microsoft.com/office/officeart/2005/8/layout/hierarchy1"/>
    <dgm:cxn modelId="{CCCF62F8-7C3D-6748-9B4B-07A93808426E}" type="presParOf" srcId="{71882298-E98B-D24B-BFCD-FD8FDB388835}" destId="{56924AD9-1FFC-3C4F-B03C-1C4DC6D995CC}" srcOrd="1" destOrd="0" presId="urn:microsoft.com/office/officeart/2005/8/layout/hierarchy1"/>
    <dgm:cxn modelId="{9147429E-00E8-994C-8005-697A36D3D5A1}" type="presParOf" srcId="{2B571B46-994D-E34A-84F4-7699F52021C0}" destId="{6625CF99-E4A5-514C-ADAA-62F411BF53BB}" srcOrd="1" destOrd="0" presId="urn:microsoft.com/office/officeart/2005/8/layout/hierarchy1"/>
    <dgm:cxn modelId="{25354D1E-D522-CD40-82AE-F4037D13BD78}" type="presParOf" srcId="{6625CF99-E4A5-514C-ADAA-62F411BF53BB}" destId="{402163B5-27C7-B14A-B216-822C6410592E}" srcOrd="0" destOrd="0" presId="urn:microsoft.com/office/officeart/2005/8/layout/hierarchy1"/>
    <dgm:cxn modelId="{ACC73A79-8440-BA42-B18D-301CD272FFD9}" type="presParOf" srcId="{6625CF99-E4A5-514C-ADAA-62F411BF53BB}" destId="{2E79EB8E-B235-7549-A0C0-7820F00EB517}" srcOrd="1" destOrd="0" presId="urn:microsoft.com/office/officeart/2005/8/layout/hierarchy1"/>
    <dgm:cxn modelId="{4AEC7E81-81CF-754B-9FB4-BD4529A54E3D}" type="presParOf" srcId="{2E79EB8E-B235-7549-A0C0-7820F00EB517}" destId="{4BA21310-764D-0040-956E-137747978F93}" srcOrd="0" destOrd="0" presId="urn:microsoft.com/office/officeart/2005/8/layout/hierarchy1"/>
    <dgm:cxn modelId="{E038DD5D-13FC-E24A-A403-8CED52F1DE0C}" type="presParOf" srcId="{4BA21310-764D-0040-956E-137747978F93}" destId="{C125C1FD-97BC-3F4D-A0E1-CD4B12DC987B}" srcOrd="0" destOrd="0" presId="urn:microsoft.com/office/officeart/2005/8/layout/hierarchy1"/>
    <dgm:cxn modelId="{6C1F20C9-A831-A94F-BC40-5E8A3BC0C56D}" type="presParOf" srcId="{4BA21310-764D-0040-956E-137747978F93}" destId="{C1729D07-B3B7-E14A-94F4-2A3E8FF381F6}" srcOrd="1" destOrd="0" presId="urn:microsoft.com/office/officeart/2005/8/layout/hierarchy1"/>
    <dgm:cxn modelId="{60932945-F2D7-3D46-AC54-5D48C75E45C0}" type="presParOf" srcId="{2E79EB8E-B235-7549-A0C0-7820F00EB517}" destId="{F42E5F18-3653-FD4A-BC93-FD674B67BB09}" srcOrd="1" destOrd="0" presId="urn:microsoft.com/office/officeart/2005/8/layout/hierarchy1"/>
    <dgm:cxn modelId="{B6146088-011B-AF4E-8D5A-9007E58153AB}" type="presParOf" srcId="{F42E5F18-3653-FD4A-BC93-FD674B67BB09}" destId="{1AA2D8BD-FD49-944A-9BE5-96FEED465718}" srcOrd="0" destOrd="0" presId="urn:microsoft.com/office/officeart/2005/8/layout/hierarchy1"/>
    <dgm:cxn modelId="{94755951-D5FD-C94A-892C-DD3E027813D4}" type="presParOf" srcId="{F42E5F18-3653-FD4A-BC93-FD674B67BB09}" destId="{04EBAFE5-8C26-6044-BBE6-D436ACCD6A88}" srcOrd="1" destOrd="0" presId="urn:microsoft.com/office/officeart/2005/8/layout/hierarchy1"/>
    <dgm:cxn modelId="{1237AE5C-DD60-8447-A459-59FC094E7364}" type="presParOf" srcId="{04EBAFE5-8C26-6044-BBE6-D436ACCD6A88}" destId="{323D4CBD-6607-524E-9C7A-D0CAD364F45E}" srcOrd="0" destOrd="0" presId="urn:microsoft.com/office/officeart/2005/8/layout/hierarchy1"/>
    <dgm:cxn modelId="{E5AAE3F7-E15B-C34F-B818-51FA438FD943}" type="presParOf" srcId="{323D4CBD-6607-524E-9C7A-D0CAD364F45E}" destId="{1F84C1B9-51C1-4140-917E-CF413E16E5A2}" srcOrd="0" destOrd="0" presId="urn:microsoft.com/office/officeart/2005/8/layout/hierarchy1"/>
    <dgm:cxn modelId="{80A774A8-5FF8-4F46-B71D-32657EA45297}" type="presParOf" srcId="{323D4CBD-6607-524E-9C7A-D0CAD364F45E}" destId="{35B2C715-97EE-7043-B700-43183F5BE8EE}" srcOrd="1" destOrd="0" presId="urn:microsoft.com/office/officeart/2005/8/layout/hierarchy1"/>
    <dgm:cxn modelId="{66CADF50-A425-2A4F-AA59-82C8B06A23FF}" type="presParOf" srcId="{04EBAFE5-8C26-6044-BBE6-D436ACCD6A88}" destId="{16994D12-83BA-B048-B898-7633DBEB42A6}" srcOrd="1" destOrd="0" presId="urn:microsoft.com/office/officeart/2005/8/layout/hierarchy1"/>
    <dgm:cxn modelId="{6196716C-D3EA-E94B-A93B-7BD16719EE93}" type="presParOf" srcId="{6625CF99-E4A5-514C-ADAA-62F411BF53BB}" destId="{9D318DF9-0C3D-D24D-BDB2-56913C02F877}" srcOrd="2" destOrd="0" presId="urn:microsoft.com/office/officeart/2005/8/layout/hierarchy1"/>
    <dgm:cxn modelId="{FE1D377A-DBF4-D44D-A23B-2EA8A157E0B6}" type="presParOf" srcId="{6625CF99-E4A5-514C-ADAA-62F411BF53BB}" destId="{19AADC8C-C106-8241-88D9-C7E24816F8FE}" srcOrd="3" destOrd="0" presId="urn:microsoft.com/office/officeart/2005/8/layout/hierarchy1"/>
    <dgm:cxn modelId="{13327F5C-BF0F-6548-8074-432280B47AB6}" type="presParOf" srcId="{19AADC8C-C106-8241-88D9-C7E24816F8FE}" destId="{FD1B1E08-E4D4-A94F-89D9-F1F6D400285E}" srcOrd="0" destOrd="0" presId="urn:microsoft.com/office/officeart/2005/8/layout/hierarchy1"/>
    <dgm:cxn modelId="{D05A6272-3639-8D49-908E-B8B80794AD5A}" type="presParOf" srcId="{FD1B1E08-E4D4-A94F-89D9-F1F6D400285E}" destId="{F9DE6065-E5BB-FF4F-BEAB-255DB70E3F90}" srcOrd="0" destOrd="0" presId="urn:microsoft.com/office/officeart/2005/8/layout/hierarchy1"/>
    <dgm:cxn modelId="{C29D56CF-7087-B64A-9348-FCB327E852FC}" type="presParOf" srcId="{FD1B1E08-E4D4-A94F-89D9-F1F6D400285E}" destId="{A7E42ACF-8110-9A44-979F-FC6A64C48555}" srcOrd="1" destOrd="0" presId="urn:microsoft.com/office/officeart/2005/8/layout/hierarchy1"/>
    <dgm:cxn modelId="{DD3A86DB-9C90-914B-87E9-E1CECBB45201}" type="presParOf" srcId="{19AADC8C-C106-8241-88D9-C7E24816F8FE}" destId="{D4197F6D-E0B6-114C-BE1B-A7A83BA01D29}" srcOrd="1" destOrd="0" presId="urn:microsoft.com/office/officeart/2005/8/layout/hierarchy1"/>
    <dgm:cxn modelId="{026C3C46-BC39-5F46-A5BA-B8CC3BB11900}" type="presParOf" srcId="{D4197F6D-E0B6-114C-BE1B-A7A83BA01D29}" destId="{36851A93-64E8-8746-B3FE-39C6BE1C4C3D}" srcOrd="0" destOrd="0" presId="urn:microsoft.com/office/officeart/2005/8/layout/hierarchy1"/>
    <dgm:cxn modelId="{848AC921-BB7E-E542-A7DA-B0EBB9A1C8F4}" type="presParOf" srcId="{D4197F6D-E0B6-114C-BE1B-A7A83BA01D29}" destId="{F4C3F146-A80C-F04C-8634-0AACBFE2FF68}" srcOrd="1" destOrd="0" presId="urn:microsoft.com/office/officeart/2005/8/layout/hierarchy1"/>
    <dgm:cxn modelId="{1DA41D23-DEBE-4445-811C-B6E77AB2AAA4}" type="presParOf" srcId="{F4C3F146-A80C-F04C-8634-0AACBFE2FF68}" destId="{E5930A84-89FE-3A4F-B681-7C442FA21828}" srcOrd="0" destOrd="0" presId="urn:microsoft.com/office/officeart/2005/8/layout/hierarchy1"/>
    <dgm:cxn modelId="{9A925E7B-EE64-6A40-9214-163FEE22CEBD}" type="presParOf" srcId="{E5930A84-89FE-3A4F-B681-7C442FA21828}" destId="{9C4EA3AA-3218-6F47-BEC2-FF55C353C934}" srcOrd="0" destOrd="0" presId="urn:microsoft.com/office/officeart/2005/8/layout/hierarchy1"/>
    <dgm:cxn modelId="{90ECE7AE-8F97-8544-8B5B-28AAE486C627}" type="presParOf" srcId="{E5930A84-89FE-3A4F-B681-7C442FA21828}" destId="{F679461B-BE1B-9D4E-8A38-570AED0F2628}" srcOrd="1" destOrd="0" presId="urn:microsoft.com/office/officeart/2005/8/layout/hierarchy1"/>
    <dgm:cxn modelId="{7189E966-3CCD-6241-8001-951BC695985B}" type="presParOf" srcId="{F4C3F146-A80C-F04C-8634-0AACBFE2FF68}" destId="{2370ED3A-404D-4E41-8C2B-5168C546BF0D}" srcOrd="1" destOrd="0" presId="urn:microsoft.com/office/officeart/2005/8/layout/hierarchy1"/>
    <dgm:cxn modelId="{E1236D2D-4E50-8443-999D-AEEBB3B806F1}" type="presParOf" srcId="{E82794F4-B02F-AB4D-A1C2-76A78EA0B977}" destId="{807FA216-EE3C-0544-A122-FEB41FFE3ACB}" srcOrd="2" destOrd="0" presId="urn:microsoft.com/office/officeart/2005/8/layout/hierarchy1"/>
    <dgm:cxn modelId="{AF1F6A7A-B8C1-CE43-B2B3-80B261EA63EE}" type="presParOf" srcId="{E82794F4-B02F-AB4D-A1C2-76A78EA0B977}" destId="{2B776492-6251-FC46-9B48-15B7A6CD7AAE}" srcOrd="3" destOrd="0" presId="urn:microsoft.com/office/officeart/2005/8/layout/hierarchy1"/>
    <dgm:cxn modelId="{EC0DADD1-49FF-C844-B97C-47CAAFE5FE8E}" type="presParOf" srcId="{2B776492-6251-FC46-9B48-15B7A6CD7AAE}" destId="{8FDDF160-0A31-B046-9810-DB367A62CEB4}" srcOrd="0" destOrd="0" presId="urn:microsoft.com/office/officeart/2005/8/layout/hierarchy1"/>
    <dgm:cxn modelId="{842EFA38-56AA-4546-B4D0-C32F0D3E54C0}" type="presParOf" srcId="{8FDDF160-0A31-B046-9810-DB367A62CEB4}" destId="{A151D30C-D308-5245-A590-4ACCA6416CEF}" srcOrd="0" destOrd="0" presId="urn:microsoft.com/office/officeart/2005/8/layout/hierarchy1"/>
    <dgm:cxn modelId="{7ACAD561-1064-FC40-B1A5-53EFE6626E30}" type="presParOf" srcId="{8FDDF160-0A31-B046-9810-DB367A62CEB4}" destId="{3C66B60D-013C-4444-8756-D8FFD8824E72}" srcOrd="1" destOrd="0" presId="urn:microsoft.com/office/officeart/2005/8/layout/hierarchy1"/>
    <dgm:cxn modelId="{D31DF8D2-EF07-B64C-B964-EE7C03F46DB2}" type="presParOf" srcId="{2B776492-6251-FC46-9B48-15B7A6CD7AAE}" destId="{1ADD3BE1-9816-204E-B8D6-DD660EE0F4CD}" srcOrd="1" destOrd="0" presId="urn:microsoft.com/office/officeart/2005/8/layout/hierarchy1"/>
    <dgm:cxn modelId="{1E73369A-2E80-304B-93DD-F93C5347B527}" type="presParOf" srcId="{1ADD3BE1-9816-204E-B8D6-DD660EE0F4CD}" destId="{8DD8FB17-0FEF-8E45-AC6F-579114EDECE5}" srcOrd="0" destOrd="0" presId="urn:microsoft.com/office/officeart/2005/8/layout/hierarchy1"/>
    <dgm:cxn modelId="{A1063842-A5FB-DB4C-8762-096915AB848E}" type="presParOf" srcId="{1ADD3BE1-9816-204E-B8D6-DD660EE0F4CD}" destId="{EAB56BB2-25B5-B146-8CF8-256D702356DE}" srcOrd="1" destOrd="0" presId="urn:microsoft.com/office/officeart/2005/8/layout/hierarchy1"/>
    <dgm:cxn modelId="{EBB7CD3A-6A3D-B14C-BF80-4F3A94CB789C}" type="presParOf" srcId="{EAB56BB2-25B5-B146-8CF8-256D702356DE}" destId="{315052D2-BACD-1341-B243-A86BC6EE32F6}" srcOrd="0" destOrd="0" presId="urn:microsoft.com/office/officeart/2005/8/layout/hierarchy1"/>
    <dgm:cxn modelId="{F9A274B9-1CC0-EC42-A2DF-75EC74198BCF}" type="presParOf" srcId="{315052D2-BACD-1341-B243-A86BC6EE32F6}" destId="{9D22A0CE-87EA-8B45-930B-136719CE83EE}" srcOrd="0" destOrd="0" presId="urn:microsoft.com/office/officeart/2005/8/layout/hierarchy1"/>
    <dgm:cxn modelId="{C5489296-58F3-6042-AC69-09C892CEAA52}" type="presParOf" srcId="{315052D2-BACD-1341-B243-A86BC6EE32F6}" destId="{1AA4BDDA-7B76-7F4A-A246-63E476C33E87}" srcOrd="1" destOrd="0" presId="urn:microsoft.com/office/officeart/2005/8/layout/hierarchy1"/>
    <dgm:cxn modelId="{0A93252F-E25E-2440-AFB8-B136A1B638F8}" type="presParOf" srcId="{EAB56BB2-25B5-B146-8CF8-256D702356DE}" destId="{27578694-E52A-C341-A45B-3C9F517AC707}" srcOrd="1" destOrd="0" presId="urn:microsoft.com/office/officeart/2005/8/layout/hierarchy1"/>
    <dgm:cxn modelId="{DC86F8C8-89E7-EF47-B038-F4AEA9CC485D}" type="presParOf" srcId="{27578694-E52A-C341-A45B-3C9F517AC707}" destId="{E555B0F3-E275-F742-9B84-97E4EF0E2B97}" srcOrd="0" destOrd="0" presId="urn:microsoft.com/office/officeart/2005/8/layout/hierarchy1"/>
    <dgm:cxn modelId="{CDC8A3B6-AE8D-8B4F-81B1-E468753D9A1F}" type="presParOf" srcId="{27578694-E52A-C341-A45B-3C9F517AC707}" destId="{41CE7AAA-598A-1A40-8E14-BAA9FD2A1A20}" srcOrd="1" destOrd="0" presId="urn:microsoft.com/office/officeart/2005/8/layout/hierarchy1"/>
    <dgm:cxn modelId="{7A008E94-D32F-604E-A7D2-22367059C6DD}" type="presParOf" srcId="{41CE7AAA-598A-1A40-8E14-BAA9FD2A1A20}" destId="{0EA156BC-BFE7-E342-88A9-A32F59F40C1C}" srcOrd="0" destOrd="0" presId="urn:microsoft.com/office/officeart/2005/8/layout/hierarchy1"/>
    <dgm:cxn modelId="{D7D21F4F-5174-D541-98D5-FD040C47B80C}" type="presParOf" srcId="{0EA156BC-BFE7-E342-88A9-A32F59F40C1C}" destId="{D3E4CBE6-532E-E149-A682-3F231AD3860D}" srcOrd="0" destOrd="0" presId="urn:microsoft.com/office/officeart/2005/8/layout/hierarchy1"/>
    <dgm:cxn modelId="{1C9E2F60-800C-E644-9DE9-F26597A99A00}" type="presParOf" srcId="{0EA156BC-BFE7-E342-88A9-A32F59F40C1C}" destId="{6DD41CA9-EF0B-1344-8056-9506D7E70595}" srcOrd="1" destOrd="0" presId="urn:microsoft.com/office/officeart/2005/8/layout/hierarchy1"/>
    <dgm:cxn modelId="{EB2E7E39-8468-E14A-B967-F31CDF3E6494}" type="presParOf" srcId="{41CE7AAA-598A-1A40-8E14-BAA9FD2A1A20}" destId="{9D6339F4-5465-A04C-81C8-AECCBB12327A}" srcOrd="1" destOrd="0" presId="urn:microsoft.com/office/officeart/2005/8/layout/hierarchy1"/>
    <dgm:cxn modelId="{7E596501-C62D-714B-B730-5DE170008282}" type="presParOf" srcId="{1ADD3BE1-9816-204E-B8D6-DD660EE0F4CD}" destId="{1EC0A1A0-AEE7-E74B-847C-55E4E90E014E}" srcOrd="2" destOrd="0" presId="urn:microsoft.com/office/officeart/2005/8/layout/hierarchy1"/>
    <dgm:cxn modelId="{9AE0BA48-C398-A540-AA4E-A0A449571285}" type="presParOf" srcId="{1ADD3BE1-9816-204E-B8D6-DD660EE0F4CD}" destId="{309BB3E8-5624-5C4B-9B72-5C72B4BE242B}" srcOrd="3" destOrd="0" presId="urn:microsoft.com/office/officeart/2005/8/layout/hierarchy1"/>
    <dgm:cxn modelId="{A9F3BBBB-1177-B24E-8F58-F0299C7E3B8F}" type="presParOf" srcId="{309BB3E8-5624-5C4B-9B72-5C72B4BE242B}" destId="{09B4A054-9412-A14C-A96B-A4C3B5BB5A85}" srcOrd="0" destOrd="0" presId="urn:microsoft.com/office/officeart/2005/8/layout/hierarchy1"/>
    <dgm:cxn modelId="{3B603FFC-A583-5C4B-A35D-028FB5ACCEA3}" type="presParOf" srcId="{09B4A054-9412-A14C-A96B-A4C3B5BB5A85}" destId="{D4650675-ECF8-6E4A-83A0-F473BA85D2FA}" srcOrd="0" destOrd="0" presId="urn:microsoft.com/office/officeart/2005/8/layout/hierarchy1"/>
    <dgm:cxn modelId="{93CE5CD7-FA1B-3946-BC1C-D4BDC182C065}" type="presParOf" srcId="{09B4A054-9412-A14C-A96B-A4C3B5BB5A85}" destId="{5328FC2E-0083-D049-AA8A-08779B3ECDE7}" srcOrd="1" destOrd="0" presId="urn:microsoft.com/office/officeart/2005/8/layout/hierarchy1"/>
    <dgm:cxn modelId="{4B1EB476-9E1F-0E4F-BC38-FBFE06BAE558}" type="presParOf" srcId="{309BB3E8-5624-5C4B-9B72-5C72B4BE242B}" destId="{277005C8-C1B5-E748-B0C2-4BBAC3B0D5C2}" srcOrd="1" destOrd="0" presId="urn:microsoft.com/office/officeart/2005/8/layout/hierarchy1"/>
    <dgm:cxn modelId="{D82C7DFB-5ACE-A040-B9DA-67F3B76AF0D2}" type="presParOf" srcId="{277005C8-C1B5-E748-B0C2-4BBAC3B0D5C2}" destId="{789FADE9-7CB2-A441-BCDE-1795BFD0FD71}" srcOrd="0" destOrd="0" presId="urn:microsoft.com/office/officeart/2005/8/layout/hierarchy1"/>
    <dgm:cxn modelId="{019EC834-14E4-4F40-B7B8-3E7D148F59BC}" type="presParOf" srcId="{277005C8-C1B5-E748-B0C2-4BBAC3B0D5C2}" destId="{99CDBB5B-0007-854F-840E-5A36136E135F}" srcOrd="1" destOrd="0" presId="urn:microsoft.com/office/officeart/2005/8/layout/hierarchy1"/>
    <dgm:cxn modelId="{E4010905-F4A4-7E4A-B4CD-CFECC146E6A8}" type="presParOf" srcId="{99CDBB5B-0007-854F-840E-5A36136E135F}" destId="{D38E3823-4DE9-2C41-B349-2DE0279200A4}" srcOrd="0" destOrd="0" presId="urn:microsoft.com/office/officeart/2005/8/layout/hierarchy1"/>
    <dgm:cxn modelId="{FB7C5171-2E90-0C42-BFD0-10D900C01C11}" type="presParOf" srcId="{D38E3823-4DE9-2C41-B349-2DE0279200A4}" destId="{60365AE3-FF66-D540-A8EF-197ACBDF990F}" srcOrd="0" destOrd="0" presId="urn:microsoft.com/office/officeart/2005/8/layout/hierarchy1"/>
    <dgm:cxn modelId="{DBBC24A9-BEA2-3B40-AE09-3ED175F00175}" type="presParOf" srcId="{D38E3823-4DE9-2C41-B349-2DE0279200A4}" destId="{2A1AB61D-0D53-9042-9E65-3168C92722F5}" srcOrd="1" destOrd="0" presId="urn:microsoft.com/office/officeart/2005/8/layout/hierarchy1"/>
    <dgm:cxn modelId="{5A55E3A0-F4D3-D24B-A0D3-A77DE2ECEFF8}" type="presParOf" srcId="{99CDBB5B-0007-854F-840E-5A36136E135F}" destId="{503A77B2-1203-7545-B238-B6A2AF5320D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FADE9-7CB2-A441-BCDE-1795BFD0FD71}">
      <dsp:nvSpPr>
        <dsp:cNvPr id="0" name=""/>
        <dsp:cNvSpPr/>
      </dsp:nvSpPr>
      <dsp:spPr>
        <a:xfrm>
          <a:off x="6648183" y="3322123"/>
          <a:ext cx="91440" cy="277676"/>
        </a:xfrm>
        <a:custGeom>
          <a:avLst/>
          <a:gdLst/>
          <a:ahLst/>
          <a:cxnLst/>
          <a:rect l="0" t="0" r="0" b="0"/>
          <a:pathLst>
            <a:path>
              <a:moveTo>
                <a:pt x="45720" y="0"/>
              </a:moveTo>
              <a:lnTo>
                <a:pt x="45720" y="277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C0A1A0-AEE7-E74B-847C-55E4E90E014E}">
      <dsp:nvSpPr>
        <dsp:cNvPr id="0" name=""/>
        <dsp:cNvSpPr/>
      </dsp:nvSpPr>
      <dsp:spPr>
        <a:xfrm>
          <a:off x="5885222" y="2438174"/>
          <a:ext cx="808680" cy="277676"/>
        </a:xfrm>
        <a:custGeom>
          <a:avLst/>
          <a:gdLst/>
          <a:ahLst/>
          <a:cxnLst/>
          <a:rect l="0" t="0" r="0" b="0"/>
          <a:pathLst>
            <a:path>
              <a:moveTo>
                <a:pt x="0" y="0"/>
              </a:moveTo>
              <a:lnTo>
                <a:pt x="0" y="189228"/>
              </a:lnTo>
              <a:lnTo>
                <a:pt x="808680" y="189228"/>
              </a:lnTo>
              <a:lnTo>
                <a:pt x="808680" y="277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55B0F3-E275-F742-9B84-97E4EF0E2B97}">
      <dsp:nvSpPr>
        <dsp:cNvPr id="0" name=""/>
        <dsp:cNvSpPr/>
      </dsp:nvSpPr>
      <dsp:spPr>
        <a:xfrm>
          <a:off x="5030822" y="3322123"/>
          <a:ext cx="91440" cy="277676"/>
        </a:xfrm>
        <a:custGeom>
          <a:avLst/>
          <a:gdLst/>
          <a:ahLst/>
          <a:cxnLst/>
          <a:rect l="0" t="0" r="0" b="0"/>
          <a:pathLst>
            <a:path>
              <a:moveTo>
                <a:pt x="45720" y="0"/>
              </a:moveTo>
              <a:lnTo>
                <a:pt x="45720" y="277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8FB17-0FEF-8E45-AC6F-579114EDECE5}">
      <dsp:nvSpPr>
        <dsp:cNvPr id="0" name=""/>
        <dsp:cNvSpPr/>
      </dsp:nvSpPr>
      <dsp:spPr>
        <a:xfrm>
          <a:off x="5076542" y="2438174"/>
          <a:ext cx="808680" cy="277676"/>
        </a:xfrm>
        <a:custGeom>
          <a:avLst/>
          <a:gdLst/>
          <a:ahLst/>
          <a:cxnLst/>
          <a:rect l="0" t="0" r="0" b="0"/>
          <a:pathLst>
            <a:path>
              <a:moveTo>
                <a:pt x="808680" y="0"/>
              </a:moveTo>
              <a:lnTo>
                <a:pt x="808680" y="189228"/>
              </a:lnTo>
              <a:lnTo>
                <a:pt x="0" y="189228"/>
              </a:lnTo>
              <a:lnTo>
                <a:pt x="0" y="277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FA216-EE3C-0544-A122-FEB41FFE3ACB}">
      <dsp:nvSpPr>
        <dsp:cNvPr id="0" name=""/>
        <dsp:cNvSpPr/>
      </dsp:nvSpPr>
      <dsp:spPr>
        <a:xfrm>
          <a:off x="4158991" y="1503402"/>
          <a:ext cx="1726230" cy="277676"/>
        </a:xfrm>
        <a:custGeom>
          <a:avLst/>
          <a:gdLst/>
          <a:ahLst/>
          <a:cxnLst/>
          <a:rect l="0" t="0" r="0" b="0"/>
          <a:pathLst>
            <a:path>
              <a:moveTo>
                <a:pt x="0" y="0"/>
              </a:moveTo>
              <a:lnTo>
                <a:pt x="0" y="189228"/>
              </a:lnTo>
              <a:lnTo>
                <a:pt x="1726230" y="189228"/>
              </a:lnTo>
              <a:lnTo>
                <a:pt x="1726230" y="277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851A93-64E8-8746-B3FE-39C6BE1C4C3D}">
      <dsp:nvSpPr>
        <dsp:cNvPr id="0" name=""/>
        <dsp:cNvSpPr/>
      </dsp:nvSpPr>
      <dsp:spPr>
        <a:xfrm>
          <a:off x="3303702" y="3234777"/>
          <a:ext cx="91440" cy="277676"/>
        </a:xfrm>
        <a:custGeom>
          <a:avLst/>
          <a:gdLst/>
          <a:ahLst/>
          <a:cxnLst/>
          <a:rect l="0" t="0" r="0" b="0"/>
          <a:pathLst>
            <a:path>
              <a:moveTo>
                <a:pt x="45720" y="0"/>
              </a:moveTo>
              <a:lnTo>
                <a:pt x="45720" y="277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18DF9-0C3D-D24D-BDB2-56913C02F877}">
      <dsp:nvSpPr>
        <dsp:cNvPr id="0" name=""/>
        <dsp:cNvSpPr/>
      </dsp:nvSpPr>
      <dsp:spPr>
        <a:xfrm>
          <a:off x="2448390" y="2350829"/>
          <a:ext cx="901031" cy="277676"/>
        </a:xfrm>
        <a:custGeom>
          <a:avLst/>
          <a:gdLst/>
          <a:ahLst/>
          <a:cxnLst/>
          <a:rect l="0" t="0" r="0" b="0"/>
          <a:pathLst>
            <a:path>
              <a:moveTo>
                <a:pt x="0" y="0"/>
              </a:moveTo>
              <a:lnTo>
                <a:pt x="0" y="189228"/>
              </a:lnTo>
              <a:lnTo>
                <a:pt x="901031" y="189228"/>
              </a:lnTo>
              <a:lnTo>
                <a:pt x="901031" y="277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2D8BD-FD49-944A-9BE5-96FEED465718}">
      <dsp:nvSpPr>
        <dsp:cNvPr id="0" name=""/>
        <dsp:cNvSpPr/>
      </dsp:nvSpPr>
      <dsp:spPr>
        <a:xfrm>
          <a:off x="1501638" y="3234777"/>
          <a:ext cx="91440" cy="277676"/>
        </a:xfrm>
        <a:custGeom>
          <a:avLst/>
          <a:gdLst/>
          <a:ahLst/>
          <a:cxnLst/>
          <a:rect l="0" t="0" r="0" b="0"/>
          <a:pathLst>
            <a:path>
              <a:moveTo>
                <a:pt x="45720" y="0"/>
              </a:moveTo>
              <a:lnTo>
                <a:pt x="45720" y="277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163B5-27C7-B14A-B216-822C6410592E}">
      <dsp:nvSpPr>
        <dsp:cNvPr id="0" name=""/>
        <dsp:cNvSpPr/>
      </dsp:nvSpPr>
      <dsp:spPr>
        <a:xfrm>
          <a:off x="1547358" y="2350829"/>
          <a:ext cx="901031" cy="277676"/>
        </a:xfrm>
        <a:custGeom>
          <a:avLst/>
          <a:gdLst/>
          <a:ahLst/>
          <a:cxnLst/>
          <a:rect l="0" t="0" r="0" b="0"/>
          <a:pathLst>
            <a:path>
              <a:moveTo>
                <a:pt x="901031" y="0"/>
              </a:moveTo>
              <a:lnTo>
                <a:pt x="901031" y="189228"/>
              </a:lnTo>
              <a:lnTo>
                <a:pt x="0" y="189228"/>
              </a:lnTo>
              <a:lnTo>
                <a:pt x="0" y="2776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79A94-F6D0-0248-BB4D-E363FDD71BB7}">
      <dsp:nvSpPr>
        <dsp:cNvPr id="0" name=""/>
        <dsp:cNvSpPr/>
      </dsp:nvSpPr>
      <dsp:spPr>
        <a:xfrm>
          <a:off x="2448390" y="1503402"/>
          <a:ext cx="1710601" cy="277676"/>
        </a:xfrm>
        <a:custGeom>
          <a:avLst/>
          <a:gdLst/>
          <a:ahLst/>
          <a:cxnLst/>
          <a:rect l="0" t="0" r="0" b="0"/>
          <a:pathLst>
            <a:path>
              <a:moveTo>
                <a:pt x="1710601" y="0"/>
              </a:moveTo>
              <a:lnTo>
                <a:pt x="1710601" y="189228"/>
              </a:lnTo>
              <a:lnTo>
                <a:pt x="0" y="189228"/>
              </a:lnTo>
              <a:lnTo>
                <a:pt x="0" y="277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59C2F1-19A1-A541-BFC9-B4E048941F9B}">
      <dsp:nvSpPr>
        <dsp:cNvPr id="0" name=""/>
        <dsp:cNvSpPr/>
      </dsp:nvSpPr>
      <dsp:spPr>
        <a:xfrm>
          <a:off x="2716597" y="392"/>
          <a:ext cx="2884788" cy="1503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78D5C-9633-F54C-9406-94F8DF17E79B}">
      <dsp:nvSpPr>
        <dsp:cNvPr id="0" name=""/>
        <dsp:cNvSpPr/>
      </dsp:nvSpPr>
      <dsp:spPr>
        <a:xfrm>
          <a:off x="2822682" y="101172"/>
          <a:ext cx="2884788" cy="15030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2">
                  <a:lumMod val="50000"/>
                </a:schemeClr>
              </a:solidFill>
              <a:latin typeface="+mn-lt"/>
            </a:rPr>
            <a:t>Hypoglycemia.    </a:t>
          </a:r>
        </a:p>
        <a:p>
          <a:pPr marL="0" lvl="0" indent="0" algn="ctr" defTabSz="711200" rtl="0">
            <a:lnSpc>
              <a:spcPct val="90000"/>
            </a:lnSpc>
            <a:spcBef>
              <a:spcPct val="0"/>
            </a:spcBef>
            <a:spcAft>
              <a:spcPct val="35000"/>
            </a:spcAft>
            <a:buNone/>
          </a:pPr>
          <a:r>
            <a:rPr lang="en-US" sz="1600" b="0" kern="1200" dirty="0">
              <a:solidFill>
                <a:schemeClr val="bg2">
                  <a:lumMod val="50000"/>
                </a:schemeClr>
              </a:solidFill>
              <a:latin typeface="+mn-lt"/>
            </a:rPr>
            <a:t>" Critical sample" </a:t>
          </a:r>
          <a:r>
            <a:rPr lang="en-US" sz="1600" b="0" i="0" kern="1200" dirty="0">
              <a:solidFill>
                <a:schemeClr val="bg2">
                  <a:lumMod val="50000"/>
                </a:schemeClr>
              </a:solidFill>
              <a:effectLst/>
              <a:latin typeface="+mn-lt"/>
            </a:rPr>
            <a:t>Bicarbonate, Lactate, Ketones (BOHB), and Free Fatty Acids (FFA)</a:t>
          </a:r>
          <a:endParaRPr lang="en-US" sz="1600" b="1" kern="1200" dirty="0">
            <a:solidFill>
              <a:schemeClr val="bg2">
                <a:lumMod val="50000"/>
              </a:schemeClr>
            </a:solidFill>
            <a:latin typeface="+mn-lt"/>
          </a:endParaRPr>
        </a:p>
      </dsp:txBody>
      <dsp:txXfrm>
        <a:off x="2866704" y="145194"/>
        <a:ext cx="2796744" cy="1414966"/>
      </dsp:txXfrm>
    </dsp:sp>
    <dsp:sp modelId="{DC4C3D03-C63A-7B43-8841-E9AC55607CCF}">
      <dsp:nvSpPr>
        <dsp:cNvPr id="0" name=""/>
        <dsp:cNvSpPr/>
      </dsp:nvSpPr>
      <dsp:spPr>
        <a:xfrm>
          <a:off x="1388592" y="1781078"/>
          <a:ext cx="2119595" cy="5697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24AD9-1FFC-3C4F-B03C-1C4DC6D995CC}">
      <dsp:nvSpPr>
        <dsp:cNvPr id="0" name=""/>
        <dsp:cNvSpPr/>
      </dsp:nvSpPr>
      <dsp:spPr>
        <a:xfrm>
          <a:off x="1494676" y="1881858"/>
          <a:ext cx="2119595" cy="5697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2">
                  <a:lumMod val="50000"/>
                </a:schemeClr>
              </a:solidFill>
              <a:effectLst/>
              <a:latin typeface="+mn-lt"/>
            </a:rPr>
            <a:t>Acidemia                       HCO3 &lt; 16–18 mmol/L</a:t>
          </a:r>
          <a:endParaRPr lang="en-US" sz="1400" b="0" kern="1200" dirty="0">
            <a:solidFill>
              <a:schemeClr val="bg2">
                <a:lumMod val="50000"/>
              </a:schemeClr>
            </a:solidFill>
            <a:latin typeface="+mn-lt"/>
          </a:endParaRPr>
        </a:p>
      </dsp:txBody>
      <dsp:txXfrm>
        <a:off x="1511363" y="1898545"/>
        <a:ext cx="2086221" cy="536376"/>
      </dsp:txXfrm>
    </dsp:sp>
    <dsp:sp modelId="{C125C1FD-97BC-3F4D-A0E1-CD4B12DC987B}">
      <dsp:nvSpPr>
        <dsp:cNvPr id="0" name=""/>
        <dsp:cNvSpPr/>
      </dsp:nvSpPr>
      <dsp:spPr>
        <a:xfrm>
          <a:off x="1069978" y="2628505"/>
          <a:ext cx="954760" cy="606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29D07-B3B7-E14A-94F4-2A3E8FF381F6}">
      <dsp:nvSpPr>
        <dsp:cNvPr id="0" name=""/>
        <dsp:cNvSpPr/>
      </dsp:nvSpPr>
      <dsp:spPr>
        <a:xfrm>
          <a:off x="1176062" y="2729285"/>
          <a:ext cx="954760" cy="6062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SA" sz="1500" b="0" i="0" u="none" kern="1200" dirty="0">
              <a:solidFill>
                <a:schemeClr val="bg2">
                  <a:lumMod val="50000"/>
                </a:schemeClr>
              </a:solidFill>
              <a:latin typeface="+mn-lt"/>
            </a:rPr>
            <a:t>↑ BOHB</a:t>
          </a:r>
          <a:endParaRPr lang="en-US" sz="1500" b="0" kern="1200" dirty="0">
            <a:solidFill>
              <a:schemeClr val="bg2">
                <a:lumMod val="50000"/>
              </a:schemeClr>
            </a:solidFill>
            <a:latin typeface="+mn-lt"/>
          </a:endParaRPr>
        </a:p>
      </dsp:txBody>
      <dsp:txXfrm>
        <a:off x="1193819" y="2747042"/>
        <a:ext cx="919246" cy="570758"/>
      </dsp:txXfrm>
    </dsp:sp>
    <dsp:sp modelId="{1F84C1B9-51C1-4140-917E-CF413E16E5A2}">
      <dsp:nvSpPr>
        <dsp:cNvPr id="0" name=""/>
        <dsp:cNvSpPr/>
      </dsp:nvSpPr>
      <dsp:spPr>
        <a:xfrm>
          <a:off x="787746" y="3512453"/>
          <a:ext cx="1519223" cy="7322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2C715-97EE-7043-B700-43183F5BE8EE}">
      <dsp:nvSpPr>
        <dsp:cNvPr id="0" name=""/>
        <dsp:cNvSpPr/>
      </dsp:nvSpPr>
      <dsp:spPr>
        <a:xfrm>
          <a:off x="893830" y="3613234"/>
          <a:ext cx="1519223" cy="732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err="1">
              <a:solidFill>
                <a:schemeClr val="bg2">
                  <a:lumMod val="50000"/>
                </a:schemeClr>
              </a:solidFill>
              <a:effectLst/>
              <a:latin typeface="+mn-lt"/>
            </a:rPr>
            <a:t>Ketotic</a:t>
          </a:r>
          <a:r>
            <a:rPr lang="en-US" sz="1500" b="0" i="0" kern="1200" dirty="0">
              <a:solidFill>
                <a:schemeClr val="bg2">
                  <a:lumMod val="50000"/>
                </a:schemeClr>
              </a:solidFill>
              <a:effectLst/>
              <a:latin typeface="+mn-lt"/>
            </a:rPr>
            <a:t> Hypoglycemia</a:t>
          </a:r>
          <a:endParaRPr lang="en-US" sz="1500" b="0" kern="1200" dirty="0">
            <a:solidFill>
              <a:schemeClr val="bg2">
                <a:lumMod val="50000"/>
              </a:schemeClr>
            </a:solidFill>
            <a:latin typeface="+mn-lt"/>
          </a:endParaRPr>
        </a:p>
      </dsp:txBody>
      <dsp:txXfrm>
        <a:off x="915276" y="3634680"/>
        <a:ext cx="1476331" cy="689339"/>
      </dsp:txXfrm>
    </dsp:sp>
    <dsp:sp modelId="{F9DE6065-E5BB-FF4F-BEAB-255DB70E3F90}">
      <dsp:nvSpPr>
        <dsp:cNvPr id="0" name=""/>
        <dsp:cNvSpPr/>
      </dsp:nvSpPr>
      <dsp:spPr>
        <a:xfrm>
          <a:off x="2872042" y="2628505"/>
          <a:ext cx="954760" cy="606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42ACF-8110-9A44-979F-FC6A64C48555}">
      <dsp:nvSpPr>
        <dsp:cNvPr id="0" name=""/>
        <dsp:cNvSpPr/>
      </dsp:nvSpPr>
      <dsp:spPr>
        <a:xfrm>
          <a:off x="2978126" y="2729285"/>
          <a:ext cx="954760" cy="6062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SA" sz="1500" b="0" i="0" u="none" kern="1200" dirty="0">
              <a:solidFill>
                <a:schemeClr val="bg2">
                  <a:lumMod val="50000"/>
                </a:schemeClr>
              </a:solidFill>
              <a:latin typeface="+mn-lt"/>
            </a:rPr>
            <a:t>↑ Lactate </a:t>
          </a:r>
          <a:endParaRPr lang="en-US" sz="1500" b="0" kern="1200" dirty="0">
            <a:solidFill>
              <a:schemeClr val="bg2">
                <a:lumMod val="50000"/>
              </a:schemeClr>
            </a:solidFill>
            <a:latin typeface="+mn-lt"/>
          </a:endParaRPr>
        </a:p>
      </dsp:txBody>
      <dsp:txXfrm>
        <a:off x="2995883" y="2747042"/>
        <a:ext cx="919246" cy="570758"/>
      </dsp:txXfrm>
    </dsp:sp>
    <dsp:sp modelId="{9C4EA3AA-3218-6F47-BEC2-FF55C353C934}">
      <dsp:nvSpPr>
        <dsp:cNvPr id="0" name=""/>
        <dsp:cNvSpPr/>
      </dsp:nvSpPr>
      <dsp:spPr>
        <a:xfrm>
          <a:off x="2519139" y="3512453"/>
          <a:ext cx="1660566" cy="626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9461B-BE1B-9D4E-8A38-570AED0F2628}">
      <dsp:nvSpPr>
        <dsp:cNvPr id="0" name=""/>
        <dsp:cNvSpPr/>
      </dsp:nvSpPr>
      <dsp:spPr>
        <a:xfrm>
          <a:off x="2625223" y="3613234"/>
          <a:ext cx="1660566" cy="6268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0" i="0" kern="1200" dirty="0">
              <a:solidFill>
                <a:schemeClr val="bg2">
                  <a:lumMod val="50000"/>
                </a:schemeClr>
              </a:solidFill>
              <a:effectLst/>
              <a:latin typeface="+mn-lt"/>
            </a:rPr>
            <a:t>Gluconeogenesis Defects</a:t>
          </a:r>
          <a:endParaRPr lang="en-SA" sz="1500" b="0" kern="1200" dirty="0">
            <a:solidFill>
              <a:schemeClr val="bg2">
                <a:lumMod val="50000"/>
              </a:schemeClr>
            </a:solidFill>
            <a:latin typeface="+mn-lt"/>
          </a:endParaRPr>
        </a:p>
      </dsp:txBody>
      <dsp:txXfrm>
        <a:off x="2643581" y="3631592"/>
        <a:ext cx="1623850" cy="590085"/>
      </dsp:txXfrm>
    </dsp:sp>
    <dsp:sp modelId="{A151D30C-D308-5245-A590-4ACCA6416CEF}">
      <dsp:nvSpPr>
        <dsp:cNvPr id="0" name=""/>
        <dsp:cNvSpPr/>
      </dsp:nvSpPr>
      <dsp:spPr>
        <a:xfrm>
          <a:off x="4841054" y="1781078"/>
          <a:ext cx="2088337" cy="6570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6B60D-013C-4444-8756-D8FFD8824E72}">
      <dsp:nvSpPr>
        <dsp:cNvPr id="0" name=""/>
        <dsp:cNvSpPr/>
      </dsp:nvSpPr>
      <dsp:spPr>
        <a:xfrm>
          <a:off x="4947138" y="1881858"/>
          <a:ext cx="2088337" cy="6570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2">
                  <a:lumMod val="50000"/>
                </a:schemeClr>
              </a:solidFill>
              <a:effectLst/>
              <a:latin typeface="+mn-lt"/>
            </a:rPr>
            <a:t>No Acidemia    </a:t>
          </a:r>
        </a:p>
        <a:p>
          <a:pPr marL="0" lvl="0" indent="0" algn="ctr" defTabSz="711200">
            <a:lnSpc>
              <a:spcPct val="90000"/>
            </a:lnSpc>
            <a:spcBef>
              <a:spcPct val="0"/>
            </a:spcBef>
            <a:spcAft>
              <a:spcPct val="35000"/>
            </a:spcAft>
            <a:buNone/>
          </a:pPr>
          <a:r>
            <a:rPr lang="en-US" sz="1600" b="0" i="0" kern="1200" dirty="0">
              <a:solidFill>
                <a:schemeClr val="bg2">
                  <a:lumMod val="50000"/>
                </a:schemeClr>
              </a:solidFill>
              <a:effectLst/>
              <a:latin typeface="+mn-lt"/>
            </a:rPr>
            <a:t>  HCO3 &gt; 18-16mmol/L</a:t>
          </a:r>
          <a:endParaRPr lang="en-US" sz="1600" b="0" kern="1200" dirty="0">
            <a:solidFill>
              <a:schemeClr val="bg2">
                <a:lumMod val="50000"/>
              </a:schemeClr>
            </a:solidFill>
            <a:latin typeface="+mn-lt"/>
          </a:endParaRPr>
        </a:p>
      </dsp:txBody>
      <dsp:txXfrm>
        <a:off x="4966384" y="1901104"/>
        <a:ext cx="2049845" cy="618604"/>
      </dsp:txXfrm>
    </dsp:sp>
    <dsp:sp modelId="{9D22A0CE-87EA-8B45-930B-136719CE83EE}">
      <dsp:nvSpPr>
        <dsp:cNvPr id="0" name=""/>
        <dsp:cNvSpPr/>
      </dsp:nvSpPr>
      <dsp:spPr>
        <a:xfrm>
          <a:off x="4599162" y="2715850"/>
          <a:ext cx="954760" cy="606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4BDDA-7B76-7F4A-A246-63E476C33E87}">
      <dsp:nvSpPr>
        <dsp:cNvPr id="0" name=""/>
        <dsp:cNvSpPr/>
      </dsp:nvSpPr>
      <dsp:spPr>
        <a:xfrm>
          <a:off x="4705246" y="2816631"/>
          <a:ext cx="954760" cy="6062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A" sz="1600" b="0" i="0" u="none" kern="1200" dirty="0">
              <a:solidFill>
                <a:schemeClr val="bg2">
                  <a:lumMod val="50000"/>
                </a:schemeClr>
              </a:solidFill>
              <a:latin typeface="+mn-lt"/>
            </a:rPr>
            <a:t>↓ BOHB</a:t>
          </a:r>
        </a:p>
        <a:p>
          <a:pPr marL="0" lvl="0" indent="0" algn="ctr" defTabSz="711200">
            <a:lnSpc>
              <a:spcPct val="90000"/>
            </a:lnSpc>
            <a:spcBef>
              <a:spcPct val="0"/>
            </a:spcBef>
            <a:spcAft>
              <a:spcPct val="35000"/>
            </a:spcAft>
            <a:buNone/>
          </a:pPr>
          <a:r>
            <a:rPr lang="en-SA" sz="1600" b="0" i="0" u="none" kern="1200" dirty="0">
              <a:solidFill>
                <a:schemeClr val="bg2">
                  <a:lumMod val="50000"/>
                </a:schemeClr>
              </a:solidFill>
              <a:latin typeface="+mn-lt"/>
            </a:rPr>
            <a:t>↑ FFA</a:t>
          </a:r>
          <a:endParaRPr lang="en-US" sz="1600" b="0" kern="1200" dirty="0">
            <a:solidFill>
              <a:schemeClr val="bg2">
                <a:lumMod val="50000"/>
              </a:schemeClr>
            </a:solidFill>
            <a:latin typeface="+mn-lt"/>
          </a:endParaRPr>
        </a:p>
      </dsp:txBody>
      <dsp:txXfrm>
        <a:off x="4723003" y="2834388"/>
        <a:ext cx="919246" cy="570758"/>
      </dsp:txXfrm>
    </dsp:sp>
    <dsp:sp modelId="{D3E4CBE6-532E-E149-A682-3F231AD3860D}">
      <dsp:nvSpPr>
        <dsp:cNvPr id="0" name=""/>
        <dsp:cNvSpPr/>
      </dsp:nvSpPr>
      <dsp:spPr>
        <a:xfrm>
          <a:off x="4391874" y="3599799"/>
          <a:ext cx="1369335" cy="606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41CA9-EF0B-1344-8056-9506D7E70595}">
      <dsp:nvSpPr>
        <dsp:cNvPr id="0" name=""/>
        <dsp:cNvSpPr/>
      </dsp:nvSpPr>
      <dsp:spPr>
        <a:xfrm>
          <a:off x="4497958" y="3700579"/>
          <a:ext cx="1369335" cy="6062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2">
                  <a:lumMod val="50000"/>
                </a:schemeClr>
              </a:solidFill>
              <a:effectLst/>
              <a:latin typeface="+mn-lt"/>
            </a:rPr>
            <a:t>Fatty Acid Oxidation Defect</a:t>
          </a:r>
          <a:endParaRPr lang="en-US" sz="1400" b="0" kern="1200" dirty="0">
            <a:solidFill>
              <a:schemeClr val="bg2">
                <a:lumMod val="50000"/>
              </a:schemeClr>
            </a:solidFill>
            <a:latin typeface="+mn-lt"/>
          </a:endParaRPr>
        </a:p>
      </dsp:txBody>
      <dsp:txXfrm>
        <a:off x="4515715" y="3718336"/>
        <a:ext cx="1333821" cy="570764"/>
      </dsp:txXfrm>
    </dsp:sp>
    <dsp:sp modelId="{D4650675-ECF8-6E4A-83A0-F473BA85D2FA}">
      <dsp:nvSpPr>
        <dsp:cNvPr id="0" name=""/>
        <dsp:cNvSpPr/>
      </dsp:nvSpPr>
      <dsp:spPr>
        <a:xfrm>
          <a:off x="6216523" y="2715850"/>
          <a:ext cx="954760" cy="606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8FC2E-0083-D049-AA8A-08779B3ECDE7}">
      <dsp:nvSpPr>
        <dsp:cNvPr id="0" name=""/>
        <dsp:cNvSpPr/>
      </dsp:nvSpPr>
      <dsp:spPr>
        <a:xfrm>
          <a:off x="6322607" y="2816631"/>
          <a:ext cx="954760" cy="6062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SA" sz="1600" b="0" i="0" u="none" kern="1200" dirty="0">
              <a:solidFill>
                <a:schemeClr val="bg2">
                  <a:lumMod val="50000"/>
                </a:schemeClr>
              </a:solidFill>
              <a:latin typeface="+mn-lt"/>
            </a:rPr>
            <a:t>↓ BOHB</a:t>
          </a:r>
        </a:p>
        <a:p>
          <a:pPr marL="0" lvl="0" indent="0" algn="ctr" defTabSz="711200">
            <a:lnSpc>
              <a:spcPct val="90000"/>
            </a:lnSpc>
            <a:spcBef>
              <a:spcPct val="0"/>
            </a:spcBef>
            <a:spcAft>
              <a:spcPct val="35000"/>
            </a:spcAft>
            <a:buNone/>
          </a:pPr>
          <a:r>
            <a:rPr lang="en-SA" sz="1600" b="0" i="0" u="none" kern="1200" dirty="0">
              <a:solidFill>
                <a:schemeClr val="bg2">
                  <a:lumMod val="50000"/>
                </a:schemeClr>
              </a:solidFill>
              <a:latin typeface="+mn-lt"/>
            </a:rPr>
            <a:t>↓ FFA</a:t>
          </a:r>
          <a:endParaRPr lang="en-US" sz="1600" b="0" kern="1200" dirty="0">
            <a:solidFill>
              <a:schemeClr val="bg2">
                <a:lumMod val="50000"/>
              </a:schemeClr>
            </a:solidFill>
            <a:latin typeface="+mn-lt"/>
          </a:endParaRPr>
        </a:p>
      </dsp:txBody>
      <dsp:txXfrm>
        <a:off x="6340364" y="2834388"/>
        <a:ext cx="919246" cy="570758"/>
      </dsp:txXfrm>
    </dsp:sp>
    <dsp:sp modelId="{60365AE3-FF66-D540-A8EF-197ACBDF990F}">
      <dsp:nvSpPr>
        <dsp:cNvPr id="0" name=""/>
        <dsp:cNvSpPr/>
      </dsp:nvSpPr>
      <dsp:spPr>
        <a:xfrm>
          <a:off x="5973379" y="3599799"/>
          <a:ext cx="1441047" cy="606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AB61D-0D53-9042-9E65-3168C92722F5}">
      <dsp:nvSpPr>
        <dsp:cNvPr id="0" name=""/>
        <dsp:cNvSpPr/>
      </dsp:nvSpPr>
      <dsp:spPr>
        <a:xfrm>
          <a:off x="6079463" y="3700579"/>
          <a:ext cx="1441047" cy="6062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solidFill>
                <a:schemeClr val="bg2">
                  <a:lumMod val="50000"/>
                </a:schemeClr>
              </a:solidFill>
              <a:effectLst/>
              <a:latin typeface="+mn-lt"/>
            </a:rPr>
            <a:t>Hypo-</a:t>
          </a:r>
          <a:r>
            <a:rPr lang="en-US" sz="1600" b="0" i="0" kern="1200" dirty="0" err="1">
              <a:solidFill>
                <a:schemeClr val="bg2">
                  <a:lumMod val="50000"/>
                </a:schemeClr>
              </a:solidFill>
              <a:effectLst/>
              <a:latin typeface="+mn-lt"/>
            </a:rPr>
            <a:t>Ketotic</a:t>
          </a:r>
          <a:r>
            <a:rPr lang="en-US" sz="1600" b="0" i="0" kern="1200" dirty="0">
              <a:solidFill>
                <a:schemeClr val="bg2">
                  <a:lumMod val="50000"/>
                </a:schemeClr>
              </a:solidFill>
              <a:effectLst/>
              <a:latin typeface="+mn-lt"/>
            </a:rPr>
            <a:t> hypoglycemia </a:t>
          </a:r>
          <a:endParaRPr lang="en-SA" sz="1600" b="0" kern="1200" dirty="0">
            <a:solidFill>
              <a:schemeClr val="bg2">
                <a:lumMod val="50000"/>
              </a:schemeClr>
            </a:solidFill>
            <a:latin typeface="+mn-lt"/>
          </a:endParaRPr>
        </a:p>
      </dsp:txBody>
      <dsp:txXfrm>
        <a:off x="6097220" y="3718336"/>
        <a:ext cx="1405533" cy="5707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A" sz="1100" dirty="0">
                <a:effectLst/>
                <a:latin typeface="Aptos" panose="020B0004020202020204" pitchFamily="34" charset="0"/>
                <a:ea typeface="Times New Roman" panose="02020603050405020304" pitchFamily="18" charset="0"/>
                <a:cs typeface="Arial" panose="020B0604020202020204" pitchFamily="34" charset="0"/>
              </a:rPr>
              <a:t>She was readmitted shortly thereafter due to poor oral intake and recurrent hypoglycemia at home, triggered by RSV bronchiolitis.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A" sz="1100" dirty="0">
                <a:effectLst/>
                <a:latin typeface="Aptos" panose="020B0004020202020204" pitchFamily="34" charset="0"/>
                <a:ea typeface="Times New Roman" panose="02020603050405020304" pitchFamily="18" charset="0"/>
                <a:cs typeface="Arial" panose="020B0604020202020204" pitchFamily="34" charset="0"/>
              </a:rPr>
              <a:t>Management focused primarily on optimizing nutritional intake.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A" sz="1100" dirty="0">
                <a:effectLst/>
                <a:latin typeface="Aptos" panose="020B0004020202020204" pitchFamily="34" charset="0"/>
                <a:ea typeface="Times New Roman" panose="02020603050405020304" pitchFamily="18" charset="0"/>
                <a:cs typeface="Arial" panose="020B0604020202020204" pitchFamily="34" charset="0"/>
              </a:rPr>
              <a:t> At 3 months of age, whole-exome sequencing (WES) identified a novel pathogenic variant in </a:t>
            </a:r>
            <a:r>
              <a:rPr lang="en-SA" sz="1100" i="1" dirty="0">
                <a:effectLst/>
                <a:latin typeface="Aptos" panose="020B0004020202020204" pitchFamily="34" charset="0"/>
                <a:ea typeface="Times New Roman" panose="02020603050405020304" pitchFamily="18" charset="0"/>
                <a:cs typeface="Arial" panose="020B0604020202020204" pitchFamily="34" charset="0"/>
              </a:rPr>
              <a:t>KDM6A</a:t>
            </a:r>
            <a:r>
              <a:rPr lang="en-SA" sz="1100" dirty="0">
                <a:effectLst/>
                <a:latin typeface="Aptos" panose="020B0004020202020204" pitchFamily="34" charset="0"/>
                <a:ea typeface="Times New Roman" panose="02020603050405020304" pitchFamily="18" charset="0"/>
                <a:cs typeface="Arial" panose="020B0604020202020204" pitchFamily="34" charset="0"/>
              </a:rPr>
              <a:t> (c.564+1delG), confirming KS type 2.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A" sz="1100" dirty="0">
                <a:effectLst/>
                <a:latin typeface="Aptos" panose="020B0004020202020204" pitchFamily="34" charset="0"/>
                <a:ea typeface="Times New Roman" panose="02020603050405020304" pitchFamily="18" charset="0"/>
                <a:cs typeface="Arial" panose="020B0604020202020204" pitchFamily="34" charset="0"/>
              </a:rPr>
              <a:t>Diazoxide was reinitiated at 3 mg/kg/day, resulting in complete resolution of hypoglycemic episodes with good tolerance.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A" sz="1100" dirty="0">
                <a:effectLst/>
                <a:latin typeface="Aptos" panose="020B0004020202020204" pitchFamily="34" charset="0"/>
                <a:ea typeface="Times New Roman" panose="02020603050405020304" pitchFamily="18" charset="0"/>
                <a:cs typeface="Arial" panose="020B0604020202020204" pitchFamily="34" charset="0"/>
              </a:rPr>
              <a:t>She is currently 11 months old and remains euglycemic on diazoxide 2 mg/kg/day with 4-hourly feedings.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SA" sz="1100" dirty="0">
              <a:effectLst/>
              <a:latin typeface="Aptos" panose="020B0004020202020204" pitchFamily="34" charset="0"/>
              <a:ea typeface="Times New Roman" panose="02020603050405020304" pitchFamily="18" charset="0"/>
              <a:cs typeface="Arial" panose="020B060402020202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SA" sz="1100" dirty="0">
              <a:effectLst/>
              <a:latin typeface="Times New Roman" panose="02020603050405020304" pitchFamily="18" charset="0"/>
              <a:ea typeface="Times New Roman" panose="02020603050405020304" pitchFamily="18" charset="0"/>
            </a:endParaRPr>
          </a:p>
          <a:p>
            <a:endParaRPr lang="en-SA" dirty="0"/>
          </a:p>
        </p:txBody>
      </p:sp>
    </p:spTree>
    <p:extLst>
      <p:ext uri="{BB962C8B-B14F-4D97-AF65-F5344CB8AC3E}">
        <p14:creationId xmlns:p14="http://schemas.microsoft.com/office/powerpoint/2010/main" val="29802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A" dirty="0"/>
          </a:p>
        </p:txBody>
      </p:sp>
    </p:spTree>
    <p:extLst>
      <p:ext uri="{BB962C8B-B14F-4D97-AF65-F5344CB8AC3E}">
        <p14:creationId xmlns:p14="http://schemas.microsoft.com/office/powerpoint/2010/main" val="80315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A" dirty="0"/>
          </a:p>
        </p:txBody>
      </p:sp>
    </p:spTree>
    <p:extLst>
      <p:ext uri="{BB962C8B-B14F-4D97-AF65-F5344CB8AC3E}">
        <p14:creationId xmlns:p14="http://schemas.microsoft.com/office/powerpoint/2010/main" val="80040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FFFFFF"/>
                </a:solidFill>
                <a:effectLst/>
                <a:latin typeface=".SFUI-Regular"/>
              </a:rPr>
              <a:t>In 2024 study published in The Journal of Clinical Endocrinology &amp; Metabolism by </a:t>
            </a:r>
            <a:r>
              <a:rPr lang="en-US" b="0" i="0" dirty="0" err="1">
                <a:solidFill>
                  <a:srgbClr val="FFFFFF"/>
                </a:solidFill>
                <a:effectLst/>
                <a:latin typeface=".SFUI-Regular"/>
              </a:rPr>
              <a:t>Männistö</a:t>
            </a:r>
            <a:r>
              <a:rPr lang="en-US" b="0" i="0" dirty="0">
                <a:solidFill>
                  <a:srgbClr val="FFFFFF"/>
                </a:solidFill>
                <a:effectLst/>
                <a:latin typeface=".SFUI-Regular"/>
              </a:rPr>
              <a:t> and colleagues. </a:t>
            </a:r>
            <a:endParaRPr lang="en-US" b="1" i="0" dirty="0">
              <a:solidFill>
                <a:srgbClr val="FFFFFF"/>
              </a:solidFill>
              <a:effectLst/>
              <a:latin typeface=".SFUI-Semibold"/>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ar-SA" b="1" i="0" dirty="0" err="1">
                <a:solidFill>
                  <a:srgbClr val="FFFFFF"/>
                </a:solidFill>
                <a:effectLst/>
                <a:latin typeface=".SFUI-Semibold"/>
              </a:rPr>
              <a:t>مَانِّيستو</a:t>
            </a:r>
            <a:endParaRPr lang="ar-SA" dirty="0">
              <a:solidFill>
                <a:srgbClr val="FFFFFF"/>
              </a:solidFill>
              <a:effectLst/>
              <a:latin typeface=".AppleSystemUIFon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SA" dirty="0"/>
          </a:p>
        </p:txBody>
      </p:sp>
    </p:spTree>
    <p:extLst>
      <p:ext uri="{BB962C8B-B14F-4D97-AF65-F5344CB8AC3E}">
        <p14:creationId xmlns:p14="http://schemas.microsoft.com/office/powerpoint/2010/main" val="109959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dirty="0">
              <a:solidFill>
                <a:srgbClr val="FFFFFF"/>
              </a:solidFill>
              <a:effectLst/>
              <a:latin typeface=".SFUI-Regular"/>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dirty="0">
              <a:solidFill>
                <a:srgbClr val="FFFFFF"/>
              </a:solidFill>
              <a:effectLst/>
              <a:latin typeface=".SFUI-Regular"/>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dirty="0">
              <a:solidFill>
                <a:srgbClr val="FFFFFF"/>
              </a:solidFill>
              <a:effectLst/>
              <a:latin typeface=".SFUI-Regular"/>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a:effectLst/>
                <a:latin typeface="SabonLTStd"/>
              </a:rPr>
              <a:t>They  referred 3</a:t>
            </a:r>
            <a:r>
              <a:rPr lang="en-US" b="0" i="0" dirty="0">
                <a:solidFill>
                  <a:srgbClr val="FFFFFF"/>
                </a:solidFill>
                <a:effectLst/>
                <a:latin typeface=".SFUI-Regular"/>
              </a:rPr>
              <a:t>individuals identified with </a:t>
            </a:r>
            <a:r>
              <a:rPr lang="en-US" b="0" i="0" dirty="0">
                <a:solidFill>
                  <a:srgbClr val="000000"/>
                </a:solidFill>
                <a:effectLst/>
                <a:latin typeface="Helvetica" pitchFamily="2" charset="0"/>
              </a:rPr>
              <a:t>KDM6A</a:t>
            </a:r>
            <a:r>
              <a:rPr lang="en-US" b="0" i="0" dirty="0">
                <a:solidFill>
                  <a:srgbClr val="FFFFFF"/>
                </a:solidFill>
                <a:effectLst/>
                <a:latin typeface=".SFUI-Regular"/>
              </a:rPr>
              <a:t> duplications. </a:t>
            </a:r>
            <a:r>
              <a:rPr lang="en-US" sz="1100" dirty="0">
                <a:effectLst/>
                <a:latin typeface="SabonLTStd"/>
              </a:rPr>
              <a:t>  to the Exeter Genomics Laboratory for routine genetic testing for HI </a:t>
            </a: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dirty="0">
              <a:solidFill>
                <a:srgbClr val="FFFFFF"/>
              </a:solidFill>
              <a:effectLst/>
              <a:latin typeface=".SFUI-Regular"/>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0" i="0" dirty="0">
                <a:solidFill>
                  <a:srgbClr val="FFFFFF"/>
                </a:solidFill>
                <a:effectLst/>
                <a:latin typeface=".SFUI-Regular"/>
              </a:rPr>
              <a:t>this table highlights their specific genetic variants and their </a:t>
            </a:r>
            <a:r>
              <a:rPr lang="en-US" b="0" i="0" dirty="0" err="1">
                <a:solidFill>
                  <a:srgbClr val="FFFFFF"/>
                </a:solidFill>
                <a:effectLst/>
                <a:latin typeface=".SFUI-Regular"/>
              </a:rPr>
              <a:t>response,and</a:t>
            </a:r>
            <a:r>
              <a:rPr lang="en-US" b="0" i="0" dirty="0">
                <a:solidFill>
                  <a:srgbClr val="FFFFFF"/>
                </a:solidFill>
                <a:effectLst/>
                <a:latin typeface=".SFUI-Regular"/>
              </a:rPr>
              <a:t> duration of </a:t>
            </a:r>
            <a:r>
              <a:rPr lang="en-US" sz="1100" dirty="0">
                <a:solidFill>
                  <a:schemeClr val="bg2">
                    <a:lumMod val="50000"/>
                  </a:schemeClr>
                </a:solidFill>
              </a:rPr>
              <a:t>Diazoxide</a:t>
            </a:r>
            <a:endParaRPr lang="en-US" dirty="0">
              <a:solidFill>
                <a:srgbClr val="FFFFFF"/>
              </a:solidFill>
              <a:effectLst/>
              <a:latin typeface=".AppleSystemUIFont"/>
            </a:endParaRPr>
          </a:p>
          <a:p>
            <a:endParaRPr lang="en-US" b="1" dirty="0"/>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SA" sz="1100" dirty="0">
                <a:effectLst/>
                <a:latin typeface="Aptos" panose="020B0004020202020204" pitchFamily="34" charset="0"/>
                <a:ea typeface="Times New Roman" panose="02020603050405020304" pitchFamily="18" charset="0"/>
                <a:cs typeface="Times New Roman" panose="02020603050405020304" pitchFamily="18" charset="0"/>
              </a:rPr>
              <a:t>We are adding one more case of </a:t>
            </a:r>
            <a:r>
              <a:rPr lang="en-SA" sz="1100" dirty="0">
                <a:latin typeface="Aptos" panose="020B0004020202020204" pitchFamily="34" charset="0"/>
                <a:ea typeface="Times New Roman" panose="02020603050405020304" pitchFamily="18" charset="0"/>
                <a:cs typeface="Times New Roman" panose="02020603050405020304" pitchFamily="18" charset="0"/>
              </a:rPr>
              <a:t>Kabuki syndrome to </a:t>
            </a:r>
            <a:r>
              <a:rPr lang="en-US" sz="1100" dirty="0">
                <a:latin typeface="Aptos" panose="020B0004020202020204" pitchFamily="34" charset="0"/>
                <a:ea typeface="Times New Roman" panose="02020603050405020304" pitchFamily="18" charset="0"/>
                <a:cs typeface="Times New Roman" panose="02020603050405020304" pitchFamily="18" charset="0"/>
              </a:rPr>
              <a:t>literature with hyperinsulinemia </a:t>
            </a:r>
            <a:r>
              <a:rPr lang="en-US" sz="1100" b="1" dirty="0">
                <a:latin typeface="Aptos" panose="020B0004020202020204" pitchFamily="34" charset="0"/>
                <a:ea typeface="Times New Roman" panose="02020603050405020304" pitchFamily="18" charset="0"/>
                <a:cs typeface="Times New Roman" panose="02020603050405020304" pitchFamily="18" charset="0"/>
              </a:rPr>
              <a:t>, </a:t>
            </a:r>
            <a:r>
              <a:rPr lang="en-SA" sz="1100" b="1" dirty="0">
                <a:latin typeface="Aptos" panose="020B0004020202020204" pitchFamily="34" charset="0"/>
                <a:ea typeface="Times New Roman" panose="02020603050405020304" pitchFamily="18" charset="0"/>
                <a:cs typeface="Times New Roman" panose="02020603050405020304" pitchFamily="18" charset="0"/>
              </a:rPr>
              <a:t> </a:t>
            </a:r>
            <a:r>
              <a:rPr lang="en-SA" sz="1100" dirty="0">
                <a:effectLst/>
                <a:latin typeface="Aptos" panose="020B0004020202020204" pitchFamily="34" charset="0"/>
                <a:ea typeface="Times New Roman" panose="02020603050405020304" pitchFamily="18" charset="0"/>
                <a:cs typeface="Times New Roman" panose="02020603050405020304" pitchFamily="18" charset="0"/>
              </a:rPr>
              <a:t>a </a:t>
            </a:r>
            <a:r>
              <a:rPr lang="en-SA" sz="1100" b="1" dirty="0">
                <a:effectLst/>
                <a:latin typeface="Aptos" panose="020B0004020202020204" pitchFamily="34" charset="0"/>
                <a:ea typeface="Times New Roman" panose="02020603050405020304" pitchFamily="18" charset="0"/>
                <a:cs typeface="Times New Roman" panose="02020603050405020304" pitchFamily="18" charset="0"/>
              </a:rPr>
              <a:t>novel splice-site variant </a:t>
            </a:r>
            <a:r>
              <a:rPr lang="en-SA" sz="1100" b="1" dirty="0">
                <a:effectLst/>
                <a:latin typeface="Aptos" panose="020B0004020202020204" pitchFamily="34" charset="0"/>
                <a:ea typeface="Aptos" panose="020B0004020202020204" pitchFamily="34" charset="0"/>
                <a:cs typeface="Arial" panose="020B0604020202020204" pitchFamily="34" charset="0"/>
              </a:rPr>
              <a:t>(c.564+1delG) </a:t>
            </a:r>
            <a:r>
              <a:rPr lang="en-SA" sz="1100" b="1" dirty="0">
                <a:effectLst/>
                <a:latin typeface="Aptos" panose="020B0004020202020204" pitchFamily="34" charset="0"/>
                <a:ea typeface="Times New Roman" panose="02020603050405020304" pitchFamily="18" charset="0"/>
                <a:cs typeface="Times New Roman" panose="02020603050405020304" pitchFamily="18" charset="0"/>
              </a:rPr>
              <a:t>in KDM6A causing Kabuki syndrome type 2 </a:t>
            </a:r>
            <a:r>
              <a:rPr lang="en-SA" sz="1100" dirty="0">
                <a:effectLst/>
                <a:latin typeface="Aptos" panose="020B0004020202020204" pitchFamily="34" charset="0"/>
                <a:ea typeface="Times New Roman" panose="02020603050405020304" pitchFamily="18" charset="0"/>
                <a:cs typeface="Times New Roman" panose="02020603050405020304" pitchFamily="18" charset="0"/>
              </a:rPr>
              <a:t>associated  with CHI responsive to </a:t>
            </a:r>
            <a:r>
              <a:rPr lang="en-SA" sz="1100" b="1" dirty="0">
                <a:effectLst/>
                <a:latin typeface="Aptos" panose="020B0004020202020204" pitchFamily="34" charset="0"/>
                <a:ea typeface="Times New Roman" panose="02020603050405020304" pitchFamily="18" charset="0"/>
                <a:cs typeface="Times New Roman" panose="02020603050405020304" pitchFamily="18" charset="0"/>
              </a:rPr>
              <a:t>low-dose diazoxide. </a:t>
            </a:r>
          </a:p>
          <a:p>
            <a:endParaRPr lang="en-US" b="1" dirty="0"/>
          </a:p>
          <a:p>
            <a:endParaRPr lang="en-US" b="1" dirty="0"/>
          </a:p>
          <a:p>
            <a:endParaRPr lang="en-US" b="1" dirty="0"/>
          </a:p>
          <a:p>
            <a:endParaRPr lang="en-US" b="1" dirty="0"/>
          </a:p>
          <a:p>
            <a:r>
              <a:rPr lang="en-US" b="1" dirty="0"/>
              <a:t>Proband 1 :  </a:t>
            </a:r>
            <a:r>
              <a:rPr lang="en-US" dirty="0"/>
              <a:t>male proband was born at 40 weeks gestation weighing </a:t>
            </a:r>
          </a:p>
          <a:p>
            <a:r>
              <a:rPr lang="en-US" dirty="0"/>
              <a:t>There was a history of diet-controlled gestational diabetes, fetal distress</a:t>
            </a:r>
          </a:p>
          <a:p>
            <a:r>
              <a:rPr lang="en-US" dirty="0"/>
              <a:t>HI was diagnosed on the first day of life and showed a rapid response to diazoxide treatment. </a:t>
            </a:r>
          </a:p>
          <a:p>
            <a:r>
              <a:rPr lang="en-US" dirty="0"/>
              <a:t>The patient was referred for routine screening of the known HI genes at the age of 2 weeks, which identified a hemizygous duplication of exons 3-26 of KDM6A.</a:t>
            </a:r>
          </a:p>
          <a:p>
            <a:r>
              <a:rPr lang="en-US" dirty="0"/>
              <a:t>At the age of 4.5 years, the HI was being treated successfully with 5 mg/kg/day of diazoxide.</a:t>
            </a:r>
          </a:p>
          <a:p>
            <a:endParaRPr lang="en-US" dirty="0"/>
          </a:p>
          <a:p>
            <a:r>
              <a:rPr lang="en-US" b="1" dirty="0"/>
              <a:t>Proband 2: </a:t>
            </a:r>
            <a:r>
              <a:rPr lang="en-US" dirty="0"/>
              <a:t>female was born at 39 weeks gestation weighing 3225 g (−0.23 SDS</a:t>
            </a:r>
          </a:p>
          <a:p>
            <a:r>
              <a:rPr lang="en-US" dirty="0"/>
              <a:t>On the first day of life, she presented with HI, which responded to diazoxide (4.7 mg/kg/d). </a:t>
            </a:r>
          </a:p>
          <a:p>
            <a:r>
              <a:rPr lang="en-US" dirty="0"/>
              <a:t>At the age of 6 months, genetic testing for HI was undertaken, which identified a heterozygous duplication of exons 3-6 of KDM6A.</a:t>
            </a:r>
          </a:p>
          <a:p>
            <a:r>
              <a:rPr lang="en-US" dirty="0"/>
              <a:t>At 3 years 5 months of age, diazoxide was successfully discontinued.</a:t>
            </a:r>
          </a:p>
          <a:p>
            <a:endParaRPr lang="en-US" dirty="0"/>
          </a:p>
          <a:p>
            <a:endParaRPr lang="en-US" dirty="0"/>
          </a:p>
          <a:p>
            <a:r>
              <a:rPr lang="en-US" b="1" dirty="0"/>
              <a:t>Proband 3: </a:t>
            </a:r>
            <a:r>
              <a:rPr lang="en-US" dirty="0"/>
              <a:t>The female proband was born at 41 weeks gestation weighing 2600 g (−2.36 SDS) </a:t>
            </a:r>
          </a:p>
          <a:p>
            <a:r>
              <a:rPr lang="en-US" dirty="0"/>
              <a:t>Hypoglycemic episodes were observed at that time and initially considered as sepsis-related. At the age of 6 weeks, biochemistry suggested HI. </a:t>
            </a:r>
          </a:p>
          <a:p>
            <a:r>
              <a:rPr lang="en-US" dirty="0"/>
              <a:t>Diazoxide treatment was started (4 mg/kg/day)</a:t>
            </a:r>
          </a:p>
          <a:p>
            <a:r>
              <a:rPr lang="en-US" dirty="0"/>
              <a:t>patient was referred for genetic </a:t>
            </a:r>
            <a:r>
              <a:rPr lang="en-US" dirty="0" err="1"/>
              <a:t>testingof</a:t>
            </a:r>
            <a:r>
              <a:rPr lang="en-US" dirty="0"/>
              <a:t> the known HI genes, which identified a duplication of exons 2-29 of KDM6A, which was confirmed as de novo</a:t>
            </a:r>
            <a:endParaRPr lang="en-SA" dirty="0"/>
          </a:p>
        </p:txBody>
      </p:sp>
    </p:spTree>
    <p:extLst>
      <p:ext uri="{BB962C8B-B14F-4D97-AF65-F5344CB8AC3E}">
        <p14:creationId xmlns:p14="http://schemas.microsoft.com/office/powerpoint/2010/main" val="132001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A" dirty="0"/>
          </a:p>
        </p:txBody>
      </p:sp>
    </p:spTree>
    <p:extLst>
      <p:ext uri="{BB962C8B-B14F-4D97-AF65-F5344CB8AC3E}">
        <p14:creationId xmlns:p14="http://schemas.microsoft.com/office/powerpoint/2010/main" val="427738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rtl="1">
              <a:lnSpc>
                <a:spcPct val="100000"/>
              </a:lnSpc>
              <a:spcBef>
                <a:spcPts val="0"/>
              </a:spcBef>
              <a:spcAft>
                <a:spcPts val="0"/>
              </a:spcAft>
              <a:buClr>
                <a:srgbClr val="000000"/>
              </a:buClr>
              <a:buSzPts val="1100"/>
              <a:buFontTx/>
              <a:buNone/>
            </a:pPr>
            <a:r>
              <a:rPr lang="en-SA" dirty="0"/>
              <a:t>**  </a:t>
            </a:r>
            <a:r>
              <a:rPr lang="en-US" dirty="0"/>
              <a:t>•	“I’d like to present a case of a </a:t>
            </a:r>
            <a:endParaRPr lang="en-SA" dirty="0"/>
          </a:p>
          <a:p>
            <a:pPr marL="158750" marR="0" indent="0" algn="l" rtl="1">
              <a:lnSpc>
                <a:spcPct val="100000"/>
              </a:lnSpc>
              <a:spcBef>
                <a:spcPts val="0"/>
              </a:spcBef>
              <a:spcAft>
                <a:spcPts val="0"/>
              </a:spcAft>
              <a:buClr>
                <a:srgbClr val="000000"/>
              </a:buClr>
              <a:buSzPts val="1100"/>
              <a:buFontTx/>
              <a:buNone/>
            </a:pPr>
            <a:endParaRPr lang="en-SA" dirty="0"/>
          </a:p>
          <a:p>
            <a:pPr marL="158750" marR="0" indent="0" algn="l" rtl="1">
              <a:lnSpc>
                <a:spcPct val="100000"/>
              </a:lnSpc>
              <a:spcBef>
                <a:spcPts val="0"/>
              </a:spcBef>
              <a:spcAft>
                <a:spcPts val="0"/>
              </a:spcAft>
              <a:buClr>
                <a:srgbClr val="000000"/>
              </a:buClr>
              <a:buSzPts val="1100"/>
              <a:buFontTx/>
              <a:buNone/>
            </a:pPr>
            <a:r>
              <a:rPr lang="en-SA" dirty="0"/>
              <a:t>One of our consltant he prefered to start </a:t>
            </a:r>
            <a:r>
              <a:rPr lang="en-US" sz="1100" dirty="0">
                <a:solidFill>
                  <a:schemeClr val="tx2">
                    <a:lumMod val="25000"/>
                  </a:schemeClr>
                </a:solidFill>
              </a:rPr>
              <a:t>octreotide especially if patient had atypical picture and he think its GDM he like to start octreotide </a:t>
            </a:r>
          </a:p>
          <a:p>
            <a:pPr marL="158750" marR="0" indent="0" algn="l" rtl="1">
              <a:lnSpc>
                <a:spcPct val="100000"/>
              </a:lnSpc>
              <a:spcBef>
                <a:spcPts val="0"/>
              </a:spcBef>
              <a:spcAft>
                <a:spcPts val="0"/>
              </a:spcAft>
              <a:buClr>
                <a:srgbClr val="000000"/>
              </a:buClr>
              <a:buSzPts val="1100"/>
              <a:buFontTx/>
              <a:buNone/>
            </a:pPr>
            <a:endParaRPr lang="en-US" sz="1100" dirty="0">
              <a:solidFill>
                <a:schemeClr val="tx2">
                  <a:lumMod val="25000"/>
                </a:schemeClr>
              </a:solidFill>
            </a:endParaRPr>
          </a:p>
          <a:p>
            <a:pPr marL="158750" marR="0" indent="0" algn="l" rtl="1">
              <a:lnSpc>
                <a:spcPct val="100000"/>
              </a:lnSpc>
              <a:spcBef>
                <a:spcPts val="0"/>
              </a:spcBef>
              <a:spcAft>
                <a:spcPts val="0"/>
              </a:spcAft>
              <a:buClr>
                <a:srgbClr val="000000"/>
              </a:buClr>
              <a:buSzPts val="1100"/>
              <a:buFontTx/>
              <a:buNone/>
            </a:pPr>
            <a:endParaRPr lang="en-US" sz="1100" dirty="0">
              <a:solidFill>
                <a:schemeClr val="tx2">
                  <a:lumMod val="25000"/>
                </a:schemeClr>
              </a:solidFill>
            </a:endParaRPr>
          </a:p>
          <a:p>
            <a:pPr marL="158750" marR="0" indent="0" algn="l" rtl="1">
              <a:lnSpc>
                <a:spcPct val="100000"/>
              </a:lnSpc>
              <a:spcBef>
                <a:spcPts val="0"/>
              </a:spcBef>
              <a:spcAft>
                <a:spcPts val="0"/>
              </a:spcAft>
              <a:buClr>
                <a:srgbClr val="000000"/>
              </a:buClr>
              <a:buSzPts val="1100"/>
              <a:buFontTx/>
              <a:buNone/>
            </a:pPr>
            <a:r>
              <a:rPr lang="en-US" sz="1100" dirty="0">
                <a:solidFill>
                  <a:schemeClr val="tx2">
                    <a:lumMod val="25000"/>
                  </a:schemeClr>
                </a:solidFill>
              </a:rPr>
              <a:t>Persistence episode of hypoglycemia glucose, glucagon and octreotide</a:t>
            </a:r>
          </a:p>
          <a:p>
            <a:pPr marL="158750" marR="0" indent="0" algn="l" rtl="1">
              <a:lnSpc>
                <a:spcPct val="100000"/>
              </a:lnSpc>
              <a:spcBef>
                <a:spcPts val="0"/>
              </a:spcBef>
              <a:spcAft>
                <a:spcPts val="0"/>
              </a:spcAft>
              <a:buClr>
                <a:srgbClr val="000000"/>
              </a:buClr>
              <a:buSzPts val="1100"/>
              <a:buFontTx/>
              <a:buNone/>
            </a:pPr>
            <a:endParaRPr lang="en-SA" dirty="0"/>
          </a:p>
        </p:txBody>
      </p:sp>
    </p:spTree>
    <p:extLst>
      <p:ext uri="{BB962C8B-B14F-4D97-AF65-F5344CB8AC3E}">
        <p14:creationId xmlns:p14="http://schemas.microsoft.com/office/powerpoint/2010/main" val="32628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Parents insisted on discharge , despite medical advice to continue inpatient observation;</a:t>
            </a:r>
            <a:r>
              <a:rPr lang="en-SA" dirty="0"/>
              <a:t> </a:t>
            </a:r>
          </a:p>
        </p:txBody>
      </p:sp>
    </p:spTree>
    <p:extLst>
      <p:ext uri="{BB962C8B-B14F-4D97-AF65-F5344CB8AC3E}">
        <p14:creationId xmlns:p14="http://schemas.microsoft.com/office/powerpoint/2010/main" val="364412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A" dirty="0"/>
          </a:p>
        </p:txBody>
      </p:sp>
    </p:spTree>
    <p:extLst>
      <p:ext uri="{BB962C8B-B14F-4D97-AF65-F5344CB8AC3E}">
        <p14:creationId xmlns:p14="http://schemas.microsoft.com/office/powerpoint/2010/main" val="361682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A" dirty="0"/>
          </a:p>
        </p:txBody>
      </p:sp>
    </p:spTree>
    <p:extLst>
      <p:ext uri="{BB962C8B-B14F-4D97-AF65-F5344CB8AC3E}">
        <p14:creationId xmlns:p14="http://schemas.microsoft.com/office/powerpoint/2010/main" val="48552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BFBFBF"/>
                </a:solidFill>
                <a:effectLst/>
                <a:latin typeface="Arial" panose="020B0604020202020204" pitchFamily="34" charset="0"/>
              </a:rPr>
              <a:t>infants of gestational diabetic mothers (IGDM)</a:t>
            </a:r>
          </a:p>
          <a:p>
            <a:endParaRPr lang="en-US" b="0" i="0" u="none" strike="noStrike" dirty="0">
              <a:solidFill>
                <a:srgbClr val="BFBFBF"/>
              </a:solidFill>
              <a:effectLst/>
              <a:latin typeface="Arial" panose="020B0604020202020204" pitchFamily="34" charset="0"/>
            </a:endParaRPr>
          </a:p>
          <a:p>
            <a:pPr marL="158750" indent="0">
              <a:buFontTx/>
              <a:buNone/>
            </a:pPr>
            <a:r>
              <a:rPr lang="en-US" dirty="0"/>
              <a:t>This is a late-preterm female infant born to a mother with GDM.”</a:t>
            </a:r>
          </a:p>
          <a:p>
            <a:pPr marL="158750" indent="0">
              <a:buFontTx/>
              <a:buNone/>
            </a:pPr>
            <a:r>
              <a:rPr lang="en-US" dirty="0"/>
              <a:t>•	“Soon after birth, she developed persistent hypoglycemia requiring NICU admission.”</a:t>
            </a:r>
          </a:p>
          <a:p>
            <a:pPr marL="158750" indent="0">
              <a:buFontTx/>
              <a:buNone/>
            </a:pPr>
            <a:r>
              <a:rPr lang="en-US" dirty="0"/>
              <a:t>•	“Her glucose infusion rate increased to 17 mg/kg/min, which suggests marked hyperinsulinism.”</a:t>
            </a:r>
          </a:p>
          <a:p>
            <a:pPr marL="158750" indent="0">
              <a:buFontTx/>
              <a:buNone/>
            </a:pPr>
            <a:r>
              <a:rPr lang="en-US" dirty="0"/>
              <a:t>•	“She required glucagon support and nasogastric feeds because of poor oral intake.”</a:t>
            </a:r>
          </a:p>
          <a:p>
            <a:pPr marL="158750" indent="0">
              <a:buFontTx/>
              <a:buNone/>
            </a:pPr>
            <a:r>
              <a:rPr lang="en-US" dirty="0"/>
              <a:t>•	“Octreotide was started on day 10 and escalated gradually, but hypoglycemia persisted.”</a:t>
            </a:r>
          </a:p>
          <a:p>
            <a:pPr marL="158750" indent="0">
              <a:buFontTx/>
              <a:buNone/>
            </a:pPr>
            <a:r>
              <a:rPr lang="en-US" sz="1100" dirty="0">
                <a:solidFill>
                  <a:schemeClr val="tx2">
                    <a:lumMod val="25000"/>
                  </a:schemeClr>
                </a:solidFill>
              </a:rPr>
              <a:t>At age 13 days , trial of diazoxide was initiated at 5 mg/kg/day and increased to 8 mg/kg/day, resulting in resolution of hypoglycemia</a:t>
            </a:r>
            <a:endParaRPr lang="en-US" dirty="0"/>
          </a:p>
          <a:p>
            <a:pPr marL="158750" indent="0">
              <a:buFontTx/>
              <a:buNone/>
            </a:pPr>
            <a:r>
              <a:rPr lang="en-US" dirty="0"/>
              <a:t>•	“On examination, there were subtle dysmorphic features.”</a:t>
            </a:r>
          </a:p>
          <a:p>
            <a:pPr marL="158750" indent="0">
              <a:buFontTx/>
              <a:buNone/>
            </a:pPr>
            <a:r>
              <a:rPr lang="en-US" dirty="0"/>
              <a:t>•	“So the key question in this case was whether this represented transient hyperinsulinism related to maternal diabetes or congenital hyperinsulinism.”</a:t>
            </a:r>
            <a:endParaRPr lang="en-SA" dirty="0"/>
          </a:p>
        </p:txBody>
      </p:sp>
    </p:spTree>
    <p:extLst>
      <p:ext uri="{BB962C8B-B14F-4D97-AF65-F5344CB8AC3E}">
        <p14:creationId xmlns:p14="http://schemas.microsoft.com/office/powerpoint/2010/main" val="413336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SA" dirty="0"/>
              <a:t>Hx of GDM</a:t>
            </a:r>
          </a:p>
          <a:p>
            <a:r>
              <a:rPr lang="en-SA" dirty="0"/>
              <a:t>Weight </a:t>
            </a:r>
          </a:p>
          <a:p>
            <a:r>
              <a:rPr lang="en-SA" dirty="0"/>
              <a:t>Examination</a:t>
            </a:r>
          </a:p>
          <a:p>
            <a:r>
              <a:rPr lang="en-SA" dirty="0"/>
              <a:t>Diazo</a:t>
            </a:r>
          </a:p>
          <a:p>
            <a:r>
              <a:rPr lang="en-SA" dirty="0"/>
              <a:t>Glucose </a:t>
            </a:r>
          </a:p>
          <a:p>
            <a:endParaRPr lang="en-SA" dirty="0"/>
          </a:p>
        </p:txBody>
      </p:sp>
    </p:spTree>
    <p:extLst>
      <p:ext uri="{BB962C8B-B14F-4D97-AF65-F5344CB8AC3E}">
        <p14:creationId xmlns:p14="http://schemas.microsoft.com/office/powerpoint/2010/main" val="101470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b="0" i="0" dirty="0">
                <a:solidFill>
                  <a:srgbClr val="FFFFFF"/>
                </a:solidFill>
                <a:effectLst/>
                <a:latin typeface=".SFUI-Regular"/>
              </a:rPr>
              <a:t>This flowchart outlines the diagnostic approach to </a:t>
            </a:r>
            <a:r>
              <a:rPr lang="en-US" b="1" i="0" dirty="0">
                <a:solidFill>
                  <a:srgbClr val="FFFFFF"/>
                </a:solidFill>
                <a:effectLst/>
                <a:latin typeface=".SFUI-Semibold"/>
              </a:rPr>
              <a:t>Hypoglycemia</a:t>
            </a:r>
            <a:r>
              <a:rPr lang="en-US" b="0" i="0" dirty="0">
                <a:solidFill>
                  <a:srgbClr val="FFFFFF"/>
                </a:solidFill>
                <a:effectLst/>
                <a:latin typeface=".SFUI-Regular"/>
              </a:rPr>
              <a:t> using a 'critical sample.’</a:t>
            </a:r>
          </a:p>
          <a:p>
            <a:pPr marL="158750" indent="0">
              <a:buFontTx/>
              <a:buNone/>
            </a:pPr>
            <a:r>
              <a:rPr lang="en-US" b="0" i="0" dirty="0">
                <a:solidFill>
                  <a:srgbClr val="FFFFFF"/>
                </a:solidFill>
                <a:effectLst/>
                <a:latin typeface=".SFUI-Regular"/>
              </a:rPr>
              <a:t> When a patient presents with low blood glucose, it is vital to draw labs—specifically Bicarbonate, Lactate, Ketones (BOHB), and Free Fatty Acids (FFA)—at the time of the event to differentiate between metabolic causes</a:t>
            </a:r>
          </a:p>
          <a:p>
            <a:pPr marL="158750" indent="0">
              <a:buFontTx/>
              <a:buNone/>
            </a:pPr>
            <a:endParaRPr lang="en-US" b="0" i="0" dirty="0">
              <a:solidFill>
                <a:srgbClr val="FFFFFF"/>
              </a:solidFill>
              <a:effectLst/>
              <a:latin typeface=".SFUI-Regular"/>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0" i="0" dirty="0">
                <a:solidFill>
                  <a:srgbClr val="FFFFFF"/>
                </a:solidFill>
                <a:effectLst/>
                <a:latin typeface=".SFUI-Regular"/>
              </a:rPr>
              <a:t>The first step in our assessment is looking at the </a:t>
            </a:r>
            <a:r>
              <a:rPr lang="en-US" b="1" i="0" dirty="0">
                <a:solidFill>
                  <a:srgbClr val="FFFFFF"/>
                </a:solidFill>
                <a:effectLst/>
                <a:latin typeface=".SFUI-Semibold"/>
              </a:rPr>
              <a:t>Bicarbonate level</a:t>
            </a:r>
            <a:r>
              <a:rPr lang="en-US" b="0" i="0" dirty="0">
                <a:solidFill>
                  <a:srgbClr val="FFFFFF"/>
                </a:solidFill>
                <a:effectLst/>
                <a:latin typeface=".SFUI-Regular"/>
              </a:rPr>
              <a:t> to check for Acidemia</a:t>
            </a:r>
            <a:endParaRPr lang="en-US" dirty="0">
              <a:solidFill>
                <a:srgbClr val="FFFFFF"/>
              </a:solidFill>
              <a:effectLst/>
              <a:latin typeface=".AppleSystemUIFont"/>
            </a:endParaRPr>
          </a:p>
          <a:p>
            <a:pPr marL="158750" indent="0">
              <a:buFontTx/>
              <a:buNone/>
            </a:pPr>
            <a:endParaRPr lang="en-US" dirty="0">
              <a:solidFill>
                <a:srgbClr val="FFFFFF"/>
              </a:solidFill>
              <a:effectLst/>
              <a:latin typeface=".AppleSystemUIFont"/>
            </a:endParaRPr>
          </a:p>
          <a:p>
            <a:r>
              <a:rPr lang="en-US" b="0" i="0" dirty="0">
                <a:solidFill>
                  <a:srgbClr val="FFFFFF"/>
                </a:solidFill>
                <a:effectLst/>
                <a:latin typeface=".SFUI-Regular"/>
              </a:rPr>
              <a:t>If the </a:t>
            </a:r>
            <a:r>
              <a:rPr lang="en-US" b="0" i="0" dirty="0">
                <a:solidFill>
                  <a:srgbClr val="000000"/>
                </a:solidFill>
                <a:effectLst/>
                <a:latin typeface="Helvetica" pitchFamily="2" charset="0"/>
              </a:rPr>
              <a:t>HCO_3</a:t>
            </a:r>
            <a:r>
              <a:rPr lang="en-US" b="0" i="0" dirty="0">
                <a:solidFill>
                  <a:srgbClr val="FFFFFF"/>
                </a:solidFill>
                <a:effectLst/>
                <a:latin typeface=".SFUI-Regular"/>
              </a:rPr>
              <a:t> is low (less than 16–18 mmol/L), we have an acidotic state. We then look at whether this is driven by ketones or lactate."</a:t>
            </a:r>
            <a:endParaRPr lang="en-US" dirty="0">
              <a:solidFill>
                <a:srgbClr val="FFFFFF"/>
              </a:solidFill>
              <a:effectLst/>
              <a:latin typeface=".AppleSystemUIFont"/>
            </a:endParaRPr>
          </a:p>
          <a:p>
            <a:r>
              <a:rPr lang="en-US" b="0" i="0" dirty="0">
                <a:solidFill>
                  <a:srgbClr val="FFFFFF"/>
                </a:solidFill>
                <a:effectLst/>
                <a:latin typeface=".SFUI-Regular"/>
              </a:rPr>
              <a:t>• </a:t>
            </a:r>
            <a:r>
              <a:rPr lang="en-US" b="1" i="0" dirty="0">
                <a:solidFill>
                  <a:srgbClr val="FFFFFF"/>
                </a:solidFill>
                <a:effectLst/>
                <a:latin typeface=".SFUI-Semibold"/>
              </a:rPr>
              <a:t>High BOHB (</a:t>
            </a:r>
            <a:r>
              <a:rPr lang="en-US" b="1" i="0" dirty="0" err="1">
                <a:solidFill>
                  <a:srgbClr val="FFFFFF"/>
                </a:solidFill>
                <a:effectLst/>
                <a:latin typeface=".SFUI-Semibold"/>
              </a:rPr>
              <a:t>Ketotic</a:t>
            </a:r>
            <a:r>
              <a:rPr lang="en-US" b="1" i="0" dirty="0">
                <a:solidFill>
                  <a:srgbClr val="FFFFFF"/>
                </a:solidFill>
                <a:effectLst/>
                <a:latin typeface=".SFUI-Semibold"/>
              </a:rPr>
              <a:t> Hypoglycemia):</a:t>
            </a:r>
            <a:r>
              <a:rPr lang="en-US" b="0" i="0" dirty="0">
                <a:solidFill>
                  <a:srgbClr val="FFFFFF"/>
                </a:solidFill>
                <a:effectLst/>
                <a:latin typeface=".SFUI-Regular"/>
              </a:rPr>
              <a:t> "If ketones are elevated, we consider normal physiological responses, growth hormone or cortisol deficiencies, or Glycogen Storage Diseases (GSD)."</a:t>
            </a:r>
            <a:endParaRPr lang="en-US" dirty="0">
              <a:solidFill>
                <a:srgbClr val="FFFFFF"/>
              </a:solidFill>
              <a:effectLst/>
              <a:latin typeface=".AppleSystemUIFont"/>
            </a:endParaRPr>
          </a:p>
          <a:p>
            <a:r>
              <a:rPr lang="en-US" b="0" i="0" dirty="0">
                <a:solidFill>
                  <a:srgbClr val="FFFFFF"/>
                </a:solidFill>
                <a:effectLst/>
                <a:latin typeface=".SFUI-Regular"/>
              </a:rPr>
              <a:t>• </a:t>
            </a:r>
            <a:r>
              <a:rPr lang="en-US" b="1" i="0" dirty="0">
                <a:solidFill>
                  <a:srgbClr val="FFFFFF"/>
                </a:solidFill>
                <a:effectLst/>
                <a:latin typeface=".SFUI-Semibold"/>
              </a:rPr>
              <a:t>High Lactate:</a:t>
            </a:r>
            <a:r>
              <a:rPr lang="en-US" b="0" i="0" dirty="0">
                <a:solidFill>
                  <a:srgbClr val="FFFFFF"/>
                </a:solidFill>
                <a:effectLst/>
                <a:latin typeface=".SFUI-Regular"/>
              </a:rPr>
              <a:t> "If lactate is the primary driver, this points toward </a:t>
            </a:r>
            <a:r>
              <a:rPr lang="en-US" b="1" i="0" dirty="0">
                <a:solidFill>
                  <a:srgbClr val="FFFFFF"/>
                </a:solidFill>
                <a:effectLst/>
                <a:latin typeface=".SFUI-Semibold"/>
              </a:rPr>
              <a:t>Gluconeogenesis Defects</a:t>
            </a:r>
            <a:r>
              <a:rPr lang="en-US" b="0" i="0" dirty="0">
                <a:solidFill>
                  <a:srgbClr val="FFFFFF"/>
                </a:solidFill>
                <a:effectLst/>
                <a:latin typeface=".SFUI-Regular"/>
              </a:rPr>
              <a:t>, such as G-6-Pase deficiency or issues with ethanol and neonatal metabolism.”</a:t>
            </a:r>
          </a:p>
          <a:p>
            <a:endParaRPr lang="en-US" b="0" i="0" dirty="0">
              <a:solidFill>
                <a:srgbClr val="FFFFFF"/>
              </a:solidFill>
              <a:effectLst/>
              <a:latin typeface=".SFUI-Regular"/>
            </a:endParaRPr>
          </a:p>
          <a:p>
            <a:endParaRPr lang="en-US" b="0" i="0" dirty="0">
              <a:solidFill>
                <a:srgbClr val="FFFFFF"/>
              </a:solidFill>
              <a:effectLst/>
              <a:latin typeface=".SFUI-Regular"/>
            </a:endParaRPr>
          </a:p>
          <a:p>
            <a:r>
              <a:rPr lang="en-US" b="1" i="0" dirty="0">
                <a:solidFill>
                  <a:srgbClr val="FFFFFF"/>
                </a:solidFill>
                <a:effectLst/>
                <a:latin typeface=".SFUI-Semibold"/>
              </a:rPr>
              <a:t>Second Branch: No Acidemia</a:t>
            </a:r>
            <a:endParaRPr lang="en-US" dirty="0">
              <a:solidFill>
                <a:srgbClr val="FFFFFF"/>
              </a:solidFill>
              <a:effectLst/>
              <a:latin typeface=".AppleSystemUIFont"/>
            </a:endParaRPr>
          </a:p>
          <a:p>
            <a:r>
              <a:rPr lang="en-US" b="0" i="0" dirty="0">
                <a:solidFill>
                  <a:srgbClr val="FFFFFF"/>
                </a:solidFill>
                <a:effectLst/>
                <a:latin typeface=".SFUI-Regular"/>
              </a:rPr>
              <a:t>"Conversely, if there is </a:t>
            </a:r>
            <a:r>
              <a:rPr lang="en-US" b="1" i="0" dirty="0">
                <a:solidFill>
                  <a:srgbClr val="FFFFFF"/>
                </a:solidFill>
                <a:effectLst/>
                <a:latin typeface=".SFUI-Semibold"/>
              </a:rPr>
              <a:t>No Acidemia</a:t>
            </a:r>
            <a:r>
              <a:rPr lang="en-US" b="0" i="0" dirty="0">
                <a:solidFill>
                  <a:srgbClr val="FFFFFF"/>
                </a:solidFill>
                <a:effectLst/>
                <a:latin typeface=".SFUI-Regular"/>
              </a:rPr>
              <a:t> (</a:t>
            </a:r>
            <a:r>
              <a:rPr lang="en-US" b="0" i="0" dirty="0">
                <a:solidFill>
                  <a:srgbClr val="000000"/>
                </a:solidFill>
                <a:effectLst/>
                <a:latin typeface="Helvetica" pitchFamily="2" charset="0"/>
              </a:rPr>
              <a:t>HCO_3 &gt; 18</a:t>
            </a:r>
            <a:r>
              <a:rPr lang="en-US" b="0" i="0" dirty="0">
                <a:solidFill>
                  <a:srgbClr val="FFFFFF"/>
                </a:solidFill>
                <a:effectLst/>
                <a:latin typeface=".SFUI-Regular"/>
              </a:rPr>
              <a:t>), we look at the relationship between Ketones (BOHB) and Free Fatty Acids (FFA)."</a:t>
            </a:r>
            <a:endParaRPr lang="en-US" dirty="0">
              <a:solidFill>
                <a:srgbClr val="FFFFFF"/>
              </a:solidFill>
              <a:effectLst/>
              <a:latin typeface=".AppleSystemUIFont"/>
            </a:endParaRPr>
          </a:p>
          <a:p>
            <a:r>
              <a:rPr lang="en-US" b="0" i="0" dirty="0">
                <a:solidFill>
                  <a:srgbClr val="FFFFFF"/>
                </a:solidFill>
                <a:effectLst/>
                <a:latin typeface=".SFUI-Regular"/>
              </a:rPr>
              <a:t>• </a:t>
            </a:r>
            <a:r>
              <a:rPr lang="en-US" b="1" i="0" dirty="0">
                <a:solidFill>
                  <a:srgbClr val="FFFFFF"/>
                </a:solidFill>
                <a:effectLst/>
                <a:latin typeface=".SFUI-Semibold"/>
              </a:rPr>
              <a:t>High FFA / Low BOHB:</a:t>
            </a:r>
            <a:r>
              <a:rPr lang="en-US" b="0" i="0" dirty="0">
                <a:solidFill>
                  <a:srgbClr val="FFFFFF"/>
                </a:solidFill>
                <a:effectLst/>
                <a:latin typeface=".SFUI-Regular"/>
              </a:rPr>
              <a:t> "If the FFAs are high but ketones are low, this is a classic indicator of </a:t>
            </a:r>
            <a:r>
              <a:rPr lang="en-US" b="1" i="0" dirty="0">
                <a:solidFill>
                  <a:srgbClr val="FFFFFF"/>
                </a:solidFill>
                <a:effectLst/>
                <a:latin typeface=".SFUI-Semibold"/>
              </a:rPr>
              <a:t>Fatty Acid Oxidation Defects</a:t>
            </a:r>
            <a:r>
              <a:rPr lang="en-US" b="0" i="0" dirty="0">
                <a:solidFill>
                  <a:srgbClr val="FFFFFF"/>
                </a:solidFill>
                <a:effectLst/>
                <a:latin typeface=".SFUI-Regular"/>
              </a:rPr>
              <a:t>. The body is mobilizing fat but cannot convert it into ketones."</a:t>
            </a:r>
            <a:endParaRPr lang="en-US" dirty="0">
              <a:solidFill>
                <a:srgbClr val="FFFFFF"/>
              </a:solidFill>
              <a:effectLst/>
              <a:latin typeface=".AppleSystemUIFont"/>
            </a:endParaRPr>
          </a:p>
          <a:p>
            <a:r>
              <a:rPr lang="en-US" b="0" i="0" dirty="0">
                <a:solidFill>
                  <a:srgbClr val="FFFFFF"/>
                </a:solidFill>
                <a:effectLst/>
                <a:latin typeface=".SFUI-Regular"/>
              </a:rPr>
              <a:t>• </a:t>
            </a:r>
            <a:r>
              <a:rPr lang="en-US" b="1" i="0" dirty="0">
                <a:solidFill>
                  <a:srgbClr val="FFFFFF"/>
                </a:solidFill>
                <a:effectLst/>
                <a:latin typeface=".SFUI-Semibold"/>
              </a:rPr>
              <a:t>Low FFA / Low BOHB (Hypo-</a:t>
            </a:r>
            <a:r>
              <a:rPr lang="en-US" b="1" i="0" dirty="0" err="1">
                <a:solidFill>
                  <a:srgbClr val="FFFFFF"/>
                </a:solidFill>
                <a:effectLst/>
                <a:latin typeface=".SFUI-Semibold"/>
              </a:rPr>
              <a:t>Ketotic</a:t>
            </a:r>
            <a:r>
              <a:rPr lang="en-US" b="1" i="0" dirty="0">
                <a:solidFill>
                  <a:srgbClr val="FFFFFF"/>
                </a:solidFill>
                <a:effectLst/>
                <a:latin typeface=".SFUI-Semibold"/>
              </a:rPr>
              <a:t>):</a:t>
            </a:r>
            <a:r>
              <a:rPr lang="en-US" b="0" i="0" dirty="0">
                <a:solidFill>
                  <a:srgbClr val="FFFFFF"/>
                </a:solidFill>
                <a:effectLst/>
                <a:latin typeface=".SFUI-Regular"/>
              </a:rPr>
              <a:t> "If both are low, we are likely looking at. High insulin suppresses both glucose production and the breakdown of fats, commonly seen in conditions like AKT2 or PI3K </a:t>
            </a:r>
            <a:r>
              <a:rPr lang="en-US" b="0" i="0" dirty="0" err="1">
                <a:solidFill>
                  <a:srgbClr val="FFFFFF"/>
                </a:solidFill>
                <a:effectLst/>
                <a:latin typeface=".SFUI-Regular"/>
              </a:rPr>
              <a:t>mutations."</a:t>
            </a:r>
            <a:r>
              <a:rPr lang="en-US" b="1" i="0" dirty="0" err="1">
                <a:solidFill>
                  <a:srgbClr val="FFFFFF"/>
                </a:solidFill>
                <a:effectLst/>
                <a:latin typeface=".SFUI-Semibold"/>
              </a:rPr>
              <a:t>Hyperinsulinism</a:t>
            </a:r>
            <a:endParaRPr lang="en-US" dirty="0">
              <a:solidFill>
                <a:srgbClr val="FFFFFF"/>
              </a:solidFill>
              <a:effectLst/>
              <a:latin typeface=".AppleSystemUIFont"/>
            </a:endParaRPr>
          </a:p>
          <a:p>
            <a:endParaRPr lang="en-US" dirty="0">
              <a:solidFill>
                <a:srgbClr val="FFFFFF"/>
              </a:solidFill>
              <a:effectLst/>
              <a:latin typeface=".AppleSystemUIFont"/>
            </a:endParaRPr>
          </a:p>
          <a:p>
            <a:pPr marL="158750" indent="0">
              <a:buFontTx/>
              <a:buNone/>
            </a:pPr>
            <a:endParaRPr lang="en-US" dirty="0">
              <a:solidFill>
                <a:srgbClr val="FFFFFF"/>
              </a:solidFill>
              <a:effectLst/>
              <a:latin typeface=".AppleSystemUIFont"/>
            </a:endParaRPr>
          </a:p>
          <a:p>
            <a:endParaRPr lang="en-SA" dirty="0"/>
          </a:p>
        </p:txBody>
      </p:sp>
    </p:spTree>
    <p:extLst>
      <p:ext uri="{BB962C8B-B14F-4D97-AF65-F5344CB8AC3E}">
        <p14:creationId xmlns:p14="http://schemas.microsoft.com/office/powerpoint/2010/main" val="386916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FFFFFF"/>
                </a:solidFill>
                <a:effectLst/>
                <a:latin typeface=".SFUI-Regular"/>
              </a:rPr>
              <a:t>These levels of insulin are </a:t>
            </a:r>
            <a:r>
              <a:rPr lang="en-US" b="1" i="0" dirty="0">
                <a:solidFill>
                  <a:srgbClr val="FFFFFF"/>
                </a:solidFill>
                <a:effectLst/>
                <a:latin typeface=".SFUI-Semibold"/>
              </a:rPr>
              <a:t>inappropriately high</a:t>
            </a:r>
            <a:r>
              <a:rPr lang="en-US" b="0" i="0" dirty="0">
                <a:solidFill>
                  <a:srgbClr val="FFFFFF"/>
                </a:solidFill>
                <a:effectLst/>
                <a:latin typeface=".SFUI-Regular"/>
              </a:rPr>
              <a:t> given the low blood sugar.</a:t>
            </a:r>
          </a:p>
          <a:p>
            <a:r>
              <a:rPr lang="en-US" b="0" i="0" dirty="0">
                <a:solidFill>
                  <a:srgbClr val="FFFFFF"/>
                </a:solidFill>
                <a:effectLst/>
                <a:latin typeface=".SFUI-Regular"/>
              </a:rPr>
              <a:t> This indicates </a:t>
            </a:r>
            <a:r>
              <a:rPr lang="en-US" b="1" i="0" dirty="0">
                <a:solidFill>
                  <a:srgbClr val="FFFFFF"/>
                </a:solidFill>
                <a:effectLst/>
                <a:latin typeface=".SFUI-Semibold"/>
              </a:rPr>
              <a:t>Hyperinsulinism</a:t>
            </a:r>
            <a:r>
              <a:rPr lang="en-US" b="0" i="0" dirty="0">
                <a:solidFill>
                  <a:srgbClr val="FFFFFF"/>
                </a:solidFill>
                <a:effectLst/>
                <a:latin typeface=".SFUI-Regular"/>
              </a:rPr>
              <a:t>—the pancreas is secreting insulin when it shouldn't be.</a:t>
            </a:r>
          </a:p>
          <a:p>
            <a:endParaRPr lang="en-US" b="0" i="0" dirty="0">
              <a:solidFill>
                <a:srgbClr val="FFFFFF"/>
              </a:solidFill>
              <a:effectLst/>
              <a:latin typeface=".SFUI-Regular"/>
            </a:endParaRPr>
          </a:p>
          <a:p>
            <a:endParaRPr lang="en-US" b="0" i="0" dirty="0">
              <a:solidFill>
                <a:srgbClr val="FFFFFF"/>
              </a:solidFill>
              <a:effectLst/>
              <a:latin typeface=".SFUI-Regular"/>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FFFFFF"/>
                </a:solidFill>
                <a:effectLst/>
                <a:latin typeface=".SFUI-Regular"/>
              </a:rPr>
              <a:t>Negative urine ketone , This is a hallmark of hyperinsulinism.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FFFFFF"/>
                </a:solidFill>
                <a:effectLst/>
                <a:latin typeface=".SFUI-Regular"/>
              </a:rPr>
              <a:t>High insulin prevents the breakdown of fats into ketones.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dirty="0">
              <a:solidFill>
                <a:srgbClr val="FFFFFF"/>
              </a:solidFill>
              <a:effectLst/>
              <a:latin typeface=".SFUI-Regular"/>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FFFFFF"/>
                </a:solidFill>
                <a:effectLst/>
                <a:latin typeface=".SFUI-Regular"/>
              </a:rPr>
              <a:t>presence of C-peptide (1.82 and 0.50) confirms that the insulin is "endogenous"</a:t>
            </a:r>
            <a:endParaRPr lang="en-US" dirty="0">
              <a:solidFill>
                <a:srgbClr val="FFFFFF"/>
              </a:solidFill>
              <a:effectLst/>
              <a:latin typeface=".AppleSystemUIFon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olidFill>
                <a:srgbClr val="FFFFFF"/>
              </a:solidFill>
              <a:effectLst/>
              <a:latin typeface=".AppleSystemUIFont"/>
            </a:endParaRPr>
          </a:p>
          <a:p>
            <a:endParaRPr lang="en-SA" dirty="0"/>
          </a:p>
        </p:txBody>
      </p:sp>
    </p:spTree>
    <p:extLst>
      <p:ext uri="{BB962C8B-B14F-4D97-AF65-F5344CB8AC3E}">
        <p14:creationId xmlns:p14="http://schemas.microsoft.com/office/powerpoint/2010/main" val="394827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09200" y="1424875"/>
            <a:ext cx="5925600" cy="2079300"/>
          </a:xfrm>
          <a:prstGeom prst="rect">
            <a:avLst/>
          </a:prstGeom>
          <a:noFill/>
        </p:spPr>
        <p:txBody>
          <a:bodyPr spcFirstLastPara="1" wrap="square" lIns="91425" tIns="91425" rIns="91425" bIns="91425" anchor="ctr" anchorCtr="0">
            <a:noAutofit/>
          </a:bodyPr>
          <a:lstStyle>
            <a:lvl1pPr lvl="0" algn="ctr">
              <a:lnSpc>
                <a:spcPct val="115000"/>
              </a:lnSpc>
              <a:spcBef>
                <a:spcPts val="0"/>
              </a:spcBef>
              <a:spcAft>
                <a:spcPts val="0"/>
              </a:spcAft>
              <a:buSzPts val="5200"/>
              <a:buNone/>
              <a:defRPr sz="72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609200" y="3573775"/>
            <a:ext cx="59427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6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2" name="Slide Number Placeholder 1">
            <a:extLst>
              <a:ext uri="{FF2B5EF4-FFF2-40B4-BE49-F238E27FC236}">
                <a16:creationId xmlns:a16="http://schemas.microsoft.com/office/drawing/2014/main" id="{49A3279E-8C83-4281-A9CE-E2156560F553}"/>
              </a:ext>
            </a:extLst>
          </p:cNvPr>
          <p:cNvSpPr>
            <a:spLocks noGrp="1"/>
          </p:cNvSpPr>
          <p:nvPr>
            <p:ph type="sldNum" idx="10"/>
          </p:nvPr>
        </p:nvSpPr>
        <p:spPr/>
        <p:txBody>
          <a:bodyPr/>
          <a:lstStyle/>
          <a:p>
            <a:pPr marL="0" lvl="0" indent="0" algn="r" rtl="0">
              <a:spcBef>
                <a:spcPts val="0"/>
              </a:spcBef>
              <a:spcAft>
                <a:spcPts val="0"/>
              </a:spcAft>
              <a:buNone/>
            </a:pPr>
            <a:r>
              <a:rPr lang="en" dirty="0"/>
              <a:t>2 20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443A-3745-B9A2-B48C-4F7A37BFA587}"/>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2193741D-8760-66E2-EA27-F4FD5B4ABD8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3616D7F9-4940-1E62-1FCF-AEC1C9139D68}"/>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2A1800DD-FCB6-C22B-3195-19675CF57539}"/>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EE8096DF-37BF-9F83-74D4-F46DA5465936}"/>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331530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880D-5CDD-A817-F569-EA84950B8610}"/>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48F90AFE-2484-9915-2ADA-4395B5FA5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ACE7EFD4-12DD-7F14-9F59-9E7F21FF132F}"/>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EF2CF21F-62F8-5199-0E76-4DC5996A480E}"/>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7020BC33-9A9E-DBCD-0F7E-13B60757FF0D}"/>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764462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387B-91F2-79A0-5F8D-8F9D2C979833}"/>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65DF0EB4-35A8-A78E-8C21-712A017337CA}"/>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4297AE-DF87-3278-A611-70B8FE79714E}"/>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AE7DD37C-B503-53C3-32DD-1087FA74D4EA}"/>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BA7C0BE0-A239-5280-8F09-C75DA33263A4}"/>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136675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90C6-88EB-A6B9-959F-B289DA3E9D2C}"/>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15AE9507-12D6-EF15-6933-20020B99B041}"/>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8AF1971C-16B9-3C32-E4FD-7A28CE338936}"/>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6316D00E-430C-6C22-F155-FEE6FCB9801D}"/>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28EC814D-92D3-C1CD-674D-77B4F0C6996F}"/>
              </a:ext>
            </a:extLst>
          </p:cNvPr>
          <p:cNvSpPr>
            <a:spLocks noGrp="1"/>
          </p:cNvSpPr>
          <p:nvPr>
            <p:ph type="ftr" sz="quarter" idx="11"/>
          </p:nvPr>
        </p:nvSpPr>
        <p:spPr/>
        <p:txBody>
          <a:bodyPr/>
          <a:lstStyle/>
          <a:p>
            <a:r>
              <a:rPr lang="en-SA"/>
              <a:t>/ 20</a:t>
            </a:r>
          </a:p>
        </p:txBody>
      </p:sp>
      <p:sp>
        <p:nvSpPr>
          <p:cNvPr id="7" name="Slide Number Placeholder 6">
            <a:extLst>
              <a:ext uri="{FF2B5EF4-FFF2-40B4-BE49-F238E27FC236}">
                <a16:creationId xmlns:a16="http://schemas.microsoft.com/office/drawing/2014/main" id="{46D1149C-DF41-9EA5-1DBB-1A687F6FC06E}"/>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1062612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DC04-3F80-98DC-6DC4-0C43A44A4508}"/>
              </a:ext>
            </a:extLst>
          </p:cNvPr>
          <p:cNvSpPr>
            <a:spLocks noGrp="1"/>
          </p:cNvSpPr>
          <p:nvPr>
            <p:ph type="title"/>
          </p:nvPr>
        </p:nvSpPr>
        <p:spPr>
          <a:xfrm>
            <a:off x="630238" y="274638"/>
            <a:ext cx="7886700" cy="993775"/>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46DEEC51-539A-067A-B9A2-B967BEC2EB5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D01E2D-93EB-EED2-3BDF-AC9F1AF478C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556A29FE-4172-F9C2-9469-1348B02ECD2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4D3089-5150-057F-05FD-A714C1DF5368}"/>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2B6ED1AA-09C0-7DCC-0169-0B9E9F31A05F}"/>
              </a:ext>
            </a:extLst>
          </p:cNvPr>
          <p:cNvSpPr>
            <a:spLocks noGrp="1"/>
          </p:cNvSpPr>
          <p:nvPr>
            <p:ph type="dt" sz="half" idx="10"/>
          </p:nvPr>
        </p:nvSpPr>
        <p:spPr/>
        <p:txBody>
          <a:bodyPr/>
          <a:lstStyle/>
          <a:p>
            <a:endParaRPr lang="en-SA"/>
          </a:p>
        </p:txBody>
      </p:sp>
      <p:sp>
        <p:nvSpPr>
          <p:cNvPr id="8" name="Footer Placeholder 7">
            <a:extLst>
              <a:ext uri="{FF2B5EF4-FFF2-40B4-BE49-F238E27FC236}">
                <a16:creationId xmlns:a16="http://schemas.microsoft.com/office/drawing/2014/main" id="{7FBA9B3D-2ADB-8163-3021-57B233D10CF0}"/>
              </a:ext>
            </a:extLst>
          </p:cNvPr>
          <p:cNvSpPr>
            <a:spLocks noGrp="1"/>
          </p:cNvSpPr>
          <p:nvPr>
            <p:ph type="ftr" sz="quarter" idx="11"/>
          </p:nvPr>
        </p:nvSpPr>
        <p:spPr/>
        <p:txBody>
          <a:bodyPr/>
          <a:lstStyle/>
          <a:p>
            <a:r>
              <a:rPr lang="en-SA"/>
              <a:t>/ 20</a:t>
            </a:r>
          </a:p>
        </p:txBody>
      </p:sp>
      <p:sp>
        <p:nvSpPr>
          <p:cNvPr id="9" name="Slide Number Placeholder 8">
            <a:extLst>
              <a:ext uri="{FF2B5EF4-FFF2-40B4-BE49-F238E27FC236}">
                <a16:creationId xmlns:a16="http://schemas.microsoft.com/office/drawing/2014/main" id="{62D1AB24-BEB9-AB97-86D0-7752CBF88E64}"/>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267698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D5DD-A3C8-0506-4BBE-048505B136D3}"/>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800B3426-A199-A513-FABC-D622A99F0C13}"/>
              </a:ext>
            </a:extLst>
          </p:cNvPr>
          <p:cNvSpPr>
            <a:spLocks noGrp="1"/>
          </p:cNvSpPr>
          <p:nvPr>
            <p:ph type="dt" sz="half" idx="10"/>
          </p:nvPr>
        </p:nvSpPr>
        <p:spPr/>
        <p:txBody>
          <a:bodyPr/>
          <a:lstStyle/>
          <a:p>
            <a:endParaRPr lang="en-SA"/>
          </a:p>
        </p:txBody>
      </p:sp>
      <p:sp>
        <p:nvSpPr>
          <p:cNvPr id="4" name="Footer Placeholder 3">
            <a:extLst>
              <a:ext uri="{FF2B5EF4-FFF2-40B4-BE49-F238E27FC236}">
                <a16:creationId xmlns:a16="http://schemas.microsoft.com/office/drawing/2014/main" id="{C832698B-8710-3688-75EE-6AC65E37AB9B}"/>
              </a:ext>
            </a:extLst>
          </p:cNvPr>
          <p:cNvSpPr>
            <a:spLocks noGrp="1"/>
          </p:cNvSpPr>
          <p:nvPr>
            <p:ph type="ftr" sz="quarter" idx="11"/>
          </p:nvPr>
        </p:nvSpPr>
        <p:spPr/>
        <p:txBody>
          <a:bodyPr/>
          <a:lstStyle/>
          <a:p>
            <a:r>
              <a:rPr lang="en-SA"/>
              <a:t>/ 20</a:t>
            </a:r>
          </a:p>
        </p:txBody>
      </p:sp>
      <p:sp>
        <p:nvSpPr>
          <p:cNvPr id="5" name="Slide Number Placeholder 4">
            <a:extLst>
              <a:ext uri="{FF2B5EF4-FFF2-40B4-BE49-F238E27FC236}">
                <a16:creationId xmlns:a16="http://schemas.microsoft.com/office/drawing/2014/main" id="{1555E8FF-A962-98BB-00A7-73C74EDD5B22}"/>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364756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9B266-B17A-6219-4894-DCC9EF7408BF}"/>
              </a:ext>
            </a:extLst>
          </p:cNvPr>
          <p:cNvSpPr>
            <a:spLocks noGrp="1"/>
          </p:cNvSpPr>
          <p:nvPr>
            <p:ph type="dt" sz="half" idx="10"/>
          </p:nvPr>
        </p:nvSpPr>
        <p:spPr/>
        <p:txBody>
          <a:bodyPr/>
          <a:lstStyle/>
          <a:p>
            <a:endParaRPr lang="en-SA"/>
          </a:p>
        </p:txBody>
      </p:sp>
      <p:sp>
        <p:nvSpPr>
          <p:cNvPr id="3" name="Footer Placeholder 2">
            <a:extLst>
              <a:ext uri="{FF2B5EF4-FFF2-40B4-BE49-F238E27FC236}">
                <a16:creationId xmlns:a16="http://schemas.microsoft.com/office/drawing/2014/main" id="{B5C2A463-6565-EAF5-D2A2-03A8BF41967F}"/>
              </a:ext>
            </a:extLst>
          </p:cNvPr>
          <p:cNvSpPr>
            <a:spLocks noGrp="1"/>
          </p:cNvSpPr>
          <p:nvPr>
            <p:ph type="ftr" sz="quarter" idx="11"/>
          </p:nvPr>
        </p:nvSpPr>
        <p:spPr/>
        <p:txBody>
          <a:bodyPr/>
          <a:lstStyle/>
          <a:p>
            <a:r>
              <a:rPr lang="en-SA"/>
              <a:t>/ 20</a:t>
            </a:r>
          </a:p>
        </p:txBody>
      </p:sp>
      <p:sp>
        <p:nvSpPr>
          <p:cNvPr id="4" name="Slide Number Placeholder 3">
            <a:extLst>
              <a:ext uri="{FF2B5EF4-FFF2-40B4-BE49-F238E27FC236}">
                <a16:creationId xmlns:a16="http://schemas.microsoft.com/office/drawing/2014/main" id="{57C19FD6-728A-6123-788C-7EBA3F42C71B}"/>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81734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04F1-9876-B56C-4A15-E645547A783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C1530DA9-3FA6-AC77-4968-346A3BE0248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64812930-4463-AB9D-A5AE-D4FF1CC1119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92188B-0204-5C20-E0ED-C5AB9A726F2C}"/>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277EA7A9-52FC-89AA-AB48-BA8AB8F3CD0E}"/>
              </a:ext>
            </a:extLst>
          </p:cNvPr>
          <p:cNvSpPr>
            <a:spLocks noGrp="1"/>
          </p:cNvSpPr>
          <p:nvPr>
            <p:ph type="ftr" sz="quarter" idx="11"/>
          </p:nvPr>
        </p:nvSpPr>
        <p:spPr/>
        <p:txBody>
          <a:bodyPr/>
          <a:lstStyle/>
          <a:p>
            <a:r>
              <a:rPr lang="en-SA"/>
              <a:t>/ 20</a:t>
            </a:r>
          </a:p>
        </p:txBody>
      </p:sp>
      <p:sp>
        <p:nvSpPr>
          <p:cNvPr id="7" name="Slide Number Placeholder 6">
            <a:extLst>
              <a:ext uri="{FF2B5EF4-FFF2-40B4-BE49-F238E27FC236}">
                <a16:creationId xmlns:a16="http://schemas.microsoft.com/office/drawing/2014/main" id="{D9672568-84F1-4EF3-680C-3FBBEF40B173}"/>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62205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BA4F-0A3E-1478-CD47-2E5C05E648D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B6B0E022-2911-C64A-60A1-07B781E079B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5DA7EEC3-820D-DC3B-993C-97A893E60F8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05A13-7CCC-70ED-34A0-150E745C7E63}"/>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A2FC6EF0-24FE-DB59-4C20-63EAAB330546}"/>
              </a:ext>
            </a:extLst>
          </p:cNvPr>
          <p:cNvSpPr>
            <a:spLocks noGrp="1"/>
          </p:cNvSpPr>
          <p:nvPr>
            <p:ph type="ftr" sz="quarter" idx="11"/>
          </p:nvPr>
        </p:nvSpPr>
        <p:spPr/>
        <p:txBody>
          <a:bodyPr/>
          <a:lstStyle/>
          <a:p>
            <a:r>
              <a:rPr lang="en-SA"/>
              <a:t>/ 20</a:t>
            </a:r>
          </a:p>
        </p:txBody>
      </p:sp>
      <p:sp>
        <p:nvSpPr>
          <p:cNvPr id="7" name="Slide Number Placeholder 6">
            <a:extLst>
              <a:ext uri="{FF2B5EF4-FFF2-40B4-BE49-F238E27FC236}">
                <a16:creationId xmlns:a16="http://schemas.microsoft.com/office/drawing/2014/main" id="{55C5D3EF-FF66-7604-6329-F4056A5707DE}"/>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3077258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3DFA-80FC-5F88-F7F3-5B74EFBF3426}"/>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28C084AD-A792-1D15-1810-53F0F20625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F90FD28B-C856-D7C6-B449-BB1D80B04861}"/>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C36E019C-1333-BBF6-680F-B58C2A2DB7EB}"/>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3D6EDA9C-3CC8-FB9C-195F-DF677355596D}"/>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156467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4"/>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9" name="Google Shape;29;p4"/>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4"/>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31" name="Google Shape;31;p4"/>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32" name="Google Shape;32;p4"/>
          <p:cNvSpPr txBox="1">
            <a:spLocks noGrp="1"/>
          </p:cNvSpPr>
          <p:nvPr>
            <p:ph type="sldNum" idx="12"/>
          </p:nvPr>
        </p:nvSpPr>
        <p:spPr>
          <a:xfrm>
            <a:off x="4297649" y="4602875"/>
            <a:ext cx="660275"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r>
              <a:rPr lang="en" dirty="0"/>
              <a:t>3 20</a:t>
            </a:r>
            <a:endParaRPr dirty="0"/>
          </a:p>
        </p:txBody>
      </p:sp>
      <p:cxnSp>
        <p:nvCxnSpPr>
          <p:cNvPr id="33" name="Google Shape;33;p4"/>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34" name="Google Shape;3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4"/>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dk2"/>
              </a:buClr>
              <a:buSzPts val="800"/>
              <a:buFont typeface="Nunito Light"/>
              <a:buChar char="●"/>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Clr>
                <a:srgbClr val="FFC800"/>
              </a:buClr>
              <a:buSzPts val="1200"/>
              <a:buFont typeface="Nunito Light"/>
              <a:buChar char="■"/>
              <a:defRPr/>
            </a:lvl3pPr>
            <a:lvl4pPr marL="1828800" lvl="3" indent="-304800" rtl="0">
              <a:lnSpc>
                <a:spcPct val="115000"/>
              </a:lnSpc>
              <a:spcBef>
                <a:spcPts val="1600"/>
              </a:spcBef>
              <a:spcAft>
                <a:spcPts val="0"/>
              </a:spcAft>
              <a:buClr>
                <a:srgbClr val="FFC800"/>
              </a:buClr>
              <a:buSzPts val="1200"/>
              <a:buFont typeface="Nunito Light"/>
              <a:buChar char="●"/>
              <a:defRPr/>
            </a:lvl4pPr>
            <a:lvl5pPr marL="2286000" lvl="4" indent="-304800" rtl="0">
              <a:lnSpc>
                <a:spcPct val="115000"/>
              </a:lnSpc>
              <a:spcBef>
                <a:spcPts val="1600"/>
              </a:spcBef>
              <a:spcAft>
                <a:spcPts val="0"/>
              </a:spcAft>
              <a:buClr>
                <a:srgbClr val="434343"/>
              </a:buClr>
              <a:buSzPts val="1200"/>
              <a:buFont typeface="Nunito Light"/>
              <a:buChar char="○"/>
              <a:defRPr/>
            </a:lvl5pPr>
            <a:lvl6pPr marL="2743200" lvl="5" indent="-304800" rtl="0">
              <a:lnSpc>
                <a:spcPct val="115000"/>
              </a:lnSpc>
              <a:spcBef>
                <a:spcPts val="1600"/>
              </a:spcBef>
              <a:spcAft>
                <a:spcPts val="0"/>
              </a:spcAft>
              <a:buClr>
                <a:srgbClr val="434343"/>
              </a:buClr>
              <a:buSzPts val="1200"/>
              <a:buFont typeface="Nunito Light"/>
              <a:buChar char="■"/>
              <a:defRPr/>
            </a:lvl6pPr>
            <a:lvl7pPr marL="3200400" lvl="6" indent="-304800" rtl="0">
              <a:lnSpc>
                <a:spcPct val="115000"/>
              </a:lnSpc>
              <a:spcBef>
                <a:spcPts val="1600"/>
              </a:spcBef>
              <a:spcAft>
                <a:spcPts val="0"/>
              </a:spcAft>
              <a:buClr>
                <a:srgbClr val="434343"/>
              </a:buClr>
              <a:buSzPts val="1200"/>
              <a:buFont typeface="Nunito Light"/>
              <a:buChar char="●"/>
              <a:defRPr/>
            </a:lvl7pPr>
            <a:lvl8pPr marL="3657600" lvl="7" indent="-304800" rtl="0">
              <a:lnSpc>
                <a:spcPct val="115000"/>
              </a:lnSpc>
              <a:spcBef>
                <a:spcPts val="1600"/>
              </a:spcBef>
              <a:spcAft>
                <a:spcPts val="0"/>
              </a:spcAft>
              <a:buClr>
                <a:srgbClr val="434343"/>
              </a:buClr>
              <a:buSzPts val="1200"/>
              <a:buFont typeface="Nunito Light"/>
              <a:buChar char="○"/>
              <a:defRPr/>
            </a:lvl8pPr>
            <a:lvl9pPr marL="4114800" lvl="8" indent="-304800" rtl="0">
              <a:lnSpc>
                <a:spcPct val="115000"/>
              </a:lnSpc>
              <a:spcBef>
                <a:spcPts val="1600"/>
              </a:spcBef>
              <a:spcAft>
                <a:spcPts val="1600"/>
              </a:spcAft>
              <a:buClr>
                <a:srgbClr val="434343"/>
              </a:buClr>
              <a:buSzPts val="1200"/>
              <a:buFont typeface="Nunito Light"/>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9A13F-3756-0265-C4FD-1F149C16D69C}"/>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8F58D08A-EDC6-7659-0D62-1E6FA26002D4}"/>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8550161-203A-7117-7CB9-C56A597D56F4}"/>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828F4F97-BF56-274C-0ECC-AD3ACE515FFA}"/>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12510450-F543-D509-5086-29AFB323A1A7}"/>
              </a:ext>
            </a:extLst>
          </p:cNvPr>
          <p:cNvSpPr>
            <a:spLocks noGrp="1"/>
          </p:cNvSpPr>
          <p:nvPr>
            <p:ph type="sldNum" sz="quarter" idx="12"/>
          </p:nvPr>
        </p:nvSpPr>
        <p:spPr/>
        <p:txBody>
          <a:bodyPr/>
          <a:lstStyle/>
          <a:p>
            <a:fld id="{CBECBCCC-D3C7-9D4A-BFE6-ACB349BA593C}" type="slidenum">
              <a:rPr lang="en-SA" smtClean="0"/>
              <a:t>‹#›</a:t>
            </a:fld>
            <a:endParaRPr lang="en-SA"/>
          </a:p>
        </p:txBody>
      </p:sp>
    </p:spTree>
    <p:extLst>
      <p:ext uri="{BB962C8B-B14F-4D97-AF65-F5344CB8AC3E}">
        <p14:creationId xmlns:p14="http://schemas.microsoft.com/office/powerpoint/2010/main" val="3770290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5275-F86C-C486-9BF0-979A09B6F7C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8BB8390A-696F-0ED3-625E-8A227553E6C7}"/>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D23BAA0F-2A60-9D80-A511-247CE8E0B899}"/>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9ABC90E6-F43F-FAFB-D4CD-F7602146DA23}"/>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87B728F0-BCB6-59C7-DF8A-B1C6011B49B6}"/>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2638241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C7A4F-A4EE-2D5C-2C3D-ECA26AAE0755}"/>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3C7429DD-3A17-453B-7660-70EE3BE515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6FEFF9E-3364-65BA-437E-4B2BCF527702}"/>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A9993C5D-948C-A26A-3429-133D3B4ED17D}"/>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FE61DE05-160B-93D5-D546-F1C06E8410BA}"/>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172873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8F00-5CE0-3923-BAFF-F9E626AEB5FF}"/>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26876F56-998E-580A-CC8B-1A82F89591E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E840EC-A293-C0A0-64F6-E002F6AEB997}"/>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05DECE97-E015-6677-5D8F-F93335A77058}"/>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CA6A4EEC-F97E-D520-ABD2-FF3D56E60BAF}"/>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860300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E315-98FE-4844-BEB3-C28B7EF037AC}"/>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BBBE2AE3-7918-B55E-419F-076BA1A01C64}"/>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2E4C80C4-8D36-DD58-8B27-F7DA07E3B8C9}"/>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8A9271AC-6288-C4DA-6B96-09CDAE28BBAE}"/>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D94C00E9-0246-2EBC-940C-039C65147275}"/>
              </a:ext>
            </a:extLst>
          </p:cNvPr>
          <p:cNvSpPr>
            <a:spLocks noGrp="1"/>
          </p:cNvSpPr>
          <p:nvPr>
            <p:ph type="ftr" sz="quarter" idx="11"/>
          </p:nvPr>
        </p:nvSpPr>
        <p:spPr/>
        <p:txBody>
          <a:bodyPr/>
          <a:lstStyle/>
          <a:p>
            <a:r>
              <a:rPr lang="en-SA"/>
              <a:t>/ 20</a:t>
            </a:r>
          </a:p>
        </p:txBody>
      </p:sp>
      <p:sp>
        <p:nvSpPr>
          <p:cNvPr id="7" name="Slide Number Placeholder 6">
            <a:extLst>
              <a:ext uri="{FF2B5EF4-FFF2-40B4-BE49-F238E27FC236}">
                <a16:creationId xmlns:a16="http://schemas.microsoft.com/office/drawing/2014/main" id="{F3D5BF68-CEE3-0F37-BFAC-A0F8BACAA689}"/>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109877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937C-A3F9-C693-B6A8-CCCB6173F720}"/>
              </a:ext>
            </a:extLst>
          </p:cNvPr>
          <p:cNvSpPr>
            <a:spLocks noGrp="1"/>
          </p:cNvSpPr>
          <p:nvPr>
            <p:ph type="title"/>
          </p:nvPr>
        </p:nvSpPr>
        <p:spPr>
          <a:xfrm>
            <a:off x="630238" y="274638"/>
            <a:ext cx="7886700" cy="993775"/>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51BA81CE-320B-167C-7F2C-8E473614814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F7C68E-4D1A-AC18-0DE6-042F7A70A61B}"/>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C508139C-27DD-99DE-47B4-AF2CAB79F89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AC9789-84C7-7E99-18C9-E123739FE80E}"/>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78839E27-C7DA-8F63-D19C-9F8E11C18195}"/>
              </a:ext>
            </a:extLst>
          </p:cNvPr>
          <p:cNvSpPr>
            <a:spLocks noGrp="1"/>
          </p:cNvSpPr>
          <p:nvPr>
            <p:ph type="dt" sz="half" idx="10"/>
          </p:nvPr>
        </p:nvSpPr>
        <p:spPr/>
        <p:txBody>
          <a:bodyPr/>
          <a:lstStyle/>
          <a:p>
            <a:endParaRPr lang="en-SA"/>
          </a:p>
        </p:txBody>
      </p:sp>
      <p:sp>
        <p:nvSpPr>
          <p:cNvPr id="8" name="Footer Placeholder 7">
            <a:extLst>
              <a:ext uri="{FF2B5EF4-FFF2-40B4-BE49-F238E27FC236}">
                <a16:creationId xmlns:a16="http://schemas.microsoft.com/office/drawing/2014/main" id="{4E65392E-E7B8-7982-7EB9-DFD63C6FC15B}"/>
              </a:ext>
            </a:extLst>
          </p:cNvPr>
          <p:cNvSpPr>
            <a:spLocks noGrp="1"/>
          </p:cNvSpPr>
          <p:nvPr>
            <p:ph type="ftr" sz="quarter" idx="11"/>
          </p:nvPr>
        </p:nvSpPr>
        <p:spPr/>
        <p:txBody>
          <a:bodyPr/>
          <a:lstStyle/>
          <a:p>
            <a:r>
              <a:rPr lang="en-SA"/>
              <a:t>/ 20</a:t>
            </a:r>
          </a:p>
        </p:txBody>
      </p:sp>
      <p:sp>
        <p:nvSpPr>
          <p:cNvPr id="9" name="Slide Number Placeholder 8">
            <a:extLst>
              <a:ext uri="{FF2B5EF4-FFF2-40B4-BE49-F238E27FC236}">
                <a16:creationId xmlns:a16="http://schemas.microsoft.com/office/drawing/2014/main" id="{9529B79F-561F-ADC8-904C-6BF2ABEE7ABC}"/>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1179558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C6FF-64E4-CEE6-A2C7-F0895645C464}"/>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BCFED07D-47D3-8881-2A95-85C2992E482C}"/>
              </a:ext>
            </a:extLst>
          </p:cNvPr>
          <p:cNvSpPr>
            <a:spLocks noGrp="1"/>
          </p:cNvSpPr>
          <p:nvPr>
            <p:ph type="dt" sz="half" idx="10"/>
          </p:nvPr>
        </p:nvSpPr>
        <p:spPr/>
        <p:txBody>
          <a:bodyPr/>
          <a:lstStyle/>
          <a:p>
            <a:endParaRPr lang="en-SA"/>
          </a:p>
        </p:txBody>
      </p:sp>
      <p:sp>
        <p:nvSpPr>
          <p:cNvPr id="4" name="Footer Placeholder 3">
            <a:extLst>
              <a:ext uri="{FF2B5EF4-FFF2-40B4-BE49-F238E27FC236}">
                <a16:creationId xmlns:a16="http://schemas.microsoft.com/office/drawing/2014/main" id="{7617F341-3013-3464-8A0C-7EF7780826ED}"/>
              </a:ext>
            </a:extLst>
          </p:cNvPr>
          <p:cNvSpPr>
            <a:spLocks noGrp="1"/>
          </p:cNvSpPr>
          <p:nvPr>
            <p:ph type="ftr" sz="quarter" idx="11"/>
          </p:nvPr>
        </p:nvSpPr>
        <p:spPr/>
        <p:txBody>
          <a:bodyPr/>
          <a:lstStyle/>
          <a:p>
            <a:r>
              <a:rPr lang="en-SA"/>
              <a:t>/ 20</a:t>
            </a:r>
          </a:p>
        </p:txBody>
      </p:sp>
      <p:sp>
        <p:nvSpPr>
          <p:cNvPr id="5" name="Slide Number Placeholder 4">
            <a:extLst>
              <a:ext uri="{FF2B5EF4-FFF2-40B4-BE49-F238E27FC236}">
                <a16:creationId xmlns:a16="http://schemas.microsoft.com/office/drawing/2014/main" id="{AFCCA31C-C81D-4994-A331-A6410BB52723}"/>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1882792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6D3F8-D009-28A1-197C-A73A4826D494}"/>
              </a:ext>
            </a:extLst>
          </p:cNvPr>
          <p:cNvSpPr>
            <a:spLocks noGrp="1"/>
          </p:cNvSpPr>
          <p:nvPr>
            <p:ph type="dt" sz="half" idx="10"/>
          </p:nvPr>
        </p:nvSpPr>
        <p:spPr/>
        <p:txBody>
          <a:bodyPr/>
          <a:lstStyle/>
          <a:p>
            <a:endParaRPr lang="en-SA"/>
          </a:p>
        </p:txBody>
      </p:sp>
      <p:sp>
        <p:nvSpPr>
          <p:cNvPr id="3" name="Footer Placeholder 2">
            <a:extLst>
              <a:ext uri="{FF2B5EF4-FFF2-40B4-BE49-F238E27FC236}">
                <a16:creationId xmlns:a16="http://schemas.microsoft.com/office/drawing/2014/main" id="{B1ABA696-123C-E46F-26E9-8BFE285E6842}"/>
              </a:ext>
            </a:extLst>
          </p:cNvPr>
          <p:cNvSpPr>
            <a:spLocks noGrp="1"/>
          </p:cNvSpPr>
          <p:nvPr>
            <p:ph type="ftr" sz="quarter" idx="11"/>
          </p:nvPr>
        </p:nvSpPr>
        <p:spPr/>
        <p:txBody>
          <a:bodyPr/>
          <a:lstStyle/>
          <a:p>
            <a:r>
              <a:rPr lang="en-SA"/>
              <a:t>/ 20</a:t>
            </a:r>
          </a:p>
        </p:txBody>
      </p:sp>
      <p:sp>
        <p:nvSpPr>
          <p:cNvPr id="4" name="Slide Number Placeholder 3">
            <a:extLst>
              <a:ext uri="{FF2B5EF4-FFF2-40B4-BE49-F238E27FC236}">
                <a16:creationId xmlns:a16="http://schemas.microsoft.com/office/drawing/2014/main" id="{735D6C92-707D-7B29-9EE5-088E98F4428F}"/>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2930881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5D43-6F57-CD4B-E829-F22D2B81311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D73A1B24-F089-08D4-25ED-EA2944F821BF}"/>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50B4C322-827C-6C7D-7DA5-7616CB52932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DFDBD-2A3F-BAD2-D52E-721E8118D2D1}"/>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42D90D47-6089-0B8D-53DC-CE7AD5B2B1E8}"/>
              </a:ext>
            </a:extLst>
          </p:cNvPr>
          <p:cNvSpPr>
            <a:spLocks noGrp="1"/>
          </p:cNvSpPr>
          <p:nvPr>
            <p:ph type="ftr" sz="quarter" idx="11"/>
          </p:nvPr>
        </p:nvSpPr>
        <p:spPr/>
        <p:txBody>
          <a:bodyPr/>
          <a:lstStyle/>
          <a:p>
            <a:r>
              <a:rPr lang="en-SA"/>
              <a:t>/ 20</a:t>
            </a:r>
          </a:p>
        </p:txBody>
      </p:sp>
      <p:sp>
        <p:nvSpPr>
          <p:cNvPr id="7" name="Slide Number Placeholder 6">
            <a:extLst>
              <a:ext uri="{FF2B5EF4-FFF2-40B4-BE49-F238E27FC236}">
                <a16:creationId xmlns:a16="http://schemas.microsoft.com/office/drawing/2014/main" id="{38CD773A-AA3B-6B3D-0341-4CFB2FC23877}"/>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3427197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7292-EAB4-E2FA-6E4A-114382E9888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0E3E0AF9-D72C-8660-132A-F4EEAC491E46}"/>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054EF6FD-90EC-69A5-F081-0DC7F6BD417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476ED-C780-4012-F74A-FC00E09B45B4}"/>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0EB462C7-921C-F658-E864-6D1932557552}"/>
              </a:ext>
            </a:extLst>
          </p:cNvPr>
          <p:cNvSpPr>
            <a:spLocks noGrp="1"/>
          </p:cNvSpPr>
          <p:nvPr>
            <p:ph type="ftr" sz="quarter" idx="11"/>
          </p:nvPr>
        </p:nvSpPr>
        <p:spPr/>
        <p:txBody>
          <a:bodyPr/>
          <a:lstStyle/>
          <a:p>
            <a:r>
              <a:rPr lang="en-SA"/>
              <a:t>/ 20</a:t>
            </a:r>
          </a:p>
        </p:txBody>
      </p:sp>
      <p:sp>
        <p:nvSpPr>
          <p:cNvPr id="7" name="Slide Number Placeholder 6">
            <a:extLst>
              <a:ext uri="{FF2B5EF4-FFF2-40B4-BE49-F238E27FC236}">
                <a16:creationId xmlns:a16="http://schemas.microsoft.com/office/drawing/2014/main" id="{5C8EA3DB-5408-EEBE-9BEE-04FF69755AEF}"/>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373289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sp>
        <p:nvSpPr>
          <p:cNvPr id="59" name="Google Shape;59;p7"/>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cxnSp>
        <p:nvCxnSpPr>
          <p:cNvPr id="60" name="Google Shape;60;p7"/>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61" name="Google Shape;61;p7"/>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62;p7"/>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63" name="Google Shape;63;p7"/>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64" name="Google Shape;64;p7"/>
          <p:cNvSpPr txBox="1">
            <a:spLocks noGrp="1"/>
          </p:cNvSpPr>
          <p:nvPr>
            <p:ph type="sldNum" idx="12"/>
          </p:nvPr>
        </p:nvSpPr>
        <p:spPr>
          <a:xfrm>
            <a:off x="4297649" y="4602875"/>
            <a:ext cx="660275"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r>
              <a:rPr lang="en" dirty="0"/>
              <a:t>4 </a:t>
            </a:r>
            <a:r>
              <a:rPr lang="ar-SA" dirty="0"/>
              <a:t>/ </a:t>
            </a:r>
            <a:r>
              <a:rPr lang="en" dirty="0"/>
              <a:t>20</a:t>
            </a:r>
            <a:endParaRPr dirty="0"/>
          </a:p>
        </p:txBody>
      </p:sp>
      <p:cxnSp>
        <p:nvCxnSpPr>
          <p:cNvPr id="65" name="Google Shape;65;p7"/>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66" name="Google Shape;66;p7"/>
          <p:cNvSpPr txBox="1">
            <a:spLocks noGrp="1"/>
          </p:cNvSpPr>
          <p:nvPr>
            <p:ph type="title"/>
          </p:nvPr>
        </p:nvSpPr>
        <p:spPr>
          <a:xfrm>
            <a:off x="720000" y="445025"/>
            <a:ext cx="626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7"/>
          <p:cNvSpPr txBox="1">
            <a:spLocks noGrp="1"/>
          </p:cNvSpPr>
          <p:nvPr>
            <p:ph type="subTitle" idx="1"/>
          </p:nvPr>
        </p:nvSpPr>
        <p:spPr>
          <a:xfrm>
            <a:off x="720000" y="1347250"/>
            <a:ext cx="7324500" cy="3173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82A8-9498-C726-D361-2BC0DB8AD96C}"/>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5454FE0D-FFF2-F5BC-FF84-06937737B9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6711E91C-1B87-DE8A-20A0-1941256791D3}"/>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77F00B4E-423E-D4A8-F3EF-1AF2C6E861A7}"/>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047F88CE-187B-C3AB-6416-793B9E5650B1}"/>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30732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A6594-0967-3AB1-1D89-D32188035FB3}"/>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65FC70A4-9E3D-FFEE-6044-18EAA726E250}"/>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F9AC5DE-2A18-9548-3688-2A84B5F142F2}"/>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ED65515E-121F-1AF8-2053-E4183760213F}"/>
              </a:ext>
            </a:extLst>
          </p:cNvPr>
          <p:cNvSpPr>
            <a:spLocks noGrp="1"/>
          </p:cNvSpPr>
          <p:nvPr>
            <p:ph type="ftr" sz="quarter" idx="11"/>
          </p:nvPr>
        </p:nvSpPr>
        <p:spPr/>
        <p:txBody>
          <a:bodyPr/>
          <a:lstStyle/>
          <a:p>
            <a:r>
              <a:rPr lang="en-SA"/>
              <a:t>/ 20</a:t>
            </a:r>
          </a:p>
        </p:txBody>
      </p:sp>
      <p:sp>
        <p:nvSpPr>
          <p:cNvPr id="6" name="Slide Number Placeholder 5">
            <a:extLst>
              <a:ext uri="{FF2B5EF4-FFF2-40B4-BE49-F238E27FC236}">
                <a16:creationId xmlns:a16="http://schemas.microsoft.com/office/drawing/2014/main" id="{FD87115B-9AFF-B626-E3DB-1DE0E765011C}"/>
              </a:ext>
            </a:extLst>
          </p:cNvPr>
          <p:cNvSpPr>
            <a:spLocks noGrp="1"/>
          </p:cNvSpPr>
          <p:nvPr>
            <p:ph type="sldNum" sz="quarter" idx="12"/>
          </p:nvPr>
        </p:nvSpPr>
        <p:spPr/>
        <p:txBody>
          <a:bodyPr/>
          <a:lstStyle/>
          <a:p>
            <a:fld id="{D8FE339F-6636-934D-ABC9-98AAE423DE50}" type="slidenum">
              <a:rPr lang="en-SA" smtClean="0"/>
              <a:t>‹#›</a:t>
            </a:fld>
            <a:endParaRPr lang="en-SA"/>
          </a:p>
        </p:txBody>
      </p:sp>
    </p:spTree>
    <p:extLst>
      <p:ext uri="{BB962C8B-B14F-4D97-AF65-F5344CB8AC3E}">
        <p14:creationId xmlns:p14="http://schemas.microsoft.com/office/powerpoint/2010/main" val="388824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720000" y="1413525"/>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9"/>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 name="Google Shape;80;p9"/>
          <p:cNvSpPr txBox="1">
            <a:spLocks noGrp="1"/>
          </p:cNvSpPr>
          <p:nvPr>
            <p:ph type="sldNum" idx="12"/>
          </p:nvPr>
        </p:nvSpPr>
        <p:spPr>
          <a:xfrm>
            <a:off x="8481848" y="4749851"/>
            <a:ext cx="623636"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dirty="0"/>
              <a:t>520</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4"/>
        <p:cNvGrpSpPr/>
        <p:nvPr/>
      </p:nvGrpSpPr>
      <p:grpSpPr>
        <a:xfrm>
          <a:off x="0" y="0"/>
          <a:ext cx="0" cy="0"/>
          <a:chOff x="0" y="0"/>
          <a:chExt cx="0" cy="0"/>
        </a:xfrm>
      </p:grpSpPr>
      <p:sp>
        <p:nvSpPr>
          <p:cNvPr id="85" name="Google Shape;85;p11"/>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11"/>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87" name="Google Shape;87;p11"/>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1"/>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89" name="Google Shape;89;p11"/>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90" name="Google Shape;90;p11"/>
          <p:cNvSpPr txBox="1">
            <a:spLocks noGrp="1"/>
          </p:cNvSpPr>
          <p:nvPr>
            <p:ph type="sldNum" idx="12"/>
          </p:nvPr>
        </p:nvSpPr>
        <p:spPr>
          <a:xfrm>
            <a:off x="4297649" y="4602875"/>
            <a:ext cx="660275" cy="333600"/>
          </a:xfrm>
          <a:prstGeom prst="rect">
            <a:avLst/>
          </a:prstGeom>
        </p:spPr>
        <p:txBody>
          <a:bodyPr spcFirstLastPara="1" wrap="square" lIns="91425" tIns="91425" rIns="91425" bIns="91425" anchor="t" anchorCtr="0">
            <a:noAutofit/>
          </a:bodyPr>
          <a:lstStyle>
            <a:lvl1pPr lvl="0" algn="ctr" rtl="0">
              <a:buNone/>
              <a:defRPr>
                <a:solidFill>
                  <a:schemeClr val="dk2"/>
                </a:solidFill>
              </a:defRPr>
            </a:lvl1pPr>
            <a:lvl2pPr lvl="1" algn="ctr" rtl="0">
              <a:buNone/>
              <a:defRPr>
                <a:solidFill>
                  <a:schemeClr val="dk2"/>
                </a:solidFill>
              </a:defRPr>
            </a:lvl2pPr>
            <a:lvl3pPr lvl="2" algn="ctr" rtl="0">
              <a:buNone/>
              <a:defRPr>
                <a:solidFill>
                  <a:schemeClr val="dk2"/>
                </a:solidFill>
              </a:defRPr>
            </a:lvl3pPr>
            <a:lvl4pPr lvl="3" algn="ctr" rtl="0">
              <a:buNone/>
              <a:defRPr>
                <a:solidFill>
                  <a:schemeClr val="dk2"/>
                </a:solidFill>
              </a:defRPr>
            </a:lvl4pPr>
            <a:lvl5pPr lvl="4" algn="ctr" rtl="0">
              <a:buNone/>
              <a:defRPr>
                <a:solidFill>
                  <a:schemeClr val="dk2"/>
                </a:solidFill>
              </a:defRPr>
            </a:lvl5pPr>
            <a:lvl6pPr lvl="5" algn="ctr" rtl="0">
              <a:buNone/>
              <a:defRPr>
                <a:solidFill>
                  <a:schemeClr val="dk2"/>
                </a:solidFill>
              </a:defRPr>
            </a:lvl6pPr>
            <a:lvl7pPr lvl="6" algn="ctr" rtl="0">
              <a:buNone/>
              <a:defRPr>
                <a:solidFill>
                  <a:schemeClr val="dk2"/>
                </a:solidFill>
              </a:defRPr>
            </a:lvl7pPr>
            <a:lvl8pPr lvl="7" algn="ctr" rtl="0">
              <a:buNone/>
              <a:defRPr>
                <a:solidFill>
                  <a:schemeClr val="dk2"/>
                </a:solidFill>
              </a:defRPr>
            </a:lvl8pPr>
            <a:lvl9pPr lvl="8" algn="ctr" rtl="0">
              <a:buNone/>
              <a:defRPr>
                <a:solidFill>
                  <a:schemeClr val="dk2"/>
                </a:solidFill>
              </a:defRPr>
            </a:lvl9pPr>
          </a:lstStyle>
          <a:p>
            <a:pPr marL="0" lvl="0" indent="0" algn="ctr" rtl="0">
              <a:spcBef>
                <a:spcPts val="0"/>
              </a:spcBef>
              <a:spcAft>
                <a:spcPts val="0"/>
              </a:spcAft>
              <a:buNone/>
            </a:pPr>
            <a:r>
              <a:rPr lang="en" dirty="0"/>
              <a:t>620</a:t>
            </a:r>
          </a:p>
        </p:txBody>
      </p:sp>
      <p:cxnSp>
        <p:nvCxnSpPr>
          <p:cNvPr id="91" name="Google Shape;91;p11"/>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
        <p:nvSpPr>
          <p:cNvPr id="92" name="Google Shape;92;p11"/>
          <p:cNvSpPr txBox="1">
            <a:spLocks noGrp="1"/>
          </p:cNvSpPr>
          <p:nvPr>
            <p:ph type="title" hasCustomPrompt="1"/>
          </p:nvPr>
        </p:nvSpPr>
        <p:spPr>
          <a:xfrm>
            <a:off x="1284000" y="1429725"/>
            <a:ext cx="6576000" cy="140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3" name="Google Shape;93;p11"/>
          <p:cNvSpPr txBox="1">
            <a:spLocks noGrp="1"/>
          </p:cNvSpPr>
          <p:nvPr>
            <p:ph type="subTitle" idx="1"/>
          </p:nvPr>
        </p:nvSpPr>
        <p:spPr>
          <a:xfrm>
            <a:off x="1284000" y="2985500"/>
            <a:ext cx="6576000" cy="4971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59"/>
        <p:cNvGrpSpPr/>
        <p:nvPr/>
      </p:nvGrpSpPr>
      <p:grpSpPr>
        <a:xfrm>
          <a:off x="0" y="0"/>
          <a:ext cx="0" cy="0"/>
          <a:chOff x="0" y="0"/>
          <a:chExt cx="0" cy="0"/>
        </a:xfrm>
      </p:grpSpPr>
      <p:sp>
        <p:nvSpPr>
          <p:cNvPr id="260" name="Google Shape;260;p24"/>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62" name="Google Shape;262;p24"/>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63" name="Google Shape;263;p24"/>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4" name="Google Shape;264;p24"/>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265" name="Google Shape;265;p24"/>
          <p:cNvCxnSpPr/>
          <p:nvPr/>
        </p:nvCxnSpPr>
        <p:spPr>
          <a:xfrm>
            <a:off x="382650" y="4798838"/>
            <a:ext cx="3803400" cy="0"/>
          </a:xfrm>
          <a:prstGeom prst="straightConnector1">
            <a:avLst/>
          </a:prstGeom>
          <a:noFill/>
          <a:ln w="19050" cap="flat" cmpd="sng">
            <a:solidFill>
              <a:schemeClr val="lt1"/>
            </a:solidFill>
            <a:prstDash val="solid"/>
            <a:round/>
            <a:headEnd type="oval" w="med" len="med"/>
            <a:tailEnd type="none" w="med" len="med"/>
          </a:ln>
        </p:spPr>
      </p:cxnSp>
      <p:sp>
        <p:nvSpPr>
          <p:cNvPr id="266" name="Google Shape;266;p24"/>
          <p:cNvSpPr txBox="1">
            <a:spLocks noGrp="1"/>
          </p:cNvSpPr>
          <p:nvPr>
            <p:ph type="sldNum" idx="2"/>
          </p:nvPr>
        </p:nvSpPr>
        <p:spPr>
          <a:xfrm>
            <a:off x="4297650" y="4602875"/>
            <a:ext cx="715784" cy="333600"/>
          </a:xfrm>
          <a:prstGeom prst="rect">
            <a:avLst/>
          </a:prstGeom>
        </p:spPr>
        <p:txBody>
          <a:bodyPr spcFirstLastPara="1" wrap="square" lIns="91425" tIns="91425" rIns="91425" bIns="91425" anchor="t"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r>
              <a:rPr lang="en" dirty="0"/>
              <a:t>7 20</a:t>
            </a:r>
            <a:endParaRPr dirty="0"/>
          </a:p>
        </p:txBody>
      </p:sp>
      <p:cxnSp>
        <p:nvCxnSpPr>
          <p:cNvPr id="267" name="Google Shape;267;p24"/>
          <p:cNvCxnSpPr/>
          <p:nvPr/>
        </p:nvCxnSpPr>
        <p:spPr>
          <a:xfrm>
            <a:off x="4957950" y="4798838"/>
            <a:ext cx="3803400" cy="0"/>
          </a:xfrm>
          <a:prstGeom prst="straightConnector1">
            <a:avLst/>
          </a:prstGeom>
          <a:noFill/>
          <a:ln w="19050" cap="flat" cmpd="sng">
            <a:solidFill>
              <a:schemeClr val="lt1"/>
            </a:solidFill>
            <a:prstDash val="solid"/>
            <a:round/>
            <a:headEnd type="none" w="med" len="med"/>
            <a:tailEnd type="oval"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68"/>
        <p:cNvGrpSpPr/>
        <p:nvPr/>
      </p:nvGrpSpPr>
      <p:grpSpPr>
        <a:xfrm>
          <a:off x="0" y="0"/>
          <a:ext cx="0" cy="0"/>
          <a:chOff x="0" y="0"/>
          <a:chExt cx="0" cy="0"/>
        </a:xfrm>
      </p:grpSpPr>
      <p:sp>
        <p:nvSpPr>
          <p:cNvPr id="269" name="Google Shape;269;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25"/>
          <p:cNvSpPr/>
          <p:nvPr/>
        </p:nvSpPr>
        <p:spPr>
          <a:xfrm>
            <a:off x="145950" y="149100"/>
            <a:ext cx="8852100" cy="48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 name="Google Shape;271;p25"/>
          <p:cNvCxnSpPr/>
          <p:nvPr/>
        </p:nvCxnSpPr>
        <p:spPr>
          <a:xfrm>
            <a:off x="382625" y="339563"/>
            <a:ext cx="3803400" cy="0"/>
          </a:xfrm>
          <a:prstGeom prst="straightConnector1">
            <a:avLst/>
          </a:prstGeom>
          <a:noFill/>
          <a:ln w="19050" cap="flat" cmpd="sng">
            <a:solidFill>
              <a:schemeClr val="lt1"/>
            </a:solidFill>
            <a:prstDash val="solid"/>
            <a:round/>
            <a:headEnd type="oval" w="med" len="med"/>
            <a:tailEnd type="none" w="med" len="med"/>
          </a:ln>
        </p:spPr>
      </p:cxnSp>
      <p:sp>
        <p:nvSpPr>
          <p:cNvPr id="272" name="Google Shape;272;p25"/>
          <p:cNvSpPr/>
          <p:nvPr/>
        </p:nvSpPr>
        <p:spPr>
          <a:xfrm>
            <a:off x="4452300" y="219875"/>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3" name="Google Shape;273;p25"/>
          <p:cNvCxnSpPr/>
          <p:nvPr/>
        </p:nvCxnSpPr>
        <p:spPr>
          <a:xfrm>
            <a:off x="4957925" y="339563"/>
            <a:ext cx="3803400" cy="0"/>
          </a:xfrm>
          <a:prstGeom prst="straightConnector1">
            <a:avLst/>
          </a:prstGeom>
          <a:noFill/>
          <a:ln w="19050" cap="flat" cmpd="sng">
            <a:solidFill>
              <a:schemeClr val="lt1"/>
            </a:solidFill>
            <a:prstDash val="solid"/>
            <a:round/>
            <a:headEnd type="none" w="med" len="med"/>
            <a:tailEnd type="oval" w="med" len="med"/>
          </a:ln>
        </p:spPr>
      </p:cxnSp>
      <p:cxnSp>
        <p:nvCxnSpPr>
          <p:cNvPr id="274" name="Google Shape;274;p25"/>
          <p:cNvCxnSpPr/>
          <p:nvPr/>
        </p:nvCxnSpPr>
        <p:spPr>
          <a:xfrm rot="10800000" flipH="1">
            <a:off x="347659" y="4749851"/>
            <a:ext cx="8448600" cy="33000"/>
          </a:xfrm>
          <a:prstGeom prst="straightConnector1">
            <a:avLst/>
          </a:prstGeom>
          <a:noFill/>
          <a:ln w="19050" cap="flat" cmpd="sng">
            <a:solidFill>
              <a:schemeClr val="lt1"/>
            </a:solidFill>
            <a:prstDash val="solid"/>
            <a:round/>
            <a:headEnd type="oval" w="med" len="med"/>
            <a:tailEnd type="oval"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9A0B-EDDA-7CE0-A9F9-B6F3742A74E6}"/>
              </a:ext>
            </a:extLst>
          </p:cNvPr>
          <p:cNvSpPr>
            <a:spLocks noGrp="1"/>
          </p:cNvSpPr>
          <p:nvPr>
            <p:ph type="title"/>
          </p:nvPr>
        </p:nvSpPr>
        <p:spPr/>
        <p:txBody>
          <a:bodyPr/>
          <a:lstStyle/>
          <a:p>
            <a:r>
              <a:rPr lang="en-US"/>
              <a:t>Click to edit Master title style</a:t>
            </a:r>
            <a:endParaRPr lang="en-SA"/>
          </a:p>
        </p:txBody>
      </p:sp>
      <p:sp>
        <p:nvSpPr>
          <p:cNvPr id="3" name="Slide Number Placeholder 2">
            <a:extLst>
              <a:ext uri="{FF2B5EF4-FFF2-40B4-BE49-F238E27FC236}">
                <a16:creationId xmlns:a16="http://schemas.microsoft.com/office/drawing/2014/main" id="{04F98DD0-6FAD-913A-F786-F00AFE85D8CC}"/>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r>
              <a:rPr lang="en" dirty="0"/>
              <a:t> 20 </a:t>
            </a:r>
          </a:p>
        </p:txBody>
      </p:sp>
    </p:spTree>
    <p:extLst>
      <p:ext uri="{BB962C8B-B14F-4D97-AF65-F5344CB8AC3E}">
        <p14:creationId xmlns:p14="http://schemas.microsoft.com/office/powerpoint/2010/main" val="37331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1pPr>
            <a:lvl2pPr lvl="1"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2pPr>
            <a:lvl3pPr lvl="2"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3pPr>
            <a:lvl4pPr lvl="3"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4pPr>
            <a:lvl5pPr lvl="4"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5pPr>
            <a:lvl6pPr lvl="5"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6pPr>
            <a:lvl7pPr lvl="6"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7pPr>
            <a:lvl8pPr lvl="7"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8pPr>
            <a:lvl9pPr lvl="8" rtl="0">
              <a:spcBef>
                <a:spcPts val="0"/>
              </a:spcBef>
              <a:spcAft>
                <a:spcPts val="0"/>
              </a:spcAft>
              <a:buClr>
                <a:schemeClr val="dk1"/>
              </a:buClr>
              <a:buSzPts val="3000"/>
              <a:buFont typeface="Quicksand"/>
              <a:buNone/>
              <a:defRPr sz="3000" b="1">
                <a:solidFill>
                  <a:schemeClr val="dk1"/>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1pPr>
            <a:lvl2pPr marL="914400" lvl="1"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2pPr>
            <a:lvl3pPr marL="1371600" lvl="2"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3pPr>
            <a:lvl4pPr marL="1828800" lvl="3"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4pPr>
            <a:lvl5pPr marL="2286000" lvl="4"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5pPr>
            <a:lvl6pPr marL="2743200" lvl="5"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6pPr>
            <a:lvl7pPr marL="3200400" lvl="6"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7pPr>
            <a:lvl8pPr marL="3657600" lvl="7"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8pPr>
            <a:lvl9pPr marL="4114800" lvl="8" indent="-317500">
              <a:lnSpc>
                <a:spcPct val="115000"/>
              </a:lnSpc>
              <a:spcBef>
                <a:spcPts val="1600"/>
              </a:spcBef>
              <a:spcAft>
                <a:spcPts val="1600"/>
              </a:spcAft>
              <a:buClr>
                <a:schemeClr val="dk1"/>
              </a:buClr>
              <a:buSzPts val="1400"/>
              <a:buFont typeface="Mulish"/>
              <a:buChar char="■"/>
              <a:defRPr>
                <a:solidFill>
                  <a:schemeClr val="dk1"/>
                </a:solidFill>
                <a:latin typeface="Mulish"/>
                <a:ea typeface="Mulish"/>
                <a:cs typeface="Mulish"/>
                <a:sym typeface="Mulish"/>
              </a:defRPr>
            </a:lvl9pPr>
          </a:lstStyle>
          <a:p>
            <a:endParaRPr/>
          </a:p>
        </p:txBody>
      </p:sp>
      <p:sp>
        <p:nvSpPr>
          <p:cNvPr id="8" name="Google Shape;8;p1"/>
          <p:cNvSpPr txBox="1">
            <a:spLocks noGrp="1"/>
          </p:cNvSpPr>
          <p:nvPr>
            <p:ph type="sldNum" idx="12"/>
          </p:nvPr>
        </p:nvSpPr>
        <p:spPr>
          <a:xfrm>
            <a:off x="8430725" y="4749851"/>
            <a:ext cx="674759"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Mulish"/>
                <a:ea typeface="Mulish"/>
                <a:cs typeface="Mulish"/>
                <a:sym typeface="Mulish"/>
              </a:defRPr>
            </a:lvl1pPr>
            <a:lvl2pPr lvl="1" algn="r">
              <a:buNone/>
              <a:defRPr sz="1300">
                <a:solidFill>
                  <a:schemeClr val="dk1"/>
                </a:solidFill>
                <a:latin typeface="Mulish"/>
                <a:ea typeface="Mulish"/>
                <a:cs typeface="Mulish"/>
                <a:sym typeface="Mulish"/>
              </a:defRPr>
            </a:lvl2pPr>
            <a:lvl3pPr lvl="2" algn="r">
              <a:buNone/>
              <a:defRPr sz="1300">
                <a:solidFill>
                  <a:schemeClr val="dk1"/>
                </a:solidFill>
                <a:latin typeface="Mulish"/>
                <a:ea typeface="Mulish"/>
                <a:cs typeface="Mulish"/>
                <a:sym typeface="Mulish"/>
              </a:defRPr>
            </a:lvl3pPr>
            <a:lvl4pPr lvl="3" algn="r">
              <a:buNone/>
              <a:defRPr sz="1300">
                <a:solidFill>
                  <a:schemeClr val="dk1"/>
                </a:solidFill>
                <a:latin typeface="Mulish"/>
                <a:ea typeface="Mulish"/>
                <a:cs typeface="Mulish"/>
                <a:sym typeface="Mulish"/>
              </a:defRPr>
            </a:lvl4pPr>
            <a:lvl5pPr lvl="4" algn="r">
              <a:buNone/>
              <a:defRPr sz="1300">
                <a:solidFill>
                  <a:schemeClr val="dk1"/>
                </a:solidFill>
                <a:latin typeface="Mulish"/>
                <a:ea typeface="Mulish"/>
                <a:cs typeface="Mulish"/>
                <a:sym typeface="Mulish"/>
              </a:defRPr>
            </a:lvl5pPr>
            <a:lvl6pPr lvl="5" algn="r">
              <a:buNone/>
              <a:defRPr sz="1300">
                <a:solidFill>
                  <a:schemeClr val="dk1"/>
                </a:solidFill>
                <a:latin typeface="Mulish"/>
                <a:ea typeface="Mulish"/>
                <a:cs typeface="Mulish"/>
                <a:sym typeface="Mulish"/>
              </a:defRPr>
            </a:lvl6pPr>
            <a:lvl7pPr lvl="6" algn="r">
              <a:buNone/>
              <a:defRPr sz="1300">
                <a:solidFill>
                  <a:schemeClr val="dk1"/>
                </a:solidFill>
                <a:latin typeface="Mulish"/>
                <a:ea typeface="Mulish"/>
                <a:cs typeface="Mulish"/>
                <a:sym typeface="Mulish"/>
              </a:defRPr>
            </a:lvl7pPr>
            <a:lvl8pPr lvl="7" algn="r">
              <a:buNone/>
              <a:defRPr sz="1300">
                <a:solidFill>
                  <a:schemeClr val="dk1"/>
                </a:solidFill>
                <a:latin typeface="Mulish"/>
                <a:ea typeface="Mulish"/>
                <a:cs typeface="Mulish"/>
                <a:sym typeface="Mulish"/>
              </a:defRPr>
            </a:lvl8pPr>
            <a:lvl9pPr lvl="8" algn="r">
              <a:buNone/>
              <a:defRPr sz="1300">
                <a:solidFill>
                  <a:schemeClr val="dk1"/>
                </a:solidFill>
                <a:latin typeface="Mulish"/>
                <a:ea typeface="Mulish"/>
                <a:cs typeface="Mulish"/>
                <a:sym typeface="Mulish"/>
              </a:defRPr>
            </a:lvl9pPr>
          </a:lstStyle>
          <a:p>
            <a:pPr marL="0" lvl="0" indent="0" algn="r" rtl="0">
              <a:spcBef>
                <a:spcPts val="0"/>
              </a:spcBef>
              <a:spcAft>
                <a:spcPts val="0"/>
              </a:spcAft>
              <a:buNone/>
            </a:pPr>
            <a:r>
              <a:rPr lang="en" dirty="0"/>
              <a:t>1 20 </a:t>
            </a:r>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7" r:id="rId5"/>
    <p:sldLayoutId id="2147483658" r:id="rId6"/>
    <p:sldLayoutId id="2147483670" r:id="rId7"/>
    <p:sldLayoutId id="2147483671" r:id="rId8"/>
    <p:sldLayoutId id="2147483672"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F10B5-AE0D-9392-E99E-1ABDC3F4B52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716CCE2F-D26C-CC71-E8BD-C5F113C5D9A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BD976ECF-9FAB-C58A-CE7A-8424948B80A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A"/>
          </a:p>
        </p:txBody>
      </p:sp>
      <p:sp>
        <p:nvSpPr>
          <p:cNvPr id="5" name="Footer Placeholder 4">
            <a:extLst>
              <a:ext uri="{FF2B5EF4-FFF2-40B4-BE49-F238E27FC236}">
                <a16:creationId xmlns:a16="http://schemas.microsoft.com/office/drawing/2014/main" id="{82F9AE99-724C-E773-6FEB-61A8481E643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SA"/>
              <a:t>/ 20</a:t>
            </a:r>
          </a:p>
        </p:txBody>
      </p:sp>
      <p:sp>
        <p:nvSpPr>
          <p:cNvPr id="6" name="Slide Number Placeholder 5">
            <a:extLst>
              <a:ext uri="{FF2B5EF4-FFF2-40B4-BE49-F238E27FC236}">
                <a16:creationId xmlns:a16="http://schemas.microsoft.com/office/drawing/2014/main" id="{A3804C18-C037-772A-F4E8-CD5E7E23B99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BECBCCC-D3C7-9D4A-BFE6-ACB349BA593C}" type="slidenum">
              <a:rPr lang="en-SA" smtClean="0"/>
              <a:t>‹#›</a:t>
            </a:fld>
            <a:endParaRPr lang="en-SA"/>
          </a:p>
        </p:txBody>
      </p:sp>
    </p:spTree>
    <p:extLst>
      <p:ext uri="{BB962C8B-B14F-4D97-AF65-F5344CB8AC3E}">
        <p14:creationId xmlns:p14="http://schemas.microsoft.com/office/powerpoint/2010/main" val="9165635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D6190-403C-F930-08A5-7958E6C1197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165C664E-BFE9-E1E5-4DE3-21A90F83DCC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B07997B2-2231-0DF2-F249-DE21F05803C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A"/>
          </a:p>
        </p:txBody>
      </p:sp>
      <p:sp>
        <p:nvSpPr>
          <p:cNvPr id="5" name="Footer Placeholder 4">
            <a:extLst>
              <a:ext uri="{FF2B5EF4-FFF2-40B4-BE49-F238E27FC236}">
                <a16:creationId xmlns:a16="http://schemas.microsoft.com/office/drawing/2014/main" id="{C9E93875-6742-61F3-0B76-D86391E851F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SA"/>
              <a:t>/ 20</a:t>
            </a:r>
          </a:p>
        </p:txBody>
      </p:sp>
      <p:sp>
        <p:nvSpPr>
          <p:cNvPr id="6" name="Slide Number Placeholder 5">
            <a:extLst>
              <a:ext uri="{FF2B5EF4-FFF2-40B4-BE49-F238E27FC236}">
                <a16:creationId xmlns:a16="http://schemas.microsoft.com/office/drawing/2014/main" id="{63ABBBDD-CBCF-8E1E-BF02-D2697D928FE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339F-6636-934D-ABC9-98AAE423DE50}" type="slidenum">
              <a:rPr lang="en-SA" smtClean="0"/>
              <a:t>‹#›</a:t>
            </a:fld>
            <a:endParaRPr lang="en-SA"/>
          </a:p>
        </p:txBody>
      </p:sp>
    </p:spTree>
    <p:extLst>
      <p:ext uri="{BB962C8B-B14F-4D97-AF65-F5344CB8AC3E}">
        <p14:creationId xmlns:p14="http://schemas.microsoft.com/office/powerpoint/2010/main" val="18324449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29"/>
          <p:cNvSpPr txBox="1">
            <a:spLocks noGrp="1"/>
          </p:cNvSpPr>
          <p:nvPr>
            <p:ph type="ctrTitle"/>
          </p:nvPr>
        </p:nvSpPr>
        <p:spPr>
          <a:xfrm>
            <a:off x="790205" y="1032196"/>
            <a:ext cx="7410307" cy="207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solidFill>
                  <a:schemeClr val="bg2">
                    <a:lumMod val="75000"/>
                  </a:schemeClr>
                </a:solidFill>
              </a:rPr>
              <a:t>Case Presentation</a:t>
            </a:r>
            <a:endParaRPr sz="4800" b="1" dirty="0">
              <a:solidFill>
                <a:schemeClr val="bg2">
                  <a:lumMod val="75000"/>
                </a:schemeClr>
              </a:solidFill>
            </a:endParaRPr>
          </a:p>
        </p:txBody>
      </p:sp>
      <p:sp>
        <p:nvSpPr>
          <p:cNvPr id="286" name="Google Shape;286;p29"/>
          <p:cNvSpPr txBox="1">
            <a:spLocks noGrp="1"/>
          </p:cNvSpPr>
          <p:nvPr>
            <p:ph type="subTitle" idx="1"/>
          </p:nvPr>
        </p:nvSpPr>
        <p:spPr>
          <a:xfrm>
            <a:off x="790205" y="3037555"/>
            <a:ext cx="7324189" cy="15013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tx2">
                    <a:lumMod val="25000"/>
                  </a:schemeClr>
                </a:solidFill>
              </a:rPr>
              <a:t>Tamam </a:t>
            </a:r>
            <a:r>
              <a:rPr lang="en-US" b="1" dirty="0" err="1">
                <a:solidFill>
                  <a:schemeClr val="tx2">
                    <a:lumMod val="25000"/>
                  </a:schemeClr>
                </a:solidFill>
              </a:rPr>
              <a:t>Alshammari</a:t>
            </a:r>
            <a:r>
              <a:rPr lang="en-US" b="1" dirty="0">
                <a:solidFill>
                  <a:schemeClr val="tx2">
                    <a:lumMod val="25000"/>
                  </a:schemeClr>
                </a:solidFill>
              </a:rPr>
              <a:t> </a:t>
            </a:r>
          </a:p>
          <a:p>
            <a:pPr marL="0" lvl="0" indent="0" algn="ctr" rtl="0">
              <a:spcBef>
                <a:spcPts val="0"/>
              </a:spcBef>
              <a:spcAft>
                <a:spcPts val="0"/>
              </a:spcAft>
              <a:buNone/>
            </a:pPr>
            <a:r>
              <a:rPr lang="en-US" dirty="0">
                <a:solidFill>
                  <a:schemeClr val="tx2">
                    <a:lumMod val="25000"/>
                  </a:schemeClr>
                </a:solidFill>
              </a:rPr>
              <a:t>Pediatric Endocrinology Fellow </a:t>
            </a:r>
          </a:p>
          <a:p>
            <a:pPr marL="0" lvl="0" indent="0" algn="ctr" rtl="0">
              <a:spcBef>
                <a:spcPts val="0"/>
              </a:spcBef>
              <a:spcAft>
                <a:spcPts val="0"/>
              </a:spcAft>
              <a:buNone/>
            </a:pPr>
            <a:r>
              <a:rPr lang="en-US" dirty="0">
                <a:solidFill>
                  <a:schemeClr val="tx2">
                    <a:lumMod val="25000"/>
                  </a:schemeClr>
                </a:solidFill>
              </a:rPr>
              <a:t>King Abdullah Specialized Children Hospital (KACSH)</a:t>
            </a:r>
            <a:r>
              <a:rPr lang="en-US" b="1" dirty="0">
                <a:solidFill>
                  <a:schemeClr val="tx2">
                    <a:lumMod val="25000"/>
                  </a:schemeClr>
                </a:solidFill>
              </a:rPr>
              <a:t> </a:t>
            </a:r>
            <a:r>
              <a:rPr lang="en-US" dirty="0">
                <a:solidFill>
                  <a:schemeClr val="tx2">
                    <a:lumMod val="25000"/>
                  </a:schemeClr>
                </a:solidFill>
              </a:rPr>
              <a:t>MNGHA-Riyadh</a:t>
            </a:r>
            <a:r>
              <a:rPr lang="en-US" b="1" dirty="0">
                <a:solidFill>
                  <a:schemeClr val="tx2">
                    <a:lumMod val="25000"/>
                  </a:schemeClr>
                </a:solidFill>
              </a:rPr>
              <a:t>  </a:t>
            </a:r>
          </a:p>
          <a:p>
            <a:pPr marL="0" lvl="0" indent="0" algn="ctr" rtl="0">
              <a:spcBef>
                <a:spcPts val="0"/>
              </a:spcBef>
              <a:spcAft>
                <a:spcPts val="0"/>
              </a:spcAft>
              <a:buNone/>
            </a:pPr>
            <a:r>
              <a:rPr lang="en-US" b="1" dirty="0">
                <a:solidFill>
                  <a:schemeClr val="tx2">
                    <a:lumMod val="25000"/>
                  </a:schemeClr>
                </a:solidFill>
              </a:rPr>
              <a:t>Supervisor: Dr. Angham Almutair</a:t>
            </a:r>
          </a:p>
          <a:p>
            <a:pPr marL="0" lvl="0" indent="0" algn="ctr" rtl="0">
              <a:spcBef>
                <a:spcPts val="0"/>
              </a:spcBef>
              <a:spcAft>
                <a:spcPts val="0"/>
              </a:spcAft>
              <a:buNone/>
            </a:pPr>
            <a:r>
              <a:rPr lang="en-US" dirty="0">
                <a:solidFill>
                  <a:schemeClr val="tx2">
                    <a:lumMod val="25000"/>
                  </a:schemeClr>
                </a:solidFill>
              </a:rPr>
              <a:t>Pediatric Endocrine consultant KASCH-MNGHA-Riyadh</a:t>
            </a:r>
          </a:p>
        </p:txBody>
      </p:sp>
      <p:cxnSp>
        <p:nvCxnSpPr>
          <p:cNvPr id="287" name="Google Shape;287;p29"/>
          <p:cNvCxnSpPr/>
          <p:nvPr/>
        </p:nvCxnSpPr>
        <p:spPr>
          <a:xfrm rot="10800000" flipH="1">
            <a:off x="1600600" y="2544888"/>
            <a:ext cx="5942700" cy="6600"/>
          </a:xfrm>
          <a:prstGeom prst="straightConnector1">
            <a:avLst/>
          </a:prstGeom>
          <a:noFill/>
          <a:ln w="19050" cap="flat" cmpd="sng">
            <a:solidFill>
              <a:schemeClr val="lt1"/>
            </a:solidFill>
            <a:prstDash val="solid"/>
            <a:round/>
            <a:headEnd type="oval" w="med" len="med"/>
            <a:tailEnd type="oval" w="med" len="med"/>
          </a:ln>
        </p:spPr>
      </p:cxnSp>
      <p:cxnSp>
        <p:nvCxnSpPr>
          <p:cNvPr id="288" name="Google Shape;288;p29"/>
          <p:cNvCxnSpPr/>
          <p:nvPr/>
        </p:nvCxnSpPr>
        <p:spPr>
          <a:xfrm rot="10800000" flipH="1">
            <a:off x="1600600" y="1348663"/>
            <a:ext cx="5942700" cy="6600"/>
          </a:xfrm>
          <a:prstGeom prst="straightConnector1">
            <a:avLst/>
          </a:prstGeom>
          <a:noFill/>
          <a:ln w="19050" cap="flat" cmpd="sng">
            <a:solidFill>
              <a:schemeClr val="lt1"/>
            </a:solidFill>
            <a:prstDash val="solid"/>
            <a:round/>
            <a:headEnd type="oval" w="med" len="med"/>
            <a:tailEnd type="oval" w="med" len="med"/>
          </a:ln>
        </p:spPr>
      </p:cxnSp>
      <p:sp>
        <p:nvSpPr>
          <p:cNvPr id="289" name="Google Shape;289;p29"/>
          <p:cNvSpPr/>
          <p:nvPr/>
        </p:nvSpPr>
        <p:spPr>
          <a:xfrm>
            <a:off x="550805" y="1866502"/>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8114395" y="1833572"/>
            <a:ext cx="239400" cy="239400"/>
          </a:xfrm>
          <a:prstGeom prst="star4">
            <a:avLst>
              <a:gd name="adj" fmla="val 1572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4D26D8FD-06C8-5743-F3F9-8E93846EBBCE}"/>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saturation sat="66000"/>
                    </a14:imgEffect>
                    <a14:imgEffect>
                      <a14:brightnessContrast contrast="40000"/>
                    </a14:imgEffect>
                  </a14:imgLayer>
                </a14:imgProps>
              </a:ext>
            </a:extLst>
          </a:blip>
          <a:stretch>
            <a:fillRect/>
          </a:stretch>
        </p:blipFill>
        <p:spPr>
          <a:xfrm>
            <a:off x="301753" y="273417"/>
            <a:ext cx="3698365" cy="694800"/>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04F07E-647F-DED2-A460-38433C213F61}"/>
              </a:ext>
            </a:extLst>
          </p:cNvPr>
          <p:cNvSpPr>
            <a:spLocks noGrp="1"/>
          </p:cNvSpPr>
          <p:nvPr>
            <p:ph type="sldNum" idx="12"/>
          </p:nvPr>
        </p:nvSpPr>
        <p:spPr>
          <a:xfrm>
            <a:off x="4189659" y="4559271"/>
            <a:ext cx="764681" cy="333600"/>
          </a:xfrm>
        </p:spPr>
        <p:txBody>
          <a:bodyPr/>
          <a:lstStyle/>
          <a:p>
            <a:pPr marL="0" lvl="0" indent="0" algn="ctr" rtl="0">
              <a:spcBef>
                <a:spcPts val="0"/>
              </a:spcBef>
              <a:spcAft>
                <a:spcPts val="0"/>
              </a:spcAft>
              <a:buNone/>
            </a:pPr>
            <a:fld id="{00000000-1234-1234-1234-123412341234}" type="slidenum">
              <a:rPr lang="en" smtClean="0"/>
              <a:t>10</a:t>
            </a:fld>
            <a:r>
              <a:rPr lang="en" dirty="0"/>
              <a:t> - 20</a:t>
            </a:r>
          </a:p>
        </p:txBody>
      </p:sp>
      <p:sp>
        <p:nvSpPr>
          <p:cNvPr id="3" name="Title 2">
            <a:extLst>
              <a:ext uri="{FF2B5EF4-FFF2-40B4-BE49-F238E27FC236}">
                <a16:creationId xmlns:a16="http://schemas.microsoft.com/office/drawing/2014/main" id="{43B61910-49C8-7D3A-4EB5-504A1E4769DD}"/>
              </a:ext>
            </a:extLst>
          </p:cNvPr>
          <p:cNvSpPr>
            <a:spLocks noGrp="1"/>
          </p:cNvSpPr>
          <p:nvPr>
            <p:ph type="title"/>
          </p:nvPr>
        </p:nvSpPr>
        <p:spPr/>
        <p:txBody>
          <a:bodyPr/>
          <a:lstStyle/>
          <a:p>
            <a:r>
              <a:rPr lang="en-US" dirty="0">
                <a:solidFill>
                  <a:schemeClr val="bg2">
                    <a:lumMod val="75000"/>
                  </a:schemeClr>
                </a:solidFill>
              </a:rPr>
              <a:t>Investigations</a:t>
            </a:r>
            <a:endParaRPr lang="en-SA" dirty="0">
              <a:solidFill>
                <a:schemeClr val="bg2">
                  <a:lumMod val="75000"/>
                </a:schemeClr>
              </a:solidFill>
            </a:endParaRPr>
          </a:p>
        </p:txBody>
      </p:sp>
      <p:graphicFrame>
        <p:nvGraphicFramePr>
          <p:cNvPr id="5" name="Table 5">
            <a:extLst>
              <a:ext uri="{FF2B5EF4-FFF2-40B4-BE49-F238E27FC236}">
                <a16:creationId xmlns:a16="http://schemas.microsoft.com/office/drawing/2014/main" id="{090F65C1-132F-13BC-834D-F0D3BC32272A}"/>
              </a:ext>
            </a:extLst>
          </p:cNvPr>
          <p:cNvGraphicFramePr>
            <a:graphicFrameLocks noGrp="1"/>
          </p:cNvGraphicFramePr>
          <p:nvPr>
            <p:extLst>
              <p:ext uri="{D42A27DB-BD31-4B8C-83A1-F6EECF244321}">
                <p14:modId xmlns:p14="http://schemas.microsoft.com/office/powerpoint/2010/main" val="2621974355"/>
              </p:ext>
            </p:extLst>
          </p:nvPr>
        </p:nvGraphicFramePr>
        <p:xfrm>
          <a:off x="395545" y="1170347"/>
          <a:ext cx="8352908" cy="3236302"/>
        </p:xfrm>
        <a:graphic>
          <a:graphicData uri="http://schemas.openxmlformats.org/drawingml/2006/table">
            <a:tbl>
              <a:tblPr firstRow="1" bandRow="1">
                <a:tableStyleId>{8EC20E35-A176-4012-BC5E-935CFFF8708E}</a:tableStyleId>
              </a:tblPr>
              <a:tblGrid>
                <a:gridCol w="3105049">
                  <a:extLst>
                    <a:ext uri="{9D8B030D-6E8A-4147-A177-3AD203B41FA5}">
                      <a16:colId xmlns:a16="http://schemas.microsoft.com/office/drawing/2014/main" val="804782363"/>
                    </a:ext>
                  </a:extLst>
                </a:gridCol>
                <a:gridCol w="1855304">
                  <a:extLst>
                    <a:ext uri="{9D8B030D-6E8A-4147-A177-3AD203B41FA5}">
                      <a16:colId xmlns:a16="http://schemas.microsoft.com/office/drawing/2014/main" val="3597884363"/>
                    </a:ext>
                  </a:extLst>
                </a:gridCol>
                <a:gridCol w="1603513">
                  <a:extLst>
                    <a:ext uri="{9D8B030D-6E8A-4147-A177-3AD203B41FA5}">
                      <a16:colId xmlns:a16="http://schemas.microsoft.com/office/drawing/2014/main" val="2007827498"/>
                    </a:ext>
                  </a:extLst>
                </a:gridCol>
                <a:gridCol w="1789042">
                  <a:extLst>
                    <a:ext uri="{9D8B030D-6E8A-4147-A177-3AD203B41FA5}">
                      <a16:colId xmlns:a16="http://schemas.microsoft.com/office/drawing/2014/main" val="3163430674"/>
                    </a:ext>
                  </a:extLst>
                </a:gridCol>
              </a:tblGrid>
              <a:tr h="424990">
                <a:tc>
                  <a:txBody>
                    <a:bodyPr/>
                    <a:lstStyle/>
                    <a:p>
                      <a:pPr algn="ctr"/>
                      <a:r>
                        <a:rPr lang="en-SA" sz="2000" dirty="0"/>
                        <a:t>Age in days</a:t>
                      </a:r>
                    </a:p>
                  </a:txBody>
                  <a:tcPr/>
                </a:tc>
                <a:tc>
                  <a:txBody>
                    <a:bodyPr/>
                    <a:lstStyle/>
                    <a:p>
                      <a:pPr algn="ctr"/>
                      <a:r>
                        <a:rPr lang="en-SA" sz="2000" dirty="0"/>
                        <a:t>3 </a:t>
                      </a:r>
                    </a:p>
                  </a:txBody>
                  <a:tcPr/>
                </a:tc>
                <a:tc>
                  <a:txBody>
                    <a:bodyPr/>
                    <a:lstStyle/>
                    <a:p>
                      <a:pPr algn="ctr"/>
                      <a:r>
                        <a:rPr lang="en-SA" sz="2000" dirty="0"/>
                        <a:t>56</a:t>
                      </a:r>
                    </a:p>
                  </a:txBody>
                  <a:tcPr/>
                </a:tc>
                <a:tc>
                  <a:txBody>
                    <a:bodyPr/>
                    <a:lstStyle/>
                    <a:p>
                      <a:pPr algn="ctr"/>
                      <a:r>
                        <a:rPr lang="en-SA" sz="2000" dirty="0"/>
                        <a:t>80</a:t>
                      </a:r>
                    </a:p>
                  </a:txBody>
                  <a:tcPr/>
                </a:tc>
                <a:extLst>
                  <a:ext uri="{0D108BD9-81ED-4DB2-BD59-A6C34878D82A}">
                    <a16:rowId xmlns:a16="http://schemas.microsoft.com/office/drawing/2014/main" val="589976946"/>
                  </a:ext>
                </a:extLst>
              </a:tr>
              <a:tr h="424990">
                <a:tc>
                  <a:txBody>
                    <a:bodyPr/>
                    <a:lstStyle/>
                    <a:p>
                      <a:pPr algn="ctr"/>
                      <a:r>
                        <a:rPr lang="en-SA" sz="2000" dirty="0"/>
                        <a:t>Serum glucose(mmol/L)</a:t>
                      </a:r>
                    </a:p>
                  </a:txBody>
                  <a:tcPr/>
                </a:tc>
                <a:tc>
                  <a:txBody>
                    <a:bodyPr/>
                    <a:lstStyle/>
                    <a:p>
                      <a:pPr algn="ctr"/>
                      <a:r>
                        <a:rPr lang="en-SA" sz="2000" dirty="0"/>
                        <a:t>2.6</a:t>
                      </a:r>
                    </a:p>
                  </a:txBody>
                  <a:tcPr/>
                </a:tc>
                <a:tc>
                  <a:txBody>
                    <a:bodyPr/>
                    <a:lstStyle/>
                    <a:p>
                      <a:pPr algn="ctr"/>
                      <a:r>
                        <a:rPr lang="en-SA" sz="2000" dirty="0"/>
                        <a:t>2.4</a:t>
                      </a:r>
                    </a:p>
                  </a:txBody>
                  <a:tcPr/>
                </a:tc>
                <a:tc>
                  <a:txBody>
                    <a:bodyPr/>
                    <a:lstStyle/>
                    <a:p>
                      <a:pPr algn="ctr"/>
                      <a:r>
                        <a:rPr lang="en-SA" sz="2000" dirty="0"/>
                        <a:t>2.5</a:t>
                      </a:r>
                    </a:p>
                  </a:txBody>
                  <a:tcPr/>
                </a:tc>
                <a:extLst>
                  <a:ext uri="{0D108BD9-81ED-4DB2-BD59-A6C34878D82A}">
                    <a16:rowId xmlns:a16="http://schemas.microsoft.com/office/drawing/2014/main" val="3239737213"/>
                  </a:ext>
                </a:extLst>
              </a:tr>
              <a:tr h="593821">
                <a:tc>
                  <a:txBody>
                    <a:bodyPr/>
                    <a:lstStyle/>
                    <a:p>
                      <a:pPr algn="ctr"/>
                      <a:r>
                        <a:rPr lang="en-SA" sz="2000" dirty="0"/>
                        <a:t>Insulin (Pmol/L)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SA" sz="2000" dirty="0"/>
                        <a:t>338.86</a:t>
                      </a:r>
                    </a:p>
                    <a:p>
                      <a:pPr algn="ctr"/>
                      <a:endParaRPr lang="en-SA" sz="2000" dirty="0"/>
                    </a:p>
                  </a:txBody>
                  <a:tcPr/>
                </a:tc>
                <a:tc>
                  <a:txBody>
                    <a:bodyPr/>
                    <a:lstStyle/>
                    <a:p>
                      <a:pPr algn="ctr"/>
                      <a:r>
                        <a:rPr lang="en-SA" sz="2000" dirty="0"/>
                        <a:t>19.96</a:t>
                      </a:r>
                    </a:p>
                  </a:txBody>
                  <a:tcPr/>
                </a:tc>
                <a:tc>
                  <a:txBody>
                    <a:bodyPr/>
                    <a:lstStyle/>
                    <a:p>
                      <a:pPr algn="ctr"/>
                      <a:r>
                        <a:rPr lang="en-SA" sz="2000" dirty="0"/>
                        <a:t>43.51</a:t>
                      </a:r>
                    </a:p>
                  </a:txBody>
                  <a:tcPr/>
                </a:tc>
                <a:extLst>
                  <a:ext uri="{0D108BD9-81ED-4DB2-BD59-A6C34878D82A}">
                    <a16:rowId xmlns:a16="http://schemas.microsoft.com/office/drawing/2014/main" val="759697526"/>
                  </a:ext>
                </a:extLst>
              </a:tr>
              <a:tr h="842641">
                <a:tc>
                  <a:txBody>
                    <a:bodyPr/>
                    <a:lstStyle/>
                    <a:p>
                      <a:pPr algn="ctr"/>
                      <a:r>
                        <a:rPr lang="en-SA" sz="2000" dirty="0"/>
                        <a:t>Urine ketones</a:t>
                      </a:r>
                    </a:p>
                  </a:txBody>
                  <a:tcPr/>
                </a:tc>
                <a:tc>
                  <a:txBody>
                    <a:bodyPr/>
                    <a:lstStyle/>
                    <a:p>
                      <a:pPr algn="ctr"/>
                      <a:r>
                        <a:rPr lang="en-SA" sz="2000" dirty="0"/>
                        <a:t>Negative</a:t>
                      </a:r>
                    </a:p>
                  </a:txBody>
                  <a:tcPr/>
                </a:tc>
                <a:tc>
                  <a:txBody>
                    <a:bodyPr/>
                    <a:lstStyle/>
                    <a:p>
                      <a:pPr algn="ctr"/>
                      <a:endParaRPr lang="en-SA" sz="2000" dirty="0"/>
                    </a:p>
                  </a:txBody>
                  <a:tcPr/>
                </a:tc>
                <a:tc>
                  <a:txBody>
                    <a:bodyPr/>
                    <a:lstStyle/>
                    <a:p>
                      <a:pPr algn="ctr"/>
                      <a:endParaRPr lang="en-SA" sz="2000" dirty="0"/>
                    </a:p>
                  </a:txBody>
                  <a:tcPr/>
                </a:tc>
                <a:extLst>
                  <a:ext uri="{0D108BD9-81ED-4DB2-BD59-A6C34878D82A}">
                    <a16:rowId xmlns:a16="http://schemas.microsoft.com/office/drawing/2014/main" val="3601342322"/>
                  </a:ext>
                </a:extLst>
              </a:tr>
              <a:tr h="842641">
                <a:tc>
                  <a:txBody>
                    <a:bodyPr/>
                    <a:lstStyle/>
                    <a:p>
                      <a:pPr algn="ctr"/>
                      <a:r>
                        <a:rPr lang="en-SA" sz="2000" dirty="0"/>
                        <a:t>C- peptid</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SA" sz="2000" dirty="0"/>
                        <a:t>0.50</a:t>
                      </a:r>
                    </a:p>
                    <a:p>
                      <a:pPr algn="ctr"/>
                      <a:endParaRPr lang="en-SA" sz="2000" dirty="0"/>
                    </a:p>
                  </a:txBody>
                  <a:tcPr/>
                </a:tc>
                <a:tc>
                  <a:txBody>
                    <a:bodyPr/>
                    <a:lstStyle/>
                    <a:p>
                      <a:pPr algn="ctr"/>
                      <a:endParaRPr lang="en-SA" sz="2000" dirty="0"/>
                    </a:p>
                  </a:txBody>
                  <a:tcPr/>
                </a:tc>
                <a:tc>
                  <a:txBody>
                    <a:bodyPr/>
                    <a:lstStyle/>
                    <a:p>
                      <a:pPr algn="ctr"/>
                      <a:r>
                        <a:rPr lang="en-SA" sz="2000" dirty="0"/>
                        <a:t>1.82</a:t>
                      </a:r>
                    </a:p>
                  </a:txBody>
                  <a:tcPr/>
                </a:tc>
                <a:extLst>
                  <a:ext uri="{0D108BD9-81ED-4DB2-BD59-A6C34878D82A}">
                    <a16:rowId xmlns:a16="http://schemas.microsoft.com/office/drawing/2014/main" val="839338210"/>
                  </a:ext>
                </a:extLst>
              </a:tr>
            </a:tbl>
          </a:graphicData>
        </a:graphic>
      </p:graphicFrame>
    </p:spTree>
    <p:extLst>
      <p:ext uri="{BB962C8B-B14F-4D97-AF65-F5344CB8AC3E}">
        <p14:creationId xmlns:p14="http://schemas.microsoft.com/office/powerpoint/2010/main" val="129632295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57A320-BAED-8571-DD98-2F49C3C49527}"/>
              </a:ext>
            </a:extLst>
          </p:cNvPr>
          <p:cNvSpPr>
            <a:spLocks noGrp="1"/>
          </p:cNvSpPr>
          <p:nvPr>
            <p:ph type="sldNum" idx="12"/>
          </p:nvPr>
        </p:nvSpPr>
        <p:spPr>
          <a:xfrm>
            <a:off x="4214191" y="4602875"/>
            <a:ext cx="743733" cy="333600"/>
          </a:xfrm>
        </p:spPr>
        <p:txBody>
          <a:bodyPr/>
          <a:lstStyle/>
          <a:p>
            <a:pPr marL="0" lvl="0" indent="0" algn="ctr" rtl="0">
              <a:spcBef>
                <a:spcPts val="0"/>
              </a:spcBef>
              <a:spcAft>
                <a:spcPts val="0"/>
              </a:spcAft>
              <a:buNone/>
            </a:pPr>
            <a:fld id="{00000000-1234-1234-1234-123412341234}" type="slidenum">
              <a:rPr lang="en" smtClean="0"/>
              <a:t>11</a:t>
            </a:fld>
            <a:r>
              <a:rPr lang="en" dirty="0"/>
              <a:t> - 20</a:t>
            </a:r>
          </a:p>
        </p:txBody>
      </p:sp>
      <p:sp>
        <p:nvSpPr>
          <p:cNvPr id="3" name="Title 2">
            <a:extLst>
              <a:ext uri="{FF2B5EF4-FFF2-40B4-BE49-F238E27FC236}">
                <a16:creationId xmlns:a16="http://schemas.microsoft.com/office/drawing/2014/main" id="{6D71FA20-B889-201E-F075-DA36005D869D}"/>
              </a:ext>
            </a:extLst>
          </p:cNvPr>
          <p:cNvSpPr>
            <a:spLocks noGrp="1"/>
          </p:cNvSpPr>
          <p:nvPr>
            <p:ph type="title"/>
          </p:nvPr>
        </p:nvSpPr>
        <p:spPr/>
        <p:txBody>
          <a:bodyPr/>
          <a:lstStyle/>
          <a:p>
            <a:r>
              <a:rPr lang="en-US" dirty="0">
                <a:solidFill>
                  <a:schemeClr val="bg2">
                    <a:lumMod val="75000"/>
                  </a:schemeClr>
                </a:solidFill>
              </a:rPr>
              <a:t>Investigations</a:t>
            </a:r>
            <a:endParaRPr lang="en-SA" dirty="0"/>
          </a:p>
        </p:txBody>
      </p:sp>
      <p:sp>
        <p:nvSpPr>
          <p:cNvPr id="4" name="Subtitle 3">
            <a:extLst>
              <a:ext uri="{FF2B5EF4-FFF2-40B4-BE49-F238E27FC236}">
                <a16:creationId xmlns:a16="http://schemas.microsoft.com/office/drawing/2014/main" id="{B9395137-9FEA-9C1F-08E5-4F66B69D759E}"/>
              </a:ext>
            </a:extLst>
          </p:cNvPr>
          <p:cNvSpPr>
            <a:spLocks noGrp="1"/>
          </p:cNvSpPr>
          <p:nvPr>
            <p:ph type="subTitle" idx="1"/>
          </p:nvPr>
        </p:nvSpPr>
        <p:spPr/>
        <p:txBody>
          <a:bodyPr/>
          <a:lstStyle/>
          <a:p>
            <a:r>
              <a:rPr lang="en-SA" sz="2000" b="1" dirty="0"/>
              <a:t>Echo :</a:t>
            </a:r>
          </a:p>
          <a:p>
            <a:pPr marL="139700" indent="0">
              <a:buNone/>
            </a:pPr>
            <a:r>
              <a:rPr lang="en-SA" sz="2000" dirty="0"/>
              <a:t>-  Tiny PFO with mild dialted and hypertrophied LV</a:t>
            </a:r>
          </a:p>
          <a:p>
            <a:r>
              <a:rPr lang="en-SA" sz="2000" b="1" dirty="0"/>
              <a:t>Hearing assessment:</a:t>
            </a:r>
          </a:p>
          <a:p>
            <a:pPr marL="139700" indent="0">
              <a:buNone/>
            </a:pPr>
            <a:r>
              <a:rPr lang="en-SA" sz="2000" b="1" dirty="0"/>
              <a:t>-   </a:t>
            </a:r>
            <a:r>
              <a:rPr lang="en-US" sz="2000" dirty="0"/>
              <a:t>P</a:t>
            </a:r>
            <a:r>
              <a:rPr lang="en-SA" sz="2000" dirty="0"/>
              <a:t>ass </a:t>
            </a:r>
          </a:p>
        </p:txBody>
      </p:sp>
    </p:spTree>
    <p:extLst>
      <p:ext uri="{BB962C8B-B14F-4D97-AF65-F5344CB8AC3E}">
        <p14:creationId xmlns:p14="http://schemas.microsoft.com/office/powerpoint/2010/main" val="3275564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DE2AC7-516F-D191-A417-9D69BDD0A19B}"/>
              </a:ext>
            </a:extLst>
          </p:cNvPr>
          <p:cNvSpPr>
            <a:spLocks noGrp="1"/>
          </p:cNvSpPr>
          <p:nvPr>
            <p:ph type="sldNum" idx="12"/>
          </p:nvPr>
        </p:nvSpPr>
        <p:spPr>
          <a:xfrm>
            <a:off x="4174435" y="4602875"/>
            <a:ext cx="783489" cy="333600"/>
          </a:xfrm>
        </p:spPr>
        <p:txBody>
          <a:bodyPr/>
          <a:lstStyle/>
          <a:p>
            <a:pPr marL="0" lvl="0" indent="0" algn="ctr" rtl="0">
              <a:spcBef>
                <a:spcPts val="0"/>
              </a:spcBef>
              <a:spcAft>
                <a:spcPts val="0"/>
              </a:spcAft>
              <a:buNone/>
            </a:pPr>
            <a:fld id="{00000000-1234-1234-1234-123412341234}" type="slidenum">
              <a:rPr lang="en" smtClean="0"/>
              <a:t>12</a:t>
            </a:fld>
            <a:r>
              <a:rPr lang="en" dirty="0"/>
              <a:t> - 20</a:t>
            </a:r>
          </a:p>
        </p:txBody>
      </p:sp>
      <p:sp>
        <p:nvSpPr>
          <p:cNvPr id="3" name="Title 2">
            <a:extLst>
              <a:ext uri="{FF2B5EF4-FFF2-40B4-BE49-F238E27FC236}">
                <a16:creationId xmlns:a16="http://schemas.microsoft.com/office/drawing/2014/main" id="{F068E584-72B8-F585-359E-6DE860B6A683}"/>
              </a:ext>
            </a:extLst>
          </p:cNvPr>
          <p:cNvSpPr>
            <a:spLocks noGrp="1"/>
          </p:cNvSpPr>
          <p:nvPr>
            <p:ph type="title"/>
          </p:nvPr>
        </p:nvSpPr>
        <p:spPr>
          <a:xfrm>
            <a:off x="352138" y="529108"/>
            <a:ext cx="6266400" cy="572700"/>
          </a:xfrm>
        </p:spPr>
        <p:txBody>
          <a:bodyPr/>
          <a:lstStyle/>
          <a:p>
            <a:r>
              <a:rPr lang="en-SA" dirty="0">
                <a:solidFill>
                  <a:schemeClr val="bg2">
                    <a:lumMod val="75000"/>
                  </a:schemeClr>
                </a:solidFill>
              </a:rPr>
              <a:t>Genetic test result </a:t>
            </a:r>
          </a:p>
        </p:txBody>
      </p:sp>
      <p:graphicFrame>
        <p:nvGraphicFramePr>
          <p:cNvPr id="5" name="Table 5">
            <a:extLst>
              <a:ext uri="{FF2B5EF4-FFF2-40B4-BE49-F238E27FC236}">
                <a16:creationId xmlns:a16="http://schemas.microsoft.com/office/drawing/2014/main" id="{432239E3-0D98-A7EF-B239-921A3A607CE6}"/>
              </a:ext>
            </a:extLst>
          </p:cNvPr>
          <p:cNvGraphicFramePr>
            <a:graphicFrameLocks noGrp="1"/>
          </p:cNvGraphicFramePr>
          <p:nvPr>
            <p:extLst>
              <p:ext uri="{D42A27DB-BD31-4B8C-83A1-F6EECF244321}">
                <p14:modId xmlns:p14="http://schemas.microsoft.com/office/powerpoint/2010/main" val="3201962142"/>
              </p:ext>
            </p:extLst>
          </p:nvPr>
        </p:nvGraphicFramePr>
        <p:xfrm>
          <a:off x="262758" y="1951685"/>
          <a:ext cx="8618483" cy="1240129"/>
        </p:xfrm>
        <a:graphic>
          <a:graphicData uri="http://schemas.openxmlformats.org/drawingml/2006/table">
            <a:tbl>
              <a:tblPr firstRow="1" bandRow="1">
                <a:tableStyleId>{D7AC3CCA-C797-4891-BE02-D94E43425B78}</a:tableStyleId>
              </a:tblPr>
              <a:tblGrid>
                <a:gridCol w="1352379">
                  <a:extLst>
                    <a:ext uri="{9D8B030D-6E8A-4147-A177-3AD203B41FA5}">
                      <a16:colId xmlns:a16="http://schemas.microsoft.com/office/drawing/2014/main" val="1578269766"/>
                    </a:ext>
                  </a:extLst>
                </a:gridCol>
                <a:gridCol w="2095013">
                  <a:extLst>
                    <a:ext uri="{9D8B030D-6E8A-4147-A177-3AD203B41FA5}">
                      <a16:colId xmlns:a16="http://schemas.microsoft.com/office/drawing/2014/main" val="1780485720"/>
                    </a:ext>
                  </a:extLst>
                </a:gridCol>
                <a:gridCol w="1723697">
                  <a:extLst>
                    <a:ext uri="{9D8B030D-6E8A-4147-A177-3AD203B41FA5}">
                      <a16:colId xmlns:a16="http://schemas.microsoft.com/office/drawing/2014/main" val="588789554"/>
                    </a:ext>
                  </a:extLst>
                </a:gridCol>
                <a:gridCol w="1723697">
                  <a:extLst>
                    <a:ext uri="{9D8B030D-6E8A-4147-A177-3AD203B41FA5}">
                      <a16:colId xmlns:a16="http://schemas.microsoft.com/office/drawing/2014/main" val="3834123128"/>
                    </a:ext>
                  </a:extLst>
                </a:gridCol>
                <a:gridCol w="1723697">
                  <a:extLst>
                    <a:ext uri="{9D8B030D-6E8A-4147-A177-3AD203B41FA5}">
                      <a16:colId xmlns:a16="http://schemas.microsoft.com/office/drawing/2014/main" val="1382281416"/>
                    </a:ext>
                  </a:extLst>
                </a:gridCol>
              </a:tblGrid>
              <a:tr h="600049">
                <a:tc>
                  <a:txBody>
                    <a:bodyPr/>
                    <a:lstStyle/>
                    <a:p>
                      <a:pPr algn="ctr"/>
                      <a:r>
                        <a:rPr lang="en-SA" sz="1800" dirty="0"/>
                        <a:t>Gene</a:t>
                      </a:r>
                    </a:p>
                  </a:txBody>
                  <a:tcPr/>
                </a:tc>
                <a:tc>
                  <a:txBody>
                    <a:bodyPr/>
                    <a:lstStyle/>
                    <a:p>
                      <a:pPr algn="ctr"/>
                      <a:r>
                        <a:rPr lang="en-SA" sz="1800" dirty="0"/>
                        <a:t>NM Number</a:t>
                      </a:r>
                    </a:p>
                  </a:txBody>
                  <a:tcPr/>
                </a:tc>
                <a:tc>
                  <a:txBody>
                    <a:bodyPr/>
                    <a:lstStyle/>
                    <a:p>
                      <a:pPr algn="ctr"/>
                      <a:r>
                        <a:rPr lang="en-SA" sz="1800" dirty="0"/>
                        <a:t>Nucleotide alterations</a:t>
                      </a:r>
                    </a:p>
                  </a:txBody>
                  <a:tcPr/>
                </a:tc>
                <a:tc>
                  <a:txBody>
                    <a:bodyPr/>
                    <a:lstStyle/>
                    <a:p>
                      <a:pPr algn="ctr"/>
                      <a:r>
                        <a:rPr lang="en-SA" sz="1800" dirty="0"/>
                        <a:t>Amino acid changes</a:t>
                      </a:r>
                    </a:p>
                  </a:txBody>
                  <a:tcPr/>
                </a:tc>
                <a:tc>
                  <a:txBody>
                    <a:bodyPr/>
                    <a:lstStyle/>
                    <a:p>
                      <a:pPr algn="ctr"/>
                      <a:r>
                        <a:rPr lang="en-SA" sz="1800" dirty="0"/>
                        <a:t>Zygosity</a:t>
                      </a:r>
                    </a:p>
                  </a:txBody>
                  <a:tcPr/>
                </a:tc>
                <a:extLst>
                  <a:ext uri="{0D108BD9-81ED-4DB2-BD59-A6C34878D82A}">
                    <a16:rowId xmlns:a16="http://schemas.microsoft.com/office/drawing/2014/main" val="1231495013"/>
                  </a:ext>
                </a:extLst>
              </a:tr>
              <a:tr h="600049">
                <a:tc>
                  <a:txBody>
                    <a:bodyPr/>
                    <a:lstStyle/>
                    <a:p>
                      <a:pPr algn="ctr"/>
                      <a:r>
                        <a:rPr lang="en-SA" sz="1800" b="1" dirty="0">
                          <a:solidFill>
                            <a:srgbClr val="C00000"/>
                          </a:solidFill>
                        </a:rPr>
                        <a:t>KDM6A</a:t>
                      </a:r>
                    </a:p>
                  </a:txBody>
                  <a:tcPr/>
                </a:tc>
                <a:tc>
                  <a:txBody>
                    <a:bodyPr/>
                    <a:lstStyle/>
                    <a:p>
                      <a:pPr algn="ctr"/>
                      <a:r>
                        <a:rPr lang="en-SA" sz="1800" dirty="0"/>
                        <a:t>NM_001291415.1</a:t>
                      </a:r>
                    </a:p>
                  </a:txBody>
                  <a:tcPr/>
                </a:tc>
                <a:tc>
                  <a:txBody>
                    <a:bodyPr/>
                    <a:lstStyle/>
                    <a:p>
                      <a:pPr algn="ctr"/>
                      <a:r>
                        <a:rPr lang="en-SA" sz="1800" dirty="0"/>
                        <a:t>c.564+1delG</a:t>
                      </a:r>
                    </a:p>
                  </a:txBody>
                  <a:tcPr/>
                </a:tc>
                <a:tc>
                  <a:txBody>
                    <a:bodyPr/>
                    <a:lstStyle/>
                    <a:p>
                      <a:pPr algn="ctr"/>
                      <a:r>
                        <a:rPr lang="en-SA" sz="1800" dirty="0"/>
                        <a:t>P.(?)</a:t>
                      </a:r>
                    </a:p>
                  </a:txBody>
                  <a:tcPr/>
                </a:tc>
                <a:tc>
                  <a:txBody>
                    <a:bodyPr/>
                    <a:lstStyle/>
                    <a:p>
                      <a:pPr algn="ctr"/>
                      <a:r>
                        <a:rPr lang="en-SA" sz="1800" dirty="0"/>
                        <a:t>Heterozygous</a:t>
                      </a:r>
                    </a:p>
                  </a:txBody>
                  <a:tcPr/>
                </a:tc>
                <a:extLst>
                  <a:ext uri="{0D108BD9-81ED-4DB2-BD59-A6C34878D82A}">
                    <a16:rowId xmlns:a16="http://schemas.microsoft.com/office/drawing/2014/main" val="3953323878"/>
                  </a:ext>
                </a:extLst>
              </a:tr>
            </a:tbl>
          </a:graphicData>
        </a:graphic>
      </p:graphicFrame>
      <p:sp>
        <p:nvSpPr>
          <p:cNvPr id="6" name="TextBox 5">
            <a:extLst>
              <a:ext uri="{FF2B5EF4-FFF2-40B4-BE49-F238E27FC236}">
                <a16:creationId xmlns:a16="http://schemas.microsoft.com/office/drawing/2014/main" id="{F48C6ED1-F73F-D52A-7737-E779E3C087D4}"/>
              </a:ext>
            </a:extLst>
          </p:cNvPr>
          <p:cNvSpPr txBox="1"/>
          <p:nvPr/>
        </p:nvSpPr>
        <p:spPr>
          <a:xfrm>
            <a:off x="352138" y="3739823"/>
            <a:ext cx="8618483" cy="523220"/>
          </a:xfrm>
          <a:prstGeom prst="rect">
            <a:avLst/>
          </a:prstGeom>
          <a:noFill/>
        </p:spPr>
        <p:txBody>
          <a:bodyPr wrap="square">
            <a:spAutoFit/>
          </a:bodyPr>
          <a:lstStyle/>
          <a:p>
            <a:r>
              <a:rPr lang="en-SA" sz="1400" b="1" dirty="0">
                <a:effectLst/>
                <a:latin typeface="Aptos" panose="020B0004020202020204" pitchFamily="34" charset="0"/>
                <a:ea typeface="Times New Roman" panose="02020603050405020304" pitchFamily="18" charset="0"/>
                <a:cs typeface="Times New Roman" panose="02020603050405020304" pitchFamily="18" charset="0"/>
              </a:rPr>
              <a:t>A novel splice-site variant </a:t>
            </a:r>
            <a:r>
              <a:rPr lang="en-SA" sz="1400" dirty="0">
                <a:effectLst/>
                <a:latin typeface="Aptos" panose="020B0004020202020204" pitchFamily="34" charset="0"/>
                <a:ea typeface="Aptos" panose="020B0004020202020204" pitchFamily="34" charset="0"/>
                <a:cs typeface="Arial" panose="020B0604020202020204" pitchFamily="34" charset="0"/>
              </a:rPr>
              <a:t>(c.564+1delG) </a:t>
            </a:r>
            <a:r>
              <a:rPr lang="en-SA" sz="1400" dirty="0">
                <a:effectLst/>
                <a:latin typeface="Aptos" panose="020B0004020202020204" pitchFamily="34" charset="0"/>
                <a:ea typeface="Times New Roman" panose="02020603050405020304" pitchFamily="18" charset="0"/>
                <a:cs typeface="Times New Roman" panose="02020603050405020304" pitchFamily="18" charset="0"/>
              </a:rPr>
              <a:t>in KDM6A causing Kabuki syndrome type 2 presenting with CHI responsive </a:t>
            </a:r>
            <a:endParaRPr lang="en-SA" dirty="0"/>
          </a:p>
        </p:txBody>
      </p:sp>
    </p:spTree>
    <p:extLst>
      <p:ext uri="{BB962C8B-B14F-4D97-AF65-F5344CB8AC3E}">
        <p14:creationId xmlns:p14="http://schemas.microsoft.com/office/powerpoint/2010/main" val="1262302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C8E8B5-AB29-5B77-9DE5-6E6E5089862E}"/>
              </a:ext>
            </a:extLst>
          </p:cNvPr>
          <p:cNvSpPr>
            <a:spLocks noGrp="1"/>
          </p:cNvSpPr>
          <p:nvPr>
            <p:ph type="sldNum" idx="12"/>
          </p:nvPr>
        </p:nvSpPr>
        <p:spPr>
          <a:xfrm>
            <a:off x="4187687" y="4602875"/>
            <a:ext cx="770237" cy="333600"/>
          </a:xfrm>
        </p:spPr>
        <p:txBody>
          <a:bodyPr/>
          <a:lstStyle/>
          <a:p>
            <a:pPr marL="0" lvl="0" indent="0" algn="ctr" rtl="0">
              <a:spcBef>
                <a:spcPts val="0"/>
              </a:spcBef>
              <a:spcAft>
                <a:spcPts val="0"/>
              </a:spcAft>
              <a:buNone/>
            </a:pPr>
            <a:r>
              <a:rPr lang="en" dirty="0"/>
              <a:t>13 - 20</a:t>
            </a:r>
          </a:p>
        </p:txBody>
      </p:sp>
      <p:sp>
        <p:nvSpPr>
          <p:cNvPr id="3" name="Title 2">
            <a:extLst>
              <a:ext uri="{FF2B5EF4-FFF2-40B4-BE49-F238E27FC236}">
                <a16:creationId xmlns:a16="http://schemas.microsoft.com/office/drawing/2014/main" id="{82406291-9B42-D5C4-26F6-44BEF2E8F85C}"/>
              </a:ext>
            </a:extLst>
          </p:cNvPr>
          <p:cNvSpPr>
            <a:spLocks noGrp="1"/>
          </p:cNvSpPr>
          <p:nvPr>
            <p:ph type="title"/>
          </p:nvPr>
        </p:nvSpPr>
        <p:spPr>
          <a:xfrm>
            <a:off x="520304" y="336500"/>
            <a:ext cx="6266400" cy="572700"/>
          </a:xfrm>
        </p:spPr>
        <p:txBody>
          <a:bodyPr/>
          <a:lstStyle/>
          <a:p>
            <a:r>
              <a:rPr lang="en-US" dirty="0">
                <a:solidFill>
                  <a:schemeClr val="bg2">
                    <a:lumMod val="75000"/>
                  </a:schemeClr>
                </a:solidFill>
              </a:rPr>
              <a:t>Diagnostic Challenges</a:t>
            </a:r>
            <a:endParaRPr lang="en-SA" dirty="0">
              <a:solidFill>
                <a:schemeClr val="bg2">
                  <a:lumMod val="75000"/>
                </a:schemeClr>
              </a:solidFill>
            </a:endParaRPr>
          </a:p>
        </p:txBody>
      </p:sp>
      <p:sp>
        <p:nvSpPr>
          <p:cNvPr id="4" name="Subtitle 3">
            <a:extLst>
              <a:ext uri="{FF2B5EF4-FFF2-40B4-BE49-F238E27FC236}">
                <a16:creationId xmlns:a16="http://schemas.microsoft.com/office/drawing/2014/main" id="{176B6885-5F16-64B6-EF5D-03D03E0CB1C9}"/>
              </a:ext>
            </a:extLst>
          </p:cNvPr>
          <p:cNvSpPr>
            <a:spLocks noGrp="1"/>
          </p:cNvSpPr>
          <p:nvPr>
            <p:ph type="subTitle" idx="1"/>
          </p:nvPr>
        </p:nvSpPr>
        <p:spPr>
          <a:xfrm>
            <a:off x="115283" y="983513"/>
            <a:ext cx="8913433" cy="4322674"/>
          </a:xfrm>
        </p:spPr>
        <p:txBody>
          <a:bodyPr/>
          <a:lstStyle/>
          <a:p>
            <a:r>
              <a:rPr lang="en-US" sz="2200" dirty="0"/>
              <a:t>Maternal history of GDM , initially suggesting transient neonatal hypoglycemia rather than a congenital or syndromic cause.</a:t>
            </a:r>
          </a:p>
          <a:p>
            <a:r>
              <a:rPr lang="en-US" sz="2200" dirty="0"/>
              <a:t>Persistent hypoglycemia despite appropriate management and lack of response to octreotide, raising suspicion for congenital hyperinsulinism.</a:t>
            </a:r>
          </a:p>
          <a:p>
            <a:r>
              <a:rPr lang="en-SA" sz="2200" dirty="0">
                <a:effectLst/>
                <a:latin typeface="Aptos" panose="020B0004020202020204" pitchFamily="34" charset="0"/>
                <a:ea typeface="Times New Roman" panose="02020603050405020304" pitchFamily="18" charset="0"/>
                <a:cs typeface="Arial" panose="020B0604020202020204" pitchFamily="34" charset="0"/>
              </a:rPr>
              <a:t>KS-related HI may not be detected on routine HI gene panels and therefore requires a high index of suspicion and consideration of broader genetic testing such as WES when initial gene panel testing is unrevealing.</a:t>
            </a:r>
            <a:endParaRPr lang="en-SA" sz="2200" dirty="0">
              <a:latin typeface="Aptos" panose="020B0004020202020204" pitchFamily="34" charset="0"/>
              <a:ea typeface="Times New Roman" panose="02020603050405020304" pitchFamily="18" charset="0"/>
              <a:cs typeface="Times New Roman" panose="02020603050405020304" pitchFamily="18" charset="0"/>
            </a:endParaRPr>
          </a:p>
          <a:p>
            <a:endParaRPr lang="en-SA" sz="2200" dirty="0"/>
          </a:p>
        </p:txBody>
      </p:sp>
    </p:spTree>
    <p:extLst>
      <p:ext uri="{BB962C8B-B14F-4D97-AF65-F5344CB8AC3E}">
        <p14:creationId xmlns:p14="http://schemas.microsoft.com/office/powerpoint/2010/main" val="28972276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04B53-EFC2-B607-7A49-E92AB2F0E06E}"/>
              </a:ext>
            </a:extLst>
          </p:cNvPr>
          <p:cNvSpPr>
            <a:spLocks noGrp="1"/>
          </p:cNvSpPr>
          <p:nvPr>
            <p:ph type="sldNum" idx="12"/>
          </p:nvPr>
        </p:nvSpPr>
        <p:spPr>
          <a:xfrm>
            <a:off x="4147931" y="4602875"/>
            <a:ext cx="809994" cy="333600"/>
          </a:xfrm>
        </p:spPr>
        <p:txBody>
          <a:bodyPr/>
          <a:lstStyle/>
          <a:p>
            <a:pPr marL="0" lvl="0" indent="0" algn="ctr" rtl="0">
              <a:spcBef>
                <a:spcPts val="0"/>
              </a:spcBef>
              <a:spcAft>
                <a:spcPts val="0"/>
              </a:spcAft>
              <a:buNone/>
            </a:pPr>
            <a:fld id="{00000000-1234-1234-1234-123412341234}" type="slidenum">
              <a:rPr lang="en" smtClean="0"/>
              <a:t>14</a:t>
            </a:fld>
            <a:r>
              <a:rPr lang="en" dirty="0"/>
              <a:t> - 20</a:t>
            </a:r>
          </a:p>
        </p:txBody>
      </p:sp>
      <p:sp>
        <p:nvSpPr>
          <p:cNvPr id="3" name="Title 2">
            <a:extLst>
              <a:ext uri="{FF2B5EF4-FFF2-40B4-BE49-F238E27FC236}">
                <a16:creationId xmlns:a16="http://schemas.microsoft.com/office/drawing/2014/main" id="{2B805BC7-8B7C-3C06-39EA-D24C276BBBED}"/>
              </a:ext>
            </a:extLst>
          </p:cNvPr>
          <p:cNvSpPr>
            <a:spLocks noGrp="1"/>
          </p:cNvSpPr>
          <p:nvPr>
            <p:ph type="title"/>
          </p:nvPr>
        </p:nvSpPr>
        <p:spPr>
          <a:xfrm>
            <a:off x="399489" y="248113"/>
            <a:ext cx="6266400" cy="572700"/>
          </a:xfrm>
        </p:spPr>
        <p:txBody>
          <a:bodyPr/>
          <a:lstStyle/>
          <a:p>
            <a:r>
              <a:rPr lang="en-US" dirty="0">
                <a:solidFill>
                  <a:schemeClr val="bg2">
                    <a:lumMod val="75000"/>
                  </a:schemeClr>
                </a:solidFill>
              </a:rPr>
              <a:t>Kabuki Syndrome Type 2 </a:t>
            </a:r>
            <a:endParaRPr lang="en-SA" dirty="0">
              <a:solidFill>
                <a:schemeClr val="bg2">
                  <a:lumMod val="75000"/>
                </a:schemeClr>
              </a:solidFill>
            </a:endParaRPr>
          </a:p>
        </p:txBody>
      </p:sp>
      <p:sp>
        <p:nvSpPr>
          <p:cNvPr id="4" name="Subtitle 3">
            <a:extLst>
              <a:ext uri="{FF2B5EF4-FFF2-40B4-BE49-F238E27FC236}">
                <a16:creationId xmlns:a16="http://schemas.microsoft.com/office/drawing/2014/main" id="{DFDE0D0C-37DA-91A3-3C47-B4046337E0AA}"/>
              </a:ext>
            </a:extLst>
          </p:cNvPr>
          <p:cNvSpPr>
            <a:spLocks noGrp="1"/>
          </p:cNvSpPr>
          <p:nvPr>
            <p:ph type="subTitle" idx="1"/>
          </p:nvPr>
        </p:nvSpPr>
        <p:spPr>
          <a:xfrm>
            <a:off x="230261" y="756676"/>
            <a:ext cx="8514250" cy="3910337"/>
          </a:xfrm>
        </p:spPr>
        <p:txBody>
          <a:bodyPr/>
          <a:lstStyle/>
          <a:p>
            <a:r>
              <a:rPr lang="en-SA" sz="2000" dirty="0">
                <a:effectLst/>
                <a:latin typeface="Aptos" panose="020B0004020202020204" pitchFamily="34" charset="0"/>
                <a:ea typeface="Times New Roman" panose="02020603050405020304" pitchFamily="18" charset="0"/>
                <a:cs typeface="Arial" panose="020B0604020202020204" pitchFamily="34" charset="0"/>
              </a:rPr>
              <a:t>Kabuki syndrome (KS) is a multisystem genetic disorder characterized by distinctive facial features, intellectual disability, and various systemic manifestations, including abnormalities in glucose metabolism. </a:t>
            </a:r>
          </a:p>
          <a:p>
            <a:endParaRPr lang="en-SA" sz="2000" dirty="0">
              <a:effectLst/>
              <a:latin typeface="Aptos" panose="020B0004020202020204" pitchFamily="34" charset="0"/>
              <a:ea typeface="Times New Roman" panose="02020603050405020304" pitchFamily="18" charset="0"/>
              <a:cs typeface="Arial" panose="020B0604020202020204" pitchFamily="34" charset="0"/>
            </a:endParaRPr>
          </a:p>
          <a:p>
            <a:r>
              <a:rPr lang="en-SA" sz="2000" dirty="0">
                <a:solidFill>
                  <a:schemeClr val="tx1"/>
                </a:solidFill>
                <a:effectLst/>
                <a:latin typeface="Aptos" panose="020B0004020202020204" pitchFamily="34" charset="0"/>
                <a:ea typeface="Aptos" panose="020B0004020202020204" pitchFamily="34" charset="0"/>
                <a:cs typeface="Arial" panose="020B0604020202020204" pitchFamily="34" charset="0"/>
              </a:rPr>
              <a:t>Hyperinsulinaemism (</a:t>
            </a:r>
            <a:r>
              <a:rPr lang="en-SA" sz="20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HI) </a:t>
            </a:r>
            <a:r>
              <a:rPr lang="en-SA" sz="2000" dirty="0">
                <a:effectLst/>
                <a:latin typeface="Aptos" panose="020B0004020202020204" pitchFamily="34" charset="0"/>
                <a:ea typeface="Times New Roman" panose="02020603050405020304" pitchFamily="18" charset="0"/>
                <a:cs typeface="Arial" panose="020B0604020202020204" pitchFamily="34" charset="0"/>
              </a:rPr>
              <a:t>associated with Kabuki syndrome is a rare but increasingly recognized cause of persistent neonatal hypoglycemia, reported in approximately </a:t>
            </a:r>
            <a:r>
              <a:rPr lang="en-SA" sz="2000" b="1" dirty="0">
                <a:effectLst/>
                <a:latin typeface="Aptos" panose="020B0004020202020204" pitchFamily="34" charset="0"/>
                <a:ea typeface="Times New Roman" panose="02020603050405020304" pitchFamily="18" charset="0"/>
                <a:cs typeface="Arial" panose="020B0604020202020204" pitchFamily="34" charset="0"/>
              </a:rPr>
              <a:t>0.3–4% of affected individuals, </a:t>
            </a:r>
            <a:r>
              <a:rPr lang="en-SA" sz="2000" b="1" dirty="0">
                <a:latin typeface="Aptos" panose="020B0004020202020204" pitchFamily="34" charset="0"/>
                <a:ea typeface="Aptos" panose="020B0004020202020204" pitchFamily="34" charset="0"/>
                <a:cs typeface="Arial" panose="020B0604020202020204" pitchFamily="34" charset="0"/>
              </a:rPr>
              <a:t>clinical features evolve with time</a:t>
            </a:r>
            <a:endParaRPr lang="en-SA" sz="2000" b="1" dirty="0">
              <a:effectLst/>
              <a:latin typeface="Aptos" panose="020B0004020202020204" pitchFamily="34" charset="0"/>
              <a:ea typeface="Times New Roman" panose="02020603050405020304" pitchFamily="18" charset="0"/>
              <a:cs typeface="Arial" panose="020B0604020202020204" pitchFamily="34" charset="0"/>
            </a:endParaRPr>
          </a:p>
          <a:p>
            <a:r>
              <a:rPr lang="en-SA" sz="2000" dirty="0">
                <a:latin typeface="Aptos" panose="020B0004020202020204" pitchFamily="34" charset="0"/>
                <a:ea typeface="Times New Roman" panose="02020603050405020304" pitchFamily="18" charset="0"/>
                <a:cs typeface="Arial" panose="020B0604020202020204" pitchFamily="34" charset="0"/>
              </a:rPr>
              <a:t>A</a:t>
            </a:r>
            <a:r>
              <a:rPr lang="en-SA" sz="2000" dirty="0">
                <a:effectLst/>
                <a:latin typeface="Aptos" panose="020B0004020202020204" pitchFamily="34" charset="0"/>
                <a:ea typeface="Times New Roman" panose="02020603050405020304" pitchFamily="18" charset="0"/>
                <a:cs typeface="Arial" panose="020B0604020202020204" pitchFamily="34" charset="0"/>
              </a:rPr>
              <a:t>round 30 cases with KS  has been associates with HI has been described, </a:t>
            </a:r>
            <a:r>
              <a:rPr lang="en-SA" sz="2000" b="1" dirty="0">
                <a:effectLst/>
                <a:latin typeface="Aptos" panose="020B0004020202020204" pitchFamily="34" charset="0"/>
                <a:ea typeface="Aptos" panose="020B0004020202020204" pitchFamily="34" charset="0"/>
                <a:cs typeface="Arial" panose="020B0604020202020204" pitchFamily="34" charset="0"/>
              </a:rPr>
              <a:t>nearly half related to pathogenic variants in KDM6A</a:t>
            </a:r>
            <a:r>
              <a:rPr lang="en-SA" sz="2000" b="1" dirty="0">
                <a:effectLst/>
                <a:latin typeface="Aptos" panose="020B0004020202020204" pitchFamily="34" charset="0"/>
                <a:ea typeface="Times New Roman" panose="02020603050405020304" pitchFamily="18" charset="0"/>
                <a:cs typeface="Arial" panose="020B0604020202020204" pitchFamily="34" charset="0"/>
              </a:rPr>
              <a:t>.</a:t>
            </a:r>
            <a:r>
              <a:rPr lang="en-SA" sz="2000" dirty="0">
                <a:effectLst/>
                <a:latin typeface="Aptos" panose="020B0004020202020204" pitchFamily="34" charset="0"/>
                <a:ea typeface="Times New Roman" panose="02020603050405020304" pitchFamily="18" charset="0"/>
                <a:cs typeface="Arial" panose="020B0604020202020204" pitchFamily="34" charset="0"/>
              </a:rPr>
              <a:t>  </a:t>
            </a:r>
          </a:p>
          <a:p>
            <a:endParaRPr lang="en-SA" sz="1800" dirty="0"/>
          </a:p>
        </p:txBody>
      </p:sp>
      <p:sp>
        <p:nvSpPr>
          <p:cNvPr id="6" name="TextBox 5">
            <a:extLst>
              <a:ext uri="{FF2B5EF4-FFF2-40B4-BE49-F238E27FC236}">
                <a16:creationId xmlns:a16="http://schemas.microsoft.com/office/drawing/2014/main" id="{06E69B93-79FD-F590-11E4-A09719AFE6B1}"/>
              </a:ext>
            </a:extLst>
          </p:cNvPr>
          <p:cNvSpPr txBox="1"/>
          <p:nvPr/>
        </p:nvSpPr>
        <p:spPr>
          <a:xfrm>
            <a:off x="329381" y="4772276"/>
            <a:ext cx="6858000" cy="184666"/>
          </a:xfrm>
          <a:prstGeom prst="rect">
            <a:avLst/>
          </a:prstGeom>
          <a:noFill/>
        </p:spPr>
        <p:txBody>
          <a:bodyPr wrap="square">
            <a:spAutoFit/>
          </a:bodyPr>
          <a:lstStyle/>
          <a:p>
            <a:r>
              <a:rPr lang="en-US" sz="600" dirty="0">
                <a:solidFill>
                  <a:schemeClr val="tx1"/>
                </a:solidFill>
              </a:rPr>
              <a:t>“In the </a:t>
            </a:r>
            <a:r>
              <a:rPr lang="en-US" sz="600" dirty="0" err="1">
                <a:solidFill>
                  <a:schemeClr val="tx1"/>
                </a:solidFill>
              </a:rPr>
              <a:t>Männistö</a:t>
            </a:r>
            <a:r>
              <a:rPr lang="en-US" sz="600" dirty="0">
                <a:solidFill>
                  <a:schemeClr val="tx1"/>
                </a:solidFill>
              </a:rPr>
              <a:t> et al. 2025 JCEM study of three probands with KDM6A duplications</a:t>
            </a:r>
            <a:endParaRPr lang="en-SA" sz="600" dirty="0">
              <a:solidFill>
                <a:schemeClr val="tx1"/>
              </a:solidFill>
            </a:endParaRPr>
          </a:p>
        </p:txBody>
      </p:sp>
    </p:spTree>
    <p:extLst>
      <p:ext uri="{BB962C8B-B14F-4D97-AF65-F5344CB8AC3E}">
        <p14:creationId xmlns:p14="http://schemas.microsoft.com/office/powerpoint/2010/main" val="254288091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0FE050-D129-AB02-ECDC-2846AFA76C55}"/>
              </a:ext>
            </a:extLst>
          </p:cNvPr>
          <p:cNvSpPr>
            <a:spLocks noGrp="1"/>
          </p:cNvSpPr>
          <p:nvPr>
            <p:ph type="sldNum" idx="12"/>
          </p:nvPr>
        </p:nvSpPr>
        <p:spPr>
          <a:xfrm>
            <a:off x="4200939" y="4602875"/>
            <a:ext cx="756985" cy="333600"/>
          </a:xfrm>
        </p:spPr>
        <p:txBody>
          <a:bodyPr/>
          <a:lstStyle/>
          <a:p>
            <a:pPr marL="0" lvl="0" indent="0" algn="ctr" rtl="0">
              <a:spcBef>
                <a:spcPts val="0"/>
              </a:spcBef>
              <a:spcAft>
                <a:spcPts val="0"/>
              </a:spcAft>
              <a:buNone/>
            </a:pPr>
            <a:fld id="{00000000-1234-1234-1234-123412341234}" type="slidenum">
              <a:rPr lang="en" smtClean="0"/>
              <a:t>15</a:t>
            </a:fld>
            <a:r>
              <a:rPr lang="en" dirty="0"/>
              <a:t> - 20</a:t>
            </a:r>
          </a:p>
        </p:txBody>
      </p:sp>
      <p:sp>
        <p:nvSpPr>
          <p:cNvPr id="3" name="Title 2">
            <a:extLst>
              <a:ext uri="{FF2B5EF4-FFF2-40B4-BE49-F238E27FC236}">
                <a16:creationId xmlns:a16="http://schemas.microsoft.com/office/drawing/2014/main" id="{03DE6659-A624-9474-A377-6F26A4C97481}"/>
              </a:ext>
            </a:extLst>
          </p:cNvPr>
          <p:cNvSpPr>
            <a:spLocks noGrp="1"/>
          </p:cNvSpPr>
          <p:nvPr>
            <p:ph type="title"/>
          </p:nvPr>
        </p:nvSpPr>
        <p:spPr/>
        <p:txBody>
          <a:bodyPr/>
          <a:lstStyle/>
          <a:p>
            <a:r>
              <a:rPr lang="en-US" dirty="0">
                <a:solidFill>
                  <a:schemeClr val="bg2">
                    <a:lumMod val="75000"/>
                  </a:schemeClr>
                </a:solidFill>
              </a:rPr>
              <a:t>Kabuki Syndrome Type 2 </a:t>
            </a:r>
            <a:endParaRPr lang="en-SA" dirty="0"/>
          </a:p>
        </p:txBody>
      </p:sp>
      <p:sp>
        <p:nvSpPr>
          <p:cNvPr id="4" name="Subtitle 3">
            <a:extLst>
              <a:ext uri="{FF2B5EF4-FFF2-40B4-BE49-F238E27FC236}">
                <a16:creationId xmlns:a16="http://schemas.microsoft.com/office/drawing/2014/main" id="{38E06F52-5CF0-4FDD-E9C7-040F7097C8DB}"/>
              </a:ext>
            </a:extLst>
          </p:cNvPr>
          <p:cNvSpPr>
            <a:spLocks noGrp="1"/>
          </p:cNvSpPr>
          <p:nvPr>
            <p:ph type="subTitle" idx="1"/>
          </p:nvPr>
        </p:nvSpPr>
        <p:spPr>
          <a:xfrm>
            <a:off x="312865" y="1515278"/>
            <a:ext cx="8218393" cy="3173400"/>
          </a:xfrm>
        </p:spPr>
        <p:txBody>
          <a:bodyPr/>
          <a:lstStyle/>
          <a:p>
            <a:r>
              <a:rPr lang="en-SA" sz="2800" dirty="0">
                <a:effectLst/>
                <a:latin typeface="Aptos" panose="020B0004020202020204" pitchFamily="34" charset="0"/>
                <a:ea typeface="Aptos" panose="020B0004020202020204" pitchFamily="34" charset="0"/>
                <a:cs typeface="Arial" panose="020B0604020202020204" pitchFamily="34" charset="0"/>
              </a:rPr>
              <a:t>Most reported cases are diazoxide responsive</a:t>
            </a:r>
            <a:r>
              <a:rPr lang="en-SA" sz="2800" dirty="0">
                <a:effectLst/>
                <a:latin typeface="Aptos" panose="020B0004020202020204" pitchFamily="34" charset="0"/>
                <a:ea typeface="Times New Roman" panose="02020603050405020304" pitchFamily="18" charset="0"/>
                <a:cs typeface="Arial" panose="020B0604020202020204" pitchFamily="34" charset="0"/>
              </a:rPr>
              <a:t>, typically at doses ranging from 7–15 mg/kg/day.</a:t>
            </a:r>
          </a:p>
          <a:p>
            <a:endParaRPr lang="en-SA" sz="2800" dirty="0">
              <a:latin typeface="Aptos" panose="020B0004020202020204" pitchFamily="34" charset="0"/>
              <a:cs typeface="Arial" panose="020B0604020202020204" pitchFamily="34" charset="0"/>
            </a:endParaRPr>
          </a:p>
          <a:p>
            <a:endParaRPr lang="en-SA" sz="2800" dirty="0"/>
          </a:p>
        </p:txBody>
      </p:sp>
      <p:sp>
        <p:nvSpPr>
          <p:cNvPr id="5" name="TextBox 4">
            <a:extLst>
              <a:ext uri="{FF2B5EF4-FFF2-40B4-BE49-F238E27FC236}">
                <a16:creationId xmlns:a16="http://schemas.microsoft.com/office/drawing/2014/main" id="{2AB93AE4-7B9B-3F8C-6A4C-0C7198818AFC}"/>
              </a:ext>
            </a:extLst>
          </p:cNvPr>
          <p:cNvSpPr txBox="1"/>
          <p:nvPr/>
        </p:nvSpPr>
        <p:spPr>
          <a:xfrm>
            <a:off x="329381" y="4772276"/>
            <a:ext cx="6858000" cy="184666"/>
          </a:xfrm>
          <a:prstGeom prst="rect">
            <a:avLst/>
          </a:prstGeom>
          <a:noFill/>
        </p:spPr>
        <p:txBody>
          <a:bodyPr wrap="square">
            <a:spAutoFit/>
          </a:bodyPr>
          <a:lstStyle/>
          <a:p>
            <a:r>
              <a:rPr lang="en-US" sz="600" dirty="0">
                <a:solidFill>
                  <a:schemeClr val="tx1"/>
                </a:solidFill>
              </a:rPr>
              <a:t>“In the </a:t>
            </a:r>
            <a:r>
              <a:rPr lang="en-US" sz="600" dirty="0" err="1">
                <a:solidFill>
                  <a:schemeClr val="tx1"/>
                </a:solidFill>
              </a:rPr>
              <a:t>Männistö</a:t>
            </a:r>
            <a:r>
              <a:rPr lang="en-US" sz="600" dirty="0">
                <a:solidFill>
                  <a:schemeClr val="tx1"/>
                </a:solidFill>
              </a:rPr>
              <a:t> et al. 2025 JCEM study of three probands with KDM6A duplications</a:t>
            </a:r>
            <a:endParaRPr lang="en-SA" sz="600" dirty="0">
              <a:solidFill>
                <a:schemeClr val="tx1"/>
              </a:solidFill>
            </a:endParaRPr>
          </a:p>
        </p:txBody>
      </p:sp>
    </p:spTree>
    <p:extLst>
      <p:ext uri="{BB962C8B-B14F-4D97-AF65-F5344CB8AC3E}">
        <p14:creationId xmlns:p14="http://schemas.microsoft.com/office/powerpoint/2010/main" val="347696287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C89BF5-74EF-5900-D8F2-CAB479F918E6}"/>
              </a:ext>
            </a:extLst>
          </p:cNvPr>
          <p:cNvSpPr>
            <a:spLocks noGrp="1"/>
          </p:cNvSpPr>
          <p:nvPr>
            <p:ph type="sldNum" idx="12"/>
          </p:nvPr>
        </p:nvSpPr>
        <p:spPr>
          <a:xfrm>
            <a:off x="4147931" y="4602875"/>
            <a:ext cx="809994" cy="333600"/>
          </a:xfrm>
        </p:spPr>
        <p:txBody>
          <a:bodyPr/>
          <a:lstStyle/>
          <a:p>
            <a:pPr marL="0" lvl="0" indent="0" algn="ctr" rtl="0">
              <a:spcBef>
                <a:spcPts val="0"/>
              </a:spcBef>
              <a:spcAft>
                <a:spcPts val="0"/>
              </a:spcAft>
              <a:buNone/>
            </a:pPr>
            <a:fld id="{00000000-1234-1234-1234-123412341234}" type="slidenum">
              <a:rPr lang="en" smtClean="0"/>
              <a:t>16</a:t>
            </a:fld>
            <a:r>
              <a:rPr lang="en" dirty="0"/>
              <a:t> -20</a:t>
            </a:r>
          </a:p>
        </p:txBody>
      </p:sp>
      <p:sp>
        <p:nvSpPr>
          <p:cNvPr id="4" name="Subtitle 3">
            <a:extLst>
              <a:ext uri="{FF2B5EF4-FFF2-40B4-BE49-F238E27FC236}">
                <a16:creationId xmlns:a16="http://schemas.microsoft.com/office/drawing/2014/main" id="{36A38EAE-618A-0F11-49A3-A13DA9E09517}"/>
              </a:ext>
            </a:extLst>
          </p:cNvPr>
          <p:cNvSpPr>
            <a:spLocks noGrp="1"/>
          </p:cNvSpPr>
          <p:nvPr>
            <p:ph type="subTitle" idx="1"/>
          </p:nvPr>
        </p:nvSpPr>
        <p:spPr>
          <a:xfrm>
            <a:off x="304800" y="1444978"/>
            <a:ext cx="8396748" cy="3075672"/>
          </a:xfrm>
        </p:spPr>
        <p:txBody>
          <a:bodyPr/>
          <a:lstStyle/>
          <a:p>
            <a:pPr>
              <a:buFont typeface="Wingdings" pitchFamily="2" charset="2"/>
              <a:buChar char="§"/>
            </a:pPr>
            <a:r>
              <a:rPr lang="en-SA" sz="2400" dirty="0">
                <a:effectLst/>
                <a:latin typeface="Aptos" panose="020B0004020202020204" pitchFamily="34" charset="0"/>
                <a:ea typeface="Times New Roman" panose="02020603050405020304" pitchFamily="18" charset="0"/>
                <a:cs typeface="Arial" panose="020B0604020202020204" pitchFamily="34" charset="0"/>
              </a:rPr>
              <a:t>She is currently 11 months old and remains euglycemic </a:t>
            </a:r>
            <a:r>
              <a:rPr lang="en-SA" sz="2400" u="sng" dirty="0">
                <a:effectLst/>
                <a:latin typeface="Aptos" panose="020B0004020202020204" pitchFamily="34" charset="0"/>
                <a:ea typeface="Times New Roman" panose="02020603050405020304" pitchFamily="18" charset="0"/>
                <a:cs typeface="Arial" panose="020B0604020202020204" pitchFamily="34" charset="0"/>
              </a:rPr>
              <a:t>on diazoxide 2 mg/kg/day</a:t>
            </a:r>
          </a:p>
          <a:p>
            <a:pPr>
              <a:buFont typeface="Wingdings" pitchFamily="2" charset="2"/>
              <a:buChar char="§"/>
            </a:pPr>
            <a:endParaRPr lang="en-SA" sz="2400" dirty="0">
              <a:latin typeface="Aptos" panose="020B0004020202020204" pitchFamily="34" charset="0"/>
              <a:ea typeface="Times New Roman" panose="02020603050405020304" pitchFamily="18" charset="0"/>
              <a:cs typeface="Arial" panose="020B0604020202020204" pitchFamily="34" charset="0"/>
            </a:endParaRPr>
          </a:p>
          <a:p>
            <a:pPr>
              <a:buFont typeface="Wingdings" pitchFamily="2" charset="2"/>
              <a:buChar char="§"/>
            </a:pPr>
            <a:r>
              <a:rPr lang="en-SA" sz="2400" dirty="0">
                <a:effectLst/>
                <a:latin typeface="Aptos" panose="020B0004020202020204" pitchFamily="34" charset="0"/>
                <a:ea typeface="Times New Roman" panose="02020603050405020304" pitchFamily="18" charset="0"/>
                <a:cs typeface="Arial" panose="020B0604020202020204" pitchFamily="34" charset="0"/>
              </a:rPr>
              <a:t>On frequent feeding Q4 hours</a:t>
            </a:r>
          </a:p>
          <a:p>
            <a:pPr>
              <a:buFont typeface="Wingdings" pitchFamily="2" charset="2"/>
              <a:buChar char="§"/>
            </a:pPr>
            <a:endParaRPr lang="en-SA" sz="2400" dirty="0">
              <a:latin typeface="Aptos" panose="020B0004020202020204" pitchFamily="34" charset="0"/>
              <a:ea typeface="Times New Roman" panose="02020603050405020304" pitchFamily="18" charset="0"/>
              <a:cs typeface="Arial" panose="020B0604020202020204" pitchFamily="34" charset="0"/>
            </a:endParaRPr>
          </a:p>
          <a:p>
            <a:pPr>
              <a:buFont typeface="Wingdings" pitchFamily="2" charset="2"/>
              <a:buChar char="§"/>
            </a:pPr>
            <a:r>
              <a:rPr lang="en-SA" sz="2400" dirty="0">
                <a:effectLst/>
                <a:latin typeface="Aptos" panose="020B0004020202020204" pitchFamily="34" charset="0"/>
                <a:ea typeface="Times New Roman" panose="02020603050405020304" pitchFamily="18" charset="0"/>
                <a:cs typeface="Arial" panose="020B0604020202020204" pitchFamily="34" charset="0"/>
              </a:rPr>
              <a:t>No fasting test done </a:t>
            </a:r>
            <a:endParaRPr lang="en-SA" sz="2400" dirty="0">
              <a:effectLst/>
              <a:latin typeface="Times New Roman" panose="02020603050405020304" pitchFamily="18" charset="0"/>
              <a:ea typeface="Times New Roman" panose="02020603050405020304" pitchFamily="18" charset="0"/>
            </a:endParaRPr>
          </a:p>
          <a:p>
            <a:endParaRPr lang="en-SA" sz="2400" dirty="0"/>
          </a:p>
        </p:txBody>
      </p:sp>
      <p:sp>
        <p:nvSpPr>
          <p:cNvPr id="5" name="Title 2">
            <a:extLst>
              <a:ext uri="{FF2B5EF4-FFF2-40B4-BE49-F238E27FC236}">
                <a16:creationId xmlns:a16="http://schemas.microsoft.com/office/drawing/2014/main" id="{A639B777-A929-6005-E109-E15ED319A3B7}"/>
              </a:ext>
            </a:extLst>
          </p:cNvPr>
          <p:cNvSpPr>
            <a:spLocks noGrp="1"/>
          </p:cNvSpPr>
          <p:nvPr>
            <p:ph type="title"/>
          </p:nvPr>
        </p:nvSpPr>
        <p:spPr/>
        <p:txBody>
          <a:bodyPr/>
          <a:lstStyle/>
          <a:p>
            <a:r>
              <a:rPr lang="en-SA" dirty="0"/>
              <a:t>CHI IN KS </a:t>
            </a:r>
          </a:p>
        </p:txBody>
      </p:sp>
    </p:spTree>
    <p:extLst>
      <p:ext uri="{BB962C8B-B14F-4D97-AF65-F5344CB8AC3E}">
        <p14:creationId xmlns:p14="http://schemas.microsoft.com/office/powerpoint/2010/main" val="321728949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BCBFF0-BE40-E53B-67EA-BA7E4750AAD4}"/>
              </a:ext>
            </a:extLst>
          </p:cNvPr>
          <p:cNvSpPr>
            <a:spLocks noGrp="1"/>
          </p:cNvSpPr>
          <p:nvPr>
            <p:ph type="sldNum" idx="12"/>
          </p:nvPr>
        </p:nvSpPr>
        <p:spPr>
          <a:xfrm>
            <a:off x="4174435" y="4602875"/>
            <a:ext cx="783489" cy="333600"/>
          </a:xfrm>
        </p:spPr>
        <p:txBody>
          <a:bodyPr/>
          <a:lstStyle/>
          <a:p>
            <a:pPr marL="0" lvl="0" indent="0" algn="ctr" rtl="0">
              <a:spcBef>
                <a:spcPts val="0"/>
              </a:spcBef>
              <a:spcAft>
                <a:spcPts val="0"/>
              </a:spcAft>
              <a:buNone/>
            </a:pPr>
            <a:fld id="{00000000-1234-1234-1234-123412341234}" type="slidenum">
              <a:rPr lang="en" smtClean="0"/>
              <a:t>17</a:t>
            </a:fld>
            <a:r>
              <a:rPr lang="en" dirty="0"/>
              <a:t> - 20</a:t>
            </a:r>
          </a:p>
        </p:txBody>
      </p:sp>
      <p:sp>
        <p:nvSpPr>
          <p:cNvPr id="4" name="Subtitle 3">
            <a:extLst>
              <a:ext uri="{FF2B5EF4-FFF2-40B4-BE49-F238E27FC236}">
                <a16:creationId xmlns:a16="http://schemas.microsoft.com/office/drawing/2014/main" id="{9FB712EE-8EF2-C75C-F0A5-BFC03FCAA08E}"/>
              </a:ext>
            </a:extLst>
          </p:cNvPr>
          <p:cNvSpPr>
            <a:spLocks noGrp="1"/>
          </p:cNvSpPr>
          <p:nvPr>
            <p:ph type="subTitle" idx="1"/>
          </p:nvPr>
        </p:nvSpPr>
        <p:spPr/>
        <p:txBody>
          <a:bodyPr/>
          <a:lstStyle/>
          <a:p>
            <a:endParaRPr lang="en-SA"/>
          </a:p>
        </p:txBody>
      </p:sp>
      <p:pic>
        <p:nvPicPr>
          <p:cNvPr id="5" name="Picture 4">
            <a:extLst>
              <a:ext uri="{FF2B5EF4-FFF2-40B4-BE49-F238E27FC236}">
                <a16:creationId xmlns:a16="http://schemas.microsoft.com/office/drawing/2014/main" id="{E1DD3339-3FED-1C09-DDA9-2AE19DE1074E}"/>
              </a:ext>
            </a:extLst>
          </p:cNvPr>
          <p:cNvPicPr>
            <a:picLocks noChangeAspect="1"/>
          </p:cNvPicPr>
          <p:nvPr/>
        </p:nvPicPr>
        <p:blipFill rotWithShape="1">
          <a:blip r:embed="rId3"/>
          <a:srcRect r="699" b="32309"/>
          <a:stretch/>
        </p:blipFill>
        <p:spPr>
          <a:xfrm>
            <a:off x="397318" y="445025"/>
            <a:ext cx="8026682" cy="3173401"/>
          </a:xfrm>
          <a:prstGeom prst="rect">
            <a:avLst/>
          </a:prstGeom>
        </p:spPr>
      </p:pic>
    </p:spTree>
    <p:extLst>
      <p:ext uri="{BB962C8B-B14F-4D97-AF65-F5344CB8AC3E}">
        <p14:creationId xmlns:p14="http://schemas.microsoft.com/office/powerpoint/2010/main" val="344854742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69A9D5-EC31-4593-9298-F708347B7057}"/>
              </a:ext>
            </a:extLst>
          </p:cNvPr>
          <p:cNvSpPr>
            <a:spLocks noGrp="1"/>
          </p:cNvSpPr>
          <p:nvPr>
            <p:ph type="sldNum" idx="12"/>
          </p:nvPr>
        </p:nvSpPr>
        <p:spPr>
          <a:xfrm>
            <a:off x="4200939" y="4602875"/>
            <a:ext cx="756985" cy="333600"/>
          </a:xfrm>
        </p:spPr>
        <p:txBody>
          <a:bodyPr/>
          <a:lstStyle/>
          <a:p>
            <a:pPr marL="0" lvl="0" indent="0" algn="ctr" rtl="0">
              <a:spcBef>
                <a:spcPts val="0"/>
              </a:spcBef>
              <a:spcAft>
                <a:spcPts val="0"/>
              </a:spcAft>
              <a:buNone/>
            </a:pPr>
            <a:r>
              <a:rPr lang="en" dirty="0"/>
              <a:t>18 - 20</a:t>
            </a:r>
          </a:p>
        </p:txBody>
      </p:sp>
      <p:sp>
        <p:nvSpPr>
          <p:cNvPr id="3" name="Title 2">
            <a:extLst>
              <a:ext uri="{FF2B5EF4-FFF2-40B4-BE49-F238E27FC236}">
                <a16:creationId xmlns:a16="http://schemas.microsoft.com/office/drawing/2014/main" id="{797A8D76-009A-BE32-8948-E7A926EB0073}"/>
              </a:ext>
            </a:extLst>
          </p:cNvPr>
          <p:cNvSpPr>
            <a:spLocks noGrp="1"/>
          </p:cNvSpPr>
          <p:nvPr>
            <p:ph type="title"/>
          </p:nvPr>
        </p:nvSpPr>
        <p:spPr>
          <a:xfrm>
            <a:off x="285136" y="285915"/>
            <a:ext cx="8141110" cy="572700"/>
          </a:xfrm>
        </p:spPr>
        <p:txBody>
          <a:bodyPr/>
          <a:lstStyle/>
          <a:p>
            <a:r>
              <a:rPr lang="en-US" sz="1800" dirty="0">
                <a:solidFill>
                  <a:schemeClr val="bg2">
                    <a:lumMod val="50000"/>
                  </a:schemeClr>
                </a:solidFill>
              </a:rPr>
              <a:t>Genomic data from the 3 individuals with partial duplications of the KDM6A gene along with variant interpretation and Diazoxide responsive </a:t>
            </a:r>
            <a:endParaRPr lang="en-SA" sz="1800" dirty="0">
              <a:solidFill>
                <a:schemeClr val="bg2">
                  <a:lumMod val="50000"/>
                </a:schemeClr>
              </a:solidFill>
            </a:endParaRPr>
          </a:p>
        </p:txBody>
      </p:sp>
      <p:graphicFrame>
        <p:nvGraphicFramePr>
          <p:cNvPr id="5" name="Table 5">
            <a:extLst>
              <a:ext uri="{FF2B5EF4-FFF2-40B4-BE49-F238E27FC236}">
                <a16:creationId xmlns:a16="http://schemas.microsoft.com/office/drawing/2014/main" id="{471AE99E-54D8-0ED3-5852-FF44BD803DED}"/>
              </a:ext>
            </a:extLst>
          </p:cNvPr>
          <p:cNvGraphicFramePr>
            <a:graphicFrameLocks noGrp="1"/>
          </p:cNvGraphicFramePr>
          <p:nvPr>
            <p:extLst>
              <p:ext uri="{D42A27DB-BD31-4B8C-83A1-F6EECF244321}">
                <p14:modId xmlns:p14="http://schemas.microsoft.com/office/powerpoint/2010/main" val="1148908473"/>
              </p:ext>
            </p:extLst>
          </p:nvPr>
        </p:nvGraphicFramePr>
        <p:xfrm>
          <a:off x="285136" y="1097685"/>
          <a:ext cx="8573728" cy="3501880"/>
        </p:xfrm>
        <a:graphic>
          <a:graphicData uri="http://schemas.openxmlformats.org/drawingml/2006/table">
            <a:tbl>
              <a:tblPr firstRow="1" bandRow="1">
                <a:tableStyleId>{8EC20E35-A176-4012-BC5E-935CFFF8708E}</a:tableStyleId>
              </a:tblPr>
              <a:tblGrid>
                <a:gridCol w="2143432">
                  <a:extLst>
                    <a:ext uri="{9D8B030D-6E8A-4147-A177-3AD203B41FA5}">
                      <a16:colId xmlns:a16="http://schemas.microsoft.com/office/drawing/2014/main" val="3447556674"/>
                    </a:ext>
                  </a:extLst>
                </a:gridCol>
                <a:gridCol w="2231922">
                  <a:extLst>
                    <a:ext uri="{9D8B030D-6E8A-4147-A177-3AD203B41FA5}">
                      <a16:colId xmlns:a16="http://schemas.microsoft.com/office/drawing/2014/main" val="1900856761"/>
                    </a:ext>
                  </a:extLst>
                </a:gridCol>
                <a:gridCol w="2054942">
                  <a:extLst>
                    <a:ext uri="{9D8B030D-6E8A-4147-A177-3AD203B41FA5}">
                      <a16:colId xmlns:a16="http://schemas.microsoft.com/office/drawing/2014/main" val="3937740606"/>
                    </a:ext>
                  </a:extLst>
                </a:gridCol>
                <a:gridCol w="2143432">
                  <a:extLst>
                    <a:ext uri="{9D8B030D-6E8A-4147-A177-3AD203B41FA5}">
                      <a16:colId xmlns:a16="http://schemas.microsoft.com/office/drawing/2014/main" val="3591310849"/>
                    </a:ext>
                  </a:extLst>
                </a:gridCol>
              </a:tblGrid>
              <a:tr h="331562">
                <a:tc>
                  <a:txBody>
                    <a:bodyPr/>
                    <a:lstStyle/>
                    <a:p>
                      <a:pPr algn="ctr"/>
                      <a:r>
                        <a:rPr lang="en-SA" sz="1600" b="1" dirty="0"/>
                        <a:t>Feature</a:t>
                      </a:r>
                    </a:p>
                  </a:txBody>
                  <a:tcPr/>
                </a:tc>
                <a:tc>
                  <a:txBody>
                    <a:bodyPr/>
                    <a:lstStyle/>
                    <a:p>
                      <a:pPr algn="ctr"/>
                      <a:r>
                        <a:rPr lang="en-US" sz="1600" b="1" dirty="0"/>
                        <a:t>Proband 1</a:t>
                      </a:r>
                      <a:endParaRPr lang="en-SA" sz="1600" b="1" dirty="0"/>
                    </a:p>
                  </a:txBody>
                  <a:tcPr/>
                </a:tc>
                <a:tc>
                  <a:txBody>
                    <a:bodyPr/>
                    <a:lstStyle/>
                    <a:p>
                      <a:pPr algn="ctr"/>
                      <a:r>
                        <a:rPr lang="en-US" sz="1600" b="1" dirty="0"/>
                        <a:t>Proband 2</a:t>
                      </a:r>
                      <a:endParaRPr lang="en-SA" sz="1600" b="1" dirty="0"/>
                    </a:p>
                  </a:txBody>
                  <a:tcPr/>
                </a:tc>
                <a:tc>
                  <a:txBody>
                    <a:bodyPr/>
                    <a:lstStyle/>
                    <a:p>
                      <a:pPr algn="ctr"/>
                      <a:r>
                        <a:rPr lang="en-US" sz="1600" b="1" dirty="0"/>
                        <a:t>Proband 3</a:t>
                      </a:r>
                      <a:endParaRPr lang="en-SA" sz="1600" b="1" dirty="0"/>
                    </a:p>
                  </a:txBody>
                  <a:tcPr/>
                </a:tc>
                <a:extLst>
                  <a:ext uri="{0D108BD9-81ED-4DB2-BD59-A6C34878D82A}">
                    <a16:rowId xmlns:a16="http://schemas.microsoft.com/office/drawing/2014/main" val="3068668977"/>
                  </a:ext>
                </a:extLst>
              </a:tr>
              <a:tr h="809521">
                <a:tc>
                  <a:txBody>
                    <a:bodyPr/>
                    <a:lstStyle/>
                    <a:p>
                      <a:pPr algn="ctr"/>
                      <a:r>
                        <a:rPr lang="en-SA" sz="1600" b="1" dirty="0"/>
                        <a:t>Gene variant</a:t>
                      </a:r>
                    </a:p>
                  </a:txBody>
                  <a:tcPr/>
                </a:tc>
                <a:tc>
                  <a:txBody>
                    <a:bodyPr/>
                    <a:lstStyle/>
                    <a:p>
                      <a:pPr algn="ctr"/>
                      <a:r>
                        <a:rPr lang="en-US" sz="1600" b="0" dirty="0"/>
                        <a:t>Hemizygous duplication of exons 3-26 of KDM6A.</a:t>
                      </a:r>
                      <a:endParaRPr lang="en-SA" sz="1600" b="0" dirty="0"/>
                    </a:p>
                  </a:txBody>
                  <a:tcPr/>
                </a:tc>
                <a:tc>
                  <a:txBody>
                    <a:bodyPr/>
                    <a:lstStyle/>
                    <a:p>
                      <a:pPr algn="ctr"/>
                      <a:r>
                        <a:rPr lang="en-US" sz="1600" b="0" dirty="0"/>
                        <a:t>Heterozygous duplication of exons 3-6 of KDM6A</a:t>
                      </a:r>
                      <a:endParaRPr lang="en-SA" sz="1600" b="0" dirty="0"/>
                    </a:p>
                  </a:txBody>
                  <a:tcPr/>
                </a:tc>
                <a:tc>
                  <a:txBody>
                    <a:bodyPr/>
                    <a:lstStyle/>
                    <a:p>
                      <a:pPr algn="ctr"/>
                      <a:r>
                        <a:rPr lang="en-US" sz="1600" b="0" dirty="0"/>
                        <a:t>Duplication of exons 2-29 of KDM6A</a:t>
                      </a:r>
                      <a:endParaRPr lang="en-SA" sz="1600" b="0" dirty="0"/>
                    </a:p>
                  </a:txBody>
                  <a:tcPr/>
                </a:tc>
                <a:extLst>
                  <a:ext uri="{0D108BD9-81ED-4DB2-BD59-A6C34878D82A}">
                    <a16:rowId xmlns:a16="http://schemas.microsoft.com/office/drawing/2014/main" val="2336015787"/>
                  </a:ext>
                </a:extLst>
              </a:tr>
              <a:tr h="1171820">
                <a:tc>
                  <a:txBody>
                    <a:bodyPr/>
                    <a:lstStyle/>
                    <a:p>
                      <a:pPr algn="ctr"/>
                      <a:r>
                        <a:rPr lang="en-US" sz="1600" b="1" dirty="0"/>
                        <a:t>Diazoxide exposure over time</a:t>
                      </a:r>
                      <a:endParaRPr lang="en-SA" sz="1600" b="1" dirty="0"/>
                    </a:p>
                  </a:txBody>
                  <a:tcPr/>
                </a:tc>
                <a:tc>
                  <a:txBody>
                    <a:bodyPr/>
                    <a:lstStyle/>
                    <a:p>
                      <a:pPr algn="ctr"/>
                      <a:r>
                        <a:rPr lang="en-US" sz="1600" b="0" dirty="0"/>
                        <a:t>Treated with diazoxide and still on therapy at latest follow‑up (5 mg/kg/day) </a:t>
                      </a:r>
                      <a:endParaRPr lang="en-SA" sz="1600" b="0" dirty="0"/>
                    </a:p>
                  </a:txBody>
                  <a:tcPr/>
                </a:tc>
                <a:tc>
                  <a:txBody>
                    <a:bodyPr/>
                    <a:lstStyle/>
                    <a:p>
                      <a:pPr algn="ctr"/>
                      <a:r>
                        <a:rPr lang="en-US" sz="1600" b="0" dirty="0"/>
                        <a:t>Diazoxide about 5 mg/kg/day</a:t>
                      </a:r>
                      <a:r>
                        <a:rPr lang="en-US" sz="1600" b="1" dirty="0"/>
                        <a:t>, stopped at age 3.4 years </a:t>
                      </a:r>
                      <a:endParaRPr lang="en-SA" sz="1600" b="1" dirty="0"/>
                    </a:p>
                  </a:txBody>
                  <a:tcPr/>
                </a:tc>
                <a:tc>
                  <a:txBody>
                    <a:bodyPr/>
                    <a:lstStyle/>
                    <a:p>
                      <a:pPr algn="ctr"/>
                      <a:r>
                        <a:rPr lang="en-US" sz="1600" b="0" dirty="0"/>
                        <a:t>Diazoxide about 4 mg/kg/day, </a:t>
                      </a:r>
                      <a:r>
                        <a:rPr lang="en-US" sz="1600" b="1" dirty="0"/>
                        <a:t>stopped at age 2 years </a:t>
                      </a:r>
                      <a:endParaRPr lang="en-SA" sz="1600" b="1" dirty="0"/>
                    </a:p>
                  </a:txBody>
                  <a:tcPr/>
                </a:tc>
                <a:extLst>
                  <a:ext uri="{0D108BD9-81ED-4DB2-BD59-A6C34878D82A}">
                    <a16:rowId xmlns:a16="http://schemas.microsoft.com/office/drawing/2014/main" val="1162881174"/>
                  </a:ext>
                </a:extLst>
              </a:tr>
              <a:tr h="117182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Current treatment for hyperinsulinism</a:t>
                      </a:r>
                      <a:endParaRPr lang="en-SA" sz="1600" b="1" dirty="0"/>
                    </a:p>
                    <a:p>
                      <a:pPr algn="ctr"/>
                      <a:endParaRPr lang="en-SA"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t>Diazoxide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t>5 mg/kg/day (ongoing)</a:t>
                      </a:r>
                      <a:endParaRPr lang="en-SA" sz="1600" b="0" dirty="0"/>
                    </a:p>
                    <a:p>
                      <a:pPr algn="ctr"/>
                      <a:endParaRPr lang="en-SA" sz="1600" b="0" dirty="0"/>
                    </a:p>
                  </a:txBody>
                  <a:tcPr/>
                </a:tc>
                <a:tc>
                  <a:txBody>
                    <a:bodyPr/>
                    <a:lstStyle/>
                    <a:p>
                      <a:pPr algn="ctr"/>
                      <a:r>
                        <a:rPr lang="en-US" sz="1600" b="0" dirty="0"/>
                        <a:t>None</a:t>
                      </a:r>
                      <a:endParaRPr lang="en-SA" sz="1600" b="0" dirty="0"/>
                    </a:p>
                  </a:txBody>
                  <a:tcPr/>
                </a:tc>
                <a:tc>
                  <a:txBody>
                    <a:bodyPr/>
                    <a:lstStyle/>
                    <a:p>
                      <a:pPr algn="ctr"/>
                      <a:r>
                        <a:rPr lang="en-US" sz="1600" b="0" dirty="0"/>
                        <a:t>None</a:t>
                      </a:r>
                      <a:endParaRPr lang="en-SA" sz="1600" b="0" dirty="0"/>
                    </a:p>
                  </a:txBody>
                  <a:tcPr/>
                </a:tc>
                <a:extLst>
                  <a:ext uri="{0D108BD9-81ED-4DB2-BD59-A6C34878D82A}">
                    <a16:rowId xmlns:a16="http://schemas.microsoft.com/office/drawing/2014/main" val="740441355"/>
                  </a:ext>
                </a:extLst>
              </a:tr>
            </a:tbl>
          </a:graphicData>
        </a:graphic>
      </p:graphicFrame>
      <p:sp>
        <p:nvSpPr>
          <p:cNvPr id="4" name="TextBox 3">
            <a:extLst>
              <a:ext uri="{FF2B5EF4-FFF2-40B4-BE49-F238E27FC236}">
                <a16:creationId xmlns:a16="http://schemas.microsoft.com/office/drawing/2014/main" id="{458BBDB5-521D-8667-C051-5FF3B35B7B73}"/>
              </a:ext>
            </a:extLst>
          </p:cNvPr>
          <p:cNvSpPr txBox="1"/>
          <p:nvPr/>
        </p:nvSpPr>
        <p:spPr>
          <a:xfrm>
            <a:off x="329381" y="4772276"/>
            <a:ext cx="6858000" cy="184666"/>
          </a:xfrm>
          <a:prstGeom prst="rect">
            <a:avLst/>
          </a:prstGeom>
          <a:noFill/>
        </p:spPr>
        <p:txBody>
          <a:bodyPr wrap="square">
            <a:spAutoFit/>
          </a:bodyPr>
          <a:lstStyle/>
          <a:p>
            <a:r>
              <a:rPr lang="en-US" sz="600" dirty="0">
                <a:solidFill>
                  <a:schemeClr val="tx1"/>
                </a:solidFill>
              </a:rPr>
              <a:t>“In the </a:t>
            </a:r>
            <a:r>
              <a:rPr lang="en-US" sz="600" dirty="0" err="1">
                <a:solidFill>
                  <a:schemeClr val="tx1"/>
                </a:solidFill>
              </a:rPr>
              <a:t>Männistö</a:t>
            </a:r>
            <a:r>
              <a:rPr lang="en-US" sz="600" dirty="0">
                <a:solidFill>
                  <a:schemeClr val="tx1"/>
                </a:solidFill>
              </a:rPr>
              <a:t> et al. 2025 JCEM study of three probands with KDM6A duplications</a:t>
            </a:r>
            <a:endParaRPr lang="en-SA" sz="600" dirty="0">
              <a:solidFill>
                <a:schemeClr val="tx1"/>
              </a:solidFill>
            </a:endParaRPr>
          </a:p>
        </p:txBody>
      </p:sp>
    </p:spTree>
    <p:extLst>
      <p:ext uri="{BB962C8B-B14F-4D97-AF65-F5344CB8AC3E}">
        <p14:creationId xmlns:p14="http://schemas.microsoft.com/office/powerpoint/2010/main" val="24165906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175FB2-613F-D6A5-2077-84CE246A753C}"/>
              </a:ext>
            </a:extLst>
          </p:cNvPr>
          <p:cNvSpPr>
            <a:spLocks noGrp="1"/>
          </p:cNvSpPr>
          <p:nvPr>
            <p:ph type="sldNum" idx="12"/>
          </p:nvPr>
        </p:nvSpPr>
        <p:spPr>
          <a:xfrm>
            <a:off x="4200939" y="4602875"/>
            <a:ext cx="756985" cy="333600"/>
          </a:xfrm>
        </p:spPr>
        <p:txBody>
          <a:bodyPr/>
          <a:lstStyle/>
          <a:p>
            <a:pPr marL="0" lvl="0" indent="0" algn="ctr" rtl="0">
              <a:spcBef>
                <a:spcPts val="0"/>
              </a:spcBef>
              <a:spcAft>
                <a:spcPts val="0"/>
              </a:spcAft>
              <a:buNone/>
            </a:pPr>
            <a:fld id="{00000000-1234-1234-1234-123412341234}" type="slidenum">
              <a:rPr lang="en" smtClean="0"/>
              <a:t>19</a:t>
            </a:fld>
            <a:r>
              <a:rPr lang="en" dirty="0"/>
              <a:t> - 20</a:t>
            </a:r>
          </a:p>
        </p:txBody>
      </p:sp>
      <p:sp>
        <p:nvSpPr>
          <p:cNvPr id="3" name="Title 2">
            <a:extLst>
              <a:ext uri="{FF2B5EF4-FFF2-40B4-BE49-F238E27FC236}">
                <a16:creationId xmlns:a16="http://schemas.microsoft.com/office/drawing/2014/main" id="{4A6C9CF3-DC01-1CFC-5340-BEFF1BF85E90}"/>
              </a:ext>
            </a:extLst>
          </p:cNvPr>
          <p:cNvSpPr>
            <a:spLocks noGrp="1"/>
          </p:cNvSpPr>
          <p:nvPr>
            <p:ph type="title"/>
          </p:nvPr>
        </p:nvSpPr>
        <p:spPr>
          <a:xfrm>
            <a:off x="419058" y="386813"/>
            <a:ext cx="6266400" cy="572700"/>
          </a:xfrm>
        </p:spPr>
        <p:txBody>
          <a:bodyPr/>
          <a:lstStyle/>
          <a:p>
            <a:r>
              <a:rPr lang="en-US" dirty="0">
                <a:solidFill>
                  <a:schemeClr val="bg2">
                    <a:lumMod val="75000"/>
                  </a:schemeClr>
                </a:solidFill>
              </a:rPr>
              <a:t>Conclusion </a:t>
            </a:r>
            <a:endParaRPr lang="en-SA" dirty="0"/>
          </a:p>
        </p:txBody>
      </p:sp>
      <p:sp>
        <p:nvSpPr>
          <p:cNvPr id="4" name="Subtitle 3">
            <a:extLst>
              <a:ext uri="{FF2B5EF4-FFF2-40B4-BE49-F238E27FC236}">
                <a16:creationId xmlns:a16="http://schemas.microsoft.com/office/drawing/2014/main" id="{055A4881-2618-BB05-BBA8-21E84E658331}"/>
              </a:ext>
            </a:extLst>
          </p:cNvPr>
          <p:cNvSpPr>
            <a:spLocks noGrp="1"/>
          </p:cNvSpPr>
          <p:nvPr>
            <p:ph type="subTitle" idx="1"/>
          </p:nvPr>
        </p:nvSpPr>
        <p:spPr>
          <a:xfrm>
            <a:off x="0" y="655780"/>
            <a:ext cx="8981954" cy="3492164"/>
          </a:xfrm>
        </p:spPr>
        <p:txBody>
          <a:bodyPr/>
          <a:lstStyle/>
          <a:p>
            <a:endParaRPr lang="en-SA" sz="2000" b="1" dirty="0">
              <a:effectLst/>
              <a:latin typeface="Aptos" panose="020B0004020202020204" pitchFamily="34" charset="0"/>
              <a:ea typeface="Times New Roman" panose="02020603050405020304" pitchFamily="18" charset="0"/>
              <a:cs typeface="Times New Roman" panose="02020603050405020304" pitchFamily="18" charset="0"/>
            </a:endParaRPr>
          </a:p>
          <a:p>
            <a:r>
              <a:rPr lang="en-SA" sz="2000" dirty="0">
                <a:effectLst/>
                <a:latin typeface="Aptos" panose="020B0004020202020204" pitchFamily="34" charset="0"/>
                <a:ea typeface="Times New Roman" panose="02020603050405020304" pitchFamily="18" charset="0"/>
                <a:cs typeface="Times New Roman" panose="02020603050405020304" pitchFamily="18" charset="0"/>
              </a:rPr>
              <a:t>This case emphasizes the importance of considering syndromic causes when routine HI panels are negative and supports early use of comprehensive genetic testing to enable timely diagnosis and management.</a:t>
            </a:r>
          </a:p>
          <a:p>
            <a:endParaRPr lang="en-SA" sz="2000" dirty="0">
              <a:latin typeface="Aptos" panose="020B0004020202020204" pitchFamily="34" charset="0"/>
              <a:ea typeface="Aptos" panose="020B0004020202020204" pitchFamily="34" charset="0"/>
              <a:cs typeface="Times New Roman" panose="02020603050405020304" pitchFamily="18" charset="0"/>
            </a:endParaRPr>
          </a:p>
          <a:p>
            <a:r>
              <a:rPr lang="en-SA" sz="2000" b="1" dirty="0">
                <a:effectLst/>
                <a:latin typeface="Aptos" panose="020B0004020202020204" pitchFamily="34" charset="0"/>
                <a:ea typeface="Aptos" panose="020B0004020202020204" pitchFamily="34" charset="0"/>
                <a:cs typeface="Times New Roman" panose="02020603050405020304" pitchFamily="18" charset="0"/>
              </a:rPr>
              <a:t>CHI can be a presenting feature of a syndrome, although some feautres evolve with time , a detailed throu clinical exam is crucial </a:t>
            </a:r>
          </a:p>
          <a:p>
            <a:endParaRPr lang="en-SA" sz="2000" b="1" dirty="0">
              <a:effectLst/>
              <a:latin typeface="Aptos" panose="020B0004020202020204" pitchFamily="34" charset="0"/>
              <a:ea typeface="Aptos" panose="020B0004020202020204" pitchFamily="34" charset="0"/>
              <a:cs typeface="Times New Roman" panose="02020603050405020304" pitchFamily="18" charset="0"/>
            </a:endParaRPr>
          </a:p>
          <a:p>
            <a:r>
              <a:rPr lang="en-SA" sz="2000" dirty="0">
                <a:latin typeface="Aptos" panose="020B0004020202020204" pitchFamily="34" charset="0"/>
                <a:ea typeface="Times New Roman" panose="02020603050405020304" pitchFamily="18" charset="0"/>
                <a:cs typeface="Arial" panose="020B0604020202020204" pitchFamily="34" charset="0"/>
              </a:rPr>
              <a:t>Early recognition is essential to prevent neurodevelopmental injury, particularly in a condition already associated with developmental delay.</a:t>
            </a:r>
          </a:p>
          <a:p>
            <a:endParaRPr lang="en-SA" sz="2000" dirty="0">
              <a:latin typeface="Aptos" panose="020B0004020202020204" pitchFamily="34" charset="0"/>
              <a:ea typeface="Times New Roman" panose="02020603050405020304" pitchFamily="18" charset="0"/>
              <a:cs typeface="Arial" panose="020B0604020202020204" pitchFamily="34" charset="0"/>
            </a:endParaRPr>
          </a:p>
          <a:p>
            <a:endParaRPr lang="en-SA" sz="2000" dirty="0">
              <a:latin typeface="Aptos" panose="020B0004020202020204" pitchFamily="34" charset="0"/>
              <a:ea typeface="Times New Roman" panose="02020603050405020304" pitchFamily="18" charset="0"/>
              <a:cs typeface="Times New Roman" panose="02020603050405020304" pitchFamily="18" charset="0"/>
            </a:endParaRPr>
          </a:p>
          <a:p>
            <a:endParaRPr lang="en-SA" sz="2000" b="1" dirty="0">
              <a:effectLst/>
              <a:latin typeface="Aptos" panose="020B0004020202020204" pitchFamily="34" charset="0"/>
              <a:ea typeface="Aptos" panose="020B0004020202020204" pitchFamily="34" charset="0"/>
              <a:cs typeface="Arial" panose="020B0604020202020204" pitchFamily="34" charset="0"/>
            </a:endParaRPr>
          </a:p>
          <a:p>
            <a:pPr marL="139700" indent="0">
              <a:buNone/>
            </a:pPr>
            <a:endParaRPr lang="en-SA" sz="1800" dirty="0"/>
          </a:p>
        </p:txBody>
      </p:sp>
    </p:spTree>
    <p:extLst>
      <p:ext uri="{BB962C8B-B14F-4D97-AF65-F5344CB8AC3E}">
        <p14:creationId xmlns:p14="http://schemas.microsoft.com/office/powerpoint/2010/main" val="37503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8F8E4-50B6-FF57-2517-649AD6C8E39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r>
              <a:rPr lang="en" dirty="0"/>
              <a:t> – 20</a:t>
            </a:r>
          </a:p>
        </p:txBody>
      </p:sp>
      <p:sp>
        <p:nvSpPr>
          <p:cNvPr id="3" name="Title 2">
            <a:extLst>
              <a:ext uri="{FF2B5EF4-FFF2-40B4-BE49-F238E27FC236}">
                <a16:creationId xmlns:a16="http://schemas.microsoft.com/office/drawing/2014/main" id="{1C20F295-7E3C-0F7F-A156-8F66664E3E2E}"/>
              </a:ext>
            </a:extLst>
          </p:cNvPr>
          <p:cNvSpPr>
            <a:spLocks noGrp="1"/>
          </p:cNvSpPr>
          <p:nvPr>
            <p:ph type="title"/>
          </p:nvPr>
        </p:nvSpPr>
        <p:spPr>
          <a:xfrm>
            <a:off x="555408" y="288050"/>
            <a:ext cx="6266400" cy="572700"/>
          </a:xfrm>
        </p:spPr>
        <p:txBody>
          <a:bodyPr/>
          <a:lstStyle/>
          <a:p>
            <a:r>
              <a:rPr lang="en-SA" dirty="0">
                <a:solidFill>
                  <a:schemeClr val="bg2">
                    <a:lumMod val="75000"/>
                  </a:schemeClr>
                </a:solidFill>
              </a:rPr>
              <a:t>History</a:t>
            </a:r>
          </a:p>
        </p:txBody>
      </p:sp>
      <p:sp>
        <p:nvSpPr>
          <p:cNvPr id="4" name="Subtitle 3">
            <a:extLst>
              <a:ext uri="{FF2B5EF4-FFF2-40B4-BE49-F238E27FC236}">
                <a16:creationId xmlns:a16="http://schemas.microsoft.com/office/drawing/2014/main" id="{AA23C3D3-5670-43DF-62FF-AF0A64A073B8}"/>
              </a:ext>
            </a:extLst>
          </p:cNvPr>
          <p:cNvSpPr>
            <a:spLocks noGrp="1"/>
          </p:cNvSpPr>
          <p:nvPr>
            <p:ph type="subTitle" idx="1"/>
          </p:nvPr>
        </p:nvSpPr>
        <p:spPr>
          <a:xfrm>
            <a:off x="189717" y="762837"/>
            <a:ext cx="8701364" cy="3617825"/>
          </a:xfrm>
        </p:spPr>
        <p:txBody>
          <a:bodyPr/>
          <a:lstStyle/>
          <a:p>
            <a:r>
              <a:rPr lang="en-SA" sz="2000" dirty="0">
                <a:solidFill>
                  <a:schemeClr val="tx2">
                    <a:lumMod val="25000"/>
                  </a:schemeClr>
                </a:solidFill>
              </a:rPr>
              <a:t>Late preterm baby girl , </a:t>
            </a:r>
            <a:r>
              <a:rPr lang="en-US" sz="2000" dirty="0">
                <a:solidFill>
                  <a:schemeClr val="tx2">
                    <a:lumMod val="25000"/>
                  </a:schemeClr>
                </a:solidFill>
              </a:rPr>
              <a:t>born to a mother with GDM. </a:t>
            </a:r>
          </a:p>
          <a:p>
            <a:endParaRPr lang="en-US" sz="2000" dirty="0">
              <a:solidFill>
                <a:schemeClr val="tx2">
                  <a:lumMod val="25000"/>
                </a:schemeClr>
              </a:solidFill>
            </a:endParaRPr>
          </a:p>
          <a:p>
            <a:r>
              <a:rPr lang="en-US" sz="2000" dirty="0">
                <a:solidFill>
                  <a:schemeClr val="tx2">
                    <a:lumMod val="25000"/>
                  </a:schemeClr>
                </a:solidFill>
              </a:rPr>
              <a:t>Shortly after birth, admitted to NICU because she </a:t>
            </a:r>
            <a:r>
              <a:rPr lang="en-US" sz="2000" b="1" dirty="0">
                <a:solidFill>
                  <a:schemeClr val="tx2">
                    <a:lumMod val="25000"/>
                  </a:schemeClr>
                </a:solidFill>
              </a:rPr>
              <a:t>developed persistent neonatal hypoglycemia </a:t>
            </a:r>
            <a:r>
              <a:rPr lang="en-US" sz="2000" dirty="0">
                <a:solidFill>
                  <a:schemeClr val="tx2">
                    <a:lumMod val="25000"/>
                  </a:schemeClr>
                </a:solidFill>
              </a:rPr>
              <a:t>requiring a high glucose infusion rate reached to 17 mg/kg/min. </a:t>
            </a:r>
          </a:p>
          <a:p>
            <a:endParaRPr lang="en-US" sz="2000" dirty="0">
              <a:solidFill>
                <a:schemeClr val="tx2">
                  <a:lumMod val="25000"/>
                </a:schemeClr>
              </a:solidFill>
            </a:endParaRPr>
          </a:p>
          <a:p>
            <a:r>
              <a:rPr lang="en-US" sz="2000" dirty="0">
                <a:solidFill>
                  <a:schemeClr val="tx2">
                    <a:lumMod val="25000"/>
                  </a:schemeClr>
                </a:solidFill>
              </a:rPr>
              <a:t>She required glucagon support and nasogastric tube feeding due to poor oral intake. </a:t>
            </a:r>
          </a:p>
          <a:p>
            <a:endParaRPr lang="en-US" sz="2000" dirty="0">
              <a:solidFill>
                <a:schemeClr val="tx2">
                  <a:lumMod val="25000"/>
                </a:schemeClr>
              </a:solidFill>
            </a:endParaRPr>
          </a:p>
          <a:p>
            <a:r>
              <a:rPr lang="en-US" sz="2000" dirty="0">
                <a:solidFill>
                  <a:schemeClr val="tx2">
                    <a:lumMod val="25000"/>
                  </a:schemeClr>
                </a:solidFill>
              </a:rPr>
              <a:t>At age 10 days , octreotide therapy was initiated and gradually escalated; however, hypoglycemic episodes persisted.</a:t>
            </a:r>
          </a:p>
          <a:p>
            <a:endParaRPr lang="en-SA" sz="2000" dirty="0">
              <a:solidFill>
                <a:schemeClr val="tx2">
                  <a:lumMod val="25000"/>
                </a:schemeClr>
              </a:solidFill>
            </a:endParaRPr>
          </a:p>
        </p:txBody>
      </p:sp>
    </p:spTree>
    <p:extLst>
      <p:ext uri="{BB962C8B-B14F-4D97-AF65-F5344CB8AC3E}">
        <p14:creationId xmlns:p14="http://schemas.microsoft.com/office/powerpoint/2010/main" val="25223553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5"/>
          <p:cNvSpPr txBox="1">
            <a:spLocks noGrp="1"/>
          </p:cNvSpPr>
          <p:nvPr>
            <p:ph type="title"/>
          </p:nvPr>
        </p:nvSpPr>
        <p:spPr>
          <a:xfrm>
            <a:off x="1283999" y="447201"/>
            <a:ext cx="6576000" cy="14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lumMod val="50000"/>
                  </a:schemeClr>
                </a:solidFill>
              </a:rPr>
              <a:t>Thank you </a:t>
            </a:r>
            <a:endParaRPr dirty="0">
              <a:solidFill>
                <a:schemeClr val="bg2">
                  <a:lumMod val="50000"/>
                </a:schemeClr>
              </a:solidFill>
            </a:endParaRPr>
          </a:p>
        </p:txBody>
      </p:sp>
      <p:sp>
        <p:nvSpPr>
          <p:cNvPr id="363" name="Google Shape;363;p35"/>
          <p:cNvSpPr txBox="1">
            <a:spLocks noGrp="1"/>
          </p:cNvSpPr>
          <p:nvPr>
            <p:ph type="subTitle" idx="1"/>
          </p:nvPr>
        </p:nvSpPr>
        <p:spPr>
          <a:xfrm>
            <a:off x="1189703" y="1716482"/>
            <a:ext cx="6576000" cy="756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bg1">
                    <a:lumMod val="10000"/>
                  </a:schemeClr>
                </a:solidFill>
              </a:rPr>
              <a:t>Any Question ?</a:t>
            </a:r>
            <a:endParaRPr sz="3200" b="1" dirty="0">
              <a:solidFill>
                <a:schemeClr val="bg1">
                  <a:lumMod val="10000"/>
                </a:schemeClr>
              </a:solidFill>
            </a:endParaRPr>
          </a:p>
        </p:txBody>
      </p:sp>
      <p:sp>
        <p:nvSpPr>
          <p:cNvPr id="364" name="Google Shape;364;p35"/>
          <p:cNvSpPr txBox="1">
            <a:spLocks noGrp="1"/>
          </p:cNvSpPr>
          <p:nvPr>
            <p:ph type="sldNum" idx="12"/>
          </p:nvPr>
        </p:nvSpPr>
        <p:spPr>
          <a:xfrm>
            <a:off x="4297650" y="4602875"/>
            <a:ext cx="548700"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pic>
        <p:nvPicPr>
          <p:cNvPr id="3" name="Picture 2">
            <a:extLst>
              <a:ext uri="{FF2B5EF4-FFF2-40B4-BE49-F238E27FC236}">
                <a16:creationId xmlns:a16="http://schemas.microsoft.com/office/drawing/2014/main" id="{B291EAD2-F62D-5522-4809-D5E11FAB6CE4}"/>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rot="16200000">
            <a:off x="2399071" y="-1527412"/>
            <a:ext cx="4345857" cy="8198323"/>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986FB8-5196-C52D-69BD-91D870137FC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r>
              <a:rPr lang="en" dirty="0"/>
              <a:t> - 20</a:t>
            </a:r>
          </a:p>
        </p:txBody>
      </p:sp>
      <p:sp>
        <p:nvSpPr>
          <p:cNvPr id="3" name="Title 2">
            <a:extLst>
              <a:ext uri="{FF2B5EF4-FFF2-40B4-BE49-F238E27FC236}">
                <a16:creationId xmlns:a16="http://schemas.microsoft.com/office/drawing/2014/main" id="{CBEA7BCE-C715-EB7E-3490-2E0DC1D7379F}"/>
              </a:ext>
            </a:extLst>
          </p:cNvPr>
          <p:cNvSpPr>
            <a:spLocks noGrp="1"/>
          </p:cNvSpPr>
          <p:nvPr>
            <p:ph type="title"/>
          </p:nvPr>
        </p:nvSpPr>
        <p:spPr>
          <a:xfrm>
            <a:off x="509688" y="409723"/>
            <a:ext cx="6266400" cy="572700"/>
          </a:xfrm>
        </p:spPr>
        <p:txBody>
          <a:bodyPr/>
          <a:lstStyle/>
          <a:p>
            <a:r>
              <a:rPr lang="en-US" dirty="0">
                <a:solidFill>
                  <a:schemeClr val="bg2">
                    <a:lumMod val="75000"/>
                  </a:schemeClr>
                </a:solidFill>
              </a:rPr>
              <a:t>History</a:t>
            </a:r>
            <a:endParaRPr lang="en-SA" dirty="0">
              <a:solidFill>
                <a:schemeClr val="bg2">
                  <a:lumMod val="75000"/>
                </a:schemeClr>
              </a:solidFill>
            </a:endParaRPr>
          </a:p>
        </p:txBody>
      </p:sp>
      <p:sp>
        <p:nvSpPr>
          <p:cNvPr id="4" name="Subtitle 3">
            <a:extLst>
              <a:ext uri="{FF2B5EF4-FFF2-40B4-BE49-F238E27FC236}">
                <a16:creationId xmlns:a16="http://schemas.microsoft.com/office/drawing/2014/main" id="{758237A2-B2DE-6AC7-47A7-AB91DF739FD4}"/>
              </a:ext>
            </a:extLst>
          </p:cNvPr>
          <p:cNvSpPr>
            <a:spLocks noGrp="1"/>
          </p:cNvSpPr>
          <p:nvPr>
            <p:ph type="subTitle" idx="1"/>
          </p:nvPr>
        </p:nvSpPr>
        <p:spPr>
          <a:xfrm>
            <a:off x="418248" y="1291823"/>
            <a:ext cx="8103960" cy="3173400"/>
          </a:xfrm>
        </p:spPr>
        <p:txBody>
          <a:bodyPr/>
          <a:lstStyle/>
          <a:p>
            <a:r>
              <a:rPr lang="en-US" sz="2000" dirty="0">
                <a:solidFill>
                  <a:schemeClr val="tx2">
                    <a:lumMod val="25000"/>
                  </a:schemeClr>
                </a:solidFill>
              </a:rPr>
              <a:t>At age 13 days , trial of diazoxide was initiated at 5 mg/kg/day and increased to 8 mg/kg/day, resulting in resolution of hypoglycemia. However, therapy was discontinued prior to discharge because of hyperglycemia, and she was discharged on 4-hourly feedings .</a:t>
            </a:r>
          </a:p>
          <a:p>
            <a:endParaRPr lang="en-US" sz="2000" dirty="0">
              <a:solidFill>
                <a:schemeClr val="tx2">
                  <a:lumMod val="25000"/>
                </a:schemeClr>
              </a:solidFill>
            </a:endParaRPr>
          </a:p>
          <a:p>
            <a:r>
              <a:rPr lang="en-US" sz="2000" dirty="0">
                <a:solidFill>
                  <a:schemeClr val="tx2">
                    <a:lumMod val="25000"/>
                  </a:schemeClr>
                </a:solidFill>
              </a:rPr>
              <a:t>She passed up to 6 </a:t>
            </a:r>
            <a:r>
              <a:rPr lang="en-US" sz="2000" dirty="0" err="1">
                <a:solidFill>
                  <a:schemeClr val="tx2">
                    <a:lumMod val="25000"/>
                  </a:schemeClr>
                </a:solidFill>
              </a:rPr>
              <a:t>hrs</a:t>
            </a:r>
            <a:r>
              <a:rPr lang="en-US" sz="2000" dirty="0">
                <a:solidFill>
                  <a:schemeClr val="tx2">
                    <a:lumMod val="25000"/>
                  </a:schemeClr>
                </a:solidFill>
              </a:rPr>
              <a:t> prolong fasting</a:t>
            </a:r>
          </a:p>
          <a:p>
            <a:endParaRPr lang="en-US" sz="2000" dirty="0">
              <a:solidFill>
                <a:schemeClr val="tx2">
                  <a:lumMod val="25000"/>
                </a:schemeClr>
              </a:solidFill>
            </a:endParaRPr>
          </a:p>
          <a:p>
            <a:pPr marL="139700" indent="0">
              <a:buNone/>
            </a:pPr>
            <a:endParaRPr lang="en-US" sz="2000" dirty="0">
              <a:solidFill>
                <a:schemeClr val="tx2">
                  <a:lumMod val="25000"/>
                </a:schemeClr>
              </a:solidFill>
            </a:endParaRPr>
          </a:p>
          <a:p>
            <a:endParaRPr lang="en-SA" sz="2000" dirty="0">
              <a:solidFill>
                <a:schemeClr val="tx2">
                  <a:lumMod val="25000"/>
                </a:schemeClr>
              </a:solidFill>
            </a:endParaRPr>
          </a:p>
        </p:txBody>
      </p:sp>
    </p:spTree>
    <p:extLst>
      <p:ext uri="{BB962C8B-B14F-4D97-AF65-F5344CB8AC3E}">
        <p14:creationId xmlns:p14="http://schemas.microsoft.com/office/powerpoint/2010/main" val="164885263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6F75A3-986D-0CDB-87D8-A3086FA24A1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r>
              <a:rPr lang="en" dirty="0"/>
              <a:t> - 20 </a:t>
            </a:r>
          </a:p>
        </p:txBody>
      </p:sp>
      <p:sp>
        <p:nvSpPr>
          <p:cNvPr id="3" name="Title 2">
            <a:extLst>
              <a:ext uri="{FF2B5EF4-FFF2-40B4-BE49-F238E27FC236}">
                <a16:creationId xmlns:a16="http://schemas.microsoft.com/office/drawing/2014/main" id="{72DC4522-C03C-4E8B-DC6D-B10DE303AC71}"/>
              </a:ext>
            </a:extLst>
          </p:cNvPr>
          <p:cNvSpPr>
            <a:spLocks noGrp="1"/>
          </p:cNvSpPr>
          <p:nvPr>
            <p:ph type="title"/>
          </p:nvPr>
        </p:nvSpPr>
        <p:spPr/>
        <p:txBody>
          <a:bodyPr/>
          <a:lstStyle/>
          <a:p>
            <a:r>
              <a:rPr lang="en-SA" dirty="0">
                <a:solidFill>
                  <a:schemeClr val="bg2">
                    <a:lumMod val="75000"/>
                  </a:schemeClr>
                </a:solidFill>
              </a:rPr>
              <a:t>History</a:t>
            </a:r>
            <a:endParaRPr lang="en-SA" dirty="0"/>
          </a:p>
        </p:txBody>
      </p:sp>
      <p:sp>
        <p:nvSpPr>
          <p:cNvPr id="4" name="Subtitle 3">
            <a:extLst>
              <a:ext uri="{FF2B5EF4-FFF2-40B4-BE49-F238E27FC236}">
                <a16:creationId xmlns:a16="http://schemas.microsoft.com/office/drawing/2014/main" id="{D8CF158F-F4A4-6845-C096-0DBAAD1934C8}"/>
              </a:ext>
            </a:extLst>
          </p:cNvPr>
          <p:cNvSpPr>
            <a:spLocks noGrp="1"/>
          </p:cNvSpPr>
          <p:nvPr>
            <p:ph type="subTitle" idx="1"/>
          </p:nvPr>
        </p:nvSpPr>
        <p:spPr>
          <a:xfrm>
            <a:off x="324465" y="1223600"/>
            <a:ext cx="8711380" cy="3173400"/>
          </a:xfrm>
        </p:spPr>
        <p:txBody>
          <a:bodyPr/>
          <a:lstStyle/>
          <a:p>
            <a:r>
              <a:rPr lang="en-US" sz="2000" b="1" dirty="0"/>
              <a:t>Family history:</a:t>
            </a:r>
          </a:p>
          <a:p>
            <a:pPr marL="139700" indent="0">
              <a:buNone/>
            </a:pPr>
            <a:r>
              <a:rPr lang="en-US" sz="2000" dirty="0"/>
              <a:t>- Parents are non‑consanguineous but from the same tribe.</a:t>
            </a:r>
          </a:p>
          <a:p>
            <a:pPr marL="139700" indent="0">
              <a:buNone/>
            </a:pPr>
            <a:r>
              <a:rPr lang="en-US" sz="2000" dirty="0"/>
              <a:t>- Mother, 40 years old, with a history of gestational diabetes mellitus.</a:t>
            </a:r>
          </a:p>
          <a:p>
            <a:pPr marL="139700" indent="0">
              <a:buNone/>
            </a:pPr>
            <a:r>
              <a:rPr lang="en-US" sz="2000" dirty="0"/>
              <a:t>- Father, 46 years old, healthy.</a:t>
            </a:r>
          </a:p>
          <a:p>
            <a:pPr marL="139700" indent="0">
              <a:buNone/>
            </a:pPr>
            <a:r>
              <a:rPr lang="en-US" sz="2000" dirty="0"/>
              <a:t>- The patient has nine siblings, all healthy.</a:t>
            </a:r>
          </a:p>
          <a:p>
            <a:pPr marL="139700" indent="0">
              <a:buNone/>
            </a:pPr>
            <a:r>
              <a:rPr lang="en-US" sz="2000" dirty="0"/>
              <a:t>- No family history of unexplained infant deaths or recurrent hypoglycemia.</a:t>
            </a:r>
            <a:endParaRPr lang="en-SA" sz="2000" dirty="0"/>
          </a:p>
        </p:txBody>
      </p:sp>
    </p:spTree>
    <p:extLst>
      <p:ext uri="{BB962C8B-B14F-4D97-AF65-F5344CB8AC3E}">
        <p14:creationId xmlns:p14="http://schemas.microsoft.com/office/powerpoint/2010/main" val="5435131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AEEF1-71A0-7BEF-9F14-B91F9C2A297C}"/>
              </a:ext>
            </a:extLst>
          </p:cNvPr>
          <p:cNvSpPr>
            <a:spLocks noGrp="1"/>
          </p:cNvSpPr>
          <p:nvPr>
            <p:ph type="sldNum" idx="12"/>
          </p:nvPr>
        </p:nvSpPr>
        <p:spPr>
          <a:xfrm>
            <a:off x="4297649" y="4602875"/>
            <a:ext cx="660275" cy="338400"/>
          </a:xfrm>
        </p:spPr>
        <p:txBody>
          <a:bodyPr/>
          <a:lstStyle/>
          <a:p>
            <a:pPr marL="0" lvl="0" indent="0" algn="ctr" rtl="0">
              <a:spcBef>
                <a:spcPts val="0"/>
              </a:spcBef>
              <a:spcAft>
                <a:spcPts val="0"/>
              </a:spcAft>
              <a:buNone/>
            </a:pPr>
            <a:fld id="{00000000-1234-1234-1234-123412341234}" type="slidenum">
              <a:rPr lang="en" smtClean="0"/>
              <a:t>5</a:t>
            </a:fld>
            <a:r>
              <a:rPr lang="en" dirty="0"/>
              <a:t> - 20 </a:t>
            </a:r>
          </a:p>
          <a:p>
            <a:pPr marL="0" lvl="0" indent="0" algn="ctr" rtl="0">
              <a:spcBef>
                <a:spcPts val="0"/>
              </a:spcBef>
              <a:spcAft>
                <a:spcPts val="0"/>
              </a:spcAft>
              <a:buNone/>
            </a:pPr>
            <a:endParaRPr lang="en" dirty="0"/>
          </a:p>
        </p:txBody>
      </p:sp>
      <p:sp>
        <p:nvSpPr>
          <p:cNvPr id="3" name="Title 2">
            <a:extLst>
              <a:ext uri="{FF2B5EF4-FFF2-40B4-BE49-F238E27FC236}">
                <a16:creationId xmlns:a16="http://schemas.microsoft.com/office/drawing/2014/main" id="{3D3FAF1F-C558-708B-37F7-6349EA1BE295}"/>
              </a:ext>
            </a:extLst>
          </p:cNvPr>
          <p:cNvSpPr>
            <a:spLocks noGrp="1"/>
          </p:cNvSpPr>
          <p:nvPr>
            <p:ph type="title"/>
          </p:nvPr>
        </p:nvSpPr>
        <p:spPr>
          <a:xfrm>
            <a:off x="509688" y="408300"/>
            <a:ext cx="7704000" cy="572700"/>
          </a:xfrm>
        </p:spPr>
        <p:txBody>
          <a:bodyPr/>
          <a:lstStyle/>
          <a:p>
            <a:r>
              <a:rPr lang="en-SA" dirty="0">
                <a:solidFill>
                  <a:schemeClr val="bg2">
                    <a:lumMod val="75000"/>
                  </a:schemeClr>
                </a:solidFill>
              </a:rPr>
              <a:t>Physical Examination </a:t>
            </a:r>
          </a:p>
        </p:txBody>
      </p:sp>
      <p:sp>
        <p:nvSpPr>
          <p:cNvPr id="4" name="Text Placeholder 3">
            <a:extLst>
              <a:ext uri="{FF2B5EF4-FFF2-40B4-BE49-F238E27FC236}">
                <a16:creationId xmlns:a16="http://schemas.microsoft.com/office/drawing/2014/main" id="{645ED892-F32D-B04B-0639-1218CAA05F21}"/>
              </a:ext>
            </a:extLst>
          </p:cNvPr>
          <p:cNvSpPr>
            <a:spLocks noGrp="1"/>
          </p:cNvSpPr>
          <p:nvPr>
            <p:ph type="body" idx="1"/>
          </p:nvPr>
        </p:nvSpPr>
        <p:spPr>
          <a:xfrm>
            <a:off x="433573" y="1583850"/>
            <a:ext cx="7704000" cy="3233100"/>
          </a:xfrm>
        </p:spPr>
        <p:txBody>
          <a:bodyPr/>
          <a:lstStyle/>
          <a:p>
            <a:pPr marL="177800" indent="0">
              <a:buNone/>
            </a:pPr>
            <a:r>
              <a:rPr lang="en-US" sz="2400" dirty="0"/>
              <a:t>Growth parameter :</a:t>
            </a:r>
            <a:r>
              <a:rPr lang="en-SA" sz="2400" dirty="0"/>
              <a:t> </a:t>
            </a:r>
          </a:p>
          <a:p>
            <a:r>
              <a:rPr lang="en-SA" sz="2400" dirty="0"/>
              <a:t>Ht: 48cm</a:t>
            </a:r>
          </a:p>
          <a:p>
            <a:r>
              <a:rPr lang="en-SA" sz="2400" dirty="0"/>
              <a:t>Wt: 2.90 kg </a:t>
            </a:r>
          </a:p>
          <a:p>
            <a:r>
              <a:rPr lang="en-SA" sz="2400" dirty="0"/>
              <a:t>Head: 32.50 cm </a:t>
            </a:r>
          </a:p>
          <a:p>
            <a:endParaRPr lang="en-SA" sz="2400" dirty="0"/>
          </a:p>
          <a:p>
            <a:endParaRPr lang="en-SA" sz="2400" dirty="0"/>
          </a:p>
        </p:txBody>
      </p:sp>
      <p:pic>
        <p:nvPicPr>
          <p:cNvPr id="7" name="Picture 6" descr="A graph with different lines&#10;&#10;Description automatically generated with medium confidence">
            <a:extLst>
              <a:ext uri="{FF2B5EF4-FFF2-40B4-BE49-F238E27FC236}">
                <a16:creationId xmlns:a16="http://schemas.microsoft.com/office/drawing/2014/main" id="{8EC0F928-FBE5-0F78-9105-74F6FCDBA3A9}"/>
              </a:ext>
            </a:extLst>
          </p:cNvPr>
          <p:cNvPicPr>
            <a:picLocks noChangeAspect="1"/>
          </p:cNvPicPr>
          <p:nvPr/>
        </p:nvPicPr>
        <p:blipFill rotWithShape="1">
          <a:blip r:embed="rId3"/>
          <a:srcRect l="2920" t="9289"/>
          <a:stretch/>
        </p:blipFill>
        <p:spPr>
          <a:xfrm>
            <a:off x="4846350" y="408299"/>
            <a:ext cx="3864077" cy="4194575"/>
          </a:xfrm>
          <a:prstGeom prst="rect">
            <a:avLst/>
          </a:prstGeom>
        </p:spPr>
      </p:pic>
      <p:cxnSp>
        <p:nvCxnSpPr>
          <p:cNvPr id="11" name="Straight Arrow Connector 10">
            <a:extLst>
              <a:ext uri="{FF2B5EF4-FFF2-40B4-BE49-F238E27FC236}">
                <a16:creationId xmlns:a16="http://schemas.microsoft.com/office/drawing/2014/main" id="{22A9E548-15DC-7791-F9BE-4BD701E96FF1}"/>
              </a:ext>
            </a:extLst>
          </p:cNvPr>
          <p:cNvCxnSpPr>
            <a:cxnSpLocks/>
          </p:cNvCxnSpPr>
          <p:nvPr/>
        </p:nvCxnSpPr>
        <p:spPr>
          <a:xfrm>
            <a:off x="6682740" y="3200400"/>
            <a:ext cx="2667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99BBA5A-959A-644B-BBDE-69949753CCC8}"/>
              </a:ext>
            </a:extLst>
          </p:cNvPr>
          <p:cNvCxnSpPr>
            <a:cxnSpLocks/>
          </p:cNvCxnSpPr>
          <p:nvPr/>
        </p:nvCxnSpPr>
        <p:spPr>
          <a:xfrm>
            <a:off x="6682740" y="853440"/>
            <a:ext cx="2667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70B6CCA-0025-59C0-D9C2-185CE702897F}"/>
              </a:ext>
            </a:extLst>
          </p:cNvPr>
          <p:cNvCxnSpPr>
            <a:cxnSpLocks/>
          </p:cNvCxnSpPr>
          <p:nvPr/>
        </p:nvCxnSpPr>
        <p:spPr>
          <a:xfrm>
            <a:off x="6682740" y="1600200"/>
            <a:ext cx="2667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3857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03407-98D6-695B-2305-D37D1D8D83F9}"/>
              </a:ext>
            </a:extLst>
          </p:cNvPr>
          <p:cNvSpPr>
            <a:spLocks noGrp="1"/>
          </p:cNvSpPr>
          <p:nvPr>
            <p:ph type="sldNum" idx="12"/>
          </p:nvPr>
        </p:nvSpPr>
        <p:spPr>
          <a:xfrm>
            <a:off x="4310901" y="4602875"/>
            <a:ext cx="660275" cy="333600"/>
          </a:xfrm>
        </p:spPr>
        <p:txBody>
          <a:bodyPr/>
          <a:lstStyle/>
          <a:p>
            <a:pPr marL="0" lvl="0" indent="0" algn="ctr" rtl="0">
              <a:spcBef>
                <a:spcPts val="0"/>
              </a:spcBef>
              <a:spcAft>
                <a:spcPts val="0"/>
              </a:spcAft>
              <a:buNone/>
            </a:pPr>
            <a:fld id="{00000000-1234-1234-1234-123412341234}" type="slidenum">
              <a:rPr lang="en" smtClean="0"/>
              <a:t>6</a:t>
            </a:fld>
            <a:r>
              <a:rPr lang="en" dirty="0"/>
              <a:t> - 20</a:t>
            </a:r>
          </a:p>
        </p:txBody>
      </p:sp>
      <p:sp>
        <p:nvSpPr>
          <p:cNvPr id="3" name="Title 2">
            <a:extLst>
              <a:ext uri="{FF2B5EF4-FFF2-40B4-BE49-F238E27FC236}">
                <a16:creationId xmlns:a16="http://schemas.microsoft.com/office/drawing/2014/main" id="{5A8F7675-B678-9032-5E91-D7B7D2B4A296}"/>
              </a:ext>
            </a:extLst>
          </p:cNvPr>
          <p:cNvSpPr>
            <a:spLocks noGrp="1"/>
          </p:cNvSpPr>
          <p:nvPr>
            <p:ph type="title"/>
          </p:nvPr>
        </p:nvSpPr>
        <p:spPr/>
        <p:txBody>
          <a:bodyPr/>
          <a:lstStyle/>
          <a:p>
            <a:r>
              <a:rPr lang="en-SA" dirty="0">
                <a:solidFill>
                  <a:schemeClr val="bg2">
                    <a:lumMod val="75000"/>
                  </a:schemeClr>
                </a:solidFill>
              </a:rPr>
              <a:t>Physical Examination </a:t>
            </a:r>
          </a:p>
        </p:txBody>
      </p:sp>
      <p:sp>
        <p:nvSpPr>
          <p:cNvPr id="4" name="Text Placeholder 3">
            <a:extLst>
              <a:ext uri="{FF2B5EF4-FFF2-40B4-BE49-F238E27FC236}">
                <a16:creationId xmlns:a16="http://schemas.microsoft.com/office/drawing/2014/main" id="{9389FFF4-07C2-4C23-1166-505DE4100B72}"/>
              </a:ext>
            </a:extLst>
          </p:cNvPr>
          <p:cNvSpPr>
            <a:spLocks noGrp="1"/>
          </p:cNvSpPr>
          <p:nvPr>
            <p:ph type="body" idx="1"/>
          </p:nvPr>
        </p:nvSpPr>
        <p:spPr>
          <a:xfrm>
            <a:off x="185335" y="1033483"/>
            <a:ext cx="8533728" cy="3233100"/>
          </a:xfrm>
        </p:spPr>
        <p:txBody>
          <a:bodyPr/>
          <a:lstStyle/>
          <a:p>
            <a:pPr>
              <a:lnSpc>
                <a:spcPct val="150000"/>
              </a:lnSpc>
            </a:pPr>
            <a:r>
              <a:rPr lang="en-US" sz="1800" b="1" dirty="0"/>
              <a:t>Head and Neck: </a:t>
            </a:r>
            <a:r>
              <a:rPr lang="en-US" sz="1800" b="1" dirty="0">
                <a:solidFill>
                  <a:schemeClr val="bg2">
                    <a:lumMod val="75000"/>
                  </a:schemeClr>
                </a:solidFill>
              </a:rPr>
              <a:t>Micrognathia, sparse lateral eyebrows, broad and depressed tip of nose and a high-arched palate.</a:t>
            </a:r>
          </a:p>
          <a:p>
            <a:pPr>
              <a:lnSpc>
                <a:spcPct val="150000"/>
              </a:lnSpc>
            </a:pPr>
            <a:r>
              <a:rPr lang="en-US" sz="1800" b="1" dirty="0"/>
              <a:t>Cardiovascular: </a:t>
            </a:r>
            <a:r>
              <a:rPr lang="en-US" sz="1800" dirty="0"/>
              <a:t>Hemodynamically stable with warm extremities and good peripheral perfusion. Normal first and second heart sounds (S1 and S2).</a:t>
            </a:r>
          </a:p>
          <a:p>
            <a:pPr>
              <a:lnSpc>
                <a:spcPct val="150000"/>
              </a:lnSpc>
            </a:pPr>
            <a:r>
              <a:rPr lang="en-US" sz="1800" b="1" dirty="0"/>
              <a:t>Gastrointestinal</a:t>
            </a:r>
            <a:r>
              <a:rPr lang="en-US" sz="1800" dirty="0"/>
              <a:t>: Abdomen soft and lax with no organomegaly.</a:t>
            </a:r>
          </a:p>
          <a:p>
            <a:pPr>
              <a:lnSpc>
                <a:spcPct val="150000"/>
              </a:lnSpc>
            </a:pPr>
            <a:r>
              <a:rPr lang="en-US" sz="1800" b="1" dirty="0"/>
              <a:t>Genitourinary: </a:t>
            </a:r>
            <a:r>
              <a:rPr lang="en-US" sz="1800" dirty="0"/>
              <a:t>Normal female genitalia.</a:t>
            </a:r>
          </a:p>
          <a:p>
            <a:pPr>
              <a:lnSpc>
                <a:spcPct val="150000"/>
              </a:lnSpc>
            </a:pPr>
            <a:r>
              <a:rPr lang="en-US" sz="1800" b="1" dirty="0"/>
              <a:t>Musculoskeletal: </a:t>
            </a:r>
            <a:r>
              <a:rPr lang="en-US" sz="1800" dirty="0"/>
              <a:t>No skeletal deformities or joint hyperlaxity.</a:t>
            </a:r>
          </a:p>
          <a:p>
            <a:pPr>
              <a:lnSpc>
                <a:spcPct val="150000"/>
              </a:lnSpc>
            </a:pPr>
            <a:r>
              <a:rPr lang="en-US" sz="1800" b="1" dirty="0"/>
              <a:t>Neurological: </a:t>
            </a:r>
            <a:r>
              <a:rPr lang="en-US" sz="1800" b="1" dirty="0">
                <a:solidFill>
                  <a:schemeClr val="bg2">
                    <a:lumMod val="75000"/>
                  </a:schemeClr>
                </a:solidFill>
              </a:rPr>
              <a:t>Mild hypotonia with partial head lag.</a:t>
            </a:r>
          </a:p>
          <a:p>
            <a:pPr>
              <a:lnSpc>
                <a:spcPct val="150000"/>
              </a:lnSpc>
            </a:pPr>
            <a:endParaRPr lang="en-SA" sz="1800" dirty="0"/>
          </a:p>
        </p:txBody>
      </p:sp>
    </p:spTree>
    <p:extLst>
      <p:ext uri="{BB962C8B-B14F-4D97-AF65-F5344CB8AC3E}">
        <p14:creationId xmlns:p14="http://schemas.microsoft.com/office/powerpoint/2010/main" val="28675833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29055-C373-DE3F-E608-ED852EC0A2B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r>
              <a:rPr lang="en" dirty="0"/>
              <a:t> - 20</a:t>
            </a:r>
          </a:p>
        </p:txBody>
      </p:sp>
      <p:sp>
        <p:nvSpPr>
          <p:cNvPr id="3" name="Title 2">
            <a:extLst>
              <a:ext uri="{FF2B5EF4-FFF2-40B4-BE49-F238E27FC236}">
                <a16:creationId xmlns:a16="http://schemas.microsoft.com/office/drawing/2014/main" id="{199D083F-9050-9063-777D-14B91844AD82}"/>
              </a:ext>
            </a:extLst>
          </p:cNvPr>
          <p:cNvSpPr>
            <a:spLocks noGrp="1"/>
          </p:cNvSpPr>
          <p:nvPr>
            <p:ph type="title"/>
          </p:nvPr>
        </p:nvSpPr>
        <p:spPr>
          <a:xfrm>
            <a:off x="720000" y="445025"/>
            <a:ext cx="8149680" cy="572700"/>
          </a:xfrm>
        </p:spPr>
        <p:txBody>
          <a:bodyPr/>
          <a:lstStyle/>
          <a:p>
            <a:r>
              <a:rPr lang="en-US" dirty="0">
                <a:solidFill>
                  <a:schemeClr val="bg2">
                    <a:lumMod val="75000"/>
                  </a:schemeClr>
                </a:solidFill>
              </a:rPr>
              <a:t>Case summary : </a:t>
            </a:r>
            <a:endParaRPr lang="en-SA" dirty="0">
              <a:solidFill>
                <a:schemeClr val="bg2">
                  <a:lumMod val="75000"/>
                </a:schemeClr>
              </a:solidFill>
            </a:endParaRPr>
          </a:p>
        </p:txBody>
      </p:sp>
      <p:sp>
        <p:nvSpPr>
          <p:cNvPr id="4" name="Subtitle 3">
            <a:extLst>
              <a:ext uri="{FF2B5EF4-FFF2-40B4-BE49-F238E27FC236}">
                <a16:creationId xmlns:a16="http://schemas.microsoft.com/office/drawing/2014/main" id="{1AF1E049-18BB-9A88-CE8E-1FEA82D23852}"/>
              </a:ext>
            </a:extLst>
          </p:cNvPr>
          <p:cNvSpPr>
            <a:spLocks noGrp="1"/>
          </p:cNvSpPr>
          <p:nvPr>
            <p:ph type="subTitle" idx="1"/>
          </p:nvPr>
        </p:nvSpPr>
        <p:spPr>
          <a:xfrm>
            <a:off x="409792" y="1223600"/>
            <a:ext cx="8149680" cy="3173400"/>
          </a:xfrm>
        </p:spPr>
        <p:txBody>
          <a:bodyPr/>
          <a:lstStyle/>
          <a:p>
            <a:endParaRPr lang="en-US" sz="2400" dirty="0"/>
          </a:p>
          <a:p>
            <a:r>
              <a:rPr lang="en-US" sz="2400" dirty="0"/>
              <a:t>Infants of diabetic mother (IDM) with CHI , diazoxide responsiveness 5mg/kg/day </a:t>
            </a:r>
          </a:p>
          <a:p>
            <a:r>
              <a:rPr lang="en-US" sz="2400" dirty="0"/>
              <a:t>The clinical picture is subtle dysmorphic features</a:t>
            </a:r>
          </a:p>
          <a:p>
            <a:endParaRPr lang="en-US" sz="2400" dirty="0"/>
          </a:p>
          <a:p>
            <a:r>
              <a:rPr lang="en-US" sz="2400" b="1" dirty="0">
                <a:solidFill>
                  <a:schemeClr val="bg1">
                    <a:lumMod val="50000"/>
                  </a:schemeClr>
                </a:solidFill>
              </a:rPr>
              <a:t>IDM vs CHI</a:t>
            </a:r>
          </a:p>
        </p:txBody>
      </p:sp>
    </p:spTree>
    <p:extLst>
      <p:ext uri="{BB962C8B-B14F-4D97-AF65-F5344CB8AC3E}">
        <p14:creationId xmlns:p14="http://schemas.microsoft.com/office/powerpoint/2010/main" val="18584711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72FBFC-375F-812A-97F3-87431058C97F}"/>
              </a:ext>
            </a:extLst>
          </p:cNvPr>
          <p:cNvSpPr>
            <a:spLocks noGrp="1"/>
          </p:cNvSpPr>
          <p:nvPr>
            <p:ph type="sldNum" idx="12"/>
          </p:nvPr>
        </p:nvSpPr>
        <p:spPr>
          <a:xfrm>
            <a:off x="4310901" y="4602875"/>
            <a:ext cx="660275" cy="333600"/>
          </a:xfrm>
        </p:spPr>
        <p:txBody>
          <a:bodyPr/>
          <a:lstStyle/>
          <a:p>
            <a:pPr marL="0" lvl="0" indent="0" algn="ctr" rtl="0">
              <a:spcBef>
                <a:spcPts val="0"/>
              </a:spcBef>
              <a:spcAft>
                <a:spcPts val="0"/>
              </a:spcAft>
              <a:buNone/>
            </a:pPr>
            <a:fld id="{00000000-1234-1234-1234-123412341234}" type="slidenum">
              <a:rPr lang="en" smtClean="0"/>
              <a:t>8</a:t>
            </a:fld>
            <a:r>
              <a:rPr lang="en" dirty="0"/>
              <a:t> - 20</a:t>
            </a:r>
          </a:p>
        </p:txBody>
      </p:sp>
      <p:sp>
        <p:nvSpPr>
          <p:cNvPr id="3" name="Title 2">
            <a:extLst>
              <a:ext uri="{FF2B5EF4-FFF2-40B4-BE49-F238E27FC236}">
                <a16:creationId xmlns:a16="http://schemas.microsoft.com/office/drawing/2014/main" id="{2C3922B8-353F-3703-CCFE-635B12D04751}"/>
              </a:ext>
            </a:extLst>
          </p:cNvPr>
          <p:cNvSpPr>
            <a:spLocks noGrp="1"/>
          </p:cNvSpPr>
          <p:nvPr>
            <p:ph type="title"/>
          </p:nvPr>
        </p:nvSpPr>
        <p:spPr>
          <a:xfrm>
            <a:off x="392980" y="254275"/>
            <a:ext cx="6266400" cy="572700"/>
          </a:xfrm>
        </p:spPr>
        <p:txBody>
          <a:bodyPr/>
          <a:lstStyle/>
          <a:p>
            <a:r>
              <a:rPr lang="en-US" sz="3200" dirty="0">
                <a:solidFill>
                  <a:schemeClr val="bg2">
                    <a:lumMod val="75000"/>
                  </a:schemeClr>
                </a:solidFill>
              </a:rPr>
              <a:t>IDM vs CHI</a:t>
            </a:r>
            <a:br>
              <a:rPr lang="en-US" sz="3200" dirty="0">
                <a:solidFill>
                  <a:schemeClr val="bg2">
                    <a:lumMod val="75000"/>
                  </a:schemeClr>
                </a:solidFill>
              </a:rPr>
            </a:br>
            <a:endParaRPr lang="en-SA" dirty="0">
              <a:solidFill>
                <a:schemeClr val="bg2">
                  <a:lumMod val="75000"/>
                </a:schemeClr>
              </a:solidFill>
            </a:endParaRPr>
          </a:p>
        </p:txBody>
      </p:sp>
      <p:graphicFrame>
        <p:nvGraphicFramePr>
          <p:cNvPr id="5" name="Table 5">
            <a:extLst>
              <a:ext uri="{FF2B5EF4-FFF2-40B4-BE49-F238E27FC236}">
                <a16:creationId xmlns:a16="http://schemas.microsoft.com/office/drawing/2014/main" id="{1AAB0E64-92DB-629A-8633-CD08BDD54D32}"/>
              </a:ext>
            </a:extLst>
          </p:cNvPr>
          <p:cNvGraphicFramePr>
            <a:graphicFrameLocks noGrp="1"/>
          </p:cNvGraphicFramePr>
          <p:nvPr>
            <p:extLst>
              <p:ext uri="{D42A27DB-BD31-4B8C-83A1-F6EECF244321}">
                <p14:modId xmlns:p14="http://schemas.microsoft.com/office/powerpoint/2010/main" val="1137217960"/>
              </p:ext>
            </p:extLst>
          </p:nvPr>
        </p:nvGraphicFramePr>
        <p:xfrm>
          <a:off x="392979" y="858710"/>
          <a:ext cx="8456052" cy="3846025"/>
        </p:xfrm>
        <a:graphic>
          <a:graphicData uri="http://schemas.openxmlformats.org/drawingml/2006/table">
            <a:tbl>
              <a:tblPr firstRow="1" bandRow="1">
                <a:tableStyleId>{793D81CF-94F2-401A-BA57-92F5A7B2D0C5}</a:tableStyleId>
              </a:tblPr>
              <a:tblGrid>
                <a:gridCol w="2818684">
                  <a:extLst>
                    <a:ext uri="{9D8B030D-6E8A-4147-A177-3AD203B41FA5}">
                      <a16:colId xmlns:a16="http://schemas.microsoft.com/office/drawing/2014/main" val="1500456550"/>
                    </a:ext>
                  </a:extLst>
                </a:gridCol>
                <a:gridCol w="2818684">
                  <a:extLst>
                    <a:ext uri="{9D8B030D-6E8A-4147-A177-3AD203B41FA5}">
                      <a16:colId xmlns:a16="http://schemas.microsoft.com/office/drawing/2014/main" val="2586414404"/>
                    </a:ext>
                  </a:extLst>
                </a:gridCol>
                <a:gridCol w="2818684">
                  <a:extLst>
                    <a:ext uri="{9D8B030D-6E8A-4147-A177-3AD203B41FA5}">
                      <a16:colId xmlns:a16="http://schemas.microsoft.com/office/drawing/2014/main" val="4204304332"/>
                    </a:ext>
                  </a:extLst>
                </a:gridCol>
              </a:tblGrid>
              <a:tr h="435897">
                <a:tc>
                  <a:txBody>
                    <a:bodyPr/>
                    <a:lstStyle/>
                    <a:p>
                      <a:pPr algn="ctr"/>
                      <a:r>
                        <a:rPr lang="en-SA" sz="1800" dirty="0"/>
                        <a:t>Findinges </a:t>
                      </a:r>
                    </a:p>
                  </a:txBody>
                  <a:tcPr/>
                </a:tc>
                <a:tc>
                  <a:txBody>
                    <a:bodyPr/>
                    <a:lstStyle/>
                    <a:p>
                      <a:pPr algn="ctr"/>
                      <a:r>
                        <a:rPr lang="en-SA" sz="1800" dirty="0"/>
                        <a:t>IDM</a:t>
                      </a:r>
                    </a:p>
                  </a:txBody>
                  <a:tcPr/>
                </a:tc>
                <a:tc>
                  <a:txBody>
                    <a:bodyPr/>
                    <a:lstStyle/>
                    <a:p>
                      <a:pPr algn="ctr"/>
                      <a:r>
                        <a:rPr lang="en-SA" sz="1800" dirty="0"/>
                        <a:t>CHI</a:t>
                      </a:r>
                    </a:p>
                  </a:txBody>
                  <a:tcPr/>
                </a:tc>
                <a:extLst>
                  <a:ext uri="{0D108BD9-81ED-4DB2-BD59-A6C34878D82A}">
                    <a16:rowId xmlns:a16="http://schemas.microsoft.com/office/drawing/2014/main" val="2187240541"/>
                  </a:ext>
                </a:extLst>
              </a:tr>
              <a:tr h="435897">
                <a:tc>
                  <a:txBody>
                    <a:bodyPr/>
                    <a:lstStyle/>
                    <a:p>
                      <a:pPr algn="ctr"/>
                      <a:r>
                        <a:rPr lang="en-SA" sz="1800" b="1" dirty="0">
                          <a:solidFill>
                            <a:schemeClr val="bg2">
                              <a:lumMod val="50000"/>
                            </a:schemeClr>
                          </a:solidFill>
                        </a:rPr>
                        <a:t>Hx of GDM</a:t>
                      </a:r>
                    </a:p>
                  </a:txBody>
                  <a:tcPr/>
                </a:tc>
                <a:tc>
                  <a:txBody>
                    <a:bodyPr/>
                    <a:lstStyle/>
                    <a:p>
                      <a:pPr algn="ctr"/>
                      <a:endParaRPr lang="en-SA" sz="1800" dirty="0"/>
                    </a:p>
                  </a:txBody>
                  <a:tcPr/>
                </a:tc>
                <a:tc>
                  <a:txBody>
                    <a:bodyPr/>
                    <a:lstStyle/>
                    <a:p>
                      <a:pPr algn="ctr"/>
                      <a:endParaRPr lang="en-SA" sz="1800" dirty="0"/>
                    </a:p>
                  </a:txBody>
                  <a:tcPr/>
                </a:tc>
                <a:extLst>
                  <a:ext uri="{0D108BD9-81ED-4DB2-BD59-A6C34878D82A}">
                    <a16:rowId xmlns:a16="http://schemas.microsoft.com/office/drawing/2014/main" val="630167098"/>
                  </a:ext>
                </a:extLst>
              </a:tr>
              <a:tr h="435897">
                <a:tc>
                  <a:txBody>
                    <a:bodyPr/>
                    <a:lstStyle/>
                    <a:p>
                      <a:pPr algn="ctr"/>
                      <a:r>
                        <a:rPr lang="en-SA" sz="1800" b="1" dirty="0">
                          <a:solidFill>
                            <a:schemeClr val="bg2">
                              <a:lumMod val="50000"/>
                            </a:schemeClr>
                          </a:solidFill>
                        </a:rPr>
                        <a:t>Normal Birth weight </a:t>
                      </a:r>
                    </a:p>
                  </a:txBody>
                  <a:tcPr/>
                </a:tc>
                <a:tc>
                  <a:txBody>
                    <a:bodyPr/>
                    <a:lstStyle/>
                    <a:p>
                      <a:pPr algn="ctr"/>
                      <a:endParaRPr lang="en-SA" sz="1800"/>
                    </a:p>
                  </a:txBody>
                  <a:tcPr/>
                </a:tc>
                <a:tc>
                  <a:txBody>
                    <a:bodyPr/>
                    <a:lstStyle/>
                    <a:p>
                      <a:pPr algn="ctr"/>
                      <a:endParaRPr lang="en-SA" sz="1800" dirty="0"/>
                    </a:p>
                  </a:txBody>
                  <a:tcPr/>
                </a:tc>
                <a:extLst>
                  <a:ext uri="{0D108BD9-81ED-4DB2-BD59-A6C34878D82A}">
                    <a16:rowId xmlns:a16="http://schemas.microsoft.com/office/drawing/2014/main" val="4090369187"/>
                  </a:ext>
                </a:extLst>
              </a:tr>
              <a:tr h="635855">
                <a:tc>
                  <a:txBody>
                    <a:bodyPr/>
                    <a:lstStyle/>
                    <a:p>
                      <a:pPr algn="ctr"/>
                      <a:r>
                        <a:rPr lang="en-US" sz="1800" b="1" dirty="0">
                          <a:solidFill>
                            <a:schemeClr val="bg2">
                              <a:lumMod val="50000"/>
                            </a:schemeClr>
                          </a:solidFill>
                        </a:rPr>
                        <a:t>Subtle dysmorphic features</a:t>
                      </a:r>
                    </a:p>
                  </a:txBody>
                  <a:tcPr/>
                </a:tc>
                <a:tc>
                  <a:txBody>
                    <a:bodyPr/>
                    <a:lstStyle/>
                    <a:p>
                      <a:pPr algn="ctr"/>
                      <a:endParaRPr lang="en-SA" sz="1800" dirty="0"/>
                    </a:p>
                  </a:txBody>
                  <a:tcPr/>
                </a:tc>
                <a:tc>
                  <a:txBody>
                    <a:bodyPr/>
                    <a:lstStyle/>
                    <a:p>
                      <a:pPr algn="ctr"/>
                      <a:endParaRPr lang="en-SA" sz="1800" dirty="0"/>
                    </a:p>
                  </a:txBody>
                  <a:tcPr/>
                </a:tc>
                <a:extLst>
                  <a:ext uri="{0D108BD9-81ED-4DB2-BD59-A6C34878D82A}">
                    <a16:rowId xmlns:a16="http://schemas.microsoft.com/office/drawing/2014/main" val="822885752"/>
                  </a:ext>
                </a:extLst>
              </a:tr>
              <a:tr h="118087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lumMod val="50000"/>
                            </a:schemeClr>
                          </a:solidFill>
                        </a:rPr>
                        <a:t>Hypoglycemia while on  glucose, glucagon and octreotide</a:t>
                      </a:r>
                    </a:p>
                    <a:p>
                      <a:pPr algn="ctr"/>
                      <a:endParaRPr lang="en-SA" sz="1800" b="1" dirty="0">
                        <a:solidFill>
                          <a:schemeClr val="bg2">
                            <a:lumMod val="50000"/>
                          </a:schemeClr>
                        </a:solidFill>
                      </a:endParaRPr>
                    </a:p>
                  </a:txBody>
                  <a:tcPr/>
                </a:tc>
                <a:tc>
                  <a:txBody>
                    <a:bodyPr/>
                    <a:lstStyle/>
                    <a:p>
                      <a:pPr algn="ctr"/>
                      <a:endParaRPr lang="en-SA" sz="1800" dirty="0"/>
                    </a:p>
                  </a:txBody>
                  <a:tcPr/>
                </a:tc>
                <a:tc>
                  <a:txBody>
                    <a:bodyPr/>
                    <a:lstStyle/>
                    <a:p>
                      <a:pPr algn="ctr"/>
                      <a:endParaRPr lang="en-SA" sz="1800"/>
                    </a:p>
                  </a:txBody>
                  <a:tcPr/>
                </a:tc>
                <a:extLst>
                  <a:ext uri="{0D108BD9-81ED-4DB2-BD59-A6C34878D82A}">
                    <a16:rowId xmlns:a16="http://schemas.microsoft.com/office/drawing/2014/main" val="1502737962"/>
                  </a:ext>
                </a:extLst>
              </a:tr>
              <a:tr h="709534">
                <a:tc>
                  <a:txBody>
                    <a:bodyPr/>
                    <a:lstStyle/>
                    <a:p>
                      <a:pPr algn="ctr"/>
                      <a:r>
                        <a:rPr lang="en-US" sz="1800" b="1" dirty="0">
                          <a:solidFill>
                            <a:schemeClr val="bg2">
                              <a:lumMod val="50000"/>
                            </a:schemeClr>
                          </a:solidFill>
                        </a:rPr>
                        <a:t>Diazoxide responsive </a:t>
                      </a:r>
                      <a:endParaRPr lang="en-SA" sz="1800" b="1" dirty="0">
                        <a:solidFill>
                          <a:schemeClr val="bg2">
                            <a:lumMod val="50000"/>
                          </a:schemeClr>
                        </a:solidFill>
                      </a:endParaRPr>
                    </a:p>
                  </a:txBody>
                  <a:tcPr/>
                </a:tc>
                <a:tc>
                  <a:txBody>
                    <a:bodyPr/>
                    <a:lstStyle/>
                    <a:p>
                      <a:pPr algn="ctr"/>
                      <a:endParaRPr lang="en-SA" sz="1800" dirty="0"/>
                    </a:p>
                  </a:txBody>
                  <a:tcPr/>
                </a:tc>
                <a:tc>
                  <a:txBody>
                    <a:bodyPr/>
                    <a:lstStyle/>
                    <a:p>
                      <a:pPr algn="ctr"/>
                      <a:endParaRPr lang="en-SA" sz="1800" dirty="0"/>
                    </a:p>
                  </a:txBody>
                  <a:tcPr/>
                </a:tc>
                <a:extLst>
                  <a:ext uri="{0D108BD9-81ED-4DB2-BD59-A6C34878D82A}">
                    <a16:rowId xmlns:a16="http://schemas.microsoft.com/office/drawing/2014/main" val="449841687"/>
                  </a:ext>
                </a:extLst>
              </a:tr>
            </a:tbl>
          </a:graphicData>
        </a:graphic>
      </p:graphicFrame>
      <p:pic>
        <p:nvPicPr>
          <p:cNvPr id="9" name="Picture 8" descr="A red circle with a white x in it&#10;&#10;Description automatically generated">
            <a:extLst>
              <a:ext uri="{FF2B5EF4-FFF2-40B4-BE49-F238E27FC236}">
                <a16:creationId xmlns:a16="http://schemas.microsoft.com/office/drawing/2014/main" id="{723AFD4A-8CA1-898E-BA35-3C18CF83AD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334253" y="1759472"/>
            <a:ext cx="472768" cy="472768"/>
          </a:xfrm>
          <a:prstGeom prst="rect">
            <a:avLst/>
          </a:prstGeom>
        </p:spPr>
      </p:pic>
      <p:pic>
        <p:nvPicPr>
          <p:cNvPr id="11" name="Picture 10" descr="A green circle with a check mark&#10;&#10;Description automatically generated">
            <a:extLst>
              <a:ext uri="{FF2B5EF4-FFF2-40B4-BE49-F238E27FC236}">
                <a16:creationId xmlns:a16="http://schemas.microsoft.com/office/drawing/2014/main" id="{F4E16B14-26D3-186C-4360-972D3513F2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335616" y="1299743"/>
            <a:ext cx="472768" cy="472768"/>
          </a:xfrm>
          <a:prstGeom prst="rect">
            <a:avLst/>
          </a:prstGeom>
        </p:spPr>
      </p:pic>
      <p:pic>
        <p:nvPicPr>
          <p:cNvPr id="13" name="Picture 12" descr="A green circle with a check mark&#10;&#10;Description automatically generated">
            <a:extLst>
              <a:ext uri="{FF2B5EF4-FFF2-40B4-BE49-F238E27FC236}">
                <a16:creationId xmlns:a16="http://schemas.microsoft.com/office/drawing/2014/main" id="{309953C6-0ADB-1535-C90B-7BAE82BD3678}"/>
              </a:ext>
            </a:extLst>
          </p:cNvPr>
          <p:cNvPicPr>
            <a:picLocks noChangeAspect="1"/>
          </p:cNvPicPr>
          <p:nvPr/>
        </p:nvPicPr>
        <p:blipFill>
          <a:blip r:embed="rId5">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259148" y="2231734"/>
            <a:ext cx="472768" cy="472768"/>
          </a:xfrm>
          <a:prstGeom prst="rect">
            <a:avLst/>
          </a:prstGeom>
        </p:spPr>
      </p:pic>
      <p:pic>
        <p:nvPicPr>
          <p:cNvPr id="14" name="Picture 13" descr="A red circle with a white x in it&#10;&#10;Description automatically generated">
            <a:extLst>
              <a:ext uri="{FF2B5EF4-FFF2-40B4-BE49-F238E27FC236}">
                <a16:creationId xmlns:a16="http://schemas.microsoft.com/office/drawing/2014/main" id="{FCF59B63-2DDA-AB90-06A9-E4873E3AEB51}"/>
              </a:ext>
            </a:extLst>
          </p:cNvPr>
          <p:cNvPicPr>
            <a:picLocks noChangeAspect="1"/>
          </p:cNvPicPr>
          <p:nvPr/>
        </p:nvPicPr>
        <p:blipFill>
          <a:blip r:embed="rId3">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334253" y="3197610"/>
            <a:ext cx="472768" cy="472768"/>
          </a:xfrm>
          <a:prstGeom prst="rect">
            <a:avLst/>
          </a:prstGeom>
        </p:spPr>
      </p:pic>
      <p:pic>
        <p:nvPicPr>
          <p:cNvPr id="15" name="Picture 14" descr="A green circle with a check mark&#10;&#10;Description automatically generated">
            <a:extLst>
              <a:ext uri="{FF2B5EF4-FFF2-40B4-BE49-F238E27FC236}">
                <a16:creationId xmlns:a16="http://schemas.microsoft.com/office/drawing/2014/main" id="{5BBD13DC-9DC0-07E5-56C8-4A0C16CF9F2A}"/>
              </a:ext>
            </a:extLst>
          </p:cNvPr>
          <p:cNvPicPr>
            <a:picLocks noChangeAspect="1"/>
          </p:cNvPicPr>
          <p:nvPr/>
        </p:nvPicPr>
        <p:blipFill>
          <a:blip r:embed="rId5">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259148" y="4077526"/>
            <a:ext cx="472768" cy="472768"/>
          </a:xfrm>
          <a:prstGeom prst="rect">
            <a:avLst/>
          </a:prstGeom>
        </p:spPr>
      </p:pic>
    </p:spTree>
    <p:extLst>
      <p:ext uri="{BB962C8B-B14F-4D97-AF65-F5344CB8AC3E}">
        <p14:creationId xmlns:p14="http://schemas.microsoft.com/office/powerpoint/2010/main" val="3250766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499486-7ACC-98B1-365F-5FCD2759962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r>
              <a:rPr lang="en" dirty="0"/>
              <a:t> - 20</a:t>
            </a:r>
          </a:p>
        </p:txBody>
      </p:sp>
      <p:graphicFrame>
        <p:nvGraphicFramePr>
          <p:cNvPr id="6" name="Diagram 5">
            <a:extLst>
              <a:ext uri="{FF2B5EF4-FFF2-40B4-BE49-F238E27FC236}">
                <a16:creationId xmlns:a16="http://schemas.microsoft.com/office/drawing/2014/main" id="{2289D800-2767-31CC-047B-17411F428B56}"/>
              </a:ext>
            </a:extLst>
          </p:cNvPr>
          <p:cNvGraphicFramePr/>
          <p:nvPr>
            <p:extLst>
              <p:ext uri="{D42A27DB-BD31-4B8C-83A1-F6EECF244321}">
                <p14:modId xmlns:p14="http://schemas.microsoft.com/office/powerpoint/2010/main" val="3027079350"/>
              </p:ext>
            </p:extLst>
          </p:nvPr>
        </p:nvGraphicFramePr>
        <p:xfrm>
          <a:off x="471948" y="393290"/>
          <a:ext cx="8308258" cy="4345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363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A59C2F1-19A1-A541-BFC9-B4E048941F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62478D5C-9633-F54C-9406-94F8DF17E79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E6F79A94-F6D0-0248-BB4D-E363FDD71BB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DC4C3D03-C63A-7B43-8841-E9AC55607CC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56924AD9-1FFC-3C4F-B03C-1C4DC6D995C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402163B5-27C7-B14A-B216-822C6410592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C125C1FD-97BC-3F4D-A0E1-CD4B12DC987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C1729D07-B3B7-E14A-94F4-2A3E8FF381F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1AA2D8BD-FD49-944A-9BE5-96FEED46571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1F84C1B9-51C1-4140-917E-CF413E16E5A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35B2C715-97EE-7043-B700-43183F5BE8E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9D318DF9-0C3D-D24D-BDB2-56913C02F87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F9DE6065-E5BB-FF4F-BEAB-255DB70E3F9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A7E42ACF-8110-9A44-979F-FC6A64C48555}"/>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graphicEl>
                                              <a:dgm id="{36851A93-64E8-8746-B3FE-39C6BE1C4C3D}"/>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dgm id="{9C4EA3AA-3218-6F47-BEC2-FF55C353C93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F679461B-BE1B-9D4E-8A38-570AED0F262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807FA216-EE3C-0544-A122-FEB41FFE3ACB}"/>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A151D30C-D308-5245-A590-4ACCA6416CEF}"/>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3C66B60D-013C-4444-8756-D8FFD8824E7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graphicEl>
                                              <a:dgm id="{8DD8FB17-0FEF-8E45-AC6F-579114EDECE5}"/>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graphicEl>
                                              <a:dgm id="{9D22A0CE-87EA-8B45-930B-136719CE83EE}"/>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graphicEl>
                                              <a:dgm id="{1AA4BDDA-7B76-7F4A-A246-63E476C33E87}"/>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graphicEl>
                                              <a:dgm id="{E555B0F3-E275-F742-9B84-97E4EF0E2B97}"/>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graphicEl>
                                              <a:dgm id="{D3E4CBE6-532E-E149-A682-3F231AD3860D}"/>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graphicEl>
                                              <a:dgm id="{6DD41CA9-EF0B-1344-8056-9506D7E70595}"/>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graphicEl>
                                              <a:dgm id="{1EC0A1A0-AEE7-E74B-847C-55E4E90E014E}"/>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graphicEl>
                                              <a:dgm id="{D4650675-ECF8-6E4A-83A0-F473BA85D2FA}"/>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graphicEl>
                                              <a:dgm id="{5328FC2E-0083-D049-AA8A-08779B3ECDE7}"/>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graphicEl>
                                              <a:dgm id="{789FADE9-7CB2-A441-BCDE-1795BFD0FD71}"/>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
                                            <p:graphicEl>
                                              <a:dgm id="{60365AE3-FF66-D540-A8EF-197ACBDF990F}"/>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
                                            <p:graphicEl>
                                              <a:dgm id="{2A1AB61D-0D53-9042-9E65-3168C92722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theme/theme1.xml><?xml version="1.0" encoding="utf-8"?>
<a:theme xmlns:a="http://schemas.openxmlformats.org/drawingml/2006/main" name="Elegant Bachelor Thesis by Slidesgo">
  <a:themeElements>
    <a:clrScheme name="Simple Light">
      <a:dk1>
        <a:srgbClr val="5C5C5F"/>
      </a:dk1>
      <a:lt1>
        <a:srgbClr val="CFDEE7"/>
      </a:lt1>
      <a:dk2>
        <a:srgbClr val="809FAF"/>
      </a:dk2>
      <a:lt2>
        <a:srgbClr val="FAFAFA"/>
      </a:lt2>
      <a:accent1>
        <a:srgbClr val="FFFFFF"/>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19809</TotalTime>
  <Words>2071</Words>
  <Application>Microsoft Macintosh PowerPoint</Application>
  <PresentationFormat>On-screen Show (16:9)</PresentationFormat>
  <Paragraphs>253</Paragraphs>
  <Slides>20</Slides>
  <Notes>16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20</vt:i4>
      </vt:variant>
    </vt:vector>
  </HeadingPairs>
  <TitlesOfParts>
    <vt:vector size="37" baseType="lpstr">
      <vt:lpstr>.SFUI-Regular</vt:lpstr>
      <vt:lpstr>Nunito Light</vt:lpstr>
      <vt:lpstr>.SFUI-Semibold</vt:lpstr>
      <vt:lpstr>Quicksand</vt:lpstr>
      <vt:lpstr>Calibri Light</vt:lpstr>
      <vt:lpstr>.AppleSystemUIFont</vt:lpstr>
      <vt:lpstr>Mulish</vt:lpstr>
      <vt:lpstr>Wingdings</vt:lpstr>
      <vt:lpstr>Calibri</vt:lpstr>
      <vt:lpstr>Helvetica</vt:lpstr>
      <vt:lpstr>Times New Roman</vt:lpstr>
      <vt:lpstr>Arial</vt:lpstr>
      <vt:lpstr>Aptos</vt:lpstr>
      <vt:lpstr>SabonLTStd</vt:lpstr>
      <vt:lpstr>Elegant Bachelor Thesis by Slidesgo</vt:lpstr>
      <vt:lpstr>1_Custom Design</vt:lpstr>
      <vt:lpstr>Custom Design</vt:lpstr>
      <vt:lpstr>Case Presentation</vt:lpstr>
      <vt:lpstr>History</vt:lpstr>
      <vt:lpstr>History</vt:lpstr>
      <vt:lpstr>History</vt:lpstr>
      <vt:lpstr>Physical Examination </vt:lpstr>
      <vt:lpstr>Physical Examination </vt:lpstr>
      <vt:lpstr>Case summary : </vt:lpstr>
      <vt:lpstr>IDM vs CHI </vt:lpstr>
      <vt:lpstr>PowerPoint Presentation</vt:lpstr>
      <vt:lpstr>Investigations</vt:lpstr>
      <vt:lpstr>Investigations</vt:lpstr>
      <vt:lpstr>Genetic test result </vt:lpstr>
      <vt:lpstr>Diagnostic Challenges</vt:lpstr>
      <vt:lpstr>Kabuki Syndrome Type 2 </vt:lpstr>
      <vt:lpstr>Kabuki Syndrome Type 2 </vt:lpstr>
      <vt:lpstr>CHI IN KS </vt:lpstr>
      <vt:lpstr>PowerPoint Presentation</vt:lpstr>
      <vt:lpstr>Genomic data from the 3 individuals with partial duplications of the KDM6A gene along with variant interpretation and Diazoxide responsive </vt:lpstr>
      <vt:lpstr>Conclusion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dc:title>
  <cp:lastModifiedBy>Tamam Murdi Alshammari</cp:lastModifiedBy>
  <cp:revision>17</cp:revision>
  <dcterms:modified xsi:type="dcterms:W3CDTF">2026-04-22T16:18:31Z</dcterms:modified>
</cp:coreProperties>
</file>