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9.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notesSlides/notesSlide32.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notesSlides/notesSlide33.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Lst>
  <p:notesMasterIdLst>
    <p:notesMasterId r:id="rId62"/>
  </p:notesMasterIdLst>
  <p:sldIdLst>
    <p:sldId id="256" r:id="rId4"/>
    <p:sldId id="620" r:id="rId5"/>
    <p:sldId id="257" r:id="rId6"/>
    <p:sldId id="2147483510" r:id="rId7"/>
    <p:sldId id="2147483358" r:id="rId8"/>
    <p:sldId id="2147483484" r:id="rId9"/>
    <p:sldId id="2147483545" r:id="rId10"/>
    <p:sldId id="2147483546" r:id="rId11"/>
    <p:sldId id="2147483349" r:id="rId12"/>
    <p:sldId id="290" r:id="rId13"/>
    <p:sldId id="287" r:id="rId14"/>
    <p:sldId id="382" r:id="rId15"/>
    <p:sldId id="2147483351" r:id="rId16"/>
    <p:sldId id="2147472214" r:id="rId17"/>
    <p:sldId id="2147483302" r:id="rId18"/>
    <p:sldId id="2147483421" r:id="rId19"/>
    <p:sldId id="2147472105" r:id="rId20"/>
    <p:sldId id="2147483335" r:id="rId21"/>
    <p:sldId id="2147472140" r:id="rId22"/>
    <p:sldId id="2134806864" r:id="rId23"/>
    <p:sldId id="2147483525" r:id="rId24"/>
    <p:sldId id="2147472148" r:id="rId25"/>
    <p:sldId id="2147483539" r:id="rId26"/>
    <p:sldId id="2147472055" r:id="rId27"/>
    <p:sldId id="2147471867" r:id="rId28"/>
    <p:sldId id="356" r:id="rId29"/>
    <p:sldId id="357" r:id="rId30"/>
    <p:sldId id="2147483540" r:id="rId31"/>
    <p:sldId id="2147471868" r:id="rId32"/>
    <p:sldId id="364" r:id="rId33"/>
    <p:sldId id="365" r:id="rId34"/>
    <p:sldId id="366" r:id="rId35"/>
    <p:sldId id="367" r:id="rId36"/>
    <p:sldId id="368" r:id="rId37"/>
    <p:sldId id="369" r:id="rId38"/>
    <p:sldId id="2147471893" r:id="rId39"/>
    <p:sldId id="2147483542" r:id="rId40"/>
    <p:sldId id="991" r:id="rId41"/>
    <p:sldId id="318" r:id="rId42"/>
    <p:sldId id="268" r:id="rId43"/>
    <p:sldId id="992" r:id="rId44"/>
    <p:sldId id="996" r:id="rId45"/>
    <p:sldId id="997" r:id="rId46"/>
    <p:sldId id="2147483543" r:id="rId47"/>
    <p:sldId id="998" r:id="rId48"/>
    <p:sldId id="263" r:id="rId49"/>
    <p:sldId id="265" r:id="rId50"/>
    <p:sldId id="267" r:id="rId51"/>
    <p:sldId id="2147483544" r:id="rId52"/>
    <p:sldId id="270" r:id="rId53"/>
    <p:sldId id="317" r:id="rId54"/>
    <p:sldId id="272" r:id="rId55"/>
    <p:sldId id="275" r:id="rId56"/>
    <p:sldId id="289" r:id="rId57"/>
    <p:sldId id="1010" r:id="rId58"/>
    <p:sldId id="624" r:id="rId59"/>
    <p:sldId id="2147483541" r:id="rId60"/>
    <p:sldId id="194834457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88" d="100"/>
          <a:sy n="88" d="100"/>
        </p:scale>
        <p:origin x="72" y="48"/>
      </p:cViewPr>
      <p:guideLst/>
    </p:cSldViewPr>
  </p:slideViewPr>
  <p:notesTextViewPr>
    <p:cViewPr>
      <p:scale>
        <a:sx n="1" d="1"/>
        <a:sy n="1" d="1"/>
      </p:scale>
      <p:origin x="0" y="0"/>
    </p:cViewPr>
  </p:notesTextViewPr>
  <p:sorterViewPr>
    <p:cViewPr>
      <p:scale>
        <a:sx n="100" d="100"/>
        <a:sy n="100" d="100"/>
      </p:scale>
      <p:origin x="0" y="-1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C1F7-4825-93D4-3C91FC7B5601}"/>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C1F7-4825-93D4-3C91FC7B5601}"/>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C1F7-4825-93D4-3C91FC7B5601}"/>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C1F7-4825-93D4-3C91FC7B5601}"/>
              </c:ext>
            </c:extLst>
          </c:dPt>
          <c:cat>
            <c:strRef>
              <c:f>Sheet1!$A$2:$A$5</c:f>
              <c:strCache>
                <c:ptCount val="2"/>
                <c:pt idx="0">
                  <c:v>1st Qtr</c:v>
                </c:pt>
                <c:pt idx="1">
                  <c:v>2nd Qtr</c:v>
                </c:pt>
              </c:strCache>
            </c:strRef>
          </c:cat>
          <c:val>
            <c:numRef>
              <c:f>Sheet1!$B$2:$B$5</c:f>
              <c:numCache>
                <c:formatCode>General</c:formatCode>
                <c:ptCount val="4"/>
                <c:pt idx="0">
                  <c:v>59</c:v>
                </c:pt>
                <c:pt idx="1">
                  <c:v>41</c:v>
                </c:pt>
              </c:numCache>
            </c:numRef>
          </c:val>
          <c:extLst>
            <c:ext xmlns:c16="http://schemas.microsoft.com/office/drawing/2014/chart" uri="{C3380CC4-5D6E-409C-BE32-E72D297353CC}">
              <c16:uniqueId val="{00000008-C1F7-4825-93D4-3C91FC7B56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82023920266389"/>
          <c:y val="7.4260008984529086E-2"/>
          <c:w val="0.81725383649035865"/>
          <c:h val="0.72690969178682563"/>
        </c:manualLayout>
      </c:layout>
      <c:barChart>
        <c:barDir val="col"/>
        <c:grouping val="clustered"/>
        <c:varyColors val="0"/>
        <c:ser>
          <c:idx val="0"/>
          <c:order val="0"/>
          <c:tx>
            <c:strRef>
              <c:f>Sheet1!$B$1</c:f>
              <c:strCache>
                <c:ptCount val="1"/>
                <c:pt idx="0">
                  <c:v>Column1</c:v>
                </c:pt>
              </c:strCache>
            </c:strRef>
          </c:tx>
          <c:spPr>
            <a:solidFill>
              <a:srgbClr val="001E60"/>
            </a:solidFill>
            <a:ln>
              <a:solidFill>
                <a:srgbClr val="283C8C"/>
              </a:solidFill>
            </a:ln>
            <a:effectLst/>
          </c:spPr>
          <c:invertIfNegative val="0"/>
          <c:cat>
            <c:strRef>
              <c:f>Sheet1!$A$2:$A$10</c:f>
              <c:strCache>
                <c:ptCount val="9"/>
                <c:pt idx="0">
                  <c:v>BL</c:v>
                </c:pt>
                <c:pt idx="1">
                  <c:v>Month
6</c:v>
                </c:pt>
                <c:pt idx="2">
                  <c:v>Year
1</c:v>
                </c:pt>
                <c:pt idx="3">
                  <c:v>Year
2</c:v>
                </c:pt>
                <c:pt idx="4">
                  <c:v>Year
3</c:v>
                </c:pt>
                <c:pt idx="5">
                  <c:v>Year
4</c:v>
                </c:pt>
                <c:pt idx="6">
                  <c:v>Year
5</c:v>
                </c:pt>
                <c:pt idx="7">
                  <c:v>Year
6</c:v>
                </c:pt>
                <c:pt idx="8">
                  <c:v>Year
7</c:v>
                </c:pt>
              </c:strCache>
            </c:strRef>
          </c:cat>
          <c:val>
            <c:numRef>
              <c:f>Sheet1!$B$2:$B$10</c:f>
              <c:numCache>
                <c:formatCode>0.0</c:formatCode>
                <c:ptCount val="9"/>
                <c:pt idx="0">
                  <c:v>28</c:v>
                </c:pt>
                <c:pt idx="1">
                  <c:v>37</c:v>
                </c:pt>
                <c:pt idx="2">
                  <c:v>41</c:v>
                </c:pt>
                <c:pt idx="3">
                  <c:v>42</c:v>
                </c:pt>
                <c:pt idx="4">
                  <c:v>50</c:v>
                </c:pt>
                <c:pt idx="5">
                  <c:v>47</c:v>
                </c:pt>
                <c:pt idx="6">
                  <c:v>46</c:v>
                </c:pt>
                <c:pt idx="7">
                  <c:v>44</c:v>
                </c:pt>
                <c:pt idx="8">
                  <c:v>51</c:v>
                </c:pt>
              </c:numCache>
            </c:numRef>
          </c:val>
          <c:extLst>
            <c:ext xmlns:c16="http://schemas.microsoft.com/office/drawing/2014/chart" uri="{C3380CC4-5D6E-409C-BE32-E72D297353CC}">
              <c16:uniqueId val="{00000000-9004-4B56-A07A-4AE27443672C}"/>
            </c:ext>
          </c:extLst>
        </c:ser>
        <c:dLbls>
          <c:showLegendKey val="0"/>
          <c:showVal val="0"/>
          <c:showCatName val="0"/>
          <c:showSerName val="0"/>
          <c:showPercent val="0"/>
          <c:showBubbleSize val="0"/>
        </c:dLbls>
        <c:gapWidth val="30"/>
        <c:axId val="524813720"/>
        <c:axId val="524812544"/>
      </c:barChart>
      <c:catAx>
        <c:axId val="52481372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vert="horz"/>
          <a:lstStyle/>
          <a:p>
            <a:pPr>
              <a:defRPr/>
            </a:pPr>
            <a:endParaRPr lang="en-US"/>
          </a:p>
        </c:txPr>
        <c:crossAx val="524812544"/>
        <c:crosses val="autoZero"/>
        <c:auto val="1"/>
        <c:lblAlgn val="ctr"/>
        <c:lblOffset val="100"/>
        <c:noMultiLvlLbl val="0"/>
      </c:catAx>
      <c:valAx>
        <c:axId val="524812544"/>
        <c:scaling>
          <c:orientation val="minMax"/>
          <c:max val="60"/>
        </c:scaling>
        <c:delete val="0"/>
        <c:axPos val="l"/>
        <c:title>
          <c:tx>
            <c:rich>
              <a:bodyPr/>
              <a:lstStyle/>
              <a:p>
                <a:pPr>
                  <a:defRPr sz="1200"/>
                </a:pPr>
                <a:r>
                  <a:rPr lang="en-GB" sz="1200" b="1" i="0" u="none" strike="noStrike" kern="1200" baseline="0">
                    <a:solidFill>
                      <a:prstClr val="black"/>
                    </a:solidFill>
                    <a:latin typeface="Arial" panose="020B0604020202020204" pitchFamily="34" charset="0"/>
                    <a:cs typeface="Arial" panose="020B0604020202020204" pitchFamily="34" charset="0"/>
                  </a:rPr>
                  <a:t>Strength and agility standardised BOT-2 score, m</a:t>
                </a:r>
                <a:r>
                  <a:rPr lang="en-GB" sz="1200"/>
                  <a:t>edian (min, max)</a:t>
                </a:r>
              </a:p>
            </c:rich>
          </c:tx>
          <c:layout>
            <c:manualLayout>
              <c:xMode val="edge"/>
              <c:yMode val="edge"/>
              <c:x val="2.6612855856877272E-2"/>
              <c:y val="0.1014303342902222"/>
            </c:manualLayout>
          </c:layout>
          <c:overlay val="0"/>
        </c:title>
        <c:numFmt formatCode="0" sourceLinked="0"/>
        <c:majorTickMark val="out"/>
        <c:minorTickMark val="none"/>
        <c:tickLblPos val="nextTo"/>
        <c:spPr>
          <a:noFill/>
          <a:ln w="12700" cap="sq">
            <a:solidFill>
              <a:sysClr val="windowText" lastClr="000000"/>
            </a:solidFill>
            <a:miter lim="800000"/>
          </a:ln>
          <a:effectLst/>
        </c:spPr>
        <c:txPr>
          <a:bodyPr rot="-60000000" vert="horz"/>
          <a:lstStyle/>
          <a:p>
            <a:pPr>
              <a:defRPr/>
            </a:pPr>
            <a:endParaRPr lang="en-US"/>
          </a:p>
        </c:txPr>
        <c:crossAx val="524813720"/>
        <c:crosses val="autoZero"/>
        <c:crossBetween val="between"/>
      </c:valAx>
      <c:spPr>
        <a:noFill/>
        <a:ln>
          <a:noFill/>
        </a:ln>
        <a:effectLst/>
      </c:spPr>
    </c:plotArea>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988211423061243E-2"/>
          <c:y val="6.0633680555555555E-2"/>
          <c:w val="0.88302183690961478"/>
          <c:h val="0.77909157986111111"/>
        </c:manualLayout>
      </c:layout>
      <c:barChart>
        <c:barDir val="col"/>
        <c:grouping val="clustered"/>
        <c:varyColors val="0"/>
        <c:ser>
          <c:idx val="0"/>
          <c:order val="0"/>
          <c:tx>
            <c:strRef>
              <c:f>Sheet1!$B$1</c:f>
              <c:strCache>
                <c:ptCount val="1"/>
                <c:pt idx="0">
                  <c:v>Column1</c:v>
                </c:pt>
              </c:strCache>
            </c:strRef>
          </c:tx>
          <c:spPr>
            <a:solidFill>
              <a:srgbClr val="001E60"/>
            </a:solidFill>
            <a:ln>
              <a:noFill/>
            </a:ln>
            <a:effectLst/>
          </c:spPr>
          <c:invertIfNegative val="0"/>
          <c:dPt>
            <c:idx val="8"/>
            <c:invertIfNegative val="0"/>
            <c:bubble3D val="0"/>
            <c:spPr>
              <a:solidFill>
                <a:srgbClr val="001E60"/>
              </a:solidFill>
              <a:ln>
                <a:noFill/>
              </a:ln>
              <a:effectLst/>
            </c:spPr>
            <c:extLst>
              <c:ext xmlns:c16="http://schemas.microsoft.com/office/drawing/2014/chart" uri="{C3380CC4-5D6E-409C-BE32-E72D297353CC}">
                <c16:uniqueId val="{00000001-172C-4D23-A978-A7E29CE02850}"/>
              </c:ext>
            </c:extLst>
          </c:dPt>
          <c:cat>
            <c:strRef>
              <c:f>Sheet1!$A$2:$A$10</c:f>
              <c:strCache>
                <c:ptCount val="9"/>
                <c:pt idx="0">
                  <c:v>BL</c:v>
                </c:pt>
                <c:pt idx="1">
                  <c:v>Month
6</c:v>
                </c:pt>
                <c:pt idx="2">
                  <c:v>Year
1</c:v>
                </c:pt>
                <c:pt idx="3">
                  <c:v>Year
2</c:v>
                </c:pt>
                <c:pt idx="4">
                  <c:v>Year
3</c:v>
                </c:pt>
                <c:pt idx="5">
                  <c:v>Year
4</c:v>
                </c:pt>
                <c:pt idx="6">
                  <c:v>Year
5</c:v>
                </c:pt>
                <c:pt idx="7">
                  <c:v>Year
6</c:v>
                </c:pt>
                <c:pt idx="8">
                  <c:v>Year
7</c:v>
                </c:pt>
              </c:strCache>
            </c:strRef>
          </c:cat>
          <c:val>
            <c:numRef>
              <c:f>Sheet1!$B$2:$B$10</c:f>
              <c:numCache>
                <c:formatCode>General</c:formatCode>
                <c:ptCount val="9"/>
                <c:pt idx="0">
                  <c:v>50</c:v>
                </c:pt>
                <c:pt idx="1">
                  <c:v>46.5</c:v>
                </c:pt>
                <c:pt idx="2">
                  <c:v>48</c:v>
                </c:pt>
                <c:pt idx="3">
                  <c:v>53.5</c:v>
                </c:pt>
                <c:pt idx="4">
                  <c:v>57</c:v>
                </c:pt>
                <c:pt idx="5">
                  <c:v>54</c:v>
                </c:pt>
                <c:pt idx="6">
                  <c:v>54</c:v>
                </c:pt>
                <c:pt idx="7">
                  <c:v>53.5</c:v>
                </c:pt>
                <c:pt idx="8">
                  <c:v>55.5</c:v>
                </c:pt>
              </c:numCache>
            </c:numRef>
          </c:val>
          <c:extLst>
            <c:ext xmlns:c16="http://schemas.microsoft.com/office/drawing/2014/chart" uri="{C3380CC4-5D6E-409C-BE32-E72D297353CC}">
              <c16:uniqueId val="{00000002-172C-4D23-A978-A7E29CE02850}"/>
            </c:ext>
          </c:extLst>
        </c:ser>
        <c:dLbls>
          <c:showLegendKey val="0"/>
          <c:showVal val="0"/>
          <c:showCatName val="0"/>
          <c:showSerName val="0"/>
          <c:showPercent val="0"/>
          <c:showBubbleSize val="0"/>
        </c:dLbls>
        <c:gapWidth val="30"/>
        <c:axId val="519306048"/>
        <c:axId val="519305264"/>
      </c:barChart>
      <c:catAx>
        <c:axId val="519306048"/>
        <c:scaling>
          <c:orientation val="minMax"/>
        </c:scaling>
        <c:delete val="0"/>
        <c:axPos val="b"/>
        <c:numFmt formatCode="General" sourceLinked="1"/>
        <c:majorTickMark val="none"/>
        <c:minorTickMark val="none"/>
        <c:tickLblPos val="nextTo"/>
        <c:spPr>
          <a:noFill/>
          <a:ln w="12700" cap="flat" cmpd="sng" algn="ctr">
            <a:solidFill>
              <a:srgbClr val="292929"/>
            </a:solidFill>
            <a:round/>
          </a:ln>
          <a:effectLst/>
        </c:spPr>
        <c:txPr>
          <a:bodyPr rot="-60000000" spcFirstLastPara="1" vertOverflow="ellipsis" vert="horz" wrap="square" anchor="ctr" anchorCtr="1"/>
          <a:lstStyle/>
          <a:p>
            <a:pPr>
              <a:defRPr sz="11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519305264"/>
        <c:crosses val="autoZero"/>
        <c:auto val="1"/>
        <c:lblAlgn val="ctr"/>
        <c:lblOffset val="100"/>
        <c:noMultiLvlLbl val="0"/>
      </c:catAx>
      <c:valAx>
        <c:axId val="519305264"/>
        <c:scaling>
          <c:orientation val="minMax"/>
        </c:scaling>
        <c:delete val="0"/>
        <c:axPos val="l"/>
        <c:numFmt formatCode="General" sourceLinked="1"/>
        <c:majorTickMark val="out"/>
        <c:minorTickMark val="none"/>
        <c:tickLblPos val="nextTo"/>
        <c:spPr>
          <a:noFill/>
          <a:ln w="12700" cap="sq">
            <a:solidFill>
              <a:srgbClr val="292929"/>
            </a:solidFill>
            <a:miter lim="800000"/>
          </a:ln>
          <a:effectLst/>
        </c:spPr>
        <c:txPr>
          <a:bodyPr rot="-60000000" spcFirstLastPara="1" vertOverflow="ellipsis" vert="horz" wrap="square" anchor="ctr" anchorCtr="1"/>
          <a:lstStyle/>
          <a:p>
            <a:pPr>
              <a:defRPr sz="11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51930604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bg1">
              <a:lumMod val="10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99588247459784"/>
          <c:y val="5.2796674225245657E-2"/>
          <c:w val="0.85802480031095352"/>
          <c:h val="0.75586151628647269"/>
        </c:manualLayout>
      </c:layout>
      <c:barChart>
        <c:barDir val="col"/>
        <c:grouping val="clustered"/>
        <c:varyColors val="0"/>
        <c:ser>
          <c:idx val="0"/>
          <c:order val="0"/>
          <c:tx>
            <c:strRef>
              <c:f>Sheet1!$B$1</c:f>
              <c:strCache>
                <c:ptCount val="1"/>
                <c:pt idx="0">
                  <c:v>Column1</c:v>
                </c:pt>
              </c:strCache>
            </c:strRef>
          </c:tx>
          <c:spPr>
            <a:solidFill>
              <a:srgbClr val="001E60"/>
            </a:solidFill>
            <a:ln>
              <a:noFill/>
            </a:ln>
            <a:effectLst/>
          </c:spPr>
          <c:invertIfNegative val="0"/>
          <c:dPt>
            <c:idx val="8"/>
            <c:invertIfNegative val="0"/>
            <c:bubble3D val="0"/>
            <c:spPr>
              <a:solidFill>
                <a:srgbClr val="001E60"/>
              </a:solidFill>
              <a:ln>
                <a:noFill/>
              </a:ln>
              <a:effectLst/>
            </c:spPr>
            <c:extLst>
              <c:ext xmlns:c16="http://schemas.microsoft.com/office/drawing/2014/chart" uri="{C3380CC4-5D6E-409C-BE32-E72D297353CC}">
                <c16:uniqueId val="{00000001-E0EE-4700-BC8F-C64CC612A300}"/>
              </c:ext>
            </c:extLst>
          </c:dPt>
          <c:cat>
            <c:strRef>
              <c:f>Sheet1!$A$2:$A$10</c:f>
              <c:strCache>
                <c:ptCount val="9"/>
                <c:pt idx="0">
                  <c:v>BL</c:v>
                </c:pt>
                <c:pt idx="1">
                  <c:v>Month
6</c:v>
                </c:pt>
                <c:pt idx="2">
                  <c:v>Year
1</c:v>
                </c:pt>
                <c:pt idx="3">
                  <c:v>Year
2</c:v>
                </c:pt>
                <c:pt idx="4">
                  <c:v>Year
3</c:v>
                </c:pt>
                <c:pt idx="5">
                  <c:v>Year
4</c:v>
                </c:pt>
                <c:pt idx="6">
                  <c:v>Year
5</c:v>
                </c:pt>
                <c:pt idx="7">
                  <c:v>Year
6</c:v>
                </c:pt>
                <c:pt idx="8">
                  <c:v>Year
7</c:v>
                </c:pt>
              </c:strCache>
            </c:strRef>
          </c:cat>
          <c:val>
            <c:numRef>
              <c:f>Sheet1!$B$2:$B$10</c:f>
              <c:numCache>
                <c:formatCode>General</c:formatCode>
                <c:ptCount val="9"/>
                <c:pt idx="0">
                  <c:v>1</c:v>
                </c:pt>
                <c:pt idx="1">
                  <c:v>0.25</c:v>
                </c:pt>
                <c:pt idx="2">
                  <c:v>0.19</c:v>
                </c:pt>
                <c:pt idx="3">
                  <c:v>0</c:v>
                </c:pt>
                <c:pt idx="4">
                  <c:v>0</c:v>
                </c:pt>
                <c:pt idx="5">
                  <c:v>0</c:v>
                </c:pt>
                <c:pt idx="6">
                  <c:v>0</c:v>
                </c:pt>
                <c:pt idx="7">
                  <c:v>0</c:v>
                </c:pt>
                <c:pt idx="8">
                  <c:v>0</c:v>
                </c:pt>
              </c:numCache>
            </c:numRef>
          </c:val>
          <c:extLst>
            <c:ext xmlns:c16="http://schemas.microsoft.com/office/drawing/2014/chart" uri="{C3380CC4-5D6E-409C-BE32-E72D297353CC}">
              <c16:uniqueId val="{00000002-E0EE-4700-BC8F-C64CC612A300}"/>
            </c:ext>
          </c:extLst>
        </c:ser>
        <c:dLbls>
          <c:showLegendKey val="0"/>
          <c:showVal val="0"/>
          <c:showCatName val="0"/>
          <c:showSerName val="0"/>
          <c:showPercent val="0"/>
          <c:showBubbleSize val="0"/>
        </c:dLbls>
        <c:gapWidth val="30"/>
        <c:axId val="519306048"/>
        <c:axId val="519305264"/>
      </c:barChart>
      <c:catAx>
        <c:axId val="519306048"/>
        <c:scaling>
          <c:orientation val="minMax"/>
        </c:scaling>
        <c:delete val="0"/>
        <c:axPos val="b"/>
        <c:numFmt formatCode="General" sourceLinked="1"/>
        <c:majorTickMark val="none"/>
        <c:minorTickMark val="none"/>
        <c:tickLblPos val="nextTo"/>
        <c:spPr>
          <a:noFill/>
          <a:ln w="12700" cap="flat" cmpd="sng" algn="ctr">
            <a:solidFill>
              <a:srgbClr val="292929"/>
            </a:solidFill>
            <a:round/>
          </a:ln>
          <a:effectLst/>
        </c:spPr>
        <c:txPr>
          <a:bodyPr rot="-60000000" spcFirstLastPara="1" vertOverflow="ellipsis" vert="horz" wrap="square" anchor="ctr" anchorCtr="1"/>
          <a:lstStyle/>
          <a:p>
            <a:pPr>
              <a:defRPr sz="11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519305264"/>
        <c:crosses val="autoZero"/>
        <c:auto val="1"/>
        <c:lblAlgn val="ctr"/>
        <c:lblOffset val="100"/>
        <c:noMultiLvlLbl val="0"/>
      </c:catAx>
      <c:valAx>
        <c:axId val="519305264"/>
        <c:scaling>
          <c:orientation val="minMax"/>
          <c:max val="1.25"/>
        </c:scaling>
        <c:delete val="0"/>
        <c:axPos val="l"/>
        <c:numFmt formatCode="General" sourceLinked="1"/>
        <c:majorTickMark val="out"/>
        <c:minorTickMark val="none"/>
        <c:tickLblPos val="nextTo"/>
        <c:spPr>
          <a:noFill/>
          <a:ln w="12700" cap="sq">
            <a:solidFill>
              <a:srgbClr val="292929"/>
            </a:solidFill>
            <a:bevel/>
          </a:ln>
          <a:effectLst/>
        </c:spPr>
        <c:txPr>
          <a:bodyPr rot="-60000000" spcFirstLastPara="1" vertOverflow="ellipsis" vert="horz" wrap="square" anchor="ctr" anchorCtr="1"/>
          <a:lstStyle/>
          <a:p>
            <a:pPr>
              <a:defRPr sz="11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519306048"/>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sz="1100">
          <a:solidFill>
            <a:schemeClr val="bg1">
              <a:lumMod val="10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Asfotase alfa (N=8)</c:v>
                </c:pt>
              </c:strCache>
            </c:strRef>
          </c:tx>
          <c:spPr>
            <a:solidFill>
              <a:schemeClr val="tx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-1.5</c:v>
                </c:pt>
                <c:pt idx="1">
                  <c:v>-0.77</c:v>
                </c:pt>
              </c:numCache>
            </c:numRef>
          </c:val>
          <c:extLst>
            <c:ext xmlns:c16="http://schemas.microsoft.com/office/drawing/2014/chart" uri="{C3380CC4-5D6E-409C-BE32-E72D297353CC}">
              <c16:uniqueId val="{00000000-190F-479B-B004-1865FE16D8CC}"/>
            </c:ext>
          </c:extLst>
        </c:ser>
        <c:ser>
          <c:idx val="1"/>
          <c:order val="1"/>
          <c:tx>
            <c:strRef>
              <c:f>Sheet1!$C$1</c:f>
              <c:strCache>
                <c:ptCount val="1"/>
                <c:pt idx="0">
                  <c:v>Control (N=32)</c:v>
                </c:pt>
              </c:strCache>
            </c:strRef>
          </c:tx>
          <c:spPr>
            <a:solidFill>
              <a:srgbClr val="00B0F0"/>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-1.1000000000000001</c:v>
                </c:pt>
                <c:pt idx="1">
                  <c:v>-1.1000000000000001</c:v>
                </c:pt>
              </c:numCache>
            </c:numRef>
          </c:val>
          <c:extLst>
            <c:ext xmlns:c16="http://schemas.microsoft.com/office/drawing/2014/chart" uri="{C3380CC4-5D6E-409C-BE32-E72D297353CC}">
              <c16:uniqueId val="{00000001-190F-479B-B004-1865FE16D8CC}"/>
            </c:ext>
          </c:extLst>
        </c:ser>
        <c:dLbls>
          <c:showLegendKey val="0"/>
          <c:showVal val="0"/>
          <c:showCatName val="0"/>
          <c:showSerName val="0"/>
          <c:showPercent val="0"/>
          <c:showBubbleSize val="0"/>
        </c:dLbls>
        <c:gapWidth val="219"/>
        <c:overlap val="-27"/>
        <c:axId val="1078798735"/>
        <c:axId val="1086496287"/>
      </c:barChart>
      <c:catAx>
        <c:axId val="1078798735"/>
        <c:scaling>
          <c:orientation val="minMax"/>
        </c:scaling>
        <c:delete val="0"/>
        <c:axPos val="t"/>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6496287"/>
        <c:crosses val="max"/>
        <c:auto val="1"/>
        <c:lblAlgn val="ctr"/>
        <c:lblOffset val="100"/>
        <c:noMultiLvlLbl val="0"/>
      </c:catAx>
      <c:valAx>
        <c:axId val="1086496287"/>
        <c:scaling>
          <c:orientation val="minMax"/>
        </c:scaling>
        <c:delete val="0"/>
        <c:axPos val="l"/>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78798735"/>
        <c:crosses val="autoZero"/>
        <c:crossBetween val="between"/>
      </c:valAx>
      <c:spPr>
        <a:noFill/>
        <a:ln>
          <a:noFill/>
        </a:ln>
        <a:effectLst/>
      </c:spPr>
    </c:plotArea>
    <c:legend>
      <c:legendPos val="b"/>
      <c:layout>
        <c:manualLayout>
          <c:xMode val="edge"/>
          <c:yMode val="edge"/>
          <c:x val="0.12567754490339045"/>
          <c:y val="0.91241075327569632"/>
          <c:w val="0.71722830691593642"/>
          <c:h val="8.7589246724303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Asfotase alfa (N=8)</c:v>
                </c:pt>
              </c:strCache>
            </c:strRef>
          </c:tx>
          <c:spPr>
            <a:solidFill>
              <a:schemeClr val="tx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-1.1000000000000001</c:v>
                </c:pt>
                <c:pt idx="1">
                  <c:v>0.4</c:v>
                </c:pt>
              </c:numCache>
            </c:numRef>
          </c:val>
          <c:extLst>
            <c:ext xmlns:c16="http://schemas.microsoft.com/office/drawing/2014/chart" uri="{C3380CC4-5D6E-409C-BE32-E72D297353CC}">
              <c16:uniqueId val="{00000000-6E7D-4C6B-BAAB-B81D70FDADCF}"/>
            </c:ext>
          </c:extLst>
        </c:ser>
        <c:ser>
          <c:idx val="1"/>
          <c:order val="1"/>
          <c:tx>
            <c:strRef>
              <c:f>Sheet1!$C$1</c:f>
              <c:strCache>
                <c:ptCount val="1"/>
                <c:pt idx="0">
                  <c:v>Control (N=32)</c:v>
                </c:pt>
              </c:strCache>
            </c:strRef>
          </c:tx>
          <c:spPr>
            <a:solidFill>
              <a:srgbClr val="00A6CE"/>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-1.2</c:v>
                </c:pt>
                <c:pt idx="1">
                  <c:v>-1</c:v>
                </c:pt>
              </c:numCache>
            </c:numRef>
          </c:val>
          <c:extLst>
            <c:ext xmlns:c16="http://schemas.microsoft.com/office/drawing/2014/chart" uri="{C3380CC4-5D6E-409C-BE32-E72D297353CC}">
              <c16:uniqueId val="{00000001-6E7D-4C6B-BAAB-B81D70FDADCF}"/>
            </c:ext>
          </c:extLst>
        </c:ser>
        <c:dLbls>
          <c:showLegendKey val="0"/>
          <c:showVal val="0"/>
          <c:showCatName val="0"/>
          <c:showSerName val="0"/>
          <c:showPercent val="0"/>
          <c:showBubbleSize val="0"/>
        </c:dLbls>
        <c:gapWidth val="219"/>
        <c:overlap val="-27"/>
        <c:axId val="1078798735"/>
        <c:axId val="1086496287"/>
      </c:barChart>
      <c:catAx>
        <c:axId val="1078798735"/>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86496287"/>
        <c:crossesAt val="0"/>
        <c:auto val="1"/>
        <c:lblAlgn val="ctr"/>
        <c:lblOffset val="100"/>
        <c:noMultiLvlLbl val="0"/>
      </c:catAx>
      <c:valAx>
        <c:axId val="1086496287"/>
        <c:scaling>
          <c:orientation val="minMax"/>
          <c:max val="1.6"/>
          <c:min val="-1.6"/>
        </c:scaling>
        <c:delete val="0"/>
        <c:axPos val="l"/>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78798735"/>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546D-4B51-8201-A08D44470D78}"/>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546D-4B51-8201-A08D44470D78}"/>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546D-4B51-8201-A08D44470D78}"/>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546D-4B51-8201-A08D44470D78}"/>
              </c:ext>
            </c:extLst>
          </c:dPt>
          <c:cat>
            <c:strRef>
              <c:f>Sheet1!$A$2:$A$5</c:f>
              <c:strCache>
                <c:ptCount val="2"/>
                <c:pt idx="0">
                  <c:v>1st Qtr</c:v>
                </c:pt>
                <c:pt idx="1">
                  <c:v>2nd Qtr</c:v>
                </c:pt>
              </c:strCache>
            </c:strRef>
          </c:cat>
          <c:val>
            <c:numRef>
              <c:f>Sheet1!$B$2:$B$5</c:f>
              <c:numCache>
                <c:formatCode>General</c:formatCode>
                <c:ptCount val="4"/>
                <c:pt idx="0">
                  <c:v>64</c:v>
                </c:pt>
                <c:pt idx="1">
                  <c:v>36</c:v>
                </c:pt>
              </c:numCache>
            </c:numRef>
          </c:val>
          <c:extLst>
            <c:ext xmlns:c16="http://schemas.microsoft.com/office/drawing/2014/chart" uri="{C3380CC4-5D6E-409C-BE32-E72D297353CC}">
              <c16:uniqueId val="{00000008-546D-4B51-8201-A08D44470D7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6B48-4AFD-A1A6-2E7B97C2AF7D}"/>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6B48-4AFD-A1A6-2E7B97C2AF7D}"/>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6B48-4AFD-A1A6-2E7B97C2AF7D}"/>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6B48-4AFD-A1A6-2E7B97C2AF7D}"/>
              </c:ext>
            </c:extLst>
          </c:dPt>
          <c:cat>
            <c:strRef>
              <c:f>Sheet1!$A$2:$A$5</c:f>
              <c:strCache>
                <c:ptCount val="2"/>
                <c:pt idx="0">
                  <c:v>1st Qtr</c:v>
                </c:pt>
                <c:pt idx="1">
                  <c:v>2nd Qtr</c:v>
                </c:pt>
              </c:strCache>
            </c:strRef>
          </c:cat>
          <c:val>
            <c:numRef>
              <c:f>Sheet1!$B$2:$B$5</c:f>
              <c:numCache>
                <c:formatCode>General</c:formatCode>
                <c:ptCount val="4"/>
                <c:pt idx="0">
                  <c:v>71</c:v>
                </c:pt>
                <c:pt idx="1">
                  <c:v>29</c:v>
                </c:pt>
              </c:numCache>
            </c:numRef>
          </c:val>
          <c:extLst>
            <c:ext xmlns:c16="http://schemas.microsoft.com/office/drawing/2014/chart" uri="{C3380CC4-5D6E-409C-BE32-E72D297353CC}">
              <c16:uniqueId val="{00000008-6B48-4AFD-A1A6-2E7B97C2AF7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4CC7-42ED-8A4D-A82B4B6C37DA}"/>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4CC7-42ED-8A4D-A82B4B6C37DA}"/>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4CC7-42ED-8A4D-A82B4B6C37DA}"/>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4CC7-42ED-8A4D-A82B4B6C37DA}"/>
              </c:ext>
            </c:extLst>
          </c:dPt>
          <c:cat>
            <c:strRef>
              <c:f>Sheet1!$A$2:$A$5</c:f>
              <c:strCache>
                <c:ptCount val="2"/>
                <c:pt idx="0">
                  <c:v>1st Qtr</c:v>
                </c:pt>
                <c:pt idx="1">
                  <c:v>2nd Qtr</c:v>
                </c:pt>
              </c:strCache>
            </c:strRef>
          </c:cat>
          <c:val>
            <c:numRef>
              <c:f>Sheet1!$B$2:$B$5</c:f>
              <c:numCache>
                <c:formatCode>General</c:formatCode>
                <c:ptCount val="4"/>
                <c:pt idx="0">
                  <c:v>86</c:v>
                </c:pt>
                <c:pt idx="1">
                  <c:v>14</c:v>
                </c:pt>
              </c:numCache>
            </c:numRef>
          </c:val>
          <c:extLst>
            <c:ext xmlns:c16="http://schemas.microsoft.com/office/drawing/2014/chart" uri="{C3380CC4-5D6E-409C-BE32-E72D297353CC}">
              <c16:uniqueId val="{00000008-4CC7-42ED-8A4D-A82B4B6C37D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52083098440574E-2"/>
          <c:y val="7.3433640349580956E-2"/>
          <c:w val="0.92048674038457801"/>
          <c:h val="0.84029895711083757"/>
        </c:manualLayout>
      </c:layout>
      <c:barChart>
        <c:barDir val="col"/>
        <c:grouping val="clustered"/>
        <c:varyColors val="0"/>
        <c:ser>
          <c:idx val="0"/>
          <c:order val="0"/>
          <c:tx>
            <c:strRef>
              <c:f>Sheet1!$B$1</c:f>
              <c:strCache>
                <c:ptCount val="1"/>
                <c:pt idx="0">
                  <c:v>Column1</c:v>
                </c:pt>
              </c:strCache>
            </c:strRef>
          </c:tx>
          <c:spPr>
            <a:solidFill>
              <a:schemeClr val="tx1"/>
            </a:solidFill>
            <a:ln w="12700">
              <a:noFill/>
            </a:ln>
            <a:effectLst/>
          </c:spPr>
          <c:invertIfNegative val="0"/>
          <c:dPt>
            <c:idx val="8"/>
            <c:invertIfNegative val="0"/>
            <c:bubble3D val="0"/>
            <c:spPr>
              <a:solidFill>
                <a:schemeClr val="tx1"/>
              </a:solidFill>
              <a:ln w="12700">
                <a:noFill/>
              </a:ln>
              <a:effectLst/>
            </c:spPr>
            <c:extLst>
              <c:ext xmlns:c16="http://schemas.microsoft.com/office/drawing/2014/chart" uri="{C3380CC4-5D6E-409C-BE32-E72D297353CC}">
                <c16:uniqueId val="{00000001-B7FC-4120-88C3-3E18190195E3}"/>
              </c:ext>
            </c:extLst>
          </c:dPt>
          <c:cat>
            <c:numRef>
              <c:f>Sheet1!$A$2:$A$10</c:f>
              <c:numCache>
                <c:formatCode>General</c:formatCode>
                <c:ptCount val="9"/>
              </c:numCache>
            </c:numRef>
          </c:cat>
          <c:val>
            <c:numRef>
              <c:f>Sheet1!$B$2:$B$10</c:f>
              <c:numCache>
                <c:formatCode>General</c:formatCode>
                <c:ptCount val="9"/>
                <c:pt idx="0">
                  <c:v>1.5</c:v>
                </c:pt>
                <c:pt idx="1">
                  <c:v>2</c:v>
                </c:pt>
                <c:pt idx="2">
                  <c:v>2</c:v>
                </c:pt>
                <c:pt idx="3">
                  <c:v>2.2999999999999998</c:v>
                </c:pt>
                <c:pt idx="4">
                  <c:v>2</c:v>
                </c:pt>
                <c:pt idx="5">
                  <c:v>2.5</c:v>
                </c:pt>
                <c:pt idx="6">
                  <c:v>2.7</c:v>
                </c:pt>
                <c:pt idx="7">
                  <c:v>2.2999999999999998</c:v>
                </c:pt>
                <c:pt idx="8">
                  <c:v>2.2999999999999998</c:v>
                </c:pt>
              </c:numCache>
            </c:numRef>
          </c:val>
          <c:extLst>
            <c:ext xmlns:c16="http://schemas.microsoft.com/office/drawing/2014/chart" uri="{C3380CC4-5D6E-409C-BE32-E72D297353CC}">
              <c16:uniqueId val="{00000002-B7FC-4120-88C3-3E18190195E3}"/>
            </c:ext>
          </c:extLst>
        </c:ser>
        <c:dLbls>
          <c:showLegendKey val="0"/>
          <c:showVal val="0"/>
          <c:showCatName val="0"/>
          <c:showSerName val="0"/>
          <c:showPercent val="0"/>
          <c:showBubbleSize val="0"/>
        </c:dLbls>
        <c:gapWidth val="40"/>
        <c:axId val="662245696"/>
        <c:axId val="662246088"/>
      </c:barChart>
      <c:catAx>
        <c:axId val="662245696"/>
        <c:scaling>
          <c:orientation val="minMax"/>
        </c:scaling>
        <c:delete val="0"/>
        <c:axPos val="b"/>
        <c:numFmt formatCode="General" sourceLinked="1"/>
        <c:majorTickMark val="none"/>
        <c:minorTickMark val="none"/>
        <c:tickLblPos val="nextTo"/>
        <c:spPr>
          <a:noFill/>
          <a:ln w="12700" cap="flat" cmpd="sng" algn="ctr">
            <a:solidFill>
              <a:srgbClr val="292929"/>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662246088"/>
        <c:crosses val="autoZero"/>
        <c:auto val="1"/>
        <c:lblAlgn val="ctr"/>
        <c:lblOffset val="100"/>
        <c:noMultiLvlLbl val="0"/>
      </c:catAx>
      <c:valAx>
        <c:axId val="662246088"/>
        <c:scaling>
          <c:orientation val="minMax"/>
        </c:scaling>
        <c:delete val="0"/>
        <c:axPos val="l"/>
        <c:numFmt formatCode="General" sourceLinked="1"/>
        <c:majorTickMark val="out"/>
        <c:minorTickMark val="none"/>
        <c:tickLblPos val="none"/>
        <c:spPr>
          <a:noFill/>
          <a:ln w="12700" cap="sq">
            <a:solidFill>
              <a:srgbClr val="292929"/>
            </a:solidFill>
            <a:miter lim="800000"/>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622456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81005852489566E-2"/>
          <c:y val="6.6592748874310839E-2"/>
          <c:w val="0.92752220965327248"/>
          <c:h val="0.83049118468357253"/>
        </c:manualLayout>
      </c:layout>
      <c:barChart>
        <c:barDir val="col"/>
        <c:grouping val="clustered"/>
        <c:varyColors val="0"/>
        <c:ser>
          <c:idx val="0"/>
          <c:order val="0"/>
          <c:tx>
            <c:strRef>
              <c:f>Sheet1!$B$1</c:f>
              <c:strCache>
                <c:ptCount val="1"/>
                <c:pt idx="0">
                  <c:v>Column1</c:v>
                </c:pt>
              </c:strCache>
            </c:strRef>
          </c:tx>
          <c:spPr>
            <a:solidFill>
              <a:schemeClr val="tx1"/>
            </a:solidFill>
            <a:ln w="12700">
              <a:noFill/>
            </a:ln>
            <a:effectLst/>
          </c:spPr>
          <c:invertIfNegative val="0"/>
          <c:dPt>
            <c:idx val="8"/>
            <c:invertIfNegative val="0"/>
            <c:bubble3D val="0"/>
            <c:spPr>
              <a:solidFill>
                <a:schemeClr val="tx1"/>
              </a:solidFill>
              <a:ln w="12700">
                <a:noFill/>
              </a:ln>
              <a:effectLst/>
            </c:spPr>
            <c:extLst>
              <c:ext xmlns:c16="http://schemas.microsoft.com/office/drawing/2014/chart" uri="{C3380CC4-5D6E-409C-BE32-E72D297353CC}">
                <c16:uniqueId val="{00000001-3655-4732-B2C0-4A0AF45CA130}"/>
              </c:ext>
            </c:extLst>
          </c:dPt>
          <c:cat>
            <c:numRef>
              <c:f>Sheet1!$A$2:$A$10</c:f>
              <c:numCache>
                <c:formatCode>General</c:formatCode>
                <c:ptCount val="9"/>
              </c:numCache>
            </c:numRef>
          </c:cat>
          <c:val>
            <c:numRef>
              <c:f>Sheet1!$B$2:$B$10</c:f>
              <c:numCache>
                <c:formatCode>General</c:formatCode>
                <c:ptCount val="9"/>
                <c:pt idx="0">
                  <c:v>-1</c:v>
                </c:pt>
                <c:pt idx="1">
                  <c:v>-1.5</c:v>
                </c:pt>
                <c:pt idx="2">
                  <c:v>-2.5</c:v>
                </c:pt>
                <c:pt idx="3">
                  <c:v>-2</c:v>
                </c:pt>
                <c:pt idx="4">
                  <c:v>-2.5</c:v>
                </c:pt>
                <c:pt idx="5">
                  <c:v>-2</c:v>
                </c:pt>
                <c:pt idx="6">
                  <c:v>-2.2999999999999998</c:v>
                </c:pt>
                <c:pt idx="7">
                  <c:v>-7.8</c:v>
                </c:pt>
                <c:pt idx="8">
                  <c:v>-2.5</c:v>
                </c:pt>
              </c:numCache>
            </c:numRef>
          </c:val>
          <c:extLst>
            <c:ext xmlns:c16="http://schemas.microsoft.com/office/drawing/2014/chart" uri="{C3380CC4-5D6E-409C-BE32-E72D297353CC}">
              <c16:uniqueId val="{00000002-3655-4732-B2C0-4A0AF45CA130}"/>
            </c:ext>
          </c:extLst>
        </c:ser>
        <c:dLbls>
          <c:showLegendKey val="0"/>
          <c:showVal val="0"/>
          <c:showCatName val="0"/>
          <c:showSerName val="0"/>
          <c:showPercent val="0"/>
          <c:showBubbleSize val="0"/>
        </c:dLbls>
        <c:gapWidth val="40"/>
        <c:axId val="662245696"/>
        <c:axId val="662246088"/>
      </c:barChart>
      <c:catAx>
        <c:axId val="662245696"/>
        <c:scaling>
          <c:orientation val="minMax"/>
        </c:scaling>
        <c:delete val="0"/>
        <c:axPos val="b"/>
        <c:numFmt formatCode="General" sourceLinked="1"/>
        <c:majorTickMark val="none"/>
        <c:minorTickMark val="none"/>
        <c:tickLblPos val="nextTo"/>
        <c:spPr>
          <a:noFill/>
          <a:ln w="12700" cap="flat" cmpd="sng" algn="ctr">
            <a:solidFill>
              <a:srgbClr val="292929"/>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662246088"/>
        <c:crosses val="autoZero"/>
        <c:auto val="1"/>
        <c:lblAlgn val="ctr"/>
        <c:lblOffset val="100"/>
        <c:noMultiLvlLbl val="0"/>
      </c:catAx>
      <c:valAx>
        <c:axId val="662246088"/>
        <c:scaling>
          <c:orientation val="minMax"/>
        </c:scaling>
        <c:delete val="0"/>
        <c:axPos val="l"/>
        <c:numFmt formatCode="General" sourceLinked="1"/>
        <c:majorTickMark val="out"/>
        <c:minorTickMark val="none"/>
        <c:tickLblPos val="nextTo"/>
        <c:spPr>
          <a:noFill/>
          <a:ln w="12700" cap="sq">
            <a:solidFill>
              <a:srgbClr val="292929"/>
            </a:solidFill>
            <a:miter lim="800000"/>
          </a:ln>
          <a:effectLst/>
        </c:spPr>
        <c:txPr>
          <a:bodyPr rot="-60000000" spcFirstLastPara="1" vertOverflow="ellipsis" vert="horz" wrap="square" anchor="ctr" anchorCtr="1"/>
          <a:lstStyle/>
          <a:p>
            <a:pPr>
              <a:defRPr sz="12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6622456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90504159487353E-2"/>
          <c:y val="5.98144254239995E-2"/>
          <c:w val="0.91742433273009028"/>
          <c:h val="0.86269913344011728"/>
        </c:manualLayout>
      </c:layout>
      <c:barChart>
        <c:barDir val="col"/>
        <c:grouping val="clustered"/>
        <c:varyColors val="0"/>
        <c:ser>
          <c:idx val="0"/>
          <c:order val="0"/>
          <c:tx>
            <c:strRef>
              <c:f>Sheet1!$B$1</c:f>
              <c:strCache>
                <c:ptCount val="1"/>
                <c:pt idx="0">
                  <c:v>Column1</c:v>
                </c:pt>
              </c:strCache>
            </c:strRef>
          </c:tx>
          <c:spPr>
            <a:solidFill>
              <a:schemeClr val="tx1"/>
            </a:solidFill>
            <a:ln>
              <a:noFill/>
            </a:ln>
            <a:effectLst/>
          </c:spPr>
          <c:invertIfNegative val="0"/>
          <c:dPt>
            <c:idx val="8"/>
            <c:invertIfNegative val="0"/>
            <c:bubble3D val="0"/>
            <c:spPr>
              <a:solidFill>
                <a:schemeClr val="tx1"/>
              </a:solidFill>
              <a:ln>
                <a:noFill/>
              </a:ln>
              <a:effectLst/>
            </c:spPr>
            <c:extLst>
              <c:ext xmlns:c16="http://schemas.microsoft.com/office/drawing/2014/chart" uri="{C3380CC4-5D6E-409C-BE32-E72D297353CC}">
                <c16:uniqueId val="{00000001-9471-4A65-BD5E-ED923F9EC738}"/>
              </c:ext>
            </c:extLst>
          </c:dPt>
          <c:cat>
            <c:numRef>
              <c:f>Sheet1!$A$2:$A$10</c:f>
              <c:numCache>
                <c:formatCode>General</c:formatCode>
                <c:ptCount val="9"/>
              </c:numCache>
            </c:numRef>
          </c:cat>
          <c:val>
            <c:numRef>
              <c:f>Sheet1!$B$2:$B$10</c:f>
              <c:numCache>
                <c:formatCode>General</c:formatCode>
                <c:ptCount val="9"/>
                <c:pt idx="0">
                  <c:v>1.8</c:v>
                </c:pt>
                <c:pt idx="1">
                  <c:v>2</c:v>
                </c:pt>
                <c:pt idx="2">
                  <c:v>1.7</c:v>
                </c:pt>
                <c:pt idx="3">
                  <c:v>2</c:v>
                </c:pt>
                <c:pt idx="4">
                  <c:v>2</c:v>
                </c:pt>
                <c:pt idx="5">
                  <c:v>2.2999999999999998</c:v>
                </c:pt>
                <c:pt idx="6">
                  <c:v>2.2000000000000002</c:v>
                </c:pt>
                <c:pt idx="7">
                  <c:v>2.7</c:v>
                </c:pt>
                <c:pt idx="8">
                  <c:v>2.8</c:v>
                </c:pt>
              </c:numCache>
            </c:numRef>
          </c:val>
          <c:extLst>
            <c:ext xmlns:c16="http://schemas.microsoft.com/office/drawing/2014/chart" uri="{C3380CC4-5D6E-409C-BE32-E72D297353CC}">
              <c16:uniqueId val="{00000002-9471-4A65-BD5E-ED923F9EC738}"/>
            </c:ext>
          </c:extLst>
        </c:ser>
        <c:dLbls>
          <c:showLegendKey val="0"/>
          <c:showVal val="0"/>
          <c:showCatName val="0"/>
          <c:showSerName val="0"/>
          <c:showPercent val="0"/>
          <c:showBubbleSize val="0"/>
        </c:dLbls>
        <c:gapWidth val="40"/>
        <c:axId val="661118632"/>
        <c:axId val="661114320"/>
      </c:barChart>
      <c:catAx>
        <c:axId val="661118632"/>
        <c:scaling>
          <c:orientation val="minMax"/>
        </c:scaling>
        <c:delete val="0"/>
        <c:axPos val="b"/>
        <c:numFmt formatCode="General" sourceLinked="1"/>
        <c:majorTickMark val="none"/>
        <c:minorTickMark val="none"/>
        <c:tickLblPos val="nextTo"/>
        <c:spPr>
          <a:noFill/>
          <a:ln w="12700" cap="flat" cmpd="sng" algn="ctr">
            <a:solidFill>
              <a:srgbClr val="292929"/>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661114320"/>
        <c:crosses val="autoZero"/>
        <c:auto val="1"/>
        <c:lblAlgn val="ctr"/>
        <c:lblOffset val="100"/>
        <c:noMultiLvlLbl val="0"/>
      </c:catAx>
      <c:valAx>
        <c:axId val="661114320"/>
        <c:scaling>
          <c:orientation val="minMax"/>
        </c:scaling>
        <c:delete val="0"/>
        <c:axPos val="l"/>
        <c:numFmt formatCode="General" sourceLinked="1"/>
        <c:majorTickMark val="out"/>
        <c:minorTickMark val="none"/>
        <c:tickLblPos val="none"/>
        <c:spPr>
          <a:noFill/>
          <a:ln w="12700" cap="sq">
            <a:solidFill>
              <a:srgbClr val="292929"/>
            </a:solidFill>
            <a:miter lim="800000"/>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611186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701192191691594E-2"/>
          <c:y val="0.18479854466372495"/>
          <c:w val="0.89116482354397053"/>
          <c:h val="0.69671699297833067"/>
        </c:manualLayout>
      </c:layout>
      <c:barChart>
        <c:barDir val="col"/>
        <c:grouping val="clustered"/>
        <c:varyColors val="0"/>
        <c:ser>
          <c:idx val="0"/>
          <c:order val="0"/>
          <c:tx>
            <c:strRef>
              <c:f>Sheet1!$B$1</c:f>
              <c:strCache>
                <c:ptCount val="1"/>
                <c:pt idx="0">
                  <c:v>Median RSS Score</c:v>
                </c:pt>
              </c:strCache>
            </c:strRef>
          </c:tx>
          <c:spPr>
            <a:solidFill>
              <a:srgbClr val="001E60"/>
            </a:solidFill>
            <a:ln>
              <a:noFill/>
            </a:ln>
            <a:effectLst/>
          </c:spPr>
          <c:invertIfNegative val="0"/>
          <c:cat>
            <c:strRef>
              <c:f>Sheet1!$A$2:$A$10</c:f>
              <c:strCache>
                <c:ptCount val="9"/>
                <c:pt idx="0">
                  <c:v>Baseline</c:v>
                </c:pt>
                <c:pt idx="1">
                  <c:v>Month 6</c:v>
                </c:pt>
                <c:pt idx="2">
                  <c:v>Year 1</c:v>
                </c:pt>
                <c:pt idx="3">
                  <c:v>Year 2</c:v>
                </c:pt>
                <c:pt idx="4">
                  <c:v>Year 3</c:v>
                </c:pt>
                <c:pt idx="5">
                  <c:v>Year 4</c:v>
                </c:pt>
                <c:pt idx="6">
                  <c:v>Year 5</c:v>
                </c:pt>
                <c:pt idx="7">
                  <c:v>Year 6</c:v>
                </c:pt>
                <c:pt idx="8">
                  <c:v>Year 7</c:v>
                </c:pt>
              </c:strCache>
            </c:strRef>
          </c:cat>
          <c:val>
            <c:numRef>
              <c:f>Sheet1!$B$2:$B$10</c:f>
              <c:numCache>
                <c:formatCode>General</c:formatCode>
                <c:ptCount val="9"/>
                <c:pt idx="0">
                  <c:v>3</c:v>
                </c:pt>
                <c:pt idx="1">
                  <c:v>0.75</c:v>
                </c:pt>
                <c:pt idx="2">
                  <c:v>1</c:v>
                </c:pt>
                <c:pt idx="3">
                  <c:v>0.5</c:v>
                </c:pt>
                <c:pt idx="4">
                  <c:v>0.5</c:v>
                </c:pt>
                <c:pt idx="5">
                  <c:v>0.25</c:v>
                </c:pt>
                <c:pt idx="6">
                  <c:v>0</c:v>
                </c:pt>
                <c:pt idx="7">
                  <c:v>0</c:v>
                </c:pt>
                <c:pt idx="8">
                  <c:v>0</c:v>
                </c:pt>
              </c:numCache>
            </c:numRef>
          </c:val>
          <c:extLst>
            <c:ext xmlns:c16="http://schemas.microsoft.com/office/drawing/2014/chart" uri="{C3380CC4-5D6E-409C-BE32-E72D297353CC}">
              <c16:uniqueId val="{00000000-0062-4096-9682-9CD95CA4CA09}"/>
            </c:ext>
          </c:extLst>
        </c:ser>
        <c:dLbls>
          <c:showLegendKey val="0"/>
          <c:showVal val="0"/>
          <c:showCatName val="0"/>
          <c:showSerName val="0"/>
          <c:showPercent val="0"/>
          <c:showBubbleSize val="0"/>
        </c:dLbls>
        <c:gapWidth val="40"/>
        <c:axId val="86058112"/>
        <c:axId val="86059648"/>
      </c:barChart>
      <c:catAx>
        <c:axId val="86058112"/>
        <c:scaling>
          <c:orientation val="minMax"/>
        </c:scaling>
        <c:delete val="0"/>
        <c:axPos val="b"/>
        <c:numFmt formatCode="General" sourceLinked="1"/>
        <c:majorTickMark val="none"/>
        <c:minorTickMark val="none"/>
        <c:tickLblPos val="nextTo"/>
        <c:spPr>
          <a:noFill/>
          <a:ln w="12700" cap="sq" cmpd="sng" algn="ctr">
            <a:solidFill>
              <a:sysClr val="windowText" lastClr="000000"/>
            </a:solidFill>
            <a:miter lim="800000"/>
          </a:ln>
          <a:effectLst/>
        </c:spPr>
        <c:txPr>
          <a:bodyPr rot="-60000000" vert="horz"/>
          <a:lstStyle/>
          <a:p>
            <a:pPr>
              <a:defRPr sz="1200">
                <a:solidFill>
                  <a:schemeClr val="bg1">
                    <a:lumMod val="10000"/>
                  </a:schemeClr>
                </a:solidFill>
                <a:latin typeface="Arial" panose="020B0604020202020204" pitchFamily="34" charset="0"/>
                <a:cs typeface="Arial" panose="020B0604020202020204" pitchFamily="34" charset="0"/>
              </a:defRPr>
            </a:pPr>
            <a:endParaRPr lang="en-US"/>
          </a:p>
        </c:txPr>
        <c:crossAx val="86059648"/>
        <c:crosses val="autoZero"/>
        <c:auto val="1"/>
        <c:lblAlgn val="ctr"/>
        <c:lblOffset val="100"/>
        <c:noMultiLvlLbl val="0"/>
      </c:catAx>
      <c:valAx>
        <c:axId val="86059648"/>
        <c:scaling>
          <c:orientation val="minMax"/>
          <c:max val="4"/>
        </c:scaling>
        <c:delete val="0"/>
        <c:axPos val="l"/>
        <c:numFmt formatCode="General" sourceLinked="1"/>
        <c:majorTickMark val="out"/>
        <c:minorTickMark val="none"/>
        <c:tickLblPos val="nextTo"/>
        <c:spPr>
          <a:noFill/>
          <a:ln w="12700" cap="sq">
            <a:solidFill>
              <a:sysClr val="windowText" lastClr="000000"/>
            </a:solidFill>
            <a:miter lim="800000"/>
          </a:ln>
          <a:effectLst/>
        </c:spPr>
        <c:txPr>
          <a:bodyPr rot="-60000000" vert="horz"/>
          <a:lstStyle/>
          <a:p>
            <a:pPr>
              <a:defRPr sz="1200">
                <a:solidFill>
                  <a:schemeClr val="bg1">
                    <a:lumMod val="10000"/>
                  </a:schemeClr>
                </a:solidFill>
                <a:latin typeface="Arial" panose="020B0604020202020204" pitchFamily="34" charset="0"/>
                <a:cs typeface="Arial" panose="020B0604020202020204" pitchFamily="34" charset="0"/>
              </a:defRPr>
            </a:pPr>
            <a:endParaRPr lang="en-US"/>
          </a:p>
        </c:txPr>
        <c:crossAx val="86058112"/>
        <c:crosses val="autoZero"/>
        <c:crossBetween val="between"/>
      </c:valAx>
      <c:spPr>
        <a:noFill/>
        <a:ln>
          <a:noFill/>
        </a:ln>
        <a:effectLst/>
      </c:spPr>
    </c:plotArea>
    <c:plotVisOnly val="1"/>
    <c:dispBlanksAs val="gap"/>
    <c:showDLblsOverMax val="0"/>
  </c:chart>
  <c:spPr>
    <a:noFill/>
    <a:ln>
      <a:noFill/>
    </a:ln>
    <a:effectLst/>
  </c:spPr>
  <c:txPr>
    <a:bodyPr/>
    <a:lstStyle/>
    <a:p>
      <a:pPr>
        <a:defRPr sz="900" baseline="0">
          <a:latin typeface="Century Gothic" panose="020B050202020202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25114155251141"/>
          <c:y val="8.2957034518873943E-2"/>
          <c:w val="0.81993191691877276"/>
          <c:h val="0.71947722719156315"/>
        </c:manualLayout>
      </c:layout>
      <c:barChart>
        <c:barDir val="col"/>
        <c:grouping val="clustered"/>
        <c:varyColors val="0"/>
        <c:ser>
          <c:idx val="0"/>
          <c:order val="0"/>
          <c:tx>
            <c:strRef>
              <c:f>Sheet1!$B$1</c:f>
              <c:strCache>
                <c:ptCount val="1"/>
                <c:pt idx="0">
                  <c:v>Column1</c:v>
                </c:pt>
              </c:strCache>
            </c:strRef>
          </c:tx>
          <c:spPr>
            <a:solidFill>
              <a:srgbClr val="001E60"/>
            </a:solidFill>
            <a:ln>
              <a:solidFill>
                <a:srgbClr val="283C8C"/>
              </a:solidFill>
            </a:ln>
            <a:effectLst/>
          </c:spPr>
          <c:invertIfNegative val="0"/>
          <c:cat>
            <c:strRef>
              <c:f>Sheet1!$A$2:$A$10</c:f>
              <c:strCache>
                <c:ptCount val="9"/>
                <c:pt idx="0">
                  <c:v>BL</c:v>
                </c:pt>
                <c:pt idx="1">
                  <c:v>Month
6</c:v>
                </c:pt>
                <c:pt idx="2">
                  <c:v>Year
1</c:v>
                </c:pt>
                <c:pt idx="3">
                  <c:v>Year
2</c:v>
                </c:pt>
                <c:pt idx="4">
                  <c:v>Year
3</c:v>
                </c:pt>
                <c:pt idx="5">
                  <c:v>Year
4</c:v>
                </c:pt>
                <c:pt idx="6">
                  <c:v>Year
5</c:v>
                </c:pt>
                <c:pt idx="7">
                  <c:v>Year
6</c:v>
                </c:pt>
                <c:pt idx="8">
                  <c:v>Year
7</c:v>
                </c:pt>
              </c:strCache>
            </c:strRef>
          </c:cat>
          <c:val>
            <c:numRef>
              <c:f>Sheet1!$B$2:$B$10</c:f>
              <c:numCache>
                <c:formatCode>0.0</c:formatCode>
                <c:ptCount val="9"/>
                <c:pt idx="0">
                  <c:v>60.98</c:v>
                </c:pt>
                <c:pt idx="1">
                  <c:v>85.02</c:v>
                </c:pt>
                <c:pt idx="2">
                  <c:v>87.93</c:v>
                </c:pt>
                <c:pt idx="3">
                  <c:v>83</c:v>
                </c:pt>
                <c:pt idx="4">
                  <c:v>86.77</c:v>
                </c:pt>
                <c:pt idx="5">
                  <c:v>90.9</c:v>
                </c:pt>
                <c:pt idx="6">
                  <c:v>83.25</c:v>
                </c:pt>
                <c:pt idx="7">
                  <c:v>84.88</c:v>
                </c:pt>
                <c:pt idx="8">
                  <c:v>85.15</c:v>
                </c:pt>
              </c:numCache>
            </c:numRef>
          </c:val>
          <c:extLst>
            <c:ext xmlns:c16="http://schemas.microsoft.com/office/drawing/2014/chart" uri="{C3380CC4-5D6E-409C-BE32-E72D297353CC}">
              <c16:uniqueId val="{00000000-8432-4F93-A603-E2718766D95C}"/>
            </c:ext>
          </c:extLst>
        </c:ser>
        <c:dLbls>
          <c:showLegendKey val="0"/>
          <c:showVal val="0"/>
          <c:showCatName val="0"/>
          <c:showSerName val="0"/>
          <c:showPercent val="0"/>
          <c:showBubbleSize val="0"/>
        </c:dLbls>
        <c:gapWidth val="30"/>
        <c:axId val="529674056"/>
        <c:axId val="529676800"/>
      </c:barChart>
      <c:catAx>
        <c:axId val="529674056"/>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vert="horz"/>
          <a:lstStyle/>
          <a:p>
            <a:pPr>
              <a:defRPr/>
            </a:pPr>
            <a:endParaRPr lang="en-US"/>
          </a:p>
        </c:txPr>
        <c:crossAx val="529676800"/>
        <c:crosses val="autoZero"/>
        <c:auto val="1"/>
        <c:lblAlgn val="ctr"/>
        <c:lblOffset val="100"/>
        <c:noMultiLvlLbl val="0"/>
      </c:catAx>
      <c:valAx>
        <c:axId val="529676800"/>
        <c:scaling>
          <c:orientation val="minMax"/>
          <c:max val="100"/>
        </c:scaling>
        <c:delete val="0"/>
        <c:axPos val="l"/>
        <c:title>
          <c:tx>
            <c:rich>
              <a:bodyPr rot="-5400000" vert="horz"/>
              <a:lstStyle/>
              <a:p>
                <a:pPr>
                  <a:defRPr sz="1200" b="0" baseline="0"/>
                </a:pPr>
                <a:r>
                  <a:rPr lang="en-US" sz="1200" b="0" i="0" u="none" strike="noStrike" kern="1200" baseline="0">
                    <a:solidFill>
                      <a:prstClr val="black"/>
                    </a:solidFill>
                    <a:latin typeface="Arial" panose="020B0604020202020204" pitchFamily="34" charset="0"/>
                    <a:cs typeface="Arial" panose="020B0604020202020204" pitchFamily="34" charset="0"/>
                  </a:rPr>
                  <a:t>% Predicted </a:t>
                </a:r>
                <a:br>
                  <a:rPr lang="en-US" sz="1200" b="0" i="0" u="none" strike="noStrike" kern="1200" baseline="0">
                    <a:solidFill>
                      <a:prstClr val="black"/>
                    </a:solidFill>
                    <a:latin typeface="Arial" panose="020B0604020202020204" pitchFamily="34" charset="0"/>
                    <a:cs typeface="Arial" panose="020B0604020202020204" pitchFamily="34" charset="0"/>
                  </a:rPr>
                </a:br>
                <a:r>
                  <a:rPr lang="en-US" sz="1200" b="0" i="0" u="none" strike="noStrike" kern="1200" baseline="0">
                    <a:solidFill>
                      <a:prstClr val="black"/>
                    </a:solidFill>
                    <a:latin typeface="Arial" panose="020B0604020202020204" pitchFamily="34" charset="0"/>
                    <a:cs typeface="Arial" panose="020B0604020202020204" pitchFamily="34" charset="0"/>
                  </a:rPr>
                  <a:t>6MWT distance, m</a:t>
                </a:r>
                <a:r>
                  <a:rPr lang="en-US" sz="1200" b="0" baseline="0"/>
                  <a:t>edian (min, max)</a:t>
                </a:r>
              </a:p>
            </c:rich>
          </c:tx>
          <c:layout>
            <c:manualLayout>
              <c:xMode val="edge"/>
              <c:yMode val="edge"/>
              <c:x val="0"/>
              <c:y val="8.855559176684652E-2"/>
            </c:manualLayout>
          </c:layout>
          <c:overlay val="0"/>
          <c:spPr>
            <a:noFill/>
            <a:ln>
              <a:noFill/>
            </a:ln>
            <a:effectLst/>
          </c:spPr>
        </c:title>
        <c:numFmt formatCode="0" sourceLinked="0"/>
        <c:majorTickMark val="out"/>
        <c:minorTickMark val="none"/>
        <c:tickLblPos val="nextTo"/>
        <c:spPr>
          <a:noFill/>
          <a:ln w="12700" cap="sq">
            <a:solidFill>
              <a:sysClr val="windowText" lastClr="000000"/>
            </a:solidFill>
            <a:miter lim="800000"/>
          </a:ln>
          <a:effectLst/>
        </c:spPr>
        <c:txPr>
          <a:bodyPr rot="-60000000" vert="horz"/>
          <a:lstStyle/>
          <a:p>
            <a:pPr>
              <a:defRPr/>
            </a:pPr>
            <a:endParaRPr lang="en-US"/>
          </a:p>
        </c:txPr>
        <c:crossAx val="529674056"/>
        <c:crosses val="autoZero"/>
        <c:crossBetween val="between"/>
      </c:valAx>
      <c:spPr>
        <a:noFill/>
        <a:ln>
          <a:noFill/>
        </a:ln>
        <a:effectLst/>
      </c:spPr>
    </c:plotArea>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C3FAC-9A33-4FFB-AD56-54E1865C9995}" type="datetimeFigureOut">
              <a:rPr lang="en-US" smtClean="0"/>
              <a:t>4/25/2026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3D144-7EF5-4213-9B3E-A58169588B08}" type="slidenum">
              <a:rPr lang="en-US" smtClean="0"/>
              <a:t>‹#›</a:t>
            </a:fld>
            <a:endParaRPr lang="en-US"/>
          </a:p>
        </p:txBody>
      </p:sp>
    </p:spTree>
    <p:extLst>
      <p:ext uri="{BB962C8B-B14F-4D97-AF65-F5344CB8AC3E}">
        <p14:creationId xmlns:p14="http://schemas.microsoft.com/office/powerpoint/2010/main" val="2995538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1</a:t>
            </a:fld>
            <a:endParaRPr lang="en-GB"/>
          </a:p>
        </p:txBody>
      </p:sp>
    </p:spTree>
    <p:extLst>
      <p:ext uri="{BB962C8B-B14F-4D97-AF65-F5344CB8AC3E}">
        <p14:creationId xmlns:p14="http://schemas.microsoft.com/office/powerpoint/2010/main" val="156957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30225"/>
            <a:ext cx="5903913" cy="3322638"/>
          </a:xfrm>
        </p:spPr>
      </p:sp>
      <p:sp>
        <p:nvSpPr>
          <p:cNvPr id="3" name="Notes Placeholder 2"/>
          <p:cNvSpPr>
            <a:spLocks noGrp="1"/>
          </p:cNvSpPr>
          <p:nvPr>
            <p:ph type="body" idx="1"/>
          </p:nvPr>
        </p:nvSpPr>
        <p:spPr>
          <a:xfrm>
            <a:off x="1801813" y="3985419"/>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en-GB" sz="900" dirty="0">
              <a:effectLst/>
              <a:cs typeface="Times New Roman" panose="02020603050405020304" pitchFamily="18" charset="0"/>
            </a:endParaRPr>
          </a:p>
          <a:p>
            <a:pPr marL="228600" marR="0" lvl="0" indent="-228600" algn="l" defTabSz="456971" rtl="0" eaLnBrk="1" fontAlgn="base" latinLnBrk="0" hangingPunct="1">
              <a:lnSpc>
                <a:spcPct val="100000"/>
              </a:lnSpc>
              <a:spcBef>
                <a:spcPct val="30000"/>
              </a:spcBef>
              <a:spcAft>
                <a:spcPct val="0"/>
              </a:spcAft>
              <a:buClrTx/>
              <a:buSzTx/>
              <a:buFont typeface="+mj-lt"/>
              <a:buAutoNum type="arabicPeriod"/>
              <a:tabLst/>
              <a:defRPr/>
            </a:pPr>
            <a:endParaRPr lang="en-GB" altLang="en-US" sz="900" b="0" i="0" kern="1200" dirty="0">
              <a:solidFill>
                <a:schemeClr val="tx1"/>
              </a:solidFill>
              <a:effectLst/>
              <a:ea typeface="Yu Mincho" panose="02020400000000000000" pitchFamily="18" charset="-128"/>
              <a:cs typeface="Calibri" panose="020F0502020204030204" pitchFamily="34" charset="0"/>
            </a:endParaRPr>
          </a:p>
          <a:p>
            <a:pPr marL="228600" marR="0" lvl="0" indent="-228600" algn="l" defTabSz="456971" rtl="0" eaLnBrk="1" fontAlgn="base" latinLnBrk="0" hangingPunct="1">
              <a:lnSpc>
                <a:spcPct val="100000"/>
              </a:lnSpc>
              <a:spcBef>
                <a:spcPct val="30000"/>
              </a:spcBef>
              <a:spcAft>
                <a:spcPct val="0"/>
              </a:spcAft>
              <a:buClrTx/>
              <a:buSzTx/>
              <a:buFont typeface="+mj-lt"/>
              <a:buAutoNum type="arabicPeriod"/>
              <a:tabLst/>
              <a:defRPr/>
            </a:pPr>
            <a:endParaRPr lang="en-GB" altLang="en-US" sz="900" b="0" i="0" kern="1200" dirty="0">
              <a:solidFill>
                <a:schemeClr val="tx1"/>
              </a:solidFill>
              <a:effectLst/>
              <a:ea typeface="Yu Mincho" panose="02020400000000000000" pitchFamily="18" charset="-128"/>
              <a:cs typeface="Calibri" panose="020F0502020204030204" pitchFamily="34" charset="0"/>
            </a:endParaRPr>
          </a:p>
          <a:p>
            <a:pPr marL="228600" marR="0" lvl="0" indent="-228600" algn="l" defTabSz="914400" rtl="0" eaLnBrk="1" fontAlgn="base" latinLnBrk="0" hangingPunct="1">
              <a:lnSpc>
                <a:spcPct val="100000"/>
              </a:lnSpc>
              <a:spcBef>
                <a:spcPts val="400"/>
              </a:spcBef>
              <a:spcAft>
                <a:spcPct val="0"/>
              </a:spcAft>
              <a:buClrTx/>
              <a:buSzTx/>
              <a:buFont typeface="+mj-lt"/>
              <a:buAutoNum type="arabicPeriod"/>
              <a:tabLst/>
              <a:defRPr/>
            </a:pPr>
            <a:endParaRPr lang="en-US" sz="900" dirty="0">
              <a:cs typeface="Calibri" panose="020F0502020204030204" pitchFamily="34" charset="0"/>
            </a:endParaRPr>
          </a:p>
          <a:p>
            <a:pPr marL="228600" marR="0" lvl="0" indent="-228600" algn="l" defTabSz="914400" rtl="0" eaLnBrk="1" fontAlgn="base" latinLnBrk="0" hangingPunct="1">
              <a:lnSpc>
                <a:spcPct val="100000"/>
              </a:lnSpc>
              <a:spcBef>
                <a:spcPts val="400"/>
              </a:spcBef>
              <a:spcAft>
                <a:spcPct val="0"/>
              </a:spcAft>
              <a:buClrTx/>
              <a:buSzTx/>
              <a:buFont typeface="+mj-lt"/>
              <a:buAutoNum type="arabicPeriod"/>
              <a:tabLst/>
              <a:defRPr/>
            </a:pPr>
            <a:endParaRPr lang="en-GB" altLang="en-US" sz="900" b="0" i="0" kern="1200" dirty="0">
              <a:solidFill>
                <a:schemeClr val="tx1"/>
              </a:solidFill>
              <a:effectLst/>
              <a:ea typeface="ヒラギノ角ゴ Pro W3" panose="020B0300000000000000" pitchFamily="34" charset="-128"/>
              <a:cs typeface="+mn-cs"/>
            </a:endParaRPr>
          </a:p>
          <a:p>
            <a:pPr marL="457200" marR="0" lvl="0" indent="-457200" algn="l" defTabSz="914400" rtl="0" eaLnBrk="1" fontAlgn="base" latinLnBrk="0" hangingPunct="1">
              <a:lnSpc>
                <a:spcPct val="100000"/>
              </a:lnSpc>
              <a:spcBef>
                <a:spcPts val="400"/>
              </a:spcBef>
              <a:spcAft>
                <a:spcPct val="0"/>
              </a:spcAft>
              <a:buClrTx/>
              <a:buSzTx/>
              <a:buFont typeface="+mj-lt"/>
              <a:buAutoNum type="arabicPeriod"/>
              <a:tabLst/>
              <a:defRPr/>
            </a:pPr>
            <a:endParaRPr lang="en-GB" altLang="en-US" sz="900" b="0" i="0" kern="1200" dirty="0">
              <a:solidFill>
                <a:schemeClr val="tx1"/>
              </a:solidFill>
              <a:effectLst/>
              <a:ea typeface="ヒラギノ角ゴ Pro W3" panose="020B0300000000000000" pitchFamily="34" charset="-128"/>
              <a:cs typeface="+mn-cs"/>
            </a:endParaRPr>
          </a:p>
          <a:p>
            <a:endParaRPr lang="en-GB"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Montserrat" panose="00000500000000000000" pitchFamily="50" charset="0"/>
              <a:ea typeface="+mn-ea"/>
              <a:cs typeface="+mn-cs"/>
            </a:endParaRPr>
          </a:p>
        </p:txBody>
      </p:sp>
    </p:spTree>
    <p:extLst>
      <p:ext uri="{BB962C8B-B14F-4D97-AF65-F5344CB8AC3E}">
        <p14:creationId xmlns:p14="http://schemas.microsoft.com/office/powerpoint/2010/main" val="37789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20700"/>
            <a:ext cx="5903913" cy="3322638"/>
          </a:xfrm>
        </p:spPr>
      </p:sp>
      <p:sp>
        <p:nvSpPr>
          <p:cNvPr id="3" name="Notes Placeholder 2"/>
          <p:cNvSpPr>
            <a:spLocks noGrp="1"/>
          </p:cNvSpPr>
          <p:nvPr>
            <p:ph type="body" idx="1"/>
          </p:nvPr>
        </p:nvSpPr>
        <p:spPr>
          <a:xfrm>
            <a:off x="1801812" y="3936541"/>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444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490538"/>
            <a:ext cx="5905500" cy="3322637"/>
          </a:xfrm>
        </p:spPr>
      </p:sp>
      <p:sp>
        <p:nvSpPr>
          <p:cNvPr id="3" name="Notes Placeholder 2"/>
          <p:cNvSpPr>
            <a:spLocks noGrp="1"/>
          </p:cNvSpPr>
          <p:nvPr>
            <p:ph type="body" idx="1"/>
          </p:nvPr>
        </p:nvSpPr>
        <p:spPr>
          <a:xfrm>
            <a:off x="1801812" y="3872498"/>
            <a:ext cx="5538788"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900"/>
              <a:t>Review slide as stated.</a:t>
            </a:r>
          </a:p>
          <a:p>
            <a:endParaRPr lang="en-US" sz="90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ABAE0-A0ED-304D-AC0A-30D621AD8F2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65015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A8F2C-AE75-E89A-1FEA-3F519D302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5D785-527E-A53A-B2B6-E6E9990FD1FF}"/>
              </a:ext>
            </a:extLst>
          </p:cNvPr>
          <p:cNvSpPr>
            <a:spLocks noGrp="1" noRot="1" noChangeAspect="1"/>
          </p:cNvSpPr>
          <p:nvPr>
            <p:ph type="sldImg"/>
          </p:nvPr>
        </p:nvSpPr>
        <p:spPr>
          <a:xfrm>
            <a:off x="1627188" y="542925"/>
            <a:ext cx="5903912" cy="3322638"/>
          </a:xfrm>
        </p:spPr>
      </p:sp>
      <p:sp>
        <p:nvSpPr>
          <p:cNvPr id="3" name="Notes Placeholder 2">
            <a:extLst>
              <a:ext uri="{FF2B5EF4-FFF2-40B4-BE49-F238E27FC236}">
                <a16:creationId xmlns:a16="http://schemas.microsoft.com/office/drawing/2014/main" id="{6A995AC2-5573-3A8D-6DDD-096DED96D4E7}"/>
              </a:ext>
            </a:extLst>
          </p:cNvPr>
          <p:cNvSpPr>
            <a:spLocks noGrp="1"/>
          </p:cNvSpPr>
          <p:nvPr>
            <p:ph type="body" idx="1"/>
          </p:nvPr>
        </p:nvSpPr>
        <p:spPr>
          <a:xfrm>
            <a:off x="1809749" y="3921460"/>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900"/>
              <a:t>Review slide as stated.</a:t>
            </a:r>
          </a:p>
          <a:p>
            <a:endParaRPr lang="en-GB" sz="900"/>
          </a:p>
        </p:txBody>
      </p:sp>
      <p:sp>
        <p:nvSpPr>
          <p:cNvPr id="4" name="Slide Number Placeholder 3">
            <a:extLst>
              <a:ext uri="{FF2B5EF4-FFF2-40B4-BE49-F238E27FC236}">
                <a16:creationId xmlns:a16="http://schemas.microsoft.com/office/drawing/2014/main" id="{02590A8D-465F-8F13-13E2-4E3B6921E58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115424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8325"/>
            <a:ext cx="5903912" cy="3322638"/>
          </a:xfrm>
        </p:spPr>
      </p:sp>
      <p:sp>
        <p:nvSpPr>
          <p:cNvPr id="3" name="Notes Placeholder 2"/>
          <p:cNvSpPr>
            <a:spLocks noGrp="1"/>
          </p:cNvSpPr>
          <p:nvPr>
            <p:ph type="body" idx="1"/>
          </p:nvPr>
        </p:nvSpPr>
        <p:spPr>
          <a:xfrm>
            <a:off x="1920875" y="3955131"/>
            <a:ext cx="5538788" cy="2700337"/>
          </a:xfrm>
        </p:spPr>
        <p:txBody>
          <a:bodyPr/>
          <a:lstStyle/>
          <a:p>
            <a:pPr>
              <a:spcBef>
                <a:spcPts val="0"/>
              </a:spcBef>
              <a:spcAft>
                <a:spcPts val="600"/>
              </a:spcAft>
            </a:pPr>
            <a:r>
              <a:rPr lang="en-GB" sz="900"/>
              <a:t>Review slide as stated.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929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52450"/>
            <a:ext cx="5903913" cy="3322638"/>
          </a:xfrm>
        </p:spPr>
      </p:sp>
      <p:sp>
        <p:nvSpPr>
          <p:cNvPr id="3" name="Notes Placeholder 2"/>
          <p:cNvSpPr>
            <a:spLocks noGrp="1"/>
          </p:cNvSpPr>
          <p:nvPr>
            <p:ph type="body" idx="1"/>
          </p:nvPr>
        </p:nvSpPr>
        <p:spPr>
          <a:xfrm>
            <a:off x="1801812" y="3952416"/>
            <a:ext cx="5538787" cy="2700337"/>
          </a:xfrm>
        </p:spPr>
        <p:txBody>
          <a:bodyPr/>
          <a:lstStyle/>
          <a:p>
            <a:r>
              <a:rPr lang="en-US" sz="900"/>
              <a:t>Review slide as stated.</a:t>
            </a:r>
            <a:endParaRPr lang="en-IN" sz="900"/>
          </a:p>
          <a:p>
            <a:endParaRPr lang="en-US" sz="90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ABAE0-A0ED-304D-AC0A-30D621AD8F2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31952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58800"/>
            <a:ext cx="5903913" cy="3322638"/>
          </a:xfrm>
        </p:spPr>
      </p:sp>
      <p:sp>
        <p:nvSpPr>
          <p:cNvPr id="3" name="Notes Placeholder 2"/>
          <p:cNvSpPr>
            <a:spLocks noGrp="1"/>
          </p:cNvSpPr>
          <p:nvPr>
            <p:ph type="body" idx="1"/>
          </p:nvPr>
        </p:nvSpPr>
        <p:spPr>
          <a:xfrm>
            <a:off x="1801813" y="3985419"/>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ea typeface="Calibri" panose="020F0502020204030204" pitchFamily="34" charset="0"/>
              <a:cs typeface="Arial" panose="020B0604020202020204" pitchFamily="34" charset="0"/>
            </a:endParaRPr>
          </a:p>
          <a:p>
            <a:endParaRPr lang="en-US" sz="900" b="1">
              <a:cs typeface="Arial" panose="020B0604020202020204" pitchFamily="34" charset="0"/>
            </a:endParaRPr>
          </a:p>
          <a:p>
            <a:endParaRPr lang="en-GB" sz="90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69530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9904-9A4D-EFA2-FD1C-5ACC874CC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A0171-4FE6-A30D-BFEA-68968F64839F}"/>
              </a:ext>
            </a:extLst>
          </p:cNvPr>
          <p:cNvSpPr>
            <a:spLocks noGrp="1" noRot="1" noChangeAspect="1"/>
          </p:cNvSpPr>
          <p:nvPr>
            <p:ph type="sldImg"/>
          </p:nvPr>
        </p:nvSpPr>
        <p:spPr>
          <a:xfrm>
            <a:off x="1619250" y="476250"/>
            <a:ext cx="5903913" cy="3322638"/>
          </a:xfrm>
        </p:spPr>
      </p:sp>
      <p:sp>
        <p:nvSpPr>
          <p:cNvPr id="3" name="Notes Placeholder 2">
            <a:extLst>
              <a:ext uri="{FF2B5EF4-FFF2-40B4-BE49-F238E27FC236}">
                <a16:creationId xmlns:a16="http://schemas.microsoft.com/office/drawing/2014/main" id="{2F11C16C-F20F-2330-2066-CA488AFDBE33}"/>
              </a:ext>
            </a:extLst>
          </p:cNvPr>
          <p:cNvSpPr>
            <a:spLocks noGrp="1"/>
          </p:cNvSpPr>
          <p:nvPr>
            <p:ph type="body" idx="1"/>
          </p:nvPr>
        </p:nvSpPr>
        <p:spPr>
          <a:xfrm>
            <a:off x="1801812" y="3851276"/>
            <a:ext cx="5538787" cy="2700337"/>
          </a:xfrm>
        </p:spPr>
        <p:txBody>
          <a:bodyPr/>
          <a:lstStyle/>
          <a:p>
            <a:r>
              <a:rPr lang="en-US" sz="900" dirty="0"/>
              <a:t>Review slide as stated.</a:t>
            </a:r>
            <a:endParaRPr lang="en-IN" sz="900" dirty="0"/>
          </a:p>
        </p:txBody>
      </p:sp>
      <p:sp>
        <p:nvSpPr>
          <p:cNvPr id="4" name="Slide Number Placeholder 3">
            <a:extLst>
              <a:ext uri="{FF2B5EF4-FFF2-40B4-BE49-F238E27FC236}">
                <a16:creationId xmlns:a16="http://schemas.microsoft.com/office/drawing/2014/main" id="{9FC5C51A-29D8-17BC-5508-1E6A290DF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593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9671-3094-06E3-5D84-03C0FAAFE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739C4-78C5-73D6-9327-23628E69A7AB}"/>
              </a:ext>
            </a:extLst>
          </p:cNvPr>
          <p:cNvSpPr>
            <a:spLocks noGrp="1" noRot="1" noChangeAspect="1"/>
          </p:cNvSpPr>
          <p:nvPr>
            <p:ph type="sldImg"/>
          </p:nvPr>
        </p:nvSpPr>
        <p:spPr>
          <a:xfrm>
            <a:off x="1619250" y="533400"/>
            <a:ext cx="5903913" cy="3322638"/>
          </a:xfrm>
        </p:spPr>
      </p:sp>
      <p:sp>
        <p:nvSpPr>
          <p:cNvPr id="3" name="Notes Placeholder 2">
            <a:extLst>
              <a:ext uri="{FF2B5EF4-FFF2-40B4-BE49-F238E27FC236}">
                <a16:creationId xmlns:a16="http://schemas.microsoft.com/office/drawing/2014/main" id="{8C943EE9-B579-4477-E9E4-BFF65EC45023}"/>
              </a:ext>
            </a:extLst>
          </p:cNvPr>
          <p:cNvSpPr>
            <a:spLocks noGrp="1"/>
          </p:cNvSpPr>
          <p:nvPr>
            <p:ph type="body" idx="1"/>
          </p:nvPr>
        </p:nvSpPr>
        <p:spPr>
          <a:xfrm>
            <a:off x="1801812" y="3928269"/>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900" dirty="0"/>
              <a:t>Review slide as stated.</a:t>
            </a:r>
          </a:p>
          <a:p>
            <a:endParaRPr lang="en-GB" sz="900" dirty="0"/>
          </a:p>
        </p:txBody>
      </p:sp>
      <p:sp>
        <p:nvSpPr>
          <p:cNvPr id="4" name="Slide Number Placeholder 3">
            <a:extLst>
              <a:ext uri="{FF2B5EF4-FFF2-40B4-BE49-F238E27FC236}">
                <a16:creationId xmlns:a16="http://schemas.microsoft.com/office/drawing/2014/main" id="{D95BFAB2-683E-CE00-CB69-31F8BF1C5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4440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B850-B8F5-A84F-7B26-52BDE91F6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EAAFB-F9C7-2BC2-876D-FAFF0FAFFF71}"/>
              </a:ext>
            </a:extLst>
          </p:cNvPr>
          <p:cNvSpPr>
            <a:spLocks noGrp="1" noRot="1" noChangeAspect="1"/>
          </p:cNvSpPr>
          <p:nvPr>
            <p:ph type="sldImg"/>
          </p:nvPr>
        </p:nvSpPr>
        <p:spPr>
          <a:xfrm>
            <a:off x="1619250" y="552450"/>
            <a:ext cx="5903913" cy="3322638"/>
          </a:xfrm>
        </p:spPr>
      </p:sp>
      <p:sp>
        <p:nvSpPr>
          <p:cNvPr id="3" name="Notes Placeholder 2">
            <a:extLst>
              <a:ext uri="{FF2B5EF4-FFF2-40B4-BE49-F238E27FC236}">
                <a16:creationId xmlns:a16="http://schemas.microsoft.com/office/drawing/2014/main" id="{33CC654D-0EC0-9EDF-ED17-4EACD414FFA5}"/>
              </a:ext>
            </a:extLst>
          </p:cNvPr>
          <p:cNvSpPr>
            <a:spLocks noGrp="1"/>
          </p:cNvSpPr>
          <p:nvPr>
            <p:ph type="body" idx="1"/>
          </p:nvPr>
        </p:nvSpPr>
        <p:spPr>
          <a:xfrm>
            <a:off x="1801812" y="3947319"/>
            <a:ext cx="5538787" cy="2700337"/>
          </a:xfrm>
        </p:spPr>
        <p:txBody>
          <a:bodyPr/>
          <a:lstStyle/>
          <a:p>
            <a:r>
              <a:rPr lang="en-US" sz="900" dirty="0"/>
              <a:t>Review slide as stated.</a:t>
            </a:r>
            <a:endParaRPr lang="en-IN" sz="900" dirty="0"/>
          </a:p>
        </p:txBody>
      </p:sp>
      <p:sp>
        <p:nvSpPr>
          <p:cNvPr id="4" name="Slide Number Placeholder 3">
            <a:extLst>
              <a:ext uri="{FF2B5EF4-FFF2-40B4-BE49-F238E27FC236}">
                <a16:creationId xmlns:a16="http://schemas.microsoft.com/office/drawing/2014/main" id="{623F3266-AB32-0D61-2A1B-F3525DAF8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602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320B5-FC18-4C4D-A2F2-5540E6463495}" type="slidenum">
              <a:rPr lang="en-US" smtClean="0"/>
              <a:t>2</a:t>
            </a:fld>
            <a:endParaRPr lang="en-US"/>
          </a:p>
        </p:txBody>
      </p:sp>
    </p:spTree>
    <p:extLst>
      <p:ext uri="{BB962C8B-B14F-4D97-AF65-F5344CB8AC3E}">
        <p14:creationId xmlns:p14="http://schemas.microsoft.com/office/powerpoint/2010/main" val="365538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23FEE-7712-FC8F-5F86-53D947296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3A755-5FDF-D61E-94E5-EB12BAF51003}"/>
              </a:ext>
            </a:extLst>
          </p:cNvPr>
          <p:cNvSpPr>
            <a:spLocks noGrp="1" noRot="1" noChangeAspect="1"/>
          </p:cNvSpPr>
          <p:nvPr>
            <p:ph type="sldImg"/>
          </p:nvPr>
        </p:nvSpPr>
        <p:spPr>
          <a:xfrm>
            <a:off x="1619250" y="406400"/>
            <a:ext cx="5905500" cy="3322638"/>
          </a:xfrm>
        </p:spPr>
      </p:sp>
      <p:sp>
        <p:nvSpPr>
          <p:cNvPr id="3" name="Notes Placeholder 2">
            <a:extLst>
              <a:ext uri="{FF2B5EF4-FFF2-40B4-BE49-F238E27FC236}">
                <a16:creationId xmlns:a16="http://schemas.microsoft.com/office/drawing/2014/main" id="{90BED996-5E15-52B5-F8E2-FEC6DEC41A4E}"/>
              </a:ext>
            </a:extLst>
          </p:cNvPr>
          <p:cNvSpPr>
            <a:spLocks noGrp="1"/>
          </p:cNvSpPr>
          <p:nvPr>
            <p:ph type="body" idx="1"/>
          </p:nvPr>
        </p:nvSpPr>
        <p:spPr>
          <a:xfrm>
            <a:off x="1803400" y="3764911"/>
            <a:ext cx="5537200"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p:txBody>
      </p:sp>
      <p:sp>
        <p:nvSpPr>
          <p:cNvPr id="4" name="Slide Number Placeholder 3">
            <a:extLst>
              <a:ext uri="{FF2B5EF4-FFF2-40B4-BE49-F238E27FC236}">
                <a16:creationId xmlns:a16="http://schemas.microsoft.com/office/drawing/2014/main" id="{E4D5303C-2E29-4F16-6C89-4FA791B265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252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383E7-E9AD-9AAD-F8AB-59920868B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CF796-A96F-075E-7919-C215BB95D327}"/>
              </a:ext>
            </a:extLst>
          </p:cNvPr>
          <p:cNvSpPr>
            <a:spLocks noGrp="1" noRot="1" noChangeAspect="1"/>
          </p:cNvSpPr>
          <p:nvPr>
            <p:ph type="sldImg"/>
          </p:nvPr>
        </p:nvSpPr>
        <p:spPr>
          <a:xfrm>
            <a:off x="1619250" y="379413"/>
            <a:ext cx="5903913" cy="3322637"/>
          </a:xfrm>
        </p:spPr>
      </p:sp>
      <p:sp>
        <p:nvSpPr>
          <p:cNvPr id="3" name="Notes Placeholder 2">
            <a:extLst>
              <a:ext uri="{FF2B5EF4-FFF2-40B4-BE49-F238E27FC236}">
                <a16:creationId xmlns:a16="http://schemas.microsoft.com/office/drawing/2014/main" id="{A27B6EC7-64B0-77A4-74EA-C7704135B2DB}"/>
              </a:ext>
            </a:extLst>
          </p:cNvPr>
          <p:cNvSpPr>
            <a:spLocks noGrp="1"/>
          </p:cNvSpPr>
          <p:nvPr>
            <p:ph type="body" idx="1"/>
          </p:nvPr>
        </p:nvSpPr>
        <p:spPr>
          <a:xfrm>
            <a:off x="1801813" y="3757613"/>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GB" sz="900"/>
          </a:p>
        </p:txBody>
      </p:sp>
      <p:sp>
        <p:nvSpPr>
          <p:cNvPr id="4" name="Slide Number Placeholder 3">
            <a:extLst>
              <a:ext uri="{FF2B5EF4-FFF2-40B4-BE49-F238E27FC236}">
                <a16:creationId xmlns:a16="http://schemas.microsoft.com/office/drawing/2014/main" id="{626CD488-89ED-90A1-5ABA-60226C765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4966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15D6-7338-DAF9-0F07-FCED756A0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8B50F-2219-99A1-570F-15089BBD2C39}"/>
              </a:ext>
            </a:extLst>
          </p:cNvPr>
          <p:cNvSpPr>
            <a:spLocks noGrp="1" noRot="1" noChangeAspect="1"/>
          </p:cNvSpPr>
          <p:nvPr>
            <p:ph type="sldImg"/>
          </p:nvPr>
        </p:nvSpPr>
        <p:spPr>
          <a:xfrm>
            <a:off x="1619250" y="392113"/>
            <a:ext cx="5903913" cy="3322637"/>
          </a:xfrm>
        </p:spPr>
      </p:sp>
      <p:sp>
        <p:nvSpPr>
          <p:cNvPr id="3" name="Notes Placeholder 2">
            <a:extLst>
              <a:ext uri="{FF2B5EF4-FFF2-40B4-BE49-F238E27FC236}">
                <a16:creationId xmlns:a16="http://schemas.microsoft.com/office/drawing/2014/main" id="{21A98ABF-B459-4DE7-FCF1-8E62A58D6727}"/>
              </a:ext>
            </a:extLst>
          </p:cNvPr>
          <p:cNvSpPr>
            <a:spLocks noGrp="1"/>
          </p:cNvSpPr>
          <p:nvPr>
            <p:ph type="body" idx="1"/>
          </p:nvPr>
        </p:nvSpPr>
        <p:spPr>
          <a:xfrm>
            <a:off x="1801813" y="3761145"/>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0F60BDAD-CE48-4370-C189-7F86745E13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51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9D30-19C2-9D5B-A255-751178169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AE78B-61AD-B22B-F581-A4091DA13EF6}"/>
              </a:ext>
            </a:extLst>
          </p:cNvPr>
          <p:cNvSpPr>
            <a:spLocks noGrp="1" noRot="1" noChangeAspect="1"/>
          </p:cNvSpPr>
          <p:nvPr>
            <p:ph type="sldImg"/>
          </p:nvPr>
        </p:nvSpPr>
        <p:spPr>
          <a:xfrm>
            <a:off x="1619250" y="382588"/>
            <a:ext cx="5903913" cy="3322637"/>
          </a:xfrm>
        </p:spPr>
      </p:sp>
      <p:sp>
        <p:nvSpPr>
          <p:cNvPr id="3" name="Notes Placeholder 2">
            <a:extLst>
              <a:ext uri="{FF2B5EF4-FFF2-40B4-BE49-F238E27FC236}">
                <a16:creationId xmlns:a16="http://schemas.microsoft.com/office/drawing/2014/main" id="{84C9C566-7218-9556-3D39-A428BCB8AC13}"/>
              </a:ext>
            </a:extLst>
          </p:cNvPr>
          <p:cNvSpPr>
            <a:spLocks noGrp="1"/>
          </p:cNvSpPr>
          <p:nvPr>
            <p:ph type="body" idx="1"/>
          </p:nvPr>
        </p:nvSpPr>
        <p:spPr>
          <a:xfrm>
            <a:off x="1801813" y="3759200"/>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D4C92DF4-91E8-7BA4-9B58-DB6BF12E2C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950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E4C0-2418-B95D-0164-AC45538F7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A12B2-6182-325C-B3F3-4453BC83310D}"/>
              </a:ext>
            </a:extLst>
          </p:cNvPr>
          <p:cNvSpPr>
            <a:spLocks noGrp="1" noRot="1" noChangeAspect="1"/>
          </p:cNvSpPr>
          <p:nvPr>
            <p:ph type="sldImg"/>
          </p:nvPr>
        </p:nvSpPr>
        <p:spPr>
          <a:xfrm>
            <a:off x="1619250" y="325438"/>
            <a:ext cx="5903913" cy="3322637"/>
          </a:xfrm>
        </p:spPr>
      </p:sp>
      <p:sp>
        <p:nvSpPr>
          <p:cNvPr id="3" name="Notes Placeholder 2">
            <a:extLst>
              <a:ext uri="{FF2B5EF4-FFF2-40B4-BE49-F238E27FC236}">
                <a16:creationId xmlns:a16="http://schemas.microsoft.com/office/drawing/2014/main" id="{96CAF104-4478-CDDB-816D-20EB103448B5}"/>
              </a:ext>
            </a:extLst>
          </p:cNvPr>
          <p:cNvSpPr>
            <a:spLocks noGrp="1"/>
          </p:cNvSpPr>
          <p:nvPr>
            <p:ph type="body" idx="1"/>
          </p:nvPr>
        </p:nvSpPr>
        <p:spPr>
          <a:xfrm>
            <a:off x="1801813" y="3695132"/>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ED2A3697-F6A9-79D1-0465-2FCA0161E2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860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53F6-F34F-9484-6D44-92C31D9A8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871A7-C8F1-F28F-F422-16495AFA14D1}"/>
              </a:ext>
            </a:extLst>
          </p:cNvPr>
          <p:cNvSpPr>
            <a:spLocks noGrp="1" noRot="1" noChangeAspect="1"/>
          </p:cNvSpPr>
          <p:nvPr>
            <p:ph type="sldImg"/>
          </p:nvPr>
        </p:nvSpPr>
        <p:spPr>
          <a:xfrm>
            <a:off x="1619250" y="406400"/>
            <a:ext cx="5905500" cy="3322638"/>
          </a:xfrm>
        </p:spPr>
      </p:sp>
      <p:sp>
        <p:nvSpPr>
          <p:cNvPr id="3" name="Notes Placeholder 2">
            <a:extLst>
              <a:ext uri="{FF2B5EF4-FFF2-40B4-BE49-F238E27FC236}">
                <a16:creationId xmlns:a16="http://schemas.microsoft.com/office/drawing/2014/main" id="{7215704B-40F5-C482-81EB-85EC32BE87BC}"/>
              </a:ext>
            </a:extLst>
          </p:cNvPr>
          <p:cNvSpPr>
            <a:spLocks noGrp="1"/>
          </p:cNvSpPr>
          <p:nvPr>
            <p:ph type="body" idx="1"/>
          </p:nvPr>
        </p:nvSpPr>
        <p:spPr>
          <a:xfrm>
            <a:off x="1803400" y="3771107"/>
            <a:ext cx="5537200"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p:txBody>
      </p:sp>
      <p:sp>
        <p:nvSpPr>
          <p:cNvPr id="4" name="Slide Number Placeholder 3">
            <a:extLst>
              <a:ext uri="{FF2B5EF4-FFF2-40B4-BE49-F238E27FC236}">
                <a16:creationId xmlns:a16="http://schemas.microsoft.com/office/drawing/2014/main" id="{FBC38092-C10F-7B6D-AF6C-9269E06AAC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79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27A04-E25F-ACB8-336E-FAE7FA8D7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58DC5-2D0E-3B69-4FE0-C49AC898AF65}"/>
              </a:ext>
            </a:extLst>
          </p:cNvPr>
          <p:cNvSpPr>
            <a:spLocks noGrp="1" noRot="1" noChangeAspect="1"/>
          </p:cNvSpPr>
          <p:nvPr>
            <p:ph type="sldImg"/>
          </p:nvPr>
        </p:nvSpPr>
        <p:spPr>
          <a:xfrm>
            <a:off x="1619250" y="419100"/>
            <a:ext cx="5905500" cy="3322638"/>
          </a:xfrm>
        </p:spPr>
      </p:sp>
      <p:sp>
        <p:nvSpPr>
          <p:cNvPr id="3" name="Notes Placeholder 2">
            <a:extLst>
              <a:ext uri="{FF2B5EF4-FFF2-40B4-BE49-F238E27FC236}">
                <a16:creationId xmlns:a16="http://schemas.microsoft.com/office/drawing/2014/main" id="{E40CD6AC-2642-1C06-C8E5-CDCD8627153C}"/>
              </a:ext>
            </a:extLst>
          </p:cNvPr>
          <p:cNvSpPr>
            <a:spLocks noGrp="1"/>
          </p:cNvSpPr>
          <p:nvPr>
            <p:ph type="body" idx="1"/>
          </p:nvPr>
        </p:nvSpPr>
        <p:spPr>
          <a:xfrm>
            <a:off x="1803400" y="3813176"/>
            <a:ext cx="5537200"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33724555-945A-563A-1F66-668CBCCB8F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138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E3C8E-1ECC-C15B-CE45-D55A32628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1604D-D417-C0D8-2EAB-1A9676D2BC06}"/>
              </a:ext>
            </a:extLst>
          </p:cNvPr>
          <p:cNvSpPr>
            <a:spLocks noGrp="1" noRot="1" noChangeAspect="1"/>
          </p:cNvSpPr>
          <p:nvPr>
            <p:ph type="sldImg"/>
          </p:nvPr>
        </p:nvSpPr>
        <p:spPr>
          <a:xfrm>
            <a:off x="1619250" y="392113"/>
            <a:ext cx="5903913" cy="3322637"/>
          </a:xfrm>
        </p:spPr>
      </p:sp>
      <p:sp>
        <p:nvSpPr>
          <p:cNvPr id="3" name="Notes Placeholder 2">
            <a:extLst>
              <a:ext uri="{FF2B5EF4-FFF2-40B4-BE49-F238E27FC236}">
                <a16:creationId xmlns:a16="http://schemas.microsoft.com/office/drawing/2014/main" id="{EF62EC79-33E7-F739-EA94-394BE51DC464}"/>
              </a:ext>
            </a:extLst>
          </p:cNvPr>
          <p:cNvSpPr>
            <a:spLocks noGrp="1"/>
          </p:cNvSpPr>
          <p:nvPr>
            <p:ph type="body" idx="1"/>
          </p:nvPr>
        </p:nvSpPr>
        <p:spPr>
          <a:xfrm>
            <a:off x="1801813" y="3772232"/>
            <a:ext cx="5538786"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D927DD1C-EFBA-3EBB-5E05-15EBD54C30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986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CF05-8EE3-0A03-711A-F0709C2B3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9E03F-A754-F752-F60C-1E2896075984}"/>
              </a:ext>
            </a:extLst>
          </p:cNvPr>
          <p:cNvSpPr>
            <a:spLocks noGrp="1" noRot="1" noChangeAspect="1"/>
          </p:cNvSpPr>
          <p:nvPr>
            <p:ph type="sldImg"/>
          </p:nvPr>
        </p:nvSpPr>
        <p:spPr>
          <a:xfrm>
            <a:off x="1619250" y="366713"/>
            <a:ext cx="5903913" cy="3322637"/>
          </a:xfrm>
        </p:spPr>
      </p:sp>
      <p:sp>
        <p:nvSpPr>
          <p:cNvPr id="3" name="Notes Placeholder 2">
            <a:extLst>
              <a:ext uri="{FF2B5EF4-FFF2-40B4-BE49-F238E27FC236}">
                <a16:creationId xmlns:a16="http://schemas.microsoft.com/office/drawing/2014/main" id="{D73ED712-7F12-001C-BA3D-AEAF9812785D}"/>
              </a:ext>
            </a:extLst>
          </p:cNvPr>
          <p:cNvSpPr>
            <a:spLocks noGrp="1"/>
          </p:cNvSpPr>
          <p:nvPr>
            <p:ph type="body" idx="1"/>
          </p:nvPr>
        </p:nvSpPr>
        <p:spPr>
          <a:xfrm>
            <a:off x="1801812" y="3722710"/>
            <a:ext cx="5538787"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3BCE8E53-A7EF-96C8-E6DD-E9319E17C1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569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FDCA-2F53-138C-4DE9-D41143B27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A9002-F0C9-677C-1AB4-672B4CA7463B}"/>
              </a:ext>
            </a:extLst>
          </p:cNvPr>
          <p:cNvSpPr>
            <a:spLocks noGrp="1" noRot="1" noChangeAspect="1"/>
          </p:cNvSpPr>
          <p:nvPr>
            <p:ph type="sldImg"/>
          </p:nvPr>
        </p:nvSpPr>
        <p:spPr>
          <a:xfrm>
            <a:off x="1619250" y="366713"/>
            <a:ext cx="5905500" cy="3322637"/>
          </a:xfrm>
        </p:spPr>
      </p:sp>
      <p:sp>
        <p:nvSpPr>
          <p:cNvPr id="3" name="Notes Placeholder 2">
            <a:extLst>
              <a:ext uri="{FF2B5EF4-FFF2-40B4-BE49-F238E27FC236}">
                <a16:creationId xmlns:a16="http://schemas.microsoft.com/office/drawing/2014/main" id="{EA791A05-BDDF-5AF9-FAA4-2BAF067AD000}"/>
              </a:ext>
            </a:extLst>
          </p:cNvPr>
          <p:cNvSpPr>
            <a:spLocks noGrp="1"/>
          </p:cNvSpPr>
          <p:nvPr>
            <p:ph type="body" idx="1"/>
          </p:nvPr>
        </p:nvSpPr>
        <p:spPr>
          <a:xfrm>
            <a:off x="1803400" y="3770361"/>
            <a:ext cx="5537200"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8449540F-D6EE-5317-D989-466474E51B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88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F2B2D-155B-3E17-1E84-655097C6B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31B74-593E-A070-85D9-91F0D8C041C4}"/>
              </a:ext>
            </a:extLst>
          </p:cNvPr>
          <p:cNvSpPr>
            <a:spLocks noGrp="1" noRot="1" noChangeAspect="1"/>
          </p:cNvSpPr>
          <p:nvPr>
            <p:ph type="sldImg"/>
          </p:nvPr>
        </p:nvSpPr>
        <p:spPr>
          <a:xfrm>
            <a:off x="1619250" y="552450"/>
            <a:ext cx="5903913" cy="3322638"/>
          </a:xfrm>
        </p:spPr>
      </p:sp>
      <p:sp>
        <p:nvSpPr>
          <p:cNvPr id="3" name="Notes Placeholder 2">
            <a:extLst>
              <a:ext uri="{FF2B5EF4-FFF2-40B4-BE49-F238E27FC236}">
                <a16:creationId xmlns:a16="http://schemas.microsoft.com/office/drawing/2014/main" id="{CCB9444B-0002-5878-7D0A-1409D9063492}"/>
              </a:ext>
            </a:extLst>
          </p:cNvPr>
          <p:cNvSpPr>
            <a:spLocks noGrp="1"/>
          </p:cNvSpPr>
          <p:nvPr>
            <p:ph type="body" idx="1"/>
          </p:nvPr>
        </p:nvSpPr>
        <p:spPr>
          <a:xfrm>
            <a:off x="1801812" y="3985419"/>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p:txBody>
      </p:sp>
      <p:sp>
        <p:nvSpPr>
          <p:cNvPr id="4" name="Slide Number Placeholder 3">
            <a:extLst>
              <a:ext uri="{FF2B5EF4-FFF2-40B4-BE49-F238E27FC236}">
                <a16:creationId xmlns:a16="http://schemas.microsoft.com/office/drawing/2014/main" id="{9707AAAE-FF5B-9E9D-DF9D-5916A11A521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1955248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537B2-62D1-6EC1-F907-7358D152F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64C4B-BA2E-7862-91F5-82BBC73F8253}"/>
              </a:ext>
            </a:extLst>
          </p:cNvPr>
          <p:cNvSpPr>
            <a:spLocks noGrp="1" noRot="1" noChangeAspect="1"/>
          </p:cNvSpPr>
          <p:nvPr>
            <p:ph type="sldImg"/>
          </p:nvPr>
        </p:nvSpPr>
        <p:spPr>
          <a:xfrm>
            <a:off x="1619250" y="393700"/>
            <a:ext cx="5905500" cy="3322638"/>
          </a:xfrm>
        </p:spPr>
      </p:sp>
      <p:sp>
        <p:nvSpPr>
          <p:cNvPr id="3" name="Notes Placeholder 2">
            <a:extLst>
              <a:ext uri="{FF2B5EF4-FFF2-40B4-BE49-F238E27FC236}">
                <a16:creationId xmlns:a16="http://schemas.microsoft.com/office/drawing/2014/main" id="{2A37333D-378B-B3DC-ACA3-2C0BEBC380D8}"/>
              </a:ext>
            </a:extLst>
          </p:cNvPr>
          <p:cNvSpPr>
            <a:spLocks noGrp="1"/>
          </p:cNvSpPr>
          <p:nvPr>
            <p:ph type="body" idx="1"/>
          </p:nvPr>
        </p:nvSpPr>
        <p:spPr>
          <a:xfrm>
            <a:off x="1803400" y="3764757"/>
            <a:ext cx="5537200"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FAE673CE-85E3-FE11-98ED-EDE7A07937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0173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9C70F-8596-9A04-90C5-2D4BE81AE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9AD33-2187-F45C-9EE8-F8621433B605}"/>
              </a:ext>
            </a:extLst>
          </p:cNvPr>
          <p:cNvSpPr>
            <a:spLocks noGrp="1" noRot="1" noChangeAspect="1"/>
          </p:cNvSpPr>
          <p:nvPr>
            <p:ph type="sldImg"/>
          </p:nvPr>
        </p:nvSpPr>
        <p:spPr>
          <a:xfrm>
            <a:off x="1619250" y="379413"/>
            <a:ext cx="5903913" cy="3322637"/>
          </a:xfrm>
        </p:spPr>
      </p:sp>
      <p:sp>
        <p:nvSpPr>
          <p:cNvPr id="3" name="Notes Placeholder 2">
            <a:extLst>
              <a:ext uri="{FF2B5EF4-FFF2-40B4-BE49-F238E27FC236}">
                <a16:creationId xmlns:a16="http://schemas.microsoft.com/office/drawing/2014/main" id="{A83CB832-76EC-7756-1807-D56C47707744}"/>
              </a:ext>
            </a:extLst>
          </p:cNvPr>
          <p:cNvSpPr>
            <a:spLocks noGrp="1"/>
          </p:cNvSpPr>
          <p:nvPr>
            <p:ph type="body" idx="1"/>
          </p:nvPr>
        </p:nvSpPr>
        <p:spPr>
          <a:xfrm>
            <a:off x="1801812" y="3749416"/>
            <a:ext cx="5538787"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1687C02D-E648-8F7A-A1D0-B5B1798DE6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3824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7FB03-E028-5747-13BB-BBDCB06C9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ED75F-BCC4-FCE2-E46A-D0F948F7897C}"/>
              </a:ext>
            </a:extLst>
          </p:cNvPr>
          <p:cNvSpPr>
            <a:spLocks noGrp="1" noRot="1" noChangeAspect="1"/>
          </p:cNvSpPr>
          <p:nvPr>
            <p:ph type="sldImg"/>
          </p:nvPr>
        </p:nvSpPr>
        <p:spPr>
          <a:xfrm>
            <a:off x="1619250" y="352425"/>
            <a:ext cx="5903913" cy="3322638"/>
          </a:xfrm>
        </p:spPr>
      </p:sp>
      <p:sp>
        <p:nvSpPr>
          <p:cNvPr id="3" name="Notes Placeholder 2">
            <a:extLst>
              <a:ext uri="{FF2B5EF4-FFF2-40B4-BE49-F238E27FC236}">
                <a16:creationId xmlns:a16="http://schemas.microsoft.com/office/drawing/2014/main" id="{85FA12D3-D71F-CCE8-7190-FA54D6B249B9}"/>
              </a:ext>
            </a:extLst>
          </p:cNvPr>
          <p:cNvSpPr>
            <a:spLocks noGrp="1"/>
          </p:cNvSpPr>
          <p:nvPr>
            <p:ph type="body" idx="1"/>
          </p:nvPr>
        </p:nvSpPr>
        <p:spPr>
          <a:xfrm>
            <a:off x="1801812" y="3709702"/>
            <a:ext cx="5538787" cy="270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a:p>
            <a:endParaRPr lang="en-IN" sz="900"/>
          </a:p>
        </p:txBody>
      </p:sp>
      <p:sp>
        <p:nvSpPr>
          <p:cNvPr id="4" name="Slide Number Placeholder 3">
            <a:extLst>
              <a:ext uri="{FF2B5EF4-FFF2-40B4-BE49-F238E27FC236}">
                <a16:creationId xmlns:a16="http://schemas.microsoft.com/office/drawing/2014/main" id="{0FE7A7B5-FAA7-2E49-5DEC-DBFA396DCB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7163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515C-14F6-1AF6-59B1-C762A8387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18273-1826-E791-BFBC-B1A3ECFEEA47}"/>
              </a:ext>
            </a:extLst>
          </p:cNvPr>
          <p:cNvSpPr>
            <a:spLocks noGrp="1" noRot="1" noChangeAspect="1"/>
          </p:cNvSpPr>
          <p:nvPr>
            <p:ph type="sldImg"/>
          </p:nvPr>
        </p:nvSpPr>
        <p:spPr>
          <a:xfrm>
            <a:off x="1619250" y="423863"/>
            <a:ext cx="5905500" cy="3322637"/>
          </a:xfrm>
        </p:spPr>
      </p:sp>
      <p:sp>
        <p:nvSpPr>
          <p:cNvPr id="3" name="Notes Placeholder 2">
            <a:extLst>
              <a:ext uri="{FF2B5EF4-FFF2-40B4-BE49-F238E27FC236}">
                <a16:creationId xmlns:a16="http://schemas.microsoft.com/office/drawing/2014/main" id="{1D6BFB52-C342-B0F6-62EA-D307B343E468}"/>
              </a:ext>
            </a:extLst>
          </p:cNvPr>
          <p:cNvSpPr>
            <a:spLocks noGrp="1"/>
          </p:cNvSpPr>
          <p:nvPr>
            <p:ph type="body" idx="1"/>
          </p:nvPr>
        </p:nvSpPr>
        <p:spPr>
          <a:xfrm>
            <a:off x="1803400" y="3801092"/>
            <a:ext cx="5538787" cy="20947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ea typeface="Calibri" panose="020F0502020204030204" pitchFamily="34" charset="0"/>
                <a:cs typeface="Arial" panose="020B0604020202020204" pitchFamily="34" charset="0"/>
              </a:rPr>
              <a:t>Review slide as stated.</a:t>
            </a:r>
          </a:p>
        </p:txBody>
      </p:sp>
      <p:sp>
        <p:nvSpPr>
          <p:cNvPr id="4" name="Slide Number Placeholder 3">
            <a:extLst>
              <a:ext uri="{FF2B5EF4-FFF2-40B4-BE49-F238E27FC236}">
                <a16:creationId xmlns:a16="http://schemas.microsoft.com/office/drawing/2014/main" id="{86456B8B-F1A9-1FE4-7B28-D4FA56FE94B3}"/>
              </a:ext>
            </a:extLst>
          </p:cNvPr>
          <p:cNvSpPr>
            <a:spLocks noGrp="1"/>
          </p:cNvSpPr>
          <p:nvPr>
            <p:ph type="sldNum" sz="quarter" idx="10"/>
          </p:nvPr>
        </p:nvSpPr>
        <p:spPr>
          <a:xfrm>
            <a:off x="8102956" y="6376276"/>
            <a:ext cx="1041044" cy="48172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17ADED-E2CD-4ABE-8F16-DD6F2FBFCA4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537679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latin typeface="Arial" panose="020B0604020202020204" pitchFamily="34" charset="0"/>
                <a:cs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37</a:t>
            </a:fld>
            <a:endParaRPr lang="en-GB"/>
          </a:p>
        </p:txBody>
      </p:sp>
    </p:spTree>
    <p:extLst>
      <p:ext uri="{BB962C8B-B14F-4D97-AF65-F5344CB8AC3E}">
        <p14:creationId xmlns:p14="http://schemas.microsoft.com/office/powerpoint/2010/main" val="2712513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96AD0-0DBF-F73E-088B-25C758869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38E70-DBCF-27B4-D94C-72D41CC17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77160-6519-C176-F9D6-8A159ED597EB}"/>
              </a:ext>
            </a:extLst>
          </p:cNvPr>
          <p:cNvSpPr>
            <a:spLocks noGrp="1"/>
          </p:cNvSpPr>
          <p:nvPr>
            <p:ph type="body" idx="1"/>
          </p:nvPr>
        </p:nvSpPr>
        <p:spPr/>
        <p:txBody>
          <a:bodyPr/>
          <a:lstStyle/>
          <a:p>
            <a:r>
              <a:rPr lang="en-GB" sz="1200" b="0" i="0" u="none" strike="noStrike" baseline="0" dirty="0">
                <a:latin typeface="Arial" panose="020B0604020202020204" pitchFamily="34" charset="0"/>
                <a:cs typeface="Arial" panose="020B0604020202020204" pitchFamily="34" charset="0"/>
              </a:rPr>
              <a:t>.  </a:t>
            </a:r>
            <a:endParaRPr lang="en-GB" dirty="0"/>
          </a:p>
        </p:txBody>
      </p:sp>
      <p:sp>
        <p:nvSpPr>
          <p:cNvPr id="4" name="Slide Number Placeholder 3">
            <a:extLst>
              <a:ext uri="{FF2B5EF4-FFF2-40B4-BE49-F238E27FC236}">
                <a16:creationId xmlns:a16="http://schemas.microsoft.com/office/drawing/2014/main" id="{71A47338-C89D-6FB8-B852-ECB72B4169B9}"/>
              </a:ext>
            </a:extLst>
          </p:cNvPr>
          <p:cNvSpPr>
            <a:spLocks noGrp="1"/>
          </p:cNvSpPr>
          <p:nvPr>
            <p:ph type="sldNum" sz="quarter" idx="5"/>
          </p:nvPr>
        </p:nvSpPr>
        <p:spPr/>
        <p:txBody>
          <a:bodyPr/>
          <a:lstStyle/>
          <a:p>
            <a:fld id="{D92E676C-9640-48A5-816A-6B7EEB09E7B9}" type="slidenum">
              <a:rPr lang="en-GB" smtClean="0"/>
              <a:t>38</a:t>
            </a:fld>
            <a:endParaRPr lang="en-GB"/>
          </a:p>
        </p:txBody>
      </p:sp>
    </p:spTree>
    <p:extLst>
      <p:ext uri="{BB962C8B-B14F-4D97-AF65-F5344CB8AC3E}">
        <p14:creationId xmlns:p14="http://schemas.microsoft.com/office/powerpoint/2010/main" val="2541427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E676C-9640-48A5-816A-6B7EEB09E7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8779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GB" sz="1800" b="0" i="0" u="none" strike="noStrike" baseline="0" dirty="0">
                <a:latin typeface="Times New Roman" panose="02020603050405020304" pitchFamily="18" charset="0"/>
                <a:cs typeface="Arial" panose="020B0604020202020204" pitchFamily="34" charset="0"/>
              </a:rPr>
              <a:t>Standard dysmorphic skeletal survey series were obtained. NG tube tip seen within the stomach. Generalized osteopenia. Unremarkable skull appearance, skull base. Hypoplastic facial bones.  Kyphosis at the lower thoracic and upper lumbar spine. Broadening of the long bones, ribs as well as thinning of the cortices. Bowing deformity of bilateral femurs. Multiple fractures as well as periosteal reaction. Generalized metaphyseal widening of the long bones. Broadening and widening as well as cortical thinning of the carpal, tarsal, metatarsal, and phalangeal bones.</a:t>
            </a:r>
          </a:p>
          <a:p>
            <a:pPr marR="0" algn="l" rtl="0"/>
            <a:endParaRPr lang="en-GB" sz="1800" b="0" i="0" u="none" strike="noStrike" baseline="0" dirty="0">
              <a:latin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E676C-9640-48A5-816A-6B7EEB09E7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7320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EA7F-D331-4A77-E632-DFEA17E7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DEEDC-DD63-4237-4810-B1D8F68F5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6256A-146D-DA93-1A7B-0FD149CE62F9}"/>
              </a:ext>
            </a:extLst>
          </p:cNvPr>
          <p:cNvSpPr>
            <a:spLocks noGrp="1"/>
          </p:cNvSpPr>
          <p:nvPr>
            <p:ph type="body" idx="1"/>
          </p:nvPr>
        </p:nvSpPr>
        <p:spPr/>
        <p:txBody>
          <a:bodyPr/>
          <a:lstStyle/>
          <a:p>
            <a:r>
              <a:rPr lang="en-GB" sz="1200" b="0" i="0" u="none" strike="noStrike" baseline="0" dirty="0">
                <a:latin typeface="Arial" panose="020B0604020202020204" pitchFamily="34" charset="0"/>
                <a:cs typeface="Arial" panose="020B0604020202020204" pitchFamily="34" charset="0"/>
              </a:rPr>
              <a:t>.  </a:t>
            </a:r>
            <a:endParaRPr lang="en-GB" dirty="0"/>
          </a:p>
        </p:txBody>
      </p:sp>
      <p:sp>
        <p:nvSpPr>
          <p:cNvPr id="4" name="Slide Number Placeholder 3">
            <a:extLst>
              <a:ext uri="{FF2B5EF4-FFF2-40B4-BE49-F238E27FC236}">
                <a16:creationId xmlns:a16="http://schemas.microsoft.com/office/drawing/2014/main" id="{DC1E7B61-F8E5-FA46-68DE-408571706DCF}"/>
              </a:ext>
            </a:extLst>
          </p:cNvPr>
          <p:cNvSpPr>
            <a:spLocks noGrp="1"/>
          </p:cNvSpPr>
          <p:nvPr>
            <p:ph type="sldNum" sz="quarter" idx="5"/>
          </p:nvPr>
        </p:nvSpPr>
        <p:spPr/>
        <p:txBody>
          <a:bodyPr/>
          <a:lstStyle/>
          <a:p>
            <a:fld id="{D92E676C-9640-48A5-816A-6B7EEB09E7B9}" type="slidenum">
              <a:rPr lang="en-GB" smtClean="0"/>
              <a:t>41</a:t>
            </a:fld>
            <a:endParaRPr lang="en-GB"/>
          </a:p>
        </p:txBody>
      </p:sp>
    </p:spTree>
    <p:extLst>
      <p:ext uri="{BB962C8B-B14F-4D97-AF65-F5344CB8AC3E}">
        <p14:creationId xmlns:p14="http://schemas.microsoft.com/office/powerpoint/2010/main" val="2602095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42</a:t>
            </a:fld>
            <a:endParaRPr lang="en-GB"/>
          </a:p>
        </p:txBody>
      </p:sp>
    </p:spTree>
    <p:extLst>
      <p:ext uri="{BB962C8B-B14F-4D97-AF65-F5344CB8AC3E}">
        <p14:creationId xmlns:p14="http://schemas.microsoft.com/office/powerpoint/2010/main" val="415553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01650"/>
            <a:ext cx="5905500" cy="3322638"/>
          </a:xfrm>
        </p:spPr>
      </p:sp>
      <p:sp>
        <p:nvSpPr>
          <p:cNvPr id="3" name="Notes Placeholder 2"/>
          <p:cNvSpPr>
            <a:spLocks noGrp="1"/>
          </p:cNvSpPr>
          <p:nvPr>
            <p:ph type="body" idx="1"/>
          </p:nvPr>
        </p:nvSpPr>
        <p:spPr>
          <a:xfrm>
            <a:off x="1803399" y="3877934"/>
            <a:ext cx="5537199" cy="2186404"/>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a:p>
            <a:endParaRPr lang="en-GB" sz="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7ADED-E2CD-4ABE-8F16-DD6F2FBFCA4C}"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615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43</a:t>
            </a:fld>
            <a:endParaRPr lang="en-GB"/>
          </a:p>
        </p:txBody>
      </p:sp>
    </p:spTree>
    <p:extLst>
      <p:ext uri="{BB962C8B-B14F-4D97-AF65-F5344CB8AC3E}">
        <p14:creationId xmlns:p14="http://schemas.microsoft.com/office/powerpoint/2010/main" val="575693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44</a:t>
            </a:fld>
            <a:endParaRPr lang="en-GB"/>
          </a:p>
        </p:txBody>
      </p:sp>
    </p:spTree>
    <p:extLst>
      <p:ext uri="{BB962C8B-B14F-4D97-AF65-F5344CB8AC3E}">
        <p14:creationId xmlns:p14="http://schemas.microsoft.com/office/powerpoint/2010/main" val="2375815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45</a:t>
            </a:fld>
            <a:endParaRPr lang="en-GB"/>
          </a:p>
        </p:txBody>
      </p:sp>
    </p:spTree>
    <p:extLst>
      <p:ext uri="{BB962C8B-B14F-4D97-AF65-F5344CB8AC3E}">
        <p14:creationId xmlns:p14="http://schemas.microsoft.com/office/powerpoint/2010/main" val="1433330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46</a:t>
            </a:fld>
            <a:endParaRPr lang="en-GB"/>
          </a:p>
        </p:txBody>
      </p:sp>
    </p:spTree>
    <p:extLst>
      <p:ext uri="{BB962C8B-B14F-4D97-AF65-F5344CB8AC3E}">
        <p14:creationId xmlns:p14="http://schemas.microsoft.com/office/powerpoint/2010/main" val="1393958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47</a:t>
            </a:fld>
            <a:endParaRPr lang="en-GB"/>
          </a:p>
        </p:txBody>
      </p:sp>
    </p:spTree>
    <p:extLst>
      <p:ext uri="{BB962C8B-B14F-4D97-AF65-F5344CB8AC3E}">
        <p14:creationId xmlns:p14="http://schemas.microsoft.com/office/powerpoint/2010/main" val="232013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t>The skull again demonstrates lacunar appearance and mild swelling/prominent anterior fontanelle, similar to previous. There is mild deformity of the calvarium with mild mid face hypoplasia, similar to previous. Deformed dentation in both the maxilla and mandible.</a:t>
            </a:r>
            <a:br>
              <a:rPr lang="en-GB" sz="1200" b="0" i="0" u="none" strike="noStrike" baseline="0" dirty="0"/>
            </a:br>
            <a:r>
              <a:rPr lang="en-GB" sz="1200" b="0" i="0" u="none" strike="noStrike" baseline="0" dirty="0"/>
              <a:t>Mild S-shaped scoliosis of the thoracolumbar spine.</a:t>
            </a:r>
            <a:br>
              <a:rPr lang="en-GB" sz="1200" b="0" i="0" u="none" strike="noStrike" baseline="0" dirty="0"/>
            </a:br>
            <a:r>
              <a:rPr lang="en-GB" sz="1200" b="0" i="0" u="none" strike="noStrike" baseline="0" dirty="0"/>
              <a:t>Persistent moderate </a:t>
            </a:r>
            <a:r>
              <a:rPr lang="en-GB" sz="1200" b="0" i="0" u="none" strike="noStrike" baseline="0" dirty="0" err="1"/>
              <a:t>rachittic</a:t>
            </a:r>
            <a:r>
              <a:rPr lang="en-GB" sz="1200" b="0" i="0" u="none" strike="noStrike" baseline="0" dirty="0"/>
              <a:t> changes throughout the bony skeleton, which show minimal improvement compared to previous. Persistent bowing deformity of the tibia and fibula bilaterally. Focal kyphosis around the thoracolumbar junction of the spine, unchanged. No evidence of spondylolysis or spondylolisthesis. Mild negative ulnar variance bilaterally.</a:t>
            </a:r>
            <a:br>
              <a:rPr lang="en-GB" sz="1200" b="0" i="0" u="none" strike="noStrike" baseline="0" dirty="0"/>
            </a:br>
            <a:r>
              <a:rPr lang="en-GB" sz="1200" b="0" i="0" u="none" strike="noStrike" baseline="0" dirty="0"/>
              <a:t>Impression:</a:t>
            </a:r>
            <a:br>
              <a:rPr lang="en-GB" sz="1200" b="0" i="0" u="none" strike="noStrike" baseline="0" dirty="0"/>
            </a:br>
            <a:r>
              <a:rPr lang="en-GB" sz="1200" b="0" i="0" u="none" strike="noStrike" baseline="0" dirty="0"/>
              <a:t>- Compared to June 2012, there has been mild improvement in the degree of generalized osteopenia and minimal improvement of the moderate </a:t>
            </a:r>
            <a:r>
              <a:rPr lang="en-GB" sz="1200" b="0" i="0" u="none" strike="noStrike" baseline="0" dirty="0" err="1"/>
              <a:t>rachittic</a:t>
            </a:r>
            <a:r>
              <a:rPr lang="en-GB" sz="1200" b="0" i="0" u="none" strike="noStrike" baseline="0" dirty="0"/>
              <a:t> changes throughout the skeleton.</a:t>
            </a:r>
          </a:p>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49</a:t>
            </a:fld>
            <a:endParaRPr lang="en-GB"/>
          </a:p>
        </p:txBody>
      </p:sp>
    </p:spTree>
    <p:extLst>
      <p:ext uri="{BB962C8B-B14F-4D97-AF65-F5344CB8AC3E}">
        <p14:creationId xmlns:p14="http://schemas.microsoft.com/office/powerpoint/2010/main" val="1953878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t>worsening </a:t>
            </a:r>
            <a:r>
              <a:rPr lang="en-GB" sz="1800" b="0" i="0" u="none" strike="noStrike" baseline="0" dirty="0">
                <a:latin typeface="Arial" panose="020B0604020202020204" pitchFamily="34" charset="0"/>
                <a:cs typeface="Arial" panose="020B0604020202020204" pitchFamily="34" charset="0"/>
              </a:rPr>
              <a:t> S-shaped scoliosis deformity of the thoracolumbar spine and focal kyphotic deformity around 48 degree at the thoracolumbar junction.</a:t>
            </a:r>
          </a:p>
          <a:p>
            <a:endParaRPr lang="en-GB" sz="1800" b="0" i="0" u="none" strike="noStrike" baseline="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50</a:t>
            </a:fld>
            <a:endParaRPr lang="en-GB"/>
          </a:p>
        </p:txBody>
      </p:sp>
    </p:spTree>
    <p:extLst>
      <p:ext uri="{BB962C8B-B14F-4D97-AF65-F5344CB8AC3E}">
        <p14:creationId xmlns:p14="http://schemas.microsoft.com/office/powerpoint/2010/main" val="3604124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t>Mild to moderate bilateral genu/tibiae valgus deformities, with right femur and tibia diaphyseal valgus,</a:t>
            </a:r>
          </a:p>
          <a:p>
            <a:endParaRPr lang="en-GB" dirty="0"/>
          </a:p>
        </p:txBody>
      </p:sp>
      <p:sp>
        <p:nvSpPr>
          <p:cNvPr id="4" name="Slide Number Placeholder 3"/>
          <p:cNvSpPr>
            <a:spLocks noGrp="1"/>
          </p:cNvSpPr>
          <p:nvPr>
            <p:ph type="sldNum" sz="quarter" idx="5"/>
          </p:nvPr>
        </p:nvSpPr>
        <p:spPr/>
        <p:txBody>
          <a:bodyPr/>
          <a:lstStyle/>
          <a:p>
            <a:fld id="{D92E676C-9640-48A5-816A-6B7EEB09E7B9}" type="slidenum">
              <a:rPr lang="en-GB" smtClean="0"/>
              <a:t>52</a:t>
            </a:fld>
            <a:endParaRPr lang="en-GB"/>
          </a:p>
        </p:txBody>
      </p:sp>
    </p:spTree>
    <p:extLst>
      <p:ext uri="{BB962C8B-B14F-4D97-AF65-F5344CB8AC3E}">
        <p14:creationId xmlns:p14="http://schemas.microsoft.com/office/powerpoint/2010/main" val="862411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t>There is no significant interval change of the severe thoracolumbar spine S-shaped scoliotic and kyphotic deformity. </a:t>
            </a:r>
          </a:p>
          <a:p>
            <a:r>
              <a:rPr lang="en-GB" sz="1200" b="0" i="0" u="none" strike="noStrike" baseline="0" dirty="0"/>
              <a:t>There is a stable stone projecting at the right flank</a:t>
            </a:r>
          </a:p>
          <a:p>
            <a:r>
              <a:rPr lang="en-GB" sz="1200" b="0" i="0" u="none" strike="noStrike" baseline="0" dirty="0"/>
              <a:t>. Severe thoracolumbar sigmoid rotary scoliosis without vertebral segmentation fusion anomalies. </a:t>
            </a:r>
            <a:br>
              <a:rPr lang="en-GB" sz="1200" b="0" i="0" u="none" strike="noStrike" baseline="0" dirty="0"/>
            </a:br>
            <a:r>
              <a:rPr lang="en-GB" sz="1200" b="0" i="0" u="none" strike="noStrike" baseline="0" dirty="0"/>
              <a:t>2. Severely decreased bone density. </a:t>
            </a:r>
            <a:br>
              <a:rPr lang="en-GB" sz="1200" b="0" i="0" u="none" strike="noStrike" baseline="0" dirty="0"/>
            </a:br>
            <a:r>
              <a:rPr lang="en-GB" sz="1200" b="0" i="0" u="none" strike="noStrike" baseline="0" dirty="0"/>
              <a:t>3. Right renal nonobstructive stone.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756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C399-7BD7-76F7-0997-61A715DB8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36FBA-BC72-1488-004F-107072453D43}"/>
              </a:ext>
            </a:extLst>
          </p:cNvPr>
          <p:cNvSpPr>
            <a:spLocks noGrp="1" noRot="1" noChangeAspect="1"/>
          </p:cNvSpPr>
          <p:nvPr>
            <p:ph type="sldImg"/>
          </p:nvPr>
        </p:nvSpPr>
        <p:spPr>
          <a:xfrm>
            <a:off x="1619250" y="520700"/>
            <a:ext cx="5905500" cy="3322638"/>
          </a:xfrm>
        </p:spPr>
      </p:sp>
      <p:sp>
        <p:nvSpPr>
          <p:cNvPr id="3" name="Notes Placeholder 2">
            <a:extLst>
              <a:ext uri="{FF2B5EF4-FFF2-40B4-BE49-F238E27FC236}">
                <a16:creationId xmlns:a16="http://schemas.microsoft.com/office/drawing/2014/main" id="{CDD2A4AF-1813-8CA3-AAAE-E2F17A30DEA7}"/>
              </a:ext>
            </a:extLst>
          </p:cNvPr>
          <p:cNvSpPr>
            <a:spLocks noGrp="1"/>
          </p:cNvSpPr>
          <p:nvPr>
            <p:ph type="body" idx="1"/>
          </p:nvPr>
        </p:nvSpPr>
        <p:spPr>
          <a:xfrm>
            <a:off x="1803400" y="3985419"/>
            <a:ext cx="5537200"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a:p>
            <a:endParaRPr lang="en-US" sz="900" dirty="0"/>
          </a:p>
        </p:txBody>
      </p:sp>
      <p:sp>
        <p:nvSpPr>
          <p:cNvPr id="4" name="Slide Number Placeholder 3">
            <a:extLst>
              <a:ext uri="{FF2B5EF4-FFF2-40B4-BE49-F238E27FC236}">
                <a16:creationId xmlns:a16="http://schemas.microsoft.com/office/drawing/2014/main" id="{C4BBB4DF-D50B-8358-D2C3-117F4A61FB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ABAE0-A0ED-304D-AC0A-30D621AD8F2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519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20700"/>
            <a:ext cx="5903913" cy="3322638"/>
          </a:xfrm>
        </p:spPr>
      </p:sp>
      <p:sp>
        <p:nvSpPr>
          <p:cNvPr id="3" name="Notes Placeholder 2"/>
          <p:cNvSpPr>
            <a:spLocks noGrp="1"/>
          </p:cNvSpPr>
          <p:nvPr>
            <p:ph type="body" idx="1"/>
          </p:nvPr>
        </p:nvSpPr>
        <p:spPr>
          <a:xfrm>
            <a:off x="1801812" y="3907506"/>
            <a:ext cx="5538787"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a:p>
            <a:endParaRPr lang="en-IN"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614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509588"/>
            <a:ext cx="5903913" cy="3322637"/>
          </a:xfrm>
        </p:spPr>
      </p:sp>
      <p:sp>
        <p:nvSpPr>
          <p:cNvPr id="3" name="Notes Placeholder 2"/>
          <p:cNvSpPr>
            <a:spLocks noGrp="1"/>
          </p:cNvSpPr>
          <p:nvPr>
            <p:ph type="body" idx="1"/>
          </p:nvPr>
        </p:nvSpPr>
        <p:spPr>
          <a:xfrm>
            <a:off x="1801813" y="3878347"/>
            <a:ext cx="5538787" cy="189865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a:p>
            <a:endParaRPr lang="en-US" sz="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B296-41F8-4B6D-9477-D2B955372862}"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810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01813" y="4002882"/>
            <a:ext cx="5538787" cy="1660942"/>
          </a:xfrm>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p:txBody>
      </p:sp>
      <p:sp>
        <p:nvSpPr>
          <p:cNvPr id="4" name="Slide Number Placeholder 3"/>
          <p:cNvSpPr>
            <a:spLocks noGrp="1"/>
          </p:cNvSpPr>
          <p:nvPr>
            <p:ph type="sldNum" sz="quarter" idx="10"/>
          </p:nvPr>
        </p:nvSpPr>
        <p:spPr>
          <a:xfrm>
            <a:off x="6028038" y="6393180"/>
            <a:ext cx="3037840" cy="464820"/>
          </a:xfrm>
          <a:prstGeom prst="rect">
            <a:avLst/>
          </a:prstGeom>
        </p:spPr>
        <p:txBody>
          <a:bodyPr lIns="91405" tIns="45703" rIns="91405" bIns="45703"/>
          <a:lstStyle/>
          <a:p>
            <a:pPr marL="0" marR="0" lvl="0" indent="0" algn="r" defTabSz="914400" rtl="0" eaLnBrk="1" fontAlgn="auto" latinLnBrk="0" hangingPunct="1">
              <a:lnSpc>
                <a:spcPct val="100000"/>
              </a:lnSpc>
              <a:spcBef>
                <a:spcPts val="0"/>
              </a:spcBef>
              <a:spcAft>
                <a:spcPts val="0"/>
              </a:spcAft>
              <a:buClrTx/>
              <a:buSzTx/>
              <a:buFontTx/>
              <a:buNone/>
              <a:tabLst/>
              <a:defRPr/>
            </a:pPr>
            <a:fld id="{466F0990-6A59-384B-8FFA-FA15BB61F16B}"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Image Placeholder 6"/>
          <p:cNvSpPr>
            <a:spLocks noGrp="1" noRot="1" noChangeAspect="1"/>
          </p:cNvSpPr>
          <p:nvPr>
            <p:ph type="sldImg"/>
          </p:nvPr>
        </p:nvSpPr>
        <p:spPr>
          <a:xfrm>
            <a:off x="1619250" y="615950"/>
            <a:ext cx="5903913" cy="3322638"/>
          </a:xfrm>
        </p:spPr>
      </p:sp>
    </p:spTree>
    <p:extLst>
      <p:ext uri="{BB962C8B-B14F-4D97-AF65-F5344CB8AC3E}">
        <p14:creationId xmlns:p14="http://schemas.microsoft.com/office/powerpoint/2010/main" val="79300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488950"/>
            <a:ext cx="5903913" cy="3322638"/>
          </a:xfrm>
        </p:spPr>
      </p:sp>
      <p:sp>
        <p:nvSpPr>
          <p:cNvPr id="3" name="Notes Placeholder 2"/>
          <p:cNvSpPr>
            <a:spLocks noGrp="1"/>
          </p:cNvSpPr>
          <p:nvPr>
            <p:ph type="body" idx="1"/>
          </p:nvPr>
        </p:nvSpPr>
        <p:spPr>
          <a:xfrm>
            <a:off x="1801813" y="3889167"/>
            <a:ext cx="5538786" cy="270033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Review slide as stated.</a:t>
            </a:r>
            <a:endParaRPr lang="en-IN"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B42EC-5C55-5445-B89F-148FD1FE767E}"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48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3FA5-D0BE-0482-28A9-F645EE1A32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AE224-B452-0A2C-DE16-E57DF0D8FE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25CAF-1B66-173F-503F-5D298E158091}"/>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CA43DAA1-87B1-E571-4690-207393079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7F485-CF61-D7F1-39C5-8D8B6882F32F}"/>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35256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72C5-45CA-9D23-FEA1-5FEC2400EA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0038B5-63D9-60E9-3C5A-AC0B18AC79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DDF35-BF8C-FD2A-3B4F-587647B79719}"/>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B6415C21-A592-81EB-35E5-DBC52858F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2D3D6-869F-BEFE-A345-F6232F650C76}"/>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330240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FD761-2C5F-17B4-1861-640F945D4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A74E4-82EA-8633-0686-2E7570632A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DFA73-3A61-BAF4-BA9A-8E2628E2B05A}"/>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45D292B8-E611-4574-949F-2EA9A737D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88D9-F7E9-68AB-51EE-73D379551209}"/>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11462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7261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Column Heading List">
    <p:spTree>
      <p:nvGrpSpPr>
        <p:cNvPr id="1" name=""/>
        <p:cNvGrpSpPr/>
        <p:nvPr/>
      </p:nvGrpSpPr>
      <p:grpSpPr>
        <a:xfrm>
          <a:off x="0" y="0"/>
          <a:ext cx="0" cy="0"/>
          <a:chOff x="0" y="0"/>
          <a:chExt cx="0" cy="0"/>
        </a:xfrm>
      </p:grpSpPr>
      <p:sp>
        <p:nvSpPr>
          <p:cNvPr id="10" name="Text Placeholder 96">
            <a:extLst>
              <a:ext uri="{FF2B5EF4-FFF2-40B4-BE49-F238E27FC236}">
                <a16:creationId xmlns:a16="http://schemas.microsoft.com/office/drawing/2014/main" id="{2637D735-30A5-485A-99EE-308975B4856D}"/>
              </a:ext>
            </a:extLst>
          </p:cNvPr>
          <p:cNvSpPr>
            <a:spLocks noGrp="1"/>
          </p:cNvSpPr>
          <p:nvPr>
            <p:ph type="body" sz="quarter" idx="111" hasCustomPrompt="1"/>
          </p:nvPr>
        </p:nvSpPr>
        <p:spPr>
          <a:xfrm>
            <a:off x="609600" y="6200775"/>
            <a:ext cx="9753599" cy="657225"/>
          </a:xfrm>
        </p:spPr>
        <p:txBody>
          <a:bodyPr lIns="0" bIns="72000" anchor="b" anchorCtr="0">
            <a:noAutofit/>
          </a:bodyPr>
          <a:lstStyle>
            <a:lvl1pPr>
              <a:lnSpc>
                <a:spcPct val="100000"/>
              </a:lnSpc>
              <a:spcAft>
                <a:spcPts val="300"/>
              </a:spcAft>
              <a:buNone/>
              <a:defRPr sz="800"/>
            </a:lvl1pPr>
          </a:lstStyle>
          <a:p>
            <a:pPr lvl="0"/>
            <a:r>
              <a:rPr lang="en-US" dirty="0"/>
              <a:t>Footnotes</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609600" y="2285774"/>
            <a:ext cx="5181976" cy="3761003"/>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610351" y="1468438"/>
            <a:ext cx="5181976"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6400424" y="2285774"/>
            <a:ext cx="5181976" cy="3761003"/>
          </a:xfrm>
          <a:noFill/>
          <a:ln>
            <a:solidFill>
              <a:schemeClr val="accent3"/>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6400424" y="1468438"/>
            <a:ext cx="5181976" cy="817200"/>
          </a:xfrm>
          <a:solidFill>
            <a:schemeClr val="accent3"/>
          </a:solidFill>
          <a:ln>
            <a:solidFill>
              <a:schemeClr val="accent3"/>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4" name="Title 3">
            <a:extLst>
              <a:ext uri="{FF2B5EF4-FFF2-40B4-BE49-F238E27FC236}">
                <a16:creationId xmlns:a16="http://schemas.microsoft.com/office/drawing/2014/main" id="{D323D907-3C73-D52B-957D-6283C143DE0F}"/>
              </a:ext>
            </a:extLst>
          </p:cNvPr>
          <p:cNvSpPr>
            <a:spLocks noGrp="1"/>
          </p:cNvSpPr>
          <p:nvPr>
            <p:ph type="title" hasCustomPrompt="1"/>
          </p:nvPr>
        </p:nvSpPr>
        <p:spPr>
          <a:xfrm>
            <a:off x="609600" y="401638"/>
            <a:ext cx="10972800" cy="914400"/>
          </a:xfrm>
        </p:spPr>
        <p:txBody>
          <a:bodyPr/>
          <a:lstStyle/>
          <a:p>
            <a:r>
              <a:rPr lang="en-US" dirty="0"/>
              <a:t>Click to enter title here</a:t>
            </a:r>
          </a:p>
        </p:txBody>
      </p:sp>
    </p:spTree>
    <p:custDataLst>
      <p:tags r:id="rId1"/>
    </p:custDataLst>
    <p:extLst>
      <p:ext uri="{BB962C8B-B14F-4D97-AF65-F5344CB8AC3E}">
        <p14:creationId xmlns:p14="http://schemas.microsoft.com/office/powerpoint/2010/main" val="3488636037"/>
      </p:ext>
    </p:extLst>
  </p:cSld>
  <p:clrMapOvr>
    <a:masterClrMapping/>
  </p:clrMapOvr>
  <p:extLst>
    <p:ext uri="{DCECCB84-F9BA-43D5-87BE-67443E8EF086}">
      <p15:sldGuideLst xmlns:p15="http://schemas.microsoft.com/office/powerpoint/2012/main">
        <p15:guide id="5" orient="horz" pos="925">
          <p15:clr>
            <a:srgbClr val="A6428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933A-0D9F-DE40-657A-6187BBEBE1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A391D-E310-739A-804E-612E5E3CD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FDC41-3E0F-5294-1178-FA8D1B329628}"/>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5A5FC669-1E71-F0F3-463C-3BF82407A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EDF13-C7CC-C306-A9B4-373A8DB150C9}"/>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1853042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F3F0-B5C3-2631-D912-632EACA7A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54D77-9D9E-3939-EE6F-65F5C6E27D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711F-0E62-A295-2294-64FA9C176982}"/>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20138535-5086-3A0D-72A6-3DB341196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1E78C-105A-4A68-FB14-9DAB46ADE79E}"/>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272993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BC1A-B18A-DDAC-F1B0-72D2230448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082D1B-7E8F-847E-17A0-48696D56A6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0A2A7B-C872-0088-8EF3-8FBF8F556D04}"/>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A1E67BB3-5374-9BF9-0D5C-43EC53A1D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3ED4-DC4E-B77F-F4C8-F0F34BC16432}"/>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958686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A777-A252-A2C1-AAA4-CCACE3550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B3DB7-EA80-114C-7BAC-A392936FC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9FB2FF-6E1A-4752-E37A-FCD1E583FB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B65F4-4BF0-B642-5DC8-E774F4C79D77}"/>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6" name="Footer Placeholder 5">
            <a:extLst>
              <a:ext uri="{FF2B5EF4-FFF2-40B4-BE49-F238E27FC236}">
                <a16:creationId xmlns:a16="http://schemas.microsoft.com/office/drawing/2014/main" id="{CF86B594-38FD-2E92-FD85-F9691A3CD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3CD2C-7869-9FBA-CAD9-FB96EFD25092}"/>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1654822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B8C5-2FD4-7CAA-83B5-96B646282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F921D6-54D6-95EF-2901-8449734BF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07938-55BD-161A-17D5-9D5566F02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C526B-80A2-6A4D-775F-B765CF190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9F937F-D836-DCC6-A8AC-651257A648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3D1586-A699-30B0-1431-6C7EFB96FADF}"/>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8" name="Footer Placeholder 7">
            <a:extLst>
              <a:ext uri="{FF2B5EF4-FFF2-40B4-BE49-F238E27FC236}">
                <a16:creationId xmlns:a16="http://schemas.microsoft.com/office/drawing/2014/main" id="{E2D3324A-3635-8B7F-6FAB-D114918A7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F28C94-0332-75F9-7FA3-6DC26D21B050}"/>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3714502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6579-0B55-5770-7612-07A8B70936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2A24F-F704-9B10-53A2-A8365757169D}"/>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4" name="Footer Placeholder 3">
            <a:extLst>
              <a:ext uri="{FF2B5EF4-FFF2-40B4-BE49-F238E27FC236}">
                <a16:creationId xmlns:a16="http://schemas.microsoft.com/office/drawing/2014/main" id="{66F53E83-1821-FAC0-89DD-A1B76FD53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BBFB7F-7A6C-75AA-A9DE-3DF6DBCB10B8}"/>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227596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089B-A144-CCA0-F02A-D9AC9E4D9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F80CC-F621-C2B1-6E3E-ED4977CAD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7BC88-D18C-2F1D-ECFE-9018F243FC90}"/>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C341C83E-0688-65E0-C6AD-B6C65620B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C5240-509F-E5C3-67E8-B519755CF15C}"/>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2985831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59809-936B-E034-A2A7-2BD301648372}"/>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3" name="Footer Placeholder 2">
            <a:extLst>
              <a:ext uri="{FF2B5EF4-FFF2-40B4-BE49-F238E27FC236}">
                <a16:creationId xmlns:a16="http://schemas.microsoft.com/office/drawing/2014/main" id="{0F6CCC08-AADE-77B0-78E4-FE47414DC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8D7DAD-C9CA-31EB-7535-7738364042D8}"/>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2276567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EE66-034A-8E21-9EB5-E97DCC12B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491603-F384-354E-BB10-FEBAD27CF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9544D-3E2F-96D4-1D1D-B94D2D6AF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52CEE-15A1-3465-E8B0-1F0BDD73FFE2}"/>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6" name="Footer Placeholder 5">
            <a:extLst>
              <a:ext uri="{FF2B5EF4-FFF2-40B4-BE49-F238E27FC236}">
                <a16:creationId xmlns:a16="http://schemas.microsoft.com/office/drawing/2014/main" id="{3E70BBC3-89A8-D0FB-6BFB-10545346B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FD04C-9914-BAB6-64D0-D88C62E277A6}"/>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1579038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7D10-7B90-C0F8-FEF7-B66FED030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FC3BE0-3BB3-D4DC-B8CF-D074C12CF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E9DD35-8360-9DBD-D09A-11CF2DE7E2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AA2ED-67D4-842B-2543-C6DF9969FA87}"/>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6" name="Footer Placeholder 5">
            <a:extLst>
              <a:ext uri="{FF2B5EF4-FFF2-40B4-BE49-F238E27FC236}">
                <a16:creationId xmlns:a16="http://schemas.microsoft.com/office/drawing/2014/main" id="{E55FF02E-75CF-96D1-D7D2-FAC27C2B1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7ADE7A-57E4-1139-8C0D-118674CB13DC}"/>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291654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417A-E7E2-0D95-92A5-F5887863A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79E17-B12D-7E91-88AD-50782282A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9A3CE-1C82-98D3-0867-26D6E9F5478E}"/>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D071C680-D2B0-1083-FFB0-59A1D644E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22596-8AF3-7FAD-A2D2-CCF4D8DF38A9}"/>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711436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88813-D88F-6F74-7FAF-34729A8C6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B7406-E6F6-1A66-C489-761F66548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88AB3-F8C3-E0B6-9DAE-407C24EC7B31}"/>
              </a:ext>
            </a:extLst>
          </p:cNvPr>
          <p:cNvSpPr>
            <a:spLocks noGrp="1"/>
          </p:cNvSpPr>
          <p:nvPr>
            <p:ph type="dt" sz="half" idx="10"/>
          </p:nvPr>
        </p:nvSpPr>
        <p:spPr/>
        <p:txBody>
          <a:body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21E34CBA-2368-794E-B87F-4E4F560BF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80C37-9EAB-F347-95BF-A6A962FE8BE7}"/>
              </a:ext>
            </a:extLst>
          </p:cNvPr>
          <p:cNvSpPr>
            <a:spLocks noGrp="1"/>
          </p:cNvSpPr>
          <p:nvPr>
            <p:ph type="sldNum" sz="quarter" idx="12"/>
          </p:nvPr>
        </p:nvSpPr>
        <p:spPr/>
        <p:txBody>
          <a:bodyPr/>
          <a:lstStyle/>
          <a:p>
            <a:fld id="{06FC0302-2E0F-462B-BBD2-A4200360D4ED}" type="slidenum">
              <a:rPr lang="en-US" smtClean="0"/>
              <a:t>‹#›</a:t>
            </a:fld>
            <a:endParaRPr lang="en-US"/>
          </a:p>
        </p:txBody>
      </p:sp>
    </p:spTree>
    <p:extLst>
      <p:ext uri="{BB962C8B-B14F-4D97-AF65-F5344CB8AC3E}">
        <p14:creationId xmlns:p14="http://schemas.microsoft.com/office/powerpoint/2010/main" val="3712327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2618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Interior.Bullet Slide">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21" name="Text Placeholder 2">
            <a:extLst>
              <a:ext uri="{FF2B5EF4-FFF2-40B4-BE49-F238E27FC236}">
                <a16:creationId xmlns:a16="http://schemas.microsoft.com/office/drawing/2014/main" id="{53F3DE14-4C91-C541-A171-390B537F3CD1}"/>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2" name="Title 1">
            <a:extLst>
              <a:ext uri="{FF2B5EF4-FFF2-40B4-BE49-F238E27FC236}">
                <a16:creationId xmlns:a16="http://schemas.microsoft.com/office/drawing/2014/main" id="{70F0733D-B3E0-9D61-2048-82329A4396AC}"/>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7D66CAC4-824B-8791-B417-6C6871C44C0E}"/>
              </a:ext>
            </a:extLst>
          </p:cNvPr>
          <p:cNvPicPr>
            <a:picLocks noChangeAspect="1"/>
          </p:cNvPicPr>
          <p:nvPr userDrawn="1"/>
        </p:nvPicPr>
        <p:blipFill>
          <a:blip r:embed="rId3"/>
          <a:stretch>
            <a:fillRect/>
          </a:stretch>
        </p:blipFill>
        <p:spPr>
          <a:xfrm>
            <a:off x="10909249" y="166959"/>
            <a:ext cx="1255748" cy="313937"/>
          </a:xfrm>
          <a:prstGeom prst="rect">
            <a:avLst/>
          </a:prstGeom>
        </p:spPr>
      </p:pic>
    </p:spTree>
    <p:custDataLst>
      <p:tags r:id="rId1"/>
    </p:custDataLst>
    <p:extLst>
      <p:ext uri="{BB962C8B-B14F-4D97-AF65-F5344CB8AC3E}">
        <p14:creationId xmlns:p14="http://schemas.microsoft.com/office/powerpoint/2010/main" val="73412441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Interior.Bullet Slide">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21" name="Text Placeholder 2">
            <a:extLst>
              <a:ext uri="{FF2B5EF4-FFF2-40B4-BE49-F238E27FC236}">
                <a16:creationId xmlns:a16="http://schemas.microsoft.com/office/drawing/2014/main" id="{53F3DE14-4C91-C541-A171-390B537F3CD1}"/>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3" name="Title Placeholder 11">
            <a:extLst>
              <a:ext uri="{FF2B5EF4-FFF2-40B4-BE49-F238E27FC236}">
                <a16:creationId xmlns:a16="http://schemas.microsoft.com/office/drawing/2014/main" id="{4B97E7A9-8EB9-D91C-0CEF-5D342482D525}"/>
              </a:ext>
            </a:extLst>
          </p:cNvPr>
          <p:cNvSpPr>
            <a:spLocks noGrp="1"/>
          </p:cNvSpPr>
          <p:nvPr>
            <p:ph type="title"/>
          </p:nvPr>
        </p:nvSpPr>
        <p:spPr bwMode="auto">
          <a:xfrm>
            <a:off x="514350" y="67500"/>
            <a:ext cx="11153775" cy="7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lvl="0"/>
            <a:r>
              <a:rPr lang="en-US" altLang="en-US" dirty="0"/>
              <a:t>Click to edit Master title style</a:t>
            </a:r>
          </a:p>
        </p:txBody>
      </p:sp>
    </p:spTree>
    <p:extLst>
      <p:ext uri="{BB962C8B-B14F-4D97-AF65-F5344CB8AC3E}">
        <p14:creationId xmlns:p14="http://schemas.microsoft.com/office/powerpoint/2010/main" val="167220690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Interior.Bullet Slide">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21" name="Text Placeholder 2">
            <a:extLst>
              <a:ext uri="{FF2B5EF4-FFF2-40B4-BE49-F238E27FC236}">
                <a16:creationId xmlns:a16="http://schemas.microsoft.com/office/drawing/2014/main" id="{53F3DE14-4C91-C541-A171-390B537F3CD1}"/>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2" name="Title Placeholder 11">
            <a:extLst>
              <a:ext uri="{FF2B5EF4-FFF2-40B4-BE49-F238E27FC236}">
                <a16:creationId xmlns:a16="http://schemas.microsoft.com/office/drawing/2014/main" id="{168FB2E8-D540-0B4B-742D-664973952A95}"/>
              </a:ext>
            </a:extLst>
          </p:cNvPr>
          <p:cNvSpPr>
            <a:spLocks noGrp="1"/>
          </p:cNvSpPr>
          <p:nvPr>
            <p:ph type="title"/>
          </p:nvPr>
        </p:nvSpPr>
        <p:spPr bwMode="auto">
          <a:xfrm>
            <a:off x="514350" y="67500"/>
            <a:ext cx="11153775" cy="7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lvl="0"/>
            <a:r>
              <a:rPr lang="en-US" altLang="en-US" dirty="0"/>
              <a:t>Click to edit Master title style</a:t>
            </a:r>
          </a:p>
        </p:txBody>
      </p:sp>
    </p:spTree>
    <p:extLst>
      <p:ext uri="{BB962C8B-B14F-4D97-AF65-F5344CB8AC3E}">
        <p14:creationId xmlns:p14="http://schemas.microsoft.com/office/powerpoint/2010/main" val="966406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542925"/>
            <a:ext cx="12192000" cy="6315076"/>
          </a:xfrm>
          <a:prstGeom prst="rect">
            <a:avLst/>
          </a:prstGeom>
          <a:noFill/>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7696200" y="3606112"/>
            <a:ext cx="4229100" cy="656507"/>
          </a:xfrm>
          <a:prstGeom prst="rect">
            <a:avLst/>
          </a:prstGeom>
        </p:spPr>
        <p:txBody>
          <a:bodyPr>
            <a:normAutofit/>
          </a:bodyPr>
          <a:lstStyle>
            <a:lvl1pPr marL="0" indent="0" algn="ctr">
              <a:buNone/>
              <a:defRPr sz="1875" b="1" i="0" cap="all" baseline="0">
                <a:solidFill>
                  <a:schemeClr val="tx2"/>
                </a:solidFill>
                <a:latin typeface="Arial" panose="020B0604020202020204" pitchFamily="34" charset="0"/>
                <a:cs typeface="Arial" panose="020B0604020202020204" pitchFamily="34" charset="0"/>
              </a:defRPr>
            </a:lvl1pPr>
            <a:lvl2pPr marL="429139" indent="0" algn="ctr">
              <a:buNone/>
              <a:defRPr sz="1875"/>
            </a:lvl2pPr>
            <a:lvl3pPr marL="858248" indent="0" algn="ctr">
              <a:buNone/>
              <a:defRPr sz="1688"/>
            </a:lvl3pPr>
            <a:lvl4pPr marL="1287362" indent="0" algn="ctr">
              <a:buNone/>
              <a:defRPr sz="1500"/>
            </a:lvl4pPr>
            <a:lvl5pPr marL="1716487" indent="0" algn="ctr">
              <a:buNone/>
              <a:defRPr sz="1500"/>
            </a:lvl5pPr>
            <a:lvl6pPr marL="2145607" indent="0" algn="ctr">
              <a:buNone/>
              <a:defRPr sz="1500"/>
            </a:lvl6pPr>
            <a:lvl7pPr marL="2574726" indent="0" algn="ctr">
              <a:buNone/>
              <a:defRPr sz="1500"/>
            </a:lvl7pPr>
            <a:lvl8pPr marL="3003844" indent="0" algn="ctr">
              <a:buNone/>
              <a:defRPr sz="1500"/>
            </a:lvl8pPr>
            <a:lvl9pPr marL="3432969" indent="0" algn="ctr">
              <a:buNone/>
              <a:defRPr sz="1500"/>
            </a:lvl9pPr>
          </a:lstStyle>
          <a:p>
            <a:r>
              <a:rPr lang="en-US" dirty="0"/>
              <a:t>Click to edit Master subtitle style</a:t>
            </a:r>
          </a:p>
        </p:txBody>
      </p:sp>
      <p:sp>
        <p:nvSpPr>
          <p:cNvPr id="18" name="Title 17"/>
          <p:cNvSpPr>
            <a:spLocks noGrp="1"/>
          </p:cNvSpPr>
          <p:nvPr>
            <p:ph type="title"/>
          </p:nvPr>
        </p:nvSpPr>
        <p:spPr>
          <a:xfrm>
            <a:off x="7696200" y="2238999"/>
            <a:ext cx="4229100" cy="1325563"/>
          </a:xfrm>
          <a:prstGeom prst="rect">
            <a:avLst/>
          </a:prstGeom>
        </p:spPr>
        <p:txBody>
          <a:bodyPr anchor="b"/>
          <a:lstStyle>
            <a:lvl1pPr>
              <a:defRPr b="1"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6" hasCustomPrompt="1"/>
          </p:nvPr>
        </p:nvSpPr>
        <p:spPr>
          <a:xfrm>
            <a:off x="7696200" y="5293032"/>
            <a:ext cx="4229100" cy="790651"/>
          </a:xfrm>
          <a:prstGeom prst="rect">
            <a:avLst/>
          </a:prstGeom>
        </p:spPr>
        <p:txBody>
          <a:bodyPr>
            <a:normAutofit/>
          </a:bodyPr>
          <a:lstStyle>
            <a:lvl1pPr marL="0" indent="0" algn="ctr">
              <a:buFontTx/>
              <a:buNone/>
              <a:defRPr sz="1125" b="0" i="0" cap="all" spc="188" baseline="0">
                <a:solidFill>
                  <a:schemeClr val="tx2"/>
                </a:solidFill>
                <a:latin typeface="Arial" panose="020B0604020202020204" pitchFamily="34" charset="0"/>
                <a:cs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a:t>
            </a:r>
          </a:p>
        </p:txBody>
      </p:sp>
      <p:sp>
        <p:nvSpPr>
          <p:cNvPr id="8" name="Picture Placeholder 7">
            <a:extLst>
              <a:ext uri="{FF2B5EF4-FFF2-40B4-BE49-F238E27FC236}">
                <a16:creationId xmlns:a16="http://schemas.microsoft.com/office/drawing/2014/main" id="{A1BAFE9E-50AD-9D02-72EC-8F5246405A0C}"/>
              </a:ext>
            </a:extLst>
          </p:cNvPr>
          <p:cNvSpPr>
            <a:spLocks noGrp="1"/>
          </p:cNvSpPr>
          <p:nvPr>
            <p:ph type="pic" sz="quarter" idx="17"/>
          </p:nvPr>
        </p:nvSpPr>
        <p:spPr>
          <a:xfrm>
            <a:off x="9848850" y="160734"/>
            <a:ext cx="2343150" cy="382489"/>
          </a:xfrm>
        </p:spPr>
        <p:txBody>
          <a:bodyPr/>
          <a:lstStyle/>
          <a:p>
            <a:endParaRPr lang="en-US"/>
          </a:p>
        </p:txBody>
      </p:sp>
      <p:pic>
        <p:nvPicPr>
          <p:cNvPr id="11" name="Picture 10">
            <a:extLst>
              <a:ext uri="{FF2B5EF4-FFF2-40B4-BE49-F238E27FC236}">
                <a16:creationId xmlns:a16="http://schemas.microsoft.com/office/drawing/2014/main" id="{C19D2109-AEE0-DA63-EE11-82A0961FDD56}"/>
              </a:ext>
            </a:extLst>
          </p:cNvPr>
          <p:cNvPicPr>
            <a:picLocks noChangeAspect="1"/>
          </p:cNvPicPr>
          <p:nvPr userDrawn="1"/>
        </p:nvPicPr>
        <p:blipFill>
          <a:blip r:embed="rId2"/>
          <a:stretch>
            <a:fillRect/>
          </a:stretch>
        </p:blipFill>
        <p:spPr>
          <a:xfrm>
            <a:off x="9544052" y="112330"/>
            <a:ext cx="2647949" cy="661988"/>
          </a:xfrm>
          <a:prstGeom prst="rect">
            <a:avLst/>
          </a:prstGeom>
        </p:spPr>
      </p:pic>
    </p:spTree>
    <p:extLst>
      <p:ext uri="{BB962C8B-B14F-4D97-AF65-F5344CB8AC3E}">
        <p14:creationId xmlns:p14="http://schemas.microsoft.com/office/powerpoint/2010/main" val="1765406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4308-00E7-9F97-5E11-8225D557F4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1902FF-E164-1209-7D7B-3B89CFDFCB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CA386D-416E-DEAB-33AE-DA008C4AF5B7}"/>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E3C3E2F2-D845-A7E9-4779-303F9D5FD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B45C5-06CA-5277-440A-3FCB3E5D7616}"/>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80110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476250"/>
            <a:ext cx="12192000" cy="6381750"/>
          </a:xfrm>
          <a:prstGeom prst="rect">
            <a:avLst/>
          </a:prstGeom>
          <a:noFill/>
        </p:spPr>
        <p:txBody>
          <a:bodyPr rtlCol="0">
            <a:normAutofit/>
          </a:bodyPr>
          <a:lstStyle>
            <a:lvl1pPr algn="r">
              <a:defRPr>
                <a:latin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76949" y="3606112"/>
            <a:ext cx="4219029" cy="656507"/>
          </a:xfrm>
          <a:prstGeom prst="rect">
            <a:avLst/>
          </a:prstGeom>
        </p:spPr>
        <p:txBody>
          <a:bodyPr>
            <a:normAutofit/>
          </a:bodyPr>
          <a:lstStyle>
            <a:lvl1pPr marL="0" indent="0" algn="ctr">
              <a:buNone/>
              <a:defRPr sz="1125" b="1" i="0" cap="all" baseline="0">
                <a:solidFill>
                  <a:schemeClr val="tx2"/>
                </a:solidFill>
                <a:latin typeface="Arial" panose="020B0604020202020204" pitchFamily="34" charset="0"/>
                <a:cs typeface="Arial" panose="020B0604020202020204" pitchFamily="34" charset="0"/>
              </a:defRPr>
            </a:lvl1pPr>
            <a:lvl2pPr marL="429139" indent="0" algn="ctr">
              <a:buNone/>
              <a:defRPr sz="1875"/>
            </a:lvl2pPr>
            <a:lvl3pPr marL="858248" indent="0" algn="ctr">
              <a:buNone/>
              <a:defRPr sz="1688"/>
            </a:lvl3pPr>
            <a:lvl4pPr marL="1287362" indent="0" algn="ctr">
              <a:buNone/>
              <a:defRPr sz="1500"/>
            </a:lvl4pPr>
            <a:lvl5pPr marL="1716487" indent="0" algn="ctr">
              <a:buNone/>
              <a:defRPr sz="1500"/>
            </a:lvl5pPr>
            <a:lvl6pPr marL="2145607" indent="0" algn="ctr">
              <a:buNone/>
              <a:defRPr sz="1500"/>
            </a:lvl6pPr>
            <a:lvl7pPr marL="2574726" indent="0" algn="ctr">
              <a:buNone/>
              <a:defRPr sz="1500"/>
            </a:lvl7pPr>
            <a:lvl8pPr marL="3003844" indent="0" algn="ctr">
              <a:buNone/>
              <a:defRPr sz="1500"/>
            </a:lvl8pPr>
            <a:lvl9pPr marL="3432969" indent="0" algn="ctr">
              <a:buNone/>
              <a:defRPr sz="1500"/>
            </a:lvl9pPr>
          </a:lstStyle>
          <a:p>
            <a:r>
              <a:rPr lang="en-US" dirty="0"/>
              <a:t>Click to edit Master subtitle style</a:t>
            </a:r>
          </a:p>
        </p:txBody>
      </p:sp>
      <p:sp>
        <p:nvSpPr>
          <p:cNvPr id="18" name="Title 17"/>
          <p:cNvSpPr>
            <a:spLocks noGrp="1"/>
          </p:cNvSpPr>
          <p:nvPr>
            <p:ph type="title"/>
          </p:nvPr>
        </p:nvSpPr>
        <p:spPr>
          <a:xfrm>
            <a:off x="276949" y="2238999"/>
            <a:ext cx="4219029" cy="1325563"/>
          </a:xfrm>
          <a:prstGeom prst="rect">
            <a:avLst/>
          </a:prstGeom>
        </p:spPr>
        <p:txBody>
          <a:bodyPr anchor="b"/>
          <a:lstStyle>
            <a:lvl1pPr>
              <a:defRPr sz="225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6" hasCustomPrompt="1"/>
          </p:nvPr>
        </p:nvSpPr>
        <p:spPr>
          <a:xfrm>
            <a:off x="276949" y="5292949"/>
            <a:ext cx="4219029" cy="719438"/>
          </a:xfrm>
          <a:prstGeom prst="rect">
            <a:avLst/>
          </a:prstGeom>
        </p:spPr>
        <p:txBody>
          <a:bodyPr>
            <a:normAutofit/>
          </a:bodyPr>
          <a:lstStyle>
            <a:lvl1pPr marL="0" indent="0" algn="ctr">
              <a:buFontTx/>
              <a:buNone/>
              <a:defRPr sz="1125" b="0" i="0" cap="all" spc="188" baseline="0">
                <a:solidFill>
                  <a:schemeClr val="tx2"/>
                </a:solidFill>
                <a:latin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styles</a:t>
            </a:r>
          </a:p>
        </p:txBody>
      </p:sp>
    </p:spTree>
    <p:extLst>
      <p:ext uri="{BB962C8B-B14F-4D97-AF65-F5344CB8AC3E}">
        <p14:creationId xmlns:p14="http://schemas.microsoft.com/office/powerpoint/2010/main" val="3137831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eft">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C1FBD8C-2ADC-2D4B-95D8-843B6651862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05153" y="6381750"/>
            <a:ext cx="14128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0" y="571500"/>
            <a:ext cx="12192000" cy="6286500"/>
          </a:xfrm>
          <a:prstGeom prst="rect">
            <a:avLst/>
          </a:prstGeom>
          <a:solidFill>
            <a:schemeClr val="accent1">
              <a:lumMod val="75000"/>
            </a:schemeClr>
          </a:solidFill>
        </p:spPr>
        <p:txBody>
          <a:bodyPr rtlCol="0">
            <a:normAutofit/>
          </a:bodyPr>
          <a:lstStyle>
            <a:lvl1pPr>
              <a:defRPr>
                <a:solidFill>
                  <a:schemeClr val="bg1"/>
                </a:solidFill>
                <a:latin typeface="Arial" panose="020B0604020202020204" pitchFamily="34" charset="0"/>
              </a:defRPr>
            </a:lvl1pPr>
          </a:lstStyle>
          <a:p>
            <a:pPr lvl="0"/>
            <a:r>
              <a:rPr lang="en-US" noProof="0" dirty="0"/>
              <a:t>Click icon to add picture</a:t>
            </a:r>
          </a:p>
        </p:txBody>
      </p:sp>
      <p:sp>
        <p:nvSpPr>
          <p:cNvPr id="6" name="Title 1"/>
          <p:cNvSpPr>
            <a:spLocks noGrp="1"/>
          </p:cNvSpPr>
          <p:nvPr>
            <p:ph type="ctrTitle"/>
          </p:nvPr>
        </p:nvSpPr>
        <p:spPr>
          <a:xfrm>
            <a:off x="217488" y="737680"/>
            <a:ext cx="4267200" cy="5810491"/>
          </a:xfrm>
          <a:prstGeom prst="rect">
            <a:avLst/>
          </a:prstGeom>
        </p:spPr>
        <p:txBody>
          <a:bodyPr>
            <a:noAutofit/>
          </a:bodyPr>
          <a:lstStyle>
            <a:lvl1pPr algn="ctr">
              <a:lnSpc>
                <a:spcPts val="2625"/>
              </a:lnSpc>
              <a:defRPr sz="3750" b="1" i="0" baseline="0">
                <a:solidFill>
                  <a:schemeClr val="bg1"/>
                </a:solidFill>
                <a:latin typeface="Arial" panose="020B0604020202020204" pitchFamily="34" charset="0"/>
              </a:defRPr>
            </a:lvl1pPr>
          </a:lstStyle>
          <a:p>
            <a:r>
              <a:rPr lang="en-US" dirty="0"/>
              <a:t>Click to edit Master title style</a:t>
            </a:r>
          </a:p>
        </p:txBody>
      </p:sp>
      <p:sp>
        <p:nvSpPr>
          <p:cNvPr id="4" name="Text Placeholder 2"/>
          <p:cNvSpPr>
            <a:spLocks noGrp="1"/>
          </p:cNvSpPr>
          <p:nvPr>
            <p:ph type="body" sz="quarter" idx="11"/>
          </p:nvPr>
        </p:nvSpPr>
        <p:spPr>
          <a:xfrm>
            <a:off x="511175" y="4985077"/>
            <a:ext cx="3752850" cy="317500"/>
          </a:xfrm>
          <a:prstGeom prst="rect">
            <a:avLst/>
          </a:prstGeom>
        </p:spPr>
        <p:txBody>
          <a:bodyPr>
            <a:noAutofit/>
          </a:bodyPr>
          <a:lstStyle>
            <a:lvl1pPr marL="0" indent="0" algn="ctr">
              <a:buFontTx/>
              <a:buNone/>
              <a:defRPr sz="1125" b="1" i="0" cap="all" spc="188" baseline="0">
                <a:solidFill>
                  <a:schemeClr val="tx2"/>
                </a:solidFill>
                <a:latin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styles</a:t>
            </a:r>
          </a:p>
        </p:txBody>
      </p:sp>
    </p:spTree>
    <p:extLst>
      <p:ext uri="{BB962C8B-B14F-4D97-AF65-F5344CB8AC3E}">
        <p14:creationId xmlns:p14="http://schemas.microsoft.com/office/powerpoint/2010/main" val="400495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Right">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B09DACC9-BD51-2846-BCB5-EC14140718B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121953" y="6381750"/>
            <a:ext cx="14128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0" y="623728"/>
            <a:ext cx="12192000" cy="6234273"/>
          </a:xfrm>
          <a:prstGeom prst="rect">
            <a:avLst/>
          </a:prstGeom>
          <a:solidFill>
            <a:schemeClr val="accent1">
              <a:lumMod val="75000"/>
            </a:schemeClr>
          </a:solidFill>
        </p:spPr>
        <p:txBody>
          <a:bodyPr rtlCol="0">
            <a:normAutofit/>
          </a:bodyPr>
          <a:lstStyle>
            <a:lvl1pPr>
              <a:defRPr>
                <a:solidFill>
                  <a:schemeClr val="bg1"/>
                </a:solidFill>
                <a:latin typeface="Arial" panose="020B0604020202020204" pitchFamily="34" charset="0"/>
              </a:defRPr>
            </a:lvl1pPr>
          </a:lstStyle>
          <a:p>
            <a:pPr lvl="0"/>
            <a:r>
              <a:rPr lang="en-US" noProof="0" dirty="0"/>
              <a:t>Click icon to add picture</a:t>
            </a:r>
          </a:p>
        </p:txBody>
      </p:sp>
      <p:sp>
        <p:nvSpPr>
          <p:cNvPr id="6" name="Title 1"/>
          <p:cNvSpPr>
            <a:spLocks noGrp="1"/>
          </p:cNvSpPr>
          <p:nvPr>
            <p:ph type="ctrTitle"/>
          </p:nvPr>
        </p:nvSpPr>
        <p:spPr>
          <a:xfrm>
            <a:off x="7498080" y="393539"/>
            <a:ext cx="4465320" cy="5793129"/>
          </a:xfrm>
          <a:prstGeom prst="rect">
            <a:avLst/>
          </a:prstGeom>
        </p:spPr>
        <p:txBody>
          <a:bodyPr>
            <a:normAutofit/>
          </a:bodyPr>
          <a:lstStyle>
            <a:lvl1pPr algn="ctr">
              <a:lnSpc>
                <a:spcPts val="2813"/>
              </a:lnSpc>
              <a:defRPr sz="3750" b="1" i="0" baseline="0">
                <a:solidFill>
                  <a:schemeClr val="bg1"/>
                </a:solidFill>
                <a:latin typeface="Arial" panose="020B0604020202020204" pitchFamily="34" charset="0"/>
              </a:defRPr>
            </a:lvl1pPr>
          </a:lstStyle>
          <a:p>
            <a:r>
              <a:rPr lang="en-US" dirty="0"/>
              <a:t>Click to edit Master title style</a:t>
            </a:r>
          </a:p>
        </p:txBody>
      </p:sp>
      <p:sp>
        <p:nvSpPr>
          <p:cNvPr id="4" name="Text Placeholder 2"/>
          <p:cNvSpPr>
            <a:spLocks noGrp="1"/>
          </p:cNvSpPr>
          <p:nvPr>
            <p:ph type="body" sz="quarter" idx="11"/>
          </p:nvPr>
        </p:nvSpPr>
        <p:spPr>
          <a:xfrm>
            <a:off x="7953375" y="4985077"/>
            <a:ext cx="3752850" cy="317500"/>
          </a:xfrm>
          <a:prstGeom prst="rect">
            <a:avLst/>
          </a:prstGeom>
        </p:spPr>
        <p:txBody>
          <a:bodyPr>
            <a:noAutofit/>
          </a:bodyPr>
          <a:lstStyle>
            <a:lvl1pPr marL="0" indent="0" algn="ctr">
              <a:buFontTx/>
              <a:buNone/>
              <a:defRPr sz="1125" b="1" i="0" cap="all" spc="188" baseline="0">
                <a:solidFill>
                  <a:schemeClr val="bg1">
                    <a:lumMod val="85000"/>
                  </a:schemeClr>
                </a:solidFill>
                <a:latin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styles</a:t>
            </a:r>
          </a:p>
        </p:txBody>
      </p:sp>
    </p:spTree>
    <p:extLst>
      <p:ext uri="{BB962C8B-B14F-4D97-AF65-F5344CB8AC3E}">
        <p14:creationId xmlns:p14="http://schemas.microsoft.com/office/powerpoint/2010/main" val="2653013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NEW.Interior Main Head w/2 Columns">
    <p:spTree>
      <p:nvGrpSpPr>
        <p:cNvPr id="1" name=""/>
        <p:cNvGrpSpPr/>
        <p:nvPr/>
      </p:nvGrpSpPr>
      <p:grpSpPr>
        <a:xfrm>
          <a:off x="0" y="0"/>
          <a:ext cx="0" cy="0"/>
          <a:chOff x="0" y="0"/>
          <a:chExt cx="0" cy="0"/>
        </a:xfrm>
      </p:grpSpPr>
      <p:sp>
        <p:nvSpPr>
          <p:cNvPr id="29" name="Text Placeholder 28"/>
          <p:cNvSpPr>
            <a:spLocks noGrp="1"/>
          </p:cNvSpPr>
          <p:nvPr>
            <p:ph type="body" sz="quarter" idx="16"/>
          </p:nvPr>
        </p:nvSpPr>
        <p:spPr>
          <a:xfrm>
            <a:off x="838200" y="1358900"/>
            <a:ext cx="10515600" cy="3581400"/>
          </a:xfrm>
        </p:spPr>
        <p:txBody>
          <a:bodyPr anchor="ctr" anchorCtr="1">
            <a:noAutofit/>
          </a:bodyPr>
          <a:lstStyle>
            <a:lvl1pPr algn="ctr">
              <a:buNone/>
              <a:defRPr sz="2250" b="1" i="0">
                <a:solidFill>
                  <a:schemeClr val="accent1"/>
                </a:solidFill>
                <a:latin typeface="Arial" panose="020B0604020202020204" pitchFamily="34" charset="0"/>
              </a:defRPr>
            </a:lvl1pPr>
          </a:lstStyle>
          <a:p>
            <a:pPr lvl="0"/>
            <a:r>
              <a:rPr lang="en-US" dirty="0"/>
              <a:t>Click to edit Master text styles</a:t>
            </a:r>
          </a:p>
        </p:txBody>
      </p:sp>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11" name="Text Placeholder 2">
            <a:extLst>
              <a:ext uri="{FF2B5EF4-FFF2-40B4-BE49-F238E27FC236}">
                <a16:creationId xmlns:a16="http://schemas.microsoft.com/office/drawing/2014/main" id="{6D7A1151-8540-9049-9EAB-C821E5D1B42F}"/>
              </a:ext>
            </a:extLst>
          </p:cNvPr>
          <p:cNvSpPr>
            <a:spLocks noGrp="1"/>
          </p:cNvSpPr>
          <p:nvPr>
            <p:ph type="body" sz="quarter" idx="20" hasCustomPrompt="1"/>
          </p:nvPr>
        </p:nvSpPr>
        <p:spPr>
          <a:xfrm>
            <a:off x="838200" y="5054146"/>
            <a:ext cx="10515600" cy="1503824"/>
          </a:xfrm>
        </p:spPr>
        <p:txBody>
          <a:bodyPr wrap="none" numCol="4" spcCol="274320"/>
          <a:lstStyle>
            <a:lvl1pPr marL="0" marR="0" indent="0" algn="ctr" defTabSz="858248" rtl="0" eaLnBrk="1" fontAlgn="base" latinLnBrk="0" hangingPunct="1">
              <a:lnSpc>
                <a:spcPct val="90000"/>
              </a:lnSpc>
              <a:spcBef>
                <a:spcPts val="938"/>
              </a:spcBef>
              <a:spcAft>
                <a:spcPct val="0"/>
              </a:spcAft>
              <a:buClrTx/>
              <a:buSzTx/>
              <a:buFontTx/>
              <a:buNone/>
              <a:tabLst/>
              <a:defRPr sz="1875">
                <a:latin typeface="Arial" panose="020B0604020202020204" pitchFamily="34" charset="0"/>
              </a:defRPr>
            </a:lvl1pPr>
            <a:lvl2pPr>
              <a:defRPr sz="1875"/>
            </a:lvl2pPr>
            <a:lvl3pPr>
              <a:defRPr sz="1875"/>
            </a:lvl3pPr>
            <a:lvl4pPr>
              <a:defRPr sz="1875"/>
            </a:lvl4pPr>
            <a:lvl5pPr>
              <a:defRPr sz="1875"/>
            </a:lvl5pPr>
          </a:lstStyle>
          <a:p>
            <a:pPr lvl="0"/>
            <a:r>
              <a:rPr lang="en-US" dirty="0"/>
              <a:t>Click to add text </a:t>
            </a:r>
            <a:br>
              <a:rPr lang="en-US" dirty="0"/>
            </a:br>
            <a:r>
              <a:rPr lang="en-US" dirty="0"/>
              <a:t>in 4 columns</a:t>
            </a:r>
          </a:p>
          <a:p>
            <a:pPr lvl="0"/>
            <a:endParaRPr lang="en-US" dirty="0"/>
          </a:p>
          <a:p>
            <a:pPr marL="0" marR="0" lvl="0" indent="0" algn="ctr" defTabSz="858248" rtl="0" eaLnBrk="1" fontAlgn="base" latinLnBrk="0" hangingPunct="1">
              <a:lnSpc>
                <a:spcPct val="90000"/>
              </a:lnSpc>
              <a:spcBef>
                <a:spcPts val="938"/>
              </a:spcBef>
              <a:spcAft>
                <a:spcPct val="0"/>
              </a:spcAft>
              <a:buClrTx/>
              <a:buSzTx/>
              <a:buFontTx/>
              <a:buNone/>
              <a:tabLst/>
              <a:defRPr/>
            </a:pPr>
            <a:endParaRPr lang="en-US" dirty="0"/>
          </a:p>
          <a:p>
            <a:pPr marL="0" marR="0" lvl="0" indent="0" algn="ctr" defTabSz="858248" rtl="0" eaLnBrk="1" fontAlgn="base" latinLnBrk="0" hangingPunct="1">
              <a:lnSpc>
                <a:spcPct val="90000"/>
              </a:lnSpc>
              <a:spcBef>
                <a:spcPts val="938"/>
              </a:spcBef>
              <a:spcAft>
                <a:spcPct val="0"/>
              </a:spcAft>
              <a:buClrTx/>
              <a:buSzTx/>
              <a:buFontTx/>
              <a:buNone/>
              <a:tabLst/>
              <a:defRPr/>
            </a:pPr>
            <a:r>
              <a:rPr lang="en-US" dirty="0"/>
              <a:t>Click to add text </a:t>
            </a:r>
            <a:br>
              <a:rPr lang="en-US" dirty="0"/>
            </a:br>
            <a:r>
              <a:rPr lang="en-US" dirty="0"/>
              <a:t>in 4 columns</a:t>
            </a:r>
          </a:p>
          <a:p>
            <a:pPr lvl="0"/>
            <a:endParaRPr lang="en-US" dirty="0"/>
          </a:p>
          <a:p>
            <a:pPr lvl="0"/>
            <a:endParaRPr lang="en-US" dirty="0"/>
          </a:p>
          <a:p>
            <a:pPr lvl="0"/>
            <a:r>
              <a:rPr lang="en-US" dirty="0"/>
              <a:t>Click to add text </a:t>
            </a:r>
            <a:br>
              <a:rPr lang="en-US" dirty="0"/>
            </a:br>
            <a:r>
              <a:rPr lang="en-US" dirty="0"/>
              <a:t>in 4 columns</a:t>
            </a:r>
          </a:p>
          <a:p>
            <a:pPr lvl="0"/>
            <a:endParaRPr lang="en-US" dirty="0"/>
          </a:p>
          <a:p>
            <a:pPr marL="0" marR="0" lvl="0" indent="0" algn="ctr" defTabSz="858248" rtl="0" eaLnBrk="1" fontAlgn="base" latinLnBrk="0" hangingPunct="1">
              <a:lnSpc>
                <a:spcPct val="90000"/>
              </a:lnSpc>
              <a:spcBef>
                <a:spcPts val="938"/>
              </a:spcBef>
              <a:spcAft>
                <a:spcPct val="0"/>
              </a:spcAft>
              <a:buClrTx/>
              <a:buSzTx/>
              <a:buFontTx/>
              <a:buNone/>
              <a:tabLst/>
              <a:defRPr/>
            </a:pPr>
            <a:endParaRPr lang="en-US" dirty="0"/>
          </a:p>
          <a:p>
            <a:pPr marL="0" marR="0" lvl="0" indent="0" algn="ctr" defTabSz="858248" rtl="0" eaLnBrk="1" fontAlgn="base" latinLnBrk="0" hangingPunct="1">
              <a:lnSpc>
                <a:spcPct val="90000"/>
              </a:lnSpc>
              <a:spcBef>
                <a:spcPts val="938"/>
              </a:spcBef>
              <a:spcAft>
                <a:spcPct val="0"/>
              </a:spcAft>
              <a:buClrTx/>
              <a:buSzTx/>
              <a:buFontTx/>
              <a:buNone/>
              <a:tabLst/>
              <a:defRPr/>
            </a:pPr>
            <a:r>
              <a:rPr lang="en-US" dirty="0"/>
              <a:t>Click to add text </a:t>
            </a:r>
            <a:br>
              <a:rPr lang="en-US" dirty="0"/>
            </a:br>
            <a:r>
              <a:rPr lang="en-US" dirty="0"/>
              <a:t>in 4 columns</a:t>
            </a:r>
          </a:p>
          <a:p>
            <a:pPr lvl="0"/>
            <a:endParaRPr lang="en-US" dirty="0"/>
          </a:p>
        </p:txBody>
      </p:sp>
      <p:sp>
        <p:nvSpPr>
          <p:cNvPr id="13" name="Title 26">
            <a:extLst>
              <a:ext uri="{FF2B5EF4-FFF2-40B4-BE49-F238E27FC236}">
                <a16:creationId xmlns:a16="http://schemas.microsoft.com/office/drawing/2014/main" id="{39841856-38C6-FE49-9A90-CB1574DFF4D3}"/>
              </a:ext>
            </a:extLst>
          </p:cNvPr>
          <p:cNvSpPr>
            <a:spLocks noGrp="1"/>
          </p:cNvSpPr>
          <p:nvPr>
            <p:ph type="title"/>
          </p:nvPr>
        </p:nvSpPr>
        <p:spPr>
          <a:xfrm>
            <a:off x="514350" y="2389"/>
            <a:ext cx="10515600" cy="392113"/>
          </a:xfrm>
        </p:spPr>
        <p:txBody>
          <a:bodyPr>
            <a:noAutofit/>
          </a:bodyPr>
          <a:lstStyle>
            <a:lvl1pPr algn="l">
              <a:defRPr lang="en-US" sz="2250" b="1" i="0" kern="1200" cap="all" spc="281" baseline="0" noProof="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306525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Interior.Bullet Slide">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21" name="Text Placeholder 2">
            <a:extLst>
              <a:ext uri="{FF2B5EF4-FFF2-40B4-BE49-F238E27FC236}">
                <a16:creationId xmlns:a16="http://schemas.microsoft.com/office/drawing/2014/main" id="{53F3DE14-4C91-C541-A171-390B537F3CD1}"/>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3" name="Text Placeholder 2">
            <a:extLst>
              <a:ext uri="{FF2B5EF4-FFF2-40B4-BE49-F238E27FC236}">
                <a16:creationId xmlns:a16="http://schemas.microsoft.com/office/drawing/2014/main" id="{C5E4B78A-86AE-4C43-B596-F13B5FE0AD7C}"/>
              </a:ext>
            </a:extLst>
          </p:cNvPr>
          <p:cNvSpPr>
            <a:spLocks noGrp="1"/>
          </p:cNvSpPr>
          <p:nvPr>
            <p:ph type="body" sz="quarter" idx="20"/>
          </p:nvPr>
        </p:nvSpPr>
        <p:spPr>
          <a:xfrm>
            <a:off x="838200" y="1720853"/>
            <a:ext cx="10515600" cy="4562475"/>
          </a:xfrm>
        </p:spPr>
        <p:txBody>
          <a:bodyPr/>
          <a:lstStyle>
            <a:lvl1pPr>
              <a:lnSpc>
                <a:spcPts val="2438"/>
              </a:lnSpc>
              <a:spcAft>
                <a:spcPts val="563"/>
              </a:spcAft>
              <a:defRPr b="1">
                <a:solidFill>
                  <a:schemeClr val="tx2"/>
                </a:solidFill>
                <a:latin typeface="Arial" panose="020B0604020202020204" pitchFamily="34" charset="0"/>
              </a:defRPr>
            </a:lvl1pPr>
            <a:lvl2pPr marL="750961" indent="-321840">
              <a:lnSpc>
                <a:spcPct val="100000"/>
              </a:lnSpc>
              <a:spcAft>
                <a:spcPts val="469"/>
              </a:spcAft>
              <a:buSzPct val="95000"/>
              <a:buFont typeface="Arial" panose="020B0604020202020204" pitchFamily="34" charset="0"/>
              <a:buChar char="•"/>
              <a:defRPr sz="2063"/>
            </a:lvl2pPr>
            <a:lvl3pPr marL="1180085" indent="-321840">
              <a:lnSpc>
                <a:spcPct val="100000"/>
              </a:lnSpc>
              <a:spcAft>
                <a:spcPts val="469"/>
              </a:spcAft>
              <a:buSzPct val="95000"/>
              <a:buFont typeface="Arial" panose="020B0604020202020204" pitchFamily="34" charset="0"/>
              <a:buChar char="•"/>
              <a:defRPr/>
            </a:lvl3pPr>
            <a:lvl4pPr marL="1555568" indent="-268203">
              <a:lnSpc>
                <a:spcPct val="100000"/>
              </a:lnSpc>
              <a:spcAft>
                <a:spcPts val="469"/>
              </a:spcAft>
              <a:buSzPct val="95000"/>
              <a:buFont typeface="Arial" panose="020B0604020202020204" pitchFamily="34" charset="0"/>
              <a:buChar char="•"/>
              <a:defRPr sz="1688"/>
            </a:lvl4pPr>
            <a:lvl5pPr marL="1984682" indent="-268203">
              <a:lnSpc>
                <a:spcPct val="100000"/>
              </a:lnSpc>
              <a:spcAft>
                <a:spcPts val="469"/>
              </a:spcAft>
              <a:buSzPct val="95000"/>
              <a:buFont typeface="Arial" panose="020B0604020202020204" pitchFamily="34" charset="0"/>
              <a:buChar char="•"/>
              <a:defRPr sz="16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4794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NEW BOXES.Interior Main Head w/2 Columns">
    <p:spTree>
      <p:nvGrpSpPr>
        <p:cNvPr id="1" name=""/>
        <p:cNvGrpSpPr/>
        <p:nvPr/>
      </p:nvGrpSpPr>
      <p:grpSpPr>
        <a:xfrm>
          <a:off x="0" y="0"/>
          <a:ext cx="0" cy="0"/>
          <a:chOff x="0" y="0"/>
          <a:chExt cx="0" cy="0"/>
        </a:xfrm>
      </p:grpSpPr>
      <p:sp>
        <p:nvSpPr>
          <p:cNvPr id="29" name="Text Placeholder 28"/>
          <p:cNvSpPr>
            <a:spLocks noGrp="1"/>
          </p:cNvSpPr>
          <p:nvPr>
            <p:ph type="body" sz="quarter" idx="16"/>
          </p:nvPr>
        </p:nvSpPr>
        <p:spPr>
          <a:xfrm>
            <a:off x="870168" y="1358904"/>
            <a:ext cx="10483632" cy="1929283"/>
          </a:xfrm>
        </p:spPr>
        <p:txBody>
          <a:bodyPr anchor="ctr" anchorCtr="1">
            <a:noAutofit/>
          </a:bodyPr>
          <a:lstStyle>
            <a:lvl1pPr algn="ctr">
              <a:buNone/>
              <a:defRPr sz="2250" b="0" i="0">
                <a:solidFill>
                  <a:schemeClr val="accent1"/>
                </a:solidFill>
                <a:latin typeface="Arial" panose="020B0604020202020204" pitchFamily="34" charset="0"/>
              </a:defRPr>
            </a:lvl1pPr>
          </a:lstStyle>
          <a:p>
            <a:pPr lvl="0"/>
            <a:r>
              <a:rPr lang="en-US" dirty="0"/>
              <a:t>Click to edit Master text styles</a:t>
            </a:r>
          </a:p>
        </p:txBody>
      </p:sp>
      <p:sp>
        <p:nvSpPr>
          <p:cNvPr id="19" name="Text Placeholder 2">
            <a:extLst>
              <a:ext uri="{FF2B5EF4-FFF2-40B4-BE49-F238E27FC236}">
                <a16:creationId xmlns:a16="http://schemas.microsoft.com/office/drawing/2014/main" id="{4DCB38F5-DF1A-7D4A-90E0-73A068B4D9F4}"/>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0" name="Text Placeholder 2">
            <a:extLst>
              <a:ext uri="{FF2B5EF4-FFF2-40B4-BE49-F238E27FC236}">
                <a16:creationId xmlns:a16="http://schemas.microsoft.com/office/drawing/2014/main" id="{8E1E81C9-7CA3-F442-8359-4785170FF88F}"/>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21" name="Text Placeholder 2">
            <a:extLst>
              <a:ext uri="{FF2B5EF4-FFF2-40B4-BE49-F238E27FC236}">
                <a16:creationId xmlns:a16="http://schemas.microsoft.com/office/drawing/2014/main" id="{53F3DE14-4C91-C541-A171-390B537F3CD1}"/>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13" name="Rectangle 12">
            <a:extLst>
              <a:ext uri="{FF2B5EF4-FFF2-40B4-BE49-F238E27FC236}">
                <a16:creationId xmlns:a16="http://schemas.microsoft.com/office/drawing/2014/main" id="{50C6FC67-CEDE-034D-8B84-E40323A6441B}"/>
              </a:ext>
            </a:extLst>
          </p:cNvPr>
          <p:cNvSpPr/>
          <p:nvPr userDrawn="1"/>
        </p:nvSpPr>
        <p:spPr>
          <a:xfrm>
            <a:off x="6226353" y="3924300"/>
            <a:ext cx="5699125"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4" name="Rectangle 13">
            <a:extLst>
              <a:ext uri="{FF2B5EF4-FFF2-40B4-BE49-F238E27FC236}">
                <a16:creationId xmlns:a16="http://schemas.microsoft.com/office/drawing/2014/main" id="{BF9165ED-3C5E-6D43-8661-DC9190F285DA}"/>
              </a:ext>
            </a:extLst>
          </p:cNvPr>
          <p:cNvSpPr/>
          <p:nvPr userDrawn="1"/>
        </p:nvSpPr>
        <p:spPr>
          <a:xfrm>
            <a:off x="6226353" y="3429000"/>
            <a:ext cx="5699125" cy="80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5" name="Rectangle 14">
            <a:extLst>
              <a:ext uri="{FF2B5EF4-FFF2-40B4-BE49-F238E27FC236}">
                <a16:creationId xmlns:a16="http://schemas.microsoft.com/office/drawing/2014/main" id="{560B9141-350B-9A4B-B9B5-365A71F5D1A0}"/>
              </a:ext>
            </a:extLst>
          </p:cNvPr>
          <p:cNvSpPr/>
          <p:nvPr userDrawn="1"/>
        </p:nvSpPr>
        <p:spPr>
          <a:xfrm>
            <a:off x="269879" y="3924300"/>
            <a:ext cx="5711825"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6" name="Rectangle 15">
            <a:extLst>
              <a:ext uri="{FF2B5EF4-FFF2-40B4-BE49-F238E27FC236}">
                <a16:creationId xmlns:a16="http://schemas.microsoft.com/office/drawing/2014/main" id="{C57A1088-01F1-FD48-A537-2B0016C6E7C9}"/>
              </a:ext>
            </a:extLst>
          </p:cNvPr>
          <p:cNvSpPr/>
          <p:nvPr userDrawn="1"/>
        </p:nvSpPr>
        <p:spPr>
          <a:xfrm>
            <a:off x="269879" y="3429000"/>
            <a:ext cx="5711825" cy="78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3" name="Text Placeholder 2">
            <a:extLst>
              <a:ext uri="{FF2B5EF4-FFF2-40B4-BE49-F238E27FC236}">
                <a16:creationId xmlns:a16="http://schemas.microsoft.com/office/drawing/2014/main" id="{8215572E-576B-B544-912D-881198133FFA}"/>
              </a:ext>
            </a:extLst>
          </p:cNvPr>
          <p:cNvSpPr>
            <a:spLocks noGrp="1"/>
          </p:cNvSpPr>
          <p:nvPr>
            <p:ph type="body" sz="quarter" idx="20"/>
          </p:nvPr>
        </p:nvSpPr>
        <p:spPr>
          <a:xfrm>
            <a:off x="428627" y="3589489"/>
            <a:ext cx="5383213" cy="504992"/>
          </a:xfrm>
        </p:spPr>
        <p:txBody>
          <a:bodyPr anchor="ctr" anchorCtr="0"/>
          <a:lstStyle>
            <a:lvl1pPr algn="ctr">
              <a:defRPr sz="1875" b="1" i="0">
                <a:solidFill>
                  <a:schemeClr val="tx2"/>
                </a:solidFill>
                <a:latin typeface="Arial" panose="020B0604020202020204" pitchFamily="34" charset="0"/>
              </a:defRPr>
            </a:lvl1pPr>
            <a:lvl2pPr algn="ctr">
              <a:defRPr sz="2250" b="1"/>
            </a:lvl2pPr>
            <a:lvl3pPr algn="ctr">
              <a:defRPr sz="2250" b="1"/>
            </a:lvl3pPr>
            <a:lvl4pPr algn="ctr">
              <a:defRPr sz="2250" b="1"/>
            </a:lvl4pPr>
            <a:lvl5pPr algn="ctr">
              <a:defRPr sz="2250" b="1"/>
            </a:lvl5pPr>
          </a:lstStyle>
          <a:p>
            <a:pPr lvl="0"/>
            <a:r>
              <a:rPr lang="en-US" dirty="0"/>
              <a:t>Click to edit Master text styles</a:t>
            </a:r>
          </a:p>
        </p:txBody>
      </p:sp>
      <p:sp>
        <p:nvSpPr>
          <p:cNvPr id="5" name="Text Placeholder 4">
            <a:extLst>
              <a:ext uri="{FF2B5EF4-FFF2-40B4-BE49-F238E27FC236}">
                <a16:creationId xmlns:a16="http://schemas.microsoft.com/office/drawing/2014/main" id="{4900A03B-8C2D-EC43-B6F1-F9BF7A4E2CEA}"/>
              </a:ext>
            </a:extLst>
          </p:cNvPr>
          <p:cNvSpPr>
            <a:spLocks noGrp="1"/>
          </p:cNvSpPr>
          <p:nvPr>
            <p:ph type="body" sz="quarter" idx="21"/>
          </p:nvPr>
        </p:nvSpPr>
        <p:spPr>
          <a:xfrm>
            <a:off x="515938" y="4429125"/>
            <a:ext cx="5224462" cy="2001838"/>
          </a:xfrm>
        </p:spPr>
        <p:txBody>
          <a:bodyPr anchor="ctr" anchorCtr="0"/>
          <a:lstStyle>
            <a:lvl1pPr algn="ctr">
              <a:defRPr sz="1875" b="1"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26" name="Text Placeholder 2">
            <a:extLst>
              <a:ext uri="{FF2B5EF4-FFF2-40B4-BE49-F238E27FC236}">
                <a16:creationId xmlns:a16="http://schemas.microsoft.com/office/drawing/2014/main" id="{64EE49AF-BEAB-3845-A256-25F30AD9F430}"/>
              </a:ext>
            </a:extLst>
          </p:cNvPr>
          <p:cNvSpPr>
            <a:spLocks noGrp="1"/>
          </p:cNvSpPr>
          <p:nvPr>
            <p:ph type="body" sz="quarter" idx="22"/>
          </p:nvPr>
        </p:nvSpPr>
        <p:spPr>
          <a:xfrm>
            <a:off x="6372403" y="3589489"/>
            <a:ext cx="5383213" cy="504992"/>
          </a:xfrm>
        </p:spPr>
        <p:txBody>
          <a:bodyPr anchor="ctr" anchorCtr="0"/>
          <a:lstStyle>
            <a:lvl1pPr algn="ctr">
              <a:defRPr sz="1875" b="1" i="0">
                <a:solidFill>
                  <a:schemeClr val="tx2"/>
                </a:solidFill>
                <a:latin typeface="Arial" panose="020B0604020202020204" pitchFamily="34" charset="0"/>
              </a:defRPr>
            </a:lvl1pPr>
            <a:lvl2pPr algn="ctr">
              <a:defRPr sz="2250" b="1"/>
            </a:lvl2pPr>
            <a:lvl3pPr algn="ctr">
              <a:defRPr sz="2250" b="1"/>
            </a:lvl3pPr>
            <a:lvl4pPr algn="ctr">
              <a:defRPr sz="2250" b="1"/>
            </a:lvl4pPr>
            <a:lvl5pPr algn="ctr">
              <a:defRPr sz="2250" b="1"/>
            </a:lvl5pPr>
          </a:lstStyle>
          <a:p>
            <a:pPr lvl="0"/>
            <a:r>
              <a:rPr lang="en-US" dirty="0"/>
              <a:t>Click to edit Master text styles</a:t>
            </a:r>
          </a:p>
        </p:txBody>
      </p:sp>
      <p:sp>
        <p:nvSpPr>
          <p:cNvPr id="27" name="Text Placeholder 4">
            <a:extLst>
              <a:ext uri="{FF2B5EF4-FFF2-40B4-BE49-F238E27FC236}">
                <a16:creationId xmlns:a16="http://schemas.microsoft.com/office/drawing/2014/main" id="{80D12DD0-BA36-EB42-9D41-E776C6FCDFB0}"/>
              </a:ext>
            </a:extLst>
          </p:cNvPr>
          <p:cNvSpPr>
            <a:spLocks noGrp="1"/>
          </p:cNvSpPr>
          <p:nvPr>
            <p:ph type="body" sz="quarter" idx="23"/>
          </p:nvPr>
        </p:nvSpPr>
        <p:spPr>
          <a:xfrm>
            <a:off x="6459538" y="4429125"/>
            <a:ext cx="5224462" cy="2001838"/>
          </a:xfrm>
        </p:spPr>
        <p:txBody>
          <a:bodyPr anchor="ctr" anchorCtr="0"/>
          <a:lstStyle>
            <a:lvl1pPr algn="ctr">
              <a:defRPr sz="1875" b="1"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22" name="Title 26">
            <a:extLst>
              <a:ext uri="{FF2B5EF4-FFF2-40B4-BE49-F238E27FC236}">
                <a16:creationId xmlns:a16="http://schemas.microsoft.com/office/drawing/2014/main" id="{B3ACFAFA-58A6-EE42-9464-95A328B3F6E8}"/>
              </a:ext>
            </a:extLst>
          </p:cNvPr>
          <p:cNvSpPr>
            <a:spLocks noGrp="1"/>
          </p:cNvSpPr>
          <p:nvPr>
            <p:ph type="title"/>
          </p:nvPr>
        </p:nvSpPr>
        <p:spPr>
          <a:xfrm>
            <a:off x="1279045" y="521354"/>
            <a:ext cx="9065941" cy="686823"/>
          </a:xfrm>
        </p:spPr>
        <p:txBody>
          <a:bodyPr>
            <a:noAutofit/>
          </a:bodyPr>
          <a:lstStyle>
            <a:lvl1pPr>
              <a:defRPr lang="en-US" sz="3750" b="1" i="0" kern="1200" cap="all" spc="281" baseline="0" noProof="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939529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erior Main Head w/3 division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3B2413F-F6B7-A045-8F95-1001DF8D9BDD}"/>
              </a:ext>
            </a:extLst>
          </p:cNvPr>
          <p:cNvSpPr txBox="1">
            <a:spLocks/>
          </p:cNvSpPr>
          <p:nvPr userDrawn="1"/>
        </p:nvSpPr>
        <p:spPr>
          <a:xfrm>
            <a:off x="6226353" y="3429000"/>
            <a:ext cx="5699125" cy="3200400"/>
          </a:xfrm>
          <a:prstGeom prst="rect">
            <a:avLst/>
          </a:prstGeom>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buFont typeface="Arial" panose="020B0604020202020204" pitchFamily="34" charset="0"/>
              <a:buNone/>
            </a:pPr>
            <a:endParaRPr lang="en-US" altLang="en-US" sz="2063" b="0" i="0" baseline="30000" dirty="0">
              <a:solidFill>
                <a:schemeClr val="tx2"/>
              </a:solidFill>
              <a:latin typeface="Arial" panose="020B0604020202020204" pitchFamily="34" charset="0"/>
            </a:endParaRPr>
          </a:p>
        </p:txBody>
      </p:sp>
      <p:sp>
        <p:nvSpPr>
          <p:cNvPr id="11" name="Rectangle 10">
            <a:extLst>
              <a:ext uri="{FF2B5EF4-FFF2-40B4-BE49-F238E27FC236}">
                <a16:creationId xmlns:a16="http://schemas.microsoft.com/office/drawing/2014/main" id="{45505656-FEF6-BA4F-9660-BCD2C41B2241}"/>
              </a:ext>
            </a:extLst>
          </p:cNvPr>
          <p:cNvSpPr/>
          <p:nvPr userDrawn="1"/>
        </p:nvSpPr>
        <p:spPr>
          <a:xfrm>
            <a:off x="8245653" y="3924300"/>
            <a:ext cx="3679825"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2" name="Rectangle 11">
            <a:extLst>
              <a:ext uri="{FF2B5EF4-FFF2-40B4-BE49-F238E27FC236}">
                <a16:creationId xmlns:a16="http://schemas.microsoft.com/office/drawing/2014/main" id="{0F2F51FE-0689-6541-97B6-20BE7DB849D3}"/>
              </a:ext>
            </a:extLst>
          </p:cNvPr>
          <p:cNvSpPr/>
          <p:nvPr userDrawn="1"/>
        </p:nvSpPr>
        <p:spPr>
          <a:xfrm>
            <a:off x="8245653" y="3429000"/>
            <a:ext cx="3679825" cy="78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3" name="Rectangle 12">
            <a:extLst>
              <a:ext uri="{FF2B5EF4-FFF2-40B4-BE49-F238E27FC236}">
                <a16:creationId xmlns:a16="http://schemas.microsoft.com/office/drawing/2014/main" id="{9AC79977-C0F2-AE4B-BD13-ECE52626C9DD}"/>
              </a:ext>
            </a:extLst>
          </p:cNvPr>
          <p:cNvSpPr/>
          <p:nvPr userDrawn="1"/>
        </p:nvSpPr>
        <p:spPr>
          <a:xfrm>
            <a:off x="4262442" y="3924300"/>
            <a:ext cx="3679825"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4" name="Rectangle 13">
            <a:extLst>
              <a:ext uri="{FF2B5EF4-FFF2-40B4-BE49-F238E27FC236}">
                <a16:creationId xmlns:a16="http://schemas.microsoft.com/office/drawing/2014/main" id="{69B42364-E25C-2241-852D-A0D024CFC883}"/>
              </a:ext>
            </a:extLst>
          </p:cNvPr>
          <p:cNvSpPr/>
          <p:nvPr userDrawn="1"/>
        </p:nvSpPr>
        <p:spPr>
          <a:xfrm>
            <a:off x="4262442" y="3429000"/>
            <a:ext cx="3679825" cy="78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5" name="Rectangle 14">
            <a:extLst>
              <a:ext uri="{FF2B5EF4-FFF2-40B4-BE49-F238E27FC236}">
                <a16:creationId xmlns:a16="http://schemas.microsoft.com/office/drawing/2014/main" id="{BF1BC448-0198-1D4D-80BB-834AFAC8F7C8}"/>
              </a:ext>
            </a:extLst>
          </p:cNvPr>
          <p:cNvSpPr/>
          <p:nvPr userDrawn="1"/>
        </p:nvSpPr>
        <p:spPr>
          <a:xfrm>
            <a:off x="270053" y="3924300"/>
            <a:ext cx="3679825"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6" name="Rectangle 15">
            <a:extLst>
              <a:ext uri="{FF2B5EF4-FFF2-40B4-BE49-F238E27FC236}">
                <a16:creationId xmlns:a16="http://schemas.microsoft.com/office/drawing/2014/main" id="{92D40BBE-7DAB-9747-BD21-D39AF93D9F81}"/>
              </a:ext>
            </a:extLst>
          </p:cNvPr>
          <p:cNvSpPr/>
          <p:nvPr userDrawn="1"/>
        </p:nvSpPr>
        <p:spPr>
          <a:xfrm>
            <a:off x="270053" y="3429000"/>
            <a:ext cx="3679825" cy="78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23" name="Text Placeholder 28">
            <a:extLst>
              <a:ext uri="{FF2B5EF4-FFF2-40B4-BE49-F238E27FC236}">
                <a16:creationId xmlns:a16="http://schemas.microsoft.com/office/drawing/2014/main" id="{9EFDE537-B3B7-204C-BA8A-435DCE753541}"/>
              </a:ext>
            </a:extLst>
          </p:cNvPr>
          <p:cNvSpPr>
            <a:spLocks noGrp="1"/>
          </p:cNvSpPr>
          <p:nvPr>
            <p:ph type="body" sz="quarter" idx="20"/>
          </p:nvPr>
        </p:nvSpPr>
        <p:spPr>
          <a:xfrm>
            <a:off x="870168" y="1358904"/>
            <a:ext cx="10483632" cy="1929283"/>
          </a:xfrm>
        </p:spPr>
        <p:txBody>
          <a:bodyPr anchor="ctr" anchorCtr="1">
            <a:noAutofit/>
          </a:bodyPr>
          <a:lstStyle>
            <a:lvl1pPr algn="ctr">
              <a:buNone/>
              <a:defRPr sz="3188" b="1" i="0">
                <a:solidFill>
                  <a:schemeClr val="accent1"/>
                </a:solidFill>
                <a:latin typeface="Arial" panose="020B0604020202020204" pitchFamily="34" charset="0"/>
              </a:defRPr>
            </a:lvl1pPr>
          </a:lstStyle>
          <a:p>
            <a:pPr lvl="0"/>
            <a:r>
              <a:rPr lang="en-US" dirty="0"/>
              <a:t>Click to edit Master text styles</a:t>
            </a:r>
          </a:p>
        </p:txBody>
      </p:sp>
      <p:sp>
        <p:nvSpPr>
          <p:cNvPr id="25" name="Text Placeholder 2">
            <a:extLst>
              <a:ext uri="{FF2B5EF4-FFF2-40B4-BE49-F238E27FC236}">
                <a16:creationId xmlns:a16="http://schemas.microsoft.com/office/drawing/2014/main" id="{FA6EAB97-EF96-B744-982E-59A9B0146120}"/>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29" name="Text Placeholder 2">
            <a:extLst>
              <a:ext uri="{FF2B5EF4-FFF2-40B4-BE49-F238E27FC236}">
                <a16:creationId xmlns:a16="http://schemas.microsoft.com/office/drawing/2014/main" id="{855DC0BE-1BEB-D840-B219-E9B00EC88085}"/>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33" name="Text Placeholder 2">
            <a:extLst>
              <a:ext uri="{FF2B5EF4-FFF2-40B4-BE49-F238E27FC236}">
                <a16:creationId xmlns:a16="http://schemas.microsoft.com/office/drawing/2014/main" id="{7CBBBCF0-452C-F64E-854A-8DB87C97D455}"/>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18" name="Text Placeholder 2">
            <a:extLst>
              <a:ext uri="{FF2B5EF4-FFF2-40B4-BE49-F238E27FC236}">
                <a16:creationId xmlns:a16="http://schemas.microsoft.com/office/drawing/2014/main" id="{CA9FF0FF-EA81-A047-92BF-125FE02CBBC1}"/>
              </a:ext>
            </a:extLst>
          </p:cNvPr>
          <p:cNvSpPr>
            <a:spLocks noGrp="1"/>
          </p:cNvSpPr>
          <p:nvPr>
            <p:ph type="body" sz="quarter" idx="22"/>
          </p:nvPr>
        </p:nvSpPr>
        <p:spPr>
          <a:xfrm>
            <a:off x="428803" y="3589489"/>
            <a:ext cx="3371215" cy="504992"/>
          </a:xfrm>
        </p:spPr>
        <p:txBody>
          <a:bodyPr anchor="ctr" anchorCtr="0"/>
          <a:lstStyle>
            <a:lvl1pPr algn="ctr">
              <a:defRPr sz="1688" b="1" i="0">
                <a:solidFill>
                  <a:schemeClr val="bg1"/>
                </a:solidFill>
                <a:latin typeface="Arial" panose="020B0604020202020204" pitchFamily="34" charset="0"/>
              </a:defRPr>
            </a:lvl1pPr>
            <a:lvl2pPr algn="ctr">
              <a:defRPr sz="2250" b="1"/>
            </a:lvl2pPr>
            <a:lvl3pPr algn="ctr">
              <a:defRPr sz="2250" b="1"/>
            </a:lvl3pPr>
            <a:lvl4pPr algn="ctr">
              <a:defRPr sz="2250" b="1"/>
            </a:lvl4pPr>
            <a:lvl5pPr algn="ctr">
              <a:defRPr sz="2250" b="1"/>
            </a:lvl5pPr>
          </a:lstStyle>
          <a:p>
            <a:pPr lvl="0"/>
            <a:r>
              <a:rPr lang="en-US" dirty="0"/>
              <a:t>Click to edit Master text styles</a:t>
            </a:r>
          </a:p>
        </p:txBody>
      </p:sp>
      <p:sp>
        <p:nvSpPr>
          <p:cNvPr id="19" name="Text Placeholder 4">
            <a:extLst>
              <a:ext uri="{FF2B5EF4-FFF2-40B4-BE49-F238E27FC236}">
                <a16:creationId xmlns:a16="http://schemas.microsoft.com/office/drawing/2014/main" id="{462A6067-E06F-8B43-88BD-7F56E705C667}"/>
              </a:ext>
            </a:extLst>
          </p:cNvPr>
          <p:cNvSpPr>
            <a:spLocks noGrp="1"/>
          </p:cNvSpPr>
          <p:nvPr>
            <p:ph type="body" sz="quarter" idx="23"/>
          </p:nvPr>
        </p:nvSpPr>
        <p:spPr>
          <a:xfrm>
            <a:off x="515938" y="4429125"/>
            <a:ext cx="3182302"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20" name="Text Placeholder 2">
            <a:extLst>
              <a:ext uri="{FF2B5EF4-FFF2-40B4-BE49-F238E27FC236}">
                <a16:creationId xmlns:a16="http://schemas.microsoft.com/office/drawing/2014/main" id="{13F12541-2D96-7349-8A06-166161564AE6}"/>
              </a:ext>
            </a:extLst>
          </p:cNvPr>
          <p:cNvSpPr>
            <a:spLocks noGrp="1"/>
          </p:cNvSpPr>
          <p:nvPr>
            <p:ph type="body" sz="quarter" idx="24"/>
          </p:nvPr>
        </p:nvSpPr>
        <p:spPr>
          <a:xfrm>
            <a:off x="4421509" y="3589489"/>
            <a:ext cx="3371215" cy="504992"/>
          </a:xfrm>
        </p:spPr>
        <p:txBody>
          <a:bodyPr anchor="ctr" anchorCtr="0"/>
          <a:lstStyle>
            <a:lvl1pPr algn="ctr">
              <a:defRPr sz="1688" b="1" i="0">
                <a:solidFill>
                  <a:schemeClr val="bg1"/>
                </a:solidFill>
                <a:latin typeface="Arial" panose="020B0604020202020204" pitchFamily="34" charset="0"/>
              </a:defRPr>
            </a:lvl1pPr>
            <a:lvl2pPr algn="ctr">
              <a:defRPr sz="2250" b="1"/>
            </a:lvl2pPr>
            <a:lvl3pPr algn="ctr">
              <a:defRPr sz="2250" b="1"/>
            </a:lvl3pPr>
            <a:lvl4pPr algn="ctr">
              <a:defRPr sz="2250" b="1"/>
            </a:lvl4pPr>
            <a:lvl5pPr algn="ctr">
              <a:defRPr sz="2250" b="1"/>
            </a:lvl5pPr>
          </a:lstStyle>
          <a:p>
            <a:pPr lvl="0"/>
            <a:r>
              <a:rPr lang="en-US" dirty="0"/>
              <a:t>Click to edit Master text styles</a:t>
            </a:r>
          </a:p>
        </p:txBody>
      </p:sp>
      <p:sp>
        <p:nvSpPr>
          <p:cNvPr id="21" name="Text Placeholder 4">
            <a:extLst>
              <a:ext uri="{FF2B5EF4-FFF2-40B4-BE49-F238E27FC236}">
                <a16:creationId xmlns:a16="http://schemas.microsoft.com/office/drawing/2014/main" id="{E6FDF8EE-E8DF-354D-8BC4-A787DCE0E770}"/>
              </a:ext>
            </a:extLst>
          </p:cNvPr>
          <p:cNvSpPr>
            <a:spLocks noGrp="1"/>
          </p:cNvSpPr>
          <p:nvPr>
            <p:ph type="body" sz="quarter" idx="25"/>
          </p:nvPr>
        </p:nvSpPr>
        <p:spPr>
          <a:xfrm>
            <a:off x="4508818" y="4429125"/>
            <a:ext cx="3182302"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22" name="Text Placeholder 2">
            <a:extLst>
              <a:ext uri="{FF2B5EF4-FFF2-40B4-BE49-F238E27FC236}">
                <a16:creationId xmlns:a16="http://schemas.microsoft.com/office/drawing/2014/main" id="{E86D0AF8-B967-174F-938F-240DBB854903}"/>
              </a:ext>
            </a:extLst>
          </p:cNvPr>
          <p:cNvSpPr>
            <a:spLocks noGrp="1"/>
          </p:cNvSpPr>
          <p:nvPr>
            <p:ph type="body" sz="quarter" idx="26"/>
          </p:nvPr>
        </p:nvSpPr>
        <p:spPr>
          <a:xfrm>
            <a:off x="8404403" y="3589489"/>
            <a:ext cx="3371215" cy="504992"/>
          </a:xfrm>
        </p:spPr>
        <p:txBody>
          <a:bodyPr anchor="ctr" anchorCtr="0"/>
          <a:lstStyle>
            <a:lvl1pPr algn="ctr">
              <a:defRPr sz="1688" b="1" i="0">
                <a:solidFill>
                  <a:schemeClr val="bg1"/>
                </a:solidFill>
                <a:latin typeface="Arial" panose="020B0604020202020204" pitchFamily="34" charset="0"/>
              </a:defRPr>
            </a:lvl1pPr>
            <a:lvl2pPr algn="ctr">
              <a:defRPr sz="2250" b="1"/>
            </a:lvl2pPr>
            <a:lvl3pPr algn="ctr">
              <a:defRPr sz="2250" b="1"/>
            </a:lvl3pPr>
            <a:lvl4pPr algn="ctr">
              <a:defRPr sz="2250" b="1"/>
            </a:lvl4pPr>
            <a:lvl5pPr algn="ctr">
              <a:defRPr sz="2250" b="1"/>
            </a:lvl5pPr>
          </a:lstStyle>
          <a:p>
            <a:pPr lvl="0"/>
            <a:r>
              <a:rPr lang="en-US" dirty="0"/>
              <a:t>Click to edit Master text styles</a:t>
            </a:r>
          </a:p>
        </p:txBody>
      </p:sp>
      <p:sp>
        <p:nvSpPr>
          <p:cNvPr id="26" name="Text Placeholder 4">
            <a:extLst>
              <a:ext uri="{FF2B5EF4-FFF2-40B4-BE49-F238E27FC236}">
                <a16:creationId xmlns:a16="http://schemas.microsoft.com/office/drawing/2014/main" id="{90A16266-9BC0-594C-AA29-ED9F417CFAB3}"/>
              </a:ext>
            </a:extLst>
          </p:cNvPr>
          <p:cNvSpPr>
            <a:spLocks noGrp="1"/>
          </p:cNvSpPr>
          <p:nvPr>
            <p:ph type="body" sz="quarter" idx="27"/>
          </p:nvPr>
        </p:nvSpPr>
        <p:spPr>
          <a:xfrm>
            <a:off x="8491538" y="4429125"/>
            <a:ext cx="3182302"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Tree>
    <p:extLst>
      <p:ext uri="{BB962C8B-B14F-4D97-AF65-F5344CB8AC3E}">
        <p14:creationId xmlns:p14="http://schemas.microsoft.com/office/powerpoint/2010/main" val="3635731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erior Main Head w/4 divisio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73D79E-A95F-3E4B-9C4B-3117B50C5FBF}"/>
              </a:ext>
            </a:extLst>
          </p:cNvPr>
          <p:cNvSpPr/>
          <p:nvPr userDrawn="1"/>
        </p:nvSpPr>
        <p:spPr>
          <a:xfrm>
            <a:off x="266700" y="3924300"/>
            <a:ext cx="2743200"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4" name="Rectangle 13">
            <a:extLst>
              <a:ext uri="{FF2B5EF4-FFF2-40B4-BE49-F238E27FC236}">
                <a16:creationId xmlns:a16="http://schemas.microsoft.com/office/drawing/2014/main" id="{D940310F-4486-254C-BDDB-5D473477C871}"/>
              </a:ext>
            </a:extLst>
          </p:cNvPr>
          <p:cNvSpPr/>
          <p:nvPr userDrawn="1"/>
        </p:nvSpPr>
        <p:spPr>
          <a:xfrm>
            <a:off x="3240088" y="3924300"/>
            <a:ext cx="2743200"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18" name="Rectangle 17">
            <a:extLst>
              <a:ext uri="{FF2B5EF4-FFF2-40B4-BE49-F238E27FC236}">
                <a16:creationId xmlns:a16="http://schemas.microsoft.com/office/drawing/2014/main" id="{DBE9F2B6-8449-FD49-B0A5-21C52B83C7FE}"/>
              </a:ext>
            </a:extLst>
          </p:cNvPr>
          <p:cNvSpPr/>
          <p:nvPr userDrawn="1"/>
        </p:nvSpPr>
        <p:spPr>
          <a:xfrm>
            <a:off x="9180513" y="3924300"/>
            <a:ext cx="2743200"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27" name="Text Placeholder 28">
            <a:extLst>
              <a:ext uri="{FF2B5EF4-FFF2-40B4-BE49-F238E27FC236}">
                <a16:creationId xmlns:a16="http://schemas.microsoft.com/office/drawing/2014/main" id="{71F4C8BC-4D60-9D4B-856C-C65F07A77912}"/>
              </a:ext>
            </a:extLst>
          </p:cNvPr>
          <p:cNvSpPr>
            <a:spLocks noGrp="1"/>
          </p:cNvSpPr>
          <p:nvPr>
            <p:ph type="body" sz="quarter" idx="16"/>
          </p:nvPr>
        </p:nvSpPr>
        <p:spPr>
          <a:xfrm>
            <a:off x="870168" y="1358904"/>
            <a:ext cx="10483632" cy="1929283"/>
          </a:xfrm>
        </p:spPr>
        <p:txBody>
          <a:bodyPr anchor="ctr" anchorCtr="1">
            <a:noAutofit/>
          </a:bodyPr>
          <a:lstStyle>
            <a:lvl1pPr algn="ctr">
              <a:buNone/>
              <a:defRPr sz="3750" b="1" i="0">
                <a:solidFill>
                  <a:schemeClr val="accent1"/>
                </a:solidFill>
                <a:latin typeface="Arial" panose="020B0604020202020204" pitchFamily="34" charset="0"/>
              </a:defRPr>
            </a:lvl1pPr>
          </a:lstStyle>
          <a:p>
            <a:pPr lvl="0"/>
            <a:r>
              <a:rPr lang="en-US" dirty="0"/>
              <a:t>Click to edit Master text styles</a:t>
            </a:r>
          </a:p>
        </p:txBody>
      </p:sp>
      <p:sp>
        <p:nvSpPr>
          <p:cNvPr id="30" name="Text Placeholder 2">
            <a:extLst>
              <a:ext uri="{FF2B5EF4-FFF2-40B4-BE49-F238E27FC236}">
                <a16:creationId xmlns:a16="http://schemas.microsoft.com/office/drawing/2014/main" id="{2B3FEF12-BD27-0546-9CF4-BBDAF25F8A0E}"/>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31" name="Text Placeholder 2">
            <a:extLst>
              <a:ext uri="{FF2B5EF4-FFF2-40B4-BE49-F238E27FC236}">
                <a16:creationId xmlns:a16="http://schemas.microsoft.com/office/drawing/2014/main" id="{F185A149-D6FC-6F49-86DB-222F14F0B5BB}"/>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32" name="Text Placeholder 2">
            <a:extLst>
              <a:ext uri="{FF2B5EF4-FFF2-40B4-BE49-F238E27FC236}">
                <a16:creationId xmlns:a16="http://schemas.microsoft.com/office/drawing/2014/main" id="{0DF5E747-AB05-1E46-9B2F-99A82A1F89EC}"/>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21" name="Text Placeholder 4">
            <a:extLst>
              <a:ext uri="{FF2B5EF4-FFF2-40B4-BE49-F238E27FC236}">
                <a16:creationId xmlns:a16="http://schemas.microsoft.com/office/drawing/2014/main" id="{2F420D84-5F40-864A-AB1A-E02ACCCD80E6}"/>
              </a:ext>
            </a:extLst>
          </p:cNvPr>
          <p:cNvSpPr>
            <a:spLocks noGrp="1"/>
          </p:cNvSpPr>
          <p:nvPr>
            <p:ph type="body" sz="quarter" idx="23"/>
          </p:nvPr>
        </p:nvSpPr>
        <p:spPr>
          <a:xfrm>
            <a:off x="515938" y="4429125"/>
            <a:ext cx="2290370"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381D52D8-6178-6C4B-AB47-EEB9022DC04F}"/>
              </a:ext>
            </a:extLst>
          </p:cNvPr>
          <p:cNvSpPr>
            <a:spLocks noGrp="1"/>
          </p:cNvSpPr>
          <p:nvPr>
            <p:ph type="body" sz="quarter" idx="25"/>
          </p:nvPr>
        </p:nvSpPr>
        <p:spPr>
          <a:xfrm>
            <a:off x="3502978" y="4429125"/>
            <a:ext cx="2290370"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E623C11F-F20F-9341-8375-83865BCFD8CE}"/>
              </a:ext>
            </a:extLst>
          </p:cNvPr>
          <p:cNvSpPr>
            <a:spLocks noGrp="1"/>
          </p:cNvSpPr>
          <p:nvPr>
            <p:ph type="body" sz="quarter" idx="29"/>
          </p:nvPr>
        </p:nvSpPr>
        <p:spPr>
          <a:xfrm>
            <a:off x="9436418" y="4429125"/>
            <a:ext cx="2290370"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
        <p:nvSpPr>
          <p:cNvPr id="33" name="Rectangle 32">
            <a:extLst>
              <a:ext uri="{FF2B5EF4-FFF2-40B4-BE49-F238E27FC236}">
                <a16:creationId xmlns:a16="http://schemas.microsoft.com/office/drawing/2014/main" id="{914D6D76-749F-134F-880C-2E8D4EF6D3BA}"/>
              </a:ext>
            </a:extLst>
          </p:cNvPr>
          <p:cNvSpPr/>
          <p:nvPr userDrawn="1"/>
        </p:nvSpPr>
        <p:spPr>
          <a:xfrm>
            <a:off x="6213745" y="3924300"/>
            <a:ext cx="2743200" cy="2705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41" name="Text Placeholder 4">
            <a:extLst>
              <a:ext uri="{FF2B5EF4-FFF2-40B4-BE49-F238E27FC236}">
                <a16:creationId xmlns:a16="http://schemas.microsoft.com/office/drawing/2014/main" id="{C828A1B1-CA75-7949-BE49-6F0A9BC2DD33}"/>
              </a:ext>
            </a:extLst>
          </p:cNvPr>
          <p:cNvSpPr>
            <a:spLocks noGrp="1"/>
          </p:cNvSpPr>
          <p:nvPr>
            <p:ph type="body" sz="quarter" idx="31"/>
          </p:nvPr>
        </p:nvSpPr>
        <p:spPr>
          <a:xfrm>
            <a:off x="6476635" y="4429125"/>
            <a:ext cx="2290370" cy="2001838"/>
          </a:xfrm>
        </p:spPr>
        <p:txBody>
          <a:bodyPr anchor="ctr" anchorCtr="0"/>
          <a:lstStyle>
            <a:lvl1pPr algn="ctr">
              <a:defRPr sz="1875" b="0" i="0">
                <a:solidFill>
                  <a:schemeClr val="tx2"/>
                </a:solidFill>
                <a:latin typeface="Arial" panose="020B0604020202020204" pitchFamily="34" charset="0"/>
              </a:defRPr>
            </a:lvl1pPr>
            <a:lvl2pPr>
              <a:defRPr sz="1875" b="1" i="0">
                <a:latin typeface="Montserrat" pitchFamily="2" charset="77"/>
              </a:defRPr>
            </a:lvl2pPr>
            <a:lvl3pPr>
              <a:defRPr sz="1875" b="1" i="0">
                <a:latin typeface="Montserrat" pitchFamily="2" charset="77"/>
              </a:defRPr>
            </a:lvl3pPr>
            <a:lvl4pPr>
              <a:defRPr sz="1875" b="1" i="0">
                <a:latin typeface="Montserrat" pitchFamily="2" charset="77"/>
              </a:defRPr>
            </a:lvl4pPr>
            <a:lvl5pPr>
              <a:defRPr sz="1875" b="1" i="0">
                <a:latin typeface="Montserrat" pitchFamily="2" charset="77"/>
              </a:defRPr>
            </a:lvl5pPr>
          </a:lstStyle>
          <a:p>
            <a:pPr lvl="0"/>
            <a:r>
              <a:rPr lang="en-US" dirty="0"/>
              <a:t>Click to edit Master text styles</a:t>
            </a:r>
          </a:p>
        </p:txBody>
      </p:sp>
    </p:spTree>
    <p:extLst>
      <p:ext uri="{BB962C8B-B14F-4D97-AF65-F5344CB8AC3E}">
        <p14:creationId xmlns:p14="http://schemas.microsoft.com/office/powerpoint/2010/main" val="1616344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erior Main Head w/Photo">
    <p:spTree>
      <p:nvGrpSpPr>
        <p:cNvPr id="1" name=""/>
        <p:cNvGrpSpPr/>
        <p:nvPr/>
      </p:nvGrpSpPr>
      <p:grpSpPr>
        <a:xfrm>
          <a:off x="0" y="0"/>
          <a:ext cx="0" cy="0"/>
          <a:chOff x="0" y="0"/>
          <a:chExt cx="0" cy="0"/>
        </a:xfrm>
      </p:grpSpPr>
      <p:sp>
        <p:nvSpPr>
          <p:cNvPr id="18" name="Picture Placeholder 4"/>
          <p:cNvSpPr>
            <a:spLocks noGrp="1"/>
          </p:cNvSpPr>
          <p:nvPr>
            <p:ph type="pic" sz="quarter" idx="13"/>
          </p:nvPr>
        </p:nvSpPr>
        <p:spPr>
          <a:xfrm>
            <a:off x="16059" y="1367869"/>
            <a:ext cx="12192000" cy="5941617"/>
          </a:xfrm>
          <a:prstGeom prst="rect">
            <a:avLst/>
          </a:prstGeom>
        </p:spPr>
        <p:txBody>
          <a:bodyPr rtlCol="0">
            <a:normAutofit/>
          </a:bodyPr>
          <a:lstStyle>
            <a:lvl1pPr marL="0" indent="0">
              <a:buNone/>
              <a:defRPr>
                <a:latin typeface="Arial" panose="020B0604020202020204" pitchFamily="34" charset="0"/>
              </a:defRPr>
            </a:lvl1pPr>
          </a:lstStyle>
          <a:p>
            <a:pPr lvl="0"/>
            <a:r>
              <a:rPr lang="en-US" noProof="0" dirty="0"/>
              <a:t>Click icon to add picture</a:t>
            </a:r>
          </a:p>
        </p:txBody>
      </p:sp>
      <p:sp>
        <p:nvSpPr>
          <p:cNvPr id="11" name="Text Placeholder 28">
            <a:extLst>
              <a:ext uri="{FF2B5EF4-FFF2-40B4-BE49-F238E27FC236}">
                <a16:creationId xmlns:a16="http://schemas.microsoft.com/office/drawing/2014/main" id="{2695E288-46DE-6044-98B4-60A8DFDA6A92}"/>
              </a:ext>
            </a:extLst>
          </p:cNvPr>
          <p:cNvSpPr>
            <a:spLocks noGrp="1"/>
          </p:cNvSpPr>
          <p:nvPr>
            <p:ph type="body" sz="quarter" idx="16"/>
          </p:nvPr>
        </p:nvSpPr>
        <p:spPr>
          <a:xfrm>
            <a:off x="870168" y="1358951"/>
            <a:ext cx="10483632" cy="4929757"/>
          </a:xfrm>
        </p:spPr>
        <p:txBody>
          <a:bodyPr anchor="ctr" anchorCtr="1">
            <a:noAutofit/>
          </a:bodyPr>
          <a:lstStyle>
            <a:lvl1pPr algn="ctr">
              <a:buNone/>
              <a:defRPr sz="2250" b="1" i="0">
                <a:solidFill>
                  <a:schemeClr val="accent1"/>
                </a:solidFill>
                <a:latin typeface="Arial" panose="020B0604020202020204" pitchFamily="34" charset="0"/>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5A200B85-0B3E-0248-AF40-85B0194FD453}"/>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14" name="Text Placeholder 2">
            <a:extLst>
              <a:ext uri="{FF2B5EF4-FFF2-40B4-BE49-F238E27FC236}">
                <a16:creationId xmlns:a16="http://schemas.microsoft.com/office/drawing/2014/main" id="{601A0493-3072-B341-8125-62FA6A2B3876}"/>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15" name="Text Placeholder 2">
            <a:extLst>
              <a:ext uri="{FF2B5EF4-FFF2-40B4-BE49-F238E27FC236}">
                <a16:creationId xmlns:a16="http://schemas.microsoft.com/office/drawing/2014/main" id="{6A8034B3-3B1B-CF4A-8B99-9381B8CE0CB6}"/>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16" name="Title 26">
            <a:extLst>
              <a:ext uri="{FF2B5EF4-FFF2-40B4-BE49-F238E27FC236}">
                <a16:creationId xmlns:a16="http://schemas.microsoft.com/office/drawing/2014/main" id="{DD2760D3-F0AA-BD48-8586-B801B18A0930}"/>
              </a:ext>
            </a:extLst>
          </p:cNvPr>
          <p:cNvSpPr>
            <a:spLocks noGrp="1"/>
          </p:cNvSpPr>
          <p:nvPr>
            <p:ph type="title"/>
          </p:nvPr>
        </p:nvSpPr>
        <p:spPr>
          <a:xfrm>
            <a:off x="1505592" y="541783"/>
            <a:ext cx="9065941" cy="686823"/>
          </a:xfrm>
        </p:spPr>
        <p:txBody>
          <a:bodyPr>
            <a:noAutofit/>
          </a:bodyPr>
          <a:lstStyle>
            <a:lvl1pPr>
              <a:defRPr lang="en-US" sz="3750" b="1" i="0" kern="1200" cap="all" spc="281" baseline="0" noProof="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67710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erior Quote Half Photo">
    <p:spTree>
      <p:nvGrpSpPr>
        <p:cNvPr id="1" name=""/>
        <p:cNvGrpSpPr/>
        <p:nvPr/>
      </p:nvGrpSpPr>
      <p:grpSpPr>
        <a:xfrm>
          <a:off x="0" y="0"/>
          <a:ext cx="0" cy="0"/>
          <a:chOff x="0" y="0"/>
          <a:chExt cx="0" cy="0"/>
        </a:xfrm>
      </p:grpSpPr>
      <p:sp>
        <p:nvSpPr>
          <p:cNvPr id="18" name="Picture Placeholder 4"/>
          <p:cNvSpPr>
            <a:spLocks noGrp="1"/>
          </p:cNvSpPr>
          <p:nvPr>
            <p:ph type="pic" sz="quarter" idx="13"/>
          </p:nvPr>
        </p:nvSpPr>
        <p:spPr>
          <a:xfrm>
            <a:off x="6210300" y="0"/>
            <a:ext cx="5981700" cy="6858000"/>
          </a:xfrm>
          <a:prstGeom prst="rect">
            <a:avLst/>
          </a:prstGeom>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10" name="Text Placeholder 28">
            <a:extLst>
              <a:ext uri="{FF2B5EF4-FFF2-40B4-BE49-F238E27FC236}">
                <a16:creationId xmlns:a16="http://schemas.microsoft.com/office/drawing/2014/main" id="{D4585E4F-487C-B242-93F2-AB55A9D62C03}"/>
              </a:ext>
            </a:extLst>
          </p:cNvPr>
          <p:cNvSpPr>
            <a:spLocks noGrp="1"/>
          </p:cNvSpPr>
          <p:nvPr>
            <p:ph type="body" sz="quarter" idx="16" hasCustomPrompt="1"/>
          </p:nvPr>
        </p:nvSpPr>
        <p:spPr>
          <a:xfrm>
            <a:off x="266700" y="1358912"/>
            <a:ext cx="5714999" cy="4403545"/>
          </a:xfrm>
        </p:spPr>
        <p:txBody>
          <a:bodyPr anchor="ctr" anchorCtr="1">
            <a:noAutofit/>
          </a:bodyPr>
          <a:lstStyle>
            <a:lvl1pPr algn="ctr">
              <a:buNone/>
              <a:defRPr sz="3750" b="1" i="0">
                <a:solidFill>
                  <a:schemeClr val="accent1"/>
                </a:solidFill>
                <a:latin typeface="Arial" panose="020B0604020202020204" pitchFamily="34" charset="0"/>
              </a:defRPr>
            </a:lvl1pPr>
          </a:lstStyle>
          <a:p>
            <a:pPr lvl="0"/>
            <a:r>
              <a:rPr lang="en-US" dirty="0"/>
              <a:t>Click to edit Master </a:t>
            </a:r>
            <a:br>
              <a:rPr lang="en-US" dirty="0"/>
            </a:br>
            <a:r>
              <a:rPr lang="en-US" dirty="0"/>
              <a:t>text styles</a:t>
            </a:r>
          </a:p>
        </p:txBody>
      </p:sp>
      <p:sp>
        <p:nvSpPr>
          <p:cNvPr id="14" name="Text Placeholder 2">
            <a:extLst>
              <a:ext uri="{FF2B5EF4-FFF2-40B4-BE49-F238E27FC236}">
                <a16:creationId xmlns:a16="http://schemas.microsoft.com/office/drawing/2014/main" id="{6C3DEE9E-7042-4B4D-A184-1046BC35BB94}"/>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16" name="Text Placeholder 2">
            <a:extLst>
              <a:ext uri="{FF2B5EF4-FFF2-40B4-BE49-F238E27FC236}">
                <a16:creationId xmlns:a16="http://schemas.microsoft.com/office/drawing/2014/main" id="{ED278EFD-6678-C946-9C12-A9B5A82B239B}"/>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pic>
        <p:nvPicPr>
          <p:cNvPr id="2" name="Graphic 1">
            <a:extLst>
              <a:ext uri="{FF2B5EF4-FFF2-40B4-BE49-F238E27FC236}">
                <a16:creationId xmlns:a16="http://schemas.microsoft.com/office/drawing/2014/main" id="{80717387-5FD5-063E-015D-FFE27C004DB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7033" y="194340"/>
            <a:ext cx="914404" cy="248891"/>
          </a:xfrm>
          <a:prstGeom prst="rect">
            <a:avLst/>
          </a:prstGeom>
        </p:spPr>
      </p:pic>
    </p:spTree>
    <p:extLst>
      <p:ext uri="{BB962C8B-B14F-4D97-AF65-F5344CB8AC3E}">
        <p14:creationId xmlns:p14="http://schemas.microsoft.com/office/powerpoint/2010/main" val="229172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B21C-C60E-0AB8-9F52-321CD889D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73DBB-BFF1-8A90-EE7C-D93407ABF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248E3A-F43E-E25B-6AC8-C4A12C5E3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D0B55-4877-DFBD-EEEB-C2062576B1F4}"/>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6" name="Footer Placeholder 5">
            <a:extLst>
              <a:ext uri="{FF2B5EF4-FFF2-40B4-BE49-F238E27FC236}">
                <a16:creationId xmlns:a16="http://schemas.microsoft.com/office/drawing/2014/main" id="{72DB3E9F-4B7C-E334-9A7F-0A384DE8C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F81868-C40D-8C19-3AC5-9CF819AEA441}"/>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3211630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terior Main Head w/2 imag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6C5445B-C9F9-8142-8162-6B2502AA1EEC}"/>
              </a:ext>
            </a:extLst>
          </p:cNvPr>
          <p:cNvSpPr txBox="1">
            <a:spLocks/>
          </p:cNvSpPr>
          <p:nvPr userDrawn="1"/>
        </p:nvSpPr>
        <p:spPr>
          <a:xfrm>
            <a:off x="6226353" y="3429000"/>
            <a:ext cx="5699125" cy="3200400"/>
          </a:xfrm>
          <a:prstGeom prst="rect">
            <a:avLst/>
          </a:prstGeom>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buFont typeface="Arial" panose="020B0604020202020204" pitchFamily="34" charset="0"/>
              <a:buNone/>
            </a:pPr>
            <a:endParaRPr lang="en-US" altLang="en-US" sz="2063" b="0" i="0" baseline="30000" dirty="0">
              <a:solidFill>
                <a:schemeClr val="tx2"/>
              </a:solidFill>
              <a:latin typeface="Arial" panose="020B0604020202020204" pitchFamily="34" charset="0"/>
            </a:endParaRPr>
          </a:p>
        </p:txBody>
      </p:sp>
      <p:sp>
        <p:nvSpPr>
          <p:cNvPr id="3" name="Picture Placeholder 2"/>
          <p:cNvSpPr>
            <a:spLocks noGrp="1"/>
          </p:cNvSpPr>
          <p:nvPr>
            <p:ph type="pic" sz="quarter" idx="21"/>
          </p:nvPr>
        </p:nvSpPr>
        <p:spPr>
          <a:xfrm>
            <a:off x="266700" y="3429000"/>
            <a:ext cx="5715000" cy="3200400"/>
          </a:xfrm>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7" name="Picture Placeholder 6"/>
          <p:cNvSpPr>
            <a:spLocks noGrp="1"/>
          </p:cNvSpPr>
          <p:nvPr>
            <p:ph type="pic" sz="quarter" idx="22"/>
          </p:nvPr>
        </p:nvSpPr>
        <p:spPr>
          <a:xfrm>
            <a:off x="6210300" y="3429000"/>
            <a:ext cx="5715000" cy="3200400"/>
          </a:xfrm>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14" name="Text Placeholder 28">
            <a:extLst>
              <a:ext uri="{FF2B5EF4-FFF2-40B4-BE49-F238E27FC236}">
                <a16:creationId xmlns:a16="http://schemas.microsoft.com/office/drawing/2014/main" id="{FE4C44AB-E52C-F04C-971D-97BB15DCA071}"/>
              </a:ext>
            </a:extLst>
          </p:cNvPr>
          <p:cNvSpPr>
            <a:spLocks noGrp="1"/>
          </p:cNvSpPr>
          <p:nvPr>
            <p:ph type="body" sz="quarter" idx="16"/>
          </p:nvPr>
        </p:nvSpPr>
        <p:spPr>
          <a:xfrm>
            <a:off x="870168" y="1358904"/>
            <a:ext cx="10483632" cy="1929283"/>
          </a:xfrm>
        </p:spPr>
        <p:txBody>
          <a:bodyPr anchor="ctr" anchorCtr="1">
            <a:noAutofit/>
          </a:bodyPr>
          <a:lstStyle>
            <a:lvl1pPr algn="ctr">
              <a:buNone/>
              <a:defRPr sz="3750" b="1" i="0">
                <a:solidFill>
                  <a:schemeClr val="accent1"/>
                </a:solidFill>
                <a:latin typeface="Arial" panose="020B0604020202020204" pitchFamily="34" charset="0"/>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6D2C271D-80B3-CA42-AB4E-0D7062235691}"/>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17" name="Text Placeholder 2">
            <a:extLst>
              <a:ext uri="{FF2B5EF4-FFF2-40B4-BE49-F238E27FC236}">
                <a16:creationId xmlns:a16="http://schemas.microsoft.com/office/drawing/2014/main" id="{EB0570BC-87C2-1943-9938-AC87697410F2}"/>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19" name="Text Placeholder 2">
            <a:extLst>
              <a:ext uri="{FF2B5EF4-FFF2-40B4-BE49-F238E27FC236}">
                <a16:creationId xmlns:a16="http://schemas.microsoft.com/office/drawing/2014/main" id="{EA2DAD56-7FF1-7244-9FDB-723E37C57B1D}"/>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Tree>
    <p:extLst>
      <p:ext uri="{BB962C8B-B14F-4D97-AF65-F5344CB8AC3E}">
        <p14:creationId xmlns:p14="http://schemas.microsoft.com/office/powerpoint/2010/main" val="531669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erior Headline with Bullets">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266700" y="3429000"/>
            <a:ext cx="5714999" cy="3170208"/>
          </a:xfrm>
          <a:prstGeom prst="rect">
            <a:avLst/>
          </a:prstGeom>
        </p:spPr>
        <p:txBody>
          <a:bodyPr/>
          <a:lstStyle>
            <a:lvl1pPr marL="272668" indent="-272668">
              <a:buFont typeface="Arial" panose="020B0604020202020204" pitchFamily="34" charset="0"/>
              <a:buChar char="•"/>
              <a:tabLst/>
              <a:defRPr sz="2250" b="0" i="0">
                <a:solidFill>
                  <a:schemeClr val="tx2"/>
                </a:solidFill>
                <a:latin typeface="Arial" panose="020B0604020202020204" pitchFamily="34" charset="0"/>
              </a:defRPr>
            </a:lvl1pPr>
            <a:lvl2pPr marL="596006" indent="-166882">
              <a:buFont typeface="Arial" panose="020B0604020202020204" pitchFamily="34" charset="0"/>
              <a:buChar char="•"/>
              <a:tabLst/>
              <a:defRPr>
                <a:solidFill>
                  <a:schemeClr val="tx2"/>
                </a:solidFill>
              </a:defRPr>
            </a:lvl2pPr>
            <a:lvl3pPr marL="1022144" indent="-163900">
              <a:buFont typeface="Arial" panose="020B0604020202020204" pitchFamily="34" charset="0"/>
              <a:buChar char="•"/>
              <a:tabLst/>
              <a:defRPr>
                <a:solidFill>
                  <a:schemeClr val="tx2"/>
                </a:solidFill>
              </a:defRPr>
            </a:lvl3pPr>
            <a:lvl4pPr marL="1448282" indent="-160921">
              <a:buFont typeface="Arial" panose="020B0604020202020204" pitchFamily="34" charset="0"/>
              <a:buChar char="•"/>
              <a:tabLst/>
              <a:defRPr>
                <a:solidFill>
                  <a:schemeClr val="tx2"/>
                </a:solidFill>
              </a:defRPr>
            </a:lvl4pPr>
            <a:lvl5pPr marL="1883363" indent="-166882">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97C0A7A5-F84A-A443-B9F0-F6B0F7305FC2}"/>
              </a:ext>
            </a:extLst>
          </p:cNvPr>
          <p:cNvSpPr>
            <a:spLocks noGrp="1"/>
          </p:cNvSpPr>
          <p:nvPr>
            <p:ph type="body" sz="quarter" idx="16"/>
          </p:nvPr>
        </p:nvSpPr>
        <p:spPr>
          <a:xfrm>
            <a:off x="870168" y="1358904"/>
            <a:ext cx="10483632" cy="1929283"/>
          </a:xfrm>
        </p:spPr>
        <p:txBody>
          <a:bodyPr anchor="ctr" anchorCtr="1">
            <a:noAutofit/>
          </a:bodyPr>
          <a:lstStyle>
            <a:lvl1pPr algn="ctr">
              <a:buNone/>
              <a:defRPr sz="3750" b="1" i="0">
                <a:solidFill>
                  <a:schemeClr val="accent1"/>
                </a:solidFill>
                <a:latin typeface="Arial" panose="020B0604020202020204" pitchFamily="34" charset="0"/>
              </a:defRPr>
            </a:lvl1pPr>
          </a:lstStyle>
          <a:p>
            <a:pPr lvl="0"/>
            <a:r>
              <a:rPr lang="en-US" dirty="0"/>
              <a:t>Click to edit Master text styles</a:t>
            </a:r>
          </a:p>
        </p:txBody>
      </p:sp>
      <p:sp>
        <p:nvSpPr>
          <p:cNvPr id="17" name="Text Placeholder 2">
            <a:extLst>
              <a:ext uri="{FF2B5EF4-FFF2-40B4-BE49-F238E27FC236}">
                <a16:creationId xmlns:a16="http://schemas.microsoft.com/office/drawing/2014/main" id="{E4CCF979-AF58-F142-9227-F217567313B6}"/>
              </a:ext>
            </a:extLst>
          </p:cNvPr>
          <p:cNvSpPr txBox="1">
            <a:spLocks/>
          </p:cNvSpPr>
          <p:nvPr userDrawn="1"/>
        </p:nvSpPr>
        <p:spPr>
          <a:xfrm>
            <a:off x="96838" y="6891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250C863D-7257-FC4D-AC9C-650F75BF11F2}" type="slidenum">
              <a:rPr lang="en-US" altLang="en-US" sz="938" b="0" i="0">
                <a:solidFill>
                  <a:srgbClr val="FFFFFF"/>
                </a:solidFill>
                <a:latin typeface="Arial" panose="020B0604020202020204" pitchFamily="34" charset="0"/>
              </a:rPr>
              <a:pPr>
                <a:lnSpc>
                  <a:spcPct val="90000"/>
                </a:lnSpc>
                <a:spcBef>
                  <a:spcPts val="938"/>
                </a:spcBef>
              </a:pPr>
              <a:t>‹#›</a:t>
            </a:fld>
            <a:endParaRPr lang="en-US" altLang="en-US" sz="938" b="0" i="0" dirty="0">
              <a:solidFill>
                <a:srgbClr val="FFFFFF"/>
              </a:solidFill>
              <a:latin typeface="Arial" panose="020B0604020202020204" pitchFamily="34" charset="0"/>
            </a:endParaRPr>
          </a:p>
        </p:txBody>
      </p:sp>
      <p:sp>
        <p:nvSpPr>
          <p:cNvPr id="18" name="Text Placeholder 2">
            <a:extLst>
              <a:ext uri="{FF2B5EF4-FFF2-40B4-BE49-F238E27FC236}">
                <a16:creationId xmlns:a16="http://schemas.microsoft.com/office/drawing/2014/main" id="{B9570BFC-27BB-2D49-8089-5382DC6506F9}"/>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19" name="Text Placeholder 2">
            <a:extLst>
              <a:ext uri="{FF2B5EF4-FFF2-40B4-BE49-F238E27FC236}">
                <a16:creationId xmlns:a16="http://schemas.microsoft.com/office/drawing/2014/main" id="{B8963561-5A88-1443-BAD3-2DDA16FBA0BF}"/>
              </a:ext>
            </a:extLst>
          </p:cNvPr>
          <p:cNvSpPr txBox="1">
            <a:spLocks/>
          </p:cNvSpPr>
          <p:nvPr userDrawn="1"/>
        </p:nvSpPr>
        <p:spPr>
          <a:xfrm>
            <a:off x="320675" y="681305"/>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rgbClr val="FFFFFF"/>
                </a:solidFill>
                <a:latin typeface="Arial" panose="020B0604020202020204" pitchFamily="34" charset="0"/>
              </a:rPr>
              <a:t>|</a:t>
            </a:r>
          </a:p>
        </p:txBody>
      </p:sp>
      <p:sp>
        <p:nvSpPr>
          <p:cNvPr id="24" name="Content Placeholder 2">
            <a:extLst>
              <a:ext uri="{FF2B5EF4-FFF2-40B4-BE49-F238E27FC236}">
                <a16:creationId xmlns:a16="http://schemas.microsoft.com/office/drawing/2014/main" id="{08CA221E-3D8E-B24F-B269-74C0969E11B8}"/>
              </a:ext>
            </a:extLst>
          </p:cNvPr>
          <p:cNvSpPr>
            <a:spLocks noGrp="1"/>
          </p:cNvSpPr>
          <p:nvPr>
            <p:ph sz="half" idx="20"/>
          </p:nvPr>
        </p:nvSpPr>
        <p:spPr>
          <a:xfrm>
            <a:off x="6219105" y="3429006"/>
            <a:ext cx="5714999" cy="3170209"/>
          </a:xfrm>
          <a:prstGeom prst="rect">
            <a:avLst/>
          </a:prstGeom>
        </p:spPr>
        <p:txBody>
          <a:bodyPr/>
          <a:lstStyle>
            <a:lvl1pPr marL="272668" indent="-272668">
              <a:buFont typeface="Arial" panose="020B0604020202020204" pitchFamily="34" charset="0"/>
              <a:buChar char="•"/>
              <a:tabLst/>
              <a:defRPr sz="2250" b="0" i="0">
                <a:solidFill>
                  <a:schemeClr val="tx2"/>
                </a:solidFill>
                <a:latin typeface="Arial" panose="020B0604020202020204" pitchFamily="34" charset="0"/>
              </a:defRPr>
            </a:lvl1pPr>
            <a:lvl2pPr marL="596006" indent="-166882">
              <a:buFont typeface="Arial" panose="020B0604020202020204" pitchFamily="34" charset="0"/>
              <a:buChar char="•"/>
              <a:tabLst/>
              <a:defRPr>
                <a:solidFill>
                  <a:schemeClr val="tx2"/>
                </a:solidFill>
              </a:defRPr>
            </a:lvl2pPr>
            <a:lvl3pPr marL="1022144" indent="-163900">
              <a:buFont typeface="Arial" panose="020B0604020202020204" pitchFamily="34" charset="0"/>
              <a:buChar char="•"/>
              <a:tabLst/>
              <a:defRPr>
                <a:solidFill>
                  <a:schemeClr val="tx2"/>
                </a:solidFill>
              </a:defRPr>
            </a:lvl3pPr>
            <a:lvl4pPr marL="1448282" indent="-160921">
              <a:buFont typeface="Arial" panose="020B0604020202020204" pitchFamily="34" charset="0"/>
              <a:buChar char="•"/>
              <a:tabLst/>
              <a:defRPr>
                <a:solidFill>
                  <a:schemeClr val="tx2"/>
                </a:solidFill>
              </a:defRPr>
            </a:lvl4pPr>
            <a:lvl5pPr marL="1883363" indent="-166882">
              <a:buFont typeface="Arial" panose="020B0604020202020204" pitchFamily="34" charset="0"/>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6324064"/>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erior Quote w/Photo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752475"/>
            <a:ext cx="12192000" cy="6115050"/>
          </a:xfrm>
          <a:prstGeom prst="rect">
            <a:avLst/>
          </a:prstGeom>
          <a:noFill/>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6" name="Rectangle 5">
            <a:extLst>
              <a:ext uri="{FF2B5EF4-FFF2-40B4-BE49-F238E27FC236}">
                <a16:creationId xmlns:a16="http://schemas.microsoft.com/office/drawing/2014/main" id="{FA66071A-EB29-4047-AD9C-98E942FB8991}"/>
              </a:ext>
            </a:extLst>
          </p:cNvPr>
          <p:cNvSpPr/>
          <p:nvPr userDrawn="1"/>
        </p:nvSpPr>
        <p:spPr>
          <a:xfrm>
            <a:off x="7696200" y="1381214"/>
            <a:ext cx="4267200" cy="3921125"/>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7" name="Title 1"/>
          <p:cNvSpPr>
            <a:spLocks noGrp="1"/>
          </p:cNvSpPr>
          <p:nvPr>
            <p:ph type="ctrTitle"/>
          </p:nvPr>
        </p:nvSpPr>
        <p:spPr>
          <a:xfrm>
            <a:off x="7941297" y="1626123"/>
            <a:ext cx="3751868" cy="3403078"/>
          </a:xfrm>
          <a:prstGeom prst="rect">
            <a:avLst/>
          </a:prstGeom>
        </p:spPr>
        <p:txBody>
          <a:bodyPr>
            <a:noAutofit/>
          </a:bodyPr>
          <a:lstStyle>
            <a:lvl1pPr algn="ctr">
              <a:lnSpc>
                <a:spcPts val="2438"/>
              </a:lnSpc>
              <a:defRPr sz="1875" b="1" i="0" baseline="0">
                <a:solidFill>
                  <a:schemeClr val="bg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20573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terior Quote w/Photo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485775"/>
            <a:ext cx="12192000" cy="6381750"/>
          </a:xfrm>
          <a:prstGeom prst="rect">
            <a:avLst/>
          </a:prstGeom>
          <a:noFill/>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6" name="Rectangle 5">
            <a:extLst>
              <a:ext uri="{FF2B5EF4-FFF2-40B4-BE49-F238E27FC236}">
                <a16:creationId xmlns:a16="http://schemas.microsoft.com/office/drawing/2014/main" id="{7C1C82E0-A46A-C440-BA54-88B528E1FA4C}"/>
              </a:ext>
            </a:extLst>
          </p:cNvPr>
          <p:cNvSpPr/>
          <p:nvPr userDrawn="1"/>
        </p:nvSpPr>
        <p:spPr>
          <a:xfrm>
            <a:off x="266700" y="1381126"/>
            <a:ext cx="4267200" cy="3648076"/>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gn="ctr"/>
            <a:endParaRPr lang="en-US" altLang="en-US" sz="1688" b="0" i="0" dirty="0">
              <a:solidFill>
                <a:srgbClr val="F3F4F3"/>
              </a:solidFill>
              <a:latin typeface="Arial" panose="020B0604020202020204" pitchFamily="34" charset="0"/>
            </a:endParaRPr>
          </a:p>
        </p:txBody>
      </p:sp>
      <p:sp>
        <p:nvSpPr>
          <p:cNvPr id="7" name="Title 1"/>
          <p:cNvSpPr>
            <a:spLocks noGrp="1"/>
          </p:cNvSpPr>
          <p:nvPr>
            <p:ph type="ctrTitle"/>
          </p:nvPr>
        </p:nvSpPr>
        <p:spPr>
          <a:xfrm>
            <a:off x="511797" y="1626123"/>
            <a:ext cx="3751868" cy="3403078"/>
          </a:xfrm>
          <a:prstGeom prst="rect">
            <a:avLst/>
          </a:prstGeom>
        </p:spPr>
        <p:txBody>
          <a:bodyPr>
            <a:normAutofit/>
          </a:bodyPr>
          <a:lstStyle>
            <a:lvl1pPr algn="ctr">
              <a:lnSpc>
                <a:spcPts val="2438"/>
              </a:lnSpc>
              <a:defRPr sz="1875" b="1" i="0" baseline="0">
                <a:solidFill>
                  <a:schemeClr val="bg1"/>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quarter" idx="11"/>
          </p:nvPr>
        </p:nvSpPr>
        <p:spPr>
          <a:xfrm>
            <a:off x="511175" y="5029208"/>
            <a:ext cx="3752850" cy="273375"/>
          </a:xfrm>
          <a:prstGeom prst="rect">
            <a:avLst/>
          </a:prstGeom>
        </p:spPr>
        <p:txBody>
          <a:bodyPr>
            <a:normAutofit/>
          </a:bodyPr>
          <a:lstStyle>
            <a:lvl1pPr marL="0" indent="0" algn="ctr">
              <a:buFontTx/>
              <a:buNone/>
              <a:defRPr sz="938" b="0" i="0" cap="all" spc="188" baseline="0">
                <a:solidFill>
                  <a:schemeClr val="tx2"/>
                </a:solidFill>
                <a:latin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styles</a:t>
            </a:r>
          </a:p>
        </p:txBody>
      </p:sp>
    </p:spTree>
    <p:extLst>
      <p:ext uri="{BB962C8B-B14F-4D97-AF65-F5344CB8AC3E}">
        <p14:creationId xmlns:p14="http://schemas.microsoft.com/office/powerpoint/2010/main" val="3674764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514349"/>
            <a:ext cx="12192000" cy="6365139"/>
          </a:xfrm>
          <a:prstGeom prst="rect">
            <a:avLst/>
          </a:prstGeom>
          <a:noFill/>
        </p:spPr>
        <p:txBody>
          <a:bodyPr rtlCol="0">
            <a:normAutofit/>
          </a:bodyPr>
          <a:lstStyle>
            <a:lvl1pPr marL="0" indent="0" algn="r">
              <a:buNone/>
              <a:defRPr>
                <a:latin typeface="Arial" panose="020B0604020202020204" pitchFamily="34" charset="0"/>
              </a:defRPr>
            </a:lvl1pPr>
          </a:lstStyle>
          <a:p>
            <a:pPr lvl="0"/>
            <a:r>
              <a:rPr lang="en-US" noProof="0" dirty="0"/>
              <a:t>Click icon to add picture</a:t>
            </a:r>
          </a:p>
        </p:txBody>
      </p:sp>
      <p:sp>
        <p:nvSpPr>
          <p:cNvPr id="18" name="Title 17"/>
          <p:cNvSpPr>
            <a:spLocks noGrp="1"/>
          </p:cNvSpPr>
          <p:nvPr>
            <p:ph type="title"/>
          </p:nvPr>
        </p:nvSpPr>
        <p:spPr>
          <a:xfrm>
            <a:off x="242316" y="2238999"/>
            <a:ext cx="4229100" cy="1325563"/>
          </a:xfrm>
          <a:prstGeom prst="rect">
            <a:avLst/>
          </a:prstGeom>
        </p:spPr>
        <p:txBody>
          <a:bodyPr anchor="b"/>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8D6B503-6DF6-2143-9D13-1BDAE11845A7}"/>
              </a:ext>
            </a:extLst>
          </p:cNvPr>
          <p:cNvSpPr>
            <a:spLocks noGrp="1"/>
          </p:cNvSpPr>
          <p:nvPr>
            <p:ph type="body" sz="quarter" idx="11"/>
          </p:nvPr>
        </p:nvSpPr>
        <p:spPr>
          <a:xfrm>
            <a:off x="212154" y="4691899"/>
            <a:ext cx="4259262" cy="1290638"/>
          </a:xfrm>
        </p:spPr>
        <p:txBody>
          <a:bodyPr anchor="b" anchorCtr="0"/>
          <a:lstStyle>
            <a:lvl1pPr algn="ctr">
              <a:defRPr sz="1406" b="0" i="0">
                <a:latin typeface="Arial" panose="020B0604020202020204" pitchFamily="34" charset="0"/>
              </a:defRPr>
            </a:lvl1pPr>
            <a:lvl2pPr>
              <a:defRPr sz="1406" b="0" i="0">
                <a:latin typeface="Montserrat" pitchFamily="2" charset="77"/>
              </a:defRPr>
            </a:lvl2pPr>
            <a:lvl3pPr>
              <a:defRPr sz="1406" b="0" i="0">
                <a:latin typeface="Montserrat" pitchFamily="2" charset="77"/>
              </a:defRPr>
            </a:lvl3pPr>
            <a:lvl4pPr>
              <a:defRPr sz="1406" b="0" i="0">
                <a:latin typeface="Montserrat" pitchFamily="2" charset="77"/>
              </a:defRPr>
            </a:lvl4pPr>
            <a:lvl5pPr>
              <a:defRPr sz="1406" b="0" i="0">
                <a:latin typeface="Montserrat" pitchFamily="2" charset="77"/>
              </a:defRPr>
            </a:lvl5pPr>
          </a:lstStyle>
          <a:p>
            <a:pPr lvl="0"/>
            <a:r>
              <a:rPr lang="en-US" dirty="0"/>
              <a:t>Click to edit Master text styles</a:t>
            </a:r>
          </a:p>
        </p:txBody>
      </p:sp>
    </p:spTree>
    <p:extLst>
      <p:ext uri="{BB962C8B-B14F-4D97-AF65-F5344CB8AC3E}">
        <p14:creationId xmlns:p14="http://schemas.microsoft.com/office/powerpoint/2010/main" val="788305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533400"/>
            <a:ext cx="12192000" cy="6324600"/>
          </a:xfrm>
          <a:prstGeom prst="rect">
            <a:avLst/>
          </a:prstGeom>
          <a:noFill/>
        </p:spPr>
        <p:txBody>
          <a:bodyPr rtlCol="0">
            <a:normAutofit/>
          </a:bodyPr>
          <a:lstStyle>
            <a:lvl1pPr marL="0" indent="0" algn="l">
              <a:buNone/>
              <a:defRPr>
                <a:latin typeface="Arial" panose="020B0604020202020204" pitchFamily="34" charset="0"/>
              </a:defRPr>
            </a:lvl1pPr>
          </a:lstStyle>
          <a:p>
            <a:pPr lvl="0"/>
            <a:r>
              <a:rPr lang="en-US" noProof="0" dirty="0"/>
              <a:t>Click icon to add picture</a:t>
            </a:r>
          </a:p>
        </p:txBody>
      </p:sp>
      <p:sp>
        <p:nvSpPr>
          <p:cNvPr id="18" name="Title 17"/>
          <p:cNvSpPr>
            <a:spLocks noGrp="1"/>
          </p:cNvSpPr>
          <p:nvPr>
            <p:ph type="title"/>
          </p:nvPr>
        </p:nvSpPr>
        <p:spPr>
          <a:xfrm>
            <a:off x="7696200" y="2238999"/>
            <a:ext cx="4229100" cy="1325563"/>
          </a:xfrm>
          <a:prstGeom prst="rect">
            <a:avLst/>
          </a:prstGeom>
        </p:spPr>
        <p:txBody>
          <a:bodyPr anchor="b"/>
          <a:lstStyle>
            <a:lvl1pPr>
              <a:defRPr b="1" i="0">
                <a:latin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8AE03299-C5ED-4C4B-A302-9D12DC77A298}"/>
              </a:ext>
            </a:extLst>
          </p:cNvPr>
          <p:cNvSpPr>
            <a:spLocks noGrp="1"/>
          </p:cNvSpPr>
          <p:nvPr>
            <p:ph type="body" sz="quarter" idx="11"/>
          </p:nvPr>
        </p:nvSpPr>
        <p:spPr>
          <a:xfrm>
            <a:off x="7666038" y="4693852"/>
            <a:ext cx="4259262" cy="1290638"/>
          </a:xfrm>
        </p:spPr>
        <p:txBody>
          <a:bodyPr anchor="b" anchorCtr="0"/>
          <a:lstStyle>
            <a:lvl1pPr algn="ctr">
              <a:defRPr sz="1406" b="0" i="0">
                <a:latin typeface="Arial" panose="020B0604020202020204" pitchFamily="34" charset="0"/>
              </a:defRPr>
            </a:lvl1pPr>
            <a:lvl2pPr>
              <a:defRPr sz="1406" b="0" i="0">
                <a:latin typeface="Montserrat" pitchFamily="2" charset="77"/>
              </a:defRPr>
            </a:lvl2pPr>
            <a:lvl3pPr>
              <a:defRPr sz="1406" b="0" i="0">
                <a:latin typeface="Montserrat" pitchFamily="2" charset="77"/>
              </a:defRPr>
            </a:lvl3pPr>
            <a:lvl4pPr>
              <a:defRPr sz="1406" b="0" i="0">
                <a:latin typeface="Montserrat" pitchFamily="2" charset="77"/>
              </a:defRPr>
            </a:lvl4pPr>
            <a:lvl5pPr>
              <a:defRPr sz="1406" b="0" i="0">
                <a:latin typeface="Montserrat" pitchFamily="2" charset="77"/>
              </a:defRPr>
            </a:lvl5pPr>
          </a:lstStyle>
          <a:p>
            <a:pPr lvl="0"/>
            <a:r>
              <a:rPr lang="en-US" dirty="0"/>
              <a:t>Click to edit Master text styles</a:t>
            </a:r>
          </a:p>
        </p:txBody>
      </p:sp>
    </p:spTree>
    <p:extLst>
      <p:ext uri="{BB962C8B-B14F-4D97-AF65-F5344CB8AC3E}">
        <p14:creationId xmlns:p14="http://schemas.microsoft.com/office/powerpoint/2010/main" val="3630407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4C5ABDC-A96A-CD48-B8D3-614964A1A6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72966" y="725577"/>
            <a:ext cx="8842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a:extLst>
              <a:ext uri="{FF2B5EF4-FFF2-40B4-BE49-F238E27FC236}">
                <a16:creationId xmlns:a16="http://schemas.microsoft.com/office/drawing/2014/main" id="{09F92651-FD13-E943-8403-AB22B5357630}"/>
              </a:ext>
            </a:extLst>
          </p:cNvPr>
          <p:cNvSpPr txBox="1">
            <a:spLocks/>
          </p:cNvSpPr>
          <p:nvPr userDrawn="1"/>
        </p:nvSpPr>
        <p:spPr>
          <a:xfrm>
            <a:off x="96838" y="695325"/>
            <a:ext cx="419100" cy="392113"/>
          </a:xfrm>
          <a:prstGeom prst="rect">
            <a:avLst/>
          </a:prstGeom>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fld id="{E732C151-FCB3-3B48-A7B9-2D9C5C9ADB80}" type="slidenum">
              <a:rPr lang="en-US" altLang="en-US" sz="938" b="0" i="0">
                <a:solidFill>
                  <a:schemeClr val="tx2"/>
                </a:solidFill>
                <a:latin typeface="Arial" panose="020B0604020202020204" pitchFamily="34" charset="0"/>
              </a:rPr>
              <a:pPr>
                <a:lnSpc>
                  <a:spcPct val="90000"/>
                </a:lnSpc>
                <a:spcBef>
                  <a:spcPts val="938"/>
                </a:spcBef>
              </a:pPr>
              <a:t>‹#›</a:t>
            </a:fld>
            <a:endParaRPr lang="en-US" altLang="en-US" sz="938" b="0" i="0" dirty="0">
              <a:solidFill>
                <a:schemeClr val="tx2"/>
              </a:solidFill>
              <a:latin typeface="Arial" panose="020B0604020202020204" pitchFamily="34" charset="0"/>
            </a:endParaRPr>
          </a:p>
        </p:txBody>
      </p:sp>
      <p:sp>
        <p:nvSpPr>
          <p:cNvPr id="5" name="Text Placeholder 2">
            <a:extLst>
              <a:ext uri="{FF2B5EF4-FFF2-40B4-BE49-F238E27FC236}">
                <a16:creationId xmlns:a16="http://schemas.microsoft.com/office/drawing/2014/main" id="{A1EEC8DB-014F-584A-9C6E-4A797FF2325D}"/>
              </a:ext>
            </a:extLst>
          </p:cNvPr>
          <p:cNvSpPr txBox="1">
            <a:spLocks/>
          </p:cNvSpPr>
          <p:nvPr userDrawn="1"/>
        </p:nvSpPr>
        <p:spPr>
          <a:xfrm>
            <a:off x="428625" y="693738"/>
            <a:ext cx="2347913"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endParaRPr lang="en-US" altLang="en-US" sz="844" b="0" i="0" dirty="0">
              <a:solidFill>
                <a:srgbClr val="FFFFFF"/>
              </a:solidFill>
              <a:latin typeface="Arial" panose="020B0604020202020204" pitchFamily="34" charset="0"/>
            </a:endParaRPr>
          </a:p>
        </p:txBody>
      </p:sp>
      <p:sp>
        <p:nvSpPr>
          <p:cNvPr id="6" name="Text Placeholder 2">
            <a:extLst>
              <a:ext uri="{FF2B5EF4-FFF2-40B4-BE49-F238E27FC236}">
                <a16:creationId xmlns:a16="http://schemas.microsoft.com/office/drawing/2014/main" id="{C381416C-2AB2-6440-A7D2-F836E95712EE}"/>
              </a:ext>
            </a:extLst>
          </p:cNvPr>
          <p:cNvSpPr txBox="1">
            <a:spLocks/>
          </p:cNvSpPr>
          <p:nvPr userDrawn="1"/>
        </p:nvSpPr>
        <p:spPr>
          <a:xfrm>
            <a:off x="320675" y="687388"/>
            <a:ext cx="217488" cy="227012"/>
          </a:xfrm>
          <a:prstGeom prst="rect">
            <a:avLst/>
          </a:prstGeom>
        </p:spPr>
        <p:txBody>
          <a:bodyPr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37931725" indent="-37474525">
              <a:defRPr>
                <a:solidFill>
                  <a:schemeClr val="tx1"/>
                </a:solidFill>
                <a:latin typeface="Arial" panose="020B0604020202020204" pitchFamily="34" charset="0"/>
                <a:ea typeface="ヒラギノ角ゴ Pro W3" panose="020B0300000000000000" pitchFamily="34" charset="-128"/>
              </a:defRPr>
            </a:lvl2pPr>
            <a:lvl3pPr>
              <a:defRPr>
                <a:solidFill>
                  <a:schemeClr val="tx1"/>
                </a:solidFill>
                <a:latin typeface="Arial" panose="020B0604020202020204" pitchFamily="34" charset="0"/>
                <a:ea typeface="ヒラギノ角ゴ Pro W3" panose="020B0300000000000000" pitchFamily="34" charset="-128"/>
              </a:defRPr>
            </a:lvl3pPr>
            <a:lvl4pPr>
              <a:defRPr>
                <a:solidFill>
                  <a:schemeClr val="tx1"/>
                </a:solidFill>
                <a:latin typeface="Arial" panose="020B0604020202020204" pitchFamily="34" charset="0"/>
                <a:ea typeface="ヒラギノ角ゴ Pro W3" panose="020B0300000000000000" pitchFamily="34" charset="-128"/>
              </a:defRPr>
            </a:lvl4pPr>
            <a:lvl5pPr>
              <a:defRPr>
                <a:solidFill>
                  <a:schemeClr val="tx1"/>
                </a:solidFill>
                <a:latin typeface="Arial" panose="020B060402020202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90000"/>
              </a:lnSpc>
              <a:spcBef>
                <a:spcPts val="938"/>
              </a:spcBef>
            </a:pPr>
            <a:r>
              <a:rPr lang="en-US" altLang="en-US" sz="844" b="0" i="0" dirty="0">
                <a:solidFill>
                  <a:schemeClr val="tx2"/>
                </a:solidFill>
                <a:latin typeface="Arial" panose="020B0604020202020204" pitchFamily="34" charset="0"/>
              </a:rPr>
              <a:t>|</a:t>
            </a:r>
          </a:p>
        </p:txBody>
      </p:sp>
    </p:spTree>
    <p:extLst>
      <p:ext uri="{BB962C8B-B14F-4D97-AF65-F5344CB8AC3E}">
        <p14:creationId xmlns:p14="http://schemas.microsoft.com/office/powerpoint/2010/main" val="1871328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51280" y="1459173"/>
            <a:ext cx="9961120" cy="2042057"/>
          </a:xfrm>
        </p:spPr>
        <p:txBody>
          <a:bodyPr anchor="b"/>
          <a:lstStyle>
            <a:lvl1pPr algn="l">
              <a:lnSpc>
                <a:spcPct val="85000"/>
              </a:lnSpc>
              <a:defRPr lang="en-GB" sz="4267" b="1" spc="-133" baseline="0" noProof="0" dirty="0" smtClean="0">
                <a:solidFill>
                  <a:schemeClr val="tx2"/>
                </a:solidFill>
                <a:latin typeface="+mj-lt"/>
                <a:ea typeface="+mj-ea"/>
                <a:cs typeface="+mj-cs"/>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1348697" y="3641038"/>
            <a:ext cx="9963704" cy="912781"/>
          </a:xfrm>
          <a:extLst>
            <a:ext uri="{909E8E84-426E-40dd-AFC4-6F175D3DCCD1}">
              <a14:hiddenFill xmlns:a14="http://schemas.microsoft.com/office/drawing/2010/main" xmlns="">
                <a:solidFill>
                  <a:schemeClr val="accent1"/>
                </a:solidFill>
              </a14:hiddenFill>
            </a:ext>
          </a:extLst>
        </p:spPr>
        <p:txBody>
          <a:bodyPr rIns="0"/>
          <a:lstStyle>
            <a:lvl1pPr marL="0" indent="0" algn="l">
              <a:buFontTx/>
              <a:buNone/>
              <a:defRPr lang="en-GB" sz="3200" spc="-107" baseline="0" noProof="0" dirty="0" smtClean="0">
                <a:solidFill>
                  <a:schemeClr val="accent1"/>
                </a:solidFill>
                <a:latin typeface="+mn-lt"/>
                <a:ea typeface="+mn-ea"/>
                <a:cs typeface="+mn-cs"/>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487156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4/25/2026</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623660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le Slid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542925"/>
            <a:ext cx="12192000" cy="6315076"/>
          </a:xfrm>
          <a:prstGeom prst="rect">
            <a:avLst/>
          </a:prstGeom>
          <a:noFill/>
        </p:spPr>
        <p:txBody>
          <a:bodyPr rtlCol="0">
            <a:normAutofit/>
          </a:bodyPr>
          <a:lstStyle>
            <a:lvl1pPr>
              <a:defRPr>
                <a:latin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7696200" y="3606112"/>
            <a:ext cx="4229100" cy="656507"/>
          </a:xfrm>
          <a:prstGeom prst="rect">
            <a:avLst/>
          </a:prstGeom>
        </p:spPr>
        <p:txBody>
          <a:bodyPr>
            <a:normAutofit/>
          </a:bodyPr>
          <a:lstStyle>
            <a:lvl1pPr marL="0" indent="0" algn="ctr">
              <a:buNone/>
              <a:defRPr sz="1875" b="1" i="0" cap="all" baseline="0">
                <a:solidFill>
                  <a:schemeClr val="tx2"/>
                </a:solidFill>
                <a:latin typeface="Arial" panose="020B0604020202020204" pitchFamily="34" charset="0"/>
                <a:cs typeface="Arial" panose="020B0604020202020204" pitchFamily="34" charset="0"/>
              </a:defRPr>
            </a:lvl1pPr>
            <a:lvl2pPr marL="429139" indent="0" algn="ctr">
              <a:buNone/>
              <a:defRPr sz="1875"/>
            </a:lvl2pPr>
            <a:lvl3pPr marL="858248" indent="0" algn="ctr">
              <a:buNone/>
              <a:defRPr sz="1688"/>
            </a:lvl3pPr>
            <a:lvl4pPr marL="1287362" indent="0" algn="ctr">
              <a:buNone/>
              <a:defRPr sz="1500"/>
            </a:lvl4pPr>
            <a:lvl5pPr marL="1716487" indent="0" algn="ctr">
              <a:buNone/>
              <a:defRPr sz="1500"/>
            </a:lvl5pPr>
            <a:lvl6pPr marL="2145607" indent="0" algn="ctr">
              <a:buNone/>
              <a:defRPr sz="1500"/>
            </a:lvl6pPr>
            <a:lvl7pPr marL="2574726" indent="0" algn="ctr">
              <a:buNone/>
              <a:defRPr sz="1500"/>
            </a:lvl7pPr>
            <a:lvl8pPr marL="3003844" indent="0" algn="ctr">
              <a:buNone/>
              <a:defRPr sz="1500"/>
            </a:lvl8pPr>
            <a:lvl9pPr marL="3432969" indent="0" algn="ctr">
              <a:buNone/>
              <a:defRPr sz="1500"/>
            </a:lvl9pPr>
          </a:lstStyle>
          <a:p>
            <a:r>
              <a:rPr lang="en-US" dirty="0"/>
              <a:t>Click to edit Master subtitle style</a:t>
            </a:r>
          </a:p>
        </p:txBody>
      </p:sp>
      <p:sp>
        <p:nvSpPr>
          <p:cNvPr id="18" name="Title 17"/>
          <p:cNvSpPr>
            <a:spLocks noGrp="1"/>
          </p:cNvSpPr>
          <p:nvPr>
            <p:ph type="title"/>
          </p:nvPr>
        </p:nvSpPr>
        <p:spPr>
          <a:xfrm>
            <a:off x="7696200" y="2238999"/>
            <a:ext cx="4229100" cy="1325563"/>
          </a:xfrm>
          <a:prstGeom prst="rect">
            <a:avLst/>
          </a:prstGeom>
        </p:spPr>
        <p:txBody>
          <a:bodyPr anchor="b"/>
          <a:lstStyle>
            <a:lvl1pPr>
              <a:defRPr b="1"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6" hasCustomPrompt="1"/>
          </p:nvPr>
        </p:nvSpPr>
        <p:spPr>
          <a:xfrm>
            <a:off x="7696200" y="5293032"/>
            <a:ext cx="4229100" cy="790651"/>
          </a:xfrm>
          <a:prstGeom prst="rect">
            <a:avLst/>
          </a:prstGeom>
        </p:spPr>
        <p:txBody>
          <a:bodyPr>
            <a:normAutofit/>
          </a:bodyPr>
          <a:lstStyle>
            <a:lvl1pPr marL="0" indent="0" algn="ctr">
              <a:buFontTx/>
              <a:buNone/>
              <a:defRPr sz="1125" b="0" i="0" cap="all" spc="188" baseline="0">
                <a:solidFill>
                  <a:schemeClr val="tx2"/>
                </a:solidFill>
                <a:latin typeface="Arial" panose="020B0604020202020204" pitchFamily="34" charset="0"/>
                <a:cs typeface="Arial" panose="020B0604020202020204" pitchFamily="34" charset="0"/>
              </a:defRPr>
            </a:lvl1pPr>
            <a:lvl2pPr marL="429139" indent="0">
              <a:buFontTx/>
              <a:buNone/>
              <a:defRPr/>
            </a:lvl2pPr>
            <a:lvl3pPr marL="858248" indent="0">
              <a:buFontTx/>
              <a:buNone/>
              <a:defRPr/>
            </a:lvl3pPr>
            <a:lvl4pPr marL="1287362" indent="0">
              <a:buFontTx/>
              <a:buNone/>
              <a:defRPr/>
            </a:lvl4pPr>
            <a:lvl5pPr marL="1716487" indent="0">
              <a:buFontTx/>
              <a:buNone/>
              <a:defRPr/>
            </a:lvl5pPr>
          </a:lstStyle>
          <a:p>
            <a:pPr lvl="0"/>
            <a:r>
              <a:rPr lang="en-US" dirty="0"/>
              <a:t>Click to edit Master text style</a:t>
            </a:r>
          </a:p>
        </p:txBody>
      </p:sp>
    </p:spTree>
    <p:custDataLst>
      <p:tags r:id="rId1"/>
    </p:custDataLst>
    <p:extLst>
      <p:ext uri="{BB962C8B-B14F-4D97-AF65-F5344CB8AC3E}">
        <p14:creationId xmlns:p14="http://schemas.microsoft.com/office/powerpoint/2010/main" val="331656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7D2C-B660-6422-2373-1849463ADC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FA60A-069A-5473-32A0-8235045ED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E98FEA-CB18-C9F9-00FC-04FC4B54B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B7ADC5-EF5C-7C29-38F4-DDB72FE4D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04A43-D5B2-CC38-E8DD-6CBC9D0E9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503AAB-F7EC-C67B-E46F-26DFFD5E1B1C}"/>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8" name="Footer Placeholder 7">
            <a:extLst>
              <a:ext uri="{FF2B5EF4-FFF2-40B4-BE49-F238E27FC236}">
                <a16:creationId xmlns:a16="http://schemas.microsoft.com/office/drawing/2014/main" id="{A84E7233-F6B1-8DF1-F362-6AEBE606C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111C3E-D654-3CAA-FA39-3F8A4F43B437}"/>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193216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7718-9288-07A6-C692-6634115C57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780441-F388-4C50-A6EA-047E6575CC4E}"/>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4" name="Footer Placeholder 3">
            <a:extLst>
              <a:ext uri="{FF2B5EF4-FFF2-40B4-BE49-F238E27FC236}">
                <a16:creationId xmlns:a16="http://schemas.microsoft.com/office/drawing/2014/main" id="{B7E4B2E3-F02E-CD4E-3568-860EA7E989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8DF7FA-F99A-99FE-351D-F4204E7884D7}"/>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389117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B8A4E-69BE-082B-BF23-7C08CB004CE7}"/>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3" name="Footer Placeholder 2">
            <a:extLst>
              <a:ext uri="{FF2B5EF4-FFF2-40B4-BE49-F238E27FC236}">
                <a16:creationId xmlns:a16="http://schemas.microsoft.com/office/drawing/2014/main" id="{BA540DF6-35A6-E22A-F703-46BFC43E73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B0FED2-CEED-3EF3-A1CF-AE820C20B8FB}"/>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202606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34A7-93A1-EA9F-8ED0-EEE08985C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12FE1-4DB7-1217-5C7A-60DD46056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5C882D-78AF-960D-D931-D2E0E8488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A7FB6-9FBA-755F-A2B4-5790869C2CC8}"/>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6" name="Footer Placeholder 5">
            <a:extLst>
              <a:ext uri="{FF2B5EF4-FFF2-40B4-BE49-F238E27FC236}">
                <a16:creationId xmlns:a16="http://schemas.microsoft.com/office/drawing/2014/main" id="{37704876-BC77-D6FB-41A8-311886C80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771A3-3C1F-1B79-9360-F17256B6596C}"/>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64103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7714-D4E5-74E3-AD43-F98D096EC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89886-B1FC-9F82-A82E-1E65DD738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6F7D8-3227-6B57-9A6D-659353D94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DCDFB-6799-37F5-631C-D22C484C2502}"/>
              </a:ext>
            </a:extLst>
          </p:cNvPr>
          <p:cNvSpPr>
            <a:spLocks noGrp="1"/>
          </p:cNvSpPr>
          <p:nvPr>
            <p:ph type="dt" sz="half" idx="10"/>
          </p:nvPr>
        </p:nvSpPr>
        <p:spPr/>
        <p:txBody>
          <a:bodyPr/>
          <a:lstStyle/>
          <a:p>
            <a:fld id="{D4949C66-72C3-44B4-AD6F-535866E63043}" type="datetimeFigureOut">
              <a:rPr lang="en-US" smtClean="0"/>
              <a:t>4/25/2026</a:t>
            </a:fld>
            <a:endParaRPr lang="en-US"/>
          </a:p>
        </p:txBody>
      </p:sp>
      <p:sp>
        <p:nvSpPr>
          <p:cNvPr id="6" name="Footer Placeholder 5">
            <a:extLst>
              <a:ext uri="{FF2B5EF4-FFF2-40B4-BE49-F238E27FC236}">
                <a16:creationId xmlns:a16="http://schemas.microsoft.com/office/drawing/2014/main" id="{D8696A74-8EF9-284A-4A34-AA93EA5CF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764FD-7E9D-66CB-F6FD-B7908262B1C5}"/>
              </a:ext>
            </a:extLst>
          </p:cNvPr>
          <p:cNvSpPr>
            <a:spLocks noGrp="1"/>
          </p:cNvSpPr>
          <p:nvPr>
            <p:ph type="sldNum" sz="quarter" idx="12"/>
          </p:nvPr>
        </p:nvSpPr>
        <p:spPr/>
        <p:txBody>
          <a:bodyPr/>
          <a:lstStyle/>
          <a:p>
            <a:fld id="{35FE162A-0974-4597-B0B2-9BB6D9B568C7}" type="slidenum">
              <a:rPr lang="en-US" smtClean="0"/>
              <a:t>‹#›</a:t>
            </a:fld>
            <a:endParaRPr lang="en-US"/>
          </a:p>
        </p:txBody>
      </p:sp>
    </p:spTree>
    <p:extLst>
      <p:ext uri="{BB962C8B-B14F-4D97-AF65-F5344CB8AC3E}">
        <p14:creationId xmlns:p14="http://schemas.microsoft.com/office/powerpoint/2010/main" val="374711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ags" Target="../tags/tag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0B611C-C108-43CB-B287-04E67C724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4D656-759E-3453-EF37-E54C8EDA0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7D753-1A57-B82C-6499-212D41170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949C66-72C3-44B4-AD6F-535866E63043}" type="datetimeFigureOut">
              <a:rPr lang="en-US" smtClean="0"/>
              <a:t>4/25/2026</a:t>
            </a:fld>
            <a:endParaRPr lang="en-US"/>
          </a:p>
        </p:txBody>
      </p:sp>
      <p:sp>
        <p:nvSpPr>
          <p:cNvPr id="5" name="Footer Placeholder 4">
            <a:extLst>
              <a:ext uri="{FF2B5EF4-FFF2-40B4-BE49-F238E27FC236}">
                <a16:creationId xmlns:a16="http://schemas.microsoft.com/office/drawing/2014/main" id="{21EE3E72-DCDC-9E73-E67F-990D9A762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5C459F-D0EE-86D9-5EE4-859EDF10F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FE162A-0974-4597-B0B2-9BB6D9B568C7}" type="slidenum">
              <a:rPr lang="en-US" smtClean="0"/>
              <a:t>‹#›</a:t>
            </a:fld>
            <a:endParaRPr lang="en-US"/>
          </a:p>
        </p:txBody>
      </p:sp>
    </p:spTree>
    <p:extLst>
      <p:ext uri="{BB962C8B-B14F-4D97-AF65-F5344CB8AC3E}">
        <p14:creationId xmlns:p14="http://schemas.microsoft.com/office/powerpoint/2010/main" val="3768925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5FFCE-675E-B0A0-C90A-63301D61C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F66AB-EB7E-B3AB-132D-9191626730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76554-D9BC-A2EF-3C81-F276BF334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F95429-6B96-4AF1-97C3-8D50B4A88BE2}" type="datetimeFigureOut">
              <a:rPr lang="en-US" smtClean="0"/>
              <a:t>4/25/2026</a:t>
            </a:fld>
            <a:endParaRPr lang="en-US"/>
          </a:p>
        </p:txBody>
      </p:sp>
      <p:sp>
        <p:nvSpPr>
          <p:cNvPr id="5" name="Footer Placeholder 4">
            <a:extLst>
              <a:ext uri="{FF2B5EF4-FFF2-40B4-BE49-F238E27FC236}">
                <a16:creationId xmlns:a16="http://schemas.microsoft.com/office/drawing/2014/main" id="{629FF6B9-1E8F-0954-1096-75A05D9EE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94EBD7-E917-5DE3-F4CB-6D4D02E23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FC0302-2E0F-462B-BBD2-A4200360D4ED}" type="slidenum">
              <a:rPr lang="en-US" smtClean="0"/>
              <a:t>‹#›</a:t>
            </a:fld>
            <a:endParaRPr lang="en-US"/>
          </a:p>
        </p:txBody>
      </p:sp>
    </p:spTree>
    <p:extLst>
      <p:ext uri="{BB962C8B-B14F-4D97-AF65-F5344CB8AC3E}">
        <p14:creationId xmlns:p14="http://schemas.microsoft.com/office/powerpoint/2010/main" val="9602321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6595460A-2EA5-E247-8A27-4CEB7997AC7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itle Placeholder 11">
            <a:extLst>
              <a:ext uri="{FF2B5EF4-FFF2-40B4-BE49-F238E27FC236}">
                <a16:creationId xmlns:a16="http://schemas.microsoft.com/office/drawing/2014/main" id="{931C9787-941C-FB4D-97FA-B3D83642B72B}"/>
              </a:ext>
            </a:extLst>
          </p:cNvPr>
          <p:cNvSpPr>
            <a:spLocks noGrp="1"/>
          </p:cNvSpPr>
          <p:nvPr>
            <p:ph type="title"/>
          </p:nvPr>
        </p:nvSpPr>
        <p:spPr bwMode="auto">
          <a:xfrm>
            <a:off x="514350" y="67500"/>
            <a:ext cx="11153775" cy="7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lvl="0"/>
            <a:r>
              <a:rPr lang="en-US" altLang="en-US" dirty="0"/>
              <a:t>Click to edit Master title style</a:t>
            </a:r>
          </a:p>
        </p:txBody>
      </p:sp>
      <p:pic>
        <p:nvPicPr>
          <p:cNvPr id="2" name="Graphic 1">
            <a:extLst>
              <a:ext uri="{FF2B5EF4-FFF2-40B4-BE49-F238E27FC236}">
                <a16:creationId xmlns:a16="http://schemas.microsoft.com/office/drawing/2014/main" id="{77FA91C9-52C6-E69A-35A6-5563C4C48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026483" y="191170"/>
            <a:ext cx="914404" cy="248891"/>
          </a:xfrm>
          <a:prstGeom prst="rect">
            <a:avLst/>
          </a:prstGeom>
        </p:spPr>
      </p:pic>
    </p:spTree>
    <p:custDataLst>
      <p:tags r:id="rId26"/>
    </p:custDataLst>
    <p:extLst>
      <p:ext uri="{BB962C8B-B14F-4D97-AF65-F5344CB8AC3E}">
        <p14:creationId xmlns:p14="http://schemas.microsoft.com/office/powerpoint/2010/main" val="16630602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9" r:id="rId22"/>
    <p:sldLayoutId id="2147483700" r:id="rId23"/>
    <p:sldLayoutId id="2147483701" r:id="rId24"/>
  </p:sldLayoutIdLst>
  <p:hf hdr="0" dt="0"/>
  <p:txStyles>
    <p:titleStyle>
      <a:lvl1pPr algn="l" rtl="0" eaLnBrk="1" fontAlgn="base" hangingPunct="1">
        <a:lnSpc>
          <a:spcPct val="90000"/>
        </a:lnSpc>
        <a:spcBef>
          <a:spcPct val="0"/>
        </a:spcBef>
        <a:spcAft>
          <a:spcPct val="0"/>
        </a:spcAft>
        <a:defRPr sz="2250" b="0" i="0" kern="12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1pPr>
      <a:lvl2pPr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2pPr>
      <a:lvl3pPr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3pPr>
      <a:lvl4pPr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4pPr>
      <a:lvl5pPr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5pPr>
      <a:lvl6pPr marL="429139"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6pPr>
      <a:lvl7pPr marL="858248"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7pPr>
      <a:lvl8pPr marL="1287362"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8pPr>
      <a:lvl9pPr marL="1716487" algn="ctr" rtl="0" eaLnBrk="1" fontAlgn="base" hangingPunct="1">
        <a:lnSpc>
          <a:spcPct val="90000"/>
        </a:lnSpc>
        <a:spcBef>
          <a:spcPct val="0"/>
        </a:spcBef>
        <a:spcAft>
          <a:spcPct val="0"/>
        </a:spcAft>
        <a:defRPr sz="3188" b="1">
          <a:solidFill>
            <a:schemeClr val="tx1"/>
          </a:solidFill>
          <a:latin typeface="Arial" panose="020B0604020202020204" pitchFamily="34" charset="0"/>
          <a:ea typeface="ヒラギノ角ゴ Pro W3" panose="020B0300000000000000" pitchFamily="34" charset="-128"/>
        </a:defRPr>
      </a:lvl9pPr>
    </p:titleStyle>
    <p:bodyStyle>
      <a:lvl1pPr marL="0" indent="0" algn="l" rtl="0" eaLnBrk="1" fontAlgn="base" hangingPunct="1">
        <a:lnSpc>
          <a:spcPct val="90000"/>
        </a:lnSpc>
        <a:spcBef>
          <a:spcPts val="938"/>
        </a:spcBef>
        <a:spcAft>
          <a:spcPct val="0"/>
        </a:spcAft>
        <a:buFontTx/>
        <a:buNone/>
        <a:defRPr sz="1875" b="0" i="0" kern="1200">
          <a:solidFill>
            <a:schemeClr val="tx2"/>
          </a:solidFill>
          <a:latin typeface="Montserrat" pitchFamily="2" charset="77"/>
          <a:ea typeface="ヒラギノ角ゴ Pro W3" panose="020B0300000000000000" pitchFamily="34" charset="-128"/>
          <a:cs typeface="+mn-cs"/>
        </a:defRPr>
      </a:lvl1pPr>
      <a:lvl2pPr marL="429139"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2pPr>
      <a:lvl3pPr marL="858248"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3pPr>
      <a:lvl4pPr marL="1287362"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4pPr>
      <a:lvl5pPr marL="1716487"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5pPr>
      <a:lvl6pPr marL="2360169"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9288"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840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752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8248" rtl="0" eaLnBrk="1" latinLnBrk="0" hangingPunct="1">
        <a:defRPr sz="1688" kern="1200">
          <a:solidFill>
            <a:schemeClr val="tx1"/>
          </a:solidFill>
          <a:latin typeface="+mn-lt"/>
          <a:ea typeface="+mn-ea"/>
          <a:cs typeface="+mn-cs"/>
        </a:defRPr>
      </a:lvl1pPr>
      <a:lvl2pPr marL="429139" algn="l" defTabSz="858248" rtl="0" eaLnBrk="1" latinLnBrk="0" hangingPunct="1">
        <a:defRPr sz="1688" kern="1200">
          <a:solidFill>
            <a:schemeClr val="tx1"/>
          </a:solidFill>
          <a:latin typeface="+mn-lt"/>
          <a:ea typeface="+mn-ea"/>
          <a:cs typeface="+mn-cs"/>
        </a:defRPr>
      </a:lvl2pPr>
      <a:lvl3pPr marL="858248" algn="l" defTabSz="858248" rtl="0" eaLnBrk="1" latinLnBrk="0" hangingPunct="1">
        <a:defRPr sz="1688" kern="1200">
          <a:solidFill>
            <a:schemeClr val="tx1"/>
          </a:solidFill>
          <a:latin typeface="+mn-lt"/>
          <a:ea typeface="+mn-ea"/>
          <a:cs typeface="+mn-cs"/>
        </a:defRPr>
      </a:lvl3pPr>
      <a:lvl4pPr marL="1287362" algn="l" defTabSz="858248" rtl="0" eaLnBrk="1" latinLnBrk="0" hangingPunct="1">
        <a:defRPr sz="1688" kern="1200">
          <a:solidFill>
            <a:schemeClr val="tx1"/>
          </a:solidFill>
          <a:latin typeface="+mn-lt"/>
          <a:ea typeface="+mn-ea"/>
          <a:cs typeface="+mn-cs"/>
        </a:defRPr>
      </a:lvl4pPr>
      <a:lvl5pPr marL="1716487" algn="l" defTabSz="858248" rtl="0" eaLnBrk="1" latinLnBrk="0" hangingPunct="1">
        <a:defRPr sz="1688" kern="1200">
          <a:solidFill>
            <a:schemeClr val="tx1"/>
          </a:solidFill>
          <a:latin typeface="+mn-lt"/>
          <a:ea typeface="+mn-ea"/>
          <a:cs typeface="+mn-cs"/>
        </a:defRPr>
      </a:lvl5pPr>
      <a:lvl6pPr marL="2145607" algn="l" defTabSz="858248" rtl="0" eaLnBrk="1" latinLnBrk="0" hangingPunct="1">
        <a:defRPr sz="1688" kern="1200">
          <a:solidFill>
            <a:schemeClr val="tx1"/>
          </a:solidFill>
          <a:latin typeface="+mn-lt"/>
          <a:ea typeface="+mn-ea"/>
          <a:cs typeface="+mn-cs"/>
        </a:defRPr>
      </a:lvl6pPr>
      <a:lvl7pPr marL="2574726" algn="l" defTabSz="858248" rtl="0" eaLnBrk="1" latinLnBrk="0" hangingPunct="1">
        <a:defRPr sz="1688" kern="1200">
          <a:solidFill>
            <a:schemeClr val="tx1"/>
          </a:solidFill>
          <a:latin typeface="+mn-lt"/>
          <a:ea typeface="+mn-ea"/>
          <a:cs typeface="+mn-cs"/>
        </a:defRPr>
      </a:lvl7pPr>
      <a:lvl8pPr marL="3003844" algn="l" defTabSz="858248" rtl="0" eaLnBrk="1" latinLnBrk="0" hangingPunct="1">
        <a:defRPr sz="1688" kern="1200">
          <a:solidFill>
            <a:schemeClr val="tx1"/>
          </a:solidFill>
          <a:latin typeface="+mn-lt"/>
          <a:ea typeface="+mn-ea"/>
          <a:cs typeface="+mn-cs"/>
        </a:defRPr>
      </a:lvl8pPr>
      <a:lvl9pPr marL="3432969" algn="l" defTabSz="858248"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8">
          <p15:clr>
            <a:srgbClr val="F26B43"/>
          </p15:clr>
        </p15:guide>
        <p15:guide id="3" orient="horz" pos="4416">
          <p15:clr>
            <a:srgbClr val="F26B43"/>
          </p15:clr>
        </p15:guide>
        <p15:guide id="4" pos="7350">
          <p15:clr>
            <a:srgbClr val="F26B43"/>
          </p15:clr>
        </p15:guide>
        <p15:guide id="5" pos="3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tmp"/><Relationship Id="rId4" Type="http://schemas.openxmlformats.org/officeDocument/2006/relationships/image" Target="../media/image5.tm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0.xml"/><Relationship Id="rId7" Type="http://schemas.openxmlformats.org/officeDocument/2006/relationships/chart" Target="../charts/chart4.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chart" Target="../charts/chart3.xml"/><Relationship Id="rId11" Type="http://schemas.openxmlformats.org/officeDocument/2006/relationships/image" Target="../media/image50.svg"/><Relationship Id="rId5" Type="http://schemas.openxmlformats.org/officeDocument/2006/relationships/chart" Target="../charts/chart2.xml"/><Relationship Id="rId10" Type="http://schemas.openxmlformats.org/officeDocument/2006/relationships/image" Target="../media/image49.svg"/><Relationship Id="rId4" Type="http://schemas.openxmlformats.org/officeDocument/2006/relationships/chart" Target="../charts/chart1.xml"/><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12.xml"/><Relationship Id="rId6" Type="http://schemas.openxmlformats.org/officeDocument/2006/relationships/image" Target="../media/image54.svg"/><Relationship Id="rId5" Type="http://schemas.openxmlformats.org/officeDocument/2006/relationships/image" Target="../media/image38.svg"/><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hyperlink" Target="https://creativecommons.org/licenses/by/4.0/deed.en"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15.xml"/><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hyperlink" Target="https://creativecommons.org/licenses/by/4.0/deed.en" TargetMode="Externa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hyperlink" Target="https://creativecommons.org/licenses/by/4.0/deed.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mailto:Ksa.ae@astrazeneca.com" TargetMode="External"/><Relationship Id="rId2" Type="http://schemas.openxmlformats.org/officeDocument/2006/relationships/hyperlink" Target="https://contactazmedical.astrazeneca.com/" TargetMode="External"/><Relationship Id="rId1" Type="http://schemas.openxmlformats.org/officeDocument/2006/relationships/slideLayout" Target="../slideLayouts/slideLayout13.xml"/><Relationship Id="rId4" Type="http://schemas.openxmlformats.org/officeDocument/2006/relationships/hyperlink" Target="mailto:medinfo-ksa@astrazeneca.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chart" Target="../charts/char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chart" Target="../charts/chart1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hyperlink" Target="https://creativecommons.org/licenses/by/2.0/deed.en"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68.tmp"/><Relationship Id="rId5" Type="http://schemas.openxmlformats.org/officeDocument/2006/relationships/image" Target="../media/image67.tmp"/><Relationship Id="rId4" Type="http://schemas.openxmlformats.org/officeDocument/2006/relationships/image" Target="../media/image66.tmp"/></Relationships>
</file>

<file path=ppt/slides/_rels/slide41.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71.tmp"/><Relationship Id="rId4" Type="http://schemas.openxmlformats.org/officeDocument/2006/relationships/image" Target="../media/image70.tmp"/></Relationships>
</file>

<file path=ppt/slides/_rels/slide42.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75.tmp"/><Relationship Id="rId4" Type="http://schemas.openxmlformats.org/officeDocument/2006/relationships/image" Target="../media/image74.tmp"/></Relationships>
</file>

<file path=ppt/slides/_rels/slide44.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78.tmp"/></Relationships>
</file>

<file path=ppt/slides/_rels/slide46.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81.tmp"/></Relationships>
</file>

<file path=ppt/slides/_rels/slide48.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86.tmp"/><Relationship Id="rId3" Type="http://schemas.openxmlformats.org/officeDocument/2006/relationships/image" Target="../media/image65.tmp"/><Relationship Id="rId7" Type="http://schemas.openxmlformats.org/officeDocument/2006/relationships/image" Target="../media/image85.tmp"/><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66.tmp"/><Relationship Id="rId5" Type="http://schemas.openxmlformats.org/officeDocument/2006/relationships/image" Target="../media/image84.tmp"/><Relationship Id="rId4" Type="http://schemas.openxmlformats.org/officeDocument/2006/relationships/image" Target="../media/image83.tmp"/><Relationship Id="rId9" Type="http://schemas.openxmlformats.org/officeDocument/2006/relationships/image" Target="../media/image87.tm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healthjade.net/hypophosphatasia/#google_vignette" TargetMode="External"/><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67.tmp"/><Relationship Id="rId4" Type="http://schemas.openxmlformats.org/officeDocument/2006/relationships/image" Target="../media/image89.tmp"/></Relationships>
</file>

<file path=ppt/slides/_rels/slide51.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90.tmp"/><Relationship Id="rId1" Type="http://schemas.openxmlformats.org/officeDocument/2006/relationships/slideLayout" Target="../slideLayouts/slideLayout15.xml"/><Relationship Id="rId4" Type="http://schemas.openxmlformats.org/officeDocument/2006/relationships/image" Target="../media/image92.tmp"/></Relationships>
</file>

<file path=ppt/slides/_rels/slide52.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95.tmp"/><Relationship Id="rId4" Type="http://schemas.openxmlformats.org/officeDocument/2006/relationships/image" Target="../media/image94.tmp"/></Relationships>
</file>

<file path=ppt/slides/_rels/slide53.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96.tmp"/><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48.xml"/><Relationship Id="rId1" Type="http://schemas.openxmlformats.org/officeDocument/2006/relationships/slideLayout" Target="../slideLayouts/slideLayout48.xml"/><Relationship Id="rId5" Type="http://schemas.openxmlformats.org/officeDocument/2006/relationships/image" Target="../media/image100.tmp"/><Relationship Id="rId4" Type="http://schemas.openxmlformats.org/officeDocument/2006/relationships/image" Target="../media/image99.tm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3389/fgene.2025.1715818" TargetMode="External"/><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102.tmp"/><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tmp"/><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7.xml"/><Relationship Id="rId5" Type="http://schemas.openxmlformats.org/officeDocument/2006/relationships/image" Target="../media/image33.tmp"/><Relationship Id="rId4" Type="http://schemas.openxmlformats.org/officeDocument/2006/relationships/image" Target="../media/image32.tm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6.xml"/><Relationship Id="rId7" Type="http://schemas.openxmlformats.org/officeDocument/2006/relationships/image" Target="../media/image37.sv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9080-5267-F547-1F7C-40852D82C9AF}"/>
              </a:ext>
            </a:extLst>
          </p:cNvPr>
          <p:cNvSpPr>
            <a:spLocks noGrp="1"/>
          </p:cNvSpPr>
          <p:nvPr>
            <p:ph type="ctrTitle"/>
          </p:nvPr>
        </p:nvSpPr>
        <p:spPr>
          <a:xfrm>
            <a:off x="365760" y="1814194"/>
            <a:ext cx="11643360" cy="2387600"/>
          </a:xfrm>
        </p:spPr>
        <p:txBody>
          <a:bodyPr>
            <a:normAutofit/>
          </a:bodyPr>
          <a:lstStyle/>
          <a:p>
            <a:r>
              <a:rPr lang="en-GB" b="1" dirty="0">
                <a:solidFill>
                  <a:schemeClr val="tx2">
                    <a:lumMod val="65000"/>
                    <a:lumOff val="35000"/>
                  </a:schemeClr>
                </a:solidFill>
              </a:rPr>
              <a:t>Overview</a:t>
            </a:r>
            <a:br>
              <a:rPr lang="en-GB" b="1" dirty="0">
                <a:solidFill>
                  <a:schemeClr val="tx2">
                    <a:lumMod val="65000"/>
                    <a:lumOff val="35000"/>
                  </a:schemeClr>
                </a:solidFill>
              </a:rPr>
            </a:br>
            <a:r>
              <a:rPr lang="en-GB" b="1" dirty="0">
                <a:solidFill>
                  <a:schemeClr val="tx2">
                    <a:lumMod val="65000"/>
                    <a:lumOff val="35000"/>
                  </a:schemeClr>
                </a:solidFill>
              </a:rPr>
              <a:t>Hypophosphatasia</a:t>
            </a:r>
            <a:endParaRPr lang="en-GB" b="1" dirty="0">
              <a:solidFill>
                <a:srgbClr val="C000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A08F1CB-298B-D348-9829-3E118E5A7A29}"/>
              </a:ext>
            </a:extLst>
          </p:cNvPr>
          <p:cNvSpPr>
            <a:spLocks noGrp="1"/>
          </p:cNvSpPr>
          <p:nvPr>
            <p:ph type="subTitle" idx="1"/>
          </p:nvPr>
        </p:nvSpPr>
        <p:spPr>
          <a:xfrm>
            <a:off x="1173480" y="4519136"/>
            <a:ext cx="9547860" cy="1655762"/>
          </a:xfrm>
        </p:spPr>
        <p:txBody>
          <a:bodyPr>
            <a:normAutofit/>
          </a:bodyPr>
          <a:lstStyle/>
          <a:p>
            <a:r>
              <a:rPr lang="en-US" dirty="0"/>
              <a:t>Afaf </a:t>
            </a:r>
            <a:r>
              <a:rPr lang="en-US" dirty="0" err="1"/>
              <a:t>AlSagheir</a:t>
            </a:r>
            <a:r>
              <a:rPr lang="en-US" dirty="0"/>
              <a:t> , MD</a:t>
            </a:r>
          </a:p>
          <a:p>
            <a:r>
              <a:rPr lang="en-US" dirty="0"/>
              <a:t>Professor of Pediatric </a:t>
            </a:r>
            <a:r>
              <a:rPr lang="en-US" dirty="0" err="1"/>
              <a:t>AlFaisal</a:t>
            </a:r>
            <a:r>
              <a:rPr lang="en-US" dirty="0"/>
              <a:t> medical school</a:t>
            </a:r>
          </a:p>
          <a:p>
            <a:r>
              <a:rPr lang="en-US" dirty="0"/>
              <a:t>Consultant pediatric endocrinologist  at KFSHRC-Riyadh</a:t>
            </a:r>
          </a:p>
          <a:p>
            <a:endParaRPr lang="en-GB" dirty="0"/>
          </a:p>
        </p:txBody>
      </p:sp>
      <p:pic>
        <p:nvPicPr>
          <p:cNvPr id="5" name="Picture 4">
            <a:extLst>
              <a:ext uri="{FF2B5EF4-FFF2-40B4-BE49-F238E27FC236}">
                <a16:creationId xmlns:a16="http://schemas.microsoft.com/office/drawing/2014/main" id="{077ADD9A-B71E-FE52-2AFD-F8D9092DB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26" y="4836478"/>
            <a:ext cx="1703074" cy="1655762"/>
          </a:xfrm>
          <a:prstGeom prst="rect">
            <a:avLst/>
          </a:prstGeom>
        </p:spPr>
      </p:pic>
      <p:pic>
        <p:nvPicPr>
          <p:cNvPr id="9" name="Picture 8">
            <a:extLst>
              <a:ext uri="{FF2B5EF4-FFF2-40B4-BE49-F238E27FC236}">
                <a16:creationId xmlns:a16="http://schemas.microsoft.com/office/drawing/2014/main" id="{3F1D3291-148D-E446-D015-D1DDF4FA6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0" y="206922"/>
            <a:ext cx="3581399" cy="1987570"/>
          </a:xfrm>
          <a:prstGeom prst="rect">
            <a:avLst/>
          </a:prstGeom>
        </p:spPr>
      </p:pic>
      <p:pic>
        <p:nvPicPr>
          <p:cNvPr id="11" name="Picture 10">
            <a:extLst>
              <a:ext uri="{FF2B5EF4-FFF2-40B4-BE49-F238E27FC236}">
                <a16:creationId xmlns:a16="http://schemas.microsoft.com/office/drawing/2014/main" id="{1DA5F8DF-7C0C-9EA6-4AC9-D8557CEC8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292" y="206922"/>
            <a:ext cx="3790978" cy="1987570"/>
          </a:xfrm>
          <a:prstGeom prst="rect">
            <a:avLst/>
          </a:prstGeom>
        </p:spPr>
      </p:pic>
    </p:spTree>
    <p:extLst>
      <p:ext uri="{BB962C8B-B14F-4D97-AF65-F5344CB8AC3E}">
        <p14:creationId xmlns:p14="http://schemas.microsoft.com/office/powerpoint/2010/main" val="181556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ray of a person's chest&#10;&#10;Description automatically generated">
            <a:extLst>
              <a:ext uri="{FF2B5EF4-FFF2-40B4-BE49-F238E27FC236}">
                <a16:creationId xmlns:a16="http://schemas.microsoft.com/office/drawing/2014/main" id="{AFA547E0-F9C5-F050-269D-C535906867D9}"/>
              </a:ext>
            </a:extLst>
          </p:cNvPr>
          <p:cNvPicPr>
            <a:picLocks noChangeAspect="1"/>
          </p:cNvPicPr>
          <p:nvPr/>
        </p:nvPicPr>
        <p:blipFill>
          <a:blip r:embed="rId3"/>
          <a:stretch>
            <a:fillRect/>
          </a:stretch>
        </p:blipFill>
        <p:spPr>
          <a:xfrm>
            <a:off x="6300105" y="1932928"/>
            <a:ext cx="3011052" cy="2503571"/>
          </a:xfrm>
          <a:prstGeom prst="rect">
            <a:avLst/>
          </a:prstGeom>
        </p:spPr>
      </p:pic>
      <p:cxnSp>
        <p:nvCxnSpPr>
          <p:cNvPr id="34" name="Straight Arrow Connector 33">
            <a:extLst>
              <a:ext uri="{FF2B5EF4-FFF2-40B4-BE49-F238E27FC236}">
                <a16:creationId xmlns:a16="http://schemas.microsoft.com/office/drawing/2014/main" id="{0EA28E44-1FC2-4622-9794-7FCB2C15F9E6}"/>
              </a:ext>
            </a:extLst>
          </p:cNvPr>
          <p:cNvCxnSpPr>
            <a:cxnSpLocks/>
          </p:cNvCxnSpPr>
          <p:nvPr/>
        </p:nvCxnSpPr>
        <p:spPr>
          <a:xfrm>
            <a:off x="6146179" y="1994680"/>
            <a:ext cx="792488" cy="1138854"/>
          </a:xfrm>
          <a:prstGeom prst="straightConnector1">
            <a:avLst/>
          </a:prstGeom>
          <a:ln w="28575">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a:xfrm>
            <a:off x="863202" y="67500"/>
            <a:ext cx="9840517" cy="708750"/>
          </a:xfrm>
        </p:spPr>
        <p:txBody>
          <a:bodyPr/>
          <a:lstStyle/>
          <a:p>
            <a:r>
              <a:rPr lang="en-US" dirty="0">
                <a:solidFill>
                  <a:srgbClr val="001E60"/>
                </a:solidFill>
                <a:ea typeface="ヒラギノ角ゴ Pro W3"/>
              </a:rPr>
              <a:t>Radiographic features of HPP: Infants &lt;6 months of age</a:t>
            </a:r>
          </a:p>
        </p:txBody>
      </p:sp>
      <p:sp>
        <p:nvSpPr>
          <p:cNvPr id="2" name="Content Placeholder 1"/>
          <p:cNvSpPr>
            <a:spLocks noGrp="1"/>
          </p:cNvSpPr>
          <p:nvPr>
            <p:ph sz="quarter" idx="4294967295"/>
          </p:nvPr>
        </p:nvSpPr>
        <p:spPr>
          <a:xfrm>
            <a:off x="381001" y="5970985"/>
            <a:ext cx="10456664" cy="302122"/>
          </a:xfrm>
        </p:spPr>
        <p:txBody>
          <a:bodyPr>
            <a:noAutofit/>
          </a:bodyPr>
          <a:lstStyle/>
          <a:p>
            <a:pPr>
              <a:lnSpc>
                <a:spcPct val="120000"/>
              </a:lnSpc>
              <a:spcBef>
                <a:spcPts val="0"/>
              </a:spcBef>
            </a:pPr>
            <a:r>
              <a:rPr lang="en-US" sz="750" dirty="0">
                <a:latin typeface="+mn-lt"/>
              </a:rPr>
              <a:t>HPP, hypophosphatasia</a:t>
            </a:r>
          </a:p>
          <a:p>
            <a:pPr marL="0" lvl="1">
              <a:lnSpc>
                <a:spcPct val="100000"/>
              </a:lnSpc>
              <a:spcBef>
                <a:spcPts val="0"/>
              </a:spcBef>
            </a:pPr>
            <a:r>
              <a:rPr lang="en-US" sz="750" dirty="0">
                <a:latin typeface="+mn-lt"/>
              </a:rPr>
              <a:t>1. Whyte MP et al. </a:t>
            </a:r>
            <a:r>
              <a:rPr lang="en-US" sz="750" i="1" dirty="0">
                <a:latin typeface="+mn-lt"/>
              </a:rPr>
              <a:t>J Bone Miner Res </a:t>
            </a:r>
            <a:r>
              <a:rPr lang="en-US" sz="750" dirty="0">
                <a:latin typeface="+mn-lt"/>
              </a:rPr>
              <a:t>2018;33:868–74; 2. Whyte MP et al. </a:t>
            </a:r>
            <a:r>
              <a:rPr lang="en-US" sz="750" i="1" dirty="0">
                <a:latin typeface="+mn-lt"/>
              </a:rPr>
              <a:t>N Engl J Med </a:t>
            </a:r>
            <a:r>
              <a:rPr lang="en-US" sz="750" dirty="0">
                <a:latin typeface="+mn-lt"/>
              </a:rPr>
              <a:t>(Supplementary material) 2012;366:904–13</a:t>
            </a:r>
            <a:endParaRPr lang="en-US" sz="750" dirty="0">
              <a:latin typeface="+mn-lt"/>
              <a:cs typeface="Arial" panose="020B0604020202020204" pitchFamily="34" charset="0"/>
            </a:endParaRPr>
          </a:p>
          <a:p>
            <a:pPr marL="0" lvl="1">
              <a:lnSpc>
                <a:spcPct val="100000"/>
              </a:lnSpc>
              <a:spcBef>
                <a:spcPts val="0"/>
              </a:spcBef>
            </a:pPr>
            <a:endParaRPr lang="en-US" sz="750" dirty="0">
              <a:latin typeface="+mn-lt"/>
              <a:cs typeface="Arial" panose="020B0604020202020204" pitchFamily="34" charset="0"/>
            </a:endParaRPr>
          </a:p>
        </p:txBody>
      </p:sp>
      <p:sp>
        <p:nvSpPr>
          <p:cNvPr id="10" name="TextBox 9"/>
          <p:cNvSpPr txBox="1"/>
          <p:nvPr/>
        </p:nvSpPr>
        <p:spPr>
          <a:xfrm>
            <a:off x="872135" y="1049512"/>
            <a:ext cx="10456662" cy="317396"/>
          </a:xfrm>
          <a:prstGeom prst="rect">
            <a:avLst/>
          </a:prstGeom>
          <a:solidFill>
            <a:schemeClr val="tx1"/>
          </a:solidFill>
        </p:spPr>
        <p:txBody>
          <a:bodyPr wrap="square" lIns="85725" tIns="42863" rIns="85725" bIns="42863"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Skeletal characteristics evaluated in infants at baseline</a:t>
            </a:r>
            <a:r>
              <a:rPr kumimoji="0" lang="en-US" sz="1500" b="1" i="0" u="none" strike="noStrike" kern="1200" cap="none" spc="0" normalizeH="0" baseline="30000" noProof="0" dirty="0">
                <a:ln>
                  <a:noFill/>
                </a:ln>
                <a:solidFill>
                  <a:srgbClr val="FFFFFF"/>
                </a:solidFill>
                <a:effectLst/>
                <a:uLnTx/>
                <a:uFillTx/>
                <a:latin typeface="Arial" panose="020B0604020202020204"/>
                <a:ea typeface="+mn-ea"/>
                <a:cs typeface="Arial" panose="020B0604020202020204" pitchFamily="34" charset="0"/>
              </a:rPr>
              <a:t>1,2</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pic>
        <p:nvPicPr>
          <p:cNvPr id="8" name="Picture 7" descr="Screen Clipping">
            <a:extLst>
              <a:ext uri="{FF2B5EF4-FFF2-40B4-BE49-F238E27FC236}">
                <a16:creationId xmlns:a16="http://schemas.microsoft.com/office/drawing/2014/main" id="{AAA6AA20-EEE2-44AC-AD80-CB4F2C415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437" y="1431824"/>
            <a:ext cx="739129" cy="3286125"/>
          </a:xfrm>
          <a:prstGeom prst="rect">
            <a:avLst/>
          </a:prstGeom>
        </p:spPr>
      </p:pic>
      <p:sp>
        <p:nvSpPr>
          <p:cNvPr id="19" name="TextBox 18">
            <a:extLst>
              <a:ext uri="{FF2B5EF4-FFF2-40B4-BE49-F238E27FC236}">
                <a16:creationId xmlns:a16="http://schemas.microsoft.com/office/drawing/2014/main" id="{C9B67DCC-47F1-48A2-A580-E56296C5BE9C}"/>
              </a:ext>
            </a:extLst>
          </p:cNvPr>
          <p:cNvSpPr txBox="1"/>
          <p:nvPr/>
        </p:nvSpPr>
        <p:spPr>
          <a:xfrm>
            <a:off x="9425250" y="2159905"/>
            <a:ext cx="1357313" cy="28359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Chest deformity</a:t>
            </a:r>
          </a:p>
        </p:txBody>
      </p:sp>
      <p:sp>
        <p:nvSpPr>
          <p:cNvPr id="20" name="TextBox 19">
            <a:extLst>
              <a:ext uri="{FF2B5EF4-FFF2-40B4-BE49-F238E27FC236}">
                <a16:creationId xmlns:a16="http://schemas.microsoft.com/office/drawing/2014/main" id="{C15AEB1C-2332-4AF8-A380-1B0847E4C2C5}"/>
              </a:ext>
            </a:extLst>
          </p:cNvPr>
          <p:cNvSpPr txBox="1"/>
          <p:nvPr/>
        </p:nvSpPr>
        <p:spPr>
          <a:xfrm>
            <a:off x="5541984" y="1694074"/>
            <a:ext cx="1108033" cy="28359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Thin ribs</a:t>
            </a:r>
          </a:p>
        </p:txBody>
      </p:sp>
      <p:sp>
        <p:nvSpPr>
          <p:cNvPr id="21" name="TextBox 20">
            <a:extLst>
              <a:ext uri="{FF2B5EF4-FFF2-40B4-BE49-F238E27FC236}">
                <a16:creationId xmlns:a16="http://schemas.microsoft.com/office/drawing/2014/main" id="{CA56BB06-9DEA-4CF2-9E70-3D5BCDA8A1DF}"/>
              </a:ext>
            </a:extLst>
          </p:cNvPr>
          <p:cNvSpPr txBox="1"/>
          <p:nvPr/>
        </p:nvSpPr>
        <p:spPr>
          <a:xfrm>
            <a:off x="2185560" y="2782141"/>
            <a:ext cx="1357313" cy="28359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Physeal widening</a:t>
            </a:r>
          </a:p>
        </p:txBody>
      </p:sp>
      <p:sp>
        <p:nvSpPr>
          <p:cNvPr id="22" name="TextBox 21">
            <a:extLst>
              <a:ext uri="{FF2B5EF4-FFF2-40B4-BE49-F238E27FC236}">
                <a16:creationId xmlns:a16="http://schemas.microsoft.com/office/drawing/2014/main" id="{42E9280E-98EF-4360-8725-215678A846D0}"/>
              </a:ext>
            </a:extLst>
          </p:cNvPr>
          <p:cNvSpPr txBox="1"/>
          <p:nvPr/>
        </p:nvSpPr>
        <p:spPr>
          <a:xfrm>
            <a:off x="2632842" y="1609357"/>
            <a:ext cx="1357313" cy="283594"/>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Metaphyseal flaring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and fraying</a:t>
            </a:r>
          </a:p>
        </p:txBody>
      </p:sp>
      <p:sp>
        <p:nvSpPr>
          <p:cNvPr id="23" name="TextBox 22">
            <a:extLst>
              <a:ext uri="{FF2B5EF4-FFF2-40B4-BE49-F238E27FC236}">
                <a16:creationId xmlns:a16="http://schemas.microsoft.com/office/drawing/2014/main" id="{8608F348-1FCA-4A32-8865-98158EFBB6C8}"/>
              </a:ext>
            </a:extLst>
          </p:cNvPr>
          <p:cNvSpPr txBox="1"/>
          <p:nvPr/>
        </p:nvSpPr>
        <p:spPr>
          <a:xfrm flipH="1">
            <a:off x="1944823" y="3184714"/>
            <a:ext cx="2240538" cy="28359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Irregularity of the provisional zone of calcification</a:t>
            </a:r>
          </a:p>
        </p:txBody>
      </p:sp>
      <p:sp>
        <p:nvSpPr>
          <p:cNvPr id="24" name="TextBox 23">
            <a:extLst>
              <a:ext uri="{FF2B5EF4-FFF2-40B4-BE49-F238E27FC236}">
                <a16:creationId xmlns:a16="http://schemas.microsoft.com/office/drawing/2014/main" id="{0A3457EC-3952-4F26-8503-1F97FA50EA48}"/>
              </a:ext>
            </a:extLst>
          </p:cNvPr>
          <p:cNvSpPr txBox="1"/>
          <p:nvPr/>
        </p:nvSpPr>
        <p:spPr>
          <a:xfrm>
            <a:off x="2720786" y="4112870"/>
            <a:ext cx="1357313" cy="283594"/>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283C8C"/>
                </a:solidFill>
                <a:effectLst/>
                <a:uLnTx/>
                <a:uFillTx/>
                <a:latin typeface="Arial" panose="020B0604020202020204"/>
                <a:ea typeface="+mn-ea"/>
                <a:cs typeface="Arial" panose="020B0604020202020204" pitchFamily="34" charset="0"/>
              </a:rPr>
              <a:t>Radiolucencies</a:t>
            </a:r>
            <a:endPar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endParaRPr>
          </a:p>
        </p:txBody>
      </p:sp>
      <p:cxnSp>
        <p:nvCxnSpPr>
          <p:cNvPr id="26" name="Straight Arrow Connector 25">
            <a:extLst>
              <a:ext uri="{FF2B5EF4-FFF2-40B4-BE49-F238E27FC236}">
                <a16:creationId xmlns:a16="http://schemas.microsoft.com/office/drawing/2014/main" id="{759A3F59-14D7-45CD-9B78-B0D0D14E2AEB}"/>
              </a:ext>
            </a:extLst>
          </p:cNvPr>
          <p:cNvCxnSpPr>
            <a:cxnSpLocks/>
          </p:cNvCxnSpPr>
          <p:nvPr/>
        </p:nvCxnSpPr>
        <p:spPr>
          <a:xfrm>
            <a:off x="3762375" y="2970567"/>
            <a:ext cx="911250" cy="0"/>
          </a:xfrm>
          <a:prstGeom prst="straightConnector1">
            <a:avLst/>
          </a:prstGeom>
          <a:ln w="2857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BB71A18-F4A5-4F1D-9D6C-EA62AE2797B1}"/>
              </a:ext>
            </a:extLst>
          </p:cNvPr>
          <p:cNvCxnSpPr>
            <a:cxnSpLocks/>
          </p:cNvCxnSpPr>
          <p:nvPr/>
        </p:nvCxnSpPr>
        <p:spPr>
          <a:xfrm>
            <a:off x="4072019" y="2035317"/>
            <a:ext cx="609590" cy="854516"/>
          </a:xfrm>
          <a:prstGeom prst="straightConnector1">
            <a:avLst/>
          </a:prstGeom>
          <a:ln w="2857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D70F4B6-174C-4C7C-87B6-CD390262C6F8}"/>
              </a:ext>
            </a:extLst>
          </p:cNvPr>
          <p:cNvCxnSpPr>
            <a:cxnSpLocks/>
          </p:cNvCxnSpPr>
          <p:nvPr/>
        </p:nvCxnSpPr>
        <p:spPr>
          <a:xfrm flipV="1">
            <a:off x="4266998" y="3490009"/>
            <a:ext cx="302705" cy="44017"/>
          </a:xfrm>
          <a:prstGeom prst="straightConnector1">
            <a:avLst/>
          </a:prstGeom>
          <a:ln w="2857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9099BE1-6EFE-4575-9ACE-45FD9C07984E}"/>
              </a:ext>
            </a:extLst>
          </p:cNvPr>
          <p:cNvCxnSpPr>
            <a:cxnSpLocks/>
          </p:cNvCxnSpPr>
          <p:nvPr/>
        </p:nvCxnSpPr>
        <p:spPr>
          <a:xfrm flipV="1">
            <a:off x="4149760" y="3700659"/>
            <a:ext cx="609563" cy="618397"/>
          </a:xfrm>
          <a:prstGeom prst="straightConnector1">
            <a:avLst/>
          </a:prstGeom>
          <a:ln w="2857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2D5BC803-999B-45E0-8703-C2AC9666A556}"/>
              </a:ext>
            </a:extLst>
          </p:cNvPr>
          <p:cNvSpPr txBox="1"/>
          <p:nvPr/>
        </p:nvSpPr>
        <p:spPr>
          <a:xfrm>
            <a:off x="6389498" y="4849533"/>
            <a:ext cx="4846888" cy="1876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These radiographs are from 2 different patients with HPP</a:t>
            </a:r>
          </a:p>
        </p:txBody>
      </p:sp>
      <p:sp>
        <p:nvSpPr>
          <p:cNvPr id="7" name="TextBox 6">
            <a:extLst>
              <a:ext uri="{FF2B5EF4-FFF2-40B4-BE49-F238E27FC236}">
                <a16:creationId xmlns:a16="http://schemas.microsoft.com/office/drawing/2014/main" id="{5CD89474-2718-D45C-DC8A-373C9D966635}"/>
              </a:ext>
            </a:extLst>
          </p:cNvPr>
          <p:cNvSpPr txBox="1"/>
          <p:nvPr/>
        </p:nvSpPr>
        <p:spPr>
          <a:xfrm>
            <a:off x="3436383" y="5095784"/>
            <a:ext cx="6578920" cy="2366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Images used from (Whyte MP et al. </a:t>
            </a:r>
            <a:r>
              <a:rPr kumimoji="0" lang="en-US" sz="938" b="0" i="1"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J Bone Miner Res </a:t>
            </a:r>
            <a:r>
              <a:rPr kumimoji="0" lang="en-US" sz="938"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2018;33:868–74). With permission from Oxford University Press.</a:t>
            </a:r>
          </a:p>
        </p:txBody>
      </p:sp>
      <p:sp>
        <p:nvSpPr>
          <p:cNvPr id="4" name="Rectangle 3">
            <a:extLst>
              <a:ext uri="{FF2B5EF4-FFF2-40B4-BE49-F238E27FC236}">
                <a16:creationId xmlns:a16="http://schemas.microsoft.com/office/drawing/2014/main" id="{0B975C13-939E-98D0-5CD3-F8210E848868}"/>
              </a:ext>
            </a:extLst>
          </p:cNvPr>
          <p:cNvSpPr/>
          <p:nvPr/>
        </p:nvSpPr>
        <p:spPr>
          <a:xfrm>
            <a:off x="863203" y="5448992"/>
            <a:ext cx="10456662" cy="317396"/>
          </a:xfrm>
          <a:prstGeom prst="rect">
            <a:avLst/>
          </a:prstGeom>
          <a:solidFill>
            <a:srgbClr val="0070C0"/>
          </a:solidFill>
        </p:spPr>
        <p:txBody>
          <a:bodyPr wrap="square" lIns="85725" tIns="42863" rIns="85725" bIns="42863"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panose="020B0604020202020204" pitchFamily="34" charset="0"/>
              </a:rPr>
              <a:t>Skeletal deformities in the chest and limbs due to </a:t>
            </a:r>
            <a:r>
              <a:rPr kumimoji="0" lang="en-US" sz="1500" b="0" i="0" u="none" strike="noStrike" kern="1200" cap="none" spc="0" normalizeH="0" baseline="0" noProof="0" dirty="0" err="1">
                <a:ln>
                  <a:noFill/>
                </a:ln>
                <a:solidFill>
                  <a:srgbClr val="FFFFFF"/>
                </a:solidFill>
                <a:effectLst/>
                <a:uLnTx/>
                <a:uFillTx/>
                <a:latin typeface="Arial" panose="020B0604020202020204"/>
                <a:ea typeface="ヒラギノ角ゴ Pro W3"/>
                <a:cs typeface="Arial" panose="020B0604020202020204" pitchFamily="34" charset="0"/>
              </a:rPr>
              <a:t>hypomineralization</a:t>
            </a: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panose="020B0604020202020204" pitchFamily="34" charset="0"/>
              </a:rPr>
              <a:t> are the characteristic symptoms of HPP in infants</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panose="020B0604020202020204" pitchFamily="34" charset="0"/>
              </a:rPr>
              <a:t>1</a:t>
            </a:r>
          </a:p>
        </p:txBody>
      </p:sp>
      <p:cxnSp>
        <p:nvCxnSpPr>
          <p:cNvPr id="40" name="Straight Arrow Connector 39">
            <a:extLst>
              <a:ext uri="{FF2B5EF4-FFF2-40B4-BE49-F238E27FC236}">
                <a16:creationId xmlns:a16="http://schemas.microsoft.com/office/drawing/2014/main" id="{440E7A90-907F-4A11-80CB-0803FB84555B}"/>
              </a:ext>
            </a:extLst>
          </p:cNvPr>
          <p:cNvCxnSpPr>
            <a:cxnSpLocks/>
          </p:cNvCxnSpPr>
          <p:nvPr/>
        </p:nvCxnSpPr>
        <p:spPr>
          <a:xfrm flipH="1">
            <a:off x="8588816" y="2476552"/>
            <a:ext cx="775138" cy="1002228"/>
          </a:xfrm>
          <a:prstGeom prst="straightConnector1">
            <a:avLst/>
          </a:prstGeom>
          <a:ln w="28575">
            <a:solidFill>
              <a:srgbClr val="B52455"/>
            </a:solidFill>
            <a:tailEnd type="arrow"/>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27131927-00E6-BDBE-A794-1807DA588DD3}"/>
              </a:ext>
            </a:extLst>
          </p:cNvPr>
          <p:cNvCxnSpPr>
            <a:cxnSpLocks/>
          </p:cNvCxnSpPr>
          <p:nvPr/>
        </p:nvCxnSpPr>
        <p:spPr>
          <a:xfrm flipV="1">
            <a:off x="4149760" y="4154210"/>
            <a:ext cx="668643" cy="620661"/>
          </a:xfrm>
          <a:prstGeom prst="straightConnector1">
            <a:avLst/>
          </a:prstGeom>
          <a:ln w="2857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47CB43D-7E14-95F4-F320-53B6C0B854B9}"/>
              </a:ext>
            </a:extLst>
          </p:cNvPr>
          <p:cNvSpPr txBox="1"/>
          <p:nvPr/>
        </p:nvSpPr>
        <p:spPr>
          <a:xfrm>
            <a:off x="2695909" y="4624153"/>
            <a:ext cx="1357313" cy="283594"/>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Gracile bones</a:t>
            </a:r>
          </a:p>
        </p:txBody>
      </p:sp>
      <p:sp>
        <p:nvSpPr>
          <p:cNvPr id="36" name="TextBox 35">
            <a:extLst>
              <a:ext uri="{FF2B5EF4-FFF2-40B4-BE49-F238E27FC236}">
                <a16:creationId xmlns:a16="http://schemas.microsoft.com/office/drawing/2014/main" id="{C24ED768-E500-FF44-458B-DC4717A6E052}"/>
              </a:ext>
            </a:extLst>
          </p:cNvPr>
          <p:cNvSpPr txBox="1"/>
          <p:nvPr/>
        </p:nvSpPr>
        <p:spPr>
          <a:xfrm>
            <a:off x="7330454" y="4553024"/>
            <a:ext cx="1202126" cy="50297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2 months old</a:t>
            </a:r>
          </a:p>
        </p:txBody>
      </p:sp>
      <p:sp>
        <p:nvSpPr>
          <p:cNvPr id="37" name="TextBox 36">
            <a:extLst>
              <a:ext uri="{FF2B5EF4-FFF2-40B4-BE49-F238E27FC236}">
                <a16:creationId xmlns:a16="http://schemas.microsoft.com/office/drawing/2014/main" id="{23C18915-86D9-25CB-D8AF-AB1CE9557BF3}"/>
              </a:ext>
            </a:extLst>
          </p:cNvPr>
          <p:cNvSpPr txBox="1"/>
          <p:nvPr/>
        </p:nvSpPr>
        <p:spPr>
          <a:xfrm>
            <a:off x="4396421" y="4734419"/>
            <a:ext cx="1202126" cy="17332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283C8C"/>
                </a:solidFill>
                <a:effectLst/>
                <a:uLnTx/>
                <a:uFillTx/>
                <a:latin typeface="Arial" panose="020B0604020202020204"/>
                <a:ea typeface="+mn-ea"/>
                <a:cs typeface="Arial" panose="020B0604020202020204" pitchFamily="34" charset="0"/>
              </a:rPr>
              <a:t>6 months old</a:t>
            </a:r>
          </a:p>
        </p:txBody>
      </p:sp>
      <p:sp>
        <p:nvSpPr>
          <p:cNvPr id="5" name="Rectangle 4">
            <a:extLst>
              <a:ext uri="{FF2B5EF4-FFF2-40B4-BE49-F238E27FC236}">
                <a16:creationId xmlns:a16="http://schemas.microsoft.com/office/drawing/2014/main" id="{F4703061-3431-A78A-6B8E-6BC74BADD11A}"/>
              </a:ext>
            </a:extLst>
          </p:cNvPr>
          <p:cNvSpPr/>
          <p:nvPr/>
        </p:nvSpPr>
        <p:spPr>
          <a:xfrm>
            <a:off x="863203" y="1009054"/>
            <a:ext cx="10456663" cy="4757332"/>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095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7"/>
          <p:cNvSpPr txBox="1">
            <a:spLocks/>
          </p:cNvSpPr>
          <p:nvPr/>
        </p:nvSpPr>
        <p:spPr>
          <a:xfrm>
            <a:off x="2145989" y="496927"/>
            <a:ext cx="7978440" cy="85725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50" b="1"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Franklin Gothic Book"/>
            </a:endParaRPr>
          </a:p>
        </p:txBody>
      </p:sp>
      <p:sp>
        <p:nvSpPr>
          <p:cNvPr id="15" name="Title 14"/>
          <p:cNvSpPr>
            <a:spLocks noGrp="1"/>
          </p:cNvSpPr>
          <p:nvPr>
            <p:ph type="title"/>
          </p:nvPr>
        </p:nvSpPr>
        <p:spPr>
          <a:xfrm>
            <a:off x="863202" y="67500"/>
            <a:ext cx="9840517" cy="708750"/>
          </a:xfrm>
        </p:spPr>
        <p:txBody>
          <a:bodyPr/>
          <a:lstStyle/>
          <a:p>
            <a:r>
              <a:rPr lang="en-US" dirty="0">
                <a:solidFill>
                  <a:schemeClr val="accent1"/>
                </a:solidFill>
                <a:latin typeface="+mn-lt"/>
                <a:ea typeface="ヒラギノ角ゴ Pro W3"/>
                <a:cs typeface="Arial"/>
              </a:rPr>
              <a:t>Skeletal manifestations of HPP in infants</a:t>
            </a:r>
          </a:p>
        </p:txBody>
      </p:sp>
      <p:sp>
        <p:nvSpPr>
          <p:cNvPr id="2" name="Content Placeholder 1"/>
          <p:cNvSpPr>
            <a:spLocks noGrp="1"/>
          </p:cNvSpPr>
          <p:nvPr>
            <p:ph sz="quarter" idx="4294967295"/>
          </p:nvPr>
        </p:nvSpPr>
        <p:spPr>
          <a:xfrm>
            <a:off x="381001" y="5962055"/>
            <a:ext cx="10456664" cy="290215"/>
          </a:xfrm>
        </p:spPr>
        <p:txBody>
          <a:bodyPr>
            <a:noAutofit/>
          </a:bodyPr>
          <a:lstStyle/>
          <a:p>
            <a:pPr>
              <a:lnSpc>
                <a:spcPct val="100000"/>
              </a:lnSpc>
              <a:spcBef>
                <a:spcPts val="0"/>
              </a:spcBef>
              <a:spcAft>
                <a:spcPts val="188"/>
              </a:spcAft>
            </a:pPr>
            <a:r>
              <a:rPr lang="en-US" sz="750" dirty="0">
                <a:latin typeface="+mn-lt"/>
              </a:rPr>
              <a:t>HPP, hypophosphatasia</a:t>
            </a:r>
          </a:p>
          <a:p>
            <a:pPr>
              <a:lnSpc>
                <a:spcPct val="100000"/>
              </a:lnSpc>
              <a:spcBef>
                <a:spcPts val="0"/>
              </a:spcBef>
              <a:spcAft>
                <a:spcPts val="0"/>
              </a:spcAft>
            </a:pPr>
            <a:r>
              <a:rPr lang="en-IN" sz="750" dirty="0">
                <a:latin typeface="Arial" panose="020B0604020202020204" pitchFamily="34" charset="0"/>
                <a:cs typeface="Arial" panose="020B0604020202020204" pitchFamily="34" charset="0"/>
              </a:rPr>
              <a:t>1. Mannes I, et al. </a:t>
            </a:r>
            <a:r>
              <a:rPr lang="en-IN" sz="750" i="1" dirty="0" err="1">
                <a:latin typeface="Arial" panose="020B0604020202020204" pitchFamily="34" charset="0"/>
                <a:cs typeface="Arial" panose="020B0604020202020204" pitchFamily="34" charset="0"/>
              </a:rPr>
              <a:t>Pediatr</a:t>
            </a:r>
            <a:r>
              <a:rPr lang="en-IN" sz="750" i="1" dirty="0">
                <a:latin typeface="Arial" panose="020B0604020202020204" pitchFamily="34" charset="0"/>
                <a:cs typeface="Arial" panose="020B0604020202020204" pitchFamily="34" charset="0"/>
              </a:rPr>
              <a:t> </a:t>
            </a:r>
            <a:r>
              <a:rPr lang="en-IN" sz="750" i="1" dirty="0" err="1">
                <a:latin typeface="Arial" panose="020B0604020202020204" pitchFamily="34" charset="0"/>
                <a:cs typeface="Arial" panose="020B0604020202020204" pitchFamily="34" charset="0"/>
              </a:rPr>
              <a:t>Radiol</a:t>
            </a:r>
            <a:r>
              <a:rPr lang="en-IN" sz="750" dirty="0">
                <a:latin typeface="Arial" panose="020B0604020202020204" pitchFamily="34" charset="0"/>
                <a:cs typeface="Arial" panose="020B0604020202020204" pitchFamily="34" charset="0"/>
              </a:rPr>
              <a:t> 2022;52(5):998–06; </a:t>
            </a:r>
            <a:r>
              <a:rPr lang="en-US" sz="750" dirty="0">
                <a:latin typeface="Arial" panose="020B0604020202020204" pitchFamily="34" charset="0"/>
                <a:cs typeface="Arial" panose="020B0604020202020204" pitchFamily="34" charset="0"/>
              </a:rPr>
              <a:t>2. </a:t>
            </a:r>
            <a:r>
              <a:rPr lang="en-US" sz="750" dirty="0">
                <a:latin typeface="Arial" panose="020B0604020202020204" pitchFamily="34" charset="0"/>
                <a:ea typeface="Times New Roman" panose="02020603050405020304" pitchFamily="18" charset="0"/>
                <a:cs typeface="Arial" panose="020B0604020202020204" pitchFamily="34" charset="0"/>
              </a:rPr>
              <a:t>Zarante AM</a:t>
            </a:r>
            <a:r>
              <a:rPr lang="en-US" sz="750" dirty="0">
                <a:latin typeface="Arial" panose="020B0604020202020204" pitchFamily="34" charset="0"/>
                <a:cs typeface="Arial" panose="020B0604020202020204" pitchFamily="34" charset="0"/>
              </a:rPr>
              <a:t> et al. </a:t>
            </a:r>
            <a:r>
              <a:rPr lang="it-IT" sz="750" i="1" dirty="0">
                <a:latin typeface="Arial" panose="020B0604020202020204" pitchFamily="34" charset="0"/>
                <a:cs typeface="Arial" panose="020B0604020202020204" pitchFamily="34" charset="0"/>
              </a:rPr>
              <a:t>J Endocrinol Metab</a:t>
            </a:r>
            <a:r>
              <a:rPr lang="it-IT" sz="750" dirty="0">
                <a:latin typeface="Arial" panose="020B0604020202020204" pitchFamily="34" charset="0"/>
                <a:cs typeface="Arial" panose="020B0604020202020204" pitchFamily="34" charset="0"/>
              </a:rPr>
              <a:t> 2021;11(2):56-64; </a:t>
            </a:r>
            <a:r>
              <a:rPr lang="en-US" sz="750" kern="0" dirty="0">
                <a:latin typeface="+mn-lt"/>
                <a:cs typeface="Arial" pitchFamily="34" charset="0"/>
              </a:rPr>
              <a:t>3.</a:t>
            </a:r>
            <a:r>
              <a:rPr lang="en-IN" sz="750" dirty="0">
                <a:latin typeface="Arial" panose="020B0604020202020204" pitchFamily="34" charset="0"/>
                <a:cs typeface="Arial" panose="020B0604020202020204" pitchFamily="34" charset="0"/>
              </a:rPr>
              <a:t> Sankaran D, et al. </a:t>
            </a:r>
            <a:r>
              <a:rPr lang="en-IN" sz="750" i="1" dirty="0">
                <a:latin typeface="Arial" panose="020B0604020202020204" pitchFamily="34" charset="0"/>
                <a:cs typeface="Arial" panose="020B0604020202020204" pitchFamily="34" charset="0"/>
              </a:rPr>
              <a:t>AJP Rep. </a:t>
            </a:r>
            <a:r>
              <a:rPr lang="en-IN" sz="750" dirty="0">
                <a:latin typeface="Arial" panose="020B0604020202020204" pitchFamily="34" charset="0"/>
                <a:cs typeface="Arial" panose="020B0604020202020204" pitchFamily="34" charset="0"/>
              </a:rPr>
              <a:t>2020;10(2):e139-e147</a:t>
            </a:r>
            <a:endParaRPr lang="en-US" sz="750" kern="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7329730-CA10-2800-B82E-5B613C7C454F}"/>
              </a:ext>
            </a:extLst>
          </p:cNvPr>
          <p:cNvSpPr/>
          <p:nvPr/>
        </p:nvSpPr>
        <p:spPr>
          <a:xfrm>
            <a:off x="863203" y="5606949"/>
            <a:ext cx="10465594" cy="317396"/>
          </a:xfrm>
          <a:prstGeom prst="rect">
            <a:avLst/>
          </a:prstGeom>
          <a:solidFill>
            <a:srgbClr val="0070C0"/>
          </a:solidFill>
        </p:spPr>
        <p:txBody>
          <a:bodyPr wrap="square" lIns="85725" tIns="42863" rIns="85725" bIns="42863"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Bone </a:t>
            </a:r>
            <a:r>
              <a:rPr kumimoji="0" lang="en-US" sz="1500" b="0" i="0" u="none" strike="noStrike" kern="1200" cap="none" spc="0" normalizeH="0" baseline="0" noProof="0" dirty="0" err="1">
                <a:ln>
                  <a:noFill/>
                </a:ln>
                <a:solidFill>
                  <a:srgbClr val="FFFFFF"/>
                </a:solidFill>
                <a:effectLst/>
                <a:uLnTx/>
                <a:uFillTx/>
                <a:latin typeface="Arial" panose="020B0604020202020204"/>
                <a:ea typeface="ヒラギノ角ゴ Pro W3"/>
                <a:cs typeface="Arial"/>
              </a:rPr>
              <a:t>hypomineralization</a:t>
            </a: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 often leads to alteration of bone morphology, bone density, and poor ossifiction.</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a:rPr>
              <a:t>2,3</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endParaRPr>
          </a:p>
        </p:txBody>
      </p:sp>
      <p:grpSp>
        <p:nvGrpSpPr>
          <p:cNvPr id="27" name="Group 26">
            <a:extLst>
              <a:ext uri="{FF2B5EF4-FFF2-40B4-BE49-F238E27FC236}">
                <a16:creationId xmlns:a16="http://schemas.microsoft.com/office/drawing/2014/main" id="{E1829DD9-143C-B806-9C50-3665CFFDDF0E}"/>
              </a:ext>
            </a:extLst>
          </p:cNvPr>
          <p:cNvGrpSpPr/>
          <p:nvPr/>
        </p:nvGrpSpPr>
        <p:grpSpPr>
          <a:xfrm>
            <a:off x="954590" y="1066538"/>
            <a:ext cx="10280277" cy="4536614"/>
            <a:chOff x="814987" y="865959"/>
            <a:chExt cx="10965629" cy="4839054"/>
          </a:xfrm>
        </p:grpSpPr>
        <p:sp>
          <p:nvSpPr>
            <p:cNvPr id="20" name="TextBox 19"/>
            <p:cNvSpPr txBox="1"/>
            <p:nvPr/>
          </p:nvSpPr>
          <p:spPr>
            <a:xfrm>
              <a:off x="7912821" y="3789510"/>
              <a:ext cx="3786013" cy="662285"/>
            </a:xfrm>
            <a:prstGeom prst="rect">
              <a:avLst/>
            </a:prstGeom>
          </p:spPr>
          <p:txBody>
            <a:bodyPr vert="horz" lIns="0" tIns="0" rIns="0" bIns="0" rtlCol="0">
              <a:noAutofit/>
            </a:bodyPr>
            <a:lstStyle>
              <a:defPPr>
                <a:defRPr lang="en-US"/>
              </a:defPPr>
              <a:lvl1pPr marL="234950" indent="-234950">
                <a:lnSpc>
                  <a:spcPct val="95000"/>
                </a:lnSpc>
                <a:spcBef>
                  <a:spcPts val="600"/>
                </a:spcBef>
                <a:buClr>
                  <a:schemeClr val="accent1"/>
                </a:buClr>
                <a:buSzPct val="95000"/>
                <a:buFont typeface="Wingdings" panose="05000000000000000000" pitchFamily="2" charset="2"/>
                <a:buChar char="§"/>
                <a:defRPr sz="1400">
                  <a:solidFill>
                    <a:schemeClr val="bg2"/>
                  </a:solidFill>
                  <a:latin typeface="Arial" pitchFamily="34" charset="0"/>
                </a:defRPr>
              </a:lvl1pPr>
              <a:lvl2pPr marL="568325" indent="-277813">
                <a:lnSpc>
                  <a:spcPct val="95000"/>
                </a:lnSpc>
                <a:spcBef>
                  <a:spcPts val="400"/>
                </a:spcBef>
                <a:buClr>
                  <a:srgbClr val="767980"/>
                </a:buClr>
                <a:buFont typeface="Webdings" pitchFamily="18" charset="2"/>
                <a:buChar char=""/>
                <a:defRPr sz="2000">
                  <a:solidFill>
                    <a:schemeClr val="tx2"/>
                  </a:solidFill>
                  <a:latin typeface="Arial" pitchFamily="34" charset="0"/>
                </a:defRPr>
              </a:lvl2pPr>
              <a:lvl3pPr marL="858838" indent="-234950">
                <a:lnSpc>
                  <a:spcPct val="95000"/>
                </a:lnSpc>
                <a:spcBef>
                  <a:spcPts val="300"/>
                </a:spcBef>
                <a:buClr>
                  <a:schemeClr val="tx2"/>
                </a:buClr>
                <a:buFont typeface="Arial"/>
                <a:buChar char="•"/>
                <a:defRPr>
                  <a:solidFill>
                    <a:schemeClr val="tx2"/>
                  </a:solidFill>
                  <a:latin typeface="Arial" pitchFamily="34" charset="0"/>
                </a:defRPr>
              </a:lvl3pPr>
              <a:lvl4pPr marL="1149350" indent="-179388">
                <a:lnSpc>
                  <a:spcPct val="95000"/>
                </a:lnSpc>
                <a:spcBef>
                  <a:spcPts val="300"/>
                </a:spcBef>
                <a:buClr>
                  <a:schemeClr val="tx2"/>
                </a:buClr>
                <a:buFont typeface="Arial"/>
                <a:buChar char="–"/>
                <a:defRPr sz="1600">
                  <a:solidFill>
                    <a:schemeClr val="tx2"/>
                  </a:solidFill>
                  <a:latin typeface="Arial" pitchFamily="34" charset="0"/>
                </a:defRPr>
              </a:lvl4pPr>
              <a:lvl5pPr marL="1427163" indent="-222250">
                <a:lnSpc>
                  <a:spcPct val="95000"/>
                </a:lnSpc>
                <a:spcBef>
                  <a:spcPts val="300"/>
                </a:spcBef>
                <a:buFont typeface="Arial"/>
                <a:buChar char="»"/>
                <a:defRPr sz="1600">
                  <a:solidFill>
                    <a:schemeClr val="tx2"/>
                  </a:solidFill>
                  <a:latin typeface="Arial" pitchFamily="34" charset="0"/>
                </a:defRPr>
              </a:lvl5pPr>
              <a:lvl6pPr marL="2514600" indent="-228600">
                <a:spcBef>
                  <a:spcPct val="20000"/>
                </a:spcBef>
                <a:buFont typeface="Arial"/>
                <a:buChar char="•"/>
              </a:lvl6pPr>
              <a:lvl7pPr marL="2971800" indent="-228600">
                <a:spcBef>
                  <a:spcPct val="20000"/>
                </a:spcBef>
                <a:buFont typeface="Arial"/>
                <a:buChar char="•"/>
              </a:lvl7pPr>
              <a:lvl8pPr marL="3429000" indent="-228600">
                <a:spcBef>
                  <a:spcPct val="20000"/>
                </a:spcBef>
                <a:buFont typeface="Arial"/>
                <a:buChar char="•"/>
              </a:lvl8pPr>
              <a:lvl9pPr marL="3886200" indent="-228600">
                <a:spcBef>
                  <a:spcPct val="20000"/>
                </a:spcBef>
                <a:buFont typeface="Arial"/>
                <a:buChar char="•"/>
              </a:lvl9pPr>
            </a:lstStyle>
            <a:p>
              <a:pPr marL="163711" marR="0" lvl="0" indent="-163711" algn="l" defTabSz="914400" rtl="0" eaLnBrk="1" fontAlgn="auto" latinLnBrk="0" hangingPunct="1">
                <a:lnSpc>
                  <a:spcPct val="95000"/>
                </a:lnSpc>
                <a:spcBef>
                  <a:spcPts val="600"/>
                </a:spcBef>
                <a:spcAft>
                  <a:spcPts val="0"/>
                </a:spcAft>
                <a:buClr>
                  <a:srgbClr val="283C8C"/>
                </a:buClr>
                <a:buSzPct val="95000"/>
                <a:buFont typeface="Wingdings" panose="05000000000000000000" pitchFamily="2" charset="2"/>
                <a:buChar char="§"/>
                <a:tabLst/>
                <a:defRPr/>
              </a:pPr>
              <a:r>
                <a:rPr kumimoji="0" lang="en-GB" sz="1125" b="0" i="0" u="none" strike="noStrike" kern="1200" cap="none" spc="0" normalizeH="0" baseline="0" noProof="0" dirty="0">
                  <a:ln>
                    <a:noFill/>
                  </a:ln>
                  <a:solidFill>
                    <a:srgbClr val="6E6159"/>
                  </a:solidFill>
                  <a:effectLst/>
                  <a:uLnTx/>
                  <a:uFillTx/>
                  <a:latin typeface="Arial" pitchFamily="34" charset="0"/>
                  <a:ea typeface="+mn-ea"/>
                  <a:cs typeface="+mn-cs"/>
                </a:rPr>
                <a:t>Generalized poor ossification of skull noted in infant with hypophosphatasia (black arrow)</a:t>
              </a:r>
              <a:r>
                <a:rPr kumimoji="0" lang="en-GB" sz="1125" b="0" i="0" u="none" strike="noStrike" kern="1200" cap="none" spc="0" normalizeH="0" baseline="30000" noProof="0" dirty="0">
                  <a:ln>
                    <a:noFill/>
                  </a:ln>
                  <a:solidFill>
                    <a:srgbClr val="6E6159"/>
                  </a:solidFill>
                  <a:effectLst/>
                  <a:uLnTx/>
                  <a:uFillTx/>
                  <a:latin typeface="Arial" pitchFamily="34" charset="0"/>
                  <a:ea typeface="+mn-ea"/>
                  <a:cs typeface="+mn-cs"/>
                </a:rPr>
                <a:t>3</a:t>
              </a:r>
              <a:endParaRPr kumimoji="0" lang="en-US" sz="1125" b="0" i="0" u="none" strike="noStrike" kern="1200" cap="none" spc="0" normalizeH="0" baseline="30000" noProof="0" dirty="0">
                <a:ln>
                  <a:noFill/>
                </a:ln>
                <a:solidFill>
                  <a:srgbClr val="6E6159"/>
                </a:solidFill>
                <a:effectLst/>
                <a:uLnTx/>
                <a:uFillTx/>
                <a:latin typeface="Arial" panose="020B0604020202020204"/>
                <a:ea typeface="+mn-ea"/>
                <a:cs typeface="+mn-cs"/>
              </a:endParaRPr>
            </a:p>
          </p:txBody>
        </p:sp>
        <p:sp>
          <p:nvSpPr>
            <p:cNvPr id="21" name="TextBox 20"/>
            <p:cNvSpPr txBox="1"/>
            <p:nvPr/>
          </p:nvSpPr>
          <p:spPr>
            <a:xfrm>
              <a:off x="886672" y="3744874"/>
              <a:ext cx="2032459" cy="1208363"/>
            </a:xfrm>
            <a:prstGeom prst="rect">
              <a:avLst/>
            </a:prstGeom>
          </p:spPr>
          <p:txBody>
            <a:bodyPr vert="horz" lIns="0" tIns="0" rIns="0" bIns="0" rtlCol="0">
              <a:noAutofit/>
            </a:bodyPr>
            <a:lstStyle>
              <a:lvl1pPr marL="234950" indent="-234950">
                <a:lnSpc>
                  <a:spcPct val="95000"/>
                </a:lnSpc>
                <a:spcBef>
                  <a:spcPts val="600"/>
                </a:spcBef>
                <a:buClr>
                  <a:srgbClr val="94760E"/>
                </a:buClr>
                <a:buSzPct val="95000"/>
                <a:buFont typeface="Symbol" pitchFamily="18" charset="2"/>
                <a:buChar char="·"/>
                <a:defRPr sz="1400">
                  <a:solidFill>
                    <a:schemeClr val="tx2"/>
                  </a:solidFill>
                  <a:latin typeface="Arial" pitchFamily="34" charset="0"/>
                </a:defRPr>
              </a:lvl1pPr>
              <a:lvl2pPr marL="568325" indent="-277813">
                <a:lnSpc>
                  <a:spcPct val="95000"/>
                </a:lnSpc>
                <a:spcBef>
                  <a:spcPts val="400"/>
                </a:spcBef>
                <a:buClr>
                  <a:srgbClr val="767980"/>
                </a:buClr>
                <a:buFont typeface="Webdings" pitchFamily="18" charset="2"/>
                <a:buChar char=""/>
                <a:defRPr sz="2000">
                  <a:solidFill>
                    <a:schemeClr val="tx2"/>
                  </a:solidFill>
                  <a:latin typeface="Arial" pitchFamily="34" charset="0"/>
                </a:defRPr>
              </a:lvl2pPr>
              <a:lvl3pPr marL="858838" indent="-234950">
                <a:lnSpc>
                  <a:spcPct val="95000"/>
                </a:lnSpc>
                <a:spcBef>
                  <a:spcPts val="300"/>
                </a:spcBef>
                <a:buClr>
                  <a:schemeClr val="tx2"/>
                </a:buClr>
                <a:buFont typeface="Arial"/>
                <a:buChar char="•"/>
                <a:defRPr>
                  <a:solidFill>
                    <a:schemeClr val="tx2"/>
                  </a:solidFill>
                  <a:latin typeface="Arial" pitchFamily="34" charset="0"/>
                </a:defRPr>
              </a:lvl3pPr>
              <a:lvl4pPr marL="1149350" indent="-179388">
                <a:lnSpc>
                  <a:spcPct val="95000"/>
                </a:lnSpc>
                <a:spcBef>
                  <a:spcPts val="300"/>
                </a:spcBef>
                <a:buClr>
                  <a:schemeClr val="tx2"/>
                </a:buClr>
                <a:buFont typeface="Arial"/>
                <a:buChar char="–"/>
                <a:defRPr sz="1600">
                  <a:solidFill>
                    <a:schemeClr val="tx2"/>
                  </a:solidFill>
                  <a:latin typeface="Arial" pitchFamily="34" charset="0"/>
                </a:defRPr>
              </a:lvl4pPr>
              <a:lvl5pPr marL="1427163" indent="-222250">
                <a:lnSpc>
                  <a:spcPct val="95000"/>
                </a:lnSpc>
                <a:spcBef>
                  <a:spcPts val="300"/>
                </a:spcBef>
                <a:buFont typeface="Arial"/>
                <a:buChar char="»"/>
                <a:defRPr sz="1600">
                  <a:solidFill>
                    <a:schemeClr val="tx2"/>
                  </a:solidFill>
                  <a:latin typeface="Arial" pitchFamily="34" charset="0"/>
                </a:defRPr>
              </a:lvl5pPr>
              <a:lvl6pPr marL="2514600" indent="-228600">
                <a:spcBef>
                  <a:spcPct val="20000"/>
                </a:spcBef>
                <a:buFont typeface="Arial"/>
                <a:buChar char="•"/>
              </a:lvl6pPr>
              <a:lvl7pPr marL="2971800" indent="-228600">
                <a:spcBef>
                  <a:spcPct val="20000"/>
                </a:spcBef>
                <a:buFont typeface="Arial"/>
                <a:buChar char="•"/>
              </a:lvl7pPr>
              <a:lvl8pPr marL="3429000" indent="-228600">
                <a:spcBef>
                  <a:spcPct val="20000"/>
                </a:spcBef>
                <a:buFont typeface="Arial"/>
                <a:buChar char="•"/>
              </a:lvl8pPr>
              <a:lvl9pPr marL="3886200" indent="-228600">
                <a:spcBef>
                  <a:spcPct val="20000"/>
                </a:spcBef>
                <a:buFont typeface="Arial"/>
                <a:buChar char="•"/>
              </a:lvl9pPr>
            </a:lstStyle>
            <a:p>
              <a:pPr marL="234950" marR="0" lvl="0" indent="-234950" algn="l" defTabSz="914400" rtl="0" eaLnBrk="1" fontAlgn="auto" latinLnBrk="0" hangingPunct="1">
                <a:lnSpc>
                  <a:spcPct val="95000"/>
                </a:lnSpc>
                <a:spcBef>
                  <a:spcPts val="600"/>
                </a:spcBef>
                <a:spcAft>
                  <a:spcPts val="0"/>
                </a:spcAft>
                <a:buClr>
                  <a:srgbClr val="001E60"/>
                </a:buClr>
                <a:buSzPct val="95000"/>
                <a:buFont typeface="Wingdings" panose="05000000000000000000" pitchFamily="2" charset="2"/>
                <a:buChar char="§"/>
                <a:tabLst/>
                <a:defRPr/>
              </a:pPr>
              <a:r>
                <a:rPr kumimoji="0" lang="en-IN"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Posteroanterior left wrist radiograph. </a:t>
              </a:r>
              <a:r>
                <a:rPr kumimoji="0" lang="en-US"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A central metaphyseal </a:t>
              </a:r>
              <a:r>
                <a:rPr kumimoji="0" lang="en-US" sz="1125" b="0" i="0" u="none" strike="noStrike" kern="1200" cap="none" spc="0" normalizeH="0" baseline="0" noProof="0" dirty="0" err="1">
                  <a:ln>
                    <a:noFill/>
                  </a:ln>
                  <a:solidFill>
                    <a:srgbClr val="6E6159"/>
                  </a:solidFill>
                  <a:effectLst/>
                  <a:uLnTx/>
                  <a:uFillTx/>
                  <a:latin typeface="Arial" pitchFamily="34" charset="0"/>
                  <a:ea typeface="+mn-ea"/>
                  <a:cs typeface="Arial" panose="020B0604020202020204" pitchFamily="34" charset="0"/>
                </a:rPr>
                <a:t>lucency</a:t>
              </a:r>
              <a:r>
                <a:rPr kumimoji="0" lang="en-US"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 </a:t>
              </a:r>
              <a:r>
                <a:rPr kumimoji="0" lang="en-GB"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(arrows) is in the distal metaphyseal </a:t>
              </a:r>
              <a:r>
                <a:rPr kumimoji="0" lang="en-US"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radius and ulna. The carpus, metacarpus and phalanges are spared</a:t>
              </a:r>
              <a:r>
                <a:rPr kumimoji="0" lang="en-US" sz="1125" b="0" i="0" u="none" strike="noStrike" kern="1200" cap="none" spc="0" normalizeH="0" baseline="30000" noProof="0" dirty="0">
                  <a:ln>
                    <a:noFill/>
                  </a:ln>
                  <a:solidFill>
                    <a:srgbClr val="6E6159"/>
                  </a:solidFill>
                  <a:effectLst/>
                  <a:uLnTx/>
                  <a:uFillTx/>
                  <a:latin typeface="Arial" pitchFamily="34" charset="0"/>
                  <a:ea typeface="+mn-ea"/>
                  <a:cs typeface="Arial" panose="020B0604020202020204" pitchFamily="34" charset="0"/>
                </a:rPr>
                <a:t>1</a:t>
              </a:r>
            </a:p>
          </p:txBody>
        </p:sp>
        <p:sp>
          <p:nvSpPr>
            <p:cNvPr id="17" name="Content Placeholder 6"/>
            <p:cNvSpPr txBox="1">
              <a:spLocks/>
            </p:cNvSpPr>
            <p:nvPr/>
          </p:nvSpPr>
          <p:spPr bwMode="auto">
            <a:xfrm>
              <a:off x="992546" y="877432"/>
              <a:ext cx="3911737" cy="45505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95000"/>
                </a:lnSpc>
                <a:spcBef>
                  <a:spcPts val="94"/>
                </a:spcBef>
                <a:spcAft>
                  <a:spcPts val="0"/>
                </a:spcAft>
                <a:buClr>
                  <a:srgbClr val="94760E"/>
                </a:buClr>
                <a:buSzPct val="90000"/>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a:ea typeface="+mn-ea"/>
                  <a:cs typeface="+mn-cs"/>
                </a:rPr>
                <a:t>Patient 1 (26-month-old)</a:t>
              </a:r>
            </a:p>
          </p:txBody>
        </p:sp>
        <p:sp>
          <p:nvSpPr>
            <p:cNvPr id="19" name="Content Placeholder 6"/>
            <p:cNvSpPr txBox="1">
              <a:spLocks/>
            </p:cNvSpPr>
            <p:nvPr/>
          </p:nvSpPr>
          <p:spPr bwMode="auto">
            <a:xfrm>
              <a:off x="5193105" y="877432"/>
              <a:ext cx="2067798" cy="441916"/>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400" b="1">
                  <a:solidFill>
                    <a:srgbClr val="FFFFFF"/>
                  </a:solidFill>
                </a:defRPr>
              </a:lvl1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a:ea typeface="+mn-ea"/>
                  <a:cs typeface="+mn-cs"/>
                </a:rPr>
                <a:t>Patient 2 (At birth: 36 weeks gestation)</a:t>
              </a:r>
            </a:p>
          </p:txBody>
        </p:sp>
        <p:sp>
          <p:nvSpPr>
            <p:cNvPr id="16" name="Content Placeholder 6"/>
            <p:cNvSpPr txBox="1">
              <a:spLocks/>
            </p:cNvSpPr>
            <p:nvPr/>
          </p:nvSpPr>
          <p:spPr bwMode="auto">
            <a:xfrm>
              <a:off x="7622780" y="865959"/>
              <a:ext cx="4134242" cy="468000"/>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400" b="1">
                  <a:solidFill>
                    <a:srgbClr val="FFFFFF"/>
                  </a:solidFill>
                </a:defRPr>
              </a:lvl1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 3 </a:t>
              </a:r>
              <a:r>
                <a:rPr kumimoji="0" lang="en-GB" sz="131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birth: 32 weeks gestation) </a:t>
              </a:r>
              <a:r>
                <a:rPr kumimoji="0" lang="en-US" sz="131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normal newborn</a:t>
              </a:r>
            </a:p>
          </p:txBody>
        </p:sp>
        <p:sp>
          <p:nvSpPr>
            <p:cNvPr id="4" name="TextBox 3"/>
            <p:cNvSpPr txBox="1"/>
            <p:nvPr/>
          </p:nvSpPr>
          <p:spPr>
            <a:xfrm>
              <a:off x="981913" y="1348757"/>
              <a:ext cx="3911737" cy="274617"/>
            </a:xfrm>
            <a:prstGeom prst="rect">
              <a:avLst/>
            </a:prstGeom>
            <a:solidFill>
              <a:srgbClr val="CDCED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4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US" sz="1313" b="1" i="0" u="none" strike="noStrike" kern="1200" cap="none" spc="0" normalizeH="0" baseline="0" noProof="0" dirty="0">
                  <a:ln>
                    <a:noFill/>
                  </a:ln>
                  <a:solidFill>
                    <a:srgbClr val="6E6159"/>
                  </a:solidFill>
                  <a:effectLst/>
                  <a:uLnTx/>
                  <a:uFillTx/>
                  <a:latin typeface="Arial" panose="020B0604020202020204" pitchFamily="34" charset="0"/>
                  <a:ea typeface="+mn-ea"/>
                  <a:cs typeface="Arial" panose="020B0604020202020204" pitchFamily="34" charset="0"/>
                </a:rPr>
                <a:t>Tulip-shaped radiolucencies</a:t>
              </a:r>
              <a:r>
                <a:rPr kumimoji="0" lang="en-US" sz="1313" b="1" i="0" u="none" strike="noStrike" kern="1200" cap="none" spc="0" normalizeH="0" baseline="30000" noProof="0" dirty="0">
                  <a:ln>
                    <a:noFill/>
                  </a:ln>
                  <a:solidFill>
                    <a:srgbClr val="6E6159"/>
                  </a:solidFill>
                  <a:effectLst/>
                  <a:uLnTx/>
                  <a:uFillTx/>
                  <a:latin typeface="Arial" panose="020B0604020202020204" pitchFamily="34" charset="0"/>
                  <a:ea typeface="+mn-ea"/>
                  <a:cs typeface="Arial" panose="020B0604020202020204" pitchFamily="34" charset="0"/>
                </a:rPr>
                <a:t>1</a:t>
              </a:r>
            </a:p>
          </p:txBody>
        </p:sp>
        <p:sp>
          <p:nvSpPr>
            <p:cNvPr id="26" name="TextBox 25"/>
            <p:cNvSpPr txBox="1"/>
            <p:nvPr/>
          </p:nvSpPr>
          <p:spPr>
            <a:xfrm>
              <a:off x="5197173" y="1346834"/>
              <a:ext cx="2067797" cy="321407"/>
            </a:xfrm>
            <a:prstGeom prst="rect">
              <a:avLst/>
            </a:prstGeom>
            <a:solidFill>
              <a:srgbClr val="CDCED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2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US" sz="1313" b="1" i="0" u="none" strike="noStrike" kern="1200" cap="none" spc="0" normalizeH="0" baseline="0" noProof="0" dirty="0" err="1">
                  <a:ln>
                    <a:noFill/>
                  </a:ln>
                  <a:solidFill>
                    <a:srgbClr val="6E6159"/>
                  </a:solidFill>
                  <a:effectLst/>
                  <a:uLnTx/>
                  <a:uFillTx/>
                  <a:latin typeface="Arial" panose="020B0604020202020204"/>
                  <a:ea typeface="+mn-ea"/>
                  <a:cs typeface="+mn-cs"/>
                </a:rPr>
                <a:t>Hypomineralized</a:t>
              </a:r>
              <a:r>
                <a:rPr kumimoji="0" lang="en-US" sz="1313" b="1" i="0" u="none" strike="noStrike" kern="1200" cap="none" spc="0" normalizeH="0" baseline="0" noProof="0" dirty="0">
                  <a:ln>
                    <a:noFill/>
                  </a:ln>
                  <a:solidFill>
                    <a:srgbClr val="6E6159"/>
                  </a:solidFill>
                  <a:effectLst/>
                  <a:uLnTx/>
                  <a:uFillTx/>
                  <a:latin typeface="Arial" panose="020B0604020202020204"/>
                  <a:ea typeface="+mn-ea"/>
                  <a:cs typeface="+mn-cs"/>
                </a:rPr>
                <a:t> bone</a:t>
              </a:r>
              <a:r>
                <a:rPr kumimoji="0" lang="en-US" sz="1313" b="1" i="0" u="none" strike="noStrike" kern="1200" cap="none" spc="0" normalizeH="0" baseline="30000" noProof="0" dirty="0">
                  <a:ln>
                    <a:noFill/>
                  </a:ln>
                  <a:solidFill>
                    <a:srgbClr val="6E6159"/>
                  </a:solidFill>
                  <a:effectLst/>
                  <a:uLnTx/>
                  <a:uFillTx/>
                  <a:latin typeface="Arial" panose="020B0604020202020204"/>
                  <a:ea typeface="+mn-ea"/>
                  <a:cs typeface="+mn-cs"/>
                </a:rPr>
                <a:t>2</a:t>
              </a:r>
            </a:p>
          </p:txBody>
        </p:sp>
        <p:sp>
          <p:nvSpPr>
            <p:cNvPr id="28" name="TextBox 27"/>
            <p:cNvSpPr txBox="1"/>
            <p:nvPr/>
          </p:nvSpPr>
          <p:spPr>
            <a:xfrm>
              <a:off x="4884718" y="3751643"/>
              <a:ext cx="2856656" cy="1255004"/>
            </a:xfrm>
            <a:prstGeom prst="rect">
              <a:avLst/>
            </a:prstGeom>
          </p:spPr>
          <p:txBody>
            <a:bodyPr vert="horz" lIns="0" tIns="0" rIns="0" bIns="0" rtlCol="0">
              <a:noAutofit/>
            </a:bodyPr>
            <a:lstStyle>
              <a:lvl1pPr marL="234950" indent="-234950">
                <a:lnSpc>
                  <a:spcPct val="95000"/>
                </a:lnSpc>
                <a:spcBef>
                  <a:spcPts val="600"/>
                </a:spcBef>
                <a:buClr>
                  <a:srgbClr val="94760E"/>
                </a:buClr>
                <a:buSzPct val="95000"/>
                <a:buFont typeface="Symbol" pitchFamily="18" charset="2"/>
                <a:buChar char="·"/>
                <a:defRPr sz="1400">
                  <a:solidFill>
                    <a:schemeClr val="tx2"/>
                  </a:solidFill>
                  <a:latin typeface="Arial" pitchFamily="34" charset="0"/>
                </a:defRPr>
              </a:lvl1pPr>
              <a:lvl2pPr marL="568325" indent="-277813">
                <a:lnSpc>
                  <a:spcPct val="95000"/>
                </a:lnSpc>
                <a:spcBef>
                  <a:spcPts val="400"/>
                </a:spcBef>
                <a:buClr>
                  <a:srgbClr val="767980"/>
                </a:buClr>
                <a:buFont typeface="Webdings" pitchFamily="18" charset="2"/>
                <a:buChar char=""/>
                <a:defRPr sz="2000">
                  <a:solidFill>
                    <a:schemeClr val="tx2"/>
                  </a:solidFill>
                  <a:latin typeface="Arial" pitchFamily="34" charset="0"/>
                </a:defRPr>
              </a:lvl2pPr>
              <a:lvl3pPr marL="858838" indent="-234950">
                <a:lnSpc>
                  <a:spcPct val="95000"/>
                </a:lnSpc>
                <a:spcBef>
                  <a:spcPts val="300"/>
                </a:spcBef>
                <a:buClr>
                  <a:schemeClr val="tx2"/>
                </a:buClr>
                <a:buFont typeface="Arial"/>
                <a:buChar char="•"/>
                <a:defRPr>
                  <a:solidFill>
                    <a:schemeClr val="tx2"/>
                  </a:solidFill>
                  <a:latin typeface="Arial" pitchFamily="34" charset="0"/>
                </a:defRPr>
              </a:lvl3pPr>
              <a:lvl4pPr marL="1149350" indent="-179388">
                <a:lnSpc>
                  <a:spcPct val="95000"/>
                </a:lnSpc>
                <a:spcBef>
                  <a:spcPts val="300"/>
                </a:spcBef>
                <a:buClr>
                  <a:schemeClr val="tx2"/>
                </a:buClr>
                <a:buFont typeface="Arial"/>
                <a:buChar char="–"/>
                <a:defRPr sz="1600">
                  <a:solidFill>
                    <a:schemeClr val="tx2"/>
                  </a:solidFill>
                  <a:latin typeface="Arial" pitchFamily="34" charset="0"/>
                </a:defRPr>
              </a:lvl4pPr>
              <a:lvl5pPr marL="1427163" indent="-222250">
                <a:lnSpc>
                  <a:spcPct val="95000"/>
                </a:lnSpc>
                <a:spcBef>
                  <a:spcPts val="300"/>
                </a:spcBef>
                <a:buFont typeface="Arial"/>
                <a:buChar char="»"/>
                <a:defRPr sz="1600">
                  <a:solidFill>
                    <a:schemeClr val="tx2"/>
                  </a:solidFill>
                  <a:latin typeface="Arial" pitchFamily="34" charset="0"/>
                </a:defRPr>
              </a:lvl5pPr>
              <a:lvl6pPr marL="2514600" indent="-228600">
                <a:spcBef>
                  <a:spcPct val="20000"/>
                </a:spcBef>
                <a:buFont typeface="Arial"/>
                <a:buChar char="•"/>
              </a:lvl6pPr>
              <a:lvl7pPr marL="2971800" indent="-228600">
                <a:spcBef>
                  <a:spcPct val="20000"/>
                </a:spcBef>
                <a:buFont typeface="Arial"/>
                <a:buChar char="•"/>
              </a:lvl7pPr>
              <a:lvl8pPr marL="3429000" indent="-228600">
                <a:spcBef>
                  <a:spcPct val="20000"/>
                </a:spcBef>
                <a:buFont typeface="Arial"/>
                <a:buChar char="•"/>
              </a:lvl8pPr>
              <a:lvl9pPr marL="3886200" indent="-228600">
                <a:spcBef>
                  <a:spcPct val="20000"/>
                </a:spcBef>
                <a:buFont typeface="Arial"/>
                <a:buChar char="•"/>
              </a:lvl9pPr>
            </a:lstStyle>
            <a:p>
              <a:pPr marL="234950" marR="0" lvl="0" indent="-234950" algn="l" defTabSz="914400" rtl="0" eaLnBrk="1" fontAlgn="auto" latinLnBrk="0" hangingPunct="1">
                <a:lnSpc>
                  <a:spcPct val="95000"/>
                </a:lnSpc>
                <a:spcBef>
                  <a:spcPts val="600"/>
                </a:spcBef>
                <a:spcAft>
                  <a:spcPts val="0"/>
                </a:spcAft>
                <a:buClr>
                  <a:srgbClr val="001E60"/>
                </a:buClr>
                <a:buSzPct val="95000"/>
                <a:buFont typeface="Wingdings" panose="05000000000000000000" pitchFamily="2" charset="2"/>
                <a:buChar char="§"/>
                <a:tabLst/>
                <a:defRPr/>
              </a:pPr>
              <a:r>
                <a:rPr kumimoji="0" lang="en-US"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Alteration in the morphology of femurs with angulation of the diaphysis, mineralization defects in the bilateral </a:t>
              </a:r>
              <a:r>
                <a:rPr kumimoji="0" lang="en-US" sz="1125" b="0" i="0" u="none" strike="noStrike" kern="1200" cap="none" spc="0" normalizeH="0" baseline="0" noProof="0" dirty="0" err="1">
                  <a:ln>
                    <a:noFill/>
                  </a:ln>
                  <a:solidFill>
                    <a:srgbClr val="6E6159"/>
                  </a:solidFill>
                  <a:effectLst/>
                  <a:uLnTx/>
                  <a:uFillTx/>
                  <a:latin typeface="Arial" pitchFamily="34" charset="0"/>
                  <a:ea typeface="+mn-ea"/>
                  <a:cs typeface="Arial" panose="020B0604020202020204" pitchFamily="34" charset="0"/>
                </a:rPr>
                <a:t>metaphyses</a:t>
              </a:r>
              <a:r>
                <a:rPr kumimoji="0" lang="en-US" sz="1125" b="0" i="0" u="none" strike="noStrike" kern="1200" cap="none" spc="0" normalizeH="0" baseline="0" noProof="0" dirty="0">
                  <a:ln>
                    <a:noFill/>
                  </a:ln>
                  <a:solidFill>
                    <a:srgbClr val="6E6159"/>
                  </a:solidFill>
                  <a:effectLst/>
                  <a:uLnTx/>
                  <a:uFillTx/>
                  <a:latin typeface="Arial" pitchFamily="34" charset="0"/>
                  <a:ea typeface="+mn-ea"/>
                  <a:cs typeface="Arial" panose="020B0604020202020204" pitchFamily="34" charset="0"/>
                </a:rPr>
                <a:t> of the femurs, tibia and fibula; alteration in the density and morphology of the long bones of the lower limbs (arrows)</a:t>
              </a:r>
              <a:r>
                <a:rPr kumimoji="0" lang="en-US" sz="1125" b="0" i="0" u="none" strike="noStrike" kern="1200" cap="none" spc="0" normalizeH="0" baseline="30000" noProof="0" dirty="0">
                  <a:ln>
                    <a:noFill/>
                  </a:ln>
                  <a:solidFill>
                    <a:srgbClr val="6E6159"/>
                  </a:solidFill>
                  <a:effectLst/>
                  <a:uLnTx/>
                  <a:uFillTx/>
                  <a:latin typeface="Arial" pitchFamily="34" charset="0"/>
                  <a:ea typeface="+mn-ea"/>
                  <a:cs typeface="Arial" panose="020B0604020202020204" pitchFamily="34" charset="0"/>
                </a:rPr>
                <a:t>2</a:t>
              </a:r>
            </a:p>
          </p:txBody>
        </p:sp>
        <p:sp>
          <p:nvSpPr>
            <p:cNvPr id="5" name="TextBox 4">
              <a:extLst>
                <a:ext uri="{FF2B5EF4-FFF2-40B4-BE49-F238E27FC236}">
                  <a16:creationId xmlns:a16="http://schemas.microsoft.com/office/drawing/2014/main" id="{481DB90B-ED04-C717-AA38-6928A9475106}"/>
                </a:ext>
              </a:extLst>
            </p:cNvPr>
            <p:cNvSpPr txBox="1"/>
            <p:nvPr/>
          </p:nvSpPr>
          <p:spPr>
            <a:xfrm>
              <a:off x="814987" y="5360304"/>
              <a:ext cx="4066936" cy="344709"/>
            </a:xfrm>
            <a:prstGeom prst="rect">
              <a:avLst/>
            </a:prstGeom>
            <a:noFill/>
          </p:spPr>
          <p:txBody>
            <a:bodyPr wrap="square">
              <a:spAutoFit/>
            </a:bodyPr>
            <a:lstStyle>
              <a:defPPr>
                <a:defRPr lang="en-US"/>
              </a:defPPr>
              <a:lvl1pPr marL="0" marR="0" lvl="0" indent="0" algn="ctr" defTabSz="914400" eaLnBrk="1" fontAlgn="auto" latinLnBrk="0" hangingPunct="1">
                <a:spcBef>
                  <a:spcPts val="0"/>
                </a:spcBef>
                <a:spcAft>
                  <a:spcPts val="600"/>
                </a:spcAft>
                <a:buClrTx/>
                <a:buSzTx/>
                <a:buFontTx/>
                <a:buNone/>
                <a:tabLst/>
                <a:defRPr kumimoji="0" sz="900" b="0" i="0" u="none" strike="noStrike" cap="none" normalizeH="0" baseline="0">
                  <a:ln>
                    <a:noFill/>
                  </a:ln>
                  <a:solidFill>
                    <a:srgbClr val="6E6159"/>
                  </a:solidFill>
                  <a:effectLst/>
                  <a:uLnTx/>
                  <a:uFillTx/>
                  <a:latin typeface="+mn-lt"/>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Images of patient 1 used from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Mannes I, et al. </a:t>
              </a:r>
              <a:r>
                <a:rPr kumimoji="0" lang="en-IN" sz="750" b="0" i="1" u="none" strike="noStrike" kern="1200" cap="none" spc="0" normalizeH="0" baseline="0" noProof="0" dirty="0" err="1">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Pediatr</a:t>
              </a:r>
              <a:r>
                <a:rPr kumimoji="0" lang="en-IN" sz="750" b="0" i="1"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IN" sz="750" b="0" i="1" u="none" strike="noStrike" kern="1200" cap="none" spc="0" normalizeH="0" baseline="0" noProof="0" dirty="0" err="1">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Radiol</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2022;52(5):998–06</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With permission from Springer Nature.</a:t>
              </a:r>
            </a:p>
          </p:txBody>
        </p:sp>
        <p:sp>
          <p:nvSpPr>
            <p:cNvPr id="7" name="TextBox 6">
              <a:extLst>
                <a:ext uri="{FF2B5EF4-FFF2-40B4-BE49-F238E27FC236}">
                  <a16:creationId xmlns:a16="http://schemas.microsoft.com/office/drawing/2014/main" id="{F92E1DB0-4784-1DCA-38AE-17D8FF7B074A}"/>
                </a:ext>
              </a:extLst>
            </p:cNvPr>
            <p:cNvSpPr txBox="1"/>
            <p:nvPr/>
          </p:nvSpPr>
          <p:spPr>
            <a:xfrm>
              <a:off x="7936775" y="5216894"/>
              <a:ext cx="3820246" cy="344709"/>
            </a:xfrm>
            <a:prstGeom prst="rect">
              <a:avLst/>
            </a:prstGeom>
            <a:noFill/>
          </p:spPr>
          <p:txBody>
            <a:bodyPr wrap="square">
              <a:spAutoFit/>
            </a:bodyPr>
            <a:lstStyle>
              <a:defPPr>
                <a:defRPr lang="en-US"/>
              </a:defPPr>
              <a:lvl1pPr marL="0" marR="0" lvl="0" indent="0" defTabSz="914400" eaLnBrk="1" fontAlgn="auto" latinLnBrk="0" hangingPunct="1">
                <a:spcBef>
                  <a:spcPts val="0"/>
                </a:spcBef>
                <a:spcAft>
                  <a:spcPts val="600"/>
                </a:spcAft>
                <a:buClrTx/>
                <a:buSzTx/>
                <a:buFontTx/>
                <a:buNone/>
                <a:tabLst/>
                <a:defRPr kumimoji="0" sz="900" b="0" i="0" u="none" strike="noStrike" cap="none" normalizeH="0" baseline="0">
                  <a:ln>
                    <a:noFill/>
                  </a:ln>
                  <a:solidFill>
                    <a:srgbClr val="6E6159"/>
                  </a:solidFill>
                  <a:effectLst/>
                  <a:uLnTx/>
                  <a:uFillTx/>
                  <a:latin typeface="+mn-lt"/>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50" b="0" i="0" u="none" strike="noStrike" kern="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Images of patients 3 and 4 used from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Sankaran D, et al. </a:t>
              </a:r>
              <a:r>
                <a:rPr kumimoji="0" lang="en-IN" sz="750" b="0" i="1"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AJP Rep.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2020;10(2):e139-e147</a:t>
              </a:r>
              <a:r>
                <a:rPr kumimoji="0" lang="en-US" sz="750" b="0" i="0" u="none" strike="noStrike" kern="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With permission from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Thieme Medical Publishers.</a:t>
              </a:r>
            </a:p>
          </p:txBody>
        </p:sp>
        <p:sp>
          <p:nvSpPr>
            <p:cNvPr id="18" name="TextBox 17">
              <a:extLst>
                <a:ext uri="{FF2B5EF4-FFF2-40B4-BE49-F238E27FC236}">
                  <a16:creationId xmlns:a16="http://schemas.microsoft.com/office/drawing/2014/main" id="{8D6E45B8-D789-9504-003F-941BCA92A9C0}"/>
                </a:ext>
              </a:extLst>
            </p:cNvPr>
            <p:cNvSpPr txBox="1"/>
            <p:nvPr/>
          </p:nvSpPr>
          <p:spPr>
            <a:xfrm>
              <a:off x="4998110" y="5218945"/>
              <a:ext cx="2921908" cy="467821"/>
            </a:xfrm>
            <a:prstGeom prst="rect">
              <a:avLst/>
            </a:prstGeom>
            <a:noFill/>
          </p:spPr>
          <p:txBody>
            <a:bodyPr wrap="square">
              <a:spAutoFit/>
            </a:bodyPr>
            <a:lstStyle>
              <a:defPPr>
                <a:defRPr lang="en-US"/>
              </a:defPPr>
              <a:lvl1pPr marL="0" marR="0" lvl="0" indent="0" algn="ctr" defTabSz="914400" eaLnBrk="1" fontAlgn="auto" latinLnBrk="0" hangingPunct="1">
                <a:spcBef>
                  <a:spcPts val="0"/>
                </a:spcBef>
                <a:spcAft>
                  <a:spcPts val="600"/>
                </a:spcAft>
                <a:buClrTx/>
                <a:buSzTx/>
                <a:buFontTx/>
                <a:buNone/>
                <a:tabLst/>
                <a:defRPr kumimoji="0" sz="900" b="0" i="0" u="none" strike="noStrike" cap="none" normalizeH="0" baseline="0">
                  <a:ln>
                    <a:noFill/>
                  </a:ln>
                  <a:solidFill>
                    <a:srgbClr val="6E6159"/>
                  </a:solidFill>
                  <a:effectLst/>
                  <a:uLnTx/>
                  <a:uFillTx/>
                  <a:latin typeface="+mn-lt"/>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Image of patient 2 used from (</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Times New Roman" panose="02020603050405020304" pitchFamily="18" charset="0"/>
                  <a:cs typeface="Arial" panose="020B0604020202020204" pitchFamily="34" charset="0"/>
                </a:rPr>
                <a:t>Zarante AM</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et al. </a:t>
              </a:r>
              <a:r>
                <a:rPr kumimoji="0" lang="it-IT" sz="750" b="0" i="1"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J Endocrinol Metab</a:t>
              </a:r>
              <a:r>
                <a:rPr kumimoji="0" lang="it-IT"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2021;11(2):56-64</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With permission from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Elmer Press Inc. </a:t>
              </a:r>
              <a:endPar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02E0C7AD-3916-F3DE-E9BA-F759D348E6DE}"/>
                </a:ext>
              </a:extLst>
            </p:cNvPr>
            <p:cNvSpPr txBox="1"/>
            <p:nvPr/>
          </p:nvSpPr>
          <p:spPr>
            <a:xfrm>
              <a:off x="2751588" y="3675276"/>
              <a:ext cx="2239325" cy="1760482"/>
            </a:xfrm>
            <a:prstGeom prst="rect">
              <a:avLst/>
            </a:prstGeom>
            <a:noFill/>
          </p:spPr>
          <p:txBody>
            <a:bodyPr wrap="square">
              <a:spAutoFit/>
            </a:bodyPr>
            <a:lstStyle/>
            <a:p>
              <a:pPr marL="219375" marR="0" lvl="0" indent="-219375" algn="l" defTabSz="914400" rtl="0" eaLnBrk="1" fontAlgn="auto" latinLnBrk="0" hangingPunct="1">
                <a:lnSpc>
                  <a:spcPct val="100000"/>
                </a:lnSpc>
                <a:spcBef>
                  <a:spcPts val="0"/>
                </a:spcBef>
                <a:spcAft>
                  <a:spcPts val="0"/>
                </a:spcAft>
                <a:buClr>
                  <a:srgbClr val="001E60"/>
                </a:buClr>
                <a:buSzTx/>
                <a:buFont typeface="Wingdings" panose="05000000000000000000" pitchFamily="2" charset="2"/>
                <a:buChar char="§"/>
                <a:tabLst/>
                <a:defRPr/>
              </a:pPr>
              <a:r>
                <a:rPr kumimoji="0" lang="en-IN" sz="1125" b="0" i="0" u="none" strike="noStrike" kern="1200" cap="none" spc="0" normalizeH="0" baseline="0" noProof="0" dirty="0">
                  <a:ln>
                    <a:noFill/>
                  </a:ln>
                  <a:solidFill>
                    <a:srgbClr val="6E6159"/>
                  </a:solidFill>
                  <a:effectLst/>
                  <a:uLnTx/>
                  <a:uFillTx/>
                  <a:latin typeface="Arial" panose="020B0604020202020204"/>
                  <a:ea typeface="+mn-ea"/>
                  <a:cs typeface="+mn-cs"/>
                </a:rPr>
                <a:t>Posteroanterior left knee radiograph</a:t>
              </a: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mn-cs"/>
                </a:rPr>
                <a:t>. A central metaphyseal </a:t>
              </a:r>
              <a:r>
                <a:rPr kumimoji="0" lang="en-US" sz="1125" b="0" i="0" u="none" strike="noStrike" kern="1200" cap="none" spc="0" normalizeH="0" baseline="0" noProof="0" dirty="0" err="1">
                  <a:ln>
                    <a:noFill/>
                  </a:ln>
                  <a:solidFill>
                    <a:srgbClr val="6E6159"/>
                  </a:solidFill>
                  <a:effectLst/>
                  <a:uLnTx/>
                  <a:uFillTx/>
                  <a:latin typeface="Arial" panose="020B0604020202020204"/>
                  <a:ea typeface="+mn-ea"/>
                  <a:cs typeface="+mn-cs"/>
                </a:rPr>
                <a:t>lucency</a:t>
              </a: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mn-cs"/>
                </a:rPr>
                <a:t> (arrows) is present in the distal metaphyseal femur. The epiphysis of both the distal femur and proximal tibia is heterogeneous (asterisks)</a:t>
              </a:r>
              <a:r>
                <a:rPr kumimoji="0" lang="en-US" sz="1125" b="0" i="0" u="none" strike="noStrike" kern="1200" cap="none" spc="0" normalizeH="0" baseline="30000" noProof="0" dirty="0">
                  <a:ln>
                    <a:noFill/>
                  </a:ln>
                  <a:solidFill>
                    <a:srgbClr val="6E6159"/>
                  </a:solidFill>
                  <a:effectLst/>
                  <a:uLnTx/>
                  <a:uFillTx/>
                  <a:latin typeface="Arial" panose="020B0604020202020204"/>
                  <a:ea typeface="+mn-ea"/>
                  <a:cs typeface="+mn-cs"/>
                </a:rPr>
                <a:t>1</a:t>
              </a:r>
            </a:p>
          </p:txBody>
        </p:sp>
        <p:grpSp>
          <p:nvGrpSpPr>
            <p:cNvPr id="41" name="Group 40">
              <a:extLst>
                <a:ext uri="{FF2B5EF4-FFF2-40B4-BE49-F238E27FC236}">
                  <a16:creationId xmlns:a16="http://schemas.microsoft.com/office/drawing/2014/main" id="{1879B1B7-0954-0FE1-7849-0688E5E92ED5}"/>
                </a:ext>
              </a:extLst>
            </p:cNvPr>
            <p:cNvGrpSpPr/>
            <p:nvPr/>
          </p:nvGrpSpPr>
          <p:grpSpPr>
            <a:xfrm>
              <a:off x="5204256" y="1701370"/>
              <a:ext cx="2074940" cy="2019049"/>
              <a:chOff x="5204256" y="1807700"/>
              <a:chExt cx="2074940" cy="2019049"/>
            </a:xfrm>
          </p:grpSpPr>
          <p:pic>
            <p:nvPicPr>
              <p:cNvPr id="23" name="Picture 2" descr="Figure 2. ">
                <a:extLst>
                  <a:ext uri="{FF2B5EF4-FFF2-40B4-BE49-F238E27FC236}">
                    <a16:creationId xmlns:a16="http://schemas.microsoft.com/office/drawing/2014/main" id="{CB1D479A-11C9-3D3F-04FE-0C7BE275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256" y="1807700"/>
                <a:ext cx="2074940" cy="201904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6253F10-C92B-61A4-6BE9-5AE68CF65A90}"/>
                  </a:ext>
                </a:extLst>
              </p:cNvPr>
              <p:cNvSpPr/>
              <p:nvPr/>
            </p:nvSpPr>
            <p:spPr>
              <a:xfrm>
                <a:off x="5252368" y="1815842"/>
                <a:ext cx="360000" cy="129791"/>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054BB82A-E4F7-60F2-3750-D809286ED336}"/>
                  </a:ext>
                </a:extLst>
              </p:cNvPr>
              <p:cNvSpPr/>
              <p:nvPr/>
            </p:nvSpPr>
            <p:spPr>
              <a:xfrm>
                <a:off x="5808943" y="3048636"/>
                <a:ext cx="657760" cy="129791"/>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 name="Rectangle 33">
              <a:extLst>
                <a:ext uri="{FF2B5EF4-FFF2-40B4-BE49-F238E27FC236}">
                  <a16:creationId xmlns:a16="http://schemas.microsoft.com/office/drawing/2014/main" id="{A8903E27-BD26-D4FC-9D49-6E8507F8F683}"/>
                </a:ext>
              </a:extLst>
            </p:cNvPr>
            <p:cNvSpPr/>
            <p:nvPr/>
          </p:nvSpPr>
          <p:spPr>
            <a:xfrm>
              <a:off x="1511961" y="1704928"/>
              <a:ext cx="130315" cy="144212"/>
            </a:xfrm>
            <a:prstGeom prst="rect">
              <a:avLst/>
            </a:prstGeom>
            <a:solidFill>
              <a:srgbClr val="2929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25C96E0E-5306-0DD4-C583-35BF7D84C6F7}"/>
                </a:ext>
              </a:extLst>
            </p:cNvPr>
            <p:cNvSpPr/>
            <p:nvPr/>
          </p:nvSpPr>
          <p:spPr>
            <a:xfrm>
              <a:off x="2980188" y="1692804"/>
              <a:ext cx="130315" cy="144212"/>
            </a:xfrm>
            <a:prstGeom prst="rect">
              <a:avLst/>
            </a:prstGeom>
            <a:solidFill>
              <a:srgbClr val="2929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0" name="Group 39">
              <a:extLst>
                <a:ext uri="{FF2B5EF4-FFF2-40B4-BE49-F238E27FC236}">
                  <a16:creationId xmlns:a16="http://schemas.microsoft.com/office/drawing/2014/main" id="{91E10915-E09F-00A8-73FE-EAA6BBBD4403}"/>
                </a:ext>
              </a:extLst>
            </p:cNvPr>
            <p:cNvGrpSpPr/>
            <p:nvPr/>
          </p:nvGrpSpPr>
          <p:grpSpPr>
            <a:xfrm>
              <a:off x="992547" y="1647488"/>
              <a:ext cx="3933866" cy="2085631"/>
              <a:chOff x="1144947" y="1753818"/>
              <a:chExt cx="3911737" cy="2085631"/>
            </a:xfrm>
          </p:grpSpPr>
          <p:pic>
            <p:nvPicPr>
              <p:cNvPr id="30" name="Picture 29">
                <a:extLst>
                  <a:ext uri="{FF2B5EF4-FFF2-40B4-BE49-F238E27FC236}">
                    <a16:creationId xmlns:a16="http://schemas.microsoft.com/office/drawing/2014/main" id="{C0C90C6E-2D27-D9DC-F3A5-7941C6B2F9DE}"/>
                  </a:ext>
                </a:extLst>
              </p:cNvPr>
              <p:cNvPicPr>
                <a:picLocks noChangeAspect="1"/>
              </p:cNvPicPr>
              <p:nvPr/>
            </p:nvPicPr>
            <p:blipFill>
              <a:blip r:embed="rId4"/>
              <a:stretch>
                <a:fillRect/>
              </a:stretch>
            </p:blipFill>
            <p:spPr>
              <a:xfrm>
                <a:off x="1144947" y="1753818"/>
                <a:ext cx="3911737" cy="2085631"/>
              </a:xfrm>
              <a:prstGeom prst="rect">
                <a:avLst/>
              </a:prstGeom>
            </p:spPr>
          </p:pic>
          <p:sp>
            <p:nvSpPr>
              <p:cNvPr id="3" name="Rectangle 2">
                <a:extLst>
                  <a:ext uri="{FF2B5EF4-FFF2-40B4-BE49-F238E27FC236}">
                    <a16:creationId xmlns:a16="http://schemas.microsoft.com/office/drawing/2014/main" id="{CD005AFE-DA61-0AEA-5B14-7A1FE7560F7E}"/>
                  </a:ext>
                </a:extLst>
              </p:cNvPr>
              <p:cNvSpPr/>
              <p:nvPr/>
            </p:nvSpPr>
            <p:spPr>
              <a:xfrm>
                <a:off x="1151961" y="1758898"/>
                <a:ext cx="360000" cy="129791"/>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4BE1999-A368-F495-5B70-00F996A50543}"/>
                  </a:ext>
                </a:extLst>
              </p:cNvPr>
              <p:cNvSpPr/>
              <p:nvPr/>
            </p:nvSpPr>
            <p:spPr>
              <a:xfrm>
                <a:off x="3197917" y="1757428"/>
                <a:ext cx="128305" cy="144212"/>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DD48CEA1-025B-1265-AA53-9E5279B327F0}"/>
                </a:ext>
              </a:extLst>
            </p:cNvPr>
            <p:cNvGrpSpPr/>
            <p:nvPr/>
          </p:nvGrpSpPr>
          <p:grpSpPr>
            <a:xfrm>
              <a:off x="7622779" y="1706298"/>
              <a:ext cx="4157837" cy="2026700"/>
              <a:chOff x="7622779" y="1823261"/>
              <a:chExt cx="4157837" cy="2026700"/>
            </a:xfrm>
          </p:grpSpPr>
          <p:grpSp>
            <p:nvGrpSpPr>
              <p:cNvPr id="44" name="Group 43">
                <a:extLst>
                  <a:ext uri="{FF2B5EF4-FFF2-40B4-BE49-F238E27FC236}">
                    <a16:creationId xmlns:a16="http://schemas.microsoft.com/office/drawing/2014/main" id="{EBA79AA4-E046-574F-9843-F5292B2B2F9E}"/>
                  </a:ext>
                </a:extLst>
              </p:cNvPr>
              <p:cNvGrpSpPr/>
              <p:nvPr/>
            </p:nvGrpSpPr>
            <p:grpSpPr>
              <a:xfrm>
                <a:off x="7622779" y="1823261"/>
                <a:ext cx="4157837" cy="2026700"/>
                <a:chOff x="7622896" y="1823261"/>
                <a:chExt cx="4138648" cy="2026700"/>
              </a:xfrm>
            </p:grpSpPr>
            <p:pic>
              <p:nvPicPr>
                <p:cNvPr id="37" name="Picture 36">
                  <a:extLst>
                    <a:ext uri="{FF2B5EF4-FFF2-40B4-BE49-F238E27FC236}">
                      <a16:creationId xmlns:a16="http://schemas.microsoft.com/office/drawing/2014/main" id="{A56ED93B-1BB0-8BC0-7B95-94E57A06D679}"/>
                    </a:ext>
                  </a:extLst>
                </p:cNvPr>
                <p:cNvPicPr>
                  <a:picLocks noChangeAspect="1"/>
                </p:cNvPicPr>
                <p:nvPr/>
              </p:nvPicPr>
              <p:blipFill>
                <a:blip r:embed="rId5"/>
                <a:stretch>
                  <a:fillRect/>
                </a:stretch>
              </p:blipFill>
              <p:spPr>
                <a:xfrm>
                  <a:off x="9714929" y="1832598"/>
                  <a:ext cx="2046615" cy="2004784"/>
                </a:xfrm>
                <a:prstGeom prst="rect">
                  <a:avLst/>
                </a:prstGeom>
              </p:spPr>
            </p:pic>
            <p:pic>
              <p:nvPicPr>
                <p:cNvPr id="39" name="Picture 38">
                  <a:extLst>
                    <a:ext uri="{FF2B5EF4-FFF2-40B4-BE49-F238E27FC236}">
                      <a16:creationId xmlns:a16="http://schemas.microsoft.com/office/drawing/2014/main" id="{5FC25B94-A542-26E6-693C-AD2A573225FD}"/>
                    </a:ext>
                  </a:extLst>
                </p:cNvPr>
                <p:cNvPicPr>
                  <a:picLocks noChangeAspect="1"/>
                </p:cNvPicPr>
                <p:nvPr/>
              </p:nvPicPr>
              <p:blipFill>
                <a:blip r:embed="rId6"/>
                <a:stretch>
                  <a:fillRect/>
                </a:stretch>
              </p:blipFill>
              <p:spPr>
                <a:xfrm>
                  <a:off x="7622896" y="1835979"/>
                  <a:ext cx="2074940" cy="2013982"/>
                </a:xfrm>
                <a:prstGeom prst="rect">
                  <a:avLst/>
                </a:prstGeom>
              </p:spPr>
            </p:pic>
            <p:sp>
              <p:nvSpPr>
                <p:cNvPr id="42" name="Rectangle 41">
                  <a:extLst>
                    <a:ext uri="{FF2B5EF4-FFF2-40B4-BE49-F238E27FC236}">
                      <a16:creationId xmlns:a16="http://schemas.microsoft.com/office/drawing/2014/main" id="{934C2401-9121-C080-B974-0C7B75571EC1}"/>
                    </a:ext>
                  </a:extLst>
                </p:cNvPr>
                <p:cNvSpPr/>
                <p:nvPr/>
              </p:nvSpPr>
              <p:spPr>
                <a:xfrm>
                  <a:off x="7741374" y="1823261"/>
                  <a:ext cx="112150" cy="168167"/>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E0511C63-4613-E1F7-52CC-E9D3C515F46A}"/>
                    </a:ext>
                  </a:extLst>
                </p:cNvPr>
                <p:cNvSpPr/>
                <p:nvPr/>
              </p:nvSpPr>
              <p:spPr>
                <a:xfrm>
                  <a:off x="9815890" y="1859262"/>
                  <a:ext cx="112150" cy="168167"/>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292E47D7-C64D-5736-8232-FF8569A412BE}"/>
                  </a:ext>
                </a:extLst>
              </p:cNvPr>
              <p:cNvSpPr/>
              <p:nvPr/>
            </p:nvSpPr>
            <p:spPr>
              <a:xfrm>
                <a:off x="7676263" y="2749521"/>
                <a:ext cx="243755" cy="507369"/>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D5718382-CA31-A8C8-4DA7-FB16A157EEE9}"/>
                </a:ext>
              </a:extLst>
            </p:cNvPr>
            <p:cNvSpPr txBox="1"/>
            <p:nvPr/>
          </p:nvSpPr>
          <p:spPr>
            <a:xfrm>
              <a:off x="9720611" y="1329350"/>
              <a:ext cx="2029041" cy="396000"/>
            </a:xfrm>
            <a:prstGeom prst="rect">
              <a:avLst/>
            </a:prstGeom>
            <a:solidFill>
              <a:srgbClr val="CDCED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2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US" sz="1313" b="1" i="0" u="none" strike="noStrike" kern="1200" cap="none" spc="0" normalizeH="0" baseline="0" noProof="0" dirty="0">
                  <a:ln>
                    <a:noFill/>
                  </a:ln>
                  <a:solidFill>
                    <a:srgbClr val="6E6159"/>
                  </a:solidFill>
                  <a:effectLst/>
                  <a:uLnTx/>
                  <a:uFillTx/>
                  <a:latin typeface="Arial" panose="020B0604020202020204"/>
                  <a:ea typeface="+mn-ea"/>
                  <a:cs typeface="+mn-cs"/>
                </a:rPr>
                <a:t>Normal newborn </a:t>
              </a:r>
              <a:br>
                <a:rPr kumimoji="0" lang="en-US" sz="1313" b="1" i="0" u="none" strike="noStrike" kern="1200" cap="none" spc="0" normalizeH="0" baseline="0" noProof="0" dirty="0">
                  <a:ln>
                    <a:noFill/>
                  </a:ln>
                  <a:solidFill>
                    <a:srgbClr val="6E6159"/>
                  </a:solidFill>
                  <a:effectLst/>
                  <a:uLnTx/>
                  <a:uFillTx/>
                  <a:latin typeface="Arial" panose="020B0604020202020204"/>
                  <a:ea typeface="+mn-ea"/>
                  <a:cs typeface="+mn-cs"/>
                </a:rPr>
              </a:br>
              <a:r>
                <a:rPr kumimoji="0" lang="en-US" sz="1313" b="1" i="0" u="none" strike="noStrike" kern="1200" cap="none" spc="0" normalizeH="0" baseline="0" noProof="0" dirty="0">
                  <a:ln>
                    <a:noFill/>
                  </a:ln>
                  <a:solidFill>
                    <a:srgbClr val="6E6159"/>
                  </a:solidFill>
                  <a:effectLst/>
                  <a:uLnTx/>
                  <a:uFillTx/>
                  <a:latin typeface="Arial" panose="020B0604020202020204"/>
                  <a:ea typeface="+mn-ea"/>
                  <a:cs typeface="+mn-cs"/>
                </a:rPr>
                <a:t>skull radiograph</a:t>
              </a:r>
            </a:p>
          </p:txBody>
        </p:sp>
      </p:grpSp>
      <p:sp>
        <p:nvSpPr>
          <p:cNvPr id="29" name="Rectangle 28">
            <a:extLst>
              <a:ext uri="{FF2B5EF4-FFF2-40B4-BE49-F238E27FC236}">
                <a16:creationId xmlns:a16="http://schemas.microsoft.com/office/drawing/2014/main" id="{DCABE18E-B66F-798E-F57F-A79CFAA605BD}"/>
              </a:ext>
            </a:extLst>
          </p:cNvPr>
          <p:cNvSpPr/>
          <p:nvPr/>
        </p:nvSpPr>
        <p:spPr>
          <a:xfrm>
            <a:off x="863203" y="1009054"/>
            <a:ext cx="10456663" cy="4915289"/>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31B43EB-11C6-2971-7E3A-2F2D01FA6B85}"/>
              </a:ext>
            </a:extLst>
          </p:cNvPr>
          <p:cNvSpPr txBox="1"/>
          <p:nvPr/>
        </p:nvSpPr>
        <p:spPr>
          <a:xfrm>
            <a:off x="7350939" y="1506899"/>
            <a:ext cx="1902226" cy="371250"/>
          </a:xfrm>
          <a:prstGeom prst="rect">
            <a:avLst/>
          </a:prstGeom>
          <a:solidFill>
            <a:srgbClr val="CDCED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en-US">
                <a:uFillTx/>
              </a:defRPr>
            </a:defPPr>
            <a:lvl1pPr algn="ctr">
              <a:lnSpc>
                <a:spcPct val="95000"/>
              </a:lnSpc>
              <a:spcBef>
                <a:spcPts val="100"/>
              </a:spcBef>
              <a:buClr>
                <a:srgbClr val="94760E"/>
              </a:buClr>
              <a:buSzPct val="90000"/>
              <a:defRPr sz="1400" b="1">
                <a:solidFill>
                  <a:schemeClr val="tx2"/>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auto" latinLnBrk="0" hangingPunct="1">
              <a:lnSpc>
                <a:spcPct val="95000"/>
              </a:lnSpc>
              <a:spcBef>
                <a:spcPts val="100"/>
              </a:spcBef>
              <a:spcAft>
                <a:spcPts val="0"/>
              </a:spcAft>
              <a:buClr>
                <a:srgbClr val="94760E"/>
              </a:buClr>
              <a:buSzPct val="90000"/>
              <a:buFontTx/>
              <a:buNone/>
              <a:tabLst/>
              <a:defRPr/>
            </a:pPr>
            <a:r>
              <a:rPr kumimoji="0" lang="en-IN" sz="1313" b="1" i="0" u="none" strike="noStrike" kern="1200" cap="none" spc="0" normalizeH="0" baseline="0" noProof="0" dirty="0">
                <a:ln>
                  <a:noFill/>
                </a:ln>
                <a:solidFill>
                  <a:srgbClr val="6E6159"/>
                </a:solidFill>
                <a:effectLst/>
                <a:uLnTx/>
                <a:uFillTx/>
                <a:latin typeface="Arial" panose="020B0604020202020204"/>
                <a:ea typeface="+mn-ea"/>
                <a:cs typeface="+mn-cs"/>
              </a:rPr>
              <a:t>Anteroposterior plain skull radiograph</a:t>
            </a:r>
            <a:endParaRPr kumimoji="0" lang="en-US" sz="1313" b="1" i="0" u="none" strike="noStrike" kern="1200" cap="none" spc="0" normalizeH="0" baseline="0" noProof="0" dirty="0">
              <a:ln>
                <a:noFill/>
              </a:ln>
              <a:solidFill>
                <a:srgbClr val="6E61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88347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A1A2E3-5FAF-4518-B069-D389C7490EA0}"/>
              </a:ext>
            </a:extLst>
          </p:cNvPr>
          <p:cNvSpPr>
            <a:spLocks noGrp="1"/>
          </p:cNvSpPr>
          <p:nvPr>
            <p:ph type="body" sz="quarter" idx="4294967295"/>
          </p:nvPr>
        </p:nvSpPr>
        <p:spPr>
          <a:xfrm>
            <a:off x="381000" y="5728395"/>
            <a:ext cx="9968508" cy="544711"/>
          </a:xfrm>
        </p:spPr>
        <p:txBody>
          <a:bodyPr/>
          <a:lstStyle/>
          <a:p>
            <a:pPr>
              <a:lnSpc>
                <a:spcPct val="100000"/>
              </a:lnSpc>
              <a:spcBef>
                <a:spcPts val="0"/>
              </a:spcBef>
              <a:spcAft>
                <a:spcPts val="188"/>
              </a:spcAft>
            </a:pPr>
            <a:r>
              <a:rPr lang="en-US" sz="750" kern="0" baseline="30000" dirty="0" err="1">
                <a:latin typeface="+mn-lt"/>
                <a:cs typeface="Arial Narrow"/>
              </a:rPr>
              <a:t>a</a:t>
            </a:r>
            <a:r>
              <a:rPr lang="en-US" sz="750" kern="0" dirty="0" err="1">
                <a:latin typeface="+mn-lt"/>
                <a:cs typeface="Arial Narrow"/>
              </a:rPr>
              <a:t>Based</a:t>
            </a:r>
            <a:r>
              <a:rPr lang="en-US" sz="750" kern="0" dirty="0">
                <a:latin typeface="+mn-lt"/>
                <a:cs typeface="Arial Narrow"/>
              </a:rPr>
              <a:t> on a multinational, noninterventional, retrospective chart review of the natural history of perinatal and infantile HPP concerning clinical characteristics such as signs, symptoms, and complications; medical history </a:t>
            </a:r>
            <a:br>
              <a:rPr lang="en-US" sz="750" kern="0" dirty="0">
                <a:latin typeface="+mn-lt"/>
                <a:cs typeface="Arial Narrow"/>
              </a:rPr>
            </a:br>
            <a:r>
              <a:rPr lang="en-US" sz="750" kern="0" dirty="0">
                <a:latin typeface="+mn-lt"/>
                <a:cs typeface="Arial Narrow"/>
              </a:rPr>
              <a:t>and routine clinical laboratory values and </a:t>
            </a:r>
            <a:r>
              <a:rPr lang="en-US" sz="750" i="1" kern="0" dirty="0">
                <a:latin typeface="+mn-lt"/>
                <a:cs typeface="Arial Narrow"/>
              </a:rPr>
              <a:t>ALPL</a:t>
            </a:r>
            <a:r>
              <a:rPr lang="en-US" sz="750" kern="0" dirty="0">
                <a:latin typeface="+mn-lt"/>
                <a:cs typeface="Arial Narrow"/>
              </a:rPr>
              <a:t> mutations (n=48).</a:t>
            </a:r>
            <a:r>
              <a:rPr lang="en-US" sz="750" kern="0" baseline="30000" dirty="0">
                <a:latin typeface="+mn-lt"/>
                <a:cs typeface="Arial Narrow"/>
              </a:rPr>
              <a:t>1</a:t>
            </a:r>
          </a:p>
          <a:p>
            <a:pPr>
              <a:lnSpc>
                <a:spcPct val="100000"/>
              </a:lnSpc>
              <a:spcBef>
                <a:spcPts val="0"/>
              </a:spcBef>
              <a:spcAft>
                <a:spcPts val="188"/>
              </a:spcAft>
            </a:pPr>
            <a:r>
              <a:rPr lang="en-US" sz="750" i="1" kern="0" dirty="0">
                <a:latin typeface="+mn-lt"/>
                <a:cs typeface="Arial Narrow"/>
              </a:rPr>
              <a:t>ALPL</a:t>
            </a:r>
            <a:r>
              <a:rPr lang="en-US" sz="750" kern="0" dirty="0">
                <a:latin typeface="+mn-lt"/>
                <a:cs typeface="Arial Narrow"/>
              </a:rPr>
              <a:t>, alkaline phosphatase gene liver/bone/kidney; HPP, hypophosphatasia</a:t>
            </a:r>
            <a:endParaRPr lang="en-US" sz="750" dirty="0">
              <a:latin typeface="+mn-lt"/>
            </a:endParaRPr>
          </a:p>
          <a:p>
            <a:pPr>
              <a:lnSpc>
                <a:spcPct val="100000"/>
              </a:lnSpc>
              <a:spcBef>
                <a:spcPts val="0"/>
              </a:spcBef>
            </a:pPr>
            <a:r>
              <a:rPr lang="en-US" sz="750" dirty="0">
                <a:latin typeface="+mn-lt"/>
              </a:rPr>
              <a:t>1. Whyte MP et al. </a:t>
            </a:r>
            <a:r>
              <a:rPr lang="en-US" sz="750" i="1" dirty="0">
                <a:latin typeface="+mn-lt"/>
              </a:rPr>
              <a:t>J </a:t>
            </a:r>
            <a:r>
              <a:rPr lang="en-US" sz="750" i="1" dirty="0" err="1">
                <a:latin typeface="+mn-lt"/>
              </a:rPr>
              <a:t>Pediatr</a:t>
            </a:r>
            <a:r>
              <a:rPr lang="en-US" sz="750" dirty="0">
                <a:latin typeface="+mn-lt"/>
              </a:rPr>
              <a:t> 2019;209:116–24.e4</a:t>
            </a:r>
            <a:r>
              <a:rPr lang="en-GB" sz="750" dirty="0">
                <a:latin typeface="+mn-lt"/>
              </a:rPr>
              <a:t>; </a:t>
            </a:r>
            <a:r>
              <a:rPr lang="en-US" sz="750" dirty="0">
                <a:latin typeface="+mn-lt"/>
              </a:rPr>
              <a:t>2. Rockman-Greenberg. </a:t>
            </a:r>
            <a:r>
              <a:rPr lang="en-US" sz="750" i="1" dirty="0" err="1">
                <a:latin typeface="+mn-lt"/>
              </a:rPr>
              <a:t>Pediatr</a:t>
            </a:r>
            <a:r>
              <a:rPr lang="en-US" sz="750" i="1" dirty="0">
                <a:latin typeface="+mn-lt"/>
              </a:rPr>
              <a:t> Endocrinol Rev </a:t>
            </a:r>
            <a:r>
              <a:rPr lang="en-US" sz="750" dirty="0">
                <a:latin typeface="+mn-lt"/>
              </a:rPr>
              <a:t>2013;10(suppl 2):380</a:t>
            </a:r>
            <a:r>
              <a:rPr lang="en-GB" sz="750" dirty="0">
                <a:latin typeface="+mn-lt"/>
              </a:rPr>
              <a:t>–</a:t>
            </a:r>
            <a:r>
              <a:rPr lang="en-US" sz="750" dirty="0">
                <a:latin typeface="+mn-lt"/>
              </a:rPr>
              <a:t>8; 3. Baumgartner-</a:t>
            </a:r>
            <a:r>
              <a:rPr lang="en-US" sz="750" dirty="0" err="1">
                <a:latin typeface="+mn-lt"/>
              </a:rPr>
              <a:t>Sigl</a:t>
            </a:r>
            <a:r>
              <a:rPr lang="en-US" sz="750" dirty="0">
                <a:latin typeface="+mn-lt"/>
              </a:rPr>
              <a:t> S, </a:t>
            </a:r>
            <a:r>
              <a:rPr lang="en-US" sz="750" dirty="0" err="1">
                <a:latin typeface="+mn-lt"/>
              </a:rPr>
              <a:t>Haberlandt</a:t>
            </a:r>
            <a:r>
              <a:rPr lang="en-US" sz="750" dirty="0">
                <a:latin typeface="+mn-lt"/>
              </a:rPr>
              <a:t> E et al. </a:t>
            </a:r>
            <a:r>
              <a:rPr lang="en-US" sz="750" i="1" dirty="0">
                <a:latin typeface="+mn-lt"/>
              </a:rPr>
              <a:t>Bone </a:t>
            </a:r>
            <a:r>
              <a:rPr lang="en-US" sz="750" dirty="0">
                <a:latin typeface="+mn-lt"/>
              </a:rPr>
              <a:t>2007;40:1655-61</a:t>
            </a:r>
          </a:p>
        </p:txBody>
      </p:sp>
      <p:sp>
        <p:nvSpPr>
          <p:cNvPr id="2" name="Title 1">
            <a:extLst>
              <a:ext uri="{FF2B5EF4-FFF2-40B4-BE49-F238E27FC236}">
                <a16:creationId xmlns:a16="http://schemas.microsoft.com/office/drawing/2014/main" id="{C8EA4C24-2DB5-4788-99BE-735D933353A5}"/>
              </a:ext>
            </a:extLst>
          </p:cNvPr>
          <p:cNvSpPr>
            <a:spLocks noGrp="1"/>
          </p:cNvSpPr>
          <p:nvPr>
            <p:ph type="title"/>
          </p:nvPr>
        </p:nvSpPr>
        <p:spPr>
          <a:xfrm>
            <a:off x="908991" y="301536"/>
            <a:ext cx="9840517" cy="708750"/>
          </a:xfrm>
        </p:spPr>
        <p:txBody>
          <a:bodyPr/>
          <a:lstStyle/>
          <a:p>
            <a:r>
              <a:rPr lang="en-US" dirty="0">
                <a:latin typeface="Arial"/>
                <a:ea typeface="ヒラギノ角ゴ Pro W3"/>
                <a:cs typeface="Arial"/>
              </a:rPr>
              <a:t>Patients with perinatal and infantile HPP have reduced survival </a:t>
            </a:r>
            <a:r>
              <a:rPr lang="en-US" dirty="0" err="1">
                <a:latin typeface="Arial"/>
                <a:ea typeface="ヒラギノ角ゴ Pro W3"/>
                <a:cs typeface="Arial"/>
              </a:rPr>
              <a:t>rates</a:t>
            </a:r>
            <a:r>
              <a:rPr lang="en-US" baseline="30000" dirty="0" err="1">
                <a:latin typeface="Arial"/>
                <a:ea typeface="ヒラギノ角ゴ Pro W3"/>
                <a:cs typeface="Arial"/>
              </a:rPr>
              <a:t>a</a:t>
            </a:r>
            <a:r>
              <a:rPr lang="en-US" dirty="0">
                <a:latin typeface="Arial"/>
                <a:ea typeface="ヒラギノ角ゴ Pro W3"/>
                <a:cs typeface="Arial"/>
              </a:rPr>
              <a:t> </a:t>
            </a:r>
            <a:endParaRPr lang="en-GB" dirty="0"/>
          </a:p>
        </p:txBody>
      </p:sp>
      <p:sp>
        <p:nvSpPr>
          <p:cNvPr id="3" name="Content Placeholder 2">
            <a:extLst>
              <a:ext uri="{FF2B5EF4-FFF2-40B4-BE49-F238E27FC236}">
                <a16:creationId xmlns:a16="http://schemas.microsoft.com/office/drawing/2014/main" id="{00C99D7B-29E1-434F-BCF4-566FFAD1D084}"/>
              </a:ext>
            </a:extLst>
          </p:cNvPr>
          <p:cNvSpPr>
            <a:spLocks noGrp="1"/>
          </p:cNvSpPr>
          <p:nvPr>
            <p:ph idx="4294967295"/>
          </p:nvPr>
        </p:nvSpPr>
        <p:spPr>
          <a:xfrm>
            <a:off x="1017814" y="1697074"/>
            <a:ext cx="2567286" cy="2115964"/>
          </a:xfrm>
          <a:solidFill>
            <a:srgbClr val="0070C0"/>
          </a:solidFill>
        </p:spPr>
        <p:txBody>
          <a:bodyPr wrap="square" rtlCol="0">
            <a:spAutoFit/>
          </a:bodyPr>
          <a:lstStyle/>
          <a:p>
            <a:pPr marL="267891" indent="-267891">
              <a:spcBef>
                <a:spcPts val="563"/>
              </a:spcBef>
              <a:spcAft>
                <a:spcPts val="563"/>
              </a:spcAft>
              <a:buFont typeface="Arial" panose="020B0604020202020204" pitchFamily="34" charset="0"/>
              <a:buChar char="•"/>
            </a:pPr>
            <a:r>
              <a:rPr lang="en-US" sz="1500" dirty="0">
                <a:solidFill>
                  <a:schemeClr val="bg1"/>
                </a:solidFill>
                <a:latin typeface="Arial"/>
                <a:ea typeface="ヒラギノ角ゴ Pro W3"/>
                <a:cs typeface="Arial"/>
              </a:rPr>
              <a:t>Respiratory failure is the most common cause of death in infants and neonates with HPP</a:t>
            </a:r>
            <a:r>
              <a:rPr lang="en-US" sz="1500" baseline="30000" dirty="0">
                <a:solidFill>
                  <a:schemeClr val="bg1"/>
                </a:solidFill>
                <a:latin typeface="Arial"/>
                <a:ea typeface="ヒラギノ角ゴ Pro W3"/>
                <a:cs typeface="Arial"/>
              </a:rPr>
              <a:t>2,3</a:t>
            </a:r>
          </a:p>
          <a:p>
            <a:pPr marL="267891" indent="-267891">
              <a:spcBef>
                <a:spcPts val="563"/>
              </a:spcBef>
              <a:spcAft>
                <a:spcPts val="563"/>
              </a:spcAft>
              <a:buFont typeface="Arial" panose="020B0604020202020204" pitchFamily="34" charset="0"/>
              <a:buChar char="•"/>
            </a:pPr>
            <a:r>
              <a:rPr lang="en-US" sz="1500" dirty="0">
                <a:solidFill>
                  <a:schemeClr val="bg1"/>
                </a:solidFill>
                <a:latin typeface="Arial"/>
                <a:ea typeface="ヒラギノ角ゴ Pro W3"/>
                <a:cs typeface="Arial"/>
              </a:rPr>
              <a:t>Vitamin B6–responsive seizures are a fatal prognostic indicator in neonates and infants with HPP</a:t>
            </a:r>
            <a:r>
              <a:rPr lang="en-US" sz="1500" baseline="30000" dirty="0">
                <a:solidFill>
                  <a:schemeClr val="bg1"/>
                </a:solidFill>
                <a:latin typeface="Arial"/>
                <a:ea typeface="ヒラギノ角ゴ Pro W3"/>
                <a:cs typeface="Arial"/>
              </a:rPr>
              <a:t>1-3</a:t>
            </a:r>
            <a:endParaRPr lang="en-GB" sz="1500" baseline="30000" dirty="0">
              <a:solidFill>
                <a:schemeClr val="bg1"/>
              </a:solidFill>
              <a:latin typeface="Arial"/>
              <a:ea typeface="ヒラギノ角ゴ Pro W3"/>
              <a:cs typeface="Arial"/>
            </a:endParaRPr>
          </a:p>
        </p:txBody>
      </p:sp>
      <p:sp>
        <p:nvSpPr>
          <p:cNvPr id="6" name="Content Placeholder 6">
            <a:extLst>
              <a:ext uri="{FF2B5EF4-FFF2-40B4-BE49-F238E27FC236}">
                <a16:creationId xmlns:a16="http://schemas.microsoft.com/office/drawing/2014/main" id="{E17DD29D-4331-4256-B470-4AE55F03F9CB}"/>
              </a:ext>
            </a:extLst>
          </p:cNvPr>
          <p:cNvSpPr txBox="1">
            <a:spLocks/>
          </p:cNvSpPr>
          <p:nvPr/>
        </p:nvSpPr>
        <p:spPr bwMode="auto">
          <a:xfrm>
            <a:off x="5423945" y="1264771"/>
            <a:ext cx="5325563" cy="4323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28625" rtl="0" eaLnBrk="1" fontAlgn="auto" latinLnBrk="0" hangingPunct="1">
              <a:lnSpc>
                <a:spcPct val="95000"/>
              </a:lnSpc>
              <a:spcBef>
                <a:spcPts val="94"/>
              </a:spcBef>
              <a:spcAft>
                <a:spcPts val="0"/>
              </a:spcAft>
              <a:buClr>
                <a:srgbClr val="94760E"/>
              </a:buClr>
              <a:buSzPct val="90000"/>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a:rPr>
              <a:t>Median Invasive Ventilation-Free Survival Time was </a:t>
            </a:r>
            <a:b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a:rPr>
              <a:t>7.8 months (95% CI 2.6-9.9) (n=48)</a:t>
            </a:r>
            <a:r>
              <a:rPr kumimoji="0" lang="en-US" sz="1500" b="1" i="0" u="none" strike="noStrike" kern="1200" cap="none" spc="0" normalizeH="0" baseline="30000" noProof="0" dirty="0">
                <a:ln>
                  <a:noFill/>
                </a:ln>
                <a:solidFill>
                  <a:srgbClr val="FFFFFF"/>
                </a:solidFill>
                <a:effectLst/>
                <a:uLnTx/>
                <a:uFillTx/>
                <a:latin typeface="Arial" panose="020B0604020202020204"/>
                <a:ea typeface="+mn-ea"/>
                <a:cs typeface="Arial"/>
              </a:rPr>
              <a:t>1</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02" name="Rectangle 101">
            <a:extLst>
              <a:ext uri="{FF2B5EF4-FFF2-40B4-BE49-F238E27FC236}">
                <a16:creationId xmlns:a16="http://schemas.microsoft.com/office/drawing/2014/main" id="{4B3366FC-7CDC-3358-5BD3-0884571EC098}"/>
              </a:ext>
            </a:extLst>
          </p:cNvPr>
          <p:cNvSpPr/>
          <p:nvPr/>
        </p:nvSpPr>
        <p:spPr>
          <a:xfrm>
            <a:off x="863203" y="1010286"/>
            <a:ext cx="10456663" cy="4362479"/>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IN" sz="1406"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7837AE8-F7AB-1C5C-9D4E-30D1FAA5B684}"/>
              </a:ext>
            </a:extLst>
          </p:cNvPr>
          <p:cNvSpPr txBox="1"/>
          <p:nvPr/>
        </p:nvSpPr>
        <p:spPr>
          <a:xfrm>
            <a:off x="5423945" y="5018140"/>
            <a:ext cx="5228037" cy="2077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Figure adapted from Whyte MP et al. </a:t>
            </a:r>
            <a:r>
              <a:rPr kumimoji="0" lang="en-US" sz="750" b="0" i="1" u="none" strike="noStrike" kern="1200" cap="none" spc="0" normalizeH="0" baseline="0" noProof="0" dirty="0">
                <a:ln>
                  <a:noFill/>
                </a:ln>
                <a:solidFill>
                  <a:srgbClr val="6E6159"/>
                </a:solidFill>
                <a:effectLst/>
                <a:uLnTx/>
                <a:uFillTx/>
                <a:latin typeface="Arial" panose="020B0604020202020204"/>
                <a:ea typeface="+mn-ea"/>
                <a:cs typeface="+mn-cs"/>
              </a:rPr>
              <a:t>J </a:t>
            </a:r>
            <a:r>
              <a:rPr kumimoji="0" lang="en-US" sz="750" b="0" i="1" u="none" strike="noStrike" kern="1200" cap="none" spc="0" normalizeH="0" baseline="0" noProof="0" dirty="0" err="1">
                <a:ln>
                  <a:noFill/>
                </a:ln>
                <a:solidFill>
                  <a:srgbClr val="6E6159"/>
                </a:solidFill>
                <a:effectLst/>
                <a:uLnTx/>
                <a:uFillTx/>
                <a:latin typeface="Arial" panose="020B0604020202020204"/>
                <a:ea typeface="+mn-ea"/>
                <a:cs typeface="+mn-cs"/>
              </a:rPr>
              <a:t>Pediatr</a:t>
            </a:r>
            <a:r>
              <a:rPr kumimoji="0" lang="en-US" sz="750" b="0" i="1" u="none" strike="noStrike" kern="1200" cap="none" spc="0" normalizeH="0" baseline="0" noProof="0" dirty="0">
                <a:ln>
                  <a:noFill/>
                </a:ln>
                <a:solidFill>
                  <a:srgbClr val="6E6159"/>
                </a:solidFill>
                <a:effectLst/>
                <a:uLnTx/>
                <a:uFillTx/>
                <a:latin typeface="Arial" panose="020B0604020202020204"/>
                <a:ea typeface="+mn-ea"/>
                <a:cs typeface="+mn-cs"/>
              </a:rPr>
              <a:t>.</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 2019;209:116–24.e4. With permission from Elsevier.</a:t>
            </a:r>
            <a:endParaRPr kumimoji="0" lang="en-IN" sz="750" b="0" i="0" u="none" strike="noStrike" kern="1200" cap="none" spc="0" normalizeH="0" baseline="0" noProof="0" dirty="0">
              <a:ln>
                <a:noFill/>
              </a:ln>
              <a:solidFill>
                <a:srgbClr val="6E6159"/>
              </a:solidFill>
              <a:effectLst/>
              <a:uLnTx/>
              <a:uFillTx/>
              <a:latin typeface="Arial" panose="020B0604020202020204"/>
              <a:ea typeface="+mn-ea"/>
              <a:cs typeface="+mn-cs"/>
            </a:endParaRPr>
          </a:p>
        </p:txBody>
      </p:sp>
      <p:pic>
        <p:nvPicPr>
          <p:cNvPr id="1026" name="Picture 2" descr="Image en taille réelle pour 'Natural History of Perinatal and Infantile Hypophosphatasia: A Retrospective Study'">
            <a:extLst>
              <a:ext uri="{FF2B5EF4-FFF2-40B4-BE49-F238E27FC236}">
                <a16:creationId xmlns:a16="http://schemas.microsoft.com/office/drawing/2014/main" id="{A0B7D5B0-1A80-571D-A5DD-D512421ABF38}"/>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52152" y="2001617"/>
            <a:ext cx="5375672" cy="287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78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 name="Chart 633">
            <a:extLst>
              <a:ext uri="{FF2B5EF4-FFF2-40B4-BE49-F238E27FC236}">
                <a16:creationId xmlns:a16="http://schemas.microsoft.com/office/drawing/2014/main" id="{17230E98-8B97-90BC-3B4D-68DD08D04B4E}"/>
              </a:ext>
            </a:extLst>
          </p:cNvPr>
          <p:cNvGraphicFramePr/>
          <p:nvPr/>
        </p:nvGraphicFramePr>
        <p:xfrm>
          <a:off x="4043995" y="2678723"/>
          <a:ext cx="2027704" cy="12255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3" name="Chart 632">
            <a:extLst>
              <a:ext uri="{FF2B5EF4-FFF2-40B4-BE49-F238E27FC236}">
                <a16:creationId xmlns:a16="http://schemas.microsoft.com/office/drawing/2014/main" id="{297CDDF5-8377-D566-BD92-A636ECB3E940}"/>
              </a:ext>
            </a:extLst>
          </p:cNvPr>
          <p:cNvGraphicFramePr/>
          <p:nvPr/>
        </p:nvGraphicFramePr>
        <p:xfrm>
          <a:off x="1883901" y="2673218"/>
          <a:ext cx="2027704" cy="1225518"/>
        </p:xfrm>
        <a:graphic>
          <a:graphicData uri="http://schemas.openxmlformats.org/drawingml/2006/chart">
            <c:chart xmlns:c="http://schemas.openxmlformats.org/drawingml/2006/chart" xmlns:r="http://schemas.openxmlformats.org/officeDocument/2006/relationships" r:id="rId5"/>
          </a:graphicData>
        </a:graphic>
      </p:graphicFrame>
      <p:grpSp>
        <p:nvGrpSpPr>
          <p:cNvPr id="658" name="Group 657">
            <a:extLst>
              <a:ext uri="{FF2B5EF4-FFF2-40B4-BE49-F238E27FC236}">
                <a16:creationId xmlns:a16="http://schemas.microsoft.com/office/drawing/2014/main" id="{97F2CB96-7B85-739B-5C69-A9D7F15A126F}"/>
              </a:ext>
            </a:extLst>
          </p:cNvPr>
          <p:cNvGrpSpPr/>
          <p:nvPr/>
        </p:nvGrpSpPr>
        <p:grpSpPr>
          <a:xfrm>
            <a:off x="1916336" y="3131566"/>
            <a:ext cx="2060489" cy="907485"/>
            <a:chOff x="1216882" y="3455569"/>
            <a:chExt cx="2197855" cy="967984"/>
          </a:xfrm>
        </p:grpSpPr>
        <p:sp>
          <p:nvSpPr>
            <p:cNvPr id="609" name="TextBox 608">
              <a:extLst>
                <a:ext uri="{FF2B5EF4-FFF2-40B4-BE49-F238E27FC236}">
                  <a16:creationId xmlns:a16="http://schemas.microsoft.com/office/drawing/2014/main" id="{B397348E-1870-9EEC-D505-F8F9C15E7DD7}"/>
                </a:ext>
              </a:extLst>
            </p:cNvPr>
            <p:cNvSpPr txBox="1"/>
            <p:nvPr/>
          </p:nvSpPr>
          <p:spPr>
            <a:xfrm>
              <a:off x="1792701" y="3455569"/>
              <a:ext cx="1024884" cy="344709"/>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563"/>
                </a:spcAft>
                <a:buClrTx/>
                <a:buSzTx/>
                <a:buFontTx/>
                <a:buNone/>
                <a:tabLst/>
                <a:defRPr/>
              </a:pPr>
              <a:r>
                <a:rPr kumimoji="0" lang="en-US" sz="1500" b="1"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64% </a:t>
              </a:r>
            </a:p>
          </p:txBody>
        </p:sp>
        <p:sp>
          <p:nvSpPr>
            <p:cNvPr id="43" name="TextBox 42">
              <a:extLst>
                <a:ext uri="{FF2B5EF4-FFF2-40B4-BE49-F238E27FC236}">
                  <a16:creationId xmlns:a16="http://schemas.microsoft.com/office/drawing/2014/main" id="{9A11131A-44A0-3AD2-121B-214C96C476A7}"/>
                </a:ext>
              </a:extLst>
            </p:cNvPr>
            <p:cNvSpPr txBox="1"/>
            <p:nvPr/>
          </p:nvSpPr>
          <p:spPr>
            <a:xfrm>
              <a:off x="1216882" y="4140399"/>
              <a:ext cx="2197855" cy="283154"/>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D</a:t>
              </a:r>
              <a:r>
                <a:rPr kumimoji="0" lang="en-US" sz="1125" b="0" i="0" u="none" strike="noStrike" kern="1200" cap="none" spc="0" normalizeH="0" baseline="0" noProof="0" dirty="0" err="1">
                  <a:ln>
                    <a:noFill/>
                  </a:ln>
                  <a:solidFill>
                    <a:srgbClr val="6E6159"/>
                  </a:solidFill>
                  <a:effectLst/>
                  <a:uLnTx/>
                  <a:uFillTx/>
                  <a:latin typeface="Arial" panose="020B0604020202020204"/>
                  <a:ea typeface="+mn-ea"/>
                  <a:cs typeface="Arial" panose="020B0604020202020204" pitchFamily="34" charset="0"/>
                </a:rPr>
                <a:t>ifficulty</a:t>
              </a: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 gaining weight</a:t>
              </a:r>
            </a:p>
          </p:txBody>
        </p:sp>
      </p:grpSp>
      <p:graphicFrame>
        <p:nvGraphicFramePr>
          <p:cNvPr id="45" name="Chart 44">
            <a:extLst>
              <a:ext uri="{FF2B5EF4-FFF2-40B4-BE49-F238E27FC236}">
                <a16:creationId xmlns:a16="http://schemas.microsoft.com/office/drawing/2014/main" id="{9D8851D7-9261-06C8-2E91-26A81D643E32}"/>
              </a:ext>
            </a:extLst>
          </p:cNvPr>
          <p:cNvGraphicFramePr/>
          <p:nvPr/>
        </p:nvGraphicFramePr>
        <p:xfrm>
          <a:off x="2876158" y="1731724"/>
          <a:ext cx="2027704" cy="12255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32" name="Chart 631">
            <a:extLst>
              <a:ext uri="{FF2B5EF4-FFF2-40B4-BE49-F238E27FC236}">
                <a16:creationId xmlns:a16="http://schemas.microsoft.com/office/drawing/2014/main" id="{607A7B89-B102-9CE5-7B30-89E1EB57FD65}"/>
              </a:ext>
            </a:extLst>
          </p:cNvPr>
          <p:cNvGraphicFramePr/>
          <p:nvPr/>
        </p:nvGraphicFramePr>
        <p:xfrm>
          <a:off x="1048699" y="1723117"/>
          <a:ext cx="2027704" cy="1225518"/>
        </p:xfrm>
        <a:graphic>
          <a:graphicData uri="http://schemas.openxmlformats.org/drawingml/2006/chart">
            <c:chart xmlns:c="http://schemas.openxmlformats.org/drawingml/2006/chart" xmlns:r="http://schemas.openxmlformats.org/officeDocument/2006/relationships" r:id="rId7"/>
          </a:graphicData>
        </a:graphic>
      </p:graphicFrame>
      <p:sp>
        <p:nvSpPr>
          <p:cNvPr id="649" name="TextBox 648">
            <a:extLst>
              <a:ext uri="{FF2B5EF4-FFF2-40B4-BE49-F238E27FC236}">
                <a16:creationId xmlns:a16="http://schemas.microsoft.com/office/drawing/2014/main" id="{214EB674-1E99-0773-D720-4F29EF92B569}"/>
              </a:ext>
            </a:extLst>
          </p:cNvPr>
          <p:cNvSpPr txBox="1"/>
          <p:nvPr/>
        </p:nvSpPr>
        <p:spPr>
          <a:xfrm>
            <a:off x="978862" y="4896832"/>
            <a:ext cx="4959830" cy="679545"/>
          </a:xfrm>
          <a:prstGeom prst="rect">
            <a:avLst/>
          </a:prstGeom>
          <a:solidFill>
            <a:srgbClr val="0070C0"/>
          </a:solidFill>
        </p:spPr>
        <p:txBody>
          <a:bodyPr vert="horz" wrap="square" lIns="0" tIns="0" rIns="0" bIns="4286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36% of pediatric patients in this analysis required medications for bone pain.</a:t>
            </a:r>
          </a:p>
        </p:txBody>
      </p:sp>
      <p:sp>
        <p:nvSpPr>
          <p:cNvPr id="650" name="TextBox 649">
            <a:extLst>
              <a:ext uri="{FF2B5EF4-FFF2-40B4-BE49-F238E27FC236}">
                <a16:creationId xmlns:a16="http://schemas.microsoft.com/office/drawing/2014/main" id="{450224D8-2591-A70F-F382-8E5407515543}"/>
              </a:ext>
            </a:extLst>
          </p:cNvPr>
          <p:cNvSpPr txBox="1"/>
          <p:nvPr/>
        </p:nvSpPr>
        <p:spPr>
          <a:xfrm>
            <a:off x="978862" y="4115916"/>
            <a:ext cx="4959811" cy="754989"/>
          </a:xfrm>
          <a:prstGeom prst="rect">
            <a:avLst/>
          </a:prstGeom>
          <a:solidFill>
            <a:schemeClr val="tx1"/>
          </a:solidFill>
        </p:spPr>
        <p:txBody>
          <a:bodyPr vert="horz" wrap="square" lIns="0" tIns="0" rIns="0" bIns="42863" rtlCol="0" anchor="ctr">
            <a:no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Fracture was reported by 36% (21) of HIPS/HOST respondents; multiple fractures (2 or more fractures) were also reported (15% of patients).</a:t>
            </a:r>
            <a:r>
              <a:rPr kumimoji="0" lang="en-US" sz="1500" b="0" i="0" u="none" strike="noStrike" kern="1200" cap="none" spc="0" normalizeH="0" baseline="30000" noProof="0" dirty="0">
                <a:ln>
                  <a:noFill/>
                </a:ln>
                <a:solidFill>
                  <a:srgbClr val="FFFFFF"/>
                </a:solidFill>
                <a:effectLst/>
                <a:uLnTx/>
                <a:uFillTx/>
                <a:latin typeface="Arial" panose="020B0604020202020204"/>
                <a:ea typeface="+mn-ea"/>
                <a:cs typeface="Arial" panose="020B0604020202020204" pitchFamily="34" charset="0"/>
              </a:rPr>
              <a:t>b</a:t>
            </a:r>
          </a:p>
        </p:txBody>
      </p:sp>
      <p:sp>
        <p:nvSpPr>
          <p:cNvPr id="646" name="TextBox 645">
            <a:extLst>
              <a:ext uri="{FF2B5EF4-FFF2-40B4-BE49-F238E27FC236}">
                <a16:creationId xmlns:a16="http://schemas.microsoft.com/office/drawing/2014/main" id="{67CC199C-1FEA-B78E-AA3A-1C74068C28FD}"/>
              </a:ext>
            </a:extLst>
          </p:cNvPr>
          <p:cNvSpPr txBox="1"/>
          <p:nvPr/>
        </p:nvSpPr>
        <p:spPr>
          <a:xfrm>
            <a:off x="6072432" y="4103810"/>
            <a:ext cx="5102586" cy="1467184"/>
          </a:xfrm>
          <a:prstGeom prst="rect">
            <a:avLst/>
          </a:prstGeom>
          <a:solidFill>
            <a:srgbClr val="0070C0"/>
          </a:solidFill>
        </p:spPr>
        <p:txBody>
          <a:bodyPr vert="horz" wrap="square" lIns="0" tIns="0" rIns="0" bIns="42863" rtlCol="0" anchor="ctr">
            <a:noAutofit/>
          </a:bodyPr>
          <a:lstStyle/>
          <a:p>
            <a:pPr marL="371250" marR="0" lvl="0"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The above symptoms were present in ≥20% of patients, indicating that manifestations of HPP extend beyond the skeletal system in these patients.</a:t>
            </a:r>
          </a:p>
          <a:p>
            <a:pPr marL="371250" marR="0" lvl="0"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≥1 skeletal HPP manifestation was observed in 79% patients with bowing of long bones of the legs and rickets being most common.</a:t>
            </a:r>
          </a:p>
        </p:txBody>
      </p:sp>
      <p:sp>
        <p:nvSpPr>
          <p:cNvPr id="3" name="Title 2">
            <a:extLst>
              <a:ext uri="{FF2B5EF4-FFF2-40B4-BE49-F238E27FC236}">
                <a16:creationId xmlns:a16="http://schemas.microsoft.com/office/drawing/2014/main" id="{8629C7C3-C9C4-40D6-AE98-84EADC56C34B}"/>
              </a:ext>
            </a:extLst>
          </p:cNvPr>
          <p:cNvSpPr>
            <a:spLocks noGrp="1"/>
          </p:cNvSpPr>
          <p:nvPr>
            <p:ph type="title"/>
          </p:nvPr>
        </p:nvSpPr>
        <p:spPr>
          <a:xfrm>
            <a:off x="895007" y="387556"/>
            <a:ext cx="9840517" cy="403957"/>
          </a:xfrm>
        </p:spPr>
        <p:txBody>
          <a:bodyPr wrap="square">
            <a:spAutoFit/>
          </a:bodyPr>
          <a:lstStyle/>
          <a:p>
            <a:pPr lvl="0"/>
            <a:r>
              <a:rPr lang="en-US" dirty="0"/>
              <a:t>Disease burden among children</a:t>
            </a:r>
            <a:endParaRPr lang="en-US" dirty="0">
              <a:solidFill>
                <a:srgbClr val="FF0000"/>
              </a:solidFill>
            </a:endParaRPr>
          </a:p>
        </p:txBody>
      </p:sp>
      <p:sp>
        <p:nvSpPr>
          <p:cNvPr id="14" name="Content Placeholder 3">
            <a:extLst>
              <a:ext uri="{FF2B5EF4-FFF2-40B4-BE49-F238E27FC236}">
                <a16:creationId xmlns:a16="http://schemas.microsoft.com/office/drawing/2014/main" id="{E4E0C566-D516-324B-D005-F99DDEDADEA9}"/>
              </a:ext>
            </a:extLst>
          </p:cNvPr>
          <p:cNvSpPr txBox="1">
            <a:spLocks/>
          </p:cNvSpPr>
          <p:nvPr/>
        </p:nvSpPr>
        <p:spPr bwMode="auto">
          <a:xfrm>
            <a:off x="793174" y="5717563"/>
            <a:ext cx="10543158" cy="59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rtlCol="0" anchor="b" anchorCtr="0" compatLnSpc="1">
            <a:prstTxWarp prst="textNoShape">
              <a:avLst/>
            </a:prstTxWarp>
            <a:spAutoFit/>
          </a:bodyPr>
          <a:lstStyle>
            <a:lvl1pPr marL="0" indent="0" eaLnBrk="1" hangingPunct="1">
              <a:lnSpc>
                <a:spcPct val="90000"/>
              </a:lnSpc>
              <a:buFontTx/>
              <a:buNone/>
              <a:defRPr sz="900" b="0" i="0">
                <a:solidFill>
                  <a:schemeClr val="tx2"/>
                </a:solidFill>
                <a:latin typeface="Montserrat" panose="00000500000000000000" pitchFamily="2" charset="0"/>
              </a:defRPr>
            </a:lvl1pPr>
            <a:lvl2pPr indent="0" eaLnBrk="1" hangingPunct="1">
              <a:lnSpc>
                <a:spcPct val="90000"/>
              </a:lnSpc>
              <a:spcBef>
                <a:spcPts val="500"/>
              </a:spcBef>
              <a:buFontTx/>
              <a:buNone/>
              <a:defRPr sz="2000" b="0" i="0">
                <a:solidFill>
                  <a:schemeClr val="tx2"/>
                </a:solidFill>
                <a:latin typeface="Montserrat" pitchFamily="2" charset="77"/>
              </a:defRPr>
            </a:lvl2pPr>
            <a:lvl3pPr indent="0" eaLnBrk="1" hangingPunct="1">
              <a:lnSpc>
                <a:spcPct val="90000"/>
              </a:lnSpc>
              <a:spcBef>
                <a:spcPts val="500"/>
              </a:spcBef>
              <a:buFontTx/>
              <a:buNone/>
              <a:defRPr sz="2000" b="0" i="0">
                <a:solidFill>
                  <a:schemeClr val="tx2"/>
                </a:solidFill>
                <a:latin typeface="Montserrat" pitchFamily="2" charset="77"/>
              </a:defRPr>
            </a:lvl3pPr>
            <a:lvl4pPr indent="0" eaLnBrk="1" hangingPunct="1">
              <a:lnSpc>
                <a:spcPct val="90000"/>
              </a:lnSpc>
              <a:spcBef>
                <a:spcPts val="500"/>
              </a:spcBef>
              <a:buFontTx/>
              <a:buNone/>
              <a:defRPr sz="2000" b="0" i="0">
                <a:solidFill>
                  <a:schemeClr val="tx2"/>
                </a:solidFill>
                <a:latin typeface="Montserrat" pitchFamily="2" charset="77"/>
              </a:defRPr>
            </a:lvl4pPr>
            <a:lvl5pPr indent="0" eaLnBrk="1" hangingPunct="1">
              <a:lnSpc>
                <a:spcPct val="90000"/>
              </a:lnSpc>
              <a:spcBef>
                <a:spcPts val="500"/>
              </a:spcBef>
              <a:buFontTx/>
              <a:buNone/>
              <a:defRPr sz="2000" b="0" i="0">
                <a:solidFill>
                  <a:schemeClr val="tx2"/>
                </a:solidFill>
                <a:latin typeface="Montserrat" pitchFamily="2" charset="77"/>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l" defTabSz="857250" rtl="0" eaLnBrk="1" fontAlgn="auto" latinLnBrk="0" hangingPunct="1">
              <a:lnSpc>
                <a:spcPct val="10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Calibri" panose="020F0502020204030204" pitchFamily="34" charset="0"/>
                <a:cs typeface="+mn-cs"/>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Based</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on a cross-sectional survey-based study of 59 pediatric patients (&lt;18 years) with HPP between September 2009 and June 2011. </a:t>
            </a:r>
            <a:r>
              <a:rPr kumimoji="0" lang="en-US" sz="750" b="0" i="0" u="none" strike="noStrike" kern="1200" cap="none" spc="0" normalizeH="0" baseline="30000" noProof="0" dirty="0">
                <a:ln>
                  <a:noFill/>
                </a:ln>
                <a:solidFill>
                  <a:srgbClr val="6E6159"/>
                </a:solidFill>
                <a:effectLst/>
                <a:uLnTx/>
                <a:uFillTx/>
                <a:latin typeface="Arial" panose="020B0604020202020204"/>
                <a:ea typeface="Calibri" panose="020F0502020204030204" pitchFamily="34" charset="0"/>
                <a:cs typeface="+mn-cs"/>
              </a:rPr>
              <a:t>b</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15% of patients reported two or more fractures. </a:t>
            </a:r>
            <a:r>
              <a:rPr kumimoji="0" lang="en-US" sz="750" b="0" i="0" u="none" strike="noStrike" kern="1200" cap="none" spc="0" normalizeH="0" baseline="30000" noProof="0" dirty="0" err="1">
                <a:ln>
                  <a:noFill/>
                </a:ln>
                <a:solidFill>
                  <a:srgbClr val="6E6159"/>
                </a:solidFill>
                <a:effectLst/>
                <a:uLnTx/>
                <a:uFillTx/>
                <a:latin typeface="Arial" panose="020B0604020202020204"/>
                <a:ea typeface="Calibri" panose="020F0502020204030204" pitchFamily="34" charset="0"/>
                <a:cs typeface="+mn-cs"/>
              </a:rPr>
              <a:t>c</a:t>
            </a:r>
            <a:r>
              <a:rPr kumimoji="0" lang="en-US" sz="750" b="0" i="0"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Based</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on the study involving 197 children from the Global HPP registry which is an observational, prospective, multinational study of patients with HPP.</a:t>
            </a:r>
            <a:r>
              <a:rPr kumimoji="0" lang="en-US" sz="750" b="0" i="0" u="none" strike="noStrike" kern="1200" cap="none" spc="0" normalizeH="0" baseline="30000" noProof="0" dirty="0">
                <a:ln>
                  <a:noFill/>
                </a:ln>
                <a:solidFill>
                  <a:srgbClr val="6E6159"/>
                </a:solidFill>
                <a:effectLst/>
                <a:uLnTx/>
                <a:uFillTx/>
                <a:latin typeface="Arial" panose="020B0604020202020204"/>
                <a:ea typeface="Calibri" panose="020F0502020204030204" pitchFamily="34" charset="0"/>
                <a:cs typeface="+mn-cs"/>
              </a:rPr>
              <a:t>2</a:t>
            </a:r>
            <a:endPar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endParaRPr>
          </a:p>
          <a:p>
            <a:pPr marL="0" marR="0" lvl="0" indent="0" algn="l" defTabSz="857250" rtl="0" eaLnBrk="1" fontAlgn="auto"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HIPS, Hypophosphatasia Impact Patient Survey; HOST, Hypophosphatasia Outcomes Study Telephone interview; HPP, hypophosphatasia</a:t>
            </a:r>
          </a:p>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1. Rush ET </a:t>
            </a:r>
            <a:r>
              <a:rPr kumimoji="0" lang="en-US" sz="750" b="0" i="0"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et</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al. </a:t>
            </a:r>
            <a:r>
              <a:rPr kumimoji="0" lang="en-US" sz="750" b="0" i="1"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Orphanet</a:t>
            </a:r>
            <a:r>
              <a:rPr kumimoji="0" lang="en-US" sz="750" b="0" i="1"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J Rare Dis</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2019;14(1):201; 2. </a:t>
            </a:r>
            <a:r>
              <a:rPr kumimoji="0" lang="en-US" sz="750" b="0" i="0"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Högler</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W et al. </a:t>
            </a:r>
            <a:r>
              <a:rPr kumimoji="0" lang="en-US" sz="750" b="0" i="1" u="none" strike="noStrike" kern="1200" cap="none" spc="0" normalizeH="0" baseline="0" noProof="0" dirty="0" err="1">
                <a:ln>
                  <a:noFill/>
                </a:ln>
                <a:solidFill>
                  <a:srgbClr val="6E6159"/>
                </a:solidFill>
                <a:effectLst/>
                <a:uLnTx/>
                <a:uFillTx/>
                <a:latin typeface="Arial" panose="020B0604020202020204"/>
                <a:ea typeface="Calibri" panose="020F0502020204030204" pitchFamily="34" charset="0"/>
                <a:cs typeface="+mn-cs"/>
              </a:rPr>
              <a:t>Endocr</a:t>
            </a:r>
            <a:r>
              <a:rPr kumimoji="0" lang="en-US" sz="750" b="0" i="1"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Connect</a:t>
            </a:r>
            <a:r>
              <a:rPr kumimoji="0" lang="en-US" sz="750" b="0" i="0" u="none" strike="noStrike" kern="1200" cap="none" spc="0" normalizeH="0" baseline="0" noProof="0" dirty="0">
                <a:ln>
                  <a:noFill/>
                </a:ln>
                <a:solidFill>
                  <a:srgbClr val="6E6159"/>
                </a:solidFill>
                <a:effectLst/>
                <a:uLnTx/>
                <a:uFillTx/>
                <a:latin typeface="Arial" panose="020B0604020202020204"/>
                <a:ea typeface="Calibri" panose="020F0502020204030204" pitchFamily="34" charset="0"/>
                <a:cs typeface="+mn-cs"/>
              </a:rPr>
              <a:t> 2023;12(5):e220240</a:t>
            </a:r>
          </a:p>
        </p:txBody>
      </p:sp>
      <p:sp>
        <p:nvSpPr>
          <p:cNvPr id="619" name="TextBox 618">
            <a:extLst>
              <a:ext uri="{FF2B5EF4-FFF2-40B4-BE49-F238E27FC236}">
                <a16:creationId xmlns:a16="http://schemas.microsoft.com/office/drawing/2014/main" id="{BD0009AF-0468-D980-C9B5-4D12EEEE80A9}"/>
              </a:ext>
            </a:extLst>
          </p:cNvPr>
          <p:cNvSpPr txBox="1"/>
          <p:nvPr/>
        </p:nvSpPr>
        <p:spPr>
          <a:xfrm>
            <a:off x="6285213" y="1104244"/>
            <a:ext cx="4891369" cy="674741"/>
          </a:xfrm>
          <a:prstGeom prst="rect">
            <a:avLst/>
          </a:prstGeom>
          <a:solidFill>
            <a:schemeClr val="tx1"/>
          </a:solidFill>
        </p:spPr>
        <p:txBody>
          <a:bodyPr wrap="square" lIns="85725" tIns="42863" rIns="85725" bIns="42863" anchor="t">
            <a:noAutofit/>
          </a:bodyPr>
          <a:lstStyle>
            <a:defPPr>
              <a:defRPr lang="en-US"/>
            </a:defPPr>
            <a:lvl1pP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Among children (n=197) in the</a:t>
            </a:r>
            <a:br>
              <a:rPr kumimoji="0" lang="en-US" sz="1500" b="1"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rPr>
            </a:b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Global HPP Registry</a:t>
            </a:r>
            <a:r>
              <a:rPr kumimoji="0" lang="en-US" sz="1500" b="1" i="0" u="none" strike="noStrike" kern="1200" cap="none" spc="0" normalizeH="0" baseline="30000" noProof="0" dirty="0">
                <a:ln>
                  <a:noFill/>
                </a:ln>
                <a:solidFill>
                  <a:srgbClr val="FFFFFF"/>
                </a:solidFill>
                <a:effectLst/>
                <a:uLnTx/>
                <a:uFillTx/>
                <a:latin typeface="Arial" panose="020B0604020202020204"/>
                <a:ea typeface="+mn-ea"/>
                <a:cs typeface="Arial" panose="020B0604020202020204" pitchFamily="34" charset="0"/>
              </a:rPr>
              <a:t>2,c</a:t>
            </a: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endParaRPr kumimoji="0" lang="en-IN"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4" name="TextBox 3">
            <a:extLst>
              <a:ext uri="{FF2B5EF4-FFF2-40B4-BE49-F238E27FC236}">
                <a16:creationId xmlns:a16="http://schemas.microsoft.com/office/drawing/2014/main" id="{77747157-0455-D91B-8706-DFB58EED05DF}"/>
              </a:ext>
            </a:extLst>
          </p:cNvPr>
          <p:cNvSpPr txBox="1"/>
          <p:nvPr/>
        </p:nvSpPr>
        <p:spPr>
          <a:xfrm>
            <a:off x="978861" y="1104244"/>
            <a:ext cx="5093571" cy="685202"/>
          </a:xfrm>
          <a:prstGeom prst="rect">
            <a:avLst/>
          </a:prstGeom>
          <a:solidFill>
            <a:schemeClr val="tx1"/>
          </a:solidFill>
        </p:spPr>
        <p:txBody>
          <a:bodyPr vert="horz" wrap="square" lIns="0" tIns="0" rIns="0" bIns="4286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Among children (n=59) who completed the HIPS</a:t>
            </a:r>
            <a:br>
              <a:rPr kumimoji="0" lang="en-US" sz="1500" b="1"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rPr>
            </a:b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and the HOST survey instruments, frequently reported clinical manifestations included</a:t>
            </a:r>
            <a:r>
              <a:rPr kumimoji="0" lang="en-US" sz="1500" b="1" i="0" u="none" strike="noStrike" kern="1200" cap="none" spc="0" normalizeH="0" baseline="30000" noProof="0" dirty="0">
                <a:ln>
                  <a:noFill/>
                </a:ln>
                <a:solidFill>
                  <a:srgbClr val="FFFFFF"/>
                </a:solidFill>
                <a:effectLst/>
                <a:uLnTx/>
                <a:uFillTx/>
                <a:latin typeface="Arial" panose="020B0604020202020204"/>
                <a:ea typeface="+mn-ea"/>
                <a:cs typeface="Arial" panose="020B0604020202020204" pitchFamily="34" charset="0"/>
              </a:rPr>
              <a:t>1,a </a:t>
            </a: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endParaRPr kumimoji="0" lang="en-IN" sz="15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313"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652" name="Group 651">
            <a:extLst>
              <a:ext uri="{FF2B5EF4-FFF2-40B4-BE49-F238E27FC236}">
                <a16:creationId xmlns:a16="http://schemas.microsoft.com/office/drawing/2014/main" id="{A86A58CA-8C22-F5AB-A466-E9EEB321765E}"/>
              </a:ext>
            </a:extLst>
          </p:cNvPr>
          <p:cNvGrpSpPr/>
          <p:nvPr/>
        </p:nvGrpSpPr>
        <p:grpSpPr>
          <a:xfrm>
            <a:off x="3091199" y="2175614"/>
            <a:ext cx="1565333" cy="1033242"/>
            <a:chOff x="1639825" y="1959861"/>
            <a:chExt cx="1669689" cy="1102124"/>
          </a:xfrm>
        </p:grpSpPr>
        <p:sp>
          <p:nvSpPr>
            <p:cNvPr id="42" name="TextBox 41">
              <a:extLst>
                <a:ext uri="{FF2B5EF4-FFF2-40B4-BE49-F238E27FC236}">
                  <a16:creationId xmlns:a16="http://schemas.microsoft.com/office/drawing/2014/main" id="{EF4D0B8C-1668-A0E0-222D-621B0F75186F}"/>
                </a:ext>
              </a:extLst>
            </p:cNvPr>
            <p:cNvSpPr txBox="1"/>
            <p:nvPr/>
          </p:nvSpPr>
          <p:spPr>
            <a:xfrm>
              <a:off x="1639825" y="2594164"/>
              <a:ext cx="1669689" cy="467821"/>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IN"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Muscle</a:t>
              </a:r>
              <a:br>
                <a:rPr kumimoji="0" lang="en-IN"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br>
              <a:r>
                <a:rPr kumimoji="0" lang="en-IN"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weakness</a:t>
              </a:r>
            </a:p>
          </p:txBody>
        </p:sp>
        <p:sp>
          <p:nvSpPr>
            <p:cNvPr id="57" name="TextBox 56">
              <a:extLst>
                <a:ext uri="{FF2B5EF4-FFF2-40B4-BE49-F238E27FC236}">
                  <a16:creationId xmlns:a16="http://schemas.microsoft.com/office/drawing/2014/main" id="{6B2B6FC1-3541-E04D-2E35-D7F111F8AD4F}"/>
                </a:ext>
              </a:extLst>
            </p:cNvPr>
            <p:cNvSpPr txBox="1"/>
            <p:nvPr/>
          </p:nvSpPr>
          <p:spPr>
            <a:xfrm>
              <a:off x="2030530" y="1959861"/>
              <a:ext cx="1024883" cy="344709"/>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563"/>
                </a:spcAft>
                <a:buClrTx/>
                <a:buSzTx/>
                <a:buFontTx/>
                <a:buNone/>
                <a:tabLst/>
                <a:defRPr/>
              </a:pPr>
              <a:r>
                <a:rPr kumimoji="0" lang="en-US" sz="1500" b="1"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71% </a:t>
              </a:r>
            </a:p>
          </p:txBody>
        </p:sp>
      </p:grpSp>
      <p:sp>
        <p:nvSpPr>
          <p:cNvPr id="48" name="TextBox 47">
            <a:extLst>
              <a:ext uri="{FF2B5EF4-FFF2-40B4-BE49-F238E27FC236}">
                <a16:creationId xmlns:a16="http://schemas.microsoft.com/office/drawing/2014/main" id="{2ACD526E-3A24-EC31-39A8-541098D31250}"/>
              </a:ext>
            </a:extLst>
          </p:cNvPr>
          <p:cNvSpPr txBox="1"/>
          <p:nvPr/>
        </p:nvSpPr>
        <p:spPr>
          <a:xfrm>
            <a:off x="1605145" y="2191550"/>
            <a:ext cx="960829" cy="323165"/>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563"/>
              </a:spcAft>
              <a:buClrTx/>
              <a:buSzTx/>
              <a:buFontTx/>
              <a:buNone/>
              <a:tabLst/>
              <a:defRPr/>
            </a:pPr>
            <a:r>
              <a:rPr kumimoji="0" lang="en-US" sz="1500" b="1"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86% </a:t>
            </a:r>
          </a:p>
        </p:txBody>
      </p:sp>
      <p:sp>
        <p:nvSpPr>
          <p:cNvPr id="41" name="TextBox 40">
            <a:extLst>
              <a:ext uri="{FF2B5EF4-FFF2-40B4-BE49-F238E27FC236}">
                <a16:creationId xmlns:a16="http://schemas.microsoft.com/office/drawing/2014/main" id="{BC28BB74-2B3D-547B-FF2B-C12FD53E26DA}"/>
              </a:ext>
            </a:extLst>
          </p:cNvPr>
          <p:cNvSpPr txBox="1"/>
          <p:nvPr/>
        </p:nvSpPr>
        <p:spPr>
          <a:xfrm>
            <a:off x="1233700" y="2807850"/>
            <a:ext cx="1565333" cy="265457"/>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P</a:t>
            </a:r>
            <a:r>
              <a:rPr kumimoji="0" lang="en-US" sz="1125" b="0" i="0" u="none" strike="noStrike" kern="1200" cap="none" spc="0" normalizeH="0" baseline="0" noProof="0" dirty="0" err="1">
                <a:ln>
                  <a:noFill/>
                </a:ln>
                <a:solidFill>
                  <a:srgbClr val="6E6159"/>
                </a:solidFill>
                <a:effectLst/>
                <a:uLnTx/>
                <a:uFillTx/>
                <a:latin typeface="Arial" panose="020B0604020202020204"/>
                <a:ea typeface="+mn-ea"/>
                <a:cs typeface="Arial" panose="020B0604020202020204" pitchFamily="34" charset="0"/>
              </a:rPr>
              <a:t>ain</a:t>
            </a:r>
            <a:endParaRPr kumimoji="0" lang="en-IN"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endParaRPr>
          </a:p>
        </p:txBody>
      </p:sp>
      <p:grpSp>
        <p:nvGrpSpPr>
          <p:cNvPr id="656" name="Group 655">
            <a:extLst>
              <a:ext uri="{FF2B5EF4-FFF2-40B4-BE49-F238E27FC236}">
                <a16:creationId xmlns:a16="http://schemas.microsoft.com/office/drawing/2014/main" id="{71394004-0749-0540-F973-EB89E8742E66}"/>
              </a:ext>
            </a:extLst>
          </p:cNvPr>
          <p:cNvGrpSpPr/>
          <p:nvPr/>
        </p:nvGrpSpPr>
        <p:grpSpPr>
          <a:xfrm>
            <a:off x="4206512" y="3131565"/>
            <a:ext cx="1748749" cy="903779"/>
            <a:chOff x="3948491" y="3512699"/>
            <a:chExt cx="1865332" cy="964031"/>
          </a:xfrm>
        </p:grpSpPr>
        <p:sp>
          <p:nvSpPr>
            <p:cNvPr id="625" name="TextBox 624">
              <a:extLst>
                <a:ext uri="{FF2B5EF4-FFF2-40B4-BE49-F238E27FC236}">
                  <a16:creationId xmlns:a16="http://schemas.microsoft.com/office/drawing/2014/main" id="{EE55EA17-7581-07EB-27CD-0C500B789B14}"/>
                </a:ext>
              </a:extLst>
            </p:cNvPr>
            <p:cNvSpPr txBox="1"/>
            <p:nvPr/>
          </p:nvSpPr>
          <p:spPr>
            <a:xfrm>
              <a:off x="4409265" y="3512699"/>
              <a:ext cx="1024884" cy="344709"/>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563"/>
                </a:spcAft>
                <a:buClrTx/>
                <a:buSzTx/>
                <a:buFontTx/>
                <a:buNone/>
                <a:tabLst/>
                <a:defRPr/>
              </a:pPr>
              <a:r>
                <a:rPr kumimoji="0" lang="en-US" sz="1500" b="1"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59% </a:t>
              </a:r>
            </a:p>
          </p:txBody>
        </p:sp>
        <p:sp>
          <p:nvSpPr>
            <p:cNvPr id="44" name="TextBox 43">
              <a:extLst>
                <a:ext uri="{FF2B5EF4-FFF2-40B4-BE49-F238E27FC236}">
                  <a16:creationId xmlns:a16="http://schemas.microsoft.com/office/drawing/2014/main" id="{8337565D-CA27-E753-7E28-5326788472A5}"/>
                </a:ext>
              </a:extLst>
            </p:cNvPr>
            <p:cNvSpPr txBox="1"/>
            <p:nvPr/>
          </p:nvSpPr>
          <p:spPr>
            <a:xfrm>
              <a:off x="3948491" y="4193576"/>
              <a:ext cx="1865332" cy="283154"/>
            </a:xfrm>
            <a:prstGeom prst="rect">
              <a:avLst/>
            </a:prstGeom>
            <a:noFill/>
          </p:spPr>
          <p:txBody>
            <a:bodyPr wrap="square">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Delayed walking</a:t>
              </a:r>
            </a:p>
          </p:txBody>
        </p:sp>
      </p:grpSp>
      <p:grpSp>
        <p:nvGrpSpPr>
          <p:cNvPr id="709" name="Group 708">
            <a:extLst>
              <a:ext uri="{FF2B5EF4-FFF2-40B4-BE49-F238E27FC236}">
                <a16:creationId xmlns:a16="http://schemas.microsoft.com/office/drawing/2014/main" id="{D1BF9D64-3FFE-F0D9-5088-CD53905E3A9A}"/>
              </a:ext>
            </a:extLst>
          </p:cNvPr>
          <p:cNvGrpSpPr/>
          <p:nvPr/>
        </p:nvGrpSpPr>
        <p:grpSpPr>
          <a:xfrm>
            <a:off x="6259618" y="1896081"/>
            <a:ext cx="2549420" cy="591503"/>
            <a:chOff x="6386387" y="1566044"/>
            <a:chExt cx="2719381" cy="630936"/>
          </a:xfrm>
        </p:grpSpPr>
        <p:sp>
          <p:nvSpPr>
            <p:cNvPr id="34" name="Rectangle 33">
              <a:extLst>
                <a:ext uri="{FF2B5EF4-FFF2-40B4-BE49-F238E27FC236}">
                  <a16:creationId xmlns:a16="http://schemas.microsoft.com/office/drawing/2014/main" id="{778A24A0-AF58-B814-4581-95F108E2E789}"/>
                </a:ext>
              </a:extLst>
            </p:cNvPr>
            <p:cNvSpPr/>
            <p:nvPr/>
          </p:nvSpPr>
          <p:spPr>
            <a:xfrm>
              <a:off x="6679844" y="1566044"/>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4578A5AF-DEE7-BAD8-0088-0A1648050F45}"/>
                </a:ext>
              </a:extLst>
            </p:cNvPr>
            <p:cNvSpPr/>
            <p:nvPr/>
          </p:nvSpPr>
          <p:spPr>
            <a:xfrm flipH="1">
              <a:off x="8863313" y="1566044"/>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9F1254E0-DC0A-BB0E-0257-DC2D99A065CB}"/>
                </a:ext>
              </a:extLst>
            </p:cNvPr>
            <p:cNvSpPr/>
            <p:nvPr/>
          </p:nvSpPr>
          <p:spPr>
            <a:xfrm>
              <a:off x="6386387" y="1566044"/>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Rectangle 1">
              <a:extLst>
                <a:ext uri="{FF2B5EF4-FFF2-40B4-BE49-F238E27FC236}">
                  <a16:creationId xmlns:a16="http://schemas.microsoft.com/office/drawing/2014/main" id="{492A82DE-B4FA-E71E-E7DD-8CB4A92FBC60}"/>
                </a:ext>
              </a:extLst>
            </p:cNvPr>
            <p:cNvSpPr>
              <a:spLocks noChangeArrowheads="1"/>
            </p:cNvSpPr>
            <p:nvPr/>
          </p:nvSpPr>
          <p:spPr bwMode="auto">
            <a:xfrm>
              <a:off x="7149456" y="1750322"/>
              <a:ext cx="19563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Dental and skeletal </a:t>
              </a:r>
            </a:p>
          </p:txBody>
        </p:sp>
        <p:grpSp>
          <p:nvGrpSpPr>
            <p:cNvPr id="5" name="Group 4">
              <a:extLst>
                <a:ext uri="{FF2B5EF4-FFF2-40B4-BE49-F238E27FC236}">
                  <a16:creationId xmlns:a16="http://schemas.microsoft.com/office/drawing/2014/main" id="{C71283F2-B99C-F3FF-EEAD-0A83C9B0EC6E}"/>
                </a:ext>
              </a:extLst>
            </p:cNvPr>
            <p:cNvGrpSpPr/>
            <p:nvPr/>
          </p:nvGrpSpPr>
          <p:grpSpPr>
            <a:xfrm>
              <a:off x="6755889" y="1776832"/>
              <a:ext cx="156454" cy="205483"/>
              <a:chOff x="-5949950" y="-203200"/>
              <a:chExt cx="4189413" cy="5502276"/>
            </a:xfrm>
            <a:solidFill>
              <a:schemeClr val="bg1"/>
            </a:solidFill>
          </p:grpSpPr>
          <p:sp>
            <p:nvSpPr>
              <p:cNvPr id="6" name="Freeform 66">
                <a:extLst>
                  <a:ext uri="{FF2B5EF4-FFF2-40B4-BE49-F238E27FC236}">
                    <a16:creationId xmlns:a16="http://schemas.microsoft.com/office/drawing/2014/main" id="{F7775E00-3B11-0844-9B17-E2FBA1AC1C16}"/>
                  </a:ext>
                </a:extLst>
              </p:cNvPr>
              <p:cNvSpPr>
                <a:spLocks noEditPoints="1"/>
              </p:cNvSpPr>
              <p:nvPr/>
            </p:nvSpPr>
            <p:spPr bwMode="auto">
              <a:xfrm>
                <a:off x="-5211763" y="-203200"/>
                <a:ext cx="2713038" cy="2998788"/>
              </a:xfrm>
              <a:custGeom>
                <a:avLst/>
                <a:gdLst>
                  <a:gd name="T0" fmla="*/ 597 w 1709"/>
                  <a:gd name="T1" fmla="*/ 1889 h 1889"/>
                  <a:gd name="T2" fmla="*/ 557 w 1709"/>
                  <a:gd name="T3" fmla="*/ 1852 h 1889"/>
                  <a:gd name="T4" fmla="*/ 443 w 1709"/>
                  <a:gd name="T5" fmla="*/ 1557 h 1889"/>
                  <a:gd name="T6" fmla="*/ 335 w 1709"/>
                  <a:gd name="T7" fmla="*/ 1547 h 1889"/>
                  <a:gd name="T8" fmla="*/ 184 w 1709"/>
                  <a:gd name="T9" fmla="*/ 1525 h 1889"/>
                  <a:gd name="T10" fmla="*/ 62 w 1709"/>
                  <a:gd name="T11" fmla="*/ 1437 h 1889"/>
                  <a:gd name="T12" fmla="*/ 6 w 1709"/>
                  <a:gd name="T13" fmla="*/ 1295 h 1889"/>
                  <a:gd name="T14" fmla="*/ 8 w 1709"/>
                  <a:gd name="T15" fmla="*/ 717 h 1889"/>
                  <a:gd name="T16" fmla="*/ 38 w 1709"/>
                  <a:gd name="T17" fmla="*/ 558 h 1889"/>
                  <a:gd name="T18" fmla="*/ 116 w 1709"/>
                  <a:gd name="T19" fmla="*/ 381 h 1889"/>
                  <a:gd name="T20" fmla="*/ 238 w 1709"/>
                  <a:gd name="T21" fmla="*/ 231 h 1889"/>
                  <a:gd name="T22" fmla="*/ 389 w 1709"/>
                  <a:gd name="T23" fmla="*/ 113 h 1889"/>
                  <a:gd name="T24" fmla="*/ 567 w 1709"/>
                  <a:gd name="T25" fmla="*/ 36 h 1889"/>
                  <a:gd name="T26" fmla="*/ 803 w 1709"/>
                  <a:gd name="T27" fmla="*/ 2 h 1889"/>
                  <a:gd name="T28" fmla="*/ 1082 w 1709"/>
                  <a:gd name="T29" fmla="*/ 20 h 1889"/>
                  <a:gd name="T30" fmla="*/ 1276 w 1709"/>
                  <a:gd name="T31" fmla="*/ 92 h 1889"/>
                  <a:gd name="T32" fmla="*/ 1541 w 1709"/>
                  <a:gd name="T33" fmla="*/ 307 h 1889"/>
                  <a:gd name="T34" fmla="*/ 1683 w 1709"/>
                  <a:gd name="T35" fmla="*/ 608 h 1889"/>
                  <a:gd name="T36" fmla="*/ 1709 w 1709"/>
                  <a:gd name="T37" fmla="*/ 1020 h 1889"/>
                  <a:gd name="T38" fmla="*/ 1683 w 1709"/>
                  <a:gd name="T39" fmla="*/ 1369 h 1889"/>
                  <a:gd name="T40" fmla="*/ 1579 w 1709"/>
                  <a:gd name="T41" fmla="*/ 1497 h 1889"/>
                  <a:gd name="T42" fmla="*/ 1410 w 1709"/>
                  <a:gd name="T43" fmla="*/ 1547 h 1889"/>
                  <a:gd name="T44" fmla="*/ 1276 w 1709"/>
                  <a:gd name="T45" fmla="*/ 1549 h 1889"/>
                  <a:gd name="T46" fmla="*/ 1202 w 1709"/>
                  <a:gd name="T47" fmla="*/ 1716 h 1889"/>
                  <a:gd name="T48" fmla="*/ 1128 w 1709"/>
                  <a:gd name="T49" fmla="*/ 1885 h 1889"/>
                  <a:gd name="T50" fmla="*/ 851 w 1709"/>
                  <a:gd name="T51" fmla="*/ 1889 h 1889"/>
                  <a:gd name="T52" fmla="*/ 535 w 1709"/>
                  <a:gd name="T53" fmla="*/ 1154 h 1889"/>
                  <a:gd name="T54" fmla="*/ 609 w 1709"/>
                  <a:gd name="T55" fmla="*/ 1102 h 1889"/>
                  <a:gd name="T56" fmla="*/ 665 w 1709"/>
                  <a:gd name="T57" fmla="*/ 969 h 1889"/>
                  <a:gd name="T58" fmla="*/ 665 w 1709"/>
                  <a:gd name="T59" fmla="*/ 899 h 1889"/>
                  <a:gd name="T60" fmla="*/ 509 w 1709"/>
                  <a:gd name="T61" fmla="*/ 815 h 1889"/>
                  <a:gd name="T62" fmla="*/ 333 w 1709"/>
                  <a:gd name="T63" fmla="*/ 757 h 1889"/>
                  <a:gd name="T64" fmla="*/ 250 w 1709"/>
                  <a:gd name="T65" fmla="*/ 783 h 1889"/>
                  <a:gd name="T66" fmla="*/ 196 w 1709"/>
                  <a:gd name="T67" fmla="*/ 863 h 1889"/>
                  <a:gd name="T68" fmla="*/ 184 w 1709"/>
                  <a:gd name="T69" fmla="*/ 1042 h 1889"/>
                  <a:gd name="T70" fmla="*/ 230 w 1709"/>
                  <a:gd name="T71" fmla="*/ 1126 h 1889"/>
                  <a:gd name="T72" fmla="*/ 441 w 1709"/>
                  <a:gd name="T73" fmla="*/ 1166 h 1889"/>
                  <a:gd name="T74" fmla="*/ 1390 w 1709"/>
                  <a:gd name="T75" fmla="*/ 1154 h 1889"/>
                  <a:gd name="T76" fmla="*/ 1487 w 1709"/>
                  <a:gd name="T77" fmla="*/ 1116 h 1889"/>
                  <a:gd name="T78" fmla="*/ 1527 w 1709"/>
                  <a:gd name="T79" fmla="*/ 1046 h 1889"/>
                  <a:gd name="T80" fmla="*/ 1531 w 1709"/>
                  <a:gd name="T81" fmla="*/ 939 h 1889"/>
                  <a:gd name="T82" fmla="*/ 1493 w 1709"/>
                  <a:gd name="T83" fmla="*/ 819 h 1889"/>
                  <a:gd name="T84" fmla="*/ 1410 w 1709"/>
                  <a:gd name="T85" fmla="*/ 761 h 1889"/>
                  <a:gd name="T86" fmla="*/ 1300 w 1709"/>
                  <a:gd name="T87" fmla="*/ 777 h 1889"/>
                  <a:gd name="T88" fmla="*/ 1068 w 1709"/>
                  <a:gd name="T89" fmla="*/ 881 h 1889"/>
                  <a:gd name="T90" fmla="*/ 1038 w 1709"/>
                  <a:gd name="T91" fmla="*/ 933 h 1889"/>
                  <a:gd name="T92" fmla="*/ 1074 w 1709"/>
                  <a:gd name="T93" fmla="*/ 1068 h 1889"/>
                  <a:gd name="T94" fmla="*/ 1176 w 1709"/>
                  <a:gd name="T95" fmla="*/ 1148 h 1889"/>
                  <a:gd name="T96" fmla="*/ 697 w 1709"/>
                  <a:gd name="T97" fmla="*/ 1391 h 1889"/>
                  <a:gd name="T98" fmla="*/ 751 w 1709"/>
                  <a:gd name="T99" fmla="*/ 1443 h 1889"/>
                  <a:gd name="T100" fmla="*/ 809 w 1709"/>
                  <a:gd name="T101" fmla="*/ 1431 h 1889"/>
                  <a:gd name="T102" fmla="*/ 855 w 1709"/>
                  <a:gd name="T103" fmla="*/ 1379 h 1889"/>
                  <a:gd name="T104" fmla="*/ 886 w 1709"/>
                  <a:gd name="T105" fmla="*/ 1421 h 1889"/>
                  <a:gd name="T106" fmla="*/ 946 w 1709"/>
                  <a:gd name="T107" fmla="*/ 1447 h 1889"/>
                  <a:gd name="T108" fmla="*/ 990 w 1709"/>
                  <a:gd name="T109" fmla="*/ 1409 h 1889"/>
                  <a:gd name="T110" fmla="*/ 962 w 1709"/>
                  <a:gd name="T111" fmla="*/ 1297 h 1889"/>
                  <a:gd name="T112" fmla="*/ 890 w 1709"/>
                  <a:gd name="T113" fmla="*/ 1180 h 1889"/>
                  <a:gd name="T114" fmla="*/ 833 w 1709"/>
                  <a:gd name="T115" fmla="*/ 1166 h 1889"/>
                  <a:gd name="T116" fmla="*/ 771 w 1709"/>
                  <a:gd name="T117" fmla="*/ 1236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9" h="1889">
                    <a:moveTo>
                      <a:pt x="851" y="1889"/>
                    </a:moveTo>
                    <a:lnTo>
                      <a:pt x="851" y="1889"/>
                    </a:lnTo>
                    <a:lnTo>
                      <a:pt x="729" y="1889"/>
                    </a:lnTo>
                    <a:lnTo>
                      <a:pt x="607" y="1889"/>
                    </a:lnTo>
                    <a:lnTo>
                      <a:pt x="607" y="1889"/>
                    </a:lnTo>
                    <a:lnTo>
                      <a:pt x="597" y="1889"/>
                    </a:lnTo>
                    <a:lnTo>
                      <a:pt x="587" y="1887"/>
                    </a:lnTo>
                    <a:lnTo>
                      <a:pt x="581" y="1885"/>
                    </a:lnTo>
                    <a:lnTo>
                      <a:pt x="575" y="1881"/>
                    </a:lnTo>
                    <a:lnTo>
                      <a:pt x="569" y="1877"/>
                    </a:lnTo>
                    <a:lnTo>
                      <a:pt x="563" y="1869"/>
                    </a:lnTo>
                    <a:lnTo>
                      <a:pt x="557" y="1852"/>
                    </a:lnTo>
                    <a:lnTo>
                      <a:pt x="557" y="1852"/>
                    </a:lnTo>
                    <a:lnTo>
                      <a:pt x="507" y="1716"/>
                    </a:lnTo>
                    <a:lnTo>
                      <a:pt x="455" y="1578"/>
                    </a:lnTo>
                    <a:lnTo>
                      <a:pt x="455" y="1578"/>
                    </a:lnTo>
                    <a:lnTo>
                      <a:pt x="449" y="1561"/>
                    </a:lnTo>
                    <a:lnTo>
                      <a:pt x="443" y="1557"/>
                    </a:lnTo>
                    <a:lnTo>
                      <a:pt x="439" y="1553"/>
                    </a:lnTo>
                    <a:lnTo>
                      <a:pt x="433" y="1549"/>
                    </a:lnTo>
                    <a:lnTo>
                      <a:pt x="427" y="1547"/>
                    </a:lnTo>
                    <a:lnTo>
                      <a:pt x="409" y="1545"/>
                    </a:lnTo>
                    <a:lnTo>
                      <a:pt x="409" y="1545"/>
                    </a:lnTo>
                    <a:lnTo>
                      <a:pt x="335" y="1547"/>
                    </a:lnTo>
                    <a:lnTo>
                      <a:pt x="299" y="1547"/>
                    </a:lnTo>
                    <a:lnTo>
                      <a:pt x="262" y="1543"/>
                    </a:lnTo>
                    <a:lnTo>
                      <a:pt x="262" y="1543"/>
                    </a:lnTo>
                    <a:lnTo>
                      <a:pt x="236" y="1539"/>
                    </a:lnTo>
                    <a:lnTo>
                      <a:pt x="208" y="1533"/>
                    </a:lnTo>
                    <a:lnTo>
                      <a:pt x="184" y="1525"/>
                    </a:lnTo>
                    <a:lnTo>
                      <a:pt x="160" y="1515"/>
                    </a:lnTo>
                    <a:lnTo>
                      <a:pt x="138" y="1503"/>
                    </a:lnTo>
                    <a:lnTo>
                      <a:pt x="116" y="1489"/>
                    </a:lnTo>
                    <a:lnTo>
                      <a:pt x="96" y="1473"/>
                    </a:lnTo>
                    <a:lnTo>
                      <a:pt x="78" y="1455"/>
                    </a:lnTo>
                    <a:lnTo>
                      <a:pt x="62" y="1437"/>
                    </a:lnTo>
                    <a:lnTo>
                      <a:pt x="48" y="1417"/>
                    </a:lnTo>
                    <a:lnTo>
                      <a:pt x="34" y="1395"/>
                    </a:lnTo>
                    <a:lnTo>
                      <a:pt x="24" y="1371"/>
                    </a:lnTo>
                    <a:lnTo>
                      <a:pt x="16" y="1347"/>
                    </a:lnTo>
                    <a:lnTo>
                      <a:pt x="10" y="1321"/>
                    </a:lnTo>
                    <a:lnTo>
                      <a:pt x="6" y="1295"/>
                    </a:lnTo>
                    <a:lnTo>
                      <a:pt x="4" y="1266"/>
                    </a:lnTo>
                    <a:lnTo>
                      <a:pt x="4" y="1266"/>
                    </a:lnTo>
                    <a:lnTo>
                      <a:pt x="2" y="1130"/>
                    </a:lnTo>
                    <a:lnTo>
                      <a:pt x="0" y="992"/>
                    </a:lnTo>
                    <a:lnTo>
                      <a:pt x="2" y="855"/>
                    </a:lnTo>
                    <a:lnTo>
                      <a:pt x="8" y="717"/>
                    </a:lnTo>
                    <a:lnTo>
                      <a:pt x="8" y="717"/>
                    </a:lnTo>
                    <a:lnTo>
                      <a:pt x="12" y="684"/>
                    </a:lnTo>
                    <a:lnTo>
                      <a:pt x="16" y="652"/>
                    </a:lnTo>
                    <a:lnTo>
                      <a:pt x="22" y="620"/>
                    </a:lnTo>
                    <a:lnTo>
                      <a:pt x="28" y="590"/>
                    </a:lnTo>
                    <a:lnTo>
                      <a:pt x="38" y="558"/>
                    </a:lnTo>
                    <a:lnTo>
                      <a:pt x="48" y="528"/>
                    </a:lnTo>
                    <a:lnTo>
                      <a:pt x="58" y="498"/>
                    </a:lnTo>
                    <a:lnTo>
                      <a:pt x="72" y="468"/>
                    </a:lnTo>
                    <a:lnTo>
                      <a:pt x="86" y="440"/>
                    </a:lnTo>
                    <a:lnTo>
                      <a:pt x="100" y="410"/>
                    </a:lnTo>
                    <a:lnTo>
                      <a:pt x="116" y="381"/>
                    </a:lnTo>
                    <a:lnTo>
                      <a:pt x="134" y="355"/>
                    </a:lnTo>
                    <a:lnTo>
                      <a:pt x="152" y="329"/>
                    </a:lnTo>
                    <a:lnTo>
                      <a:pt x="172" y="303"/>
                    </a:lnTo>
                    <a:lnTo>
                      <a:pt x="194" y="277"/>
                    </a:lnTo>
                    <a:lnTo>
                      <a:pt x="214" y="253"/>
                    </a:lnTo>
                    <a:lnTo>
                      <a:pt x="238" y="231"/>
                    </a:lnTo>
                    <a:lnTo>
                      <a:pt x="260" y="209"/>
                    </a:lnTo>
                    <a:lnTo>
                      <a:pt x="285" y="187"/>
                    </a:lnTo>
                    <a:lnTo>
                      <a:pt x="309" y="167"/>
                    </a:lnTo>
                    <a:lnTo>
                      <a:pt x="335" y="147"/>
                    </a:lnTo>
                    <a:lnTo>
                      <a:pt x="363" y="129"/>
                    </a:lnTo>
                    <a:lnTo>
                      <a:pt x="389" y="113"/>
                    </a:lnTo>
                    <a:lnTo>
                      <a:pt x="417" y="96"/>
                    </a:lnTo>
                    <a:lnTo>
                      <a:pt x="447" y="82"/>
                    </a:lnTo>
                    <a:lnTo>
                      <a:pt x="475" y="68"/>
                    </a:lnTo>
                    <a:lnTo>
                      <a:pt x="505" y="56"/>
                    </a:lnTo>
                    <a:lnTo>
                      <a:pt x="535" y="46"/>
                    </a:lnTo>
                    <a:lnTo>
                      <a:pt x="567" y="36"/>
                    </a:lnTo>
                    <a:lnTo>
                      <a:pt x="597" y="28"/>
                    </a:lnTo>
                    <a:lnTo>
                      <a:pt x="629" y="22"/>
                    </a:lnTo>
                    <a:lnTo>
                      <a:pt x="661" y="16"/>
                    </a:lnTo>
                    <a:lnTo>
                      <a:pt x="661" y="16"/>
                    </a:lnTo>
                    <a:lnTo>
                      <a:pt x="733" y="8"/>
                    </a:lnTo>
                    <a:lnTo>
                      <a:pt x="803" y="2"/>
                    </a:lnTo>
                    <a:lnTo>
                      <a:pt x="872" y="0"/>
                    </a:lnTo>
                    <a:lnTo>
                      <a:pt x="944" y="2"/>
                    </a:lnTo>
                    <a:lnTo>
                      <a:pt x="978" y="4"/>
                    </a:lnTo>
                    <a:lnTo>
                      <a:pt x="1014" y="8"/>
                    </a:lnTo>
                    <a:lnTo>
                      <a:pt x="1048" y="14"/>
                    </a:lnTo>
                    <a:lnTo>
                      <a:pt x="1082" y="20"/>
                    </a:lnTo>
                    <a:lnTo>
                      <a:pt x="1118" y="28"/>
                    </a:lnTo>
                    <a:lnTo>
                      <a:pt x="1152" y="38"/>
                    </a:lnTo>
                    <a:lnTo>
                      <a:pt x="1186" y="50"/>
                    </a:lnTo>
                    <a:lnTo>
                      <a:pt x="1220" y="64"/>
                    </a:lnTo>
                    <a:lnTo>
                      <a:pt x="1220" y="64"/>
                    </a:lnTo>
                    <a:lnTo>
                      <a:pt x="1276" y="92"/>
                    </a:lnTo>
                    <a:lnTo>
                      <a:pt x="1328" y="123"/>
                    </a:lnTo>
                    <a:lnTo>
                      <a:pt x="1378" y="155"/>
                    </a:lnTo>
                    <a:lnTo>
                      <a:pt x="1424" y="189"/>
                    </a:lnTo>
                    <a:lnTo>
                      <a:pt x="1467" y="227"/>
                    </a:lnTo>
                    <a:lnTo>
                      <a:pt x="1505" y="265"/>
                    </a:lnTo>
                    <a:lnTo>
                      <a:pt x="1541" y="307"/>
                    </a:lnTo>
                    <a:lnTo>
                      <a:pt x="1573" y="351"/>
                    </a:lnTo>
                    <a:lnTo>
                      <a:pt x="1603" y="398"/>
                    </a:lnTo>
                    <a:lnTo>
                      <a:pt x="1627" y="448"/>
                    </a:lnTo>
                    <a:lnTo>
                      <a:pt x="1649" y="498"/>
                    </a:lnTo>
                    <a:lnTo>
                      <a:pt x="1667" y="552"/>
                    </a:lnTo>
                    <a:lnTo>
                      <a:pt x="1683" y="608"/>
                    </a:lnTo>
                    <a:lnTo>
                      <a:pt x="1693" y="666"/>
                    </a:lnTo>
                    <a:lnTo>
                      <a:pt x="1701" y="727"/>
                    </a:lnTo>
                    <a:lnTo>
                      <a:pt x="1705" y="789"/>
                    </a:lnTo>
                    <a:lnTo>
                      <a:pt x="1705" y="789"/>
                    </a:lnTo>
                    <a:lnTo>
                      <a:pt x="1709" y="905"/>
                    </a:lnTo>
                    <a:lnTo>
                      <a:pt x="1709" y="1020"/>
                    </a:lnTo>
                    <a:lnTo>
                      <a:pt x="1707" y="1250"/>
                    </a:lnTo>
                    <a:lnTo>
                      <a:pt x="1707" y="1250"/>
                    </a:lnTo>
                    <a:lnTo>
                      <a:pt x="1705" y="1283"/>
                    </a:lnTo>
                    <a:lnTo>
                      <a:pt x="1701" y="1313"/>
                    </a:lnTo>
                    <a:lnTo>
                      <a:pt x="1693" y="1343"/>
                    </a:lnTo>
                    <a:lnTo>
                      <a:pt x="1683" y="1369"/>
                    </a:lnTo>
                    <a:lnTo>
                      <a:pt x="1671" y="1395"/>
                    </a:lnTo>
                    <a:lnTo>
                      <a:pt x="1657" y="1419"/>
                    </a:lnTo>
                    <a:lnTo>
                      <a:pt x="1641" y="1441"/>
                    </a:lnTo>
                    <a:lnTo>
                      <a:pt x="1623" y="1463"/>
                    </a:lnTo>
                    <a:lnTo>
                      <a:pt x="1601" y="1481"/>
                    </a:lnTo>
                    <a:lnTo>
                      <a:pt x="1579" y="1497"/>
                    </a:lnTo>
                    <a:lnTo>
                      <a:pt x="1555" y="1511"/>
                    </a:lnTo>
                    <a:lnTo>
                      <a:pt x="1529" y="1523"/>
                    </a:lnTo>
                    <a:lnTo>
                      <a:pt x="1501" y="1533"/>
                    </a:lnTo>
                    <a:lnTo>
                      <a:pt x="1473" y="1539"/>
                    </a:lnTo>
                    <a:lnTo>
                      <a:pt x="1441" y="1545"/>
                    </a:lnTo>
                    <a:lnTo>
                      <a:pt x="1410" y="1547"/>
                    </a:lnTo>
                    <a:lnTo>
                      <a:pt x="1410" y="1547"/>
                    </a:lnTo>
                    <a:lnTo>
                      <a:pt x="1354" y="1547"/>
                    </a:lnTo>
                    <a:lnTo>
                      <a:pt x="1298" y="1545"/>
                    </a:lnTo>
                    <a:lnTo>
                      <a:pt x="1298" y="1545"/>
                    </a:lnTo>
                    <a:lnTo>
                      <a:pt x="1282" y="1547"/>
                    </a:lnTo>
                    <a:lnTo>
                      <a:pt x="1276" y="1549"/>
                    </a:lnTo>
                    <a:lnTo>
                      <a:pt x="1270" y="1551"/>
                    </a:lnTo>
                    <a:lnTo>
                      <a:pt x="1264" y="1557"/>
                    </a:lnTo>
                    <a:lnTo>
                      <a:pt x="1260" y="1561"/>
                    </a:lnTo>
                    <a:lnTo>
                      <a:pt x="1252" y="1578"/>
                    </a:lnTo>
                    <a:lnTo>
                      <a:pt x="1252" y="1578"/>
                    </a:lnTo>
                    <a:lnTo>
                      <a:pt x="1202" y="1716"/>
                    </a:lnTo>
                    <a:lnTo>
                      <a:pt x="1152" y="1852"/>
                    </a:lnTo>
                    <a:lnTo>
                      <a:pt x="1152" y="1852"/>
                    </a:lnTo>
                    <a:lnTo>
                      <a:pt x="1144" y="1869"/>
                    </a:lnTo>
                    <a:lnTo>
                      <a:pt x="1140" y="1877"/>
                    </a:lnTo>
                    <a:lnTo>
                      <a:pt x="1134" y="1881"/>
                    </a:lnTo>
                    <a:lnTo>
                      <a:pt x="1128" y="1885"/>
                    </a:lnTo>
                    <a:lnTo>
                      <a:pt x="1120" y="1887"/>
                    </a:lnTo>
                    <a:lnTo>
                      <a:pt x="1112" y="1889"/>
                    </a:lnTo>
                    <a:lnTo>
                      <a:pt x="1102" y="1889"/>
                    </a:lnTo>
                    <a:lnTo>
                      <a:pt x="1102" y="1889"/>
                    </a:lnTo>
                    <a:lnTo>
                      <a:pt x="976" y="1889"/>
                    </a:lnTo>
                    <a:lnTo>
                      <a:pt x="851" y="1889"/>
                    </a:lnTo>
                    <a:lnTo>
                      <a:pt x="851" y="1889"/>
                    </a:lnTo>
                    <a:close/>
                    <a:moveTo>
                      <a:pt x="441" y="1166"/>
                    </a:moveTo>
                    <a:lnTo>
                      <a:pt x="441" y="1166"/>
                    </a:lnTo>
                    <a:lnTo>
                      <a:pt x="483" y="1164"/>
                    </a:lnTo>
                    <a:lnTo>
                      <a:pt x="519" y="1158"/>
                    </a:lnTo>
                    <a:lnTo>
                      <a:pt x="535" y="1154"/>
                    </a:lnTo>
                    <a:lnTo>
                      <a:pt x="551" y="1148"/>
                    </a:lnTo>
                    <a:lnTo>
                      <a:pt x="565" y="1142"/>
                    </a:lnTo>
                    <a:lnTo>
                      <a:pt x="577" y="1134"/>
                    </a:lnTo>
                    <a:lnTo>
                      <a:pt x="589" y="1124"/>
                    </a:lnTo>
                    <a:lnTo>
                      <a:pt x="599" y="1114"/>
                    </a:lnTo>
                    <a:lnTo>
                      <a:pt x="609" y="1102"/>
                    </a:lnTo>
                    <a:lnTo>
                      <a:pt x="619" y="1088"/>
                    </a:lnTo>
                    <a:lnTo>
                      <a:pt x="627" y="1072"/>
                    </a:lnTo>
                    <a:lnTo>
                      <a:pt x="635" y="1056"/>
                    </a:lnTo>
                    <a:lnTo>
                      <a:pt x="651" y="1016"/>
                    </a:lnTo>
                    <a:lnTo>
                      <a:pt x="651" y="1016"/>
                    </a:lnTo>
                    <a:lnTo>
                      <a:pt x="665" y="969"/>
                    </a:lnTo>
                    <a:lnTo>
                      <a:pt x="665" y="969"/>
                    </a:lnTo>
                    <a:lnTo>
                      <a:pt x="669" y="951"/>
                    </a:lnTo>
                    <a:lnTo>
                      <a:pt x="671" y="935"/>
                    </a:lnTo>
                    <a:lnTo>
                      <a:pt x="671" y="921"/>
                    </a:lnTo>
                    <a:lnTo>
                      <a:pt x="669" y="911"/>
                    </a:lnTo>
                    <a:lnTo>
                      <a:pt x="665" y="899"/>
                    </a:lnTo>
                    <a:lnTo>
                      <a:pt x="657" y="891"/>
                    </a:lnTo>
                    <a:lnTo>
                      <a:pt x="645" y="881"/>
                    </a:lnTo>
                    <a:lnTo>
                      <a:pt x="629" y="873"/>
                    </a:lnTo>
                    <a:lnTo>
                      <a:pt x="629" y="873"/>
                    </a:lnTo>
                    <a:lnTo>
                      <a:pt x="569" y="843"/>
                    </a:lnTo>
                    <a:lnTo>
                      <a:pt x="509" y="815"/>
                    </a:lnTo>
                    <a:lnTo>
                      <a:pt x="447" y="789"/>
                    </a:lnTo>
                    <a:lnTo>
                      <a:pt x="385" y="767"/>
                    </a:lnTo>
                    <a:lnTo>
                      <a:pt x="385" y="767"/>
                    </a:lnTo>
                    <a:lnTo>
                      <a:pt x="367" y="761"/>
                    </a:lnTo>
                    <a:lnTo>
                      <a:pt x="351" y="759"/>
                    </a:lnTo>
                    <a:lnTo>
                      <a:pt x="333" y="757"/>
                    </a:lnTo>
                    <a:lnTo>
                      <a:pt x="317" y="757"/>
                    </a:lnTo>
                    <a:lnTo>
                      <a:pt x="303" y="759"/>
                    </a:lnTo>
                    <a:lnTo>
                      <a:pt x="287" y="763"/>
                    </a:lnTo>
                    <a:lnTo>
                      <a:pt x="275" y="769"/>
                    </a:lnTo>
                    <a:lnTo>
                      <a:pt x="262" y="775"/>
                    </a:lnTo>
                    <a:lnTo>
                      <a:pt x="250" y="783"/>
                    </a:lnTo>
                    <a:lnTo>
                      <a:pt x="238" y="793"/>
                    </a:lnTo>
                    <a:lnTo>
                      <a:pt x="228" y="805"/>
                    </a:lnTo>
                    <a:lnTo>
                      <a:pt x="218" y="817"/>
                    </a:lnTo>
                    <a:lnTo>
                      <a:pt x="210" y="831"/>
                    </a:lnTo>
                    <a:lnTo>
                      <a:pt x="202" y="845"/>
                    </a:lnTo>
                    <a:lnTo>
                      <a:pt x="196" y="863"/>
                    </a:lnTo>
                    <a:lnTo>
                      <a:pt x="192" y="879"/>
                    </a:lnTo>
                    <a:lnTo>
                      <a:pt x="192" y="879"/>
                    </a:lnTo>
                    <a:lnTo>
                      <a:pt x="184" y="919"/>
                    </a:lnTo>
                    <a:lnTo>
                      <a:pt x="182" y="959"/>
                    </a:lnTo>
                    <a:lnTo>
                      <a:pt x="182" y="1002"/>
                    </a:lnTo>
                    <a:lnTo>
                      <a:pt x="184" y="1042"/>
                    </a:lnTo>
                    <a:lnTo>
                      <a:pt x="184" y="1042"/>
                    </a:lnTo>
                    <a:lnTo>
                      <a:pt x="188" y="1062"/>
                    </a:lnTo>
                    <a:lnTo>
                      <a:pt x="194" y="1082"/>
                    </a:lnTo>
                    <a:lnTo>
                      <a:pt x="204" y="1098"/>
                    </a:lnTo>
                    <a:lnTo>
                      <a:pt x="216" y="1112"/>
                    </a:lnTo>
                    <a:lnTo>
                      <a:pt x="230" y="1126"/>
                    </a:lnTo>
                    <a:lnTo>
                      <a:pt x="248" y="1136"/>
                    </a:lnTo>
                    <a:lnTo>
                      <a:pt x="266" y="1142"/>
                    </a:lnTo>
                    <a:lnTo>
                      <a:pt x="287" y="1148"/>
                    </a:lnTo>
                    <a:lnTo>
                      <a:pt x="287" y="1148"/>
                    </a:lnTo>
                    <a:lnTo>
                      <a:pt x="363" y="1158"/>
                    </a:lnTo>
                    <a:lnTo>
                      <a:pt x="441" y="1166"/>
                    </a:lnTo>
                    <a:lnTo>
                      <a:pt x="441" y="1166"/>
                    </a:lnTo>
                    <a:close/>
                    <a:moveTo>
                      <a:pt x="1272" y="1164"/>
                    </a:moveTo>
                    <a:lnTo>
                      <a:pt x="1272" y="1164"/>
                    </a:lnTo>
                    <a:lnTo>
                      <a:pt x="1330" y="1160"/>
                    </a:lnTo>
                    <a:lnTo>
                      <a:pt x="1390" y="1154"/>
                    </a:lnTo>
                    <a:lnTo>
                      <a:pt x="1390" y="1154"/>
                    </a:lnTo>
                    <a:lnTo>
                      <a:pt x="1424" y="1148"/>
                    </a:lnTo>
                    <a:lnTo>
                      <a:pt x="1439" y="1144"/>
                    </a:lnTo>
                    <a:lnTo>
                      <a:pt x="1453" y="1138"/>
                    </a:lnTo>
                    <a:lnTo>
                      <a:pt x="1465" y="1132"/>
                    </a:lnTo>
                    <a:lnTo>
                      <a:pt x="1477" y="1124"/>
                    </a:lnTo>
                    <a:lnTo>
                      <a:pt x="1487" y="1116"/>
                    </a:lnTo>
                    <a:lnTo>
                      <a:pt x="1495" y="1106"/>
                    </a:lnTo>
                    <a:lnTo>
                      <a:pt x="1505" y="1096"/>
                    </a:lnTo>
                    <a:lnTo>
                      <a:pt x="1511" y="1086"/>
                    </a:lnTo>
                    <a:lnTo>
                      <a:pt x="1517" y="1074"/>
                    </a:lnTo>
                    <a:lnTo>
                      <a:pt x="1523" y="1060"/>
                    </a:lnTo>
                    <a:lnTo>
                      <a:pt x="1527" y="1046"/>
                    </a:lnTo>
                    <a:lnTo>
                      <a:pt x="1529" y="1030"/>
                    </a:lnTo>
                    <a:lnTo>
                      <a:pt x="1533" y="996"/>
                    </a:lnTo>
                    <a:lnTo>
                      <a:pt x="1533" y="996"/>
                    </a:lnTo>
                    <a:lnTo>
                      <a:pt x="1533" y="967"/>
                    </a:lnTo>
                    <a:lnTo>
                      <a:pt x="1531" y="939"/>
                    </a:lnTo>
                    <a:lnTo>
                      <a:pt x="1531" y="939"/>
                    </a:lnTo>
                    <a:lnTo>
                      <a:pt x="1529" y="915"/>
                    </a:lnTo>
                    <a:lnTo>
                      <a:pt x="1525" y="893"/>
                    </a:lnTo>
                    <a:lnTo>
                      <a:pt x="1519" y="871"/>
                    </a:lnTo>
                    <a:lnTo>
                      <a:pt x="1511" y="853"/>
                    </a:lnTo>
                    <a:lnTo>
                      <a:pt x="1503" y="835"/>
                    </a:lnTo>
                    <a:lnTo>
                      <a:pt x="1493" y="819"/>
                    </a:lnTo>
                    <a:lnTo>
                      <a:pt x="1481" y="805"/>
                    </a:lnTo>
                    <a:lnTo>
                      <a:pt x="1469" y="793"/>
                    </a:lnTo>
                    <a:lnTo>
                      <a:pt x="1455" y="781"/>
                    </a:lnTo>
                    <a:lnTo>
                      <a:pt x="1441" y="773"/>
                    </a:lnTo>
                    <a:lnTo>
                      <a:pt x="1426" y="767"/>
                    </a:lnTo>
                    <a:lnTo>
                      <a:pt x="1410" y="761"/>
                    </a:lnTo>
                    <a:lnTo>
                      <a:pt x="1392" y="759"/>
                    </a:lnTo>
                    <a:lnTo>
                      <a:pt x="1372" y="759"/>
                    </a:lnTo>
                    <a:lnTo>
                      <a:pt x="1354" y="761"/>
                    </a:lnTo>
                    <a:lnTo>
                      <a:pt x="1334" y="765"/>
                    </a:lnTo>
                    <a:lnTo>
                      <a:pt x="1334" y="765"/>
                    </a:lnTo>
                    <a:lnTo>
                      <a:pt x="1300" y="777"/>
                    </a:lnTo>
                    <a:lnTo>
                      <a:pt x="1266" y="789"/>
                    </a:lnTo>
                    <a:lnTo>
                      <a:pt x="1232" y="803"/>
                    </a:lnTo>
                    <a:lnTo>
                      <a:pt x="1198" y="817"/>
                    </a:lnTo>
                    <a:lnTo>
                      <a:pt x="1134" y="849"/>
                    </a:lnTo>
                    <a:lnTo>
                      <a:pt x="1068" y="881"/>
                    </a:lnTo>
                    <a:lnTo>
                      <a:pt x="1068" y="881"/>
                    </a:lnTo>
                    <a:lnTo>
                      <a:pt x="1062" y="885"/>
                    </a:lnTo>
                    <a:lnTo>
                      <a:pt x="1058" y="891"/>
                    </a:lnTo>
                    <a:lnTo>
                      <a:pt x="1048" y="903"/>
                    </a:lnTo>
                    <a:lnTo>
                      <a:pt x="1042" y="919"/>
                    </a:lnTo>
                    <a:lnTo>
                      <a:pt x="1038" y="933"/>
                    </a:lnTo>
                    <a:lnTo>
                      <a:pt x="1038" y="933"/>
                    </a:lnTo>
                    <a:lnTo>
                      <a:pt x="1040" y="959"/>
                    </a:lnTo>
                    <a:lnTo>
                      <a:pt x="1042" y="983"/>
                    </a:lnTo>
                    <a:lnTo>
                      <a:pt x="1048" y="1008"/>
                    </a:lnTo>
                    <a:lnTo>
                      <a:pt x="1054" y="1030"/>
                    </a:lnTo>
                    <a:lnTo>
                      <a:pt x="1064" y="1050"/>
                    </a:lnTo>
                    <a:lnTo>
                      <a:pt x="1074" y="1068"/>
                    </a:lnTo>
                    <a:lnTo>
                      <a:pt x="1088" y="1086"/>
                    </a:lnTo>
                    <a:lnTo>
                      <a:pt x="1102" y="1102"/>
                    </a:lnTo>
                    <a:lnTo>
                      <a:pt x="1118" y="1116"/>
                    </a:lnTo>
                    <a:lnTo>
                      <a:pt x="1136" y="1128"/>
                    </a:lnTo>
                    <a:lnTo>
                      <a:pt x="1154" y="1140"/>
                    </a:lnTo>
                    <a:lnTo>
                      <a:pt x="1176" y="1148"/>
                    </a:lnTo>
                    <a:lnTo>
                      <a:pt x="1198" y="1156"/>
                    </a:lnTo>
                    <a:lnTo>
                      <a:pt x="1220" y="1160"/>
                    </a:lnTo>
                    <a:lnTo>
                      <a:pt x="1246" y="1164"/>
                    </a:lnTo>
                    <a:lnTo>
                      <a:pt x="1272" y="1164"/>
                    </a:lnTo>
                    <a:lnTo>
                      <a:pt x="1272" y="1164"/>
                    </a:lnTo>
                    <a:close/>
                    <a:moveTo>
                      <a:pt x="697" y="1391"/>
                    </a:moveTo>
                    <a:lnTo>
                      <a:pt x="697" y="1391"/>
                    </a:lnTo>
                    <a:lnTo>
                      <a:pt x="723" y="1421"/>
                    </a:lnTo>
                    <a:lnTo>
                      <a:pt x="737" y="1433"/>
                    </a:lnTo>
                    <a:lnTo>
                      <a:pt x="743" y="1439"/>
                    </a:lnTo>
                    <a:lnTo>
                      <a:pt x="751" y="1443"/>
                    </a:lnTo>
                    <a:lnTo>
                      <a:pt x="751" y="1443"/>
                    </a:lnTo>
                    <a:lnTo>
                      <a:pt x="763" y="1447"/>
                    </a:lnTo>
                    <a:lnTo>
                      <a:pt x="773" y="1449"/>
                    </a:lnTo>
                    <a:lnTo>
                      <a:pt x="783" y="1447"/>
                    </a:lnTo>
                    <a:lnTo>
                      <a:pt x="793" y="1445"/>
                    </a:lnTo>
                    <a:lnTo>
                      <a:pt x="801" y="1439"/>
                    </a:lnTo>
                    <a:lnTo>
                      <a:pt x="809" y="1431"/>
                    </a:lnTo>
                    <a:lnTo>
                      <a:pt x="817" y="1423"/>
                    </a:lnTo>
                    <a:lnTo>
                      <a:pt x="823" y="1411"/>
                    </a:lnTo>
                    <a:lnTo>
                      <a:pt x="823" y="1411"/>
                    </a:lnTo>
                    <a:lnTo>
                      <a:pt x="829" y="1403"/>
                    </a:lnTo>
                    <a:lnTo>
                      <a:pt x="837" y="1395"/>
                    </a:lnTo>
                    <a:lnTo>
                      <a:pt x="855" y="1379"/>
                    </a:lnTo>
                    <a:lnTo>
                      <a:pt x="855" y="1379"/>
                    </a:lnTo>
                    <a:lnTo>
                      <a:pt x="866" y="1393"/>
                    </a:lnTo>
                    <a:lnTo>
                      <a:pt x="872" y="1399"/>
                    </a:lnTo>
                    <a:lnTo>
                      <a:pt x="878" y="1407"/>
                    </a:lnTo>
                    <a:lnTo>
                      <a:pt x="878" y="1407"/>
                    </a:lnTo>
                    <a:lnTo>
                      <a:pt x="886" y="1421"/>
                    </a:lnTo>
                    <a:lnTo>
                      <a:pt x="894" y="1431"/>
                    </a:lnTo>
                    <a:lnTo>
                      <a:pt x="904" y="1439"/>
                    </a:lnTo>
                    <a:lnTo>
                      <a:pt x="914" y="1445"/>
                    </a:lnTo>
                    <a:lnTo>
                      <a:pt x="924" y="1447"/>
                    </a:lnTo>
                    <a:lnTo>
                      <a:pt x="936" y="1449"/>
                    </a:lnTo>
                    <a:lnTo>
                      <a:pt x="946" y="1447"/>
                    </a:lnTo>
                    <a:lnTo>
                      <a:pt x="958" y="1443"/>
                    </a:lnTo>
                    <a:lnTo>
                      <a:pt x="958" y="1443"/>
                    </a:lnTo>
                    <a:lnTo>
                      <a:pt x="970" y="1435"/>
                    </a:lnTo>
                    <a:lnTo>
                      <a:pt x="978" y="1429"/>
                    </a:lnTo>
                    <a:lnTo>
                      <a:pt x="986" y="1419"/>
                    </a:lnTo>
                    <a:lnTo>
                      <a:pt x="990" y="1409"/>
                    </a:lnTo>
                    <a:lnTo>
                      <a:pt x="994" y="1397"/>
                    </a:lnTo>
                    <a:lnTo>
                      <a:pt x="994" y="1385"/>
                    </a:lnTo>
                    <a:lnTo>
                      <a:pt x="992" y="1371"/>
                    </a:lnTo>
                    <a:lnTo>
                      <a:pt x="988" y="1357"/>
                    </a:lnTo>
                    <a:lnTo>
                      <a:pt x="988" y="1357"/>
                    </a:lnTo>
                    <a:lnTo>
                      <a:pt x="962" y="1297"/>
                    </a:lnTo>
                    <a:lnTo>
                      <a:pt x="948" y="1266"/>
                    </a:lnTo>
                    <a:lnTo>
                      <a:pt x="932" y="1238"/>
                    </a:lnTo>
                    <a:lnTo>
                      <a:pt x="932" y="1238"/>
                    </a:lnTo>
                    <a:lnTo>
                      <a:pt x="910" y="1204"/>
                    </a:lnTo>
                    <a:lnTo>
                      <a:pt x="900" y="1192"/>
                    </a:lnTo>
                    <a:lnTo>
                      <a:pt x="890" y="1180"/>
                    </a:lnTo>
                    <a:lnTo>
                      <a:pt x="880" y="1172"/>
                    </a:lnTo>
                    <a:lnTo>
                      <a:pt x="870" y="1166"/>
                    </a:lnTo>
                    <a:lnTo>
                      <a:pt x="860" y="1162"/>
                    </a:lnTo>
                    <a:lnTo>
                      <a:pt x="851" y="1162"/>
                    </a:lnTo>
                    <a:lnTo>
                      <a:pt x="841" y="1162"/>
                    </a:lnTo>
                    <a:lnTo>
                      <a:pt x="833" y="1166"/>
                    </a:lnTo>
                    <a:lnTo>
                      <a:pt x="823" y="1172"/>
                    </a:lnTo>
                    <a:lnTo>
                      <a:pt x="813" y="1180"/>
                    </a:lnTo>
                    <a:lnTo>
                      <a:pt x="803" y="1190"/>
                    </a:lnTo>
                    <a:lnTo>
                      <a:pt x="791" y="1204"/>
                    </a:lnTo>
                    <a:lnTo>
                      <a:pt x="771" y="1236"/>
                    </a:lnTo>
                    <a:lnTo>
                      <a:pt x="771" y="1236"/>
                    </a:lnTo>
                    <a:lnTo>
                      <a:pt x="753" y="1272"/>
                    </a:lnTo>
                    <a:lnTo>
                      <a:pt x="735" y="1309"/>
                    </a:lnTo>
                    <a:lnTo>
                      <a:pt x="697" y="1391"/>
                    </a:lnTo>
                    <a:lnTo>
                      <a:pt x="697" y="1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7" name="Freeform 67">
                <a:extLst>
                  <a:ext uri="{FF2B5EF4-FFF2-40B4-BE49-F238E27FC236}">
                    <a16:creationId xmlns:a16="http://schemas.microsoft.com/office/drawing/2014/main" id="{B86CB429-6F24-3B21-BA79-8D9F33A096A2}"/>
                  </a:ext>
                </a:extLst>
              </p:cNvPr>
              <p:cNvSpPr>
                <a:spLocks/>
              </p:cNvSpPr>
              <p:nvPr/>
            </p:nvSpPr>
            <p:spPr bwMode="auto">
              <a:xfrm>
                <a:off x="-5949950" y="3062288"/>
                <a:ext cx="4189413" cy="2236788"/>
              </a:xfrm>
              <a:custGeom>
                <a:avLst/>
                <a:gdLst>
                  <a:gd name="T0" fmla="*/ 1190 w 2639"/>
                  <a:gd name="T1" fmla="*/ 931 h 1409"/>
                  <a:gd name="T2" fmla="*/ 1166 w 2639"/>
                  <a:gd name="T3" fmla="*/ 905 h 1409"/>
                  <a:gd name="T4" fmla="*/ 607 w 2639"/>
                  <a:gd name="T5" fmla="*/ 727 h 1409"/>
                  <a:gd name="T6" fmla="*/ 521 w 2639"/>
                  <a:gd name="T7" fmla="*/ 656 h 1409"/>
                  <a:gd name="T8" fmla="*/ 515 w 2639"/>
                  <a:gd name="T9" fmla="*/ 566 h 1409"/>
                  <a:gd name="T10" fmla="*/ 581 w 2639"/>
                  <a:gd name="T11" fmla="*/ 488 h 1409"/>
                  <a:gd name="T12" fmla="*/ 657 w 2639"/>
                  <a:gd name="T13" fmla="*/ 478 h 1409"/>
                  <a:gd name="T14" fmla="*/ 1188 w 2639"/>
                  <a:gd name="T15" fmla="*/ 640 h 1409"/>
                  <a:gd name="T16" fmla="*/ 866 w 2639"/>
                  <a:gd name="T17" fmla="*/ 337 h 1409"/>
                  <a:gd name="T18" fmla="*/ 627 w 2639"/>
                  <a:gd name="T19" fmla="*/ 279 h 1409"/>
                  <a:gd name="T20" fmla="*/ 183 w 2639"/>
                  <a:gd name="T21" fmla="*/ 462 h 1409"/>
                  <a:gd name="T22" fmla="*/ 96 w 2639"/>
                  <a:gd name="T23" fmla="*/ 470 h 1409"/>
                  <a:gd name="T24" fmla="*/ 30 w 2639"/>
                  <a:gd name="T25" fmla="*/ 430 h 1409"/>
                  <a:gd name="T26" fmla="*/ 0 w 2639"/>
                  <a:gd name="T27" fmla="*/ 351 h 1409"/>
                  <a:gd name="T28" fmla="*/ 12 w 2639"/>
                  <a:gd name="T29" fmla="*/ 285 h 1409"/>
                  <a:gd name="T30" fmla="*/ 68 w 2639"/>
                  <a:gd name="T31" fmla="*/ 233 h 1409"/>
                  <a:gd name="T32" fmla="*/ 627 w 2639"/>
                  <a:gd name="T33" fmla="*/ 0 h 1409"/>
                  <a:gd name="T34" fmla="*/ 1142 w 2639"/>
                  <a:gd name="T35" fmla="*/ 155 h 1409"/>
                  <a:gd name="T36" fmla="*/ 1192 w 2639"/>
                  <a:gd name="T37" fmla="*/ 56 h 1409"/>
                  <a:gd name="T38" fmla="*/ 1703 w 2639"/>
                  <a:gd name="T39" fmla="*/ 90 h 1409"/>
                  <a:gd name="T40" fmla="*/ 1994 w 2639"/>
                  <a:gd name="T41" fmla="*/ 2 h 1409"/>
                  <a:gd name="T42" fmla="*/ 2292 w 2639"/>
                  <a:gd name="T43" fmla="*/ 115 h 1409"/>
                  <a:gd name="T44" fmla="*/ 2595 w 2639"/>
                  <a:gd name="T45" fmla="*/ 249 h 1409"/>
                  <a:gd name="T46" fmla="*/ 2637 w 2639"/>
                  <a:gd name="T47" fmla="*/ 325 h 1409"/>
                  <a:gd name="T48" fmla="*/ 2629 w 2639"/>
                  <a:gd name="T49" fmla="*/ 396 h 1409"/>
                  <a:gd name="T50" fmla="*/ 2577 w 2639"/>
                  <a:gd name="T51" fmla="*/ 456 h 1409"/>
                  <a:gd name="T52" fmla="*/ 2495 w 2639"/>
                  <a:gd name="T53" fmla="*/ 472 h 1409"/>
                  <a:gd name="T54" fmla="*/ 2046 w 2639"/>
                  <a:gd name="T55" fmla="*/ 289 h 1409"/>
                  <a:gd name="T56" fmla="*/ 1984 w 2639"/>
                  <a:gd name="T57" fmla="*/ 275 h 1409"/>
                  <a:gd name="T58" fmla="*/ 1713 w 2639"/>
                  <a:gd name="T59" fmla="*/ 357 h 1409"/>
                  <a:gd name="T60" fmla="*/ 1449 w 2639"/>
                  <a:gd name="T61" fmla="*/ 640 h 1409"/>
                  <a:gd name="T62" fmla="*/ 1952 w 2639"/>
                  <a:gd name="T63" fmla="*/ 484 h 1409"/>
                  <a:gd name="T64" fmla="*/ 2022 w 2639"/>
                  <a:gd name="T65" fmla="*/ 478 h 1409"/>
                  <a:gd name="T66" fmla="*/ 2080 w 2639"/>
                  <a:gd name="T67" fmla="*/ 502 h 1409"/>
                  <a:gd name="T68" fmla="*/ 2118 w 2639"/>
                  <a:gd name="T69" fmla="*/ 552 h 1409"/>
                  <a:gd name="T70" fmla="*/ 2128 w 2639"/>
                  <a:gd name="T71" fmla="*/ 604 h 1409"/>
                  <a:gd name="T72" fmla="*/ 2112 w 2639"/>
                  <a:gd name="T73" fmla="*/ 664 h 1409"/>
                  <a:gd name="T74" fmla="*/ 2068 w 2639"/>
                  <a:gd name="T75" fmla="*/ 711 h 1409"/>
                  <a:gd name="T76" fmla="*/ 1759 w 2639"/>
                  <a:gd name="T77" fmla="*/ 813 h 1409"/>
                  <a:gd name="T78" fmla="*/ 1459 w 2639"/>
                  <a:gd name="T79" fmla="*/ 911 h 1409"/>
                  <a:gd name="T80" fmla="*/ 1447 w 2639"/>
                  <a:gd name="T81" fmla="*/ 955 h 1409"/>
                  <a:gd name="T82" fmla="*/ 1447 w 2639"/>
                  <a:gd name="T83" fmla="*/ 1104 h 1409"/>
                  <a:gd name="T84" fmla="*/ 1964 w 2639"/>
                  <a:gd name="T85" fmla="*/ 943 h 1409"/>
                  <a:gd name="T86" fmla="*/ 2064 w 2639"/>
                  <a:gd name="T87" fmla="*/ 953 h 1409"/>
                  <a:gd name="T88" fmla="*/ 2118 w 2639"/>
                  <a:gd name="T89" fmla="*/ 1014 h 1409"/>
                  <a:gd name="T90" fmla="*/ 2118 w 2639"/>
                  <a:gd name="T91" fmla="*/ 1114 h 1409"/>
                  <a:gd name="T92" fmla="*/ 2070 w 2639"/>
                  <a:gd name="T93" fmla="*/ 1170 h 1409"/>
                  <a:gd name="T94" fmla="*/ 1337 w 2639"/>
                  <a:gd name="T95" fmla="*/ 1407 h 1409"/>
                  <a:gd name="T96" fmla="*/ 1292 w 2639"/>
                  <a:gd name="T97" fmla="*/ 1405 h 1409"/>
                  <a:gd name="T98" fmla="*/ 583 w 2639"/>
                  <a:gd name="T99" fmla="*/ 1180 h 1409"/>
                  <a:gd name="T100" fmla="*/ 533 w 2639"/>
                  <a:gd name="T101" fmla="*/ 1138 h 1409"/>
                  <a:gd name="T102" fmla="*/ 511 w 2639"/>
                  <a:gd name="T103" fmla="*/ 1080 h 1409"/>
                  <a:gd name="T104" fmla="*/ 515 w 2639"/>
                  <a:gd name="T105" fmla="*/ 1028 h 1409"/>
                  <a:gd name="T106" fmla="*/ 549 w 2639"/>
                  <a:gd name="T107" fmla="*/ 973 h 1409"/>
                  <a:gd name="T108" fmla="*/ 603 w 2639"/>
                  <a:gd name="T109" fmla="*/ 943 h 1409"/>
                  <a:gd name="T110" fmla="*/ 671 w 2639"/>
                  <a:gd name="T111" fmla="*/ 941 h 1409"/>
                  <a:gd name="T112" fmla="*/ 1192 w 2639"/>
                  <a:gd name="T113" fmla="*/ 1102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9" h="1409">
                    <a:moveTo>
                      <a:pt x="1192" y="1102"/>
                    </a:moveTo>
                    <a:lnTo>
                      <a:pt x="1192" y="1102"/>
                    </a:lnTo>
                    <a:lnTo>
                      <a:pt x="1192" y="1016"/>
                    </a:lnTo>
                    <a:lnTo>
                      <a:pt x="1192" y="973"/>
                    </a:lnTo>
                    <a:lnTo>
                      <a:pt x="1190" y="931"/>
                    </a:lnTo>
                    <a:lnTo>
                      <a:pt x="1190" y="931"/>
                    </a:lnTo>
                    <a:lnTo>
                      <a:pt x="1188" y="927"/>
                    </a:lnTo>
                    <a:lnTo>
                      <a:pt x="1186" y="921"/>
                    </a:lnTo>
                    <a:lnTo>
                      <a:pt x="1178" y="913"/>
                    </a:lnTo>
                    <a:lnTo>
                      <a:pt x="1166" y="905"/>
                    </a:lnTo>
                    <a:lnTo>
                      <a:pt x="1154" y="899"/>
                    </a:lnTo>
                    <a:lnTo>
                      <a:pt x="1154" y="899"/>
                    </a:lnTo>
                    <a:lnTo>
                      <a:pt x="880" y="813"/>
                    </a:lnTo>
                    <a:lnTo>
                      <a:pt x="607" y="727"/>
                    </a:lnTo>
                    <a:lnTo>
                      <a:pt x="607" y="727"/>
                    </a:lnTo>
                    <a:lnTo>
                      <a:pt x="583" y="719"/>
                    </a:lnTo>
                    <a:lnTo>
                      <a:pt x="563" y="707"/>
                    </a:lnTo>
                    <a:lnTo>
                      <a:pt x="545" y="691"/>
                    </a:lnTo>
                    <a:lnTo>
                      <a:pt x="531" y="674"/>
                    </a:lnTo>
                    <a:lnTo>
                      <a:pt x="521" y="656"/>
                    </a:lnTo>
                    <a:lnTo>
                      <a:pt x="515" y="634"/>
                    </a:lnTo>
                    <a:lnTo>
                      <a:pt x="511" y="612"/>
                    </a:lnTo>
                    <a:lnTo>
                      <a:pt x="511" y="588"/>
                    </a:lnTo>
                    <a:lnTo>
                      <a:pt x="511" y="588"/>
                    </a:lnTo>
                    <a:lnTo>
                      <a:pt x="515" y="566"/>
                    </a:lnTo>
                    <a:lnTo>
                      <a:pt x="523" y="546"/>
                    </a:lnTo>
                    <a:lnTo>
                      <a:pt x="533" y="528"/>
                    </a:lnTo>
                    <a:lnTo>
                      <a:pt x="547" y="512"/>
                    </a:lnTo>
                    <a:lnTo>
                      <a:pt x="563" y="498"/>
                    </a:lnTo>
                    <a:lnTo>
                      <a:pt x="581" y="488"/>
                    </a:lnTo>
                    <a:lnTo>
                      <a:pt x="603" y="480"/>
                    </a:lnTo>
                    <a:lnTo>
                      <a:pt x="625" y="476"/>
                    </a:lnTo>
                    <a:lnTo>
                      <a:pt x="625" y="476"/>
                    </a:lnTo>
                    <a:lnTo>
                      <a:pt x="641" y="476"/>
                    </a:lnTo>
                    <a:lnTo>
                      <a:pt x="657" y="478"/>
                    </a:lnTo>
                    <a:lnTo>
                      <a:pt x="675" y="482"/>
                    </a:lnTo>
                    <a:lnTo>
                      <a:pt x="691" y="486"/>
                    </a:lnTo>
                    <a:lnTo>
                      <a:pt x="691" y="486"/>
                    </a:lnTo>
                    <a:lnTo>
                      <a:pt x="1188" y="640"/>
                    </a:lnTo>
                    <a:lnTo>
                      <a:pt x="1188" y="640"/>
                    </a:lnTo>
                    <a:lnTo>
                      <a:pt x="1188" y="440"/>
                    </a:lnTo>
                    <a:lnTo>
                      <a:pt x="1188" y="440"/>
                    </a:lnTo>
                    <a:lnTo>
                      <a:pt x="1052" y="398"/>
                    </a:lnTo>
                    <a:lnTo>
                      <a:pt x="1052" y="398"/>
                    </a:lnTo>
                    <a:lnTo>
                      <a:pt x="866" y="337"/>
                    </a:lnTo>
                    <a:lnTo>
                      <a:pt x="679" y="279"/>
                    </a:lnTo>
                    <a:lnTo>
                      <a:pt x="679" y="279"/>
                    </a:lnTo>
                    <a:lnTo>
                      <a:pt x="663" y="277"/>
                    </a:lnTo>
                    <a:lnTo>
                      <a:pt x="645" y="277"/>
                    </a:lnTo>
                    <a:lnTo>
                      <a:pt x="627" y="279"/>
                    </a:lnTo>
                    <a:lnTo>
                      <a:pt x="611" y="283"/>
                    </a:lnTo>
                    <a:lnTo>
                      <a:pt x="611" y="283"/>
                    </a:lnTo>
                    <a:lnTo>
                      <a:pt x="397" y="371"/>
                    </a:lnTo>
                    <a:lnTo>
                      <a:pt x="183" y="462"/>
                    </a:lnTo>
                    <a:lnTo>
                      <a:pt x="183" y="462"/>
                    </a:lnTo>
                    <a:lnTo>
                      <a:pt x="165" y="468"/>
                    </a:lnTo>
                    <a:lnTo>
                      <a:pt x="148" y="472"/>
                    </a:lnTo>
                    <a:lnTo>
                      <a:pt x="130" y="472"/>
                    </a:lnTo>
                    <a:lnTo>
                      <a:pt x="114" y="472"/>
                    </a:lnTo>
                    <a:lnTo>
                      <a:pt x="96" y="470"/>
                    </a:lnTo>
                    <a:lnTo>
                      <a:pt x="82" y="466"/>
                    </a:lnTo>
                    <a:lnTo>
                      <a:pt x="66" y="458"/>
                    </a:lnTo>
                    <a:lnTo>
                      <a:pt x="52" y="450"/>
                    </a:lnTo>
                    <a:lnTo>
                      <a:pt x="40" y="440"/>
                    </a:lnTo>
                    <a:lnTo>
                      <a:pt x="30" y="430"/>
                    </a:lnTo>
                    <a:lnTo>
                      <a:pt x="20" y="416"/>
                    </a:lnTo>
                    <a:lnTo>
                      <a:pt x="12" y="402"/>
                    </a:lnTo>
                    <a:lnTo>
                      <a:pt x="6" y="385"/>
                    </a:lnTo>
                    <a:lnTo>
                      <a:pt x="2" y="369"/>
                    </a:lnTo>
                    <a:lnTo>
                      <a:pt x="0" y="351"/>
                    </a:lnTo>
                    <a:lnTo>
                      <a:pt x="0" y="333"/>
                    </a:lnTo>
                    <a:lnTo>
                      <a:pt x="0" y="333"/>
                    </a:lnTo>
                    <a:lnTo>
                      <a:pt x="2" y="317"/>
                    </a:lnTo>
                    <a:lnTo>
                      <a:pt x="6" y="301"/>
                    </a:lnTo>
                    <a:lnTo>
                      <a:pt x="12" y="285"/>
                    </a:lnTo>
                    <a:lnTo>
                      <a:pt x="20" y="273"/>
                    </a:lnTo>
                    <a:lnTo>
                      <a:pt x="30" y="259"/>
                    </a:lnTo>
                    <a:lnTo>
                      <a:pt x="42" y="249"/>
                    </a:lnTo>
                    <a:lnTo>
                      <a:pt x="54" y="239"/>
                    </a:lnTo>
                    <a:lnTo>
                      <a:pt x="68" y="233"/>
                    </a:lnTo>
                    <a:lnTo>
                      <a:pt x="68" y="233"/>
                    </a:lnTo>
                    <a:lnTo>
                      <a:pt x="343" y="117"/>
                    </a:lnTo>
                    <a:lnTo>
                      <a:pt x="617" y="2"/>
                    </a:lnTo>
                    <a:lnTo>
                      <a:pt x="617" y="2"/>
                    </a:lnTo>
                    <a:lnTo>
                      <a:pt x="627" y="0"/>
                    </a:lnTo>
                    <a:lnTo>
                      <a:pt x="639" y="0"/>
                    </a:lnTo>
                    <a:lnTo>
                      <a:pt x="651" y="2"/>
                    </a:lnTo>
                    <a:lnTo>
                      <a:pt x="663" y="6"/>
                    </a:lnTo>
                    <a:lnTo>
                      <a:pt x="663" y="6"/>
                    </a:lnTo>
                    <a:lnTo>
                      <a:pt x="1142" y="155"/>
                    </a:lnTo>
                    <a:lnTo>
                      <a:pt x="1142" y="155"/>
                    </a:lnTo>
                    <a:lnTo>
                      <a:pt x="1192" y="169"/>
                    </a:lnTo>
                    <a:lnTo>
                      <a:pt x="1192" y="169"/>
                    </a:lnTo>
                    <a:lnTo>
                      <a:pt x="1192" y="56"/>
                    </a:lnTo>
                    <a:lnTo>
                      <a:pt x="1192" y="56"/>
                    </a:lnTo>
                    <a:lnTo>
                      <a:pt x="1445" y="56"/>
                    </a:lnTo>
                    <a:lnTo>
                      <a:pt x="1445" y="56"/>
                    </a:lnTo>
                    <a:lnTo>
                      <a:pt x="1445" y="171"/>
                    </a:lnTo>
                    <a:lnTo>
                      <a:pt x="1445" y="171"/>
                    </a:lnTo>
                    <a:lnTo>
                      <a:pt x="1703" y="90"/>
                    </a:lnTo>
                    <a:lnTo>
                      <a:pt x="1703" y="90"/>
                    </a:lnTo>
                    <a:lnTo>
                      <a:pt x="1841" y="48"/>
                    </a:lnTo>
                    <a:lnTo>
                      <a:pt x="1980" y="4"/>
                    </a:lnTo>
                    <a:lnTo>
                      <a:pt x="1980" y="4"/>
                    </a:lnTo>
                    <a:lnTo>
                      <a:pt x="1994" y="2"/>
                    </a:lnTo>
                    <a:lnTo>
                      <a:pt x="2006" y="2"/>
                    </a:lnTo>
                    <a:lnTo>
                      <a:pt x="2020" y="2"/>
                    </a:lnTo>
                    <a:lnTo>
                      <a:pt x="2032" y="6"/>
                    </a:lnTo>
                    <a:lnTo>
                      <a:pt x="2032" y="6"/>
                    </a:lnTo>
                    <a:lnTo>
                      <a:pt x="2292" y="115"/>
                    </a:lnTo>
                    <a:lnTo>
                      <a:pt x="2549" y="221"/>
                    </a:lnTo>
                    <a:lnTo>
                      <a:pt x="2549" y="221"/>
                    </a:lnTo>
                    <a:lnTo>
                      <a:pt x="2565" y="229"/>
                    </a:lnTo>
                    <a:lnTo>
                      <a:pt x="2581" y="239"/>
                    </a:lnTo>
                    <a:lnTo>
                      <a:pt x="2595" y="249"/>
                    </a:lnTo>
                    <a:lnTo>
                      <a:pt x="2607" y="261"/>
                    </a:lnTo>
                    <a:lnTo>
                      <a:pt x="2619" y="275"/>
                    </a:lnTo>
                    <a:lnTo>
                      <a:pt x="2627" y="289"/>
                    </a:lnTo>
                    <a:lnTo>
                      <a:pt x="2633" y="307"/>
                    </a:lnTo>
                    <a:lnTo>
                      <a:pt x="2637" y="325"/>
                    </a:lnTo>
                    <a:lnTo>
                      <a:pt x="2637" y="325"/>
                    </a:lnTo>
                    <a:lnTo>
                      <a:pt x="2639" y="345"/>
                    </a:lnTo>
                    <a:lnTo>
                      <a:pt x="2637" y="363"/>
                    </a:lnTo>
                    <a:lnTo>
                      <a:pt x="2635" y="379"/>
                    </a:lnTo>
                    <a:lnTo>
                      <a:pt x="2629" y="396"/>
                    </a:lnTo>
                    <a:lnTo>
                      <a:pt x="2621" y="412"/>
                    </a:lnTo>
                    <a:lnTo>
                      <a:pt x="2613" y="426"/>
                    </a:lnTo>
                    <a:lnTo>
                      <a:pt x="2601" y="438"/>
                    </a:lnTo>
                    <a:lnTo>
                      <a:pt x="2589" y="448"/>
                    </a:lnTo>
                    <a:lnTo>
                      <a:pt x="2577" y="456"/>
                    </a:lnTo>
                    <a:lnTo>
                      <a:pt x="2561" y="464"/>
                    </a:lnTo>
                    <a:lnTo>
                      <a:pt x="2545" y="470"/>
                    </a:lnTo>
                    <a:lnTo>
                      <a:pt x="2529" y="472"/>
                    </a:lnTo>
                    <a:lnTo>
                      <a:pt x="2511" y="474"/>
                    </a:lnTo>
                    <a:lnTo>
                      <a:pt x="2495" y="472"/>
                    </a:lnTo>
                    <a:lnTo>
                      <a:pt x="2478" y="468"/>
                    </a:lnTo>
                    <a:lnTo>
                      <a:pt x="2458" y="462"/>
                    </a:lnTo>
                    <a:lnTo>
                      <a:pt x="2458" y="462"/>
                    </a:lnTo>
                    <a:lnTo>
                      <a:pt x="2252" y="375"/>
                    </a:lnTo>
                    <a:lnTo>
                      <a:pt x="2046" y="289"/>
                    </a:lnTo>
                    <a:lnTo>
                      <a:pt x="2046" y="289"/>
                    </a:lnTo>
                    <a:lnTo>
                      <a:pt x="2020" y="279"/>
                    </a:lnTo>
                    <a:lnTo>
                      <a:pt x="2008" y="277"/>
                    </a:lnTo>
                    <a:lnTo>
                      <a:pt x="1996" y="275"/>
                    </a:lnTo>
                    <a:lnTo>
                      <a:pt x="1984" y="275"/>
                    </a:lnTo>
                    <a:lnTo>
                      <a:pt x="1970" y="277"/>
                    </a:lnTo>
                    <a:lnTo>
                      <a:pt x="1958" y="279"/>
                    </a:lnTo>
                    <a:lnTo>
                      <a:pt x="1944" y="283"/>
                    </a:lnTo>
                    <a:lnTo>
                      <a:pt x="1944" y="283"/>
                    </a:lnTo>
                    <a:lnTo>
                      <a:pt x="1713" y="357"/>
                    </a:lnTo>
                    <a:lnTo>
                      <a:pt x="1479" y="430"/>
                    </a:lnTo>
                    <a:lnTo>
                      <a:pt x="1479" y="430"/>
                    </a:lnTo>
                    <a:lnTo>
                      <a:pt x="1449" y="440"/>
                    </a:lnTo>
                    <a:lnTo>
                      <a:pt x="1449" y="440"/>
                    </a:lnTo>
                    <a:lnTo>
                      <a:pt x="1449" y="640"/>
                    </a:lnTo>
                    <a:lnTo>
                      <a:pt x="1449" y="640"/>
                    </a:lnTo>
                    <a:lnTo>
                      <a:pt x="1751" y="546"/>
                    </a:lnTo>
                    <a:lnTo>
                      <a:pt x="1751" y="546"/>
                    </a:lnTo>
                    <a:lnTo>
                      <a:pt x="1952" y="484"/>
                    </a:lnTo>
                    <a:lnTo>
                      <a:pt x="1952" y="484"/>
                    </a:lnTo>
                    <a:lnTo>
                      <a:pt x="1966" y="480"/>
                    </a:lnTo>
                    <a:lnTo>
                      <a:pt x="1980" y="478"/>
                    </a:lnTo>
                    <a:lnTo>
                      <a:pt x="1994" y="476"/>
                    </a:lnTo>
                    <a:lnTo>
                      <a:pt x="2008" y="476"/>
                    </a:lnTo>
                    <a:lnTo>
                      <a:pt x="2022" y="478"/>
                    </a:lnTo>
                    <a:lnTo>
                      <a:pt x="2034" y="480"/>
                    </a:lnTo>
                    <a:lnTo>
                      <a:pt x="2046" y="484"/>
                    </a:lnTo>
                    <a:lnTo>
                      <a:pt x="2058" y="488"/>
                    </a:lnTo>
                    <a:lnTo>
                      <a:pt x="2068" y="494"/>
                    </a:lnTo>
                    <a:lnTo>
                      <a:pt x="2080" y="502"/>
                    </a:lnTo>
                    <a:lnTo>
                      <a:pt x="2088" y="510"/>
                    </a:lnTo>
                    <a:lnTo>
                      <a:pt x="2098" y="518"/>
                    </a:lnTo>
                    <a:lnTo>
                      <a:pt x="2106" y="528"/>
                    </a:lnTo>
                    <a:lnTo>
                      <a:pt x="2112" y="540"/>
                    </a:lnTo>
                    <a:lnTo>
                      <a:pt x="2118" y="552"/>
                    </a:lnTo>
                    <a:lnTo>
                      <a:pt x="2122" y="564"/>
                    </a:lnTo>
                    <a:lnTo>
                      <a:pt x="2122" y="564"/>
                    </a:lnTo>
                    <a:lnTo>
                      <a:pt x="2126" y="578"/>
                    </a:lnTo>
                    <a:lnTo>
                      <a:pt x="2128" y="590"/>
                    </a:lnTo>
                    <a:lnTo>
                      <a:pt x="2128" y="604"/>
                    </a:lnTo>
                    <a:lnTo>
                      <a:pt x="2128" y="616"/>
                    </a:lnTo>
                    <a:lnTo>
                      <a:pt x="2126" y="628"/>
                    </a:lnTo>
                    <a:lnTo>
                      <a:pt x="2122" y="640"/>
                    </a:lnTo>
                    <a:lnTo>
                      <a:pt x="2118" y="652"/>
                    </a:lnTo>
                    <a:lnTo>
                      <a:pt x="2112" y="664"/>
                    </a:lnTo>
                    <a:lnTo>
                      <a:pt x="2106" y="674"/>
                    </a:lnTo>
                    <a:lnTo>
                      <a:pt x="2098" y="684"/>
                    </a:lnTo>
                    <a:lnTo>
                      <a:pt x="2088" y="693"/>
                    </a:lnTo>
                    <a:lnTo>
                      <a:pt x="2078" y="703"/>
                    </a:lnTo>
                    <a:lnTo>
                      <a:pt x="2068" y="711"/>
                    </a:lnTo>
                    <a:lnTo>
                      <a:pt x="2056" y="717"/>
                    </a:lnTo>
                    <a:lnTo>
                      <a:pt x="2042" y="723"/>
                    </a:lnTo>
                    <a:lnTo>
                      <a:pt x="2028" y="729"/>
                    </a:lnTo>
                    <a:lnTo>
                      <a:pt x="2028" y="729"/>
                    </a:lnTo>
                    <a:lnTo>
                      <a:pt x="1759" y="813"/>
                    </a:lnTo>
                    <a:lnTo>
                      <a:pt x="1487" y="897"/>
                    </a:lnTo>
                    <a:lnTo>
                      <a:pt x="1487" y="897"/>
                    </a:lnTo>
                    <a:lnTo>
                      <a:pt x="1477" y="901"/>
                    </a:lnTo>
                    <a:lnTo>
                      <a:pt x="1467" y="905"/>
                    </a:lnTo>
                    <a:lnTo>
                      <a:pt x="1459" y="911"/>
                    </a:lnTo>
                    <a:lnTo>
                      <a:pt x="1453" y="917"/>
                    </a:lnTo>
                    <a:lnTo>
                      <a:pt x="1449" y="925"/>
                    </a:lnTo>
                    <a:lnTo>
                      <a:pt x="1447" y="933"/>
                    </a:lnTo>
                    <a:lnTo>
                      <a:pt x="1445" y="943"/>
                    </a:lnTo>
                    <a:lnTo>
                      <a:pt x="1447" y="955"/>
                    </a:lnTo>
                    <a:lnTo>
                      <a:pt x="1447" y="955"/>
                    </a:lnTo>
                    <a:lnTo>
                      <a:pt x="1447" y="992"/>
                    </a:lnTo>
                    <a:lnTo>
                      <a:pt x="1447" y="1028"/>
                    </a:lnTo>
                    <a:lnTo>
                      <a:pt x="1447" y="1104"/>
                    </a:lnTo>
                    <a:lnTo>
                      <a:pt x="1447" y="1104"/>
                    </a:lnTo>
                    <a:lnTo>
                      <a:pt x="1641" y="1044"/>
                    </a:lnTo>
                    <a:lnTo>
                      <a:pt x="1641" y="1044"/>
                    </a:lnTo>
                    <a:lnTo>
                      <a:pt x="1803" y="994"/>
                    </a:lnTo>
                    <a:lnTo>
                      <a:pt x="1964" y="943"/>
                    </a:lnTo>
                    <a:lnTo>
                      <a:pt x="1964" y="943"/>
                    </a:lnTo>
                    <a:lnTo>
                      <a:pt x="1986" y="937"/>
                    </a:lnTo>
                    <a:lnTo>
                      <a:pt x="2006" y="937"/>
                    </a:lnTo>
                    <a:lnTo>
                      <a:pt x="2026" y="939"/>
                    </a:lnTo>
                    <a:lnTo>
                      <a:pt x="2046" y="945"/>
                    </a:lnTo>
                    <a:lnTo>
                      <a:pt x="2064" y="953"/>
                    </a:lnTo>
                    <a:lnTo>
                      <a:pt x="2080" y="965"/>
                    </a:lnTo>
                    <a:lnTo>
                      <a:pt x="2096" y="979"/>
                    </a:lnTo>
                    <a:lnTo>
                      <a:pt x="2108" y="996"/>
                    </a:lnTo>
                    <a:lnTo>
                      <a:pt x="2108" y="996"/>
                    </a:lnTo>
                    <a:lnTo>
                      <a:pt x="2118" y="1014"/>
                    </a:lnTo>
                    <a:lnTo>
                      <a:pt x="2124" y="1034"/>
                    </a:lnTo>
                    <a:lnTo>
                      <a:pt x="2128" y="1054"/>
                    </a:lnTo>
                    <a:lnTo>
                      <a:pt x="2128" y="1074"/>
                    </a:lnTo>
                    <a:lnTo>
                      <a:pt x="2124" y="1094"/>
                    </a:lnTo>
                    <a:lnTo>
                      <a:pt x="2118" y="1114"/>
                    </a:lnTo>
                    <a:lnTo>
                      <a:pt x="2110" y="1132"/>
                    </a:lnTo>
                    <a:lnTo>
                      <a:pt x="2096" y="1148"/>
                    </a:lnTo>
                    <a:lnTo>
                      <a:pt x="2096" y="1148"/>
                    </a:lnTo>
                    <a:lnTo>
                      <a:pt x="2084" y="1160"/>
                    </a:lnTo>
                    <a:lnTo>
                      <a:pt x="2070" y="1170"/>
                    </a:lnTo>
                    <a:lnTo>
                      <a:pt x="2054" y="1180"/>
                    </a:lnTo>
                    <a:lnTo>
                      <a:pt x="2038" y="1186"/>
                    </a:lnTo>
                    <a:lnTo>
                      <a:pt x="2038" y="1186"/>
                    </a:lnTo>
                    <a:lnTo>
                      <a:pt x="1689" y="1299"/>
                    </a:lnTo>
                    <a:lnTo>
                      <a:pt x="1337" y="1407"/>
                    </a:lnTo>
                    <a:lnTo>
                      <a:pt x="1337" y="1407"/>
                    </a:lnTo>
                    <a:lnTo>
                      <a:pt x="1327" y="1409"/>
                    </a:lnTo>
                    <a:lnTo>
                      <a:pt x="1316" y="1409"/>
                    </a:lnTo>
                    <a:lnTo>
                      <a:pt x="1304" y="1407"/>
                    </a:lnTo>
                    <a:lnTo>
                      <a:pt x="1292" y="1405"/>
                    </a:lnTo>
                    <a:lnTo>
                      <a:pt x="1292" y="1405"/>
                    </a:lnTo>
                    <a:lnTo>
                      <a:pt x="611" y="1192"/>
                    </a:lnTo>
                    <a:lnTo>
                      <a:pt x="611" y="1192"/>
                    </a:lnTo>
                    <a:lnTo>
                      <a:pt x="597" y="1186"/>
                    </a:lnTo>
                    <a:lnTo>
                      <a:pt x="583" y="1180"/>
                    </a:lnTo>
                    <a:lnTo>
                      <a:pt x="571" y="1174"/>
                    </a:lnTo>
                    <a:lnTo>
                      <a:pt x="561" y="1166"/>
                    </a:lnTo>
                    <a:lnTo>
                      <a:pt x="551" y="1156"/>
                    </a:lnTo>
                    <a:lnTo>
                      <a:pt x="541" y="1148"/>
                    </a:lnTo>
                    <a:lnTo>
                      <a:pt x="533" y="1138"/>
                    </a:lnTo>
                    <a:lnTo>
                      <a:pt x="527" y="1126"/>
                    </a:lnTo>
                    <a:lnTo>
                      <a:pt x="521" y="1116"/>
                    </a:lnTo>
                    <a:lnTo>
                      <a:pt x="515" y="1104"/>
                    </a:lnTo>
                    <a:lnTo>
                      <a:pt x="513" y="1092"/>
                    </a:lnTo>
                    <a:lnTo>
                      <a:pt x="511" y="1080"/>
                    </a:lnTo>
                    <a:lnTo>
                      <a:pt x="509" y="1068"/>
                    </a:lnTo>
                    <a:lnTo>
                      <a:pt x="511" y="1054"/>
                    </a:lnTo>
                    <a:lnTo>
                      <a:pt x="513" y="1042"/>
                    </a:lnTo>
                    <a:lnTo>
                      <a:pt x="515" y="1028"/>
                    </a:lnTo>
                    <a:lnTo>
                      <a:pt x="515" y="1028"/>
                    </a:lnTo>
                    <a:lnTo>
                      <a:pt x="521" y="1016"/>
                    </a:lnTo>
                    <a:lnTo>
                      <a:pt x="525" y="1004"/>
                    </a:lnTo>
                    <a:lnTo>
                      <a:pt x="533" y="992"/>
                    </a:lnTo>
                    <a:lnTo>
                      <a:pt x="541" y="981"/>
                    </a:lnTo>
                    <a:lnTo>
                      <a:pt x="549" y="973"/>
                    </a:lnTo>
                    <a:lnTo>
                      <a:pt x="559" y="963"/>
                    </a:lnTo>
                    <a:lnTo>
                      <a:pt x="569" y="957"/>
                    </a:lnTo>
                    <a:lnTo>
                      <a:pt x="579" y="951"/>
                    </a:lnTo>
                    <a:lnTo>
                      <a:pt x="591" y="945"/>
                    </a:lnTo>
                    <a:lnTo>
                      <a:pt x="603" y="943"/>
                    </a:lnTo>
                    <a:lnTo>
                      <a:pt x="617" y="939"/>
                    </a:lnTo>
                    <a:lnTo>
                      <a:pt x="629" y="939"/>
                    </a:lnTo>
                    <a:lnTo>
                      <a:pt x="643" y="939"/>
                    </a:lnTo>
                    <a:lnTo>
                      <a:pt x="657" y="939"/>
                    </a:lnTo>
                    <a:lnTo>
                      <a:pt x="671" y="941"/>
                    </a:lnTo>
                    <a:lnTo>
                      <a:pt x="687" y="945"/>
                    </a:lnTo>
                    <a:lnTo>
                      <a:pt x="687" y="945"/>
                    </a:lnTo>
                    <a:lnTo>
                      <a:pt x="1154" y="1092"/>
                    </a:lnTo>
                    <a:lnTo>
                      <a:pt x="1154" y="1092"/>
                    </a:lnTo>
                    <a:lnTo>
                      <a:pt x="1192" y="1102"/>
                    </a:lnTo>
                    <a:lnTo>
                      <a:pt x="1192" y="1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8" name="Freeform 68">
                <a:extLst>
                  <a:ext uri="{FF2B5EF4-FFF2-40B4-BE49-F238E27FC236}">
                    <a16:creationId xmlns:a16="http://schemas.microsoft.com/office/drawing/2014/main" id="{2CE7D1B9-7070-C2DA-7F9D-2BF09D4E84A2}"/>
                  </a:ext>
                </a:extLst>
              </p:cNvPr>
              <p:cNvSpPr>
                <a:spLocks/>
              </p:cNvSpPr>
              <p:nvPr/>
            </p:nvSpPr>
            <p:spPr bwMode="auto">
              <a:xfrm>
                <a:off x="-5949950" y="3951288"/>
                <a:ext cx="404813" cy="952500"/>
              </a:xfrm>
              <a:custGeom>
                <a:avLst/>
                <a:gdLst>
                  <a:gd name="T0" fmla="*/ 0 w 255"/>
                  <a:gd name="T1" fmla="*/ 297 h 600"/>
                  <a:gd name="T2" fmla="*/ 0 w 255"/>
                  <a:gd name="T3" fmla="*/ 129 h 600"/>
                  <a:gd name="T4" fmla="*/ 2 w 255"/>
                  <a:gd name="T5" fmla="*/ 102 h 600"/>
                  <a:gd name="T6" fmla="*/ 20 w 255"/>
                  <a:gd name="T7" fmla="*/ 58 h 600"/>
                  <a:gd name="T8" fmla="*/ 54 w 255"/>
                  <a:gd name="T9" fmla="*/ 24 h 600"/>
                  <a:gd name="T10" fmla="*/ 96 w 255"/>
                  <a:gd name="T11" fmla="*/ 4 h 600"/>
                  <a:gd name="T12" fmla="*/ 120 w 255"/>
                  <a:gd name="T13" fmla="*/ 0 h 600"/>
                  <a:gd name="T14" fmla="*/ 134 w 255"/>
                  <a:gd name="T15" fmla="*/ 0 h 600"/>
                  <a:gd name="T16" fmla="*/ 157 w 255"/>
                  <a:gd name="T17" fmla="*/ 4 h 600"/>
                  <a:gd name="T18" fmla="*/ 191 w 255"/>
                  <a:gd name="T19" fmla="*/ 18 h 600"/>
                  <a:gd name="T20" fmla="*/ 221 w 255"/>
                  <a:gd name="T21" fmla="*/ 40 h 600"/>
                  <a:gd name="T22" fmla="*/ 235 w 255"/>
                  <a:gd name="T23" fmla="*/ 60 h 600"/>
                  <a:gd name="T24" fmla="*/ 245 w 255"/>
                  <a:gd name="T25" fmla="*/ 82 h 600"/>
                  <a:gd name="T26" fmla="*/ 251 w 255"/>
                  <a:gd name="T27" fmla="*/ 108 h 600"/>
                  <a:gd name="T28" fmla="*/ 253 w 255"/>
                  <a:gd name="T29" fmla="*/ 120 h 600"/>
                  <a:gd name="T30" fmla="*/ 255 w 255"/>
                  <a:gd name="T31" fmla="*/ 299 h 600"/>
                  <a:gd name="T32" fmla="*/ 253 w 255"/>
                  <a:gd name="T33" fmla="*/ 478 h 600"/>
                  <a:gd name="T34" fmla="*/ 251 w 255"/>
                  <a:gd name="T35" fmla="*/ 492 h 600"/>
                  <a:gd name="T36" fmla="*/ 245 w 255"/>
                  <a:gd name="T37" fmla="*/ 516 h 600"/>
                  <a:gd name="T38" fmla="*/ 235 w 255"/>
                  <a:gd name="T39" fmla="*/ 538 h 600"/>
                  <a:gd name="T40" fmla="*/ 213 w 255"/>
                  <a:gd name="T41" fmla="*/ 566 h 600"/>
                  <a:gd name="T42" fmla="*/ 171 w 255"/>
                  <a:gd name="T43" fmla="*/ 592 h 600"/>
                  <a:gd name="T44" fmla="*/ 138 w 255"/>
                  <a:gd name="T45" fmla="*/ 600 h 600"/>
                  <a:gd name="T46" fmla="*/ 124 w 255"/>
                  <a:gd name="T47" fmla="*/ 600 h 600"/>
                  <a:gd name="T48" fmla="*/ 100 w 255"/>
                  <a:gd name="T49" fmla="*/ 596 h 600"/>
                  <a:gd name="T50" fmla="*/ 76 w 255"/>
                  <a:gd name="T51" fmla="*/ 588 h 600"/>
                  <a:gd name="T52" fmla="*/ 38 w 255"/>
                  <a:gd name="T53" fmla="*/ 562 h 600"/>
                  <a:gd name="T54" fmla="*/ 10 w 255"/>
                  <a:gd name="T55" fmla="*/ 520 h 600"/>
                  <a:gd name="T56" fmla="*/ 2 w 255"/>
                  <a:gd name="T57" fmla="*/ 496 h 600"/>
                  <a:gd name="T58" fmla="*/ 0 w 255"/>
                  <a:gd name="T59" fmla="*/ 470 h 600"/>
                  <a:gd name="T60" fmla="*/ 0 w 255"/>
                  <a:gd name="T61" fmla="*/ 383 h 600"/>
                  <a:gd name="T62" fmla="*/ 0 w 255"/>
                  <a:gd name="T63" fmla="*/ 2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5" h="600">
                    <a:moveTo>
                      <a:pt x="0" y="297"/>
                    </a:moveTo>
                    <a:lnTo>
                      <a:pt x="0" y="297"/>
                    </a:lnTo>
                    <a:lnTo>
                      <a:pt x="0" y="213"/>
                    </a:lnTo>
                    <a:lnTo>
                      <a:pt x="0" y="129"/>
                    </a:lnTo>
                    <a:lnTo>
                      <a:pt x="0" y="129"/>
                    </a:lnTo>
                    <a:lnTo>
                      <a:pt x="2" y="102"/>
                    </a:lnTo>
                    <a:lnTo>
                      <a:pt x="10" y="78"/>
                    </a:lnTo>
                    <a:lnTo>
                      <a:pt x="20" y="58"/>
                    </a:lnTo>
                    <a:lnTo>
                      <a:pt x="36" y="38"/>
                    </a:lnTo>
                    <a:lnTo>
                      <a:pt x="54" y="24"/>
                    </a:lnTo>
                    <a:lnTo>
                      <a:pt x="74" y="12"/>
                    </a:lnTo>
                    <a:lnTo>
                      <a:pt x="96" y="4"/>
                    </a:lnTo>
                    <a:lnTo>
                      <a:pt x="108" y="2"/>
                    </a:lnTo>
                    <a:lnTo>
                      <a:pt x="120" y="0"/>
                    </a:lnTo>
                    <a:lnTo>
                      <a:pt x="120" y="0"/>
                    </a:lnTo>
                    <a:lnTo>
                      <a:pt x="134" y="0"/>
                    </a:lnTo>
                    <a:lnTo>
                      <a:pt x="146" y="2"/>
                    </a:lnTo>
                    <a:lnTo>
                      <a:pt x="157" y="4"/>
                    </a:lnTo>
                    <a:lnTo>
                      <a:pt x="169" y="8"/>
                    </a:lnTo>
                    <a:lnTo>
                      <a:pt x="191" y="18"/>
                    </a:lnTo>
                    <a:lnTo>
                      <a:pt x="211" y="32"/>
                    </a:lnTo>
                    <a:lnTo>
                      <a:pt x="221" y="40"/>
                    </a:lnTo>
                    <a:lnTo>
                      <a:pt x="229" y="50"/>
                    </a:lnTo>
                    <a:lnTo>
                      <a:pt x="235" y="60"/>
                    </a:lnTo>
                    <a:lnTo>
                      <a:pt x="241" y="70"/>
                    </a:lnTo>
                    <a:lnTo>
                      <a:pt x="245" y="82"/>
                    </a:lnTo>
                    <a:lnTo>
                      <a:pt x="249" y="94"/>
                    </a:lnTo>
                    <a:lnTo>
                      <a:pt x="251" y="108"/>
                    </a:lnTo>
                    <a:lnTo>
                      <a:pt x="253" y="120"/>
                    </a:lnTo>
                    <a:lnTo>
                      <a:pt x="253" y="120"/>
                    </a:lnTo>
                    <a:lnTo>
                      <a:pt x="255" y="211"/>
                    </a:lnTo>
                    <a:lnTo>
                      <a:pt x="255" y="299"/>
                    </a:lnTo>
                    <a:lnTo>
                      <a:pt x="255" y="389"/>
                    </a:lnTo>
                    <a:lnTo>
                      <a:pt x="253" y="478"/>
                    </a:lnTo>
                    <a:lnTo>
                      <a:pt x="253" y="478"/>
                    </a:lnTo>
                    <a:lnTo>
                      <a:pt x="251" y="492"/>
                    </a:lnTo>
                    <a:lnTo>
                      <a:pt x="249" y="504"/>
                    </a:lnTo>
                    <a:lnTo>
                      <a:pt x="245" y="516"/>
                    </a:lnTo>
                    <a:lnTo>
                      <a:pt x="241" y="528"/>
                    </a:lnTo>
                    <a:lnTo>
                      <a:pt x="235" y="538"/>
                    </a:lnTo>
                    <a:lnTo>
                      <a:pt x="229" y="548"/>
                    </a:lnTo>
                    <a:lnTo>
                      <a:pt x="213" y="566"/>
                    </a:lnTo>
                    <a:lnTo>
                      <a:pt x="193" y="580"/>
                    </a:lnTo>
                    <a:lnTo>
                      <a:pt x="171" y="592"/>
                    </a:lnTo>
                    <a:lnTo>
                      <a:pt x="150" y="598"/>
                    </a:lnTo>
                    <a:lnTo>
                      <a:pt x="138" y="600"/>
                    </a:lnTo>
                    <a:lnTo>
                      <a:pt x="124" y="600"/>
                    </a:lnTo>
                    <a:lnTo>
                      <a:pt x="124" y="600"/>
                    </a:lnTo>
                    <a:lnTo>
                      <a:pt x="112" y="598"/>
                    </a:lnTo>
                    <a:lnTo>
                      <a:pt x="100" y="596"/>
                    </a:lnTo>
                    <a:lnTo>
                      <a:pt x="88" y="594"/>
                    </a:lnTo>
                    <a:lnTo>
                      <a:pt x="76" y="588"/>
                    </a:lnTo>
                    <a:lnTo>
                      <a:pt x="56" y="578"/>
                    </a:lnTo>
                    <a:lnTo>
                      <a:pt x="38" y="562"/>
                    </a:lnTo>
                    <a:lnTo>
                      <a:pt x="22" y="542"/>
                    </a:lnTo>
                    <a:lnTo>
                      <a:pt x="10" y="520"/>
                    </a:lnTo>
                    <a:lnTo>
                      <a:pt x="6" y="510"/>
                    </a:lnTo>
                    <a:lnTo>
                      <a:pt x="2" y="496"/>
                    </a:lnTo>
                    <a:lnTo>
                      <a:pt x="0" y="484"/>
                    </a:lnTo>
                    <a:lnTo>
                      <a:pt x="0" y="470"/>
                    </a:lnTo>
                    <a:lnTo>
                      <a:pt x="0" y="470"/>
                    </a:lnTo>
                    <a:lnTo>
                      <a:pt x="0" y="383"/>
                    </a:lnTo>
                    <a:lnTo>
                      <a:pt x="0" y="297"/>
                    </a:lnTo>
                    <a:lnTo>
                      <a:pt x="0"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0" name="Freeform 69">
                <a:extLst>
                  <a:ext uri="{FF2B5EF4-FFF2-40B4-BE49-F238E27FC236}">
                    <a16:creationId xmlns:a16="http://schemas.microsoft.com/office/drawing/2014/main" id="{2BFA0829-9864-67E4-7F2A-7C77F8344573}"/>
                  </a:ext>
                </a:extLst>
              </p:cNvPr>
              <p:cNvSpPr>
                <a:spLocks/>
              </p:cNvSpPr>
              <p:nvPr/>
            </p:nvSpPr>
            <p:spPr bwMode="auto">
              <a:xfrm>
                <a:off x="-2168525" y="3951288"/>
                <a:ext cx="407988" cy="952500"/>
              </a:xfrm>
              <a:custGeom>
                <a:avLst/>
                <a:gdLst>
                  <a:gd name="T0" fmla="*/ 257 w 257"/>
                  <a:gd name="T1" fmla="*/ 297 h 600"/>
                  <a:gd name="T2" fmla="*/ 257 w 257"/>
                  <a:gd name="T3" fmla="*/ 470 h 600"/>
                  <a:gd name="T4" fmla="*/ 255 w 257"/>
                  <a:gd name="T5" fmla="*/ 484 h 600"/>
                  <a:gd name="T6" fmla="*/ 247 w 257"/>
                  <a:gd name="T7" fmla="*/ 520 h 600"/>
                  <a:gd name="T8" fmla="*/ 219 w 257"/>
                  <a:gd name="T9" fmla="*/ 562 h 600"/>
                  <a:gd name="T10" fmla="*/ 181 w 257"/>
                  <a:gd name="T11" fmla="*/ 588 h 600"/>
                  <a:gd name="T12" fmla="*/ 157 w 257"/>
                  <a:gd name="T13" fmla="*/ 596 h 600"/>
                  <a:gd name="T14" fmla="*/ 133 w 257"/>
                  <a:gd name="T15" fmla="*/ 600 h 600"/>
                  <a:gd name="T16" fmla="*/ 119 w 257"/>
                  <a:gd name="T17" fmla="*/ 600 h 600"/>
                  <a:gd name="T18" fmla="*/ 96 w 257"/>
                  <a:gd name="T19" fmla="*/ 594 h 600"/>
                  <a:gd name="T20" fmla="*/ 62 w 257"/>
                  <a:gd name="T21" fmla="*/ 580 h 600"/>
                  <a:gd name="T22" fmla="*/ 28 w 257"/>
                  <a:gd name="T23" fmla="*/ 546 h 600"/>
                  <a:gd name="T24" fmla="*/ 14 w 257"/>
                  <a:gd name="T25" fmla="*/ 524 h 600"/>
                  <a:gd name="T26" fmla="*/ 6 w 257"/>
                  <a:gd name="T27" fmla="*/ 500 h 600"/>
                  <a:gd name="T28" fmla="*/ 4 w 257"/>
                  <a:gd name="T29" fmla="*/ 474 h 600"/>
                  <a:gd name="T30" fmla="*/ 0 w 257"/>
                  <a:gd name="T31" fmla="*/ 299 h 600"/>
                  <a:gd name="T32" fmla="*/ 2 w 257"/>
                  <a:gd name="T33" fmla="*/ 126 h 600"/>
                  <a:gd name="T34" fmla="*/ 6 w 257"/>
                  <a:gd name="T35" fmla="*/ 98 h 600"/>
                  <a:gd name="T36" fmla="*/ 14 w 257"/>
                  <a:gd name="T37" fmla="*/ 74 h 600"/>
                  <a:gd name="T38" fmla="*/ 26 w 257"/>
                  <a:gd name="T39" fmla="*/ 52 h 600"/>
                  <a:gd name="T40" fmla="*/ 60 w 257"/>
                  <a:gd name="T41" fmla="*/ 20 h 600"/>
                  <a:gd name="T42" fmla="*/ 94 w 257"/>
                  <a:gd name="T43" fmla="*/ 4 h 600"/>
                  <a:gd name="T44" fmla="*/ 117 w 257"/>
                  <a:gd name="T45" fmla="*/ 0 h 600"/>
                  <a:gd name="T46" fmla="*/ 131 w 257"/>
                  <a:gd name="T47" fmla="*/ 0 h 600"/>
                  <a:gd name="T48" fmla="*/ 157 w 257"/>
                  <a:gd name="T49" fmla="*/ 2 h 600"/>
                  <a:gd name="T50" fmla="*/ 181 w 257"/>
                  <a:gd name="T51" fmla="*/ 10 h 600"/>
                  <a:gd name="T52" fmla="*/ 201 w 257"/>
                  <a:gd name="T53" fmla="*/ 22 h 600"/>
                  <a:gd name="T54" fmla="*/ 219 w 257"/>
                  <a:gd name="T55" fmla="*/ 38 h 600"/>
                  <a:gd name="T56" fmla="*/ 247 w 257"/>
                  <a:gd name="T57" fmla="*/ 80 h 600"/>
                  <a:gd name="T58" fmla="*/ 255 w 257"/>
                  <a:gd name="T59" fmla="*/ 118 h 600"/>
                  <a:gd name="T60" fmla="*/ 257 w 257"/>
                  <a:gd name="T61" fmla="*/ 133 h 600"/>
                  <a:gd name="T62" fmla="*/ 257 w 257"/>
                  <a:gd name="T63" fmla="*/ 141 h 600"/>
                  <a:gd name="T64" fmla="*/ 257 w 257"/>
                  <a:gd name="T65" fmla="*/ 297 h 600"/>
                  <a:gd name="T66" fmla="*/ 257 w 257"/>
                  <a:gd name="T67" fmla="*/ 2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600">
                    <a:moveTo>
                      <a:pt x="257" y="297"/>
                    </a:moveTo>
                    <a:lnTo>
                      <a:pt x="257" y="297"/>
                    </a:lnTo>
                    <a:lnTo>
                      <a:pt x="257" y="383"/>
                    </a:lnTo>
                    <a:lnTo>
                      <a:pt x="257" y="470"/>
                    </a:lnTo>
                    <a:lnTo>
                      <a:pt x="257" y="470"/>
                    </a:lnTo>
                    <a:lnTo>
                      <a:pt x="255" y="484"/>
                    </a:lnTo>
                    <a:lnTo>
                      <a:pt x="253" y="496"/>
                    </a:lnTo>
                    <a:lnTo>
                      <a:pt x="247" y="520"/>
                    </a:lnTo>
                    <a:lnTo>
                      <a:pt x="235" y="542"/>
                    </a:lnTo>
                    <a:lnTo>
                      <a:pt x="219" y="562"/>
                    </a:lnTo>
                    <a:lnTo>
                      <a:pt x="201" y="576"/>
                    </a:lnTo>
                    <a:lnTo>
                      <a:pt x="181" y="588"/>
                    </a:lnTo>
                    <a:lnTo>
                      <a:pt x="169" y="594"/>
                    </a:lnTo>
                    <a:lnTo>
                      <a:pt x="157" y="596"/>
                    </a:lnTo>
                    <a:lnTo>
                      <a:pt x="145" y="598"/>
                    </a:lnTo>
                    <a:lnTo>
                      <a:pt x="133" y="600"/>
                    </a:lnTo>
                    <a:lnTo>
                      <a:pt x="133" y="600"/>
                    </a:lnTo>
                    <a:lnTo>
                      <a:pt x="119" y="600"/>
                    </a:lnTo>
                    <a:lnTo>
                      <a:pt x="107" y="598"/>
                    </a:lnTo>
                    <a:lnTo>
                      <a:pt x="96" y="594"/>
                    </a:lnTo>
                    <a:lnTo>
                      <a:pt x="84" y="590"/>
                    </a:lnTo>
                    <a:lnTo>
                      <a:pt x="62" y="580"/>
                    </a:lnTo>
                    <a:lnTo>
                      <a:pt x="44" y="564"/>
                    </a:lnTo>
                    <a:lnTo>
                      <a:pt x="28" y="546"/>
                    </a:lnTo>
                    <a:lnTo>
                      <a:pt x="20" y="536"/>
                    </a:lnTo>
                    <a:lnTo>
                      <a:pt x="14" y="524"/>
                    </a:lnTo>
                    <a:lnTo>
                      <a:pt x="10" y="514"/>
                    </a:lnTo>
                    <a:lnTo>
                      <a:pt x="6" y="500"/>
                    </a:lnTo>
                    <a:lnTo>
                      <a:pt x="4" y="488"/>
                    </a:lnTo>
                    <a:lnTo>
                      <a:pt x="4" y="474"/>
                    </a:lnTo>
                    <a:lnTo>
                      <a:pt x="4" y="474"/>
                    </a:lnTo>
                    <a:lnTo>
                      <a:pt x="0" y="299"/>
                    </a:lnTo>
                    <a:lnTo>
                      <a:pt x="2" y="126"/>
                    </a:lnTo>
                    <a:lnTo>
                      <a:pt x="2" y="126"/>
                    </a:lnTo>
                    <a:lnTo>
                      <a:pt x="4" y="112"/>
                    </a:lnTo>
                    <a:lnTo>
                      <a:pt x="6" y="98"/>
                    </a:lnTo>
                    <a:lnTo>
                      <a:pt x="10" y="86"/>
                    </a:lnTo>
                    <a:lnTo>
                      <a:pt x="14" y="74"/>
                    </a:lnTo>
                    <a:lnTo>
                      <a:pt x="20" y="64"/>
                    </a:lnTo>
                    <a:lnTo>
                      <a:pt x="26" y="52"/>
                    </a:lnTo>
                    <a:lnTo>
                      <a:pt x="42" y="34"/>
                    </a:lnTo>
                    <a:lnTo>
                      <a:pt x="60" y="20"/>
                    </a:lnTo>
                    <a:lnTo>
                      <a:pt x="82" y="8"/>
                    </a:lnTo>
                    <a:lnTo>
                      <a:pt x="94" y="4"/>
                    </a:lnTo>
                    <a:lnTo>
                      <a:pt x="106" y="2"/>
                    </a:lnTo>
                    <a:lnTo>
                      <a:pt x="117" y="0"/>
                    </a:lnTo>
                    <a:lnTo>
                      <a:pt x="131" y="0"/>
                    </a:lnTo>
                    <a:lnTo>
                      <a:pt x="131" y="0"/>
                    </a:lnTo>
                    <a:lnTo>
                      <a:pt x="143" y="0"/>
                    </a:lnTo>
                    <a:lnTo>
                      <a:pt x="157" y="2"/>
                    </a:lnTo>
                    <a:lnTo>
                      <a:pt x="169" y="6"/>
                    </a:lnTo>
                    <a:lnTo>
                      <a:pt x="181" y="10"/>
                    </a:lnTo>
                    <a:lnTo>
                      <a:pt x="191" y="16"/>
                    </a:lnTo>
                    <a:lnTo>
                      <a:pt x="201" y="22"/>
                    </a:lnTo>
                    <a:lnTo>
                      <a:pt x="211" y="30"/>
                    </a:lnTo>
                    <a:lnTo>
                      <a:pt x="219" y="38"/>
                    </a:lnTo>
                    <a:lnTo>
                      <a:pt x="235" y="56"/>
                    </a:lnTo>
                    <a:lnTo>
                      <a:pt x="247" y="80"/>
                    </a:lnTo>
                    <a:lnTo>
                      <a:pt x="253" y="104"/>
                    </a:lnTo>
                    <a:lnTo>
                      <a:pt x="255" y="118"/>
                    </a:lnTo>
                    <a:lnTo>
                      <a:pt x="257" y="133"/>
                    </a:lnTo>
                    <a:lnTo>
                      <a:pt x="257" y="133"/>
                    </a:lnTo>
                    <a:lnTo>
                      <a:pt x="257" y="141"/>
                    </a:lnTo>
                    <a:lnTo>
                      <a:pt x="257" y="141"/>
                    </a:lnTo>
                    <a:lnTo>
                      <a:pt x="257" y="297"/>
                    </a:lnTo>
                    <a:lnTo>
                      <a:pt x="257" y="297"/>
                    </a:lnTo>
                    <a:lnTo>
                      <a:pt x="257" y="297"/>
                    </a:lnTo>
                    <a:lnTo>
                      <a:pt x="25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pic>
          <p:nvPicPr>
            <p:cNvPr id="699" name="Graphic 698">
              <a:extLst>
                <a:ext uri="{FF2B5EF4-FFF2-40B4-BE49-F238E27FC236}">
                  <a16:creationId xmlns:a16="http://schemas.microsoft.com/office/drawing/2014/main" id="{EC799A6C-DCA7-7F3B-CEEB-1D01E8BDDD7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84962" y="1782751"/>
              <a:ext cx="261905" cy="226984"/>
            </a:xfrm>
            <a:prstGeom prst="rect">
              <a:avLst/>
            </a:prstGeom>
          </p:spPr>
        </p:pic>
      </p:grpSp>
      <p:grpSp>
        <p:nvGrpSpPr>
          <p:cNvPr id="707" name="Group 706">
            <a:extLst>
              <a:ext uri="{FF2B5EF4-FFF2-40B4-BE49-F238E27FC236}">
                <a16:creationId xmlns:a16="http://schemas.microsoft.com/office/drawing/2014/main" id="{9A390020-257D-3D54-4D2B-BBD000CAD032}"/>
              </a:ext>
            </a:extLst>
          </p:cNvPr>
          <p:cNvGrpSpPr/>
          <p:nvPr/>
        </p:nvGrpSpPr>
        <p:grpSpPr>
          <a:xfrm>
            <a:off x="6259618" y="2672521"/>
            <a:ext cx="2364430" cy="591503"/>
            <a:chOff x="6386387" y="2550491"/>
            <a:chExt cx="2522059" cy="630936"/>
          </a:xfrm>
        </p:grpSpPr>
        <p:sp>
          <p:nvSpPr>
            <p:cNvPr id="39" name="Rectangle 38">
              <a:extLst>
                <a:ext uri="{FF2B5EF4-FFF2-40B4-BE49-F238E27FC236}">
                  <a16:creationId xmlns:a16="http://schemas.microsoft.com/office/drawing/2014/main" id="{8BFF1F57-272A-359A-9F89-979DAC3BC2D8}"/>
                </a:ext>
              </a:extLst>
            </p:cNvPr>
            <p:cNvSpPr/>
            <p:nvPr/>
          </p:nvSpPr>
          <p:spPr>
            <a:xfrm>
              <a:off x="6679844" y="2550491"/>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AD2B54FB-4BDD-0758-B45B-84D15E586672}"/>
                </a:ext>
              </a:extLst>
            </p:cNvPr>
            <p:cNvSpPr/>
            <p:nvPr/>
          </p:nvSpPr>
          <p:spPr>
            <a:xfrm flipH="1">
              <a:off x="8863313" y="2550491"/>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4F622772-B296-44C4-1419-647C1830D1D1}"/>
                </a:ext>
              </a:extLst>
            </p:cNvPr>
            <p:cNvSpPr/>
            <p:nvPr/>
          </p:nvSpPr>
          <p:spPr>
            <a:xfrm>
              <a:off x="6386387" y="2550491"/>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Rectangle 1">
              <a:extLst>
                <a:ext uri="{FF2B5EF4-FFF2-40B4-BE49-F238E27FC236}">
                  <a16:creationId xmlns:a16="http://schemas.microsoft.com/office/drawing/2014/main" id="{F1EE4BF1-37FC-8B2F-E9DF-EF8DAFE7F5B1}"/>
                </a:ext>
              </a:extLst>
            </p:cNvPr>
            <p:cNvSpPr>
              <a:spLocks noChangeArrowheads="1"/>
            </p:cNvSpPr>
            <p:nvPr/>
          </p:nvSpPr>
          <p:spPr bwMode="auto">
            <a:xfrm>
              <a:off x="7134587" y="2621007"/>
              <a:ext cx="1507160" cy="46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Constitutional/</a:t>
              </a:r>
            </a:p>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metabolic</a:t>
              </a:r>
            </a:p>
          </p:txBody>
        </p:sp>
        <p:pic>
          <p:nvPicPr>
            <p:cNvPr id="700" name="Graphic 699">
              <a:extLst>
                <a:ext uri="{FF2B5EF4-FFF2-40B4-BE49-F238E27FC236}">
                  <a16:creationId xmlns:a16="http://schemas.microsoft.com/office/drawing/2014/main" id="{65445C9E-6306-F640-4949-808BDC5D881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00357" y="2657097"/>
              <a:ext cx="429768" cy="429768"/>
            </a:xfrm>
            <a:prstGeom prst="rect">
              <a:avLst/>
            </a:prstGeom>
          </p:spPr>
        </p:pic>
      </p:grpSp>
      <p:grpSp>
        <p:nvGrpSpPr>
          <p:cNvPr id="708" name="Group 707">
            <a:extLst>
              <a:ext uri="{FF2B5EF4-FFF2-40B4-BE49-F238E27FC236}">
                <a16:creationId xmlns:a16="http://schemas.microsoft.com/office/drawing/2014/main" id="{08BE5110-0C77-E559-B4A9-142300543B05}"/>
              </a:ext>
            </a:extLst>
          </p:cNvPr>
          <p:cNvGrpSpPr/>
          <p:nvPr/>
        </p:nvGrpSpPr>
        <p:grpSpPr>
          <a:xfrm>
            <a:off x="6259618" y="3448959"/>
            <a:ext cx="2364430" cy="591503"/>
            <a:chOff x="6386387" y="3583915"/>
            <a:chExt cx="2522059" cy="630936"/>
          </a:xfrm>
        </p:grpSpPr>
        <p:sp>
          <p:nvSpPr>
            <p:cNvPr id="614" name="Rectangle 613">
              <a:extLst>
                <a:ext uri="{FF2B5EF4-FFF2-40B4-BE49-F238E27FC236}">
                  <a16:creationId xmlns:a16="http://schemas.microsoft.com/office/drawing/2014/main" id="{7923E88E-B234-28C1-B94A-01BE4739E2CA}"/>
                </a:ext>
              </a:extLst>
            </p:cNvPr>
            <p:cNvSpPr/>
            <p:nvPr/>
          </p:nvSpPr>
          <p:spPr>
            <a:xfrm>
              <a:off x="6679844" y="3583915"/>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5" name="Rectangle 614">
              <a:extLst>
                <a:ext uri="{FF2B5EF4-FFF2-40B4-BE49-F238E27FC236}">
                  <a16:creationId xmlns:a16="http://schemas.microsoft.com/office/drawing/2014/main" id="{3D074027-2DBD-BAC5-FBC3-06E377003F6F}"/>
                </a:ext>
              </a:extLst>
            </p:cNvPr>
            <p:cNvSpPr/>
            <p:nvPr/>
          </p:nvSpPr>
          <p:spPr>
            <a:xfrm flipH="1">
              <a:off x="8863313" y="3583915"/>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6" name="Oval 615">
              <a:extLst>
                <a:ext uri="{FF2B5EF4-FFF2-40B4-BE49-F238E27FC236}">
                  <a16:creationId xmlns:a16="http://schemas.microsoft.com/office/drawing/2014/main" id="{F075D173-92F7-E138-5AF7-D53845A76EC0}"/>
                </a:ext>
              </a:extLst>
            </p:cNvPr>
            <p:cNvSpPr/>
            <p:nvPr/>
          </p:nvSpPr>
          <p:spPr>
            <a:xfrm>
              <a:off x="6386387" y="3583915"/>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0" name="Rectangle 1">
              <a:extLst>
                <a:ext uri="{FF2B5EF4-FFF2-40B4-BE49-F238E27FC236}">
                  <a16:creationId xmlns:a16="http://schemas.microsoft.com/office/drawing/2014/main" id="{ABCB6BA9-4B92-4E0B-9EF9-F5B8C7CC6021}"/>
                </a:ext>
              </a:extLst>
            </p:cNvPr>
            <p:cNvSpPr>
              <a:spLocks noChangeArrowheads="1"/>
            </p:cNvSpPr>
            <p:nvPr/>
          </p:nvSpPr>
          <p:spPr bwMode="auto">
            <a:xfrm>
              <a:off x="7132188" y="3760883"/>
              <a:ext cx="16032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Muscular</a:t>
              </a:r>
            </a:p>
          </p:txBody>
        </p:sp>
        <p:sp>
          <p:nvSpPr>
            <p:cNvPr id="12" name="Freeform 37">
              <a:extLst>
                <a:ext uri="{FF2B5EF4-FFF2-40B4-BE49-F238E27FC236}">
                  <a16:creationId xmlns:a16="http://schemas.microsoft.com/office/drawing/2014/main" id="{00344165-2328-B3CE-C6EB-5E3347A0B2FB}"/>
                </a:ext>
              </a:extLst>
            </p:cNvPr>
            <p:cNvSpPr>
              <a:spLocks noEditPoints="1"/>
            </p:cNvSpPr>
            <p:nvPr/>
          </p:nvSpPr>
          <p:spPr bwMode="auto">
            <a:xfrm>
              <a:off x="6534061" y="3738416"/>
              <a:ext cx="352619" cy="294592"/>
            </a:xfrm>
            <a:custGeom>
              <a:avLst/>
              <a:gdLst>
                <a:gd name="T0" fmla="*/ 819 w 2929"/>
                <a:gd name="T1" fmla="*/ 1560 h 2447"/>
                <a:gd name="T2" fmla="*/ 691 w 2929"/>
                <a:gd name="T3" fmla="*/ 1106 h 2447"/>
                <a:gd name="T4" fmla="*/ 627 w 2929"/>
                <a:gd name="T5" fmla="*/ 1032 h 2447"/>
                <a:gd name="T6" fmla="*/ 621 w 2929"/>
                <a:gd name="T7" fmla="*/ 1341 h 2447"/>
                <a:gd name="T8" fmla="*/ 669 w 2929"/>
                <a:gd name="T9" fmla="*/ 1688 h 2447"/>
                <a:gd name="T10" fmla="*/ 507 w 2929"/>
                <a:gd name="T11" fmla="*/ 2031 h 2447"/>
                <a:gd name="T12" fmla="*/ 483 w 2929"/>
                <a:gd name="T13" fmla="*/ 2433 h 2447"/>
                <a:gd name="T14" fmla="*/ 2 w 2929"/>
                <a:gd name="T15" fmla="*/ 2212 h 2447"/>
                <a:gd name="T16" fmla="*/ 74 w 2929"/>
                <a:gd name="T17" fmla="*/ 1899 h 2447"/>
                <a:gd name="T18" fmla="*/ 88 w 2929"/>
                <a:gd name="T19" fmla="*/ 887 h 2447"/>
                <a:gd name="T20" fmla="*/ 305 w 2929"/>
                <a:gd name="T21" fmla="*/ 556 h 2447"/>
                <a:gd name="T22" fmla="*/ 753 w 2929"/>
                <a:gd name="T23" fmla="*/ 424 h 2447"/>
                <a:gd name="T24" fmla="*/ 1278 w 2929"/>
                <a:gd name="T25" fmla="*/ 22 h 2447"/>
                <a:gd name="T26" fmla="*/ 1649 w 2929"/>
                <a:gd name="T27" fmla="*/ 22 h 2447"/>
                <a:gd name="T28" fmla="*/ 2328 w 2929"/>
                <a:gd name="T29" fmla="*/ 474 h 2447"/>
                <a:gd name="T30" fmla="*/ 2767 w 2929"/>
                <a:gd name="T31" fmla="*/ 711 h 2447"/>
                <a:gd name="T32" fmla="*/ 2879 w 2929"/>
                <a:gd name="T33" fmla="*/ 1550 h 2447"/>
                <a:gd name="T34" fmla="*/ 2911 w 2929"/>
                <a:gd name="T35" fmla="*/ 2116 h 2447"/>
                <a:gd name="T36" fmla="*/ 2470 w 2929"/>
                <a:gd name="T37" fmla="*/ 2447 h 2447"/>
                <a:gd name="T38" fmla="*/ 2390 w 2929"/>
                <a:gd name="T39" fmla="*/ 2204 h 2447"/>
                <a:gd name="T40" fmla="*/ 2426 w 2929"/>
                <a:gd name="T41" fmla="*/ 1945 h 2447"/>
                <a:gd name="T42" fmla="*/ 2214 w 2929"/>
                <a:gd name="T43" fmla="*/ 1554 h 2447"/>
                <a:gd name="T44" fmla="*/ 2314 w 2929"/>
                <a:gd name="T45" fmla="*/ 1042 h 2447"/>
                <a:gd name="T46" fmla="*/ 2228 w 2929"/>
                <a:gd name="T47" fmla="*/ 1184 h 2447"/>
                <a:gd name="T48" fmla="*/ 2122 w 2929"/>
                <a:gd name="T49" fmla="*/ 1522 h 2447"/>
                <a:gd name="T50" fmla="*/ 2172 w 2929"/>
                <a:gd name="T51" fmla="*/ 2256 h 2447"/>
                <a:gd name="T52" fmla="*/ 1643 w 2929"/>
                <a:gd name="T53" fmla="*/ 2188 h 2447"/>
                <a:gd name="T54" fmla="*/ 1761 w 2929"/>
                <a:gd name="T55" fmla="*/ 2122 h 2447"/>
                <a:gd name="T56" fmla="*/ 1581 w 2929"/>
                <a:gd name="T57" fmla="*/ 2084 h 2447"/>
                <a:gd name="T58" fmla="*/ 1511 w 2929"/>
                <a:gd name="T59" fmla="*/ 1897 h 2447"/>
                <a:gd name="T60" fmla="*/ 1753 w 2929"/>
                <a:gd name="T61" fmla="*/ 1899 h 2447"/>
                <a:gd name="T62" fmla="*/ 1711 w 2929"/>
                <a:gd name="T63" fmla="*/ 1819 h 2447"/>
                <a:gd name="T64" fmla="*/ 1509 w 2929"/>
                <a:gd name="T65" fmla="*/ 1762 h 2447"/>
                <a:gd name="T66" fmla="*/ 1841 w 2929"/>
                <a:gd name="T67" fmla="*/ 1614 h 2447"/>
                <a:gd name="T68" fmla="*/ 1987 w 2929"/>
                <a:gd name="T69" fmla="*/ 1546 h 2447"/>
                <a:gd name="T70" fmla="*/ 1747 w 2929"/>
                <a:gd name="T71" fmla="*/ 1512 h 2447"/>
                <a:gd name="T72" fmla="*/ 1509 w 2929"/>
                <a:gd name="T73" fmla="*/ 907 h 2447"/>
                <a:gd name="T74" fmla="*/ 1791 w 2929"/>
                <a:gd name="T75" fmla="*/ 697 h 2447"/>
                <a:gd name="T76" fmla="*/ 1599 w 2929"/>
                <a:gd name="T77" fmla="*/ 723 h 2447"/>
                <a:gd name="T78" fmla="*/ 1184 w 2929"/>
                <a:gd name="T79" fmla="*/ 648 h 2447"/>
                <a:gd name="T80" fmla="*/ 1160 w 2929"/>
                <a:gd name="T81" fmla="*/ 737 h 2447"/>
                <a:gd name="T82" fmla="*/ 1416 w 2929"/>
                <a:gd name="T83" fmla="*/ 1423 h 2447"/>
                <a:gd name="T84" fmla="*/ 978 w 2929"/>
                <a:gd name="T85" fmla="*/ 1514 h 2447"/>
                <a:gd name="T86" fmla="*/ 976 w 2929"/>
                <a:gd name="T87" fmla="*/ 1604 h 2447"/>
                <a:gd name="T88" fmla="*/ 1416 w 2929"/>
                <a:gd name="T89" fmla="*/ 1538 h 2447"/>
                <a:gd name="T90" fmla="*/ 1394 w 2929"/>
                <a:gd name="T91" fmla="*/ 1793 h 2447"/>
                <a:gd name="T92" fmla="*/ 1166 w 2929"/>
                <a:gd name="T93" fmla="*/ 1845 h 2447"/>
                <a:gd name="T94" fmla="*/ 1264 w 2929"/>
                <a:gd name="T95" fmla="*/ 1911 h 2447"/>
                <a:gd name="T96" fmla="*/ 1396 w 2929"/>
                <a:gd name="T97" fmla="*/ 2062 h 2447"/>
                <a:gd name="T98" fmla="*/ 1164 w 2929"/>
                <a:gd name="T99" fmla="*/ 2120 h 2447"/>
                <a:gd name="T100" fmla="*/ 1292 w 2929"/>
                <a:gd name="T101" fmla="*/ 2178 h 2447"/>
                <a:gd name="T102" fmla="*/ 976 w 2929"/>
                <a:gd name="T103" fmla="*/ 1289 h 2447"/>
                <a:gd name="T104" fmla="*/ 1032 w 2929"/>
                <a:gd name="T105" fmla="*/ 1365 h 2447"/>
                <a:gd name="T106" fmla="*/ 1064 w 2929"/>
                <a:gd name="T107" fmla="*/ 1235 h 2447"/>
                <a:gd name="T108" fmla="*/ 982 w 2929"/>
                <a:gd name="T109" fmla="*/ 1239 h 2447"/>
                <a:gd name="T110" fmla="*/ 1949 w 2929"/>
                <a:gd name="T111" fmla="*/ 1253 h 2447"/>
                <a:gd name="T112" fmla="*/ 1867 w 2929"/>
                <a:gd name="T113" fmla="*/ 1227 h 2447"/>
                <a:gd name="T114" fmla="*/ 1873 w 2929"/>
                <a:gd name="T115" fmla="*/ 1357 h 2447"/>
                <a:gd name="T116" fmla="*/ 1949 w 2929"/>
                <a:gd name="T117" fmla="*/ 1325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9" h="2447">
                  <a:moveTo>
                    <a:pt x="729" y="2443"/>
                  </a:moveTo>
                  <a:lnTo>
                    <a:pt x="729" y="2443"/>
                  </a:lnTo>
                  <a:lnTo>
                    <a:pt x="747" y="2276"/>
                  </a:lnTo>
                  <a:lnTo>
                    <a:pt x="767" y="2114"/>
                  </a:lnTo>
                  <a:lnTo>
                    <a:pt x="767" y="2114"/>
                  </a:lnTo>
                  <a:lnTo>
                    <a:pt x="797" y="1899"/>
                  </a:lnTo>
                  <a:lnTo>
                    <a:pt x="825" y="1684"/>
                  </a:lnTo>
                  <a:lnTo>
                    <a:pt x="825" y="1684"/>
                  </a:lnTo>
                  <a:lnTo>
                    <a:pt x="829" y="1658"/>
                  </a:lnTo>
                  <a:lnTo>
                    <a:pt x="829" y="1634"/>
                  </a:lnTo>
                  <a:lnTo>
                    <a:pt x="827" y="1608"/>
                  </a:lnTo>
                  <a:lnTo>
                    <a:pt x="823" y="1584"/>
                  </a:lnTo>
                  <a:lnTo>
                    <a:pt x="819" y="1560"/>
                  </a:lnTo>
                  <a:lnTo>
                    <a:pt x="811" y="1538"/>
                  </a:lnTo>
                  <a:lnTo>
                    <a:pt x="801" y="1514"/>
                  </a:lnTo>
                  <a:lnTo>
                    <a:pt x="787" y="1489"/>
                  </a:lnTo>
                  <a:lnTo>
                    <a:pt x="787" y="1489"/>
                  </a:lnTo>
                  <a:lnTo>
                    <a:pt x="763" y="1445"/>
                  </a:lnTo>
                  <a:lnTo>
                    <a:pt x="741" y="1399"/>
                  </a:lnTo>
                  <a:lnTo>
                    <a:pt x="725" y="1353"/>
                  </a:lnTo>
                  <a:lnTo>
                    <a:pt x="711" y="1305"/>
                  </a:lnTo>
                  <a:lnTo>
                    <a:pt x="701" y="1257"/>
                  </a:lnTo>
                  <a:lnTo>
                    <a:pt x="693" y="1208"/>
                  </a:lnTo>
                  <a:lnTo>
                    <a:pt x="691" y="1156"/>
                  </a:lnTo>
                  <a:lnTo>
                    <a:pt x="691" y="1106"/>
                  </a:lnTo>
                  <a:lnTo>
                    <a:pt x="691" y="1106"/>
                  </a:lnTo>
                  <a:lnTo>
                    <a:pt x="693" y="1082"/>
                  </a:lnTo>
                  <a:lnTo>
                    <a:pt x="693" y="1082"/>
                  </a:lnTo>
                  <a:lnTo>
                    <a:pt x="691" y="1070"/>
                  </a:lnTo>
                  <a:lnTo>
                    <a:pt x="689" y="1060"/>
                  </a:lnTo>
                  <a:lnTo>
                    <a:pt x="685" y="1052"/>
                  </a:lnTo>
                  <a:lnTo>
                    <a:pt x="679" y="1044"/>
                  </a:lnTo>
                  <a:lnTo>
                    <a:pt x="673" y="1038"/>
                  </a:lnTo>
                  <a:lnTo>
                    <a:pt x="665" y="1034"/>
                  </a:lnTo>
                  <a:lnTo>
                    <a:pt x="657" y="1030"/>
                  </a:lnTo>
                  <a:lnTo>
                    <a:pt x="647" y="1030"/>
                  </a:lnTo>
                  <a:lnTo>
                    <a:pt x="647" y="1030"/>
                  </a:lnTo>
                  <a:lnTo>
                    <a:pt x="637" y="1030"/>
                  </a:lnTo>
                  <a:lnTo>
                    <a:pt x="627" y="1032"/>
                  </a:lnTo>
                  <a:lnTo>
                    <a:pt x="619" y="1036"/>
                  </a:lnTo>
                  <a:lnTo>
                    <a:pt x="611" y="1042"/>
                  </a:lnTo>
                  <a:lnTo>
                    <a:pt x="605" y="1048"/>
                  </a:lnTo>
                  <a:lnTo>
                    <a:pt x="601" y="1058"/>
                  </a:lnTo>
                  <a:lnTo>
                    <a:pt x="599" y="1066"/>
                  </a:lnTo>
                  <a:lnTo>
                    <a:pt x="597" y="1078"/>
                  </a:lnTo>
                  <a:lnTo>
                    <a:pt x="597" y="1078"/>
                  </a:lnTo>
                  <a:lnTo>
                    <a:pt x="599" y="1170"/>
                  </a:lnTo>
                  <a:lnTo>
                    <a:pt x="601" y="1216"/>
                  </a:lnTo>
                  <a:lnTo>
                    <a:pt x="605" y="1263"/>
                  </a:lnTo>
                  <a:lnTo>
                    <a:pt x="605" y="1263"/>
                  </a:lnTo>
                  <a:lnTo>
                    <a:pt x="613" y="1303"/>
                  </a:lnTo>
                  <a:lnTo>
                    <a:pt x="621" y="1341"/>
                  </a:lnTo>
                  <a:lnTo>
                    <a:pt x="631" y="1377"/>
                  </a:lnTo>
                  <a:lnTo>
                    <a:pt x="645" y="1413"/>
                  </a:lnTo>
                  <a:lnTo>
                    <a:pt x="659" y="1449"/>
                  </a:lnTo>
                  <a:lnTo>
                    <a:pt x="675" y="1485"/>
                  </a:lnTo>
                  <a:lnTo>
                    <a:pt x="693" y="1520"/>
                  </a:lnTo>
                  <a:lnTo>
                    <a:pt x="711" y="1556"/>
                  </a:lnTo>
                  <a:lnTo>
                    <a:pt x="711" y="1556"/>
                  </a:lnTo>
                  <a:lnTo>
                    <a:pt x="715" y="1564"/>
                  </a:lnTo>
                  <a:lnTo>
                    <a:pt x="717" y="1574"/>
                  </a:lnTo>
                  <a:lnTo>
                    <a:pt x="719" y="1584"/>
                  </a:lnTo>
                  <a:lnTo>
                    <a:pt x="715" y="1592"/>
                  </a:lnTo>
                  <a:lnTo>
                    <a:pt x="715" y="1592"/>
                  </a:lnTo>
                  <a:lnTo>
                    <a:pt x="669" y="1688"/>
                  </a:lnTo>
                  <a:lnTo>
                    <a:pt x="645" y="1734"/>
                  </a:lnTo>
                  <a:lnTo>
                    <a:pt x="617" y="1781"/>
                  </a:lnTo>
                  <a:lnTo>
                    <a:pt x="591" y="1827"/>
                  </a:lnTo>
                  <a:lnTo>
                    <a:pt x="561" y="1871"/>
                  </a:lnTo>
                  <a:lnTo>
                    <a:pt x="529" y="1913"/>
                  </a:lnTo>
                  <a:lnTo>
                    <a:pt x="493" y="1953"/>
                  </a:lnTo>
                  <a:lnTo>
                    <a:pt x="493" y="1953"/>
                  </a:lnTo>
                  <a:lnTo>
                    <a:pt x="491" y="1961"/>
                  </a:lnTo>
                  <a:lnTo>
                    <a:pt x="489" y="1969"/>
                  </a:lnTo>
                  <a:lnTo>
                    <a:pt x="489" y="1979"/>
                  </a:lnTo>
                  <a:lnTo>
                    <a:pt x="493" y="1987"/>
                  </a:lnTo>
                  <a:lnTo>
                    <a:pt x="493" y="1987"/>
                  </a:lnTo>
                  <a:lnTo>
                    <a:pt x="507" y="2031"/>
                  </a:lnTo>
                  <a:lnTo>
                    <a:pt x="519" y="2076"/>
                  </a:lnTo>
                  <a:lnTo>
                    <a:pt x="527" y="2120"/>
                  </a:lnTo>
                  <a:lnTo>
                    <a:pt x="533" y="2166"/>
                  </a:lnTo>
                  <a:lnTo>
                    <a:pt x="535" y="2210"/>
                  </a:lnTo>
                  <a:lnTo>
                    <a:pt x="533" y="2256"/>
                  </a:lnTo>
                  <a:lnTo>
                    <a:pt x="527" y="2300"/>
                  </a:lnTo>
                  <a:lnTo>
                    <a:pt x="517" y="2347"/>
                  </a:lnTo>
                  <a:lnTo>
                    <a:pt x="517" y="2347"/>
                  </a:lnTo>
                  <a:lnTo>
                    <a:pt x="509" y="2379"/>
                  </a:lnTo>
                  <a:lnTo>
                    <a:pt x="501" y="2405"/>
                  </a:lnTo>
                  <a:lnTo>
                    <a:pt x="493" y="2421"/>
                  </a:lnTo>
                  <a:lnTo>
                    <a:pt x="489" y="2429"/>
                  </a:lnTo>
                  <a:lnTo>
                    <a:pt x="483" y="2433"/>
                  </a:lnTo>
                  <a:lnTo>
                    <a:pt x="477" y="2437"/>
                  </a:lnTo>
                  <a:lnTo>
                    <a:pt x="469" y="2441"/>
                  </a:lnTo>
                  <a:lnTo>
                    <a:pt x="449" y="2445"/>
                  </a:lnTo>
                  <a:lnTo>
                    <a:pt x="423" y="2445"/>
                  </a:lnTo>
                  <a:lnTo>
                    <a:pt x="391" y="2447"/>
                  </a:lnTo>
                  <a:lnTo>
                    <a:pt x="391" y="2447"/>
                  </a:lnTo>
                  <a:lnTo>
                    <a:pt x="38" y="2447"/>
                  </a:lnTo>
                  <a:lnTo>
                    <a:pt x="38" y="2447"/>
                  </a:lnTo>
                  <a:lnTo>
                    <a:pt x="0" y="2447"/>
                  </a:lnTo>
                  <a:lnTo>
                    <a:pt x="0" y="2447"/>
                  </a:lnTo>
                  <a:lnTo>
                    <a:pt x="0" y="2329"/>
                  </a:lnTo>
                  <a:lnTo>
                    <a:pt x="0" y="2270"/>
                  </a:lnTo>
                  <a:lnTo>
                    <a:pt x="2" y="2212"/>
                  </a:lnTo>
                  <a:lnTo>
                    <a:pt x="2" y="2212"/>
                  </a:lnTo>
                  <a:lnTo>
                    <a:pt x="4" y="2176"/>
                  </a:lnTo>
                  <a:lnTo>
                    <a:pt x="10" y="2142"/>
                  </a:lnTo>
                  <a:lnTo>
                    <a:pt x="16" y="2106"/>
                  </a:lnTo>
                  <a:lnTo>
                    <a:pt x="24" y="2072"/>
                  </a:lnTo>
                  <a:lnTo>
                    <a:pt x="34" y="2035"/>
                  </a:lnTo>
                  <a:lnTo>
                    <a:pt x="44" y="2001"/>
                  </a:lnTo>
                  <a:lnTo>
                    <a:pt x="56" y="1967"/>
                  </a:lnTo>
                  <a:lnTo>
                    <a:pt x="70" y="1935"/>
                  </a:lnTo>
                  <a:lnTo>
                    <a:pt x="70" y="1935"/>
                  </a:lnTo>
                  <a:lnTo>
                    <a:pt x="72" y="1927"/>
                  </a:lnTo>
                  <a:lnTo>
                    <a:pt x="74" y="1917"/>
                  </a:lnTo>
                  <a:lnTo>
                    <a:pt x="74" y="1899"/>
                  </a:lnTo>
                  <a:lnTo>
                    <a:pt x="74" y="1899"/>
                  </a:lnTo>
                  <a:lnTo>
                    <a:pt x="62" y="1797"/>
                  </a:lnTo>
                  <a:lnTo>
                    <a:pt x="52" y="1692"/>
                  </a:lnTo>
                  <a:lnTo>
                    <a:pt x="46" y="1588"/>
                  </a:lnTo>
                  <a:lnTo>
                    <a:pt x="44" y="1485"/>
                  </a:lnTo>
                  <a:lnTo>
                    <a:pt x="44" y="1381"/>
                  </a:lnTo>
                  <a:lnTo>
                    <a:pt x="46" y="1277"/>
                  </a:lnTo>
                  <a:lnTo>
                    <a:pt x="52" y="1172"/>
                  </a:lnTo>
                  <a:lnTo>
                    <a:pt x="62" y="1070"/>
                  </a:lnTo>
                  <a:lnTo>
                    <a:pt x="62" y="1070"/>
                  </a:lnTo>
                  <a:lnTo>
                    <a:pt x="70" y="996"/>
                  </a:lnTo>
                  <a:lnTo>
                    <a:pt x="80" y="923"/>
                  </a:lnTo>
                  <a:lnTo>
                    <a:pt x="88" y="887"/>
                  </a:lnTo>
                  <a:lnTo>
                    <a:pt x="96" y="853"/>
                  </a:lnTo>
                  <a:lnTo>
                    <a:pt x="108" y="817"/>
                  </a:lnTo>
                  <a:lnTo>
                    <a:pt x="122" y="783"/>
                  </a:lnTo>
                  <a:lnTo>
                    <a:pt x="122" y="783"/>
                  </a:lnTo>
                  <a:lnTo>
                    <a:pt x="136" y="751"/>
                  </a:lnTo>
                  <a:lnTo>
                    <a:pt x="152" y="721"/>
                  </a:lnTo>
                  <a:lnTo>
                    <a:pt x="170" y="691"/>
                  </a:lnTo>
                  <a:lnTo>
                    <a:pt x="190" y="664"/>
                  </a:lnTo>
                  <a:lnTo>
                    <a:pt x="210" y="638"/>
                  </a:lnTo>
                  <a:lnTo>
                    <a:pt x="232" y="616"/>
                  </a:lnTo>
                  <a:lnTo>
                    <a:pt x="256" y="594"/>
                  </a:lnTo>
                  <a:lnTo>
                    <a:pt x="280" y="574"/>
                  </a:lnTo>
                  <a:lnTo>
                    <a:pt x="305" y="556"/>
                  </a:lnTo>
                  <a:lnTo>
                    <a:pt x="331" y="540"/>
                  </a:lnTo>
                  <a:lnTo>
                    <a:pt x="361" y="526"/>
                  </a:lnTo>
                  <a:lnTo>
                    <a:pt x="389" y="514"/>
                  </a:lnTo>
                  <a:lnTo>
                    <a:pt x="421" y="504"/>
                  </a:lnTo>
                  <a:lnTo>
                    <a:pt x="453" y="494"/>
                  </a:lnTo>
                  <a:lnTo>
                    <a:pt x="485" y="488"/>
                  </a:lnTo>
                  <a:lnTo>
                    <a:pt x="519" y="482"/>
                  </a:lnTo>
                  <a:lnTo>
                    <a:pt x="519" y="482"/>
                  </a:lnTo>
                  <a:lnTo>
                    <a:pt x="561" y="476"/>
                  </a:lnTo>
                  <a:lnTo>
                    <a:pt x="599" y="470"/>
                  </a:lnTo>
                  <a:lnTo>
                    <a:pt x="639" y="460"/>
                  </a:lnTo>
                  <a:lnTo>
                    <a:pt x="677" y="448"/>
                  </a:lnTo>
                  <a:lnTo>
                    <a:pt x="753" y="424"/>
                  </a:lnTo>
                  <a:lnTo>
                    <a:pt x="829" y="395"/>
                  </a:lnTo>
                  <a:lnTo>
                    <a:pt x="829" y="395"/>
                  </a:lnTo>
                  <a:lnTo>
                    <a:pt x="976" y="339"/>
                  </a:lnTo>
                  <a:lnTo>
                    <a:pt x="1124" y="283"/>
                  </a:lnTo>
                  <a:lnTo>
                    <a:pt x="1124" y="283"/>
                  </a:lnTo>
                  <a:lnTo>
                    <a:pt x="1134" y="279"/>
                  </a:lnTo>
                  <a:lnTo>
                    <a:pt x="1142" y="271"/>
                  </a:lnTo>
                  <a:lnTo>
                    <a:pt x="1150" y="263"/>
                  </a:lnTo>
                  <a:lnTo>
                    <a:pt x="1158" y="253"/>
                  </a:lnTo>
                  <a:lnTo>
                    <a:pt x="1158" y="253"/>
                  </a:lnTo>
                  <a:lnTo>
                    <a:pt x="1218" y="139"/>
                  </a:lnTo>
                  <a:lnTo>
                    <a:pt x="1278" y="22"/>
                  </a:lnTo>
                  <a:lnTo>
                    <a:pt x="1278" y="22"/>
                  </a:lnTo>
                  <a:lnTo>
                    <a:pt x="1284" y="12"/>
                  </a:lnTo>
                  <a:lnTo>
                    <a:pt x="1290" y="4"/>
                  </a:lnTo>
                  <a:lnTo>
                    <a:pt x="1300" y="2"/>
                  </a:lnTo>
                  <a:lnTo>
                    <a:pt x="1312" y="0"/>
                  </a:lnTo>
                  <a:lnTo>
                    <a:pt x="1312" y="0"/>
                  </a:lnTo>
                  <a:lnTo>
                    <a:pt x="1462" y="0"/>
                  </a:lnTo>
                  <a:lnTo>
                    <a:pt x="1613" y="0"/>
                  </a:lnTo>
                  <a:lnTo>
                    <a:pt x="1613" y="0"/>
                  </a:lnTo>
                  <a:lnTo>
                    <a:pt x="1625" y="2"/>
                  </a:lnTo>
                  <a:lnTo>
                    <a:pt x="1635" y="6"/>
                  </a:lnTo>
                  <a:lnTo>
                    <a:pt x="1643" y="12"/>
                  </a:lnTo>
                  <a:lnTo>
                    <a:pt x="1649" y="22"/>
                  </a:lnTo>
                  <a:lnTo>
                    <a:pt x="1649" y="22"/>
                  </a:lnTo>
                  <a:lnTo>
                    <a:pt x="1707" y="139"/>
                  </a:lnTo>
                  <a:lnTo>
                    <a:pt x="1767" y="251"/>
                  </a:lnTo>
                  <a:lnTo>
                    <a:pt x="1767" y="251"/>
                  </a:lnTo>
                  <a:lnTo>
                    <a:pt x="1775" y="261"/>
                  </a:lnTo>
                  <a:lnTo>
                    <a:pt x="1783" y="271"/>
                  </a:lnTo>
                  <a:lnTo>
                    <a:pt x="1793" y="279"/>
                  </a:lnTo>
                  <a:lnTo>
                    <a:pt x="1803" y="283"/>
                  </a:lnTo>
                  <a:lnTo>
                    <a:pt x="1803" y="283"/>
                  </a:lnTo>
                  <a:lnTo>
                    <a:pt x="2043" y="375"/>
                  </a:lnTo>
                  <a:lnTo>
                    <a:pt x="2282" y="464"/>
                  </a:lnTo>
                  <a:lnTo>
                    <a:pt x="2282" y="464"/>
                  </a:lnTo>
                  <a:lnTo>
                    <a:pt x="2304" y="470"/>
                  </a:lnTo>
                  <a:lnTo>
                    <a:pt x="2328" y="474"/>
                  </a:lnTo>
                  <a:lnTo>
                    <a:pt x="2378" y="476"/>
                  </a:lnTo>
                  <a:lnTo>
                    <a:pt x="2378" y="476"/>
                  </a:lnTo>
                  <a:lnTo>
                    <a:pt x="2424" y="484"/>
                  </a:lnTo>
                  <a:lnTo>
                    <a:pt x="2468" y="494"/>
                  </a:lnTo>
                  <a:lnTo>
                    <a:pt x="2510" y="506"/>
                  </a:lnTo>
                  <a:lnTo>
                    <a:pt x="2550" y="522"/>
                  </a:lnTo>
                  <a:lnTo>
                    <a:pt x="2588" y="540"/>
                  </a:lnTo>
                  <a:lnTo>
                    <a:pt x="2624" y="562"/>
                  </a:lnTo>
                  <a:lnTo>
                    <a:pt x="2657" y="586"/>
                  </a:lnTo>
                  <a:lnTo>
                    <a:pt x="2689" y="614"/>
                  </a:lnTo>
                  <a:lnTo>
                    <a:pt x="2717" y="642"/>
                  </a:lnTo>
                  <a:lnTo>
                    <a:pt x="2743" y="674"/>
                  </a:lnTo>
                  <a:lnTo>
                    <a:pt x="2767" y="711"/>
                  </a:lnTo>
                  <a:lnTo>
                    <a:pt x="2789" y="747"/>
                  </a:lnTo>
                  <a:lnTo>
                    <a:pt x="2807" y="787"/>
                  </a:lnTo>
                  <a:lnTo>
                    <a:pt x="2823" y="827"/>
                  </a:lnTo>
                  <a:lnTo>
                    <a:pt x="2835" y="871"/>
                  </a:lnTo>
                  <a:lnTo>
                    <a:pt x="2843" y="915"/>
                  </a:lnTo>
                  <a:lnTo>
                    <a:pt x="2843" y="915"/>
                  </a:lnTo>
                  <a:lnTo>
                    <a:pt x="2857" y="1006"/>
                  </a:lnTo>
                  <a:lnTo>
                    <a:pt x="2867" y="1096"/>
                  </a:lnTo>
                  <a:lnTo>
                    <a:pt x="2875" y="1186"/>
                  </a:lnTo>
                  <a:lnTo>
                    <a:pt x="2879" y="1277"/>
                  </a:lnTo>
                  <a:lnTo>
                    <a:pt x="2883" y="1369"/>
                  </a:lnTo>
                  <a:lnTo>
                    <a:pt x="2883" y="1459"/>
                  </a:lnTo>
                  <a:lnTo>
                    <a:pt x="2879" y="1550"/>
                  </a:lnTo>
                  <a:lnTo>
                    <a:pt x="2875" y="1640"/>
                  </a:lnTo>
                  <a:lnTo>
                    <a:pt x="2875" y="1640"/>
                  </a:lnTo>
                  <a:lnTo>
                    <a:pt x="2871" y="1708"/>
                  </a:lnTo>
                  <a:lnTo>
                    <a:pt x="2865" y="1775"/>
                  </a:lnTo>
                  <a:lnTo>
                    <a:pt x="2851" y="1907"/>
                  </a:lnTo>
                  <a:lnTo>
                    <a:pt x="2851" y="1907"/>
                  </a:lnTo>
                  <a:lnTo>
                    <a:pt x="2851" y="1915"/>
                  </a:lnTo>
                  <a:lnTo>
                    <a:pt x="2853" y="1925"/>
                  </a:lnTo>
                  <a:lnTo>
                    <a:pt x="2859" y="1941"/>
                  </a:lnTo>
                  <a:lnTo>
                    <a:pt x="2859" y="1941"/>
                  </a:lnTo>
                  <a:lnTo>
                    <a:pt x="2881" y="1999"/>
                  </a:lnTo>
                  <a:lnTo>
                    <a:pt x="2897" y="2058"/>
                  </a:lnTo>
                  <a:lnTo>
                    <a:pt x="2911" y="2116"/>
                  </a:lnTo>
                  <a:lnTo>
                    <a:pt x="2921" y="2176"/>
                  </a:lnTo>
                  <a:lnTo>
                    <a:pt x="2927" y="2236"/>
                  </a:lnTo>
                  <a:lnTo>
                    <a:pt x="2929" y="2296"/>
                  </a:lnTo>
                  <a:lnTo>
                    <a:pt x="2929" y="2357"/>
                  </a:lnTo>
                  <a:lnTo>
                    <a:pt x="2925" y="2419"/>
                  </a:lnTo>
                  <a:lnTo>
                    <a:pt x="2925" y="2419"/>
                  </a:lnTo>
                  <a:lnTo>
                    <a:pt x="2921" y="2445"/>
                  </a:lnTo>
                  <a:lnTo>
                    <a:pt x="2921" y="2445"/>
                  </a:lnTo>
                  <a:lnTo>
                    <a:pt x="2895" y="2447"/>
                  </a:lnTo>
                  <a:lnTo>
                    <a:pt x="2895" y="2447"/>
                  </a:lnTo>
                  <a:lnTo>
                    <a:pt x="2683" y="2447"/>
                  </a:lnTo>
                  <a:lnTo>
                    <a:pt x="2470" y="2447"/>
                  </a:lnTo>
                  <a:lnTo>
                    <a:pt x="2470" y="2447"/>
                  </a:lnTo>
                  <a:lnTo>
                    <a:pt x="2456" y="2445"/>
                  </a:lnTo>
                  <a:lnTo>
                    <a:pt x="2446" y="2441"/>
                  </a:lnTo>
                  <a:lnTo>
                    <a:pt x="2438" y="2433"/>
                  </a:lnTo>
                  <a:lnTo>
                    <a:pt x="2432" y="2419"/>
                  </a:lnTo>
                  <a:lnTo>
                    <a:pt x="2432" y="2419"/>
                  </a:lnTo>
                  <a:lnTo>
                    <a:pt x="2422" y="2393"/>
                  </a:lnTo>
                  <a:lnTo>
                    <a:pt x="2414" y="2365"/>
                  </a:lnTo>
                  <a:lnTo>
                    <a:pt x="2406" y="2339"/>
                  </a:lnTo>
                  <a:lnTo>
                    <a:pt x="2400" y="2313"/>
                  </a:lnTo>
                  <a:lnTo>
                    <a:pt x="2396" y="2284"/>
                  </a:lnTo>
                  <a:lnTo>
                    <a:pt x="2392" y="2258"/>
                  </a:lnTo>
                  <a:lnTo>
                    <a:pt x="2392" y="2230"/>
                  </a:lnTo>
                  <a:lnTo>
                    <a:pt x="2390" y="2204"/>
                  </a:lnTo>
                  <a:lnTo>
                    <a:pt x="2392" y="2178"/>
                  </a:lnTo>
                  <a:lnTo>
                    <a:pt x="2394" y="2150"/>
                  </a:lnTo>
                  <a:lnTo>
                    <a:pt x="2398" y="2124"/>
                  </a:lnTo>
                  <a:lnTo>
                    <a:pt x="2402" y="2096"/>
                  </a:lnTo>
                  <a:lnTo>
                    <a:pt x="2408" y="2070"/>
                  </a:lnTo>
                  <a:lnTo>
                    <a:pt x="2416" y="2044"/>
                  </a:lnTo>
                  <a:lnTo>
                    <a:pt x="2434" y="1989"/>
                  </a:lnTo>
                  <a:lnTo>
                    <a:pt x="2434" y="1989"/>
                  </a:lnTo>
                  <a:lnTo>
                    <a:pt x="2438" y="1977"/>
                  </a:lnTo>
                  <a:lnTo>
                    <a:pt x="2438" y="1965"/>
                  </a:lnTo>
                  <a:lnTo>
                    <a:pt x="2434" y="1955"/>
                  </a:lnTo>
                  <a:lnTo>
                    <a:pt x="2426" y="1945"/>
                  </a:lnTo>
                  <a:lnTo>
                    <a:pt x="2426" y="1945"/>
                  </a:lnTo>
                  <a:lnTo>
                    <a:pt x="2392" y="1905"/>
                  </a:lnTo>
                  <a:lnTo>
                    <a:pt x="2360" y="1863"/>
                  </a:lnTo>
                  <a:lnTo>
                    <a:pt x="2332" y="1819"/>
                  </a:lnTo>
                  <a:lnTo>
                    <a:pt x="2304" y="1775"/>
                  </a:lnTo>
                  <a:lnTo>
                    <a:pt x="2278" y="1728"/>
                  </a:lnTo>
                  <a:lnTo>
                    <a:pt x="2254" y="1682"/>
                  </a:lnTo>
                  <a:lnTo>
                    <a:pt x="2208" y="1588"/>
                  </a:lnTo>
                  <a:lnTo>
                    <a:pt x="2208" y="1588"/>
                  </a:lnTo>
                  <a:lnTo>
                    <a:pt x="2206" y="1582"/>
                  </a:lnTo>
                  <a:lnTo>
                    <a:pt x="2208" y="1572"/>
                  </a:lnTo>
                  <a:lnTo>
                    <a:pt x="2210" y="1562"/>
                  </a:lnTo>
                  <a:lnTo>
                    <a:pt x="2214" y="1554"/>
                  </a:lnTo>
                  <a:lnTo>
                    <a:pt x="2214" y="1554"/>
                  </a:lnTo>
                  <a:lnTo>
                    <a:pt x="2244" y="1500"/>
                  </a:lnTo>
                  <a:lnTo>
                    <a:pt x="2270" y="1443"/>
                  </a:lnTo>
                  <a:lnTo>
                    <a:pt x="2290" y="1387"/>
                  </a:lnTo>
                  <a:lnTo>
                    <a:pt x="2308" y="1329"/>
                  </a:lnTo>
                  <a:lnTo>
                    <a:pt x="2320" y="1271"/>
                  </a:lnTo>
                  <a:lnTo>
                    <a:pt x="2328" y="1210"/>
                  </a:lnTo>
                  <a:lnTo>
                    <a:pt x="2330" y="1150"/>
                  </a:lnTo>
                  <a:lnTo>
                    <a:pt x="2330" y="1088"/>
                  </a:lnTo>
                  <a:lnTo>
                    <a:pt x="2330" y="1088"/>
                  </a:lnTo>
                  <a:lnTo>
                    <a:pt x="2328" y="1070"/>
                  </a:lnTo>
                  <a:lnTo>
                    <a:pt x="2322" y="1054"/>
                  </a:lnTo>
                  <a:lnTo>
                    <a:pt x="2318" y="1048"/>
                  </a:lnTo>
                  <a:lnTo>
                    <a:pt x="2314" y="1042"/>
                  </a:lnTo>
                  <a:lnTo>
                    <a:pt x="2306" y="1036"/>
                  </a:lnTo>
                  <a:lnTo>
                    <a:pt x="2298" y="1032"/>
                  </a:lnTo>
                  <a:lnTo>
                    <a:pt x="2298" y="1032"/>
                  </a:lnTo>
                  <a:lnTo>
                    <a:pt x="2286" y="1030"/>
                  </a:lnTo>
                  <a:lnTo>
                    <a:pt x="2274" y="1030"/>
                  </a:lnTo>
                  <a:lnTo>
                    <a:pt x="2264" y="1032"/>
                  </a:lnTo>
                  <a:lnTo>
                    <a:pt x="2254" y="1038"/>
                  </a:lnTo>
                  <a:lnTo>
                    <a:pt x="2246" y="1046"/>
                  </a:lnTo>
                  <a:lnTo>
                    <a:pt x="2240" y="1056"/>
                  </a:lnTo>
                  <a:lnTo>
                    <a:pt x="2236" y="1070"/>
                  </a:lnTo>
                  <a:lnTo>
                    <a:pt x="2234" y="1084"/>
                  </a:lnTo>
                  <a:lnTo>
                    <a:pt x="2234" y="1084"/>
                  </a:lnTo>
                  <a:lnTo>
                    <a:pt x="2228" y="1184"/>
                  </a:lnTo>
                  <a:lnTo>
                    <a:pt x="2224" y="1235"/>
                  </a:lnTo>
                  <a:lnTo>
                    <a:pt x="2218" y="1283"/>
                  </a:lnTo>
                  <a:lnTo>
                    <a:pt x="2218" y="1283"/>
                  </a:lnTo>
                  <a:lnTo>
                    <a:pt x="2214" y="1313"/>
                  </a:lnTo>
                  <a:lnTo>
                    <a:pt x="2206" y="1341"/>
                  </a:lnTo>
                  <a:lnTo>
                    <a:pt x="2198" y="1369"/>
                  </a:lnTo>
                  <a:lnTo>
                    <a:pt x="2188" y="1395"/>
                  </a:lnTo>
                  <a:lnTo>
                    <a:pt x="2176" y="1423"/>
                  </a:lnTo>
                  <a:lnTo>
                    <a:pt x="2162" y="1449"/>
                  </a:lnTo>
                  <a:lnTo>
                    <a:pt x="2148" y="1475"/>
                  </a:lnTo>
                  <a:lnTo>
                    <a:pt x="2134" y="1500"/>
                  </a:lnTo>
                  <a:lnTo>
                    <a:pt x="2134" y="1500"/>
                  </a:lnTo>
                  <a:lnTo>
                    <a:pt x="2122" y="1522"/>
                  </a:lnTo>
                  <a:lnTo>
                    <a:pt x="2112" y="1544"/>
                  </a:lnTo>
                  <a:lnTo>
                    <a:pt x="2104" y="1566"/>
                  </a:lnTo>
                  <a:lnTo>
                    <a:pt x="2098" y="1588"/>
                  </a:lnTo>
                  <a:lnTo>
                    <a:pt x="2094" y="1610"/>
                  </a:lnTo>
                  <a:lnTo>
                    <a:pt x="2092" y="1634"/>
                  </a:lnTo>
                  <a:lnTo>
                    <a:pt x="2092" y="1658"/>
                  </a:lnTo>
                  <a:lnTo>
                    <a:pt x="2094" y="1680"/>
                  </a:lnTo>
                  <a:lnTo>
                    <a:pt x="2094" y="1680"/>
                  </a:lnTo>
                  <a:lnTo>
                    <a:pt x="2108" y="1783"/>
                  </a:lnTo>
                  <a:lnTo>
                    <a:pt x="2124" y="1885"/>
                  </a:lnTo>
                  <a:lnTo>
                    <a:pt x="2152" y="2092"/>
                  </a:lnTo>
                  <a:lnTo>
                    <a:pt x="2152" y="2092"/>
                  </a:lnTo>
                  <a:lnTo>
                    <a:pt x="2172" y="2256"/>
                  </a:lnTo>
                  <a:lnTo>
                    <a:pt x="2190" y="2421"/>
                  </a:lnTo>
                  <a:lnTo>
                    <a:pt x="2190" y="2421"/>
                  </a:lnTo>
                  <a:lnTo>
                    <a:pt x="2190" y="2445"/>
                  </a:lnTo>
                  <a:lnTo>
                    <a:pt x="2190" y="2445"/>
                  </a:lnTo>
                  <a:lnTo>
                    <a:pt x="1513" y="2445"/>
                  </a:lnTo>
                  <a:lnTo>
                    <a:pt x="1513" y="2445"/>
                  </a:lnTo>
                  <a:lnTo>
                    <a:pt x="1513" y="2168"/>
                  </a:lnTo>
                  <a:lnTo>
                    <a:pt x="1513" y="2168"/>
                  </a:lnTo>
                  <a:lnTo>
                    <a:pt x="1565" y="2178"/>
                  </a:lnTo>
                  <a:lnTo>
                    <a:pt x="1591" y="2182"/>
                  </a:lnTo>
                  <a:lnTo>
                    <a:pt x="1619" y="2186"/>
                  </a:lnTo>
                  <a:lnTo>
                    <a:pt x="1619" y="2186"/>
                  </a:lnTo>
                  <a:lnTo>
                    <a:pt x="1643" y="2188"/>
                  </a:lnTo>
                  <a:lnTo>
                    <a:pt x="1667" y="2188"/>
                  </a:lnTo>
                  <a:lnTo>
                    <a:pt x="1717" y="2186"/>
                  </a:lnTo>
                  <a:lnTo>
                    <a:pt x="1717" y="2186"/>
                  </a:lnTo>
                  <a:lnTo>
                    <a:pt x="1729" y="2184"/>
                  </a:lnTo>
                  <a:lnTo>
                    <a:pt x="1739" y="2180"/>
                  </a:lnTo>
                  <a:lnTo>
                    <a:pt x="1747" y="2174"/>
                  </a:lnTo>
                  <a:lnTo>
                    <a:pt x="1753" y="2168"/>
                  </a:lnTo>
                  <a:lnTo>
                    <a:pt x="1759" y="2160"/>
                  </a:lnTo>
                  <a:lnTo>
                    <a:pt x="1763" y="2152"/>
                  </a:lnTo>
                  <a:lnTo>
                    <a:pt x="1765" y="2142"/>
                  </a:lnTo>
                  <a:lnTo>
                    <a:pt x="1763" y="2132"/>
                  </a:lnTo>
                  <a:lnTo>
                    <a:pt x="1763" y="2132"/>
                  </a:lnTo>
                  <a:lnTo>
                    <a:pt x="1761" y="2122"/>
                  </a:lnTo>
                  <a:lnTo>
                    <a:pt x="1759" y="2114"/>
                  </a:lnTo>
                  <a:lnTo>
                    <a:pt x="1753" y="2106"/>
                  </a:lnTo>
                  <a:lnTo>
                    <a:pt x="1747" y="2100"/>
                  </a:lnTo>
                  <a:lnTo>
                    <a:pt x="1739" y="2094"/>
                  </a:lnTo>
                  <a:lnTo>
                    <a:pt x="1729" y="2092"/>
                  </a:lnTo>
                  <a:lnTo>
                    <a:pt x="1719" y="2090"/>
                  </a:lnTo>
                  <a:lnTo>
                    <a:pt x="1707" y="2090"/>
                  </a:lnTo>
                  <a:lnTo>
                    <a:pt x="1707" y="2090"/>
                  </a:lnTo>
                  <a:lnTo>
                    <a:pt x="1687" y="2092"/>
                  </a:lnTo>
                  <a:lnTo>
                    <a:pt x="1665" y="2094"/>
                  </a:lnTo>
                  <a:lnTo>
                    <a:pt x="1643" y="2092"/>
                  </a:lnTo>
                  <a:lnTo>
                    <a:pt x="1623" y="2090"/>
                  </a:lnTo>
                  <a:lnTo>
                    <a:pt x="1581" y="2084"/>
                  </a:lnTo>
                  <a:lnTo>
                    <a:pt x="1541" y="2072"/>
                  </a:lnTo>
                  <a:lnTo>
                    <a:pt x="1541" y="2072"/>
                  </a:lnTo>
                  <a:lnTo>
                    <a:pt x="1527" y="2066"/>
                  </a:lnTo>
                  <a:lnTo>
                    <a:pt x="1521" y="2062"/>
                  </a:lnTo>
                  <a:lnTo>
                    <a:pt x="1517" y="2056"/>
                  </a:lnTo>
                  <a:lnTo>
                    <a:pt x="1513" y="2052"/>
                  </a:lnTo>
                  <a:lnTo>
                    <a:pt x="1511" y="2046"/>
                  </a:lnTo>
                  <a:lnTo>
                    <a:pt x="1509" y="2037"/>
                  </a:lnTo>
                  <a:lnTo>
                    <a:pt x="1509" y="2029"/>
                  </a:lnTo>
                  <a:lnTo>
                    <a:pt x="1509" y="2029"/>
                  </a:lnTo>
                  <a:lnTo>
                    <a:pt x="1511" y="1995"/>
                  </a:lnTo>
                  <a:lnTo>
                    <a:pt x="1511" y="1963"/>
                  </a:lnTo>
                  <a:lnTo>
                    <a:pt x="1511" y="1897"/>
                  </a:lnTo>
                  <a:lnTo>
                    <a:pt x="1511" y="1897"/>
                  </a:lnTo>
                  <a:lnTo>
                    <a:pt x="1569" y="1907"/>
                  </a:lnTo>
                  <a:lnTo>
                    <a:pt x="1599" y="1911"/>
                  </a:lnTo>
                  <a:lnTo>
                    <a:pt x="1627" y="1915"/>
                  </a:lnTo>
                  <a:lnTo>
                    <a:pt x="1627" y="1915"/>
                  </a:lnTo>
                  <a:lnTo>
                    <a:pt x="1649" y="1917"/>
                  </a:lnTo>
                  <a:lnTo>
                    <a:pt x="1673" y="1917"/>
                  </a:lnTo>
                  <a:lnTo>
                    <a:pt x="1717" y="1915"/>
                  </a:lnTo>
                  <a:lnTo>
                    <a:pt x="1717" y="1915"/>
                  </a:lnTo>
                  <a:lnTo>
                    <a:pt x="1729" y="1913"/>
                  </a:lnTo>
                  <a:lnTo>
                    <a:pt x="1737" y="1909"/>
                  </a:lnTo>
                  <a:lnTo>
                    <a:pt x="1747" y="1905"/>
                  </a:lnTo>
                  <a:lnTo>
                    <a:pt x="1753" y="1899"/>
                  </a:lnTo>
                  <a:lnTo>
                    <a:pt x="1759" y="1891"/>
                  </a:lnTo>
                  <a:lnTo>
                    <a:pt x="1761" y="1883"/>
                  </a:lnTo>
                  <a:lnTo>
                    <a:pt x="1765" y="1873"/>
                  </a:lnTo>
                  <a:lnTo>
                    <a:pt x="1765" y="1863"/>
                  </a:lnTo>
                  <a:lnTo>
                    <a:pt x="1765" y="1863"/>
                  </a:lnTo>
                  <a:lnTo>
                    <a:pt x="1763" y="1853"/>
                  </a:lnTo>
                  <a:lnTo>
                    <a:pt x="1759" y="1845"/>
                  </a:lnTo>
                  <a:lnTo>
                    <a:pt x="1755" y="1837"/>
                  </a:lnTo>
                  <a:lnTo>
                    <a:pt x="1749" y="1829"/>
                  </a:lnTo>
                  <a:lnTo>
                    <a:pt x="1741" y="1825"/>
                  </a:lnTo>
                  <a:lnTo>
                    <a:pt x="1731" y="1821"/>
                  </a:lnTo>
                  <a:lnTo>
                    <a:pt x="1721" y="1819"/>
                  </a:lnTo>
                  <a:lnTo>
                    <a:pt x="1711" y="1819"/>
                  </a:lnTo>
                  <a:lnTo>
                    <a:pt x="1711" y="1819"/>
                  </a:lnTo>
                  <a:lnTo>
                    <a:pt x="1665" y="1821"/>
                  </a:lnTo>
                  <a:lnTo>
                    <a:pt x="1643" y="1821"/>
                  </a:lnTo>
                  <a:lnTo>
                    <a:pt x="1621" y="1819"/>
                  </a:lnTo>
                  <a:lnTo>
                    <a:pt x="1599" y="1815"/>
                  </a:lnTo>
                  <a:lnTo>
                    <a:pt x="1577" y="1811"/>
                  </a:lnTo>
                  <a:lnTo>
                    <a:pt x="1555" y="1805"/>
                  </a:lnTo>
                  <a:lnTo>
                    <a:pt x="1535" y="1797"/>
                  </a:lnTo>
                  <a:lnTo>
                    <a:pt x="1535" y="1797"/>
                  </a:lnTo>
                  <a:lnTo>
                    <a:pt x="1523" y="1793"/>
                  </a:lnTo>
                  <a:lnTo>
                    <a:pt x="1515" y="1785"/>
                  </a:lnTo>
                  <a:lnTo>
                    <a:pt x="1511" y="1777"/>
                  </a:lnTo>
                  <a:lnTo>
                    <a:pt x="1509" y="1762"/>
                  </a:lnTo>
                  <a:lnTo>
                    <a:pt x="1509" y="1762"/>
                  </a:lnTo>
                  <a:lnTo>
                    <a:pt x="1511" y="1654"/>
                  </a:lnTo>
                  <a:lnTo>
                    <a:pt x="1511" y="1548"/>
                  </a:lnTo>
                  <a:lnTo>
                    <a:pt x="1511" y="1548"/>
                  </a:lnTo>
                  <a:lnTo>
                    <a:pt x="1595" y="1574"/>
                  </a:lnTo>
                  <a:lnTo>
                    <a:pt x="1639" y="1586"/>
                  </a:lnTo>
                  <a:lnTo>
                    <a:pt x="1681" y="1598"/>
                  </a:lnTo>
                  <a:lnTo>
                    <a:pt x="1681" y="1598"/>
                  </a:lnTo>
                  <a:lnTo>
                    <a:pt x="1713" y="1604"/>
                  </a:lnTo>
                  <a:lnTo>
                    <a:pt x="1745" y="1610"/>
                  </a:lnTo>
                  <a:lnTo>
                    <a:pt x="1777" y="1612"/>
                  </a:lnTo>
                  <a:lnTo>
                    <a:pt x="1809" y="1614"/>
                  </a:lnTo>
                  <a:lnTo>
                    <a:pt x="1841" y="1614"/>
                  </a:lnTo>
                  <a:lnTo>
                    <a:pt x="1875" y="1614"/>
                  </a:lnTo>
                  <a:lnTo>
                    <a:pt x="1939" y="1608"/>
                  </a:lnTo>
                  <a:lnTo>
                    <a:pt x="1939" y="1608"/>
                  </a:lnTo>
                  <a:lnTo>
                    <a:pt x="1951" y="1606"/>
                  </a:lnTo>
                  <a:lnTo>
                    <a:pt x="1961" y="1602"/>
                  </a:lnTo>
                  <a:lnTo>
                    <a:pt x="1969" y="1596"/>
                  </a:lnTo>
                  <a:lnTo>
                    <a:pt x="1977" y="1590"/>
                  </a:lnTo>
                  <a:lnTo>
                    <a:pt x="1983" y="1584"/>
                  </a:lnTo>
                  <a:lnTo>
                    <a:pt x="1987" y="1574"/>
                  </a:lnTo>
                  <a:lnTo>
                    <a:pt x="1989" y="1566"/>
                  </a:lnTo>
                  <a:lnTo>
                    <a:pt x="1989" y="1556"/>
                  </a:lnTo>
                  <a:lnTo>
                    <a:pt x="1989" y="1556"/>
                  </a:lnTo>
                  <a:lnTo>
                    <a:pt x="1987" y="1546"/>
                  </a:lnTo>
                  <a:lnTo>
                    <a:pt x="1983" y="1536"/>
                  </a:lnTo>
                  <a:lnTo>
                    <a:pt x="1979" y="1528"/>
                  </a:lnTo>
                  <a:lnTo>
                    <a:pt x="1971" y="1522"/>
                  </a:lnTo>
                  <a:lnTo>
                    <a:pt x="1963" y="1518"/>
                  </a:lnTo>
                  <a:lnTo>
                    <a:pt x="1953" y="1514"/>
                  </a:lnTo>
                  <a:lnTo>
                    <a:pt x="1943" y="1512"/>
                  </a:lnTo>
                  <a:lnTo>
                    <a:pt x="1931" y="1512"/>
                  </a:lnTo>
                  <a:lnTo>
                    <a:pt x="1931" y="1512"/>
                  </a:lnTo>
                  <a:lnTo>
                    <a:pt x="1895" y="1516"/>
                  </a:lnTo>
                  <a:lnTo>
                    <a:pt x="1857" y="1518"/>
                  </a:lnTo>
                  <a:lnTo>
                    <a:pt x="1821" y="1518"/>
                  </a:lnTo>
                  <a:lnTo>
                    <a:pt x="1783" y="1516"/>
                  </a:lnTo>
                  <a:lnTo>
                    <a:pt x="1747" y="1512"/>
                  </a:lnTo>
                  <a:lnTo>
                    <a:pt x="1711" y="1506"/>
                  </a:lnTo>
                  <a:lnTo>
                    <a:pt x="1675" y="1498"/>
                  </a:lnTo>
                  <a:lnTo>
                    <a:pt x="1639" y="1487"/>
                  </a:lnTo>
                  <a:lnTo>
                    <a:pt x="1639" y="1487"/>
                  </a:lnTo>
                  <a:lnTo>
                    <a:pt x="1583" y="1467"/>
                  </a:lnTo>
                  <a:lnTo>
                    <a:pt x="1531" y="1443"/>
                  </a:lnTo>
                  <a:lnTo>
                    <a:pt x="1531" y="1443"/>
                  </a:lnTo>
                  <a:lnTo>
                    <a:pt x="1523" y="1439"/>
                  </a:lnTo>
                  <a:lnTo>
                    <a:pt x="1517" y="1431"/>
                  </a:lnTo>
                  <a:lnTo>
                    <a:pt x="1513" y="1421"/>
                  </a:lnTo>
                  <a:lnTo>
                    <a:pt x="1511" y="1413"/>
                  </a:lnTo>
                  <a:lnTo>
                    <a:pt x="1511" y="1413"/>
                  </a:lnTo>
                  <a:lnTo>
                    <a:pt x="1509" y="907"/>
                  </a:lnTo>
                  <a:lnTo>
                    <a:pt x="1509" y="907"/>
                  </a:lnTo>
                  <a:lnTo>
                    <a:pt x="1511" y="897"/>
                  </a:lnTo>
                  <a:lnTo>
                    <a:pt x="1515" y="887"/>
                  </a:lnTo>
                  <a:lnTo>
                    <a:pt x="1521" y="879"/>
                  </a:lnTo>
                  <a:lnTo>
                    <a:pt x="1531" y="873"/>
                  </a:lnTo>
                  <a:lnTo>
                    <a:pt x="1531" y="873"/>
                  </a:lnTo>
                  <a:lnTo>
                    <a:pt x="1761" y="741"/>
                  </a:lnTo>
                  <a:lnTo>
                    <a:pt x="1761" y="741"/>
                  </a:lnTo>
                  <a:lnTo>
                    <a:pt x="1775" y="731"/>
                  </a:lnTo>
                  <a:lnTo>
                    <a:pt x="1785" y="719"/>
                  </a:lnTo>
                  <a:lnTo>
                    <a:pt x="1789" y="713"/>
                  </a:lnTo>
                  <a:lnTo>
                    <a:pt x="1791" y="705"/>
                  </a:lnTo>
                  <a:lnTo>
                    <a:pt x="1791" y="697"/>
                  </a:lnTo>
                  <a:lnTo>
                    <a:pt x="1791" y="689"/>
                  </a:lnTo>
                  <a:lnTo>
                    <a:pt x="1791" y="689"/>
                  </a:lnTo>
                  <a:lnTo>
                    <a:pt x="1785" y="678"/>
                  </a:lnTo>
                  <a:lnTo>
                    <a:pt x="1779" y="666"/>
                  </a:lnTo>
                  <a:lnTo>
                    <a:pt x="1769" y="656"/>
                  </a:lnTo>
                  <a:lnTo>
                    <a:pt x="1759" y="650"/>
                  </a:lnTo>
                  <a:lnTo>
                    <a:pt x="1759" y="650"/>
                  </a:lnTo>
                  <a:lnTo>
                    <a:pt x="1747" y="648"/>
                  </a:lnTo>
                  <a:lnTo>
                    <a:pt x="1735" y="650"/>
                  </a:lnTo>
                  <a:lnTo>
                    <a:pt x="1721" y="654"/>
                  </a:lnTo>
                  <a:lnTo>
                    <a:pt x="1709" y="660"/>
                  </a:lnTo>
                  <a:lnTo>
                    <a:pt x="1709" y="660"/>
                  </a:lnTo>
                  <a:lnTo>
                    <a:pt x="1599" y="723"/>
                  </a:lnTo>
                  <a:lnTo>
                    <a:pt x="1489" y="787"/>
                  </a:lnTo>
                  <a:lnTo>
                    <a:pt x="1489" y="787"/>
                  </a:lnTo>
                  <a:lnTo>
                    <a:pt x="1475" y="795"/>
                  </a:lnTo>
                  <a:lnTo>
                    <a:pt x="1462" y="797"/>
                  </a:lnTo>
                  <a:lnTo>
                    <a:pt x="1450" y="793"/>
                  </a:lnTo>
                  <a:lnTo>
                    <a:pt x="1436" y="787"/>
                  </a:lnTo>
                  <a:lnTo>
                    <a:pt x="1436" y="787"/>
                  </a:lnTo>
                  <a:lnTo>
                    <a:pt x="1330" y="725"/>
                  </a:lnTo>
                  <a:lnTo>
                    <a:pt x="1222" y="662"/>
                  </a:lnTo>
                  <a:lnTo>
                    <a:pt x="1222" y="662"/>
                  </a:lnTo>
                  <a:lnTo>
                    <a:pt x="1208" y="654"/>
                  </a:lnTo>
                  <a:lnTo>
                    <a:pt x="1196" y="650"/>
                  </a:lnTo>
                  <a:lnTo>
                    <a:pt x="1184" y="648"/>
                  </a:lnTo>
                  <a:lnTo>
                    <a:pt x="1172" y="648"/>
                  </a:lnTo>
                  <a:lnTo>
                    <a:pt x="1164" y="650"/>
                  </a:lnTo>
                  <a:lnTo>
                    <a:pt x="1154" y="654"/>
                  </a:lnTo>
                  <a:lnTo>
                    <a:pt x="1148" y="660"/>
                  </a:lnTo>
                  <a:lnTo>
                    <a:pt x="1140" y="670"/>
                  </a:lnTo>
                  <a:lnTo>
                    <a:pt x="1140" y="670"/>
                  </a:lnTo>
                  <a:lnTo>
                    <a:pt x="1136" y="681"/>
                  </a:lnTo>
                  <a:lnTo>
                    <a:pt x="1134" y="691"/>
                  </a:lnTo>
                  <a:lnTo>
                    <a:pt x="1134" y="701"/>
                  </a:lnTo>
                  <a:lnTo>
                    <a:pt x="1136" y="709"/>
                  </a:lnTo>
                  <a:lnTo>
                    <a:pt x="1142" y="719"/>
                  </a:lnTo>
                  <a:lnTo>
                    <a:pt x="1150" y="727"/>
                  </a:lnTo>
                  <a:lnTo>
                    <a:pt x="1160" y="737"/>
                  </a:lnTo>
                  <a:lnTo>
                    <a:pt x="1172" y="745"/>
                  </a:lnTo>
                  <a:lnTo>
                    <a:pt x="1172" y="745"/>
                  </a:lnTo>
                  <a:lnTo>
                    <a:pt x="1284" y="809"/>
                  </a:lnTo>
                  <a:lnTo>
                    <a:pt x="1396" y="875"/>
                  </a:lnTo>
                  <a:lnTo>
                    <a:pt x="1396" y="875"/>
                  </a:lnTo>
                  <a:lnTo>
                    <a:pt x="1402" y="879"/>
                  </a:lnTo>
                  <a:lnTo>
                    <a:pt x="1408" y="887"/>
                  </a:lnTo>
                  <a:lnTo>
                    <a:pt x="1412" y="895"/>
                  </a:lnTo>
                  <a:lnTo>
                    <a:pt x="1414" y="903"/>
                  </a:lnTo>
                  <a:lnTo>
                    <a:pt x="1414" y="903"/>
                  </a:lnTo>
                  <a:lnTo>
                    <a:pt x="1416" y="1162"/>
                  </a:lnTo>
                  <a:lnTo>
                    <a:pt x="1416" y="1423"/>
                  </a:lnTo>
                  <a:lnTo>
                    <a:pt x="1416" y="1423"/>
                  </a:lnTo>
                  <a:lnTo>
                    <a:pt x="1414" y="1433"/>
                  </a:lnTo>
                  <a:lnTo>
                    <a:pt x="1414" y="1433"/>
                  </a:lnTo>
                  <a:lnTo>
                    <a:pt x="1366" y="1453"/>
                  </a:lnTo>
                  <a:lnTo>
                    <a:pt x="1316" y="1469"/>
                  </a:lnTo>
                  <a:lnTo>
                    <a:pt x="1266" y="1485"/>
                  </a:lnTo>
                  <a:lnTo>
                    <a:pt x="1216" y="1496"/>
                  </a:lnTo>
                  <a:lnTo>
                    <a:pt x="1166" y="1506"/>
                  </a:lnTo>
                  <a:lnTo>
                    <a:pt x="1114" y="1510"/>
                  </a:lnTo>
                  <a:lnTo>
                    <a:pt x="1062" y="1514"/>
                  </a:lnTo>
                  <a:lnTo>
                    <a:pt x="1010" y="1512"/>
                  </a:lnTo>
                  <a:lnTo>
                    <a:pt x="1010" y="1512"/>
                  </a:lnTo>
                  <a:lnTo>
                    <a:pt x="992" y="1512"/>
                  </a:lnTo>
                  <a:lnTo>
                    <a:pt x="978" y="1514"/>
                  </a:lnTo>
                  <a:lnTo>
                    <a:pt x="966" y="1518"/>
                  </a:lnTo>
                  <a:lnTo>
                    <a:pt x="956" y="1522"/>
                  </a:lnTo>
                  <a:lnTo>
                    <a:pt x="948" y="1528"/>
                  </a:lnTo>
                  <a:lnTo>
                    <a:pt x="942" y="1538"/>
                  </a:lnTo>
                  <a:lnTo>
                    <a:pt x="938" y="1546"/>
                  </a:lnTo>
                  <a:lnTo>
                    <a:pt x="936" y="1558"/>
                  </a:lnTo>
                  <a:lnTo>
                    <a:pt x="936" y="1558"/>
                  </a:lnTo>
                  <a:lnTo>
                    <a:pt x="938" y="1570"/>
                  </a:lnTo>
                  <a:lnTo>
                    <a:pt x="940" y="1580"/>
                  </a:lnTo>
                  <a:lnTo>
                    <a:pt x="946" y="1588"/>
                  </a:lnTo>
                  <a:lnTo>
                    <a:pt x="954" y="1594"/>
                  </a:lnTo>
                  <a:lnTo>
                    <a:pt x="964" y="1600"/>
                  </a:lnTo>
                  <a:lnTo>
                    <a:pt x="976" y="1604"/>
                  </a:lnTo>
                  <a:lnTo>
                    <a:pt x="990" y="1606"/>
                  </a:lnTo>
                  <a:lnTo>
                    <a:pt x="1006" y="1608"/>
                  </a:lnTo>
                  <a:lnTo>
                    <a:pt x="1006" y="1608"/>
                  </a:lnTo>
                  <a:lnTo>
                    <a:pt x="1056" y="1610"/>
                  </a:lnTo>
                  <a:lnTo>
                    <a:pt x="1106" y="1608"/>
                  </a:lnTo>
                  <a:lnTo>
                    <a:pt x="1154" y="1604"/>
                  </a:lnTo>
                  <a:lnTo>
                    <a:pt x="1202" y="1596"/>
                  </a:lnTo>
                  <a:lnTo>
                    <a:pt x="1250" y="1588"/>
                  </a:lnTo>
                  <a:lnTo>
                    <a:pt x="1298" y="1576"/>
                  </a:lnTo>
                  <a:lnTo>
                    <a:pt x="1344" y="1562"/>
                  </a:lnTo>
                  <a:lnTo>
                    <a:pt x="1392" y="1546"/>
                  </a:lnTo>
                  <a:lnTo>
                    <a:pt x="1392" y="1546"/>
                  </a:lnTo>
                  <a:lnTo>
                    <a:pt x="1416" y="1538"/>
                  </a:lnTo>
                  <a:lnTo>
                    <a:pt x="1416" y="1538"/>
                  </a:lnTo>
                  <a:lnTo>
                    <a:pt x="1416" y="1592"/>
                  </a:lnTo>
                  <a:lnTo>
                    <a:pt x="1416" y="1592"/>
                  </a:lnTo>
                  <a:lnTo>
                    <a:pt x="1414" y="1668"/>
                  </a:lnTo>
                  <a:lnTo>
                    <a:pt x="1414" y="1704"/>
                  </a:lnTo>
                  <a:lnTo>
                    <a:pt x="1416" y="1742"/>
                  </a:lnTo>
                  <a:lnTo>
                    <a:pt x="1416" y="1742"/>
                  </a:lnTo>
                  <a:lnTo>
                    <a:pt x="1416" y="1754"/>
                  </a:lnTo>
                  <a:lnTo>
                    <a:pt x="1416" y="1766"/>
                  </a:lnTo>
                  <a:lnTo>
                    <a:pt x="1412" y="1775"/>
                  </a:lnTo>
                  <a:lnTo>
                    <a:pt x="1408" y="1783"/>
                  </a:lnTo>
                  <a:lnTo>
                    <a:pt x="1402" y="1789"/>
                  </a:lnTo>
                  <a:lnTo>
                    <a:pt x="1394" y="1793"/>
                  </a:lnTo>
                  <a:lnTo>
                    <a:pt x="1384" y="1797"/>
                  </a:lnTo>
                  <a:lnTo>
                    <a:pt x="1374" y="1799"/>
                  </a:lnTo>
                  <a:lnTo>
                    <a:pt x="1374" y="1799"/>
                  </a:lnTo>
                  <a:lnTo>
                    <a:pt x="1298" y="1811"/>
                  </a:lnTo>
                  <a:lnTo>
                    <a:pt x="1260" y="1815"/>
                  </a:lnTo>
                  <a:lnTo>
                    <a:pt x="1222" y="1819"/>
                  </a:lnTo>
                  <a:lnTo>
                    <a:pt x="1222" y="1819"/>
                  </a:lnTo>
                  <a:lnTo>
                    <a:pt x="1210" y="1819"/>
                  </a:lnTo>
                  <a:lnTo>
                    <a:pt x="1198" y="1823"/>
                  </a:lnTo>
                  <a:lnTo>
                    <a:pt x="1186" y="1827"/>
                  </a:lnTo>
                  <a:lnTo>
                    <a:pt x="1178" y="1831"/>
                  </a:lnTo>
                  <a:lnTo>
                    <a:pt x="1172" y="1837"/>
                  </a:lnTo>
                  <a:lnTo>
                    <a:pt x="1166" y="1845"/>
                  </a:lnTo>
                  <a:lnTo>
                    <a:pt x="1162" y="1855"/>
                  </a:lnTo>
                  <a:lnTo>
                    <a:pt x="1162" y="1865"/>
                  </a:lnTo>
                  <a:lnTo>
                    <a:pt x="1162" y="1865"/>
                  </a:lnTo>
                  <a:lnTo>
                    <a:pt x="1162" y="1875"/>
                  </a:lnTo>
                  <a:lnTo>
                    <a:pt x="1164" y="1885"/>
                  </a:lnTo>
                  <a:lnTo>
                    <a:pt x="1170" y="1895"/>
                  </a:lnTo>
                  <a:lnTo>
                    <a:pt x="1176" y="1901"/>
                  </a:lnTo>
                  <a:lnTo>
                    <a:pt x="1186" y="1907"/>
                  </a:lnTo>
                  <a:lnTo>
                    <a:pt x="1196" y="1911"/>
                  </a:lnTo>
                  <a:lnTo>
                    <a:pt x="1208" y="1913"/>
                  </a:lnTo>
                  <a:lnTo>
                    <a:pt x="1222" y="1915"/>
                  </a:lnTo>
                  <a:lnTo>
                    <a:pt x="1222" y="1915"/>
                  </a:lnTo>
                  <a:lnTo>
                    <a:pt x="1264" y="1911"/>
                  </a:lnTo>
                  <a:lnTo>
                    <a:pt x="1306" y="1905"/>
                  </a:lnTo>
                  <a:lnTo>
                    <a:pt x="1390" y="1895"/>
                  </a:lnTo>
                  <a:lnTo>
                    <a:pt x="1390" y="1895"/>
                  </a:lnTo>
                  <a:lnTo>
                    <a:pt x="1402" y="1893"/>
                  </a:lnTo>
                  <a:lnTo>
                    <a:pt x="1416" y="1889"/>
                  </a:lnTo>
                  <a:lnTo>
                    <a:pt x="1416" y="1889"/>
                  </a:lnTo>
                  <a:lnTo>
                    <a:pt x="1416" y="1965"/>
                  </a:lnTo>
                  <a:lnTo>
                    <a:pt x="1414" y="2042"/>
                  </a:lnTo>
                  <a:lnTo>
                    <a:pt x="1414" y="2042"/>
                  </a:lnTo>
                  <a:lnTo>
                    <a:pt x="1412" y="2048"/>
                  </a:lnTo>
                  <a:lnTo>
                    <a:pt x="1408" y="2054"/>
                  </a:lnTo>
                  <a:lnTo>
                    <a:pt x="1402" y="2060"/>
                  </a:lnTo>
                  <a:lnTo>
                    <a:pt x="1396" y="2062"/>
                  </a:lnTo>
                  <a:lnTo>
                    <a:pt x="1396" y="2062"/>
                  </a:lnTo>
                  <a:lnTo>
                    <a:pt x="1316" y="2078"/>
                  </a:lnTo>
                  <a:lnTo>
                    <a:pt x="1234" y="2090"/>
                  </a:lnTo>
                  <a:lnTo>
                    <a:pt x="1234" y="2090"/>
                  </a:lnTo>
                  <a:lnTo>
                    <a:pt x="1222" y="2090"/>
                  </a:lnTo>
                  <a:lnTo>
                    <a:pt x="1208" y="2090"/>
                  </a:lnTo>
                  <a:lnTo>
                    <a:pt x="1208" y="2090"/>
                  </a:lnTo>
                  <a:lnTo>
                    <a:pt x="1198" y="2092"/>
                  </a:lnTo>
                  <a:lnTo>
                    <a:pt x="1188" y="2094"/>
                  </a:lnTo>
                  <a:lnTo>
                    <a:pt x="1180" y="2100"/>
                  </a:lnTo>
                  <a:lnTo>
                    <a:pt x="1174" y="2106"/>
                  </a:lnTo>
                  <a:lnTo>
                    <a:pt x="1168" y="2112"/>
                  </a:lnTo>
                  <a:lnTo>
                    <a:pt x="1164" y="2120"/>
                  </a:lnTo>
                  <a:lnTo>
                    <a:pt x="1162" y="2130"/>
                  </a:lnTo>
                  <a:lnTo>
                    <a:pt x="1162" y="2138"/>
                  </a:lnTo>
                  <a:lnTo>
                    <a:pt x="1162" y="2138"/>
                  </a:lnTo>
                  <a:lnTo>
                    <a:pt x="1162" y="2148"/>
                  </a:lnTo>
                  <a:lnTo>
                    <a:pt x="1164" y="2156"/>
                  </a:lnTo>
                  <a:lnTo>
                    <a:pt x="1168" y="2164"/>
                  </a:lnTo>
                  <a:lnTo>
                    <a:pt x="1174" y="2172"/>
                  </a:lnTo>
                  <a:lnTo>
                    <a:pt x="1180" y="2178"/>
                  </a:lnTo>
                  <a:lnTo>
                    <a:pt x="1188" y="2182"/>
                  </a:lnTo>
                  <a:lnTo>
                    <a:pt x="1196" y="2184"/>
                  </a:lnTo>
                  <a:lnTo>
                    <a:pt x="1206" y="2184"/>
                  </a:lnTo>
                  <a:lnTo>
                    <a:pt x="1206" y="2184"/>
                  </a:lnTo>
                  <a:lnTo>
                    <a:pt x="1292" y="2178"/>
                  </a:lnTo>
                  <a:lnTo>
                    <a:pt x="1376" y="2170"/>
                  </a:lnTo>
                  <a:lnTo>
                    <a:pt x="1376" y="2170"/>
                  </a:lnTo>
                  <a:lnTo>
                    <a:pt x="1394" y="2166"/>
                  </a:lnTo>
                  <a:lnTo>
                    <a:pt x="1414" y="2160"/>
                  </a:lnTo>
                  <a:lnTo>
                    <a:pt x="1414" y="2160"/>
                  </a:lnTo>
                  <a:lnTo>
                    <a:pt x="1414" y="2443"/>
                  </a:lnTo>
                  <a:lnTo>
                    <a:pt x="1414" y="2443"/>
                  </a:lnTo>
                  <a:lnTo>
                    <a:pt x="729" y="2443"/>
                  </a:lnTo>
                  <a:lnTo>
                    <a:pt x="729" y="2443"/>
                  </a:lnTo>
                  <a:close/>
                  <a:moveTo>
                    <a:pt x="978" y="1289"/>
                  </a:moveTo>
                  <a:lnTo>
                    <a:pt x="978" y="1289"/>
                  </a:lnTo>
                  <a:lnTo>
                    <a:pt x="976" y="1289"/>
                  </a:lnTo>
                  <a:lnTo>
                    <a:pt x="976" y="1289"/>
                  </a:lnTo>
                  <a:lnTo>
                    <a:pt x="976" y="1305"/>
                  </a:lnTo>
                  <a:lnTo>
                    <a:pt x="978" y="1321"/>
                  </a:lnTo>
                  <a:lnTo>
                    <a:pt x="978" y="1321"/>
                  </a:lnTo>
                  <a:lnTo>
                    <a:pt x="978" y="1331"/>
                  </a:lnTo>
                  <a:lnTo>
                    <a:pt x="982" y="1339"/>
                  </a:lnTo>
                  <a:lnTo>
                    <a:pt x="986" y="1347"/>
                  </a:lnTo>
                  <a:lnTo>
                    <a:pt x="990" y="1353"/>
                  </a:lnTo>
                  <a:lnTo>
                    <a:pt x="998" y="1357"/>
                  </a:lnTo>
                  <a:lnTo>
                    <a:pt x="1004" y="1361"/>
                  </a:lnTo>
                  <a:lnTo>
                    <a:pt x="1012" y="1363"/>
                  </a:lnTo>
                  <a:lnTo>
                    <a:pt x="1022" y="1365"/>
                  </a:lnTo>
                  <a:lnTo>
                    <a:pt x="1022" y="1365"/>
                  </a:lnTo>
                  <a:lnTo>
                    <a:pt x="1032" y="1365"/>
                  </a:lnTo>
                  <a:lnTo>
                    <a:pt x="1040" y="1363"/>
                  </a:lnTo>
                  <a:lnTo>
                    <a:pt x="1048" y="1359"/>
                  </a:lnTo>
                  <a:lnTo>
                    <a:pt x="1054" y="1355"/>
                  </a:lnTo>
                  <a:lnTo>
                    <a:pt x="1060" y="1349"/>
                  </a:lnTo>
                  <a:lnTo>
                    <a:pt x="1064" y="1343"/>
                  </a:lnTo>
                  <a:lnTo>
                    <a:pt x="1068" y="1335"/>
                  </a:lnTo>
                  <a:lnTo>
                    <a:pt x="1070" y="1325"/>
                  </a:lnTo>
                  <a:lnTo>
                    <a:pt x="1070" y="1325"/>
                  </a:lnTo>
                  <a:lnTo>
                    <a:pt x="1072" y="1289"/>
                  </a:lnTo>
                  <a:lnTo>
                    <a:pt x="1070" y="1251"/>
                  </a:lnTo>
                  <a:lnTo>
                    <a:pt x="1070" y="1251"/>
                  </a:lnTo>
                  <a:lnTo>
                    <a:pt x="1068" y="1243"/>
                  </a:lnTo>
                  <a:lnTo>
                    <a:pt x="1064" y="1235"/>
                  </a:lnTo>
                  <a:lnTo>
                    <a:pt x="1060" y="1229"/>
                  </a:lnTo>
                  <a:lnTo>
                    <a:pt x="1054" y="1222"/>
                  </a:lnTo>
                  <a:lnTo>
                    <a:pt x="1048" y="1218"/>
                  </a:lnTo>
                  <a:lnTo>
                    <a:pt x="1040" y="1216"/>
                  </a:lnTo>
                  <a:lnTo>
                    <a:pt x="1032" y="1214"/>
                  </a:lnTo>
                  <a:lnTo>
                    <a:pt x="1022" y="1214"/>
                  </a:lnTo>
                  <a:lnTo>
                    <a:pt x="1022" y="1214"/>
                  </a:lnTo>
                  <a:lnTo>
                    <a:pt x="1014" y="1214"/>
                  </a:lnTo>
                  <a:lnTo>
                    <a:pt x="1006" y="1216"/>
                  </a:lnTo>
                  <a:lnTo>
                    <a:pt x="998" y="1220"/>
                  </a:lnTo>
                  <a:lnTo>
                    <a:pt x="992" y="1225"/>
                  </a:lnTo>
                  <a:lnTo>
                    <a:pt x="986" y="1231"/>
                  </a:lnTo>
                  <a:lnTo>
                    <a:pt x="982" y="1239"/>
                  </a:lnTo>
                  <a:lnTo>
                    <a:pt x="978" y="1247"/>
                  </a:lnTo>
                  <a:lnTo>
                    <a:pt x="978" y="1257"/>
                  </a:lnTo>
                  <a:lnTo>
                    <a:pt x="978" y="1257"/>
                  </a:lnTo>
                  <a:lnTo>
                    <a:pt x="976" y="1273"/>
                  </a:lnTo>
                  <a:lnTo>
                    <a:pt x="978" y="1289"/>
                  </a:lnTo>
                  <a:lnTo>
                    <a:pt x="978" y="1289"/>
                  </a:lnTo>
                  <a:close/>
                  <a:moveTo>
                    <a:pt x="1949" y="1289"/>
                  </a:moveTo>
                  <a:lnTo>
                    <a:pt x="1949" y="1289"/>
                  </a:lnTo>
                  <a:lnTo>
                    <a:pt x="1949" y="1289"/>
                  </a:lnTo>
                  <a:lnTo>
                    <a:pt x="1949" y="1289"/>
                  </a:lnTo>
                  <a:lnTo>
                    <a:pt x="1949" y="1271"/>
                  </a:lnTo>
                  <a:lnTo>
                    <a:pt x="1949" y="1253"/>
                  </a:lnTo>
                  <a:lnTo>
                    <a:pt x="1949" y="1253"/>
                  </a:lnTo>
                  <a:lnTo>
                    <a:pt x="1947" y="1245"/>
                  </a:lnTo>
                  <a:lnTo>
                    <a:pt x="1943" y="1237"/>
                  </a:lnTo>
                  <a:lnTo>
                    <a:pt x="1939" y="1231"/>
                  </a:lnTo>
                  <a:lnTo>
                    <a:pt x="1933" y="1225"/>
                  </a:lnTo>
                  <a:lnTo>
                    <a:pt x="1927" y="1220"/>
                  </a:lnTo>
                  <a:lnTo>
                    <a:pt x="1919" y="1216"/>
                  </a:lnTo>
                  <a:lnTo>
                    <a:pt x="1911" y="1214"/>
                  </a:lnTo>
                  <a:lnTo>
                    <a:pt x="1903" y="1214"/>
                  </a:lnTo>
                  <a:lnTo>
                    <a:pt x="1903" y="1214"/>
                  </a:lnTo>
                  <a:lnTo>
                    <a:pt x="1887" y="1214"/>
                  </a:lnTo>
                  <a:lnTo>
                    <a:pt x="1879" y="1218"/>
                  </a:lnTo>
                  <a:lnTo>
                    <a:pt x="1873" y="1222"/>
                  </a:lnTo>
                  <a:lnTo>
                    <a:pt x="1867" y="1227"/>
                  </a:lnTo>
                  <a:lnTo>
                    <a:pt x="1863" y="1233"/>
                  </a:lnTo>
                  <a:lnTo>
                    <a:pt x="1859" y="1241"/>
                  </a:lnTo>
                  <a:lnTo>
                    <a:pt x="1857" y="1249"/>
                  </a:lnTo>
                  <a:lnTo>
                    <a:pt x="1857" y="1249"/>
                  </a:lnTo>
                  <a:lnTo>
                    <a:pt x="1855" y="1269"/>
                  </a:lnTo>
                  <a:lnTo>
                    <a:pt x="1855" y="1289"/>
                  </a:lnTo>
                  <a:lnTo>
                    <a:pt x="1855" y="1311"/>
                  </a:lnTo>
                  <a:lnTo>
                    <a:pt x="1857" y="1331"/>
                  </a:lnTo>
                  <a:lnTo>
                    <a:pt x="1857" y="1331"/>
                  </a:lnTo>
                  <a:lnTo>
                    <a:pt x="1859" y="1339"/>
                  </a:lnTo>
                  <a:lnTo>
                    <a:pt x="1863" y="1347"/>
                  </a:lnTo>
                  <a:lnTo>
                    <a:pt x="1867" y="1353"/>
                  </a:lnTo>
                  <a:lnTo>
                    <a:pt x="1873" y="1357"/>
                  </a:lnTo>
                  <a:lnTo>
                    <a:pt x="1881" y="1361"/>
                  </a:lnTo>
                  <a:lnTo>
                    <a:pt x="1887" y="1363"/>
                  </a:lnTo>
                  <a:lnTo>
                    <a:pt x="1903" y="1365"/>
                  </a:lnTo>
                  <a:lnTo>
                    <a:pt x="1903" y="1365"/>
                  </a:lnTo>
                  <a:lnTo>
                    <a:pt x="1913" y="1363"/>
                  </a:lnTo>
                  <a:lnTo>
                    <a:pt x="1921" y="1361"/>
                  </a:lnTo>
                  <a:lnTo>
                    <a:pt x="1927" y="1359"/>
                  </a:lnTo>
                  <a:lnTo>
                    <a:pt x="1933" y="1353"/>
                  </a:lnTo>
                  <a:lnTo>
                    <a:pt x="1939" y="1349"/>
                  </a:lnTo>
                  <a:lnTo>
                    <a:pt x="1943" y="1341"/>
                  </a:lnTo>
                  <a:lnTo>
                    <a:pt x="1947" y="1333"/>
                  </a:lnTo>
                  <a:lnTo>
                    <a:pt x="1949" y="1325"/>
                  </a:lnTo>
                  <a:lnTo>
                    <a:pt x="1949" y="1325"/>
                  </a:lnTo>
                  <a:lnTo>
                    <a:pt x="1949" y="1307"/>
                  </a:lnTo>
                  <a:lnTo>
                    <a:pt x="1949" y="1289"/>
                  </a:lnTo>
                  <a:lnTo>
                    <a:pt x="1949" y="1289"/>
                  </a:lnTo>
                  <a:close/>
                </a:path>
              </a:pathLst>
            </a:custGeom>
            <a:solidFill>
              <a:schemeClr val="bg1"/>
            </a:solidFill>
            <a:ln>
              <a:noFill/>
            </a:ln>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grpSp>
        <p:nvGrpSpPr>
          <p:cNvPr id="719" name="Group 718">
            <a:extLst>
              <a:ext uri="{FF2B5EF4-FFF2-40B4-BE49-F238E27FC236}">
                <a16:creationId xmlns:a16="http://schemas.microsoft.com/office/drawing/2014/main" id="{6AF13034-1325-D117-D76D-23AE3F5B7393}"/>
              </a:ext>
            </a:extLst>
          </p:cNvPr>
          <p:cNvGrpSpPr/>
          <p:nvPr/>
        </p:nvGrpSpPr>
        <p:grpSpPr>
          <a:xfrm>
            <a:off x="8810588" y="1896081"/>
            <a:ext cx="2543417" cy="591503"/>
            <a:chOff x="9248598" y="2081581"/>
            <a:chExt cx="2712978" cy="630936"/>
          </a:xfrm>
        </p:grpSpPr>
        <p:sp>
          <p:nvSpPr>
            <p:cNvPr id="683" name="Rectangle 682">
              <a:extLst>
                <a:ext uri="{FF2B5EF4-FFF2-40B4-BE49-F238E27FC236}">
                  <a16:creationId xmlns:a16="http://schemas.microsoft.com/office/drawing/2014/main" id="{70E041A3-0798-872D-DD13-2D4F183FE25F}"/>
                </a:ext>
              </a:extLst>
            </p:cNvPr>
            <p:cNvSpPr/>
            <p:nvPr/>
          </p:nvSpPr>
          <p:spPr>
            <a:xfrm>
              <a:off x="9542055" y="2081581"/>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4" name="Rectangle 683">
              <a:extLst>
                <a:ext uri="{FF2B5EF4-FFF2-40B4-BE49-F238E27FC236}">
                  <a16:creationId xmlns:a16="http://schemas.microsoft.com/office/drawing/2014/main" id="{6C066AB5-71B5-66DC-5008-11967CC6F33B}"/>
                </a:ext>
              </a:extLst>
            </p:cNvPr>
            <p:cNvSpPr/>
            <p:nvPr/>
          </p:nvSpPr>
          <p:spPr>
            <a:xfrm flipH="1">
              <a:off x="11725524" y="2081581"/>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5" name="Oval 684">
              <a:extLst>
                <a:ext uri="{FF2B5EF4-FFF2-40B4-BE49-F238E27FC236}">
                  <a16:creationId xmlns:a16="http://schemas.microsoft.com/office/drawing/2014/main" id="{A9D7DD4A-AEFA-3159-F1BB-304FA8BAF289}"/>
                </a:ext>
              </a:extLst>
            </p:cNvPr>
            <p:cNvSpPr/>
            <p:nvPr/>
          </p:nvSpPr>
          <p:spPr>
            <a:xfrm>
              <a:off x="9248598" y="2081581"/>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6" name="Rectangle 1">
              <a:extLst>
                <a:ext uri="{FF2B5EF4-FFF2-40B4-BE49-F238E27FC236}">
                  <a16:creationId xmlns:a16="http://schemas.microsoft.com/office/drawing/2014/main" id="{1B453E22-5022-59BC-0F4C-ABAE0204F45E}"/>
                </a:ext>
              </a:extLst>
            </p:cNvPr>
            <p:cNvSpPr>
              <a:spLocks noChangeArrowheads="1"/>
            </p:cNvSpPr>
            <p:nvPr/>
          </p:nvSpPr>
          <p:spPr bwMode="auto">
            <a:xfrm>
              <a:off x="10005263" y="2275419"/>
              <a:ext cx="19563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Pain</a:t>
              </a:r>
            </a:p>
          </p:txBody>
        </p:sp>
        <p:grpSp>
          <p:nvGrpSpPr>
            <p:cNvPr id="15" name="Group 14">
              <a:extLst>
                <a:ext uri="{FF2B5EF4-FFF2-40B4-BE49-F238E27FC236}">
                  <a16:creationId xmlns:a16="http://schemas.microsoft.com/office/drawing/2014/main" id="{93288B1B-D954-CB8F-A9E0-DB496934988A}"/>
                </a:ext>
              </a:extLst>
            </p:cNvPr>
            <p:cNvGrpSpPr/>
            <p:nvPr/>
          </p:nvGrpSpPr>
          <p:grpSpPr>
            <a:xfrm>
              <a:off x="9376080" y="2196605"/>
              <a:ext cx="414046" cy="400889"/>
              <a:chOff x="1143000" y="4560642"/>
              <a:chExt cx="715298" cy="692568"/>
            </a:xfrm>
            <a:solidFill>
              <a:schemeClr val="bg1"/>
            </a:solidFill>
          </p:grpSpPr>
          <p:sp>
            <p:nvSpPr>
              <p:cNvPr id="16" name="Freeform 5">
                <a:extLst>
                  <a:ext uri="{FF2B5EF4-FFF2-40B4-BE49-F238E27FC236}">
                    <a16:creationId xmlns:a16="http://schemas.microsoft.com/office/drawing/2014/main" id="{9281B7FD-EB29-F7D4-0B99-0FD1C8227DAC}"/>
                  </a:ext>
                </a:extLst>
              </p:cNvPr>
              <p:cNvSpPr>
                <a:spLocks noEditPoints="1"/>
              </p:cNvSpPr>
              <p:nvPr/>
            </p:nvSpPr>
            <p:spPr bwMode="auto">
              <a:xfrm>
                <a:off x="1368379" y="4560642"/>
                <a:ext cx="265087" cy="692568"/>
              </a:xfrm>
              <a:custGeom>
                <a:avLst/>
                <a:gdLst>
                  <a:gd name="T0" fmla="*/ 457 w 968"/>
                  <a:gd name="T1" fmla="*/ 1209 h 2529"/>
                  <a:gd name="T2" fmla="*/ 613 w 968"/>
                  <a:gd name="T3" fmla="*/ 1306 h 2529"/>
                  <a:gd name="T4" fmla="*/ 791 w 968"/>
                  <a:gd name="T5" fmla="*/ 1308 h 2529"/>
                  <a:gd name="T6" fmla="*/ 928 w 968"/>
                  <a:gd name="T7" fmla="*/ 1261 h 2529"/>
                  <a:gd name="T8" fmla="*/ 966 w 968"/>
                  <a:gd name="T9" fmla="*/ 1185 h 2529"/>
                  <a:gd name="T10" fmla="*/ 964 w 968"/>
                  <a:gd name="T11" fmla="*/ 728 h 2529"/>
                  <a:gd name="T12" fmla="*/ 890 w 968"/>
                  <a:gd name="T13" fmla="*/ 588 h 2529"/>
                  <a:gd name="T14" fmla="*/ 769 w 968"/>
                  <a:gd name="T15" fmla="*/ 489 h 2529"/>
                  <a:gd name="T16" fmla="*/ 707 w 968"/>
                  <a:gd name="T17" fmla="*/ 527 h 2529"/>
                  <a:gd name="T18" fmla="*/ 499 w 968"/>
                  <a:gd name="T19" fmla="*/ 580 h 2529"/>
                  <a:gd name="T20" fmla="*/ 379 w 968"/>
                  <a:gd name="T21" fmla="*/ 521 h 2529"/>
                  <a:gd name="T22" fmla="*/ 315 w 968"/>
                  <a:gd name="T23" fmla="*/ 473 h 2529"/>
                  <a:gd name="T24" fmla="*/ 134 w 968"/>
                  <a:gd name="T25" fmla="*/ 546 h 2529"/>
                  <a:gd name="T26" fmla="*/ 14 w 968"/>
                  <a:gd name="T27" fmla="*/ 662 h 2529"/>
                  <a:gd name="T28" fmla="*/ 0 w 968"/>
                  <a:gd name="T29" fmla="*/ 748 h 2529"/>
                  <a:gd name="T30" fmla="*/ 70 w 968"/>
                  <a:gd name="T31" fmla="*/ 1266 h 2529"/>
                  <a:gd name="T32" fmla="*/ 247 w 968"/>
                  <a:gd name="T33" fmla="*/ 1382 h 2529"/>
                  <a:gd name="T34" fmla="*/ 503 w 968"/>
                  <a:gd name="T35" fmla="*/ 1398 h 2529"/>
                  <a:gd name="T36" fmla="*/ 529 w 968"/>
                  <a:gd name="T37" fmla="*/ 1364 h 2529"/>
                  <a:gd name="T38" fmla="*/ 489 w 968"/>
                  <a:gd name="T39" fmla="*/ 1330 h 2529"/>
                  <a:gd name="T40" fmla="*/ 261 w 968"/>
                  <a:gd name="T41" fmla="*/ 1221 h 2529"/>
                  <a:gd name="T42" fmla="*/ 191 w 968"/>
                  <a:gd name="T43" fmla="*/ 1117 h 2529"/>
                  <a:gd name="T44" fmla="*/ 146 w 968"/>
                  <a:gd name="T45" fmla="*/ 822 h 2529"/>
                  <a:gd name="T46" fmla="*/ 185 w 968"/>
                  <a:gd name="T47" fmla="*/ 780 h 2529"/>
                  <a:gd name="T48" fmla="*/ 239 w 968"/>
                  <a:gd name="T49" fmla="*/ 816 h 2529"/>
                  <a:gd name="T50" fmla="*/ 295 w 968"/>
                  <a:gd name="T51" fmla="*/ 1109 h 2529"/>
                  <a:gd name="T52" fmla="*/ 319 w 968"/>
                  <a:gd name="T53" fmla="*/ 1131 h 2529"/>
                  <a:gd name="T54" fmla="*/ 427 w 968"/>
                  <a:gd name="T55" fmla="*/ 1089 h 2529"/>
                  <a:gd name="T56" fmla="*/ 713 w 968"/>
                  <a:gd name="T57" fmla="*/ 1067 h 2529"/>
                  <a:gd name="T58" fmla="*/ 725 w 968"/>
                  <a:gd name="T59" fmla="*/ 937 h 2529"/>
                  <a:gd name="T60" fmla="*/ 745 w 968"/>
                  <a:gd name="T61" fmla="*/ 788 h 2529"/>
                  <a:gd name="T62" fmla="*/ 803 w 968"/>
                  <a:gd name="T63" fmla="*/ 790 h 2529"/>
                  <a:gd name="T64" fmla="*/ 822 w 968"/>
                  <a:gd name="T65" fmla="*/ 1103 h 2529"/>
                  <a:gd name="T66" fmla="*/ 789 w 968"/>
                  <a:gd name="T67" fmla="*/ 1163 h 2529"/>
                  <a:gd name="T68" fmla="*/ 561 w 968"/>
                  <a:gd name="T69" fmla="*/ 1169 h 2529"/>
                  <a:gd name="T70" fmla="*/ 98 w 968"/>
                  <a:gd name="T71" fmla="*/ 1432 h 2529"/>
                  <a:gd name="T72" fmla="*/ 60 w 968"/>
                  <a:gd name="T73" fmla="*/ 2272 h 2529"/>
                  <a:gd name="T74" fmla="*/ 70 w 968"/>
                  <a:gd name="T75" fmla="*/ 2515 h 2529"/>
                  <a:gd name="T76" fmla="*/ 148 w 968"/>
                  <a:gd name="T77" fmla="*/ 2517 h 2529"/>
                  <a:gd name="T78" fmla="*/ 217 w 968"/>
                  <a:gd name="T79" fmla="*/ 2431 h 2529"/>
                  <a:gd name="T80" fmla="*/ 353 w 968"/>
                  <a:gd name="T81" fmla="*/ 1715 h 2529"/>
                  <a:gd name="T82" fmla="*/ 403 w 968"/>
                  <a:gd name="T83" fmla="*/ 1703 h 2529"/>
                  <a:gd name="T84" fmla="*/ 497 w 968"/>
                  <a:gd name="T85" fmla="*/ 2014 h 2529"/>
                  <a:gd name="T86" fmla="*/ 615 w 968"/>
                  <a:gd name="T87" fmla="*/ 2469 h 2529"/>
                  <a:gd name="T88" fmla="*/ 699 w 968"/>
                  <a:gd name="T89" fmla="*/ 2525 h 2529"/>
                  <a:gd name="T90" fmla="*/ 765 w 968"/>
                  <a:gd name="T91" fmla="*/ 2495 h 2529"/>
                  <a:gd name="T92" fmla="*/ 727 w 968"/>
                  <a:gd name="T93" fmla="*/ 1422 h 2529"/>
                  <a:gd name="T94" fmla="*/ 639 w 968"/>
                  <a:gd name="T95" fmla="*/ 1410 h 2529"/>
                  <a:gd name="T96" fmla="*/ 601 w 968"/>
                  <a:gd name="T97" fmla="*/ 1450 h 2529"/>
                  <a:gd name="T98" fmla="*/ 521 w 968"/>
                  <a:gd name="T99" fmla="*/ 1496 h 2529"/>
                  <a:gd name="T100" fmla="*/ 331 w 968"/>
                  <a:gd name="T101" fmla="*/ 1504 h 2529"/>
                  <a:gd name="T102" fmla="*/ 100 w 968"/>
                  <a:gd name="T103" fmla="*/ 1418 h 2529"/>
                  <a:gd name="T104" fmla="*/ 709 w 968"/>
                  <a:gd name="T105" fmla="*/ 102 h 2529"/>
                  <a:gd name="T106" fmla="*/ 639 w 968"/>
                  <a:gd name="T107" fmla="*/ 22 h 2529"/>
                  <a:gd name="T108" fmla="*/ 557 w 968"/>
                  <a:gd name="T109" fmla="*/ 0 h 2529"/>
                  <a:gd name="T110" fmla="*/ 443 w 968"/>
                  <a:gd name="T111" fmla="*/ 58 h 2529"/>
                  <a:gd name="T112" fmla="*/ 397 w 968"/>
                  <a:gd name="T113" fmla="*/ 209 h 2529"/>
                  <a:gd name="T114" fmla="*/ 401 w 968"/>
                  <a:gd name="T115" fmla="*/ 389 h 2529"/>
                  <a:gd name="T116" fmla="*/ 513 w 968"/>
                  <a:gd name="T117" fmla="*/ 481 h 2529"/>
                  <a:gd name="T118" fmla="*/ 655 w 968"/>
                  <a:gd name="T119" fmla="*/ 445 h 2529"/>
                  <a:gd name="T120" fmla="*/ 709 w 968"/>
                  <a:gd name="T121" fmla="*/ 317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8" h="2529">
                    <a:moveTo>
                      <a:pt x="431" y="1183"/>
                    </a:moveTo>
                    <a:lnTo>
                      <a:pt x="431" y="1183"/>
                    </a:lnTo>
                    <a:lnTo>
                      <a:pt x="429" y="1195"/>
                    </a:lnTo>
                    <a:lnTo>
                      <a:pt x="429" y="1195"/>
                    </a:lnTo>
                    <a:lnTo>
                      <a:pt x="443" y="1203"/>
                    </a:lnTo>
                    <a:lnTo>
                      <a:pt x="457" y="1209"/>
                    </a:lnTo>
                    <a:lnTo>
                      <a:pt x="457" y="1209"/>
                    </a:lnTo>
                    <a:lnTo>
                      <a:pt x="499" y="1227"/>
                    </a:lnTo>
                    <a:lnTo>
                      <a:pt x="541" y="1247"/>
                    </a:lnTo>
                    <a:lnTo>
                      <a:pt x="561" y="1259"/>
                    </a:lnTo>
                    <a:lnTo>
                      <a:pt x="579" y="1272"/>
                    </a:lnTo>
                    <a:lnTo>
                      <a:pt x="597" y="1288"/>
                    </a:lnTo>
                    <a:lnTo>
                      <a:pt x="613" y="1306"/>
                    </a:lnTo>
                    <a:lnTo>
                      <a:pt x="613" y="1306"/>
                    </a:lnTo>
                    <a:lnTo>
                      <a:pt x="619" y="1310"/>
                    </a:lnTo>
                    <a:lnTo>
                      <a:pt x="625" y="1312"/>
                    </a:lnTo>
                    <a:lnTo>
                      <a:pt x="633" y="1314"/>
                    </a:lnTo>
                    <a:lnTo>
                      <a:pt x="641" y="1314"/>
                    </a:lnTo>
                    <a:lnTo>
                      <a:pt x="641" y="1314"/>
                    </a:lnTo>
                    <a:lnTo>
                      <a:pt x="741" y="1312"/>
                    </a:lnTo>
                    <a:lnTo>
                      <a:pt x="791" y="1308"/>
                    </a:lnTo>
                    <a:lnTo>
                      <a:pt x="814" y="1306"/>
                    </a:lnTo>
                    <a:lnTo>
                      <a:pt x="840" y="1302"/>
                    </a:lnTo>
                    <a:lnTo>
                      <a:pt x="840" y="1302"/>
                    </a:lnTo>
                    <a:lnTo>
                      <a:pt x="870" y="1292"/>
                    </a:lnTo>
                    <a:lnTo>
                      <a:pt x="898" y="1282"/>
                    </a:lnTo>
                    <a:lnTo>
                      <a:pt x="920" y="1270"/>
                    </a:lnTo>
                    <a:lnTo>
                      <a:pt x="928" y="1261"/>
                    </a:lnTo>
                    <a:lnTo>
                      <a:pt x="938" y="1253"/>
                    </a:lnTo>
                    <a:lnTo>
                      <a:pt x="944" y="1245"/>
                    </a:lnTo>
                    <a:lnTo>
                      <a:pt x="950" y="1235"/>
                    </a:lnTo>
                    <a:lnTo>
                      <a:pt x="956" y="1223"/>
                    </a:lnTo>
                    <a:lnTo>
                      <a:pt x="960" y="1211"/>
                    </a:lnTo>
                    <a:lnTo>
                      <a:pt x="964" y="1199"/>
                    </a:lnTo>
                    <a:lnTo>
                      <a:pt x="966" y="1185"/>
                    </a:lnTo>
                    <a:lnTo>
                      <a:pt x="968" y="1153"/>
                    </a:lnTo>
                    <a:lnTo>
                      <a:pt x="968" y="1153"/>
                    </a:lnTo>
                    <a:lnTo>
                      <a:pt x="968" y="953"/>
                    </a:lnTo>
                    <a:lnTo>
                      <a:pt x="966" y="852"/>
                    </a:lnTo>
                    <a:lnTo>
                      <a:pt x="966" y="752"/>
                    </a:lnTo>
                    <a:lnTo>
                      <a:pt x="966" y="752"/>
                    </a:lnTo>
                    <a:lnTo>
                      <a:pt x="964" y="728"/>
                    </a:lnTo>
                    <a:lnTo>
                      <a:pt x="958" y="704"/>
                    </a:lnTo>
                    <a:lnTo>
                      <a:pt x="950" y="680"/>
                    </a:lnTo>
                    <a:lnTo>
                      <a:pt x="938" y="658"/>
                    </a:lnTo>
                    <a:lnTo>
                      <a:pt x="938" y="658"/>
                    </a:lnTo>
                    <a:lnTo>
                      <a:pt x="924" y="632"/>
                    </a:lnTo>
                    <a:lnTo>
                      <a:pt x="908" y="610"/>
                    </a:lnTo>
                    <a:lnTo>
                      <a:pt x="890" y="588"/>
                    </a:lnTo>
                    <a:lnTo>
                      <a:pt x="872" y="568"/>
                    </a:lnTo>
                    <a:lnTo>
                      <a:pt x="852" y="550"/>
                    </a:lnTo>
                    <a:lnTo>
                      <a:pt x="830" y="531"/>
                    </a:lnTo>
                    <a:lnTo>
                      <a:pt x="809" y="513"/>
                    </a:lnTo>
                    <a:lnTo>
                      <a:pt x="785" y="497"/>
                    </a:lnTo>
                    <a:lnTo>
                      <a:pt x="785" y="497"/>
                    </a:lnTo>
                    <a:lnTo>
                      <a:pt x="769" y="489"/>
                    </a:lnTo>
                    <a:lnTo>
                      <a:pt x="763" y="487"/>
                    </a:lnTo>
                    <a:lnTo>
                      <a:pt x="757" y="487"/>
                    </a:lnTo>
                    <a:lnTo>
                      <a:pt x="751" y="489"/>
                    </a:lnTo>
                    <a:lnTo>
                      <a:pt x="745" y="493"/>
                    </a:lnTo>
                    <a:lnTo>
                      <a:pt x="733" y="503"/>
                    </a:lnTo>
                    <a:lnTo>
                      <a:pt x="733" y="503"/>
                    </a:lnTo>
                    <a:lnTo>
                      <a:pt x="707" y="527"/>
                    </a:lnTo>
                    <a:lnTo>
                      <a:pt x="681" y="546"/>
                    </a:lnTo>
                    <a:lnTo>
                      <a:pt x="655" y="562"/>
                    </a:lnTo>
                    <a:lnTo>
                      <a:pt x="627" y="574"/>
                    </a:lnTo>
                    <a:lnTo>
                      <a:pt x="597" y="582"/>
                    </a:lnTo>
                    <a:lnTo>
                      <a:pt x="565" y="586"/>
                    </a:lnTo>
                    <a:lnTo>
                      <a:pt x="533" y="586"/>
                    </a:lnTo>
                    <a:lnTo>
                      <a:pt x="499" y="580"/>
                    </a:lnTo>
                    <a:lnTo>
                      <a:pt x="499" y="580"/>
                    </a:lnTo>
                    <a:lnTo>
                      <a:pt x="477" y="574"/>
                    </a:lnTo>
                    <a:lnTo>
                      <a:pt x="455" y="568"/>
                    </a:lnTo>
                    <a:lnTo>
                      <a:pt x="435" y="558"/>
                    </a:lnTo>
                    <a:lnTo>
                      <a:pt x="415" y="548"/>
                    </a:lnTo>
                    <a:lnTo>
                      <a:pt x="397" y="535"/>
                    </a:lnTo>
                    <a:lnTo>
                      <a:pt x="379" y="521"/>
                    </a:lnTo>
                    <a:lnTo>
                      <a:pt x="363" y="505"/>
                    </a:lnTo>
                    <a:lnTo>
                      <a:pt x="349" y="489"/>
                    </a:lnTo>
                    <a:lnTo>
                      <a:pt x="349" y="489"/>
                    </a:lnTo>
                    <a:lnTo>
                      <a:pt x="341" y="483"/>
                    </a:lnTo>
                    <a:lnTo>
                      <a:pt x="333" y="477"/>
                    </a:lnTo>
                    <a:lnTo>
                      <a:pt x="323" y="473"/>
                    </a:lnTo>
                    <a:lnTo>
                      <a:pt x="315" y="473"/>
                    </a:lnTo>
                    <a:lnTo>
                      <a:pt x="315" y="473"/>
                    </a:lnTo>
                    <a:lnTo>
                      <a:pt x="259" y="487"/>
                    </a:lnTo>
                    <a:lnTo>
                      <a:pt x="233" y="497"/>
                    </a:lnTo>
                    <a:lnTo>
                      <a:pt x="207" y="507"/>
                    </a:lnTo>
                    <a:lnTo>
                      <a:pt x="181" y="519"/>
                    </a:lnTo>
                    <a:lnTo>
                      <a:pt x="157" y="531"/>
                    </a:lnTo>
                    <a:lnTo>
                      <a:pt x="134" y="546"/>
                    </a:lnTo>
                    <a:lnTo>
                      <a:pt x="110" y="562"/>
                    </a:lnTo>
                    <a:lnTo>
                      <a:pt x="110" y="562"/>
                    </a:lnTo>
                    <a:lnTo>
                      <a:pt x="86" y="580"/>
                    </a:lnTo>
                    <a:lnTo>
                      <a:pt x="64" y="598"/>
                    </a:lnTo>
                    <a:lnTo>
                      <a:pt x="46" y="618"/>
                    </a:lnTo>
                    <a:lnTo>
                      <a:pt x="28" y="640"/>
                    </a:lnTo>
                    <a:lnTo>
                      <a:pt x="14" y="662"/>
                    </a:lnTo>
                    <a:lnTo>
                      <a:pt x="10" y="676"/>
                    </a:lnTo>
                    <a:lnTo>
                      <a:pt x="6" y="688"/>
                    </a:lnTo>
                    <a:lnTo>
                      <a:pt x="2" y="702"/>
                    </a:lnTo>
                    <a:lnTo>
                      <a:pt x="0" y="718"/>
                    </a:lnTo>
                    <a:lnTo>
                      <a:pt x="0" y="732"/>
                    </a:lnTo>
                    <a:lnTo>
                      <a:pt x="0" y="748"/>
                    </a:lnTo>
                    <a:lnTo>
                      <a:pt x="0" y="748"/>
                    </a:lnTo>
                    <a:lnTo>
                      <a:pt x="22" y="981"/>
                    </a:lnTo>
                    <a:lnTo>
                      <a:pt x="44" y="1213"/>
                    </a:lnTo>
                    <a:lnTo>
                      <a:pt x="44" y="1213"/>
                    </a:lnTo>
                    <a:lnTo>
                      <a:pt x="48" y="1227"/>
                    </a:lnTo>
                    <a:lnTo>
                      <a:pt x="54" y="1241"/>
                    </a:lnTo>
                    <a:lnTo>
                      <a:pt x="62" y="1255"/>
                    </a:lnTo>
                    <a:lnTo>
                      <a:pt x="70" y="1266"/>
                    </a:lnTo>
                    <a:lnTo>
                      <a:pt x="70" y="1266"/>
                    </a:lnTo>
                    <a:lnTo>
                      <a:pt x="98" y="1290"/>
                    </a:lnTo>
                    <a:lnTo>
                      <a:pt x="126" y="1312"/>
                    </a:lnTo>
                    <a:lnTo>
                      <a:pt x="154" y="1332"/>
                    </a:lnTo>
                    <a:lnTo>
                      <a:pt x="183" y="1352"/>
                    </a:lnTo>
                    <a:lnTo>
                      <a:pt x="213" y="1368"/>
                    </a:lnTo>
                    <a:lnTo>
                      <a:pt x="247" y="1382"/>
                    </a:lnTo>
                    <a:lnTo>
                      <a:pt x="281" y="1392"/>
                    </a:lnTo>
                    <a:lnTo>
                      <a:pt x="315" y="1400"/>
                    </a:lnTo>
                    <a:lnTo>
                      <a:pt x="315" y="1400"/>
                    </a:lnTo>
                    <a:lnTo>
                      <a:pt x="339" y="1402"/>
                    </a:lnTo>
                    <a:lnTo>
                      <a:pt x="363" y="1404"/>
                    </a:lnTo>
                    <a:lnTo>
                      <a:pt x="409" y="1402"/>
                    </a:lnTo>
                    <a:lnTo>
                      <a:pt x="503" y="1398"/>
                    </a:lnTo>
                    <a:lnTo>
                      <a:pt x="503" y="1398"/>
                    </a:lnTo>
                    <a:lnTo>
                      <a:pt x="511" y="1394"/>
                    </a:lnTo>
                    <a:lnTo>
                      <a:pt x="519" y="1386"/>
                    </a:lnTo>
                    <a:lnTo>
                      <a:pt x="527" y="1378"/>
                    </a:lnTo>
                    <a:lnTo>
                      <a:pt x="531" y="1368"/>
                    </a:lnTo>
                    <a:lnTo>
                      <a:pt x="531" y="1368"/>
                    </a:lnTo>
                    <a:lnTo>
                      <a:pt x="529" y="1364"/>
                    </a:lnTo>
                    <a:lnTo>
                      <a:pt x="529" y="1360"/>
                    </a:lnTo>
                    <a:lnTo>
                      <a:pt x="523" y="1352"/>
                    </a:lnTo>
                    <a:lnTo>
                      <a:pt x="507" y="1338"/>
                    </a:lnTo>
                    <a:lnTo>
                      <a:pt x="507" y="1338"/>
                    </a:lnTo>
                    <a:lnTo>
                      <a:pt x="503" y="1334"/>
                    </a:lnTo>
                    <a:lnTo>
                      <a:pt x="499" y="1332"/>
                    </a:lnTo>
                    <a:lnTo>
                      <a:pt x="489" y="1330"/>
                    </a:lnTo>
                    <a:lnTo>
                      <a:pt x="489" y="1330"/>
                    </a:lnTo>
                    <a:lnTo>
                      <a:pt x="393" y="1288"/>
                    </a:lnTo>
                    <a:lnTo>
                      <a:pt x="345" y="1268"/>
                    </a:lnTo>
                    <a:lnTo>
                      <a:pt x="297" y="1243"/>
                    </a:lnTo>
                    <a:lnTo>
                      <a:pt x="297" y="1243"/>
                    </a:lnTo>
                    <a:lnTo>
                      <a:pt x="279" y="1233"/>
                    </a:lnTo>
                    <a:lnTo>
                      <a:pt x="261" y="1221"/>
                    </a:lnTo>
                    <a:lnTo>
                      <a:pt x="245" y="1209"/>
                    </a:lnTo>
                    <a:lnTo>
                      <a:pt x="229" y="1193"/>
                    </a:lnTo>
                    <a:lnTo>
                      <a:pt x="217" y="1177"/>
                    </a:lnTo>
                    <a:lnTo>
                      <a:pt x="205" y="1159"/>
                    </a:lnTo>
                    <a:lnTo>
                      <a:pt x="197" y="1139"/>
                    </a:lnTo>
                    <a:lnTo>
                      <a:pt x="191" y="1117"/>
                    </a:lnTo>
                    <a:lnTo>
                      <a:pt x="191" y="1117"/>
                    </a:lnTo>
                    <a:lnTo>
                      <a:pt x="159" y="931"/>
                    </a:lnTo>
                    <a:lnTo>
                      <a:pt x="159" y="931"/>
                    </a:lnTo>
                    <a:lnTo>
                      <a:pt x="152" y="888"/>
                    </a:lnTo>
                    <a:lnTo>
                      <a:pt x="146" y="846"/>
                    </a:lnTo>
                    <a:lnTo>
                      <a:pt x="146" y="846"/>
                    </a:lnTo>
                    <a:lnTo>
                      <a:pt x="144" y="832"/>
                    </a:lnTo>
                    <a:lnTo>
                      <a:pt x="146" y="822"/>
                    </a:lnTo>
                    <a:lnTo>
                      <a:pt x="148" y="810"/>
                    </a:lnTo>
                    <a:lnTo>
                      <a:pt x="154" y="802"/>
                    </a:lnTo>
                    <a:lnTo>
                      <a:pt x="159" y="794"/>
                    </a:lnTo>
                    <a:lnTo>
                      <a:pt x="167" y="788"/>
                    </a:lnTo>
                    <a:lnTo>
                      <a:pt x="175" y="782"/>
                    </a:lnTo>
                    <a:lnTo>
                      <a:pt x="185" y="780"/>
                    </a:lnTo>
                    <a:lnTo>
                      <a:pt x="185" y="780"/>
                    </a:lnTo>
                    <a:lnTo>
                      <a:pt x="197" y="780"/>
                    </a:lnTo>
                    <a:lnTo>
                      <a:pt x="205" y="782"/>
                    </a:lnTo>
                    <a:lnTo>
                      <a:pt x="215" y="784"/>
                    </a:lnTo>
                    <a:lnTo>
                      <a:pt x="221" y="790"/>
                    </a:lnTo>
                    <a:lnTo>
                      <a:pt x="229" y="796"/>
                    </a:lnTo>
                    <a:lnTo>
                      <a:pt x="235" y="806"/>
                    </a:lnTo>
                    <a:lnTo>
                      <a:pt x="239" y="816"/>
                    </a:lnTo>
                    <a:lnTo>
                      <a:pt x="241" y="830"/>
                    </a:lnTo>
                    <a:lnTo>
                      <a:pt x="241" y="830"/>
                    </a:lnTo>
                    <a:lnTo>
                      <a:pt x="245" y="852"/>
                    </a:lnTo>
                    <a:lnTo>
                      <a:pt x="249" y="876"/>
                    </a:lnTo>
                    <a:lnTo>
                      <a:pt x="249" y="876"/>
                    </a:lnTo>
                    <a:lnTo>
                      <a:pt x="271" y="993"/>
                    </a:lnTo>
                    <a:lnTo>
                      <a:pt x="295" y="1109"/>
                    </a:lnTo>
                    <a:lnTo>
                      <a:pt x="295" y="1109"/>
                    </a:lnTo>
                    <a:lnTo>
                      <a:pt x="297" y="1117"/>
                    </a:lnTo>
                    <a:lnTo>
                      <a:pt x="299" y="1125"/>
                    </a:lnTo>
                    <a:lnTo>
                      <a:pt x="303" y="1129"/>
                    </a:lnTo>
                    <a:lnTo>
                      <a:pt x="307" y="1131"/>
                    </a:lnTo>
                    <a:lnTo>
                      <a:pt x="313" y="1131"/>
                    </a:lnTo>
                    <a:lnTo>
                      <a:pt x="319" y="1131"/>
                    </a:lnTo>
                    <a:lnTo>
                      <a:pt x="335" y="1125"/>
                    </a:lnTo>
                    <a:lnTo>
                      <a:pt x="335" y="1125"/>
                    </a:lnTo>
                    <a:lnTo>
                      <a:pt x="381" y="1101"/>
                    </a:lnTo>
                    <a:lnTo>
                      <a:pt x="403" y="1093"/>
                    </a:lnTo>
                    <a:lnTo>
                      <a:pt x="415" y="1089"/>
                    </a:lnTo>
                    <a:lnTo>
                      <a:pt x="427" y="1089"/>
                    </a:lnTo>
                    <a:lnTo>
                      <a:pt x="427" y="1089"/>
                    </a:lnTo>
                    <a:lnTo>
                      <a:pt x="493" y="1083"/>
                    </a:lnTo>
                    <a:lnTo>
                      <a:pt x="557" y="1077"/>
                    </a:lnTo>
                    <a:lnTo>
                      <a:pt x="687" y="1073"/>
                    </a:lnTo>
                    <a:lnTo>
                      <a:pt x="687" y="1073"/>
                    </a:lnTo>
                    <a:lnTo>
                      <a:pt x="697" y="1073"/>
                    </a:lnTo>
                    <a:lnTo>
                      <a:pt x="705" y="1071"/>
                    </a:lnTo>
                    <a:lnTo>
                      <a:pt x="713" y="1067"/>
                    </a:lnTo>
                    <a:lnTo>
                      <a:pt x="717" y="1063"/>
                    </a:lnTo>
                    <a:lnTo>
                      <a:pt x="721" y="1059"/>
                    </a:lnTo>
                    <a:lnTo>
                      <a:pt x="723" y="1051"/>
                    </a:lnTo>
                    <a:lnTo>
                      <a:pt x="725" y="1043"/>
                    </a:lnTo>
                    <a:lnTo>
                      <a:pt x="725" y="1035"/>
                    </a:lnTo>
                    <a:lnTo>
                      <a:pt x="725" y="1035"/>
                    </a:lnTo>
                    <a:lnTo>
                      <a:pt x="725" y="937"/>
                    </a:lnTo>
                    <a:lnTo>
                      <a:pt x="725" y="838"/>
                    </a:lnTo>
                    <a:lnTo>
                      <a:pt x="725" y="838"/>
                    </a:lnTo>
                    <a:lnTo>
                      <a:pt x="727" y="824"/>
                    </a:lnTo>
                    <a:lnTo>
                      <a:pt x="729" y="812"/>
                    </a:lnTo>
                    <a:lnTo>
                      <a:pt x="733" y="802"/>
                    </a:lnTo>
                    <a:lnTo>
                      <a:pt x="739" y="794"/>
                    </a:lnTo>
                    <a:lnTo>
                      <a:pt x="745" y="788"/>
                    </a:lnTo>
                    <a:lnTo>
                      <a:pt x="755" y="784"/>
                    </a:lnTo>
                    <a:lnTo>
                      <a:pt x="763" y="780"/>
                    </a:lnTo>
                    <a:lnTo>
                      <a:pt x="775" y="780"/>
                    </a:lnTo>
                    <a:lnTo>
                      <a:pt x="775" y="780"/>
                    </a:lnTo>
                    <a:lnTo>
                      <a:pt x="785" y="780"/>
                    </a:lnTo>
                    <a:lnTo>
                      <a:pt x="795" y="784"/>
                    </a:lnTo>
                    <a:lnTo>
                      <a:pt x="803" y="790"/>
                    </a:lnTo>
                    <a:lnTo>
                      <a:pt x="809" y="796"/>
                    </a:lnTo>
                    <a:lnTo>
                      <a:pt x="814" y="806"/>
                    </a:lnTo>
                    <a:lnTo>
                      <a:pt x="818" y="816"/>
                    </a:lnTo>
                    <a:lnTo>
                      <a:pt x="822" y="826"/>
                    </a:lnTo>
                    <a:lnTo>
                      <a:pt x="822" y="840"/>
                    </a:lnTo>
                    <a:lnTo>
                      <a:pt x="822" y="840"/>
                    </a:lnTo>
                    <a:lnTo>
                      <a:pt x="822" y="1103"/>
                    </a:lnTo>
                    <a:lnTo>
                      <a:pt x="822" y="1103"/>
                    </a:lnTo>
                    <a:lnTo>
                      <a:pt x="822" y="1119"/>
                    </a:lnTo>
                    <a:lnTo>
                      <a:pt x="818" y="1131"/>
                    </a:lnTo>
                    <a:lnTo>
                      <a:pt x="814" y="1143"/>
                    </a:lnTo>
                    <a:lnTo>
                      <a:pt x="809" y="1151"/>
                    </a:lnTo>
                    <a:lnTo>
                      <a:pt x="801" y="1157"/>
                    </a:lnTo>
                    <a:lnTo>
                      <a:pt x="789" y="1163"/>
                    </a:lnTo>
                    <a:lnTo>
                      <a:pt x="777" y="1165"/>
                    </a:lnTo>
                    <a:lnTo>
                      <a:pt x="761" y="1165"/>
                    </a:lnTo>
                    <a:lnTo>
                      <a:pt x="761" y="1165"/>
                    </a:lnTo>
                    <a:lnTo>
                      <a:pt x="661" y="1167"/>
                    </a:lnTo>
                    <a:lnTo>
                      <a:pt x="611" y="1167"/>
                    </a:lnTo>
                    <a:lnTo>
                      <a:pt x="561" y="1169"/>
                    </a:lnTo>
                    <a:lnTo>
                      <a:pt x="561" y="1169"/>
                    </a:lnTo>
                    <a:lnTo>
                      <a:pt x="529" y="1171"/>
                    </a:lnTo>
                    <a:lnTo>
                      <a:pt x="495" y="1175"/>
                    </a:lnTo>
                    <a:lnTo>
                      <a:pt x="431" y="1183"/>
                    </a:lnTo>
                    <a:lnTo>
                      <a:pt x="431" y="1183"/>
                    </a:lnTo>
                    <a:close/>
                    <a:moveTo>
                      <a:pt x="100" y="1418"/>
                    </a:moveTo>
                    <a:lnTo>
                      <a:pt x="100" y="1418"/>
                    </a:lnTo>
                    <a:lnTo>
                      <a:pt x="98" y="1432"/>
                    </a:lnTo>
                    <a:lnTo>
                      <a:pt x="96" y="1444"/>
                    </a:lnTo>
                    <a:lnTo>
                      <a:pt x="96" y="1444"/>
                    </a:lnTo>
                    <a:lnTo>
                      <a:pt x="90" y="1538"/>
                    </a:lnTo>
                    <a:lnTo>
                      <a:pt x="84" y="1633"/>
                    </a:lnTo>
                    <a:lnTo>
                      <a:pt x="84" y="1633"/>
                    </a:lnTo>
                    <a:lnTo>
                      <a:pt x="60" y="2272"/>
                    </a:lnTo>
                    <a:lnTo>
                      <a:pt x="60" y="2272"/>
                    </a:lnTo>
                    <a:lnTo>
                      <a:pt x="56" y="2371"/>
                    </a:lnTo>
                    <a:lnTo>
                      <a:pt x="54" y="2469"/>
                    </a:lnTo>
                    <a:lnTo>
                      <a:pt x="54" y="2469"/>
                    </a:lnTo>
                    <a:lnTo>
                      <a:pt x="54" y="2483"/>
                    </a:lnTo>
                    <a:lnTo>
                      <a:pt x="58" y="2495"/>
                    </a:lnTo>
                    <a:lnTo>
                      <a:pt x="62" y="2507"/>
                    </a:lnTo>
                    <a:lnTo>
                      <a:pt x="70" y="2515"/>
                    </a:lnTo>
                    <a:lnTo>
                      <a:pt x="78" y="2521"/>
                    </a:lnTo>
                    <a:lnTo>
                      <a:pt x="88" y="2527"/>
                    </a:lnTo>
                    <a:lnTo>
                      <a:pt x="100" y="2529"/>
                    </a:lnTo>
                    <a:lnTo>
                      <a:pt x="112" y="2529"/>
                    </a:lnTo>
                    <a:lnTo>
                      <a:pt x="112" y="2529"/>
                    </a:lnTo>
                    <a:lnTo>
                      <a:pt x="130" y="2525"/>
                    </a:lnTo>
                    <a:lnTo>
                      <a:pt x="148" y="2517"/>
                    </a:lnTo>
                    <a:lnTo>
                      <a:pt x="163" y="2507"/>
                    </a:lnTo>
                    <a:lnTo>
                      <a:pt x="179" y="2495"/>
                    </a:lnTo>
                    <a:lnTo>
                      <a:pt x="193" y="2481"/>
                    </a:lnTo>
                    <a:lnTo>
                      <a:pt x="205" y="2465"/>
                    </a:lnTo>
                    <a:lnTo>
                      <a:pt x="213" y="2447"/>
                    </a:lnTo>
                    <a:lnTo>
                      <a:pt x="217" y="2431"/>
                    </a:lnTo>
                    <a:lnTo>
                      <a:pt x="217" y="2431"/>
                    </a:lnTo>
                    <a:lnTo>
                      <a:pt x="277" y="2100"/>
                    </a:lnTo>
                    <a:lnTo>
                      <a:pt x="277" y="2100"/>
                    </a:lnTo>
                    <a:lnTo>
                      <a:pt x="339" y="1749"/>
                    </a:lnTo>
                    <a:lnTo>
                      <a:pt x="339" y="1749"/>
                    </a:lnTo>
                    <a:lnTo>
                      <a:pt x="343" y="1731"/>
                    </a:lnTo>
                    <a:lnTo>
                      <a:pt x="349" y="1723"/>
                    </a:lnTo>
                    <a:lnTo>
                      <a:pt x="353" y="1715"/>
                    </a:lnTo>
                    <a:lnTo>
                      <a:pt x="359" y="1709"/>
                    </a:lnTo>
                    <a:lnTo>
                      <a:pt x="367" y="1705"/>
                    </a:lnTo>
                    <a:lnTo>
                      <a:pt x="375" y="1703"/>
                    </a:lnTo>
                    <a:lnTo>
                      <a:pt x="385" y="1701"/>
                    </a:lnTo>
                    <a:lnTo>
                      <a:pt x="385" y="1701"/>
                    </a:lnTo>
                    <a:lnTo>
                      <a:pt x="395" y="1701"/>
                    </a:lnTo>
                    <a:lnTo>
                      <a:pt x="403" y="1703"/>
                    </a:lnTo>
                    <a:lnTo>
                      <a:pt x="411" y="1707"/>
                    </a:lnTo>
                    <a:lnTo>
                      <a:pt x="417" y="1713"/>
                    </a:lnTo>
                    <a:lnTo>
                      <a:pt x="423" y="1719"/>
                    </a:lnTo>
                    <a:lnTo>
                      <a:pt x="427" y="1727"/>
                    </a:lnTo>
                    <a:lnTo>
                      <a:pt x="433" y="1745"/>
                    </a:lnTo>
                    <a:lnTo>
                      <a:pt x="433" y="1745"/>
                    </a:lnTo>
                    <a:lnTo>
                      <a:pt x="497" y="2014"/>
                    </a:lnTo>
                    <a:lnTo>
                      <a:pt x="497" y="2014"/>
                    </a:lnTo>
                    <a:lnTo>
                      <a:pt x="545" y="2216"/>
                    </a:lnTo>
                    <a:lnTo>
                      <a:pt x="595" y="2421"/>
                    </a:lnTo>
                    <a:lnTo>
                      <a:pt x="595" y="2421"/>
                    </a:lnTo>
                    <a:lnTo>
                      <a:pt x="599" y="2439"/>
                    </a:lnTo>
                    <a:lnTo>
                      <a:pt x="607" y="2455"/>
                    </a:lnTo>
                    <a:lnTo>
                      <a:pt x="615" y="2469"/>
                    </a:lnTo>
                    <a:lnTo>
                      <a:pt x="623" y="2481"/>
                    </a:lnTo>
                    <a:lnTo>
                      <a:pt x="635" y="2493"/>
                    </a:lnTo>
                    <a:lnTo>
                      <a:pt x="647" y="2503"/>
                    </a:lnTo>
                    <a:lnTo>
                      <a:pt x="663" y="2511"/>
                    </a:lnTo>
                    <a:lnTo>
                      <a:pt x="679" y="2519"/>
                    </a:lnTo>
                    <a:lnTo>
                      <a:pt x="679" y="2519"/>
                    </a:lnTo>
                    <a:lnTo>
                      <a:pt x="699" y="2525"/>
                    </a:lnTo>
                    <a:lnTo>
                      <a:pt x="719" y="2529"/>
                    </a:lnTo>
                    <a:lnTo>
                      <a:pt x="735" y="2527"/>
                    </a:lnTo>
                    <a:lnTo>
                      <a:pt x="741" y="2523"/>
                    </a:lnTo>
                    <a:lnTo>
                      <a:pt x="747" y="2521"/>
                    </a:lnTo>
                    <a:lnTo>
                      <a:pt x="753" y="2515"/>
                    </a:lnTo>
                    <a:lnTo>
                      <a:pt x="757" y="2511"/>
                    </a:lnTo>
                    <a:lnTo>
                      <a:pt x="765" y="2495"/>
                    </a:lnTo>
                    <a:lnTo>
                      <a:pt x="769" y="2477"/>
                    </a:lnTo>
                    <a:lnTo>
                      <a:pt x="769" y="2455"/>
                    </a:lnTo>
                    <a:lnTo>
                      <a:pt x="769" y="2455"/>
                    </a:lnTo>
                    <a:lnTo>
                      <a:pt x="729" y="1468"/>
                    </a:lnTo>
                    <a:lnTo>
                      <a:pt x="729" y="1468"/>
                    </a:lnTo>
                    <a:lnTo>
                      <a:pt x="729" y="1432"/>
                    </a:lnTo>
                    <a:lnTo>
                      <a:pt x="727" y="1422"/>
                    </a:lnTo>
                    <a:lnTo>
                      <a:pt x="725" y="1416"/>
                    </a:lnTo>
                    <a:lnTo>
                      <a:pt x="717" y="1412"/>
                    </a:lnTo>
                    <a:lnTo>
                      <a:pt x="707" y="1410"/>
                    </a:lnTo>
                    <a:lnTo>
                      <a:pt x="669" y="1408"/>
                    </a:lnTo>
                    <a:lnTo>
                      <a:pt x="669" y="1408"/>
                    </a:lnTo>
                    <a:lnTo>
                      <a:pt x="647" y="1408"/>
                    </a:lnTo>
                    <a:lnTo>
                      <a:pt x="639" y="1410"/>
                    </a:lnTo>
                    <a:lnTo>
                      <a:pt x="629" y="1412"/>
                    </a:lnTo>
                    <a:lnTo>
                      <a:pt x="623" y="1416"/>
                    </a:lnTo>
                    <a:lnTo>
                      <a:pt x="615" y="1422"/>
                    </a:lnTo>
                    <a:lnTo>
                      <a:pt x="609" y="1432"/>
                    </a:lnTo>
                    <a:lnTo>
                      <a:pt x="605" y="1442"/>
                    </a:lnTo>
                    <a:lnTo>
                      <a:pt x="605" y="1442"/>
                    </a:lnTo>
                    <a:lnTo>
                      <a:pt x="601" y="1450"/>
                    </a:lnTo>
                    <a:lnTo>
                      <a:pt x="595" y="1456"/>
                    </a:lnTo>
                    <a:lnTo>
                      <a:pt x="581" y="1468"/>
                    </a:lnTo>
                    <a:lnTo>
                      <a:pt x="581" y="1468"/>
                    </a:lnTo>
                    <a:lnTo>
                      <a:pt x="567" y="1478"/>
                    </a:lnTo>
                    <a:lnTo>
                      <a:pt x="553" y="1486"/>
                    </a:lnTo>
                    <a:lnTo>
                      <a:pt x="537" y="1492"/>
                    </a:lnTo>
                    <a:lnTo>
                      <a:pt x="521" y="1496"/>
                    </a:lnTo>
                    <a:lnTo>
                      <a:pt x="489" y="1502"/>
                    </a:lnTo>
                    <a:lnTo>
                      <a:pt x="457" y="1504"/>
                    </a:lnTo>
                    <a:lnTo>
                      <a:pt x="457" y="1504"/>
                    </a:lnTo>
                    <a:lnTo>
                      <a:pt x="425" y="1506"/>
                    </a:lnTo>
                    <a:lnTo>
                      <a:pt x="393" y="1508"/>
                    </a:lnTo>
                    <a:lnTo>
                      <a:pt x="363" y="1506"/>
                    </a:lnTo>
                    <a:lnTo>
                      <a:pt x="331" y="1504"/>
                    </a:lnTo>
                    <a:lnTo>
                      <a:pt x="301" y="1500"/>
                    </a:lnTo>
                    <a:lnTo>
                      <a:pt x="271" y="1492"/>
                    </a:lnTo>
                    <a:lnTo>
                      <a:pt x="241" y="1482"/>
                    </a:lnTo>
                    <a:lnTo>
                      <a:pt x="211" y="1470"/>
                    </a:lnTo>
                    <a:lnTo>
                      <a:pt x="211" y="1470"/>
                    </a:lnTo>
                    <a:lnTo>
                      <a:pt x="100" y="1418"/>
                    </a:lnTo>
                    <a:lnTo>
                      <a:pt x="100" y="1418"/>
                    </a:lnTo>
                    <a:close/>
                    <a:moveTo>
                      <a:pt x="725" y="191"/>
                    </a:moveTo>
                    <a:lnTo>
                      <a:pt x="725" y="191"/>
                    </a:lnTo>
                    <a:lnTo>
                      <a:pt x="723" y="170"/>
                    </a:lnTo>
                    <a:lnTo>
                      <a:pt x="721" y="152"/>
                    </a:lnTo>
                    <a:lnTo>
                      <a:pt x="719" y="134"/>
                    </a:lnTo>
                    <a:lnTo>
                      <a:pt x="715" y="118"/>
                    </a:lnTo>
                    <a:lnTo>
                      <a:pt x="709" y="102"/>
                    </a:lnTo>
                    <a:lnTo>
                      <a:pt x="701" y="88"/>
                    </a:lnTo>
                    <a:lnTo>
                      <a:pt x="693" y="74"/>
                    </a:lnTo>
                    <a:lnTo>
                      <a:pt x="685" y="60"/>
                    </a:lnTo>
                    <a:lnTo>
                      <a:pt x="675" y="50"/>
                    </a:lnTo>
                    <a:lnTo>
                      <a:pt x="663" y="38"/>
                    </a:lnTo>
                    <a:lnTo>
                      <a:pt x="651" y="30"/>
                    </a:lnTo>
                    <a:lnTo>
                      <a:pt x="639" y="22"/>
                    </a:lnTo>
                    <a:lnTo>
                      <a:pt x="625" y="14"/>
                    </a:lnTo>
                    <a:lnTo>
                      <a:pt x="611" y="8"/>
                    </a:lnTo>
                    <a:lnTo>
                      <a:pt x="597" y="4"/>
                    </a:lnTo>
                    <a:lnTo>
                      <a:pt x="583" y="2"/>
                    </a:lnTo>
                    <a:lnTo>
                      <a:pt x="583" y="2"/>
                    </a:lnTo>
                    <a:lnTo>
                      <a:pt x="571" y="0"/>
                    </a:lnTo>
                    <a:lnTo>
                      <a:pt x="557" y="0"/>
                    </a:lnTo>
                    <a:lnTo>
                      <a:pt x="545" y="2"/>
                    </a:lnTo>
                    <a:lnTo>
                      <a:pt x="531" y="6"/>
                    </a:lnTo>
                    <a:lnTo>
                      <a:pt x="503" y="14"/>
                    </a:lnTo>
                    <a:lnTo>
                      <a:pt x="477" y="28"/>
                    </a:lnTo>
                    <a:lnTo>
                      <a:pt x="465" y="36"/>
                    </a:lnTo>
                    <a:lnTo>
                      <a:pt x="455" y="46"/>
                    </a:lnTo>
                    <a:lnTo>
                      <a:pt x="443" y="58"/>
                    </a:lnTo>
                    <a:lnTo>
                      <a:pt x="435" y="68"/>
                    </a:lnTo>
                    <a:lnTo>
                      <a:pt x="425" y="82"/>
                    </a:lnTo>
                    <a:lnTo>
                      <a:pt x="419" y="94"/>
                    </a:lnTo>
                    <a:lnTo>
                      <a:pt x="413" y="108"/>
                    </a:lnTo>
                    <a:lnTo>
                      <a:pt x="411" y="124"/>
                    </a:lnTo>
                    <a:lnTo>
                      <a:pt x="411" y="124"/>
                    </a:lnTo>
                    <a:lnTo>
                      <a:pt x="397" y="209"/>
                    </a:lnTo>
                    <a:lnTo>
                      <a:pt x="391" y="251"/>
                    </a:lnTo>
                    <a:lnTo>
                      <a:pt x="389" y="293"/>
                    </a:lnTo>
                    <a:lnTo>
                      <a:pt x="389" y="293"/>
                    </a:lnTo>
                    <a:lnTo>
                      <a:pt x="387" y="317"/>
                    </a:lnTo>
                    <a:lnTo>
                      <a:pt x="391" y="341"/>
                    </a:lnTo>
                    <a:lnTo>
                      <a:pt x="395" y="365"/>
                    </a:lnTo>
                    <a:lnTo>
                      <a:pt x="401" y="389"/>
                    </a:lnTo>
                    <a:lnTo>
                      <a:pt x="401" y="389"/>
                    </a:lnTo>
                    <a:lnTo>
                      <a:pt x="413" y="413"/>
                    </a:lnTo>
                    <a:lnTo>
                      <a:pt x="427" y="433"/>
                    </a:lnTo>
                    <a:lnTo>
                      <a:pt x="445" y="451"/>
                    </a:lnTo>
                    <a:lnTo>
                      <a:pt x="465" y="465"/>
                    </a:lnTo>
                    <a:lnTo>
                      <a:pt x="487" y="475"/>
                    </a:lnTo>
                    <a:lnTo>
                      <a:pt x="513" y="481"/>
                    </a:lnTo>
                    <a:lnTo>
                      <a:pt x="539" y="485"/>
                    </a:lnTo>
                    <a:lnTo>
                      <a:pt x="567" y="485"/>
                    </a:lnTo>
                    <a:lnTo>
                      <a:pt x="567" y="485"/>
                    </a:lnTo>
                    <a:lnTo>
                      <a:pt x="591" y="479"/>
                    </a:lnTo>
                    <a:lnTo>
                      <a:pt x="615" y="471"/>
                    </a:lnTo>
                    <a:lnTo>
                      <a:pt x="635" y="461"/>
                    </a:lnTo>
                    <a:lnTo>
                      <a:pt x="655" y="445"/>
                    </a:lnTo>
                    <a:lnTo>
                      <a:pt x="673" y="429"/>
                    </a:lnTo>
                    <a:lnTo>
                      <a:pt x="687" y="409"/>
                    </a:lnTo>
                    <a:lnTo>
                      <a:pt x="697" y="387"/>
                    </a:lnTo>
                    <a:lnTo>
                      <a:pt x="701" y="377"/>
                    </a:lnTo>
                    <a:lnTo>
                      <a:pt x="703" y="365"/>
                    </a:lnTo>
                    <a:lnTo>
                      <a:pt x="703" y="365"/>
                    </a:lnTo>
                    <a:lnTo>
                      <a:pt x="709" y="317"/>
                    </a:lnTo>
                    <a:lnTo>
                      <a:pt x="715" y="271"/>
                    </a:lnTo>
                    <a:lnTo>
                      <a:pt x="725" y="191"/>
                    </a:lnTo>
                    <a:lnTo>
                      <a:pt x="725"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7" name="Freeform 6">
                <a:extLst>
                  <a:ext uri="{FF2B5EF4-FFF2-40B4-BE49-F238E27FC236}">
                    <a16:creationId xmlns:a16="http://schemas.microsoft.com/office/drawing/2014/main" id="{41BB18DA-F9CD-6DF8-D6F2-3C9EE64D17EC}"/>
                  </a:ext>
                </a:extLst>
              </p:cNvPr>
              <p:cNvSpPr>
                <a:spLocks/>
              </p:cNvSpPr>
              <p:nvPr/>
            </p:nvSpPr>
            <p:spPr bwMode="auto">
              <a:xfrm>
                <a:off x="1143000" y="4813406"/>
                <a:ext cx="158560" cy="79964"/>
              </a:xfrm>
              <a:custGeom>
                <a:avLst/>
                <a:gdLst>
                  <a:gd name="T0" fmla="*/ 320 w 579"/>
                  <a:gd name="T1" fmla="*/ 198 h 292"/>
                  <a:gd name="T2" fmla="*/ 427 w 579"/>
                  <a:gd name="T3" fmla="*/ 198 h 292"/>
                  <a:gd name="T4" fmla="*/ 529 w 579"/>
                  <a:gd name="T5" fmla="*/ 198 h 292"/>
                  <a:gd name="T6" fmla="*/ 549 w 579"/>
                  <a:gd name="T7" fmla="*/ 202 h 292"/>
                  <a:gd name="T8" fmla="*/ 565 w 579"/>
                  <a:gd name="T9" fmla="*/ 210 h 292"/>
                  <a:gd name="T10" fmla="*/ 575 w 579"/>
                  <a:gd name="T11" fmla="*/ 226 h 292"/>
                  <a:gd name="T12" fmla="*/ 579 w 579"/>
                  <a:gd name="T13" fmla="*/ 244 h 292"/>
                  <a:gd name="T14" fmla="*/ 579 w 579"/>
                  <a:gd name="T15" fmla="*/ 254 h 292"/>
                  <a:gd name="T16" fmla="*/ 571 w 579"/>
                  <a:gd name="T17" fmla="*/ 272 h 292"/>
                  <a:gd name="T18" fmla="*/ 559 w 579"/>
                  <a:gd name="T19" fmla="*/ 284 h 292"/>
                  <a:gd name="T20" fmla="*/ 539 w 579"/>
                  <a:gd name="T21" fmla="*/ 290 h 292"/>
                  <a:gd name="T22" fmla="*/ 527 w 579"/>
                  <a:gd name="T23" fmla="*/ 290 h 292"/>
                  <a:gd name="T24" fmla="*/ 248 w 579"/>
                  <a:gd name="T25" fmla="*/ 290 h 292"/>
                  <a:gd name="T26" fmla="*/ 232 w 579"/>
                  <a:gd name="T27" fmla="*/ 288 h 292"/>
                  <a:gd name="T28" fmla="*/ 210 w 579"/>
                  <a:gd name="T29" fmla="*/ 278 h 292"/>
                  <a:gd name="T30" fmla="*/ 198 w 579"/>
                  <a:gd name="T31" fmla="*/ 258 h 292"/>
                  <a:gd name="T32" fmla="*/ 196 w 579"/>
                  <a:gd name="T33" fmla="*/ 234 h 292"/>
                  <a:gd name="T34" fmla="*/ 202 w 579"/>
                  <a:gd name="T35" fmla="*/ 218 h 292"/>
                  <a:gd name="T36" fmla="*/ 246 w 579"/>
                  <a:gd name="T37" fmla="*/ 128 h 292"/>
                  <a:gd name="T38" fmla="*/ 250 w 579"/>
                  <a:gd name="T39" fmla="*/ 120 h 292"/>
                  <a:gd name="T40" fmla="*/ 252 w 579"/>
                  <a:gd name="T41" fmla="*/ 108 h 292"/>
                  <a:gd name="T42" fmla="*/ 248 w 579"/>
                  <a:gd name="T43" fmla="*/ 102 h 292"/>
                  <a:gd name="T44" fmla="*/ 228 w 579"/>
                  <a:gd name="T45" fmla="*/ 100 h 292"/>
                  <a:gd name="T46" fmla="*/ 76 w 579"/>
                  <a:gd name="T47" fmla="*/ 100 h 292"/>
                  <a:gd name="T48" fmla="*/ 62 w 579"/>
                  <a:gd name="T49" fmla="*/ 98 h 292"/>
                  <a:gd name="T50" fmla="*/ 46 w 579"/>
                  <a:gd name="T51" fmla="*/ 98 h 292"/>
                  <a:gd name="T52" fmla="*/ 26 w 579"/>
                  <a:gd name="T53" fmla="*/ 92 h 292"/>
                  <a:gd name="T54" fmla="*/ 12 w 579"/>
                  <a:gd name="T55" fmla="*/ 82 h 292"/>
                  <a:gd name="T56" fmla="*/ 2 w 579"/>
                  <a:gd name="T57" fmla="*/ 66 h 292"/>
                  <a:gd name="T58" fmla="*/ 0 w 579"/>
                  <a:gd name="T59" fmla="*/ 48 h 292"/>
                  <a:gd name="T60" fmla="*/ 2 w 579"/>
                  <a:gd name="T61" fmla="*/ 40 h 292"/>
                  <a:gd name="T62" fmla="*/ 10 w 579"/>
                  <a:gd name="T63" fmla="*/ 24 h 292"/>
                  <a:gd name="T64" fmla="*/ 24 w 579"/>
                  <a:gd name="T65" fmla="*/ 10 h 292"/>
                  <a:gd name="T66" fmla="*/ 40 w 579"/>
                  <a:gd name="T67" fmla="*/ 2 h 292"/>
                  <a:gd name="T68" fmla="*/ 50 w 579"/>
                  <a:gd name="T69" fmla="*/ 2 h 292"/>
                  <a:gd name="T70" fmla="*/ 188 w 579"/>
                  <a:gd name="T71" fmla="*/ 0 h 292"/>
                  <a:gd name="T72" fmla="*/ 326 w 579"/>
                  <a:gd name="T73" fmla="*/ 2 h 292"/>
                  <a:gd name="T74" fmla="*/ 343 w 579"/>
                  <a:gd name="T75" fmla="*/ 2 h 292"/>
                  <a:gd name="T76" fmla="*/ 371 w 579"/>
                  <a:gd name="T77" fmla="*/ 16 h 292"/>
                  <a:gd name="T78" fmla="*/ 385 w 579"/>
                  <a:gd name="T79" fmla="*/ 38 h 292"/>
                  <a:gd name="T80" fmla="*/ 383 w 579"/>
                  <a:gd name="T81" fmla="*/ 68 h 292"/>
                  <a:gd name="T82" fmla="*/ 377 w 579"/>
                  <a:gd name="T83" fmla="*/ 84 h 292"/>
                  <a:gd name="T84" fmla="*/ 320 w 579"/>
                  <a:gd name="T85" fmla="*/ 19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9" h="292">
                    <a:moveTo>
                      <a:pt x="320" y="198"/>
                    </a:moveTo>
                    <a:lnTo>
                      <a:pt x="320" y="198"/>
                    </a:lnTo>
                    <a:lnTo>
                      <a:pt x="427" y="198"/>
                    </a:lnTo>
                    <a:lnTo>
                      <a:pt x="427" y="198"/>
                    </a:lnTo>
                    <a:lnTo>
                      <a:pt x="529" y="198"/>
                    </a:lnTo>
                    <a:lnTo>
                      <a:pt x="529" y="198"/>
                    </a:lnTo>
                    <a:lnTo>
                      <a:pt x="539" y="198"/>
                    </a:lnTo>
                    <a:lnTo>
                      <a:pt x="549" y="202"/>
                    </a:lnTo>
                    <a:lnTo>
                      <a:pt x="557" y="206"/>
                    </a:lnTo>
                    <a:lnTo>
                      <a:pt x="565" y="210"/>
                    </a:lnTo>
                    <a:lnTo>
                      <a:pt x="571" y="218"/>
                    </a:lnTo>
                    <a:lnTo>
                      <a:pt x="575" y="226"/>
                    </a:lnTo>
                    <a:lnTo>
                      <a:pt x="579" y="234"/>
                    </a:lnTo>
                    <a:lnTo>
                      <a:pt x="579" y="244"/>
                    </a:lnTo>
                    <a:lnTo>
                      <a:pt x="579" y="244"/>
                    </a:lnTo>
                    <a:lnTo>
                      <a:pt x="579" y="254"/>
                    </a:lnTo>
                    <a:lnTo>
                      <a:pt x="575" y="264"/>
                    </a:lnTo>
                    <a:lnTo>
                      <a:pt x="571" y="272"/>
                    </a:lnTo>
                    <a:lnTo>
                      <a:pt x="565" y="278"/>
                    </a:lnTo>
                    <a:lnTo>
                      <a:pt x="559" y="284"/>
                    </a:lnTo>
                    <a:lnTo>
                      <a:pt x="549" y="288"/>
                    </a:lnTo>
                    <a:lnTo>
                      <a:pt x="539" y="290"/>
                    </a:lnTo>
                    <a:lnTo>
                      <a:pt x="527" y="290"/>
                    </a:lnTo>
                    <a:lnTo>
                      <a:pt x="527" y="290"/>
                    </a:lnTo>
                    <a:lnTo>
                      <a:pt x="387" y="292"/>
                    </a:lnTo>
                    <a:lnTo>
                      <a:pt x="248" y="290"/>
                    </a:lnTo>
                    <a:lnTo>
                      <a:pt x="248" y="290"/>
                    </a:lnTo>
                    <a:lnTo>
                      <a:pt x="232" y="288"/>
                    </a:lnTo>
                    <a:lnTo>
                      <a:pt x="220" y="284"/>
                    </a:lnTo>
                    <a:lnTo>
                      <a:pt x="210" y="278"/>
                    </a:lnTo>
                    <a:lnTo>
                      <a:pt x="202" y="270"/>
                    </a:lnTo>
                    <a:lnTo>
                      <a:pt x="198" y="258"/>
                    </a:lnTo>
                    <a:lnTo>
                      <a:pt x="196" y="246"/>
                    </a:lnTo>
                    <a:lnTo>
                      <a:pt x="196" y="234"/>
                    </a:lnTo>
                    <a:lnTo>
                      <a:pt x="202" y="218"/>
                    </a:lnTo>
                    <a:lnTo>
                      <a:pt x="202" y="218"/>
                    </a:lnTo>
                    <a:lnTo>
                      <a:pt x="222" y="172"/>
                    </a:lnTo>
                    <a:lnTo>
                      <a:pt x="246" y="128"/>
                    </a:lnTo>
                    <a:lnTo>
                      <a:pt x="246" y="128"/>
                    </a:lnTo>
                    <a:lnTo>
                      <a:pt x="250" y="120"/>
                    </a:lnTo>
                    <a:lnTo>
                      <a:pt x="252" y="114"/>
                    </a:lnTo>
                    <a:lnTo>
                      <a:pt x="252" y="108"/>
                    </a:lnTo>
                    <a:lnTo>
                      <a:pt x="250" y="104"/>
                    </a:lnTo>
                    <a:lnTo>
                      <a:pt x="248" y="102"/>
                    </a:lnTo>
                    <a:lnTo>
                      <a:pt x="242" y="100"/>
                    </a:lnTo>
                    <a:lnTo>
                      <a:pt x="228" y="100"/>
                    </a:lnTo>
                    <a:lnTo>
                      <a:pt x="228" y="100"/>
                    </a:lnTo>
                    <a:lnTo>
                      <a:pt x="76" y="100"/>
                    </a:lnTo>
                    <a:lnTo>
                      <a:pt x="76" y="100"/>
                    </a:lnTo>
                    <a:lnTo>
                      <a:pt x="62" y="98"/>
                    </a:lnTo>
                    <a:lnTo>
                      <a:pt x="46" y="98"/>
                    </a:lnTo>
                    <a:lnTo>
                      <a:pt x="46" y="98"/>
                    </a:lnTo>
                    <a:lnTo>
                      <a:pt x="36" y="96"/>
                    </a:lnTo>
                    <a:lnTo>
                      <a:pt x="26" y="92"/>
                    </a:lnTo>
                    <a:lnTo>
                      <a:pt x="18" y="88"/>
                    </a:lnTo>
                    <a:lnTo>
                      <a:pt x="12" y="82"/>
                    </a:lnTo>
                    <a:lnTo>
                      <a:pt x="6" y="74"/>
                    </a:lnTo>
                    <a:lnTo>
                      <a:pt x="2" y="66"/>
                    </a:lnTo>
                    <a:lnTo>
                      <a:pt x="0" y="58"/>
                    </a:lnTo>
                    <a:lnTo>
                      <a:pt x="0" y="48"/>
                    </a:lnTo>
                    <a:lnTo>
                      <a:pt x="0" y="48"/>
                    </a:lnTo>
                    <a:lnTo>
                      <a:pt x="2" y="40"/>
                    </a:lnTo>
                    <a:lnTo>
                      <a:pt x="4" y="32"/>
                    </a:lnTo>
                    <a:lnTo>
                      <a:pt x="10" y="24"/>
                    </a:lnTo>
                    <a:lnTo>
                      <a:pt x="16" y="16"/>
                    </a:lnTo>
                    <a:lnTo>
                      <a:pt x="24" y="10"/>
                    </a:lnTo>
                    <a:lnTo>
                      <a:pt x="32" y="6"/>
                    </a:lnTo>
                    <a:lnTo>
                      <a:pt x="40" y="2"/>
                    </a:lnTo>
                    <a:lnTo>
                      <a:pt x="50" y="2"/>
                    </a:lnTo>
                    <a:lnTo>
                      <a:pt x="50" y="2"/>
                    </a:lnTo>
                    <a:lnTo>
                      <a:pt x="120" y="0"/>
                    </a:lnTo>
                    <a:lnTo>
                      <a:pt x="188" y="0"/>
                    </a:lnTo>
                    <a:lnTo>
                      <a:pt x="188" y="0"/>
                    </a:lnTo>
                    <a:lnTo>
                      <a:pt x="326" y="2"/>
                    </a:lnTo>
                    <a:lnTo>
                      <a:pt x="326" y="2"/>
                    </a:lnTo>
                    <a:lnTo>
                      <a:pt x="343" y="2"/>
                    </a:lnTo>
                    <a:lnTo>
                      <a:pt x="359" y="8"/>
                    </a:lnTo>
                    <a:lnTo>
                      <a:pt x="371" y="16"/>
                    </a:lnTo>
                    <a:lnTo>
                      <a:pt x="379" y="26"/>
                    </a:lnTo>
                    <a:lnTo>
                      <a:pt x="385" y="38"/>
                    </a:lnTo>
                    <a:lnTo>
                      <a:pt x="385" y="52"/>
                    </a:lnTo>
                    <a:lnTo>
                      <a:pt x="383" y="68"/>
                    </a:lnTo>
                    <a:lnTo>
                      <a:pt x="377" y="84"/>
                    </a:lnTo>
                    <a:lnTo>
                      <a:pt x="377" y="84"/>
                    </a:lnTo>
                    <a:lnTo>
                      <a:pt x="320" y="198"/>
                    </a:lnTo>
                    <a:lnTo>
                      <a:pt x="320"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8" name="Freeform 7">
                <a:extLst>
                  <a:ext uri="{FF2B5EF4-FFF2-40B4-BE49-F238E27FC236}">
                    <a16:creationId xmlns:a16="http://schemas.microsoft.com/office/drawing/2014/main" id="{DD403D44-9E0A-EF66-4A36-F1B704690F61}"/>
                  </a:ext>
                </a:extLst>
              </p:cNvPr>
              <p:cNvSpPr>
                <a:spLocks/>
              </p:cNvSpPr>
              <p:nvPr/>
            </p:nvSpPr>
            <p:spPr bwMode="auto">
              <a:xfrm>
                <a:off x="1699738" y="4813406"/>
                <a:ext cx="158560" cy="79417"/>
              </a:xfrm>
              <a:custGeom>
                <a:avLst/>
                <a:gdLst>
                  <a:gd name="T0" fmla="*/ 257 w 579"/>
                  <a:gd name="T1" fmla="*/ 194 h 290"/>
                  <a:gd name="T2" fmla="*/ 206 w 579"/>
                  <a:gd name="T3" fmla="*/ 92 h 290"/>
                  <a:gd name="T4" fmla="*/ 196 w 579"/>
                  <a:gd name="T5" fmla="*/ 64 h 290"/>
                  <a:gd name="T6" fmla="*/ 194 w 579"/>
                  <a:gd name="T7" fmla="*/ 42 h 290"/>
                  <a:gd name="T8" fmla="*/ 202 w 579"/>
                  <a:gd name="T9" fmla="*/ 24 h 290"/>
                  <a:gd name="T10" fmla="*/ 220 w 579"/>
                  <a:gd name="T11" fmla="*/ 10 h 290"/>
                  <a:gd name="T12" fmla="*/ 226 w 579"/>
                  <a:gd name="T13" fmla="*/ 6 h 290"/>
                  <a:gd name="T14" fmla="*/ 252 w 579"/>
                  <a:gd name="T15" fmla="*/ 2 h 290"/>
                  <a:gd name="T16" fmla="*/ 519 w 579"/>
                  <a:gd name="T17" fmla="*/ 0 h 290"/>
                  <a:gd name="T18" fmla="*/ 531 w 579"/>
                  <a:gd name="T19" fmla="*/ 2 h 290"/>
                  <a:gd name="T20" fmla="*/ 553 w 579"/>
                  <a:gd name="T21" fmla="*/ 10 h 290"/>
                  <a:gd name="T22" fmla="*/ 569 w 579"/>
                  <a:gd name="T23" fmla="*/ 22 h 290"/>
                  <a:gd name="T24" fmla="*/ 577 w 579"/>
                  <a:gd name="T25" fmla="*/ 40 h 290"/>
                  <a:gd name="T26" fmla="*/ 579 w 579"/>
                  <a:gd name="T27" fmla="*/ 50 h 290"/>
                  <a:gd name="T28" fmla="*/ 575 w 579"/>
                  <a:gd name="T29" fmla="*/ 70 h 290"/>
                  <a:gd name="T30" fmla="*/ 563 w 579"/>
                  <a:gd name="T31" fmla="*/ 86 h 290"/>
                  <a:gd name="T32" fmla="*/ 545 w 579"/>
                  <a:gd name="T33" fmla="*/ 96 h 290"/>
                  <a:gd name="T34" fmla="*/ 519 w 579"/>
                  <a:gd name="T35" fmla="*/ 98 h 290"/>
                  <a:gd name="T36" fmla="*/ 351 w 579"/>
                  <a:gd name="T37" fmla="*/ 100 h 290"/>
                  <a:gd name="T38" fmla="*/ 337 w 579"/>
                  <a:gd name="T39" fmla="*/ 100 h 290"/>
                  <a:gd name="T40" fmla="*/ 329 w 579"/>
                  <a:gd name="T41" fmla="*/ 104 h 290"/>
                  <a:gd name="T42" fmla="*/ 327 w 579"/>
                  <a:gd name="T43" fmla="*/ 114 h 290"/>
                  <a:gd name="T44" fmla="*/ 333 w 579"/>
                  <a:gd name="T45" fmla="*/ 128 h 290"/>
                  <a:gd name="T46" fmla="*/ 355 w 579"/>
                  <a:gd name="T47" fmla="*/ 172 h 290"/>
                  <a:gd name="T48" fmla="*/ 375 w 579"/>
                  <a:gd name="T49" fmla="*/ 214 h 290"/>
                  <a:gd name="T50" fmla="*/ 383 w 579"/>
                  <a:gd name="T51" fmla="*/ 244 h 290"/>
                  <a:gd name="T52" fmla="*/ 377 w 579"/>
                  <a:gd name="T53" fmla="*/ 268 h 290"/>
                  <a:gd name="T54" fmla="*/ 359 w 579"/>
                  <a:gd name="T55" fmla="*/ 284 h 290"/>
                  <a:gd name="T56" fmla="*/ 327 w 579"/>
                  <a:gd name="T57" fmla="*/ 290 h 290"/>
                  <a:gd name="T58" fmla="*/ 56 w 579"/>
                  <a:gd name="T59" fmla="*/ 290 h 290"/>
                  <a:gd name="T60" fmla="*/ 44 w 579"/>
                  <a:gd name="T61" fmla="*/ 290 h 290"/>
                  <a:gd name="T62" fmla="*/ 22 w 579"/>
                  <a:gd name="T63" fmla="*/ 284 h 290"/>
                  <a:gd name="T64" fmla="*/ 8 w 579"/>
                  <a:gd name="T65" fmla="*/ 272 h 290"/>
                  <a:gd name="T66" fmla="*/ 2 w 579"/>
                  <a:gd name="T67" fmla="*/ 256 h 290"/>
                  <a:gd name="T68" fmla="*/ 0 w 579"/>
                  <a:gd name="T69" fmla="*/ 246 h 290"/>
                  <a:gd name="T70" fmla="*/ 4 w 579"/>
                  <a:gd name="T71" fmla="*/ 226 h 290"/>
                  <a:gd name="T72" fmla="*/ 14 w 579"/>
                  <a:gd name="T73" fmla="*/ 210 h 290"/>
                  <a:gd name="T74" fmla="*/ 32 w 579"/>
                  <a:gd name="T75" fmla="*/ 200 h 290"/>
                  <a:gd name="T76" fmla="*/ 56 w 579"/>
                  <a:gd name="T77" fmla="*/ 198 h 290"/>
                  <a:gd name="T78" fmla="*/ 220 w 579"/>
                  <a:gd name="T79" fmla="*/ 198 h 290"/>
                  <a:gd name="T80" fmla="*/ 257 w 579"/>
                  <a:gd name="T81" fmla="*/ 19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9" h="290">
                    <a:moveTo>
                      <a:pt x="257" y="194"/>
                    </a:moveTo>
                    <a:lnTo>
                      <a:pt x="257" y="194"/>
                    </a:lnTo>
                    <a:lnTo>
                      <a:pt x="206" y="92"/>
                    </a:lnTo>
                    <a:lnTo>
                      <a:pt x="206" y="92"/>
                    </a:lnTo>
                    <a:lnTo>
                      <a:pt x="200" y="78"/>
                    </a:lnTo>
                    <a:lnTo>
                      <a:pt x="196" y="64"/>
                    </a:lnTo>
                    <a:lnTo>
                      <a:pt x="192" y="54"/>
                    </a:lnTo>
                    <a:lnTo>
                      <a:pt x="194" y="42"/>
                    </a:lnTo>
                    <a:lnTo>
                      <a:pt x="196" y="32"/>
                    </a:lnTo>
                    <a:lnTo>
                      <a:pt x="202" y="24"/>
                    </a:lnTo>
                    <a:lnTo>
                      <a:pt x="208" y="16"/>
                    </a:lnTo>
                    <a:lnTo>
                      <a:pt x="220" y="10"/>
                    </a:lnTo>
                    <a:lnTo>
                      <a:pt x="220" y="10"/>
                    </a:lnTo>
                    <a:lnTo>
                      <a:pt x="226" y="6"/>
                    </a:lnTo>
                    <a:lnTo>
                      <a:pt x="236" y="4"/>
                    </a:lnTo>
                    <a:lnTo>
                      <a:pt x="252" y="2"/>
                    </a:lnTo>
                    <a:lnTo>
                      <a:pt x="252" y="2"/>
                    </a:lnTo>
                    <a:lnTo>
                      <a:pt x="519" y="0"/>
                    </a:lnTo>
                    <a:lnTo>
                      <a:pt x="519" y="0"/>
                    </a:lnTo>
                    <a:lnTo>
                      <a:pt x="531" y="2"/>
                    </a:lnTo>
                    <a:lnTo>
                      <a:pt x="543" y="4"/>
                    </a:lnTo>
                    <a:lnTo>
                      <a:pt x="553" y="10"/>
                    </a:lnTo>
                    <a:lnTo>
                      <a:pt x="561" y="16"/>
                    </a:lnTo>
                    <a:lnTo>
                      <a:pt x="569" y="22"/>
                    </a:lnTo>
                    <a:lnTo>
                      <a:pt x="575" y="30"/>
                    </a:lnTo>
                    <a:lnTo>
                      <a:pt x="577" y="40"/>
                    </a:lnTo>
                    <a:lnTo>
                      <a:pt x="579" y="50"/>
                    </a:lnTo>
                    <a:lnTo>
                      <a:pt x="579" y="50"/>
                    </a:lnTo>
                    <a:lnTo>
                      <a:pt x="579" y="60"/>
                    </a:lnTo>
                    <a:lnTo>
                      <a:pt x="575" y="70"/>
                    </a:lnTo>
                    <a:lnTo>
                      <a:pt x="571" y="78"/>
                    </a:lnTo>
                    <a:lnTo>
                      <a:pt x="563" y="86"/>
                    </a:lnTo>
                    <a:lnTo>
                      <a:pt x="555" y="90"/>
                    </a:lnTo>
                    <a:lnTo>
                      <a:pt x="545" y="96"/>
                    </a:lnTo>
                    <a:lnTo>
                      <a:pt x="533" y="98"/>
                    </a:lnTo>
                    <a:lnTo>
                      <a:pt x="519" y="98"/>
                    </a:lnTo>
                    <a:lnTo>
                      <a:pt x="519" y="98"/>
                    </a:lnTo>
                    <a:lnTo>
                      <a:pt x="351" y="100"/>
                    </a:lnTo>
                    <a:lnTo>
                      <a:pt x="351" y="100"/>
                    </a:lnTo>
                    <a:lnTo>
                      <a:pt x="337" y="100"/>
                    </a:lnTo>
                    <a:lnTo>
                      <a:pt x="333" y="102"/>
                    </a:lnTo>
                    <a:lnTo>
                      <a:pt x="329" y="104"/>
                    </a:lnTo>
                    <a:lnTo>
                      <a:pt x="327" y="108"/>
                    </a:lnTo>
                    <a:lnTo>
                      <a:pt x="327" y="114"/>
                    </a:lnTo>
                    <a:lnTo>
                      <a:pt x="329" y="120"/>
                    </a:lnTo>
                    <a:lnTo>
                      <a:pt x="333" y="128"/>
                    </a:lnTo>
                    <a:lnTo>
                      <a:pt x="333" y="128"/>
                    </a:lnTo>
                    <a:lnTo>
                      <a:pt x="355" y="172"/>
                    </a:lnTo>
                    <a:lnTo>
                      <a:pt x="375" y="214"/>
                    </a:lnTo>
                    <a:lnTo>
                      <a:pt x="375" y="214"/>
                    </a:lnTo>
                    <a:lnTo>
                      <a:pt x="381" y="230"/>
                    </a:lnTo>
                    <a:lnTo>
                      <a:pt x="383" y="244"/>
                    </a:lnTo>
                    <a:lnTo>
                      <a:pt x="383" y="258"/>
                    </a:lnTo>
                    <a:lnTo>
                      <a:pt x="377" y="268"/>
                    </a:lnTo>
                    <a:lnTo>
                      <a:pt x="369" y="278"/>
                    </a:lnTo>
                    <a:lnTo>
                      <a:pt x="359" y="284"/>
                    </a:lnTo>
                    <a:lnTo>
                      <a:pt x="345" y="290"/>
                    </a:lnTo>
                    <a:lnTo>
                      <a:pt x="327" y="290"/>
                    </a:lnTo>
                    <a:lnTo>
                      <a:pt x="327" y="290"/>
                    </a:lnTo>
                    <a:lnTo>
                      <a:pt x="56" y="290"/>
                    </a:lnTo>
                    <a:lnTo>
                      <a:pt x="56" y="290"/>
                    </a:lnTo>
                    <a:lnTo>
                      <a:pt x="44" y="290"/>
                    </a:lnTo>
                    <a:lnTo>
                      <a:pt x="32" y="288"/>
                    </a:lnTo>
                    <a:lnTo>
                      <a:pt x="22" y="284"/>
                    </a:lnTo>
                    <a:lnTo>
                      <a:pt x="16" y="278"/>
                    </a:lnTo>
                    <a:lnTo>
                      <a:pt x="8" y="272"/>
                    </a:lnTo>
                    <a:lnTo>
                      <a:pt x="4" y="264"/>
                    </a:lnTo>
                    <a:lnTo>
                      <a:pt x="2" y="256"/>
                    </a:lnTo>
                    <a:lnTo>
                      <a:pt x="0" y="246"/>
                    </a:lnTo>
                    <a:lnTo>
                      <a:pt x="0" y="246"/>
                    </a:lnTo>
                    <a:lnTo>
                      <a:pt x="2" y="236"/>
                    </a:lnTo>
                    <a:lnTo>
                      <a:pt x="4" y="226"/>
                    </a:lnTo>
                    <a:lnTo>
                      <a:pt x="8" y="218"/>
                    </a:lnTo>
                    <a:lnTo>
                      <a:pt x="14" y="210"/>
                    </a:lnTo>
                    <a:lnTo>
                      <a:pt x="22" y="204"/>
                    </a:lnTo>
                    <a:lnTo>
                      <a:pt x="32" y="200"/>
                    </a:lnTo>
                    <a:lnTo>
                      <a:pt x="42" y="198"/>
                    </a:lnTo>
                    <a:lnTo>
                      <a:pt x="56" y="198"/>
                    </a:lnTo>
                    <a:lnTo>
                      <a:pt x="56" y="198"/>
                    </a:lnTo>
                    <a:lnTo>
                      <a:pt x="220" y="198"/>
                    </a:lnTo>
                    <a:lnTo>
                      <a:pt x="220" y="198"/>
                    </a:lnTo>
                    <a:lnTo>
                      <a:pt x="257" y="194"/>
                    </a:lnTo>
                    <a:lnTo>
                      <a:pt x="257"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9" name="Freeform 8">
                <a:extLst>
                  <a:ext uri="{FF2B5EF4-FFF2-40B4-BE49-F238E27FC236}">
                    <a16:creationId xmlns:a16="http://schemas.microsoft.com/office/drawing/2014/main" id="{1A5745AB-0777-D070-98E9-67E8958296FA}"/>
                  </a:ext>
                </a:extLst>
              </p:cNvPr>
              <p:cNvSpPr>
                <a:spLocks/>
              </p:cNvSpPr>
              <p:nvPr/>
            </p:nvSpPr>
            <p:spPr bwMode="auto">
              <a:xfrm>
                <a:off x="1182982" y="4601720"/>
                <a:ext cx="132270" cy="131996"/>
              </a:xfrm>
              <a:custGeom>
                <a:avLst/>
                <a:gdLst>
                  <a:gd name="T0" fmla="*/ 219 w 483"/>
                  <a:gd name="T1" fmla="*/ 189 h 482"/>
                  <a:gd name="T2" fmla="*/ 36 w 483"/>
                  <a:gd name="T3" fmla="*/ 93 h 482"/>
                  <a:gd name="T4" fmla="*/ 16 w 483"/>
                  <a:gd name="T5" fmla="*/ 81 h 482"/>
                  <a:gd name="T6" fmla="*/ 4 w 483"/>
                  <a:gd name="T7" fmla="*/ 63 h 482"/>
                  <a:gd name="T8" fmla="*/ 0 w 483"/>
                  <a:gd name="T9" fmla="*/ 45 h 482"/>
                  <a:gd name="T10" fmla="*/ 6 w 483"/>
                  <a:gd name="T11" fmla="*/ 26 h 482"/>
                  <a:gd name="T12" fmla="*/ 10 w 483"/>
                  <a:gd name="T13" fmla="*/ 16 h 482"/>
                  <a:gd name="T14" fmla="*/ 24 w 483"/>
                  <a:gd name="T15" fmla="*/ 4 h 482"/>
                  <a:gd name="T16" fmla="*/ 44 w 483"/>
                  <a:gd name="T17" fmla="*/ 0 h 482"/>
                  <a:gd name="T18" fmla="*/ 66 w 483"/>
                  <a:gd name="T19" fmla="*/ 2 h 482"/>
                  <a:gd name="T20" fmla="*/ 78 w 483"/>
                  <a:gd name="T21" fmla="*/ 8 h 482"/>
                  <a:gd name="T22" fmla="*/ 309 w 483"/>
                  <a:gd name="T23" fmla="*/ 125 h 482"/>
                  <a:gd name="T24" fmla="*/ 331 w 483"/>
                  <a:gd name="T25" fmla="*/ 141 h 482"/>
                  <a:gd name="T26" fmla="*/ 343 w 483"/>
                  <a:gd name="T27" fmla="*/ 161 h 482"/>
                  <a:gd name="T28" fmla="*/ 341 w 483"/>
                  <a:gd name="T29" fmla="*/ 183 h 482"/>
                  <a:gd name="T30" fmla="*/ 327 w 483"/>
                  <a:gd name="T31" fmla="*/ 209 h 482"/>
                  <a:gd name="T32" fmla="*/ 305 w 483"/>
                  <a:gd name="T33" fmla="*/ 239 h 482"/>
                  <a:gd name="T34" fmla="*/ 279 w 483"/>
                  <a:gd name="T35" fmla="*/ 269 h 482"/>
                  <a:gd name="T36" fmla="*/ 269 w 483"/>
                  <a:gd name="T37" fmla="*/ 285 h 482"/>
                  <a:gd name="T38" fmla="*/ 269 w 483"/>
                  <a:gd name="T39" fmla="*/ 293 h 482"/>
                  <a:gd name="T40" fmla="*/ 279 w 483"/>
                  <a:gd name="T41" fmla="*/ 303 h 482"/>
                  <a:gd name="T42" fmla="*/ 287 w 483"/>
                  <a:gd name="T43" fmla="*/ 307 h 482"/>
                  <a:gd name="T44" fmla="*/ 455 w 483"/>
                  <a:gd name="T45" fmla="*/ 391 h 482"/>
                  <a:gd name="T46" fmla="*/ 467 w 483"/>
                  <a:gd name="T47" fmla="*/ 400 h 482"/>
                  <a:gd name="T48" fmla="*/ 483 w 483"/>
                  <a:gd name="T49" fmla="*/ 422 h 482"/>
                  <a:gd name="T50" fmla="*/ 483 w 483"/>
                  <a:gd name="T51" fmla="*/ 446 h 482"/>
                  <a:gd name="T52" fmla="*/ 469 w 483"/>
                  <a:gd name="T53" fmla="*/ 468 h 482"/>
                  <a:gd name="T54" fmla="*/ 455 w 483"/>
                  <a:gd name="T55" fmla="*/ 476 h 482"/>
                  <a:gd name="T56" fmla="*/ 435 w 483"/>
                  <a:gd name="T57" fmla="*/ 482 h 482"/>
                  <a:gd name="T58" fmla="*/ 415 w 483"/>
                  <a:gd name="T59" fmla="*/ 478 h 482"/>
                  <a:gd name="T60" fmla="*/ 297 w 483"/>
                  <a:gd name="T61" fmla="*/ 422 h 482"/>
                  <a:gd name="T62" fmla="*/ 181 w 483"/>
                  <a:gd name="T63" fmla="*/ 363 h 482"/>
                  <a:gd name="T64" fmla="*/ 152 w 483"/>
                  <a:gd name="T65" fmla="*/ 341 h 482"/>
                  <a:gd name="T66" fmla="*/ 138 w 483"/>
                  <a:gd name="T67" fmla="*/ 319 h 482"/>
                  <a:gd name="T68" fmla="*/ 142 w 483"/>
                  <a:gd name="T69" fmla="*/ 291 h 482"/>
                  <a:gd name="T70" fmla="*/ 162 w 483"/>
                  <a:gd name="T71" fmla="*/ 261 h 482"/>
                  <a:gd name="T72" fmla="*/ 189 w 483"/>
                  <a:gd name="T73" fmla="*/ 227 h 482"/>
                  <a:gd name="T74" fmla="*/ 219 w 483"/>
                  <a:gd name="T75" fmla="*/ 18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482">
                    <a:moveTo>
                      <a:pt x="219" y="189"/>
                    </a:moveTo>
                    <a:lnTo>
                      <a:pt x="219" y="189"/>
                    </a:lnTo>
                    <a:lnTo>
                      <a:pt x="36" y="93"/>
                    </a:lnTo>
                    <a:lnTo>
                      <a:pt x="36" y="93"/>
                    </a:lnTo>
                    <a:lnTo>
                      <a:pt x="26" y="87"/>
                    </a:lnTo>
                    <a:lnTo>
                      <a:pt x="16" y="81"/>
                    </a:lnTo>
                    <a:lnTo>
                      <a:pt x="10" y="73"/>
                    </a:lnTo>
                    <a:lnTo>
                      <a:pt x="4" y="63"/>
                    </a:lnTo>
                    <a:lnTo>
                      <a:pt x="2" y="55"/>
                    </a:lnTo>
                    <a:lnTo>
                      <a:pt x="0" y="45"/>
                    </a:lnTo>
                    <a:lnTo>
                      <a:pt x="2" y="37"/>
                    </a:lnTo>
                    <a:lnTo>
                      <a:pt x="6" y="26"/>
                    </a:lnTo>
                    <a:lnTo>
                      <a:pt x="6" y="26"/>
                    </a:lnTo>
                    <a:lnTo>
                      <a:pt x="10" y="16"/>
                    </a:lnTo>
                    <a:lnTo>
                      <a:pt x="16" y="10"/>
                    </a:lnTo>
                    <a:lnTo>
                      <a:pt x="24" y="4"/>
                    </a:lnTo>
                    <a:lnTo>
                      <a:pt x="34" y="0"/>
                    </a:lnTo>
                    <a:lnTo>
                      <a:pt x="44" y="0"/>
                    </a:lnTo>
                    <a:lnTo>
                      <a:pt x="54" y="0"/>
                    </a:lnTo>
                    <a:lnTo>
                      <a:pt x="66" y="2"/>
                    </a:lnTo>
                    <a:lnTo>
                      <a:pt x="78" y="8"/>
                    </a:lnTo>
                    <a:lnTo>
                      <a:pt x="78" y="8"/>
                    </a:lnTo>
                    <a:lnTo>
                      <a:pt x="309" y="125"/>
                    </a:lnTo>
                    <a:lnTo>
                      <a:pt x="309" y="125"/>
                    </a:lnTo>
                    <a:lnTo>
                      <a:pt x="321" y="133"/>
                    </a:lnTo>
                    <a:lnTo>
                      <a:pt x="331" y="141"/>
                    </a:lnTo>
                    <a:lnTo>
                      <a:pt x="339" y="151"/>
                    </a:lnTo>
                    <a:lnTo>
                      <a:pt x="343" y="161"/>
                    </a:lnTo>
                    <a:lnTo>
                      <a:pt x="343" y="171"/>
                    </a:lnTo>
                    <a:lnTo>
                      <a:pt x="341" y="183"/>
                    </a:lnTo>
                    <a:lnTo>
                      <a:pt x="335" y="195"/>
                    </a:lnTo>
                    <a:lnTo>
                      <a:pt x="327" y="209"/>
                    </a:lnTo>
                    <a:lnTo>
                      <a:pt x="327" y="209"/>
                    </a:lnTo>
                    <a:lnTo>
                      <a:pt x="305" y="239"/>
                    </a:lnTo>
                    <a:lnTo>
                      <a:pt x="279" y="269"/>
                    </a:lnTo>
                    <a:lnTo>
                      <a:pt x="279" y="269"/>
                    </a:lnTo>
                    <a:lnTo>
                      <a:pt x="271" y="281"/>
                    </a:lnTo>
                    <a:lnTo>
                      <a:pt x="269" y="285"/>
                    </a:lnTo>
                    <a:lnTo>
                      <a:pt x="269" y="289"/>
                    </a:lnTo>
                    <a:lnTo>
                      <a:pt x="269" y="293"/>
                    </a:lnTo>
                    <a:lnTo>
                      <a:pt x="273" y="299"/>
                    </a:lnTo>
                    <a:lnTo>
                      <a:pt x="279" y="303"/>
                    </a:lnTo>
                    <a:lnTo>
                      <a:pt x="287" y="307"/>
                    </a:lnTo>
                    <a:lnTo>
                      <a:pt x="287" y="307"/>
                    </a:lnTo>
                    <a:lnTo>
                      <a:pt x="371" y="347"/>
                    </a:lnTo>
                    <a:lnTo>
                      <a:pt x="455" y="391"/>
                    </a:lnTo>
                    <a:lnTo>
                      <a:pt x="455" y="391"/>
                    </a:lnTo>
                    <a:lnTo>
                      <a:pt x="467" y="400"/>
                    </a:lnTo>
                    <a:lnTo>
                      <a:pt x="477" y="410"/>
                    </a:lnTo>
                    <a:lnTo>
                      <a:pt x="483" y="422"/>
                    </a:lnTo>
                    <a:lnTo>
                      <a:pt x="483" y="434"/>
                    </a:lnTo>
                    <a:lnTo>
                      <a:pt x="483" y="446"/>
                    </a:lnTo>
                    <a:lnTo>
                      <a:pt x="477" y="458"/>
                    </a:lnTo>
                    <a:lnTo>
                      <a:pt x="469" y="468"/>
                    </a:lnTo>
                    <a:lnTo>
                      <a:pt x="455" y="476"/>
                    </a:lnTo>
                    <a:lnTo>
                      <a:pt x="455" y="476"/>
                    </a:lnTo>
                    <a:lnTo>
                      <a:pt x="447" y="480"/>
                    </a:lnTo>
                    <a:lnTo>
                      <a:pt x="435" y="482"/>
                    </a:lnTo>
                    <a:lnTo>
                      <a:pt x="425" y="482"/>
                    </a:lnTo>
                    <a:lnTo>
                      <a:pt x="415" y="478"/>
                    </a:lnTo>
                    <a:lnTo>
                      <a:pt x="415" y="478"/>
                    </a:lnTo>
                    <a:lnTo>
                      <a:pt x="297" y="422"/>
                    </a:lnTo>
                    <a:lnTo>
                      <a:pt x="181" y="363"/>
                    </a:lnTo>
                    <a:lnTo>
                      <a:pt x="181" y="363"/>
                    </a:lnTo>
                    <a:lnTo>
                      <a:pt x="164" y="353"/>
                    </a:lnTo>
                    <a:lnTo>
                      <a:pt x="152" y="341"/>
                    </a:lnTo>
                    <a:lnTo>
                      <a:pt x="144" y="331"/>
                    </a:lnTo>
                    <a:lnTo>
                      <a:pt x="138" y="319"/>
                    </a:lnTo>
                    <a:lnTo>
                      <a:pt x="138" y="305"/>
                    </a:lnTo>
                    <a:lnTo>
                      <a:pt x="142" y="291"/>
                    </a:lnTo>
                    <a:lnTo>
                      <a:pt x="150" y="277"/>
                    </a:lnTo>
                    <a:lnTo>
                      <a:pt x="162" y="261"/>
                    </a:lnTo>
                    <a:lnTo>
                      <a:pt x="162" y="261"/>
                    </a:lnTo>
                    <a:lnTo>
                      <a:pt x="189" y="227"/>
                    </a:lnTo>
                    <a:lnTo>
                      <a:pt x="219" y="189"/>
                    </a:lnTo>
                    <a:lnTo>
                      <a:pt x="219"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0" name="Freeform 9">
                <a:extLst>
                  <a:ext uri="{FF2B5EF4-FFF2-40B4-BE49-F238E27FC236}">
                    <a16:creationId xmlns:a16="http://schemas.microsoft.com/office/drawing/2014/main" id="{F32BC05C-4E3D-AFB6-6618-8BB192F9AE38}"/>
                  </a:ext>
                </a:extLst>
              </p:cNvPr>
              <p:cNvSpPr>
                <a:spLocks/>
              </p:cNvSpPr>
              <p:nvPr/>
            </p:nvSpPr>
            <p:spPr bwMode="auto">
              <a:xfrm>
                <a:off x="1686046" y="4601720"/>
                <a:ext cx="132270" cy="133091"/>
              </a:xfrm>
              <a:custGeom>
                <a:avLst/>
                <a:gdLst>
                  <a:gd name="T0" fmla="*/ 266 w 483"/>
                  <a:gd name="T1" fmla="*/ 191 h 486"/>
                  <a:gd name="T2" fmla="*/ 325 w 483"/>
                  <a:gd name="T3" fmla="*/ 265 h 486"/>
                  <a:gd name="T4" fmla="*/ 341 w 483"/>
                  <a:gd name="T5" fmla="*/ 293 h 486"/>
                  <a:gd name="T6" fmla="*/ 345 w 483"/>
                  <a:gd name="T7" fmla="*/ 317 h 486"/>
                  <a:gd name="T8" fmla="*/ 335 w 483"/>
                  <a:gd name="T9" fmla="*/ 339 h 486"/>
                  <a:gd name="T10" fmla="*/ 309 w 483"/>
                  <a:gd name="T11" fmla="*/ 357 h 486"/>
                  <a:gd name="T12" fmla="*/ 188 w 483"/>
                  <a:gd name="T13" fmla="*/ 420 h 486"/>
                  <a:gd name="T14" fmla="*/ 64 w 483"/>
                  <a:gd name="T15" fmla="*/ 482 h 486"/>
                  <a:gd name="T16" fmla="*/ 48 w 483"/>
                  <a:gd name="T17" fmla="*/ 486 h 486"/>
                  <a:gd name="T18" fmla="*/ 32 w 483"/>
                  <a:gd name="T19" fmla="*/ 482 h 486"/>
                  <a:gd name="T20" fmla="*/ 16 w 483"/>
                  <a:gd name="T21" fmla="*/ 470 h 486"/>
                  <a:gd name="T22" fmla="*/ 6 w 483"/>
                  <a:gd name="T23" fmla="*/ 454 h 486"/>
                  <a:gd name="T24" fmla="*/ 2 w 483"/>
                  <a:gd name="T25" fmla="*/ 446 h 486"/>
                  <a:gd name="T26" fmla="*/ 0 w 483"/>
                  <a:gd name="T27" fmla="*/ 428 h 486"/>
                  <a:gd name="T28" fmla="*/ 6 w 483"/>
                  <a:gd name="T29" fmla="*/ 412 h 486"/>
                  <a:gd name="T30" fmla="*/ 16 w 483"/>
                  <a:gd name="T31" fmla="*/ 400 h 486"/>
                  <a:gd name="T32" fmla="*/ 26 w 483"/>
                  <a:gd name="T33" fmla="*/ 394 h 486"/>
                  <a:gd name="T34" fmla="*/ 196 w 483"/>
                  <a:gd name="T35" fmla="*/ 307 h 486"/>
                  <a:gd name="T36" fmla="*/ 210 w 483"/>
                  <a:gd name="T37" fmla="*/ 299 h 486"/>
                  <a:gd name="T38" fmla="*/ 214 w 483"/>
                  <a:gd name="T39" fmla="*/ 291 h 486"/>
                  <a:gd name="T40" fmla="*/ 212 w 483"/>
                  <a:gd name="T41" fmla="*/ 281 h 486"/>
                  <a:gd name="T42" fmla="*/ 204 w 483"/>
                  <a:gd name="T43" fmla="*/ 269 h 486"/>
                  <a:gd name="T44" fmla="*/ 156 w 483"/>
                  <a:gd name="T45" fmla="*/ 209 h 486"/>
                  <a:gd name="T46" fmla="*/ 148 w 483"/>
                  <a:gd name="T47" fmla="*/ 197 h 486"/>
                  <a:gd name="T48" fmla="*/ 140 w 483"/>
                  <a:gd name="T49" fmla="*/ 173 h 486"/>
                  <a:gd name="T50" fmla="*/ 144 w 483"/>
                  <a:gd name="T51" fmla="*/ 151 h 486"/>
                  <a:gd name="T52" fmla="*/ 162 w 483"/>
                  <a:gd name="T53" fmla="*/ 133 h 486"/>
                  <a:gd name="T54" fmla="*/ 174 w 483"/>
                  <a:gd name="T55" fmla="*/ 125 h 486"/>
                  <a:gd name="T56" fmla="*/ 405 w 483"/>
                  <a:gd name="T57" fmla="*/ 8 h 486"/>
                  <a:gd name="T58" fmla="*/ 429 w 483"/>
                  <a:gd name="T59" fmla="*/ 0 h 486"/>
                  <a:gd name="T60" fmla="*/ 449 w 483"/>
                  <a:gd name="T61" fmla="*/ 0 h 486"/>
                  <a:gd name="T62" fmla="*/ 465 w 483"/>
                  <a:gd name="T63" fmla="*/ 10 h 486"/>
                  <a:gd name="T64" fmla="*/ 477 w 483"/>
                  <a:gd name="T65" fmla="*/ 24 h 486"/>
                  <a:gd name="T66" fmla="*/ 481 w 483"/>
                  <a:gd name="T67" fmla="*/ 35 h 486"/>
                  <a:gd name="T68" fmla="*/ 481 w 483"/>
                  <a:gd name="T69" fmla="*/ 55 h 486"/>
                  <a:gd name="T70" fmla="*/ 473 w 483"/>
                  <a:gd name="T71" fmla="*/ 73 h 486"/>
                  <a:gd name="T72" fmla="*/ 459 w 483"/>
                  <a:gd name="T73" fmla="*/ 87 h 486"/>
                  <a:gd name="T74" fmla="*/ 447 w 483"/>
                  <a:gd name="T75" fmla="*/ 93 h 486"/>
                  <a:gd name="T76" fmla="*/ 302 w 483"/>
                  <a:gd name="T77" fmla="*/ 169 h 486"/>
                  <a:gd name="T78" fmla="*/ 266 w 483"/>
                  <a:gd name="T79" fmla="*/ 19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3" h="486">
                    <a:moveTo>
                      <a:pt x="266" y="191"/>
                    </a:moveTo>
                    <a:lnTo>
                      <a:pt x="266" y="191"/>
                    </a:lnTo>
                    <a:lnTo>
                      <a:pt x="325" y="265"/>
                    </a:lnTo>
                    <a:lnTo>
                      <a:pt x="325" y="265"/>
                    </a:lnTo>
                    <a:lnTo>
                      <a:pt x="335" y="279"/>
                    </a:lnTo>
                    <a:lnTo>
                      <a:pt x="341" y="293"/>
                    </a:lnTo>
                    <a:lnTo>
                      <a:pt x="345" y="305"/>
                    </a:lnTo>
                    <a:lnTo>
                      <a:pt x="345" y="317"/>
                    </a:lnTo>
                    <a:lnTo>
                      <a:pt x="341" y="327"/>
                    </a:lnTo>
                    <a:lnTo>
                      <a:pt x="335" y="339"/>
                    </a:lnTo>
                    <a:lnTo>
                      <a:pt x="323" y="349"/>
                    </a:lnTo>
                    <a:lnTo>
                      <a:pt x="309" y="357"/>
                    </a:lnTo>
                    <a:lnTo>
                      <a:pt x="309" y="357"/>
                    </a:lnTo>
                    <a:lnTo>
                      <a:pt x="188" y="420"/>
                    </a:lnTo>
                    <a:lnTo>
                      <a:pt x="64" y="482"/>
                    </a:lnTo>
                    <a:lnTo>
                      <a:pt x="64" y="482"/>
                    </a:lnTo>
                    <a:lnTo>
                      <a:pt x="56" y="484"/>
                    </a:lnTo>
                    <a:lnTo>
                      <a:pt x="48" y="486"/>
                    </a:lnTo>
                    <a:lnTo>
                      <a:pt x="40" y="484"/>
                    </a:lnTo>
                    <a:lnTo>
                      <a:pt x="32" y="482"/>
                    </a:lnTo>
                    <a:lnTo>
                      <a:pt x="24" y="476"/>
                    </a:lnTo>
                    <a:lnTo>
                      <a:pt x="16" y="470"/>
                    </a:lnTo>
                    <a:lnTo>
                      <a:pt x="10" y="464"/>
                    </a:lnTo>
                    <a:lnTo>
                      <a:pt x="6" y="454"/>
                    </a:lnTo>
                    <a:lnTo>
                      <a:pt x="6" y="454"/>
                    </a:lnTo>
                    <a:lnTo>
                      <a:pt x="2" y="446"/>
                    </a:lnTo>
                    <a:lnTo>
                      <a:pt x="0" y="438"/>
                    </a:lnTo>
                    <a:lnTo>
                      <a:pt x="0" y="428"/>
                    </a:lnTo>
                    <a:lnTo>
                      <a:pt x="2" y="420"/>
                    </a:lnTo>
                    <a:lnTo>
                      <a:pt x="6" y="412"/>
                    </a:lnTo>
                    <a:lnTo>
                      <a:pt x="10" y="406"/>
                    </a:lnTo>
                    <a:lnTo>
                      <a:pt x="16" y="400"/>
                    </a:lnTo>
                    <a:lnTo>
                      <a:pt x="26" y="394"/>
                    </a:lnTo>
                    <a:lnTo>
                      <a:pt x="26" y="394"/>
                    </a:lnTo>
                    <a:lnTo>
                      <a:pt x="110" y="349"/>
                    </a:lnTo>
                    <a:lnTo>
                      <a:pt x="196" y="307"/>
                    </a:lnTo>
                    <a:lnTo>
                      <a:pt x="196" y="307"/>
                    </a:lnTo>
                    <a:lnTo>
                      <a:pt x="210" y="299"/>
                    </a:lnTo>
                    <a:lnTo>
                      <a:pt x="212" y="295"/>
                    </a:lnTo>
                    <a:lnTo>
                      <a:pt x="214" y="291"/>
                    </a:lnTo>
                    <a:lnTo>
                      <a:pt x="214" y="285"/>
                    </a:lnTo>
                    <a:lnTo>
                      <a:pt x="212" y="281"/>
                    </a:lnTo>
                    <a:lnTo>
                      <a:pt x="204" y="269"/>
                    </a:lnTo>
                    <a:lnTo>
                      <a:pt x="204" y="269"/>
                    </a:lnTo>
                    <a:lnTo>
                      <a:pt x="180" y="239"/>
                    </a:lnTo>
                    <a:lnTo>
                      <a:pt x="156" y="209"/>
                    </a:lnTo>
                    <a:lnTo>
                      <a:pt x="156" y="209"/>
                    </a:lnTo>
                    <a:lnTo>
                      <a:pt x="148" y="197"/>
                    </a:lnTo>
                    <a:lnTo>
                      <a:pt x="142" y="183"/>
                    </a:lnTo>
                    <a:lnTo>
                      <a:pt x="140" y="173"/>
                    </a:lnTo>
                    <a:lnTo>
                      <a:pt x="140" y="161"/>
                    </a:lnTo>
                    <a:lnTo>
                      <a:pt x="144" y="151"/>
                    </a:lnTo>
                    <a:lnTo>
                      <a:pt x="152" y="141"/>
                    </a:lnTo>
                    <a:lnTo>
                      <a:pt x="162" y="133"/>
                    </a:lnTo>
                    <a:lnTo>
                      <a:pt x="174" y="125"/>
                    </a:lnTo>
                    <a:lnTo>
                      <a:pt x="174" y="125"/>
                    </a:lnTo>
                    <a:lnTo>
                      <a:pt x="405" y="8"/>
                    </a:lnTo>
                    <a:lnTo>
                      <a:pt x="405" y="8"/>
                    </a:lnTo>
                    <a:lnTo>
                      <a:pt x="417" y="2"/>
                    </a:lnTo>
                    <a:lnTo>
                      <a:pt x="429" y="0"/>
                    </a:lnTo>
                    <a:lnTo>
                      <a:pt x="439" y="0"/>
                    </a:lnTo>
                    <a:lnTo>
                      <a:pt x="449" y="0"/>
                    </a:lnTo>
                    <a:lnTo>
                      <a:pt x="459" y="4"/>
                    </a:lnTo>
                    <a:lnTo>
                      <a:pt x="465" y="10"/>
                    </a:lnTo>
                    <a:lnTo>
                      <a:pt x="473" y="16"/>
                    </a:lnTo>
                    <a:lnTo>
                      <a:pt x="477" y="24"/>
                    </a:lnTo>
                    <a:lnTo>
                      <a:pt x="477" y="24"/>
                    </a:lnTo>
                    <a:lnTo>
                      <a:pt x="481" y="35"/>
                    </a:lnTo>
                    <a:lnTo>
                      <a:pt x="483" y="45"/>
                    </a:lnTo>
                    <a:lnTo>
                      <a:pt x="481" y="55"/>
                    </a:lnTo>
                    <a:lnTo>
                      <a:pt x="479" y="63"/>
                    </a:lnTo>
                    <a:lnTo>
                      <a:pt x="473" y="73"/>
                    </a:lnTo>
                    <a:lnTo>
                      <a:pt x="467" y="81"/>
                    </a:lnTo>
                    <a:lnTo>
                      <a:pt x="459" y="87"/>
                    </a:lnTo>
                    <a:lnTo>
                      <a:pt x="447" y="93"/>
                    </a:lnTo>
                    <a:lnTo>
                      <a:pt x="447" y="93"/>
                    </a:lnTo>
                    <a:lnTo>
                      <a:pt x="302" y="169"/>
                    </a:lnTo>
                    <a:lnTo>
                      <a:pt x="302" y="169"/>
                    </a:lnTo>
                    <a:lnTo>
                      <a:pt x="286" y="179"/>
                    </a:lnTo>
                    <a:lnTo>
                      <a:pt x="266" y="191"/>
                    </a:lnTo>
                    <a:lnTo>
                      <a:pt x="266"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1" name="Freeform 10">
                <a:extLst>
                  <a:ext uri="{FF2B5EF4-FFF2-40B4-BE49-F238E27FC236}">
                    <a16:creationId xmlns:a16="http://schemas.microsoft.com/office/drawing/2014/main" id="{BD2779EC-3FC2-D200-41C7-9DAD4B6E74E6}"/>
                  </a:ext>
                </a:extLst>
              </p:cNvPr>
              <p:cNvSpPr>
                <a:spLocks/>
              </p:cNvSpPr>
              <p:nvPr/>
            </p:nvSpPr>
            <p:spPr bwMode="auto">
              <a:xfrm>
                <a:off x="1169290" y="4959916"/>
                <a:ext cx="159655" cy="93383"/>
              </a:xfrm>
              <a:custGeom>
                <a:avLst/>
                <a:gdLst>
                  <a:gd name="T0" fmla="*/ 347 w 583"/>
                  <a:gd name="T1" fmla="*/ 166 h 341"/>
                  <a:gd name="T2" fmla="*/ 493 w 583"/>
                  <a:gd name="T3" fmla="*/ 20 h 341"/>
                  <a:gd name="T4" fmla="*/ 515 w 583"/>
                  <a:gd name="T5" fmla="*/ 4 h 341"/>
                  <a:gd name="T6" fmla="*/ 539 w 583"/>
                  <a:gd name="T7" fmla="*/ 0 h 341"/>
                  <a:gd name="T8" fmla="*/ 559 w 583"/>
                  <a:gd name="T9" fmla="*/ 8 h 341"/>
                  <a:gd name="T10" fmla="*/ 577 w 583"/>
                  <a:gd name="T11" fmla="*/ 30 h 341"/>
                  <a:gd name="T12" fmla="*/ 581 w 583"/>
                  <a:gd name="T13" fmla="*/ 38 h 341"/>
                  <a:gd name="T14" fmla="*/ 583 w 583"/>
                  <a:gd name="T15" fmla="*/ 56 h 341"/>
                  <a:gd name="T16" fmla="*/ 577 w 583"/>
                  <a:gd name="T17" fmla="*/ 70 h 341"/>
                  <a:gd name="T18" fmla="*/ 561 w 583"/>
                  <a:gd name="T19" fmla="*/ 90 h 341"/>
                  <a:gd name="T20" fmla="*/ 437 w 583"/>
                  <a:gd name="T21" fmla="*/ 213 h 341"/>
                  <a:gd name="T22" fmla="*/ 381 w 583"/>
                  <a:gd name="T23" fmla="*/ 271 h 341"/>
                  <a:gd name="T24" fmla="*/ 369 w 583"/>
                  <a:gd name="T25" fmla="*/ 281 h 341"/>
                  <a:gd name="T26" fmla="*/ 345 w 583"/>
                  <a:gd name="T27" fmla="*/ 291 h 341"/>
                  <a:gd name="T28" fmla="*/ 323 w 583"/>
                  <a:gd name="T29" fmla="*/ 289 h 341"/>
                  <a:gd name="T30" fmla="*/ 303 w 583"/>
                  <a:gd name="T31" fmla="*/ 273 h 341"/>
                  <a:gd name="T32" fmla="*/ 293 w 583"/>
                  <a:gd name="T33" fmla="*/ 261 h 341"/>
                  <a:gd name="T34" fmla="*/ 261 w 583"/>
                  <a:gd name="T35" fmla="*/ 217 h 341"/>
                  <a:gd name="T36" fmla="*/ 253 w 583"/>
                  <a:gd name="T37" fmla="*/ 203 h 341"/>
                  <a:gd name="T38" fmla="*/ 243 w 583"/>
                  <a:gd name="T39" fmla="*/ 189 h 341"/>
                  <a:gd name="T40" fmla="*/ 231 w 583"/>
                  <a:gd name="T41" fmla="*/ 185 h 341"/>
                  <a:gd name="T42" fmla="*/ 222 w 583"/>
                  <a:gd name="T43" fmla="*/ 189 h 341"/>
                  <a:gd name="T44" fmla="*/ 210 w 583"/>
                  <a:gd name="T45" fmla="*/ 199 h 341"/>
                  <a:gd name="T46" fmla="*/ 90 w 583"/>
                  <a:gd name="T47" fmla="*/ 319 h 341"/>
                  <a:gd name="T48" fmla="*/ 68 w 583"/>
                  <a:gd name="T49" fmla="*/ 335 h 341"/>
                  <a:gd name="T50" fmla="*/ 50 w 583"/>
                  <a:gd name="T51" fmla="*/ 341 h 341"/>
                  <a:gd name="T52" fmla="*/ 32 w 583"/>
                  <a:gd name="T53" fmla="*/ 339 h 341"/>
                  <a:gd name="T54" fmla="*/ 14 w 583"/>
                  <a:gd name="T55" fmla="*/ 327 h 341"/>
                  <a:gd name="T56" fmla="*/ 8 w 583"/>
                  <a:gd name="T57" fmla="*/ 317 h 341"/>
                  <a:gd name="T58" fmla="*/ 0 w 583"/>
                  <a:gd name="T59" fmla="*/ 299 h 341"/>
                  <a:gd name="T60" fmla="*/ 4 w 583"/>
                  <a:gd name="T61" fmla="*/ 279 h 341"/>
                  <a:gd name="T62" fmla="*/ 14 w 583"/>
                  <a:gd name="T63" fmla="*/ 259 h 341"/>
                  <a:gd name="T64" fmla="*/ 24 w 583"/>
                  <a:gd name="T65" fmla="*/ 249 h 341"/>
                  <a:gd name="T66" fmla="*/ 196 w 583"/>
                  <a:gd name="T67" fmla="*/ 74 h 341"/>
                  <a:gd name="T68" fmla="*/ 222 w 583"/>
                  <a:gd name="T69" fmla="*/ 54 h 341"/>
                  <a:gd name="T70" fmla="*/ 247 w 583"/>
                  <a:gd name="T71" fmla="*/ 50 h 341"/>
                  <a:gd name="T72" fmla="*/ 271 w 583"/>
                  <a:gd name="T73" fmla="*/ 60 h 341"/>
                  <a:gd name="T74" fmla="*/ 293 w 583"/>
                  <a:gd name="T75" fmla="*/ 86 h 341"/>
                  <a:gd name="T76" fmla="*/ 347 w 583"/>
                  <a:gd name="T77" fmla="*/ 16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3" h="341">
                    <a:moveTo>
                      <a:pt x="347" y="166"/>
                    </a:moveTo>
                    <a:lnTo>
                      <a:pt x="347" y="166"/>
                    </a:lnTo>
                    <a:lnTo>
                      <a:pt x="493" y="20"/>
                    </a:lnTo>
                    <a:lnTo>
                      <a:pt x="493" y="20"/>
                    </a:lnTo>
                    <a:lnTo>
                      <a:pt x="503" y="10"/>
                    </a:lnTo>
                    <a:lnTo>
                      <a:pt x="515" y="4"/>
                    </a:lnTo>
                    <a:lnTo>
                      <a:pt x="527" y="0"/>
                    </a:lnTo>
                    <a:lnTo>
                      <a:pt x="539" y="0"/>
                    </a:lnTo>
                    <a:lnTo>
                      <a:pt x="549" y="2"/>
                    </a:lnTo>
                    <a:lnTo>
                      <a:pt x="559" y="8"/>
                    </a:lnTo>
                    <a:lnTo>
                      <a:pt x="569" y="18"/>
                    </a:lnTo>
                    <a:lnTo>
                      <a:pt x="577" y="30"/>
                    </a:lnTo>
                    <a:lnTo>
                      <a:pt x="577" y="30"/>
                    </a:lnTo>
                    <a:lnTo>
                      <a:pt x="581" y="38"/>
                    </a:lnTo>
                    <a:lnTo>
                      <a:pt x="583" y="48"/>
                    </a:lnTo>
                    <a:lnTo>
                      <a:pt x="583" y="56"/>
                    </a:lnTo>
                    <a:lnTo>
                      <a:pt x="581" y="62"/>
                    </a:lnTo>
                    <a:lnTo>
                      <a:pt x="577" y="70"/>
                    </a:lnTo>
                    <a:lnTo>
                      <a:pt x="571" y="76"/>
                    </a:lnTo>
                    <a:lnTo>
                      <a:pt x="561" y="90"/>
                    </a:lnTo>
                    <a:lnTo>
                      <a:pt x="561" y="90"/>
                    </a:lnTo>
                    <a:lnTo>
                      <a:pt x="437" y="213"/>
                    </a:lnTo>
                    <a:lnTo>
                      <a:pt x="437" y="213"/>
                    </a:lnTo>
                    <a:lnTo>
                      <a:pt x="381" y="271"/>
                    </a:lnTo>
                    <a:lnTo>
                      <a:pt x="381" y="271"/>
                    </a:lnTo>
                    <a:lnTo>
                      <a:pt x="369" y="281"/>
                    </a:lnTo>
                    <a:lnTo>
                      <a:pt x="357" y="287"/>
                    </a:lnTo>
                    <a:lnTo>
                      <a:pt x="345" y="291"/>
                    </a:lnTo>
                    <a:lnTo>
                      <a:pt x="335" y="291"/>
                    </a:lnTo>
                    <a:lnTo>
                      <a:pt x="323" y="289"/>
                    </a:lnTo>
                    <a:lnTo>
                      <a:pt x="313" y="283"/>
                    </a:lnTo>
                    <a:lnTo>
                      <a:pt x="303" y="273"/>
                    </a:lnTo>
                    <a:lnTo>
                      <a:pt x="293" y="261"/>
                    </a:lnTo>
                    <a:lnTo>
                      <a:pt x="293" y="261"/>
                    </a:lnTo>
                    <a:lnTo>
                      <a:pt x="273" y="233"/>
                    </a:lnTo>
                    <a:lnTo>
                      <a:pt x="261" y="217"/>
                    </a:lnTo>
                    <a:lnTo>
                      <a:pt x="253" y="203"/>
                    </a:lnTo>
                    <a:lnTo>
                      <a:pt x="253" y="203"/>
                    </a:lnTo>
                    <a:lnTo>
                      <a:pt x="247" y="195"/>
                    </a:lnTo>
                    <a:lnTo>
                      <a:pt x="243" y="189"/>
                    </a:lnTo>
                    <a:lnTo>
                      <a:pt x="237" y="185"/>
                    </a:lnTo>
                    <a:lnTo>
                      <a:pt x="231" y="185"/>
                    </a:lnTo>
                    <a:lnTo>
                      <a:pt x="228" y="185"/>
                    </a:lnTo>
                    <a:lnTo>
                      <a:pt x="222" y="189"/>
                    </a:lnTo>
                    <a:lnTo>
                      <a:pt x="210" y="199"/>
                    </a:lnTo>
                    <a:lnTo>
                      <a:pt x="210" y="199"/>
                    </a:lnTo>
                    <a:lnTo>
                      <a:pt x="90" y="319"/>
                    </a:lnTo>
                    <a:lnTo>
                      <a:pt x="90" y="319"/>
                    </a:lnTo>
                    <a:lnTo>
                      <a:pt x="78" y="329"/>
                    </a:lnTo>
                    <a:lnTo>
                      <a:pt x="68" y="335"/>
                    </a:lnTo>
                    <a:lnTo>
                      <a:pt x="58" y="339"/>
                    </a:lnTo>
                    <a:lnTo>
                      <a:pt x="50" y="341"/>
                    </a:lnTo>
                    <a:lnTo>
                      <a:pt x="40" y="341"/>
                    </a:lnTo>
                    <a:lnTo>
                      <a:pt x="32" y="339"/>
                    </a:lnTo>
                    <a:lnTo>
                      <a:pt x="22" y="333"/>
                    </a:lnTo>
                    <a:lnTo>
                      <a:pt x="14" y="327"/>
                    </a:lnTo>
                    <a:lnTo>
                      <a:pt x="14" y="327"/>
                    </a:lnTo>
                    <a:lnTo>
                      <a:pt x="8" y="317"/>
                    </a:lnTo>
                    <a:lnTo>
                      <a:pt x="4" y="309"/>
                    </a:lnTo>
                    <a:lnTo>
                      <a:pt x="0" y="299"/>
                    </a:lnTo>
                    <a:lnTo>
                      <a:pt x="0" y="289"/>
                    </a:lnTo>
                    <a:lnTo>
                      <a:pt x="4" y="279"/>
                    </a:lnTo>
                    <a:lnTo>
                      <a:pt x="8" y="269"/>
                    </a:lnTo>
                    <a:lnTo>
                      <a:pt x="14" y="259"/>
                    </a:lnTo>
                    <a:lnTo>
                      <a:pt x="24" y="249"/>
                    </a:lnTo>
                    <a:lnTo>
                      <a:pt x="24" y="249"/>
                    </a:lnTo>
                    <a:lnTo>
                      <a:pt x="196" y="74"/>
                    </a:lnTo>
                    <a:lnTo>
                      <a:pt x="196" y="74"/>
                    </a:lnTo>
                    <a:lnTo>
                      <a:pt x="210" y="62"/>
                    </a:lnTo>
                    <a:lnTo>
                      <a:pt x="222" y="54"/>
                    </a:lnTo>
                    <a:lnTo>
                      <a:pt x="235" y="50"/>
                    </a:lnTo>
                    <a:lnTo>
                      <a:pt x="247" y="50"/>
                    </a:lnTo>
                    <a:lnTo>
                      <a:pt x="259" y="54"/>
                    </a:lnTo>
                    <a:lnTo>
                      <a:pt x="271" y="60"/>
                    </a:lnTo>
                    <a:lnTo>
                      <a:pt x="283" y="72"/>
                    </a:lnTo>
                    <a:lnTo>
                      <a:pt x="293" y="86"/>
                    </a:lnTo>
                    <a:lnTo>
                      <a:pt x="293" y="86"/>
                    </a:lnTo>
                    <a:lnTo>
                      <a:pt x="347" y="166"/>
                    </a:lnTo>
                    <a:lnTo>
                      <a:pt x="347"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2" name="Freeform 11">
                <a:extLst>
                  <a:ext uri="{FF2B5EF4-FFF2-40B4-BE49-F238E27FC236}">
                    <a16:creationId xmlns:a16="http://schemas.microsoft.com/office/drawing/2014/main" id="{7DA04D0E-E90C-B8D8-AAB9-D0493C380DC4}"/>
                  </a:ext>
                </a:extLst>
              </p:cNvPr>
              <p:cNvSpPr>
                <a:spLocks/>
              </p:cNvSpPr>
              <p:nvPr/>
            </p:nvSpPr>
            <p:spPr bwMode="auto">
              <a:xfrm>
                <a:off x="1633466" y="4959916"/>
                <a:ext cx="158560" cy="93931"/>
              </a:xfrm>
              <a:custGeom>
                <a:avLst/>
                <a:gdLst>
                  <a:gd name="T0" fmla="*/ 344 w 579"/>
                  <a:gd name="T1" fmla="*/ 177 h 343"/>
                  <a:gd name="T2" fmla="*/ 294 w 579"/>
                  <a:gd name="T3" fmla="*/ 253 h 343"/>
                  <a:gd name="T4" fmla="*/ 270 w 579"/>
                  <a:gd name="T5" fmla="*/ 281 h 343"/>
                  <a:gd name="T6" fmla="*/ 246 w 579"/>
                  <a:gd name="T7" fmla="*/ 291 h 343"/>
                  <a:gd name="T8" fmla="*/ 220 w 579"/>
                  <a:gd name="T9" fmla="*/ 285 h 343"/>
                  <a:gd name="T10" fmla="*/ 190 w 579"/>
                  <a:gd name="T11" fmla="*/ 263 h 343"/>
                  <a:gd name="T12" fmla="*/ 22 w 579"/>
                  <a:gd name="T13" fmla="*/ 92 h 343"/>
                  <a:gd name="T14" fmla="*/ 12 w 579"/>
                  <a:gd name="T15" fmla="*/ 82 h 343"/>
                  <a:gd name="T16" fmla="*/ 2 w 579"/>
                  <a:gd name="T17" fmla="*/ 60 h 343"/>
                  <a:gd name="T18" fmla="*/ 0 w 579"/>
                  <a:gd name="T19" fmla="*/ 38 h 343"/>
                  <a:gd name="T20" fmla="*/ 10 w 579"/>
                  <a:gd name="T21" fmla="*/ 18 h 343"/>
                  <a:gd name="T22" fmla="*/ 20 w 579"/>
                  <a:gd name="T23" fmla="*/ 10 h 343"/>
                  <a:gd name="T24" fmla="*/ 38 w 579"/>
                  <a:gd name="T25" fmla="*/ 0 h 343"/>
                  <a:gd name="T26" fmla="*/ 54 w 579"/>
                  <a:gd name="T27" fmla="*/ 0 h 343"/>
                  <a:gd name="T28" fmla="*/ 68 w 579"/>
                  <a:gd name="T29" fmla="*/ 6 h 343"/>
                  <a:gd name="T30" fmla="*/ 84 w 579"/>
                  <a:gd name="T31" fmla="*/ 18 h 343"/>
                  <a:gd name="T32" fmla="*/ 206 w 579"/>
                  <a:gd name="T33" fmla="*/ 140 h 343"/>
                  <a:gd name="T34" fmla="*/ 226 w 579"/>
                  <a:gd name="T35" fmla="*/ 156 h 343"/>
                  <a:gd name="T36" fmla="*/ 236 w 579"/>
                  <a:gd name="T37" fmla="*/ 156 h 343"/>
                  <a:gd name="T38" fmla="*/ 252 w 579"/>
                  <a:gd name="T39" fmla="*/ 136 h 343"/>
                  <a:gd name="T40" fmla="*/ 296 w 579"/>
                  <a:gd name="T41" fmla="*/ 74 h 343"/>
                  <a:gd name="T42" fmla="*/ 304 w 579"/>
                  <a:gd name="T43" fmla="*/ 64 h 343"/>
                  <a:gd name="T44" fmla="*/ 322 w 579"/>
                  <a:gd name="T45" fmla="*/ 52 h 343"/>
                  <a:gd name="T46" fmla="*/ 344 w 579"/>
                  <a:gd name="T47" fmla="*/ 50 h 343"/>
                  <a:gd name="T48" fmla="*/ 364 w 579"/>
                  <a:gd name="T49" fmla="*/ 58 h 343"/>
                  <a:gd name="T50" fmla="*/ 374 w 579"/>
                  <a:gd name="T51" fmla="*/ 66 h 343"/>
                  <a:gd name="T52" fmla="*/ 559 w 579"/>
                  <a:gd name="T53" fmla="*/ 251 h 343"/>
                  <a:gd name="T54" fmla="*/ 567 w 579"/>
                  <a:gd name="T55" fmla="*/ 261 h 343"/>
                  <a:gd name="T56" fmla="*/ 577 w 579"/>
                  <a:gd name="T57" fmla="*/ 279 h 343"/>
                  <a:gd name="T58" fmla="*/ 579 w 579"/>
                  <a:gd name="T59" fmla="*/ 297 h 343"/>
                  <a:gd name="T60" fmla="*/ 573 w 579"/>
                  <a:gd name="T61" fmla="*/ 313 h 343"/>
                  <a:gd name="T62" fmla="*/ 567 w 579"/>
                  <a:gd name="T63" fmla="*/ 323 h 343"/>
                  <a:gd name="T64" fmla="*/ 549 w 579"/>
                  <a:gd name="T65" fmla="*/ 337 h 343"/>
                  <a:gd name="T66" fmla="*/ 531 w 579"/>
                  <a:gd name="T67" fmla="*/ 343 h 343"/>
                  <a:gd name="T68" fmla="*/ 511 w 579"/>
                  <a:gd name="T69" fmla="*/ 337 h 343"/>
                  <a:gd name="T70" fmla="*/ 490 w 579"/>
                  <a:gd name="T71" fmla="*/ 319 h 343"/>
                  <a:gd name="T72" fmla="*/ 366 w 579"/>
                  <a:gd name="T73" fmla="*/ 195 h 343"/>
                  <a:gd name="T74" fmla="*/ 356 w 579"/>
                  <a:gd name="T75" fmla="*/ 187 h 343"/>
                  <a:gd name="T76" fmla="*/ 344 w 579"/>
                  <a:gd name="T77" fmla="*/ 17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9" h="343">
                    <a:moveTo>
                      <a:pt x="344" y="177"/>
                    </a:moveTo>
                    <a:lnTo>
                      <a:pt x="344" y="177"/>
                    </a:lnTo>
                    <a:lnTo>
                      <a:pt x="294" y="253"/>
                    </a:lnTo>
                    <a:lnTo>
                      <a:pt x="294" y="253"/>
                    </a:lnTo>
                    <a:lnTo>
                      <a:pt x="282" y="269"/>
                    </a:lnTo>
                    <a:lnTo>
                      <a:pt x="270" y="281"/>
                    </a:lnTo>
                    <a:lnTo>
                      <a:pt x="258" y="289"/>
                    </a:lnTo>
                    <a:lnTo>
                      <a:pt x="246" y="291"/>
                    </a:lnTo>
                    <a:lnTo>
                      <a:pt x="232" y="291"/>
                    </a:lnTo>
                    <a:lnTo>
                      <a:pt x="220" y="285"/>
                    </a:lnTo>
                    <a:lnTo>
                      <a:pt x="204" y="277"/>
                    </a:lnTo>
                    <a:lnTo>
                      <a:pt x="190" y="263"/>
                    </a:lnTo>
                    <a:lnTo>
                      <a:pt x="190" y="263"/>
                    </a:lnTo>
                    <a:lnTo>
                      <a:pt x="22" y="92"/>
                    </a:lnTo>
                    <a:lnTo>
                      <a:pt x="22" y="92"/>
                    </a:lnTo>
                    <a:lnTo>
                      <a:pt x="12" y="82"/>
                    </a:lnTo>
                    <a:lnTo>
                      <a:pt x="6" y="70"/>
                    </a:lnTo>
                    <a:lnTo>
                      <a:pt x="2" y="60"/>
                    </a:lnTo>
                    <a:lnTo>
                      <a:pt x="0" y="48"/>
                    </a:lnTo>
                    <a:lnTo>
                      <a:pt x="0" y="38"/>
                    </a:lnTo>
                    <a:lnTo>
                      <a:pt x="4" y="26"/>
                    </a:lnTo>
                    <a:lnTo>
                      <a:pt x="10" y="18"/>
                    </a:lnTo>
                    <a:lnTo>
                      <a:pt x="20" y="10"/>
                    </a:lnTo>
                    <a:lnTo>
                      <a:pt x="20" y="10"/>
                    </a:lnTo>
                    <a:lnTo>
                      <a:pt x="28" y="4"/>
                    </a:lnTo>
                    <a:lnTo>
                      <a:pt x="38" y="0"/>
                    </a:lnTo>
                    <a:lnTo>
                      <a:pt x="46" y="0"/>
                    </a:lnTo>
                    <a:lnTo>
                      <a:pt x="54" y="0"/>
                    </a:lnTo>
                    <a:lnTo>
                      <a:pt x="62" y="2"/>
                    </a:lnTo>
                    <a:lnTo>
                      <a:pt x="68" y="6"/>
                    </a:lnTo>
                    <a:lnTo>
                      <a:pt x="84" y="18"/>
                    </a:lnTo>
                    <a:lnTo>
                      <a:pt x="84" y="18"/>
                    </a:lnTo>
                    <a:lnTo>
                      <a:pt x="206" y="140"/>
                    </a:lnTo>
                    <a:lnTo>
                      <a:pt x="206" y="140"/>
                    </a:lnTo>
                    <a:lnTo>
                      <a:pt x="220" y="154"/>
                    </a:lnTo>
                    <a:lnTo>
                      <a:pt x="226" y="156"/>
                    </a:lnTo>
                    <a:lnTo>
                      <a:pt x="232" y="158"/>
                    </a:lnTo>
                    <a:lnTo>
                      <a:pt x="236" y="156"/>
                    </a:lnTo>
                    <a:lnTo>
                      <a:pt x="240" y="152"/>
                    </a:lnTo>
                    <a:lnTo>
                      <a:pt x="252" y="136"/>
                    </a:lnTo>
                    <a:lnTo>
                      <a:pt x="252" y="136"/>
                    </a:lnTo>
                    <a:lnTo>
                      <a:pt x="296" y="74"/>
                    </a:lnTo>
                    <a:lnTo>
                      <a:pt x="296" y="74"/>
                    </a:lnTo>
                    <a:lnTo>
                      <a:pt x="304" y="64"/>
                    </a:lnTo>
                    <a:lnTo>
                      <a:pt x="312" y="58"/>
                    </a:lnTo>
                    <a:lnTo>
                      <a:pt x="322" y="52"/>
                    </a:lnTo>
                    <a:lnTo>
                      <a:pt x="334" y="50"/>
                    </a:lnTo>
                    <a:lnTo>
                      <a:pt x="344" y="50"/>
                    </a:lnTo>
                    <a:lnTo>
                      <a:pt x="354" y="54"/>
                    </a:lnTo>
                    <a:lnTo>
                      <a:pt x="364" y="58"/>
                    </a:lnTo>
                    <a:lnTo>
                      <a:pt x="374" y="66"/>
                    </a:lnTo>
                    <a:lnTo>
                      <a:pt x="374" y="66"/>
                    </a:lnTo>
                    <a:lnTo>
                      <a:pt x="468" y="158"/>
                    </a:lnTo>
                    <a:lnTo>
                      <a:pt x="559" y="251"/>
                    </a:lnTo>
                    <a:lnTo>
                      <a:pt x="559" y="251"/>
                    </a:lnTo>
                    <a:lnTo>
                      <a:pt x="567" y="261"/>
                    </a:lnTo>
                    <a:lnTo>
                      <a:pt x="573" y="271"/>
                    </a:lnTo>
                    <a:lnTo>
                      <a:pt x="577" y="279"/>
                    </a:lnTo>
                    <a:lnTo>
                      <a:pt x="579" y="289"/>
                    </a:lnTo>
                    <a:lnTo>
                      <a:pt x="579" y="297"/>
                    </a:lnTo>
                    <a:lnTo>
                      <a:pt x="577" y="305"/>
                    </a:lnTo>
                    <a:lnTo>
                      <a:pt x="573" y="313"/>
                    </a:lnTo>
                    <a:lnTo>
                      <a:pt x="567" y="323"/>
                    </a:lnTo>
                    <a:lnTo>
                      <a:pt x="567" y="323"/>
                    </a:lnTo>
                    <a:lnTo>
                      <a:pt x="557" y="331"/>
                    </a:lnTo>
                    <a:lnTo>
                      <a:pt x="549" y="337"/>
                    </a:lnTo>
                    <a:lnTo>
                      <a:pt x="539" y="341"/>
                    </a:lnTo>
                    <a:lnTo>
                      <a:pt x="531" y="343"/>
                    </a:lnTo>
                    <a:lnTo>
                      <a:pt x="521" y="341"/>
                    </a:lnTo>
                    <a:lnTo>
                      <a:pt x="511" y="337"/>
                    </a:lnTo>
                    <a:lnTo>
                      <a:pt x="501" y="329"/>
                    </a:lnTo>
                    <a:lnTo>
                      <a:pt x="490" y="319"/>
                    </a:lnTo>
                    <a:lnTo>
                      <a:pt x="490" y="319"/>
                    </a:lnTo>
                    <a:lnTo>
                      <a:pt x="366" y="195"/>
                    </a:lnTo>
                    <a:lnTo>
                      <a:pt x="366" y="195"/>
                    </a:lnTo>
                    <a:lnTo>
                      <a:pt x="356" y="187"/>
                    </a:lnTo>
                    <a:lnTo>
                      <a:pt x="344" y="177"/>
                    </a:lnTo>
                    <a:lnTo>
                      <a:pt x="344"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5" name="Freeform 12">
                <a:extLst>
                  <a:ext uri="{FF2B5EF4-FFF2-40B4-BE49-F238E27FC236}">
                    <a16:creationId xmlns:a16="http://schemas.microsoft.com/office/drawing/2014/main" id="{86558D7C-D7E5-5015-5AD1-1D9FE5762493}"/>
                  </a:ext>
                </a:extLst>
              </p:cNvPr>
              <p:cNvSpPr>
                <a:spLocks/>
              </p:cNvSpPr>
              <p:nvPr/>
            </p:nvSpPr>
            <p:spPr bwMode="auto">
              <a:xfrm>
                <a:off x="1368379" y="4690173"/>
                <a:ext cx="265087" cy="254955"/>
              </a:xfrm>
              <a:custGeom>
                <a:avLst/>
                <a:gdLst>
                  <a:gd name="T0" fmla="*/ 529 w 968"/>
                  <a:gd name="T1" fmla="*/ 698 h 931"/>
                  <a:gd name="T2" fmla="*/ 661 w 968"/>
                  <a:gd name="T3" fmla="*/ 694 h 931"/>
                  <a:gd name="T4" fmla="*/ 789 w 968"/>
                  <a:gd name="T5" fmla="*/ 690 h 931"/>
                  <a:gd name="T6" fmla="*/ 818 w 968"/>
                  <a:gd name="T7" fmla="*/ 658 h 931"/>
                  <a:gd name="T8" fmla="*/ 822 w 968"/>
                  <a:gd name="T9" fmla="*/ 367 h 931"/>
                  <a:gd name="T10" fmla="*/ 814 w 968"/>
                  <a:gd name="T11" fmla="*/ 333 h 931"/>
                  <a:gd name="T12" fmla="*/ 785 w 968"/>
                  <a:gd name="T13" fmla="*/ 307 h 931"/>
                  <a:gd name="T14" fmla="*/ 755 w 968"/>
                  <a:gd name="T15" fmla="*/ 311 h 931"/>
                  <a:gd name="T16" fmla="*/ 729 w 968"/>
                  <a:gd name="T17" fmla="*/ 339 h 931"/>
                  <a:gd name="T18" fmla="*/ 725 w 968"/>
                  <a:gd name="T19" fmla="*/ 464 h 931"/>
                  <a:gd name="T20" fmla="*/ 723 w 968"/>
                  <a:gd name="T21" fmla="*/ 578 h 931"/>
                  <a:gd name="T22" fmla="*/ 705 w 968"/>
                  <a:gd name="T23" fmla="*/ 598 h 931"/>
                  <a:gd name="T24" fmla="*/ 557 w 968"/>
                  <a:gd name="T25" fmla="*/ 604 h 931"/>
                  <a:gd name="T26" fmla="*/ 415 w 968"/>
                  <a:gd name="T27" fmla="*/ 616 h 931"/>
                  <a:gd name="T28" fmla="*/ 335 w 968"/>
                  <a:gd name="T29" fmla="*/ 652 h 931"/>
                  <a:gd name="T30" fmla="*/ 303 w 968"/>
                  <a:gd name="T31" fmla="*/ 656 h 931"/>
                  <a:gd name="T32" fmla="*/ 295 w 968"/>
                  <a:gd name="T33" fmla="*/ 636 h 931"/>
                  <a:gd name="T34" fmla="*/ 245 w 968"/>
                  <a:gd name="T35" fmla="*/ 379 h 931"/>
                  <a:gd name="T36" fmla="*/ 235 w 968"/>
                  <a:gd name="T37" fmla="*/ 333 h 931"/>
                  <a:gd name="T38" fmla="*/ 205 w 968"/>
                  <a:gd name="T39" fmla="*/ 309 h 931"/>
                  <a:gd name="T40" fmla="*/ 175 w 968"/>
                  <a:gd name="T41" fmla="*/ 309 h 931"/>
                  <a:gd name="T42" fmla="*/ 148 w 968"/>
                  <a:gd name="T43" fmla="*/ 337 h 931"/>
                  <a:gd name="T44" fmla="*/ 146 w 968"/>
                  <a:gd name="T45" fmla="*/ 373 h 931"/>
                  <a:gd name="T46" fmla="*/ 191 w 968"/>
                  <a:gd name="T47" fmla="*/ 644 h 931"/>
                  <a:gd name="T48" fmla="*/ 217 w 968"/>
                  <a:gd name="T49" fmla="*/ 704 h 931"/>
                  <a:gd name="T50" fmla="*/ 279 w 968"/>
                  <a:gd name="T51" fmla="*/ 760 h 931"/>
                  <a:gd name="T52" fmla="*/ 393 w 968"/>
                  <a:gd name="T53" fmla="*/ 815 h 931"/>
                  <a:gd name="T54" fmla="*/ 503 w 968"/>
                  <a:gd name="T55" fmla="*/ 861 h 931"/>
                  <a:gd name="T56" fmla="*/ 529 w 968"/>
                  <a:gd name="T57" fmla="*/ 887 h 931"/>
                  <a:gd name="T58" fmla="*/ 527 w 968"/>
                  <a:gd name="T59" fmla="*/ 905 h 931"/>
                  <a:gd name="T60" fmla="*/ 503 w 968"/>
                  <a:gd name="T61" fmla="*/ 925 h 931"/>
                  <a:gd name="T62" fmla="*/ 315 w 968"/>
                  <a:gd name="T63" fmla="*/ 927 h 931"/>
                  <a:gd name="T64" fmla="*/ 213 w 968"/>
                  <a:gd name="T65" fmla="*/ 895 h 931"/>
                  <a:gd name="T66" fmla="*/ 98 w 968"/>
                  <a:gd name="T67" fmla="*/ 817 h 931"/>
                  <a:gd name="T68" fmla="*/ 54 w 968"/>
                  <a:gd name="T69" fmla="*/ 768 h 931"/>
                  <a:gd name="T70" fmla="*/ 22 w 968"/>
                  <a:gd name="T71" fmla="*/ 508 h 931"/>
                  <a:gd name="T72" fmla="*/ 0 w 968"/>
                  <a:gd name="T73" fmla="*/ 245 h 931"/>
                  <a:gd name="T74" fmla="*/ 14 w 968"/>
                  <a:gd name="T75" fmla="*/ 189 h 931"/>
                  <a:gd name="T76" fmla="*/ 86 w 968"/>
                  <a:gd name="T77" fmla="*/ 107 h 931"/>
                  <a:gd name="T78" fmla="*/ 157 w 968"/>
                  <a:gd name="T79" fmla="*/ 58 h 931"/>
                  <a:gd name="T80" fmla="*/ 259 w 968"/>
                  <a:gd name="T81" fmla="*/ 14 h 931"/>
                  <a:gd name="T82" fmla="*/ 333 w 968"/>
                  <a:gd name="T83" fmla="*/ 4 h 931"/>
                  <a:gd name="T84" fmla="*/ 363 w 968"/>
                  <a:gd name="T85" fmla="*/ 32 h 931"/>
                  <a:gd name="T86" fmla="*/ 435 w 968"/>
                  <a:gd name="T87" fmla="*/ 85 h 931"/>
                  <a:gd name="T88" fmla="*/ 499 w 968"/>
                  <a:gd name="T89" fmla="*/ 107 h 931"/>
                  <a:gd name="T90" fmla="*/ 627 w 968"/>
                  <a:gd name="T91" fmla="*/ 101 h 931"/>
                  <a:gd name="T92" fmla="*/ 733 w 968"/>
                  <a:gd name="T93" fmla="*/ 30 h 931"/>
                  <a:gd name="T94" fmla="*/ 757 w 968"/>
                  <a:gd name="T95" fmla="*/ 14 h 931"/>
                  <a:gd name="T96" fmla="*/ 785 w 968"/>
                  <a:gd name="T97" fmla="*/ 24 h 931"/>
                  <a:gd name="T98" fmla="*/ 872 w 968"/>
                  <a:gd name="T99" fmla="*/ 95 h 931"/>
                  <a:gd name="T100" fmla="*/ 938 w 968"/>
                  <a:gd name="T101" fmla="*/ 185 h 931"/>
                  <a:gd name="T102" fmla="*/ 964 w 968"/>
                  <a:gd name="T103" fmla="*/ 255 h 931"/>
                  <a:gd name="T104" fmla="*/ 968 w 968"/>
                  <a:gd name="T105" fmla="*/ 480 h 931"/>
                  <a:gd name="T106" fmla="*/ 964 w 968"/>
                  <a:gd name="T107" fmla="*/ 726 h 931"/>
                  <a:gd name="T108" fmla="*/ 944 w 968"/>
                  <a:gd name="T109" fmla="*/ 772 h 931"/>
                  <a:gd name="T110" fmla="*/ 898 w 968"/>
                  <a:gd name="T111" fmla="*/ 809 h 931"/>
                  <a:gd name="T112" fmla="*/ 814 w 968"/>
                  <a:gd name="T113" fmla="*/ 833 h 931"/>
                  <a:gd name="T114" fmla="*/ 641 w 968"/>
                  <a:gd name="T115" fmla="*/ 841 h 931"/>
                  <a:gd name="T116" fmla="*/ 613 w 968"/>
                  <a:gd name="T117" fmla="*/ 833 h 931"/>
                  <a:gd name="T118" fmla="*/ 561 w 968"/>
                  <a:gd name="T119" fmla="*/ 786 h 931"/>
                  <a:gd name="T120" fmla="*/ 457 w 968"/>
                  <a:gd name="T121" fmla="*/ 736 h 931"/>
                  <a:gd name="T122" fmla="*/ 431 w 968"/>
                  <a:gd name="T123" fmla="*/ 71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8" h="931">
                    <a:moveTo>
                      <a:pt x="431" y="710"/>
                    </a:moveTo>
                    <a:lnTo>
                      <a:pt x="431" y="710"/>
                    </a:lnTo>
                    <a:lnTo>
                      <a:pt x="495" y="702"/>
                    </a:lnTo>
                    <a:lnTo>
                      <a:pt x="529" y="698"/>
                    </a:lnTo>
                    <a:lnTo>
                      <a:pt x="561" y="696"/>
                    </a:lnTo>
                    <a:lnTo>
                      <a:pt x="561" y="696"/>
                    </a:lnTo>
                    <a:lnTo>
                      <a:pt x="611" y="694"/>
                    </a:lnTo>
                    <a:lnTo>
                      <a:pt x="661" y="694"/>
                    </a:lnTo>
                    <a:lnTo>
                      <a:pt x="761" y="692"/>
                    </a:lnTo>
                    <a:lnTo>
                      <a:pt x="761" y="692"/>
                    </a:lnTo>
                    <a:lnTo>
                      <a:pt x="777" y="692"/>
                    </a:lnTo>
                    <a:lnTo>
                      <a:pt x="789" y="690"/>
                    </a:lnTo>
                    <a:lnTo>
                      <a:pt x="801" y="684"/>
                    </a:lnTo>
                    <a:lnTo>
                      <a:pt x="809" y="678"/>
                    </a:lnTo>
                    <a:lnTo>
                      <a:pt x="814" y="670"/>
                    </a:lnTo>
                    <a:lnTo>
                      <a:pt x="818" y="658"/>
                    </a:lnTo>
                    <a:lnTo>
                      <a:pt x="822" y="646"/>
                    </a:lnTo>
                    <a:lnTo>
                      <a:pt x="822" y="630"/>
                    </a:lnTo>
                    <a:lnTo>
                      <a:pt x="822" y="630"/>
                    </a:lnTo>
                    <a:lnTo>
                      <a:pt x="822" y="367"/>
                    </a:lnTo>
                    <a:lnTo>
                      <a:pt x="822" y="367"/>
                    </a:lnTo>
                    <a:lnTo>
                      <a:pt x="822" y="353"/>
                    </a:lnTo>
                    <a:lnTo>
                      <a:pt x="818" y="343"/>
                    </a:lnTo>
                    <a:lnTo>
                      <a:pt x="814" y="333"/>
                    </a:lnTo>
                    <a:lnTo>
                      <a:pt x="809" y="323"/>
                    </a:lnTo>
                    <a:lnTo>
                      <a:pt x="803" y="317"/>
                    </a:lnTo>
                    <a:lnTo>
                      <a:pt x="795" y="311"/>
                    </a:lnTo>
                    <a:lnTo>
                      <a:pt x="785" y="307"/>
                    </a:lnTo>
                    <a:lnTo>
                      <a:pt x="775" y="307"/>
                    </a:lnTo>
                    <a:lnTo>
                      <a:pt x="775" y="307"/>
                    </a:lnTo>
                    <a:lnTo>
                      <a:pt x="763" y="307"/>
                    </a:lnTo>
                    <a:lnTo>
                      <a:pt x="755" y="311"/>
                    </a:lnTo>
                    <a:lnTo>
                      <a:pt x="745" y="315"/>
                    </a:lnTo>
                    <a:lnTo>
                      <a:pt x="739" y="321"/>
                    </a:lnTo>
                    <a:lnTo>
                      <a:pt x="733" y="329"/>
                    </a:lnTo>
                    <a:lnTo>
                      <a:pt x="729" y="339"/>
                    </a:lnTo>
                    <a:lnTo>
                      <a:pt x="727" y="351"/>
                    </a:lnTo>
                    <a:lnTo>
                      <a:pt x="725" y="365"/>
                    </a:lnTo>
                    <a:lnTo>
                      <a:pt x="725" y="365"/>
                    </a:lnTo>
                    <a:lnTo>
                      <a:pt x="725" y="464"/>
                    </a:lnTo>
                    <a:lnTo>
                      <a:pt x="725" y="562"/>
                    </a:lnTo>
                    <a:lnTo>
                      <a:pt x="725" y="562"/>
                    </a:lnTo>
                    <a:lnTo>
                      <a:pt x="725" y="570"/>
                    </a:lnTo>
                    <a:lnTo>
                      <a:pt x="723" y="578"/>
                    </a:lnTo>
                    <a:lnTo>
                      <a:pt x="721" y="586"/>
                    </a:lnTo>
                    <a:lnTo>
                      <a:pt x="717" y="590"/>
                    </a:lnTo>
                    <a:lnTo>
                      <a:pt x="713" y="594"/>
                    </a:lnTo>
                    <a:lnTo>
                      <a:pt x="705" y="598"/>
                    </a:lnTo>
                    <a:lnTo>
                      <a:pt x="697" y="600"/>
                    </a:lnTo>
                    <a:lnTo>
                      <a:pt x="687" y="600"/>
                    </a:lnTo>
                    <a:lnTo>
                      <a:pt x="687" y="600"/>
                    </a:lnTo>
                    <a:lnTo>
                      <a:pt x="557" y="604"/>
                    </a:lnTo>
                    <a:lnTo>
                      <a:pt x="493" y="610"/>
                    </a:lnTo>
                    <a:lnTo>
                      <a:pt x="427" y="616"/>
                    </a:lnTo>
                    <a:lnTo>
                      <a:pt x="427" y="616"/>
                    </a:lnTo>
                    <a:lnTo>
                      <a:pt x="415" y="616"/>
                    </a:lnTo>
                    <a:lnTo>
                      <a:pt x="403" y="620"/>
                    </a:lnTo>
                    <a:lnTo>
                      <a:pt x="381" y="628"/>
                    </a:lnTo>
                    <a:lnTo>
                      <a:pt x="335" y="652"/>
                    </a:lnTo>
                    <a:lnTo>
                      <a:pt x="335" y="652"/>
                    </a:lnTo>
                    <a:lnTo>
                      <a:pt x="319" y="658"/>
                    </a:lnTo>
                    <a:lnTo>
                      <a:pt x="313" y="658"/>
                    </a:lnTo>
                    <a:lnTo>
                      <a:pt x="307" y="658"/>
                    </a:lnTo>
                    <a:lnTo>
                      <a:pt x="303" y="656"/>
                    </a:lnTo>
                    <a:lnTo>
                      <a:pt x="299" y="652"/>
                    </a:lnTo>
                    <a:lnTo>
                      <a:pt x="297" y="644"/>
                    </a:lnTo>
                    <a:lnTo>
                      <a:pt x="295" y="636"/>
                    </a:lnTo>
                    <a:lnTo>
                      <a:pt x="295" y="636"/>
                    </a:lnTo>
                    <a:lnTo>
                      <a:pt x="271" y="520"/>
                    </a:lnTo>
                    <a:lnTo>
                      <a:pt x="249" y="403"/>
                    </a:lnTo>
                    <a:lnTo>
                      <a:pt x="249" y="403"/>
                    </a:lnTo>
                    <a:lnTo>
                      <a:pt x="245" y="379"/>
                    </a:lnTo>
                    <a:lnTo>
                      <a:pt x="241" y="357"/>
                    </a:lnTo>
                    <a:lnTo>
                      <a:pt x="241" y="357"/>
                    </a:lnTo>
                    <a:lnTo>
                      <a:pt x="239" y="343"/>
                    </a:lnTo>
                    <a:lnTo>
                      <a:pt x="235" y="333"/>
                    </a:lnTo>
                    <a:lnTo>
                      <a:pt x="229" y="323"/>
                    </a:lnTo>
                    <a:lnTo>
                      <a:pt x="221" y="317"/>
                    </a:lnTo>
                    <a:lnTo>
                      <a:pt x="215" y="311"/>
                    </a:lnTo>
                    <a:lnTo>
                      <a:pt x="205" y="309"/>
                    </a:lnTo>
                    <a:lnTo>
                      <a:pt x="197" y="307"/>
                    </a:lnTo>
                    <a:lnTo>
                      <a:pt x="185" y="307"/>
                    </a:lnTo>
                    <a:lnTo>
                      <a:pt x="185" y="307"/>
                    </a:lnTo>
                    <a:lnTo>
                      <a:pt x="175" y="309"/>
                    </a:lnTo>
                    <a:lnTo>
                      <a:pt x="167" y="315"/>
                    </a:lnTo>
                    <a:lnTo>
                      <a:pt x="159" y="321"/>
                    </a:lnTo>
                    <a:lnTo>
                      <a:pt x="154" y="329"/>
                    </a:lnTo>
                    <a:lnTo>
                      <a:pt x="148" y="337"/>
                    </a:lnTo>
                    <a:lnTo>
                      <a:pt x="146" y="349"/>
                    </a:lnTo>
                    <a:lnTo>
                      <a:pt x="144" y="359"/>
                    </a:lnTo>
                    <a:lnTo>
                      <a:pt x="146" y="373"/>
                    </a:lnTo>
                    <a:lnTo>
                      <a:pt x="146" y="373"/>
                    </a:lnTo>
                    <a:lnTo>
                      <a:pt x="152" y="415"/>
                    </a:lnTo>
                    <a:lnTo>
                      <a:pt x="159" y="458"/>
                    </a:lnTo>
                    <a:lnTo>
                      <a:pt x="159" y="458"/>
                    </a:lnTo>
                    <a:lnTo>
                      <a:pt x="191" y="644"/>
                    </a:lnTo>
                    <a:lnTo>
                      <a:pt x="191" y="644"/>
                    </a:lnTo>
                    <a:lnTo>
                      <a:pt x="197" y="666"/>
                    </a:lnTo>
                    <a:lnTo>
                      <a:pt x="205" y="686"/>
                    </a:lnTo>
                    <a:lnTo>
                      <a:pt x="217" y="704"/>
                    </a:lnTo>
                    <a:lnTo>
                      <a:pt x="229" y="720"/>
                    </a:lnTo>
                    <a:lnTo>
                      <a:pt x="245" y="736"/>
                    </a:lnTo>
                    <a:lnTo>
                      <a:pt x="261" y="748"/>
                    </a:lnTo>
                    <a:lnTo>
                      <a:pt x="279" y="760"/>
                    </a:lnTo>
                    <a:lnTo>
                      <a:pt x="297" y="770"/>
                    </a:lnTo>
                    <a:lnTo>
                      <a:pt x="297" y="770"/>
                    </a:lnTo>
                    <a:lnTo>
                      <a:pt x="345" y="795"/>
                    </a:lnTo>
                    <a:lnTo>
                      <a:pt x="393" y="815"/>
                    </a:lnTo>
                    <a:lnTo>
                      <a:pt x="489" y="857"/>
                    </a:lnTo>
                    <a:lnTo>
                      <a:pt x="489" y="857"/>
                    </a:lnTo>
                    <a:lnTo>
                      <a:pt x="499" y="859"/>
                    </a:lnTo>
                    <a:lnTo>
                      <a:pt x="503" y="861"/>
                    </a:lnTo>
                    <a:lnTo>
                      <a:pt x="507" y="865"/>
                    </a:lnTo>
                    <a:lnTo>
                      <a:pt x="507" y="865"/>
                    </a:lnTo>
                    <a:lnTo>
                      <a:pt x="523" y="879"/>
                    </a:lnTo>
                    <a:lnTo>
                      <a:pt x="529" y="887"/>
                    </a:lnTo>
                    <a:lnTo>
                      <a:pt x="529" y="891"/>
                    </a:lnTo>
                    <a:lnTo>
                      <a:pt x="531" y="895"/>
                    </a:lnTo>
                    <a:lnTo>
                      <a:pt x="531" y="895"/>
                    </a:lnTo>
                    <a:lnTo>
                      <a:pt x="527" y="905"/>
                    </a:lnTo>
                    <a:lnTo>
                      <a:pt x="519" y="913"/>
                    </a:lnTo>
                    <a:lnTo>
                      <a:pt x="511" y="921"/>
                    </a:lnTo>
                    <a:lnTo>
                      <a:pt x="503" y="925"/>
                    </a:lnTo>
                    <a:lnTo>
                      <a:pt x="503" y="925"/>
                    </a:lnTo>
                    <a:lnTo>
                      <a:pt x="409" y="929"/>
                    </a:lnTo>
                    <a:lnTo>
                      <a:pt x="363" y="931"/>
                    </a:lnTo>
                    <a:lnTo>
                      <a:pt x="339" y="929"/>
                    </a:lnTo>
                    <a:lnTo>
                      <a:pt x="315" y="927"/>
                    </a:lnTo>
                    <a:lnTo>
                      <a:pt x="315" y="927"/>
                    </a:lnTo>
                    <a:lnTo>
                      <a:pt x="281" y="919"/>
                    </a:lnTo>
                    <a:lnTo>
                      <a:pt x="247" y="909"/>
                    </a:lnTo>
                    <a:lnTo>
                      <a:pt x="213" y="895"/>
                    </a:lnTo>
                    <a:lnTo>
                      <a:pt x="183" y="879"/>
                    </a:lnTo>
                    <a:lnTo>
                      <a:pt x="154" y="859"/>
                    </a:lnTo>
                    <a:lnTo>
                      <a:pt x="126" y="839"/>
                    </a:lnTo>
                    <a:lnTo>
                      <a:pt x="98" y="817"/>
                    </a:lnTo>
                    <a:lnTo>
                      <a:pt x="70" y="793"/>
                    </a:lnTo>
                    <a:lnTo>
                      <a:pt x="70" y="793"/>
                    </a:lnTo>
                    <a:lnTo>
                      <a:pt x="62" y="782"/>
                    </a:lnTo>
                    <a:lnTo>
                      <a:pt x="54" y="768"/>
                    </a:lnTo>
                    <a:lnTo>
                      <a:pt x="48" y="754"/>
                    </a:lnTo>
                    <a:lnTo>
                      <a:pt x="44" y="740"/>
                    </a:lnTo>
                    <a:lnTo>
                      <a:pt x="44" y="740"/>
                    </a:lnTo>
                    <a:lnTo>
                      <a:pt x="22" y="508"/>
                    </a:lnTo>
                    <a:lnTo>
                      <a:pt x="0" y="275"/>
                    </a:lnTo>
                    <a:lnTo>
                      <a:pt x="0" y="275"/>
                    </a:lnTo>
                    <a:lnTo>
                      <a:pt x="0" y="259"/>
                    </a:lnTo>
                    <a:lnTo>
                      <a:pt x="0" y="245"/>
                    </a:lnTo>
                    <a:lnTo>
                      <a:pt x="2" y="229"/>
                    </a:lnTo>
                    <a:lnTo>
                      <a:pt x="6" y="215"/>
                    </a:lnTo>
                    <a:lnTo>
                      <a:pt x="10" y="203"/>
                    </a:lnTo>
                    <a:lnTo>
                      <a:pt x="14" y="189"/>
                    </a:lnTo>
                    <a:lnTo>
                      <a:pt x="28" y="167"/>
                    </a:lnTo>
                    <a:lnTo>
                      <a:pt x="46" y="145"/>
                    </a:lnTo>
                    <a:lnTo>
                      <a:pt x="64" y="125"/>
                    </a:lnTo>
                    <a:lnTo>
                      <a:pt x="86" y="107"/>
                    </a:lnTo>
                    <a:lnTo>
                      <a:pt x="110" y="89"/>
                    </a:lnTo>
                    <a:lnTo>
                      <a:pt x="110" y="89"/>
                    </a:lnTo>
                    <a:lnTo>
                      <a:pt x="134" y="73"/>
                    </a:lnTo>
                    <a:lnTo>
                      <a:pt x="157" y="58"/>
                    </a:lnTo>
                    <a:lnTo>
                      <a:pt x="181" y="46"/>
                    </a:lnTo>
                    <a:lnTo>
                      <a:pt x="207" y="34"/>
                    </a:lnTo>
                    <a:lnTo>
                      <a:pt x="233" y="24"/>
                    </a:lnTo>
                    <a:lnTo>
                      <a:pt x="259" y="14"/>
                    </a:lnTo>
                    <a:lnTo>
                      <a:pt x="315" y="0"/>
                    </a:lnTo>
                    <a:lnTo>
                      <a:pt x="315" y="0"/>
                    </a:lnTo>
                    <a:lnTo>
                      <a:pt x="323" y="0"/>
                    </a:lnTo>
                    <a:lnTo>
                      <a:pt x="333" y="4"/>
                    </a:lnTo>
                    <a:lnTo>
                      <a:pt x="341" y="10"/>
                    </a:lnTo>
                    <a:lnTo>
                      <a:pt x="349" y="16"/>
                    </a:lnTo>
                    <a:lnTo>
                      <a:pt x="349" y="16"/>
                    </a:lnTo>
                    <a:lnTo>
                      <a:pt x="363" y="32"/>
                    </a:lnTo>
                    <a:lnTo>
                      <a:pt x="379" y="48"/>
                    </a:lnTo>
                    <a:lnTo>
                      <a:pt x="397" y="62"/>
                    </a:lnTo>
                    <a:lnTo>
                      <a:pt x="415" y="75"/>
                    </a:lnTo>
                    <a:lnTo>
                      <a:pt x="435" y="85"/>
                    </a:lnTo>
                    <a:lnTo>
                      <a:pt x="455" y="95"/>
                    </a:lnTo>
                    <a:lnTo>
                      <a:pt x="477" y="101"/>
                    </a:lnTo>
                    <a:lnTo>
                      <a:pt x="499" y="107"/>
                    </a:lnTo>
                    <a:lnTo>
                      <a:pt x="499" y="107"/>
                    </a:lnTo>
                    <a:lnTo>
                      <a:pt x="533" y="113"/>
                    </a:lnTo>
                    <a:lnTo>
                      <a:pt x="565" y="113"/>
                    </a:lnTo>
                    <a:lnTo>
                      <a:pt x="597" y="109"/>
                    </a:lnTo>
                    <a:lnTo>
                      <a:pt x="627" y="101"/>
                    </a:lnTo>
                    <a:lnTo>
                      <a:pt x="655" y="89"/>
                    </a:lnTo>
                    <a:lnTo>
                      <a:pt x="681" y="73"/>
                    </a:lnTo>
                    <a:lnTo>
                      <a:pt x="707" y="54"/>
                    </a:lnTo>
                    <a:lnTo>
                      <a:pt x="733" y="30"/>
                    </a:lnTo>
                    <a:lnTo>
                      <a:pt x="733" y="30"/>
                    </a:lnTo>
                    <a:lnTo>
                      <a:pt x="745" y="20"/>
                    </a:lnTo>
                    <a:lnTo>
                      <a:pt x="751" y="16"/>
                    </a:lnTo>
                    <a:lnTo>
                      <a:pt x="757" y="14"/>
                    </a:lnTo>
                    <a:lnTo>
                      <a:pt x="763" y="14"/>
                    </a:lnTo>
                    <a:lnTo>
                      <a:pt x="769" y="16"/>
                    </a:lnTo>
                    <a:lnTo>
                      <a:pt x="785" y="24"/>
                    </a:lnTo>
                    <a:lnTo>
                      <a:pt x="785" y="24"/>
                    </a:lnTo>
                    <a:lnTo>
                      <a:pt x="809" y="40"/>
                    </a:lnTo>
                    <a:lnTo>
                      <a:pt x="830" y="58"/>
                    </a:lnTo>
                    <a:lnTo>
                      <a:pt x="852" y="77"/>
                    </a:lnTo>
                    <a:lnTo>
                      <a:pt x="872" y="95"/>
                    </a:lnTo>
                    <a:lnTo>
                      <a:pt x="890" y="115"/>
                    </a:lnTo>
                    <a:lnTo>
                      <a:pt x="908" y="137"/>
                    </a:lnTo>
                    <a:lnTo>
                      <a:pt x="924" y="159"/>
                    </a:lnTo>
                    <a:lnTo>
                      <a:pt x="938" y="185"/>
                    </a:lnTo>
                    <a:lnTo>
                      <a:pt x="938" y="185"/>
                    </a:lnTo>
                    <a:lnTo>
                      <a:pt x="950" y="207"/>
                    </a:lnTo>
                    <a:lnTo>
                      <a:pt x="958" y="231"/>
                    </a:lnTo>
                    <a:lnTo>
                      <a:pt x="964" y="255"/>
                    </a:lnTo>
                    <a:lnTo>
                      <a:pt x="966" y="279"/>
                    </a:lnTo>
                    <a:lnTo>
                      <a:pt x="966" y="279"/>
                    </a:lnTo>
                    <a:lnTo>
                      <a:pt x="966" y="379"/>
                    </a:lnTo>
                    <a:lnTo>
                      <a:pt x="968" y="480"/>
                    </a:lnTo>
                    <a:lnTo>
                      <a:pt x="968" y="680"/>
                    </a:lnTo>
                    <a:lnTo>
                      <a:pt x="968" y="680"/>
                    </a:lnTo>
                    <a:lnTo>
                      <a:pt x="966" y="712"/>
                    </a:lnTo>
                    <a:lnTo>
                      <a:pt x="964" y="726"/>
                    </a:lnTo>
                    <a:lnTo>
                      <a:pt x="960" y="738"/>
                    </a:lnTo>
                    <a:lnTo>
                      <a:pt x="956" y="750"/>
                    </a:lnTo>
                    <a:lnTo>
                      <a:pt x="950" y="762"/>
                    </a:lnTo>
                    <a:lnTo>
                      <a:pt x="944" y="772"/>
                    </a:lnTo>
                    <a:lnTo>
                      <a:pt x="938" y="780"/>
                    </a:lnTo>
                    <a:lnTo>
                      <a:pt x="928" y="788"/>
                    </a:lnTo>
                    <a:lnTo>
                      <a:pt x="920" y="797"/>
                    </a:lnTo>
                    <a:lnTo>
                      <a:pt x="898" y="809"/>
                    </a:lnTo>
                    <a:lnTo>
                      <a:pt x="870" y="819"/>
                    </a:lnTo>
                    <a:lnTo>
                      <a:pt x="840" y="829"/>
                    </a:lnTo>
                    <a:lnTo>
                      <a:pt x="840" y="829"/>
                    </a:lnTo>
                    <a:lnTo>
                      <a:pt x="814" y="833"/>
                    </a:lnTo>
                    <a:lnTo>
                      <a:pt x="791" y="835"/>
                    </a:lnTo>
                    <a:lnTo>
                      <a:pt x="741" y="839"/>
                    </a:lnTo>
                    <a:lnTo>
                      <a:pt x="641" y="841"/>
                    </a:lnTo>
                    <a:lnTo>
                      <a:pt x="641" y="841"/>
                    </a:lnTo>
                    <a:lnTo>
                      <a:pt x="633" y="841"/>
                    </a:lnTo>
                    <a:lnTo>
                      <a:pt x="625" y="839"/>
                    </a:lnTo>
                    <a:lnTo>
                      <a:pt x="619" y="837"/>
                    </a:lnTo>
                    <a:lnTo>
                      <a:pt x="613" y="833"/>
                    </a:lnTo>
                    <a:lnTo>
                      <a:pt x="613" y="833"/>
                    </a:lnTo>
                    <a:lnTo>
                      <a:pt x="597" y="815"/>
                    </a:lnTo>
                    <a:lnTo>
                      <a:pt x="579" y="799"/>
                    </a:lnTo>
                    <a:lnTo>
                      <a:pt x="561" y="786"/>
                    </a:lnTo>
                    <a:lnTo>
                      <a:pt x="541" y="774"/>
                    </a:lnTo>
                    <a:lnTo>
                      <a:pt x="499" y="754"/>
                    </a:lnTo>
                    <a:lnTo>
                      <a:pt x="457" y="736"/>
                    </a:lnTo>
                    <a:lnTo>
                      <a:pt x="457" y="736"/>
                    </a:lnTo>
                    <a:lnTo>
                      <a:pt x="443" y="730"/>
                    </a:lnTo>
                    <a:lnTo>
                      <a:pt x="429" y="722"/>
                    </a:lnTo>
                    <a:lnTo>
                      <a:pt x="429" y="722"/>
                    </a:lnTo>
                    <a:lnTo>
                      <a:pt x="431" y="710"/>
                    </a:lnTo>
                    <a:lnTo>
                      <a:pt x="431" y="7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6" name="Freeform 13">
                <a:extLst>
                  <a:ext uri="{FF2B5EF4-FFF2-40B4-BE49-F238E27FC236}">
                    <a16:creationId xmlns:a16="http://schemas.microsoft.com/office/drawing/2014/main" id="{DD5D63F3-0CE7-A793-1E51-740B084FFE73}"/>
                  </a:ext>
                </a:extLst>
              </p:cNvPr>
              <p:cNvSpPr>
                <a:spLocks/>
              </p:cNvSpPr>
              <p:nvPr/>
            </p:nvSpPr>
            <p:spPr bwMode="auto">
              <a:xfrm>
                <a:off x="1383167" y="4946224"/>
                <a:ext cx="195803" cy="306986"/>
              </a:xfrm>
              <a:custGeom>
                <a:avLst/>
                <a:gdLst>
                  <a:gd name="T0" fmla="*/ 46 w 715"/>
                  <a:gd name="T1" fmla="*/ 10 h 1121"/>
                  <a:gd name="T2" fmla="*/ 157 w 715"/>
                  <a:gd name="T3" fmla="*/ 62 h 1121"/>
                  <a:gd name="T4" fmla="*/ 217 w 715"/>
                  <a:gd name="T5" fmla="*/ 84 h 1121"/>
                  <a:gd name="T6" fmla="*/ 277 w 715"/>
                  <a:gd name="T7" fmla="*/ 96 h 1121"/>
                  <a:gd name="T8" fmla="*/ 339 w 715"/>
                  <a:gd name="T9" fmla="*/ 100 h 1121"/>
                  <a:gd name="T10" fmla="*/ 403 w 715"/>
                  <a:gd name="T11" fmla="*/ 96 h 1121"/>
                  <a:gd name="T12" fmla="*/ 435 w 715"/>
                  <a:gd name="T13" fmla="*/ 94 h 1121"/>
                  <a:gd name="T14" fmla="*/ 483 w 715"/>
                  <a:gd name="T15" fmla="*/ 84 h 1121"/>
                  <a:gd name="T16" fmla="*/ 513 w 715"/>
                  <a:gd name="T17" fmla="*/ 70 h 1121"/>
                  <a:gd name="T18" fmla="*/ 527 w 715"/>
                  <a:gd name="T19" fmla="*/ 60 h 1121"/>
                  <a:gd name="T20" fmla="*/ 547 w 715"/>
                  <a:gd name="T21" fmla="*/ 42 h 1121"/>
                  <a:gd name="T22" fmla="*/ 551 w 715"/>
                  <a:gd name="T23" fmla="*/ 34 h 1121"/>
                  <a:gd name="T24" fmla="*/ 561 w 715"/>
                  <a:gd name="T25" fmla="*/ 14 h 1121"/>
                  <a:gd name="T26" fmla="*/ 575 w 715"/>
                  <a:gd name="T27" fmla="*/ 4 h 1121"/>
                  <a:gd name="T28" fmla="*/ 593 w 715"/>
                  <a:gd name="T29" fmla="*/ 0 h 1121"/>
                  <a:gd name="T30" fmla="*/ 615 w 715"/>
                  <a:gd name="T31" fmla="*/ 0 h 1121"/>
                  <a:gd name="T32" fmla="*/ 663 w 715"/>
                  <a:gd name="T33" fmla="*/ 4 h 1121"/>
                  <a:gd name="T34" fmla="*/ 673 w 715"/>
                  <a:gd name="T35" fmla="*/ 14 h 1121"/>
                  <a:gd name="T36" fmla="*/ 675 w 715"/>
                  <a:gd name="T37" fmla="*/ 60 h 1121"/>
                  <a:gd name="T38" fmla="*/ 715 w 715"/>
                  <a:gd name="T39" fmla="*/ 1047 h 1121"/>
                  <a:gd name="T40" fmla="*/ 715 w 715"/>
                  <a:gd name="T41" fmla="*/ 1069 h 1121"/>
                  <a:gd name="T42" fmla="*/ 703 w 715"/>
                  <a:gd name="T43" fmla="*/ 1103 h 1121"/>
                  <a:gd name="T44" fmla="*/ 693 w 715"/>
                  <a:gd name="T45" fmla="*/ 1113 h 1121"/>
                  <a:gd name="T46" fmla="*/ 681 w 715"/>
                  <a:gd name="T47" fmla="*/ 1119 h 1121"/>
                  <a:gd name="T48" fmla="*/ 645 w 715"/>
                  <a:gd name="T49" fmla="*/ 1117 h 1121"/>
                  <a:gd name="T50" fmla="*/ 625 w 715"/>
                  <a:gd name="T51" fmla="*/ 1111 h 1121"/>
                  <a:gd name="T52" fmla="*/ 593 w 715"/>
                  <a:gd name="T53" fmla="*/ 1095 h 1121"/>
                  <a:gd name="T54" fmla="*/ 569 w 715"/>
                  <a:gd name="T55" fmla="*/ 1073 h 1121"/>
                  <a:gd name="T56" fmla="*/ 553 w 715"/>
                  <a:gd name="T57" fmla="*/ 1047 h 1121"/>
                  <a:gd name="T58" fmla="*/ 541 w 715"/>
                  <a:gd name="T59" fmla="*/ 1013 h 1121"/>
                  <a:gd name="T60" fmla="*/ 491 w 715"/>
                  <a:gd name="T61" fmla="*/ 808 h 1121"/>
                  <a:gd name="T62" fmla="*/ 443 w 715"/>
                  <a:gd name="T63" fmla="*/ 606 h 1121"/>
                  <a:gd name="T64" fmla="*/ 379 w 715"/>
                  <a:gd name="T65" fmla="*/ 337 h 1121"/>
                  <a:gd name="T66" fmla="*/ 369 w 715"/>
                  <a:gd name="T67" fmla="*/ 311 h 1121"/>
                  <a:gd name="T68" fmla="*/ 357 w 715"/>
                  <a:gd name="T69" fmla="*/ 299 h 1121"/>
                  <a:gd name="T70" fmla="*/ 341 w 715"/>
                  <a:gd name="T71" fmla="*/ 293 h 1121"/>
                  <a:gd name="T72" fmla="*/ 331 w 715"/>
                  <a:gd name="T73" fmla="*/ 293 h 1121"/>
                  <a:gd name="T74" fmla="*/ 313 w 715"/>
                  <a:gd name="T75" fmla="*/ 297 h 1121"/>
                  <a:gd name="T76" fmla="*/ 299 w 715"/>
                  <a:gd name="T77" fmla="*/ 307 h 1121"/>
                  <a:gd name="T78" fmla="*/ 289 w 715"/>
                  <a:gd name="T79" fmla="*/ 323 h 1121"/>
                  <a:gd name="T80" fmla="*/ 285 w 715"/>
                  <a:gd name="T81" fmla="*/ 341 h 1121"/>
                  <a:gd name="T82" fmla="*/ 223 w 715"/>
                  <a:gd name="T83" fmla="*/ 692 h 1121"/>
                  <a:gd name="T84" fmla="*/ 163 w 715"/>
                  <a:gd name="T85" fmla="*/ 1023 h 1121"/>
                  <a:gd name="T86" fmla="*/ 151 w 715"/>
                  <a:gd name="T87" fmla="*/ 1057 h 1121"/>
                  <a:gd name="T88" fmla="*/ 125 w 715"/>
                  <a:gd name="T89" fmla="*/ 1087 h 1121"/>
                  <a:gd name="T90" fmla="*/ 94 w 715"/>
                  <a:gd name="T91" fmla="*/ 1109 h 1121"/>
                  <a:gd name="T92" fmla="*/ 58 w 715"/>
                  <a:gd name="T93" fmla="*/ 1121 h 1121"/>
                  <a:gd name="T94" fmla="*/ 46 w 715"/>
                  <a:gd name="T95" fmla="*/ 1121 h 1121"/>
                  <a:gd name="T96" fmla="*/ 24 w 715"/>
                  <a:gd name="T97" fmla="*/ 1113 h 1121"/>
                  <a:gd name="T98" fmla="*/ 8 w 715"/>
                  <a:gd name="T99" fmla="*/ 1099 h 1121"/>
                  <a:gd name="T100" fmla="*/ 0 w 715"/>
                  <a:gd name="T101" fmla="*/ 1075 h 1121"/>
                  <a:gd name="T102" fmla="*/ 0 w 715"/>
                  <a:gd name="T103" fmla="*/ 1061 h 1121"/>
                  <a:gd name="T104" fmla="*/ 6 w 715"/>
                  <a:gd name="T105" fmla="*/ 864 h 1121"/>
                  <a:gd name="T106" fmla="*/ 30 w 715"/>
                  <a:gd name="T107" fmla="*/ 225 h 1121"/>
                  <a:gd name="T108" fmla="*/ 36 w 715"/>
                  <a:gd name="T109" fmla="*/ 130 h 1121"/>
                  <a:gd name="T110" fmla="*/ 42 w 715"/>
                  <a:gd name="T111" fmla="*/ 36 h 1121"/>
                  <a:gd name="T112" fmla="*/ 46 w 715"/>
                  <a:gd name="T113" fmla="*/ 1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5" h="1121">
                    <a:moveTo>
                      <a:pt x="46" y="10"/>
                    </a:moveTo>
                    <a:lnTo>
                      <a:pt x="46" y="10"/>
                    </a:lnTo>
                    <a:lnTo>
                      <a:pt x="157" y="62"/>
                    </a:lnTo>
                    <a:lnTo>
                      <a:pt x="157" y="62"/>
                    </a:lnTo>
                    <a:lnTo>
                      <a:pt x="187" y="74"/>
                    </a:lnTo>
                    <a:lnTo>
                      <a:pt x="217" y="84"/>
                    </a:lnTo>
                    <a:lnTo>
                      <a:pt x="247" y="92"/>
                    </a:lnTo>
                    <a:lnTo>
                      <a:pt x="277" y="96"/>
                    </a:lnTo>
                    <a:lnTo>
                      <a:pt x="309" y="98"/>
                    </a:lnTo>
                    <a:lnTo>
                      <a:pt x="339" y="100"/>
                    </a:lnTo>
                    <a:lnTo>
                      <a:pt x="371" y="98"/>
                    </a:lnTo>
                    <a:lnTo>
                      <a:pt x="403" y="96"/>
                    </a:lnTo>
                    <a:lnTo>
                      <a:pt x="403" y="96"/>
                    </a:lnTo>
                    <a:lnTo>
                      <a:pt x="435" y="94"/>
                    </a:lnTo>
                    <a:lnTo>
                      <a:pt x="467" y="88"/>
                    </a:lnTo>
                    <a:lnTo>
                      <a:pt x="483" y="84"/>
                    </a:lnTo>
                    <a:lnTo>
                      <a:pt x="499" y="78"/>
                    </a:lnTo>
                    <a:lnTo>
                      <a:pt x="513" y="70"/>
                    </a:lnTo>
                    <a:lnTo>
                      <a:pt x="527" y="60"/>
                    </a:lnTo>
                    <a:lnTo>
                      <a:pt x="527" y="60"/>
                    </a:lnTo>
                    <a:lnTo>
                      <a:pt x="541" y="48"/>
                    </a:lnTo>
                    <a:lnTo>
                      <a:pt x="547" y="42"/>
                    </a:lnTo>
                    <a:lnTo>
                      <a:pt x="551" y="34"/>
                    </a:lnTo>
                    <a:lnTo>
                      <a:pt x="551" y="34"/>
                    </a:lnTo>
                    <a:lnTo>
                      <a:pt x="555" y="24"/>
                    </a:lnTo>
                    <a:lnTo>
                      <a:pt x="561" y="14"/>
                    </a:lnTo>
                    <a:lnTo>
                      <a:pt x="569" y="8"/>
                    </a:lnTo>
                    <a:lnTo>
                      <a:pt x="575" y="4"/>
                    </a:lnTo>
                    <a:lnTo>
                      <a:pt x="585" y="2"/>
                    </a:lnTo>
                    <a:lnTo>
                      <a:pt x="593" y="0"/>
                    </a:lnTo>
                    <a:lnTo>
                      <a:pt x="615" y="0"/>
                    </a:lnTo>
                    <a:lnTo>
                      <a:pt x="615" y="0"/>
                    </a:lnTo>
                    <a:lnTo>
                      <a:pt x="653" y="2"/>
                    </a:lnTo>
                    <a:lnTo>
                      <a:pt x="663" y="4"/>
                    </a:lnTo>
                    <a:lnTo>
                      <a:pt x="671" y="8"/>
                    </a:lnTo>
                    <a:lnTo>
                      <a:pt x="673" y="14"/>
                    </a:lnTo>
                    <a:lnTo>
                      <a:pt x="675" y="24"/>
                    </a:lnTo>
                    <a:lnTo>
                      <a:pt x="675" y="60"/>
                    </a:lnTo>
                    <a:lnTo>
                      <a:pt x="675" y="60"/>
                    </a:lnTo>
                    <a:lnTo>
                      <a:pt x="715" y="1047"/>
                    </a:lnTo>
                    <a:lnTo>
                      <a:pt x="715" y="1047"/>
                    </a:lnTo>
                    <a:lnTo>
                      <a:pt x="715" y="1069"/>
                    </a:lnTo>
                    <a:lnTo>
                      <a:pt x="711" y="1087"/>
                    </a:lnTo>
                    <a:lnTo>
                      <a:pt x="703" y="1103"/>
                    </a:lnTo>
                    <a:lnTo>
                      <a:pt x="699" y="1107"/>
                    </a:lnTo>
                    <a:lnTo>
                      <a:pt x="693" y="1113"/>
                    </a:lnTo>
                    <a:lnTo>
                      <a:pt x="687" y="1115"/>
                    </a:lnTo>
                    <a:lnTo>
                      <a:pt x="681" y="1119"/>
                    </a:lnTo>
                    <a:lnTo>
                      <a:pt x="665" y="1121"/>
                    </a:lnTo>
                    <a:lnTo>
                      <a:pt x="645" y="1117"/>
                    </a:lnTo>
                    <a:lnTo>
                      <a:pt x="625" y="1111"/>
                    </a:lnTo>
                    <a:lnTo>
                      <a:pt x="625" y="1111"/>
                    </a:lnTo>
                    <a:lnTo>
                      <a:pt x="609" y="1103"/>
                    </a:lnTo>
                    <a:lnTo>
                      <a:pt x="593" y="1095"/>
                    </a:lnTo>
                    <a:lnTo>
                      <a:pt x="581" y="1085"/>
                    </a:lnTo>
                    <a:lnTo>
                      <a:pt x="569" y="1073"/>
                    </a:lnTo>
                    <a:lnTo>
                      <a:pt x="561" y="1061"/>
                    </a:lnTo>
                    <a:lnTo>
                      <a:pt x="553" y="1047"/>
                    </a:lnTo>
                    <a:lnTo>
                      <a:pt x="545" y="1031"/>
                    </a:lnTo>
                    <a:lnTo>
                      <a:pt x="541" y="1013"/>
                    </a:lnTo>
                    <a:lnTo>
                      <a:pt x="541" y="1013"/>
                    </a:lnTo>
                    <a:lnTo>
                      <a:pt x="491" y="808"/>
                    </a:lnTo>
                    <a:lnTo>
                      <a:pt x="443" y="606"/>
                    </a:lnTo>
                    <a:lnTo>
                      <a:pt x="443" y="606"/>
                    </a:lnTo>
                    <a:lnTo>
                      <a:pt x="379" y="337"/>
                    </a:lnTo>
                    <a:lnTo>
                      <a:pt x="379" y="337"/>
                    </a:lnTo>
                    <a:lnTo>
                      <a:pt x="373" y="319"/>
                    </a:lnTo>
                    <a:lnTo>
                      <a:pt x="369" y="311"/>
                    </a:lnTo>
                    <a:lnTo>
                      <a:pt x="363" y="305"/>
                    </a:lnTo>
                    <a:lnTo>
                      <a:pt x="357" y="299"/>
                    </a:lnTo>
                    <a:lnTo>
                      <a:pt x="349" y="295"/>
                    </a:lnTo>
                    <a:lnTo>
                      <a:pt x="341" y="293"/>
                    </a:lnTo>
                    <a:lnTo>
                      <a:pt x="331" y="293"/>
                    </a:lnTo>
                    <a:lnTo>
                      <a:pt x="331" y="293"/>
                    </a:lnTo>
                    <a:lnTo>
                      <a:pt x="321" y="295"/>
                    </a:lnTo>
                    <a:lnTo>
                      <a:pt x="313" y="297"/>
                    </a:lnTo>
                    <a:lnTo>
                      <a:pt x="305" y="301"/>
                    </a:lnTo>
                    <a:lnTo>
                      <a:pt x="299" y="307"/>
                    </a:lnTo>
                    <a:lnTo>
                      <a:pt x="295" y="315"/>
                    </a:lnTo>
                    <a:lnTo>
                      <a:pt x="289" y="323"/>
                    </a:lnTo>
                    <a:lnTo>
                      <a:pt x="285" y="341"/>
                    </a:lnTo>
                    <a:lnTo>
                      <a:pt x="285" y="341"/>
                    </a:lnTo>
                    <a:lnTo>
                      <a:pt x="223" y="692"/>
                    </a:lnTo>
                    <a:lnTo>
                      <a:pt x="223" y="692"/>
                    </a:lnTo>
                    <a:lnTo>
                      <a:pt x="163" y="1023"/>
                    </a:lnTo>
                    <a:lnTo>
                      <a:pt x="163" y="1023"/>
                    </a:lnTo>
                    <a:lnTo>
                      <a:pt x="159" y="1039"/>
                    </a:lnTo>
                    <a:lnTo>
                      <a:pt x="151" y="1057"/>
                    </a:lnTo>
                    <a:lnTo>
                      <a:pt x="139" y="1073"/>
                    </a:lnTo>
                    <a:lnTo>
                      <a:pt x="125" y="1087"/>
                    </a:lnTo>
                    <a:lnTo>
                      <a:pt x="109" y="1099"/>
                    </a:lnTo>
                    <a:lnTo>
                      <a:pt x="94" y="1109"/>
                    </a:lnTo>
                    <a:lnTo>
                      <a:pt x="76" y="1117"/>
                    </a:lnTo>
                    <a:lnTo>
                      <a:pt x="58" y="1121"/>
                    </a:lnTo>
                    <a:lnTo>
                      <a:pt x="58" y="1121"/>
                    </a:lnTo>
                    <a:lnTo>
                      <a:pt x="46" y="1121"/>
                    </a:lnTo>
                    <a:lnTo>
                      <a:pt x="34" y="1119"/>
                    </a:lnTo>
                    <a:lnTo>
                      <a:pt x="24" y="1113"/>
                    </a:lnTo>
                    <a:lnTo>
                      <a:pt x="16" y="1107"/>
                    </a:lnTo>
                    <a:lnTo>
                      <a:pt x="8" y="1099"/>
                    </a:lnTo>
                    <a:lnTo>
                      <a:pt x="4" y="1087"/>
                    </a:lnTo>
                    <a:lnTo>
                      <a:pt x="0" y="1075"/>
                    </a:lnTo>
                    <a:lnTo>
                      <a:pt x="0" y="1061"/>
                    </a:lnTo>
                    <a:lnTo>
                      <a:pt x="0" y="1061"/>
                    </a:lnTo>
                    <a:lnTo>
                      <a:pt x="2" y="963"/>
                    </a:lnTo>
                    <a:lnTo>
                      <a:pt x="6" y="864"/>
                    </a:lnTo>
                    <a:lnTo>
                      <a:pt x="6" y="864"/>
                    </a:lnTo>
                    <a:lnTo>
                      <a:pt x="30" y="225"/>
                    </a:lnTo>
                    <a:lnTo>
                      <a:pt x="30" y="225"/>
                    </a:lnTo>
                    <a:lnTo>
                      <a:pt x="36" y="130"/>
                    </a:lnTo>
                    <a:lnTo>
                      <a:pt x="42" y="36"/>
                    </a:lnTo>
                    <a:lnTo>
                      <a:pt x="42" y="36"/>
                    </a:lnTo>
                    <a:lnTo>
                      <a:pt x="44" y="24"/>
                    </a:lnTo>
                    <a:lnTo>
                      <a:pt x="46" y="10"/>
                    </a:lnTo>
                    <a:lnTo>
                      <a:pt x="4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7" name="Freeform 14">
                <a:extLst>
                  <a:ext uri="{FF2B5EF4-FFF2-40B4-BE49-F238E27FC236}">
                    <a16:creationId xmlns:a16="http://schemas.microsoft.com/office/drawing/2014/main" id="{BC743B66-7D80-9DF5-C882-FDC0851744A2}"/>
                  </a:ext>
                </a:extLst>
              </p:cNvPr>
              <p:cNvSpPr>
                <a:spLocks/>
              </p:cNvSpPr>
              <p:nvPr/>
            </p:nvSpPr>
            <p:spPr bwMode="auto">
              <a:xfrm>
                <a:off x="1474359" y="4560642"/>
                <a:ext cx="92562" cy="132817"/>
              </a:xfrm>
              <a:custGeom>
                <a:avLst/>
                <a:gdLst>
                  <a:gd name="T0" fmla="*/ 338 w 338"/>
                  <a:gd name="T1" fmla="*/ 191 h 485"/>
                  <a:gd name="T2" fmla="*/ 322 w 338"/>
                  <a:gd name="T3" fmla="*/ 317 h 485"/>
                  <a:gd name="T4" fmla="*/ 316 w 338"/>
                  <a:gd name="T5" fmla="*/ 365 h 485"/>
                  <a:gd name="T6" fmla="*/ 310 w 338"/>
                  <a:gd name="T7" fmla="*/ 387 h 485"/>
                  <a:gd name="T8" fmla="*/ 286 w 338"/>
                  <a:gd name="T9" fmla="*/ 429 h 485"/>
                  <a:gd name="T10" fmla="*/ 248 w 338"/>
                  <a:gd name="T11" fmla="*/ 461 h 485"/>
                  <a:gd name="T12" fmla="*/ 204 w 338"/>
                  <a:gd name="T13" fmla="*/ 479 h 485"/>
                  <a:gd name="T14" fmla="*/ 180 w 338"/>
                  <a:gd name="T15" fmla="*/ 485 h 485"/>
                  <a:gd name="T16" fmla="*/ 126 w 338"/>
                  <a:gd name="T17" fmla="*/ 481 h 485"/>
                  <a:gd name="T18" fmla="*/ 78 w 338"/>
                  <a:gd name="T19" fmla="*/ 465 h 485"/>
                  <a:gd name="T20" fmla="*/ 40 w 338"/>
                  <a:gd name="T21" fmla="*/ 433 h 485"/>
                  <a:gd name="T22" fmla="*/ 14 w 338"/>
                  <a:gd name="T23" fmla="*/ 389 h 485"/>
                  <a:gd name="T24" fmla="*/ 8 w 338"/>
                  <a:gd name="T25" fmla="*/ 365 h 485"/>
                  <a:gd name="T26" fmla="*/ 0 w 338"/>
                  <a:gd name="T27" fmla="*/ 317 h 485"/>
                  <a:gd name="T28" fmla="*/ 2 w 338"/>
                  <a:gd name="T29" fmla="*/ 293 h 485"/>
                  <a:gd name="T30" fmla="*/ 10 w 338"/>
                  <a:gd name="T31" fmla="*/ 209 h 485"/>
                  <a:gd name="T32" fmla="*/ 24 w 338"/>
                  <a:gd name="T33" fmla="*/ 124 h 485"/>
                  <a:gd name="T34" fmla="*/ 32 w 338"/>
                  <a:gd name="T35" fmla="*/ 94 h 485"/>
                  <a:gd name="T36" fmla="*/ 48 w 338"/>
                  <a:gd name="T37" fmla="*/ 68 h 485"/>
                  <a:gd name="T38" fmla="*/ 68 w 338"/>
                  <a:gd name="T39" fmla="*/ 46 h 485"/>
                  <a:gd name="T40" fmla="*/ 90 w 338"/>
                  <a:gd name="T41" fmla="*/ 28 h 485"/>
                  <a:gd name="T42" fmla="*/ 144 w 338"/>
                  <a:gd name="T43" fmla="*/ 6 h 485"/>
                  <a:gd name="T44" fmla="*/ 170 w 338"/>
                  <a:gd name="T45" fmla="*/ 0 h 485"/>
                  <a:gd name="T46" fmla="*/ 196 w 338"/>
                  <a:gd name="T47" fmla="*/ 2 h 485"/>
                  <a:gd name="T48" fmla="*/ 210 w 338"/>
                  <a:gd name="T49" fmla="*/ 4 h 485"/>
                  <a:gd name="T50" fmla="*/ 238 w 338"/>
                  <a:gd name="T51" fmla="*/ 14 h 485"/>
                  <a:gd name="T52" fmla="*/ 264 w 338"/>
                  <a:gd name="T53" fmla="*/ 30 h 485"/>
                  <a:gd name="T54" fmla="*/ 288 w 338"/>
                  <a:gd name="T55" fmla="*/ 50 h 485"/>
                  <a:gd name="T56" fmla="*/ 306 w 338"/>
                  <a:gd name="T57" fmla="*/ 74 h 485"/>
                  <a:gd name="T58" fmla="*/ 322 w 338"/>
                  <a:gd name="T59" fmla="*/ 102 h 485"/>
                  <a:gd name="T60" fmla="*/ 332 w 338"/>
                  <a:gd name="T61" fmla="*/ 134 h 485"/>
                  <a:gd name="T62" fmla="*/ 336 w 338"/>
                  <a:gd name="T63" fmla="*/ 170 h 485"/>
                  <a:gd name="T64" fmla="*/ 338 w 338"/>
                  <a:gd name="T65" fmla="*/ 19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8" h="485">
                    <a:moveTo>
                      <a:pt x="338" y="191"/>
                    </a:moveTo>
                    <a:lnTo>
                      <a:pt x="338" y="191"/>
                    </a:lnTo>
                    <a:lnTo>
                      <a:pt x="328" y="271"/>
                    </a:lnTo>
                    <a:lnTo>
                      <a:pt x="322" y="317"/>
                    </a:lnTo>
                    <a:lnTo>
                      <a:pt x="316" y="365"/>
                    </a:lnTo>
                    <a:lnTo>
                      <a:pt x="316" y="365"/>
                    </a:lnTo>
                    <a:lnTo>
                      <a:pt x="314" y="377"/>
                    </a:lnTo>
                    <a:lnTo>
                      <a:pt x="310" y="387"/>
                    </a:lnTo>
                    <a:lnTo>
                      <a:pt x="300" y="409"/>
                    </a:lnTo>
                    <a:lnTo>
                      <a:pt x="286" y="429"/>
                    </a:lnTo>
                    <a:lnTo>
                      <a:pt x="268" y="445"/>
                    </a:lnTo>
                    <a:lnTo>
                      <a:pt x="248" y="461"/>
                    </a:lnTo>
                    <a:lnTo>
                      <a:pt x="228" y="471"/>
                    </a:lnTo>
                    <a:lnTo>
                      <a:pt x="204" y="479"/>
                    </a:lnTo>
                    <a:lnTo>
                      <a:pt x="180" y="485"/>
                    </a:lnTo>
                    <a:lnTo>
                      <a:pt x="180" y="485"/>
                    </a:lnTo>
                    <a:lnTo>
                      <a:pt x="152" y="485"/>
                    </a:lnTo>
                    <a:lnTo>
                      <a:pt x="126" y="481"/>
                    </a:lnTo>
                    <a:lnTo>
                      <a:pt x="100" y="475"/>
                    </a:lnTo>
                    <a:lnTo>
                      <a:pt x="78" y="465"/>
                    </a:lnTo>
                    <a:lnTo>
                      <a:pt x="58" y="451"/>
                    </a:lnTo>
                    <a:lnTo>
                      <a:pt x="40" y="433"/>
                    </a:lnTo>
                    <a:lnTo>
                      <a:pt x="26" y="413"/>
                    </a:lnTo>
                    <a:lnTo>
                      <a:pt x="14" y="389"/>
                    </a:lnTo>
                    <a:lnTo>
                      <a:pt x="14" y="389"/>
                    </a:lnTo>
                    <a:lnTo>
                      <a:pt x="8" y="365"/>
                    </a:lnTo>
                    <a:lnTo>
                      <a:pt x="4" y="341"/>
                    </a:lnTo>
                    <a:lnTo>
                      <a:pt x="0" y="317"/>
                    </a:lnTo>
                    <a:lnTo>
                      <a:pt x="2" y="293"/>
                    </a:lnTo>
                    <a:lnTo>
                      <a:pt x="2" y="293"/>
                    </a:lnTo>
                    <a:lnTo>
                      <a:pt x="4" y="251"/>
                    </a:lnTo>
                    <a:lnTo>
                      <a:pt x="10" y="209"/>
                    </a:lnTo>
                    <a:lnTo>
                      <a:pt x="24" y="124"/>
                    </a:lnTo>
                    <a:lnTo>
                      <a:pt x="24" y="124"/>
                    </a:lnTo>
                    <a:lnTo>
                      <a:pt x="26" y="108"/>
                    </a:lnTo>
                    <a:lnTo>
                      <a:pt x="32" y="94"/>
                    </a:lnTo>
                    <a:lnTo>
                      <a:pt x="38" y="82"/>
                    </a:lnTo>
                    <a:lnTo>
                      <a:pt x="48" y="68"/>
                    </a:lnTo>
                    <a:lnTo>
                      <a:pt x="56" y="58"/>
                    </a:lnTo>
                    <a:lnTo>
                      <a:pt x="68" y="46"/>
                    </a:lnTo>
                    <a:lnTo>
                      <a:pt x="78" y="36"/>
                    </a:lnTo>
                    <a:lnTo>
                      <a:pt x="90" y="28"/>
                    </a:lnTo>
                    <a:lnTo>
                      <a:pt x="116" y="14"/>
                    </a:lnTo>
                    <a:lnTo>
                      <a:pt x="144" y="6"/>
                    </a:lnTo>
                    <a:lnTo>
                      <a:pt x="158" y="2"/>
                    </a:lnTo>
                    <a:lnTo>
                      <a:pt x="170" y="0"/>
                    </a:lnTo>
                    <a:lnTo>
                      <a:pt x="184" y="0"/>
                    </a:lnTo>
                    <a:lnTo>
                      <a:pt x="196" y="2"/>
                    </a:lnTo>
                    <a:lnTo>
                      <a:pt x="196" y="2"/>
                    </a:lnTo>
                    <a:lnTo>
                      <a:pt x="210" y="4"/>
                    </a:lnTo>
                    <a:lnTo>
                      <a:pt x="224" y="8"/>
                    </a:lnTo>
                    <a:lnTo>
                      <a:pt x="238" y="14"/>
                    </a:lnTo>
                    <a:lnTo>
                      <a:pt x="252" y="22"/>
                    </a:lnTo>
                    <a:lnTo>
                      <a:pt x="264" y="30"/>
                    </a:lnTo>
                    <a:lnTo>
                      <a:pt x="276" y="38"/>
                    </a:lnTo>
                    <a:lnTo>
                      <a:pt x="288" y="50"/>
                    </a:lnTo>
                    <a:lnTo>
                      <a:pt x="298" y="60"/>
                    </a:lnTo>
                    <a:lnTo>
                      <a:pt x="306" y="74"/>
                    </a:lnTo>
                    <a:lnTo>
                      <a:pt x="314" y="88"/>
                    </a:lnTo>
                    <a:lnTo>
                      <a:pt x="322" y="102"/>
                    </a:lnTo>
                    <a:lnTo>
                      <a:pt x="328" y="118"/>
                    </a:lnTo>
                    <a:lnTo>
                      <a:pt x="332" y="134"/>
                    </a:lnTo>
                    <a:lnTo>
                      <a:pt x="334" y="152"/>
                    </a:lnTo>
                    <a:lnTo>
                      <a:pt x="336" y="170"/>
                    </a:lnTo>
                    <a:lnTo>
                      <a:pt x="338" y="191"/>
                    </a:lnTo>
                    <a:lnTo>
                      <a:pt x="33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grpSp>
      <p:grpSp>
        <p:nvGrpSpPr>
          <p:cNvPr id="705" name="Group 704">
            <a:extLst>
              <a:ext uri="{FF2B5EF4-FFF2-40B4-BE49-F238E27FC236}">
                <a16:creationId xmlns:a16="http://schemas.microsoft.com/office/drawing/2014/main" id="{C90C1BC2-6A43-7971-1E22-2C7B6470C2E8}"/>
              </a:ext>
            </a:extLst>
          </p:cNvPr>
          <p:cNvGrpSpPr/>
          <p:nvPr/>
        </p:nvGrpSpPr>
        <p:grpSpPr>
          <a:xfrm>
            <a:off x="8810589" y="2672521"/>
            <a:ext cx="2364430" cy="591503"/>
            <a:chOff x="9248598" y="2403033"/>
            <a:chExt cx="2522059" cy="630936"/>
          </a:xfrm>
        </p:grpSpPr>
        <p:sp>
          <p:nvSpPr>
            <p:cNvPr id="687" name="Rectangle 686">
              <a:extLst>
                <a:ext uri="{FF2B5EF4-FFF2-40B4-BE49-F238E27FC236}">
                  <a16:creationId xmlns:a16="http://schemas.microsoft.com/office/drawing/2014/main" id="{C5A61B66-8448-80B0-3945-D59C924F3397}"/>
                </a:ext>
              </a:extLst>
            </p:cNvPr>
            <p:cNvSpPr/>
            <p:nvPr/>
          </p:nvSpPr>
          <p:spPr>
            <a:xfrm>
              <a:off x="9542055" y="2403033"/>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8" name="Rectangle 687">
              <a:extLst>
                <a:ext uri="{FF2B5EF4-FFF2-40B4-BE49-F238E27FC236}">
                  <a16:creationId xmlns:a16="http://schemas.microsoft.com/office/drawing/2014/main" id="{011156D0-4394-27C0-07F0-A39A12FF2ED7}"/>
                </a:ext>
              </a:extLst>
            </p:cNvPr>
            <p:cNvSpPr/>
            <p:nvPr/>
          </p:nvSpPr>
          <p:spPr>
            <a:xfrm flipH="1">
              <a:off x="11725524" y="2403033"/>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0" name="Rectangle 1">
              <a:extLst>
                <a:ext uri="{FF2B5EF4-FFF2-40B4-BE49-F238E27FC236}">
                  <a16:creationId xmlns:a16="http://schemas.microsoft.com/office/drawing/2014/main" id="{5F9C77EB-6DB7-2942-E7B9-18A7B62C6FDD}"/>
                </a:ext>
              </a:extLst>
            </p:cNvPr>
            <p:cNvSpPr>
              <a:spLocks noChangeArrowheads="1"/>
            </p:cNvSpPr>
            <p:nvPr/>
          </p:nvSpPr>
          <p:spPr bwMode="auto">
            <a:xfrm>
              <a:off x="9988283" y="2573581"/>
              <a:ext cx="15071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Neurologic</a:t>
              </a:r>
            </a:p>
          </p:txBody>
        </p:sp>
        <p:grpSp>
          <p:nvGrpSpPr>
            <p:cNvPr id="704" name="Group 703">
              <a:extLst>
                <a:ext uri="{FF2B5EF4-FFF2-40B4-BE49-F238E27FC236}">
                  <a16:creationId xmlns:a16="http://schemas.microsoft.com/office/drawing/2014/main" id="{0E13BF14-EF2C-FFE6-D97C-D9F4737AA414}"/>
                </a:ext>
              </a:extLst>
            </p:cNvPr>
            <p:cNvGrpSpPr/>
            <p:nvPr/>
          </p:nvGrpSpPr>
          <p:grpSpPr>
            <a:xfrm>
              <a:off x="9248598" y="2403033"/>
              <a:ext cx="630936" cy="630936"/>
              <a:chOff x="9248598" y="2403033"/>
              <a:chExt cx="630936" cy="630936"/>
            </a:xfrm>
          </p:grpSpPr>
          <p:sp>
            <p:nvSpPr>
              <p:cNvPr id="689" name="Oval 688">
                <a:extLst>
                  <a:ext uri="{FF2B5EF4-FFF2-40B4-BE49-F238E27FC236}">
                    <a16:creationId xmlns:a16="http://schemas.microsoft.com/office/drawing/2014/main" id="{BAAD0F55-4C85-9B9E-B83A-1044D0198668}"/>
                  </a:ext>
                </a:extLst>
              </p:cNvPr>
              <p:cNvSpPr/>
              <p:nvPr/>
            </p:nvSpPr>
            <p:spPr>
              <a:xfrm>
                <a:off x="9248598" y="2403033"/>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Graphic 12" descr="Head with gears">
                <a:extLst>
                  <a:ext uri="{FF2B5EF4-FFF2-40B4-BE49-F238E27FC236}">
                    <a16:creationId xmlns:a16="http://schemas.microsoft.com/office/drawing/2014/main" id="{267AAAD4-77AC-7393-94E8-7973075D1FC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330812" y="2485247"/>
                <a:ext cx="466508" cy="466508"/>
              </a:xfrm>
              <a:prstGeom prst="rect">
                <a:avLst/>
              </a:prstGeom>
            </p:spPr>
          </p:pic>
        </p:grpSp>
      </p:grpSp>
      <p:grpSp>
        <p:nvGrpSpPr>
          <p:cNvPr id="703" name="Group 702">
            <a:extLst>
              <a:ext uri="{FF2B5EF4-FFF2-40B4-BE49-F238E27FC236}">
                <a16:creationId xmlns:a16="http://schemas.microsoft.com/office/drawing/2014/main" id="{F01D320D-4CD8-4E14-4A3E-AB1657610895}"/>
              </a:ext>
            </a:extLst>
          </p:cNvPr>
          <p:cNvGrpSpPr/>
          <p:nvPr/>
        </p:nvGrpSpPr>
        <p:grpSpPr>
          <a:xfrm>
            <a:off x="8810589" y="3448959"/>
            <a:ext cx="2364430" cy="591503"/>
            <a:chOff x="9248598" y="3240022"/>
            <a:chExt cx="2522059" cy="630936"/>
          </a:xfrm>
        </p:grpSpPr>
        <p:sp>
          <p:nvSpPr>
            <p:cNvPr id="691" name="Rectangle 690">
              <a:extLst>
                <a:ext uri="{FF2B5EF4-FFF2-40B4-BE49-F238E27FC236}">
                  <a16:creationId xmlns:a16="http://schemas.microsoft.com/office/drawing/2014/main" id="{A9CEB6D3-9523-9A7A-407B-DB7BB2FC99C0}"/>
                </a:ext>
              </a:extLst>
            </p:cNvPr>
            <p:cNvSpPr/>
            <p:nvPr/>
          </p:nvSpPr>
          <p:spPr>
            <a:xfrm>
              <a:off x="9542055" y="3240022"/>
              <a:ext cx="2228602" cy="63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2" name="Rectangle 691">
              <a:extLst>
                <a:ext uri="{FF2B5EF4-FFF2-40B4-BE49-F238E27FC236}">
                  <a16:creationId xmlns:a16="http://schemas.microsoft.com/office/drawing/2014/main" id="{26D6B279-800F-7BB2-07A3-1E62CC898FAF}"/>
                </a:ext>
              </a:extLst>
            </p:cNvPr>
            <p:cNvSpPr/>
            <p:nvPr/>
          </p:nvSpPr>
          <p:spPr>
            <a:xfrm flipH="1">
              <a:off x="11725524" y="3240022"/>
              <a:ext cx="45133" cy="630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3" name="Oval 692">
              <a:extLst>
                <a:ext uri="{FF2B5EF4-FFF2-40B4-BE49-F238E27FC236}">
                  <a16:creationId xmlns:a16="http://schemas.microsoft.com/office/drawing/2014/main" id="{98DA0E55-3DF2-B9C5-AD3D-4FA96158F17E}"/>
                </a:ext>
              </a:extLst>
            </p:cNvPr>
            <p:cNvSpPr/>
            <p:nvPr/>
          </p:nvSpPr>
          <p:spPr>
            <a:xfrm>
              <a:off x="9248598" y="3240022"/>
              <a:ext cx="630936" cy="6309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4" name="Rectangle 1">
              <a:extLst>
                <a:ext uri="{FF2B5EF4-FFF2-40B4-BE49-F238E27FC236}">
                  <a16:creationId xmlns:a16="http://schemas.microsoft.com/office/drawing/2014/main" id="{9AAB044F-5411-9458-9C1A-B8AD6C5EC9AF}"/>
                </a:ext>
              </a:extLst>
            </p:cNvPr>
            <p:cNvSpPr>
              <a:spLocks noChangeArrowheads="1"/>
            </p:cNvSpPr>
            <p:nvPr/>
          </p:nvSpPr>
          <p:spPr bwMode="auto">
            <a:xfrm>
              <a:off x="9998472" y="3316644"/>
              <a:ext cx="1603211" cy="46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Renal manifestations </a:t>
              </a:r>
            </a:p>
          </p:txBody>
        </p:sp>
        <p:pic>
          <p:nvPicPr>
            <p:cNvPr id="702" name="Graphic 701">
              <a:extLst>
                <a:ext uri="{FF2B5EF4-FFF2-40B4-BE49-F238E27FC236}">
                  <a16:creationId xmlns:a16="http://schemas.microsoft.com/office/drawing/2014/main" id="{B4D577CB-D277-661A-8154-99FD03F3F18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389815" y="3441959"/>
              <a:ext cx="361950" cy="314325"/>
            </a:xfrm>
            <a:prstGeom prst="rect">
              <a:avLst/>
            </a:prstGeom>
          </p:spPr>
        </p:pic>
      </p:grpSp>
      <p:sp>
        <p:nvSpPr>
          <p:cNvPr id="11" name="Rectangle 10">
            <a:hlinkClick r:id="" action="ppaction://noaction"/>
            <a:extLst>
              <a:ext uri="{FF2B5EF4-FFF2-40B4-BE49-F238E27FC236}">
                <a16:creationId xmlns:a16="http://schemas.microsoft.com/office/drawing/2014/main" id="{21048156-7F3F-CB46-F958-65B73149373E}"/>
              </a:ext>
            </a:extLst>
          </p:cNvPr>
          <p:cNvSpPr/>
          <p:nvPr/>
        </p:nvSpPr>
        <p:spPr>
          <a:xfrm>
            <a:off x="11163692" y="6239401"/>
            <a:ext cx="218684" cy="185311"/>
          </a:xfrm>
          <a:prstGeom prst="rect">
            <a:avLst/>
          </a:prstGeom>
          <a:solidFill>
            <a:schemeClr val="bg1">
              <a:alpha val="1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963936A8-D5E5-E37D-75BA-D9DFACE580E8}"/>
              </a:ext>
            </a:extLst>
          </p:cNvPr>
          <p:cNvSpPr/>
          <p:nvPr/>
        </p:nvSpPr>
        <p:spPr>
          <a:xfrm>
            <a:off x="863203" y="1009054"/>
            <a:ext cx="10456663" cy="4634030"/>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7116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6514CA-A4D1-98EB-977D-9ACDDCA00CB6}"/>
              </a:ext>
            </a:extLst>
          </p:cNvPr>
          <p:cNvSpPr/>
          <p:nvPr/>
        </p:nvSpPr>
        <p:spPr>
          <a:xfrm>
            <a:off x="6277534" y="5245931"/>
            <a:ext cx="5026530" cy="518911"/>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3F4F3"/>
              </a:solidFill>
              <a:effectLst/>
              <a:uLnTx/>
              <a:uFillTx/>
              <a:latin typeface="Arial" panose="020B0604020202020204" pitchFamily="34" charset="0"/>
              <a:ea typeface="+mn-ea"/>
              <a:cs typeface="Arial" panose="020B0604020202020204" pitchFamily="34" charset="0"/>
            </a:endParaRPr>
          </a:p>
        </p:txBody>
      </p:sp>
      <p:sp>
        <p:nvSpPr>
          <p:cNvPr id="108" name="Content Placeholder 2">
            <a:extLst>
              <a:ext uri="{FF2B5EF4-FFF2-40B4-BE49-F238E27FC236}">
                <a16:creationId xmlns:a16="http://schemas.microsoft.com/office/drawing/2014/main" id="{9A1B5D61-2665-5282-C511-6BE526CBCD8F}"/>
              </a:ext>
            </a:extLst>
          </p:cNvPr>
          <p:cNvSpPr txBox="1">
            <a:spLocks/>
          </p:cNvSpPr>
          <p:nvPr/>
        </p:nvSpPr>
        <p:spPr>
          <a:xfrm>
            <a:off x="802947" y="5850799"/>
            <a:ext cx="10516921" cy="460029"/>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mn-cs"/>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Data</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from a noninterventional, retrospective chart review study designed to understand the natural history of 48 patients with perinatal- and infantile-onset HPP ≤5 years of age.</a:t>
            </a:r>
            <a:r>
              <a:rPr kumimoji="0" lang="en-US" sz="750" b="0" i="0" u="none" strike="noStrike" kern="1200" cap="none" spc="0" normalizeH="0" baseline="30000" noProof="0" dirty="0">
                <a:ln>
                  <a:noFill/>
                </a:ln>
                <a:solidFill>
                  <a:srgbClr val="6E6159"/>
                </a:solidFill>
                <a:effectLst/>
                <a:uLnTx/>
                <a:uFillTx/>
                <a:latin typeface="Arial" panose="020B0604020202020204"/>
                <a:ea typeface="ヒラギノ角ゴ Pro W3" panose="020B0300000000000000" pitchFamily="34" charset="-128"/>
                <a:cs typeface="+mn-cs"/>
              </a:rPr>
              <a:t>4</a:t>
            </a:r>
            <a:endPar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endParaRPr>
          </a:p>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HPP, hypophosphatasia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1. Rockman-Greenberg C.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Pediatr</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Endocrinol Rev</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2013;10(suppl 2):380</a:t>
            </a:r>
            <a:r>
              <a:rPr kumimoji="0" lang="en-US" sz="750" b="0" i="0" u="none" strike="noStrike" kern="1200" cap="none" spc="-9"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88; 2. Ramage IJ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J Clin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Pathol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1996;49:682</a:t>
            </a:r>
            <a:r>
              <a:rPr kumimoji="0" lang="en-US" sz="750" b="0" i="0" u="none" strike="noStrike" kern="1200" cap="none" spc="-9"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4; 3. </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Mannes I, et al. </a:t>
            </a:r>
            <a:r>
              <a:rPr kumimoji="0" lang="en-IN" sz="750"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Pediatr</a:t>
            </a:r>
            <a:r>
              <a:rPr kumimoji="0" lang="en-IN" sz="750"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a:t>
            </a:r>
            <a:r>
              <a:rPr kumimoji="0" lang="en-IN" sz="750"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Radiol</a:t>
            </a:r>
            <a:r>
              <a:rPr kumimoji="0" lang="en-IN"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2022;52(5):998–06</a:t>
            </a:r>
            <a:r>
              <a:rPr kumimoji="0" lang="da-DK"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4. Whyte MP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J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Pediatr</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2019;209:116</a:t>
            </a:r>
            <a:r>
              <a:rPr kumimoji="0" lang="en-US" sz="750" b="0" i="0" u="none" strike="noStrike" kern="1200" cap="none" spc="-9"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24</a:t>
            </a:r>
          </a:p>
        </p:txBody>
      </p:sp>
      <p:sp>
        <p:nvSpPr>
          <p:cNvPr id="17" name="Rectangle 16">
            <a:extLst>
              <a:ext uri="{FF2B5EF4-FFF2-40B4-BE49-F238E27FC236}">
                <a16:creationId xmlns:a16="http://schemas.microsoft.com/office/drawing/2014/main" id="{3FC7A1DD-5148-0B10-EFDC-AC1B55EC33C3}"/>
              </a:ext>
            </a:extLst>
          </p:cNvPr>
          <p:cNvSpPr/>
          <p:nvPr/>
        </p:nvSpPr>
        <p:spPr>
          <a:xfrm>
            <a:off x="6936996" y="5248680"/>
            <a:ext cx="4078657" cy="4964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In a chart review of patients ≤5 years of age with HPP, 52% (16/31) of patients had nephrocalcinosis</a:t>
            </a:r>
            <a:r>
              <a:rPr kumimoji="0" lang="en-US" sz="1313" b="0" i="0" u="none" strike="noStrike" kern="1200" cap="none" spc="0" normalizeH="0" baseline="30000" noProof="0" dirty="0">
                <a:ln>
                  <a:noFill/>
                </a:ln>
                <a:solidFill>
                  <a:srgbClr val="6E6159"/>
                </a:solidFill>
                <a:effectLst/>
                <a:uLnTx/>
                <a:uFillTx/>
                <a:latin typeface="Arial" panose="020B0604020202020204"/>
                <a:ea typeface="+mn-ea"/>
                <a:cs typeface="Arial" panose="020B0604020202020204" pitchFamily="34" charset="0"/>
              </a:rPr>
              <a:t>4,a </a:t>
            </a:r>
          </a:p>
        </p:txBody>
      </p:sp>
      <p:sp>
        <p:nvSpPr>
          <p:cNvPr id="23" name="Rectangle 22">
            <a:extLst>
              <a:ext uri="{FF2B5EF4-FFF2-40B4-BE49-F238E27FC236}">
                <a16:creationId xmlns:a16="http://schemas.microsoft.com/office/drawing/2014/main" id="{B60D3E02-1586-E3BB-3D6B-691E0F05A312}"/>
              </a:ext>
            </a:extLst>
          </p:cNvPr>
          <p:cNvSpPr/>
          <p:nvPr/>
        </p:nvSpPr>
        <p:spPr>
          <a:xfrm>
            <a:off x="6497970" y="1042605"/>
            <a:ext cx="450315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rPr>
              <a:t>Nephrocalcinosis in a 3-year-old girl with HPP</a:t>
            </a:r>
            <a:r>
              <a:rPr kumimoji="0" lang="en-US" sz="1500" b="0" i="0" u="none" strike="noStrike" kern="1200" cap="none" spc="0" normalizeH="0" baseline="30000" noProof="0" dirty="0">
                <a:ln>
                  <a:noFill/>
                </a:ln>
                <a:solidFill>
                  <a:srgbClr val="001E60"/>
                </a:solidFill>
                <a:effectLst/>
                <a:uLnTx/>
                <a:uFillTx/>
                <a:latin typeface="Arial" panose="020B0604020202020204"/>
                <a:ea typeface="+mn-ea"/>
                <a:cs typeface="Arial" panose="020B0604020202020204" pitchFamily="34" charset="0"/>
              </a:rPr>
              <a:t>3</a:t>
            </a:r>
            <a:r>
              <a:rPr kumimoji="0" lang="en-US" sz="1500" b="0"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rPr>
              <a:t> </a:t>
            </a:r>
          </a:p>
        </p:txBody>
      </p:sp>
      <p:sp>
        <p:nvSpPr>
          <p:cNvPr id="24" name="Content Placeholder 2">
            <a:extLst>
              <a:ext uri="{FF2B5EF4-FFF2-40B4-BE49-F238E27FC236}">
                <a16:creationId xmlns:a16="http://schemas.microsoft.com/office/drawing/2014/main" id="{C2E372B2-710C-054F-46E5-E87C8E4F9849}"/>
              </a:ext>
            </a:extLst>
          </p:cNvPr>
          <p:cNvSpPr txBox="1">
            <a:spLocks/>
          </p:cNvSpPr>
          <p:nvPr/>
        </p:nvSpPr>
        <p:spPr>
          <a:xfrm>
            <a:off x="912873" y="1313406"/>
            <a:ext cx="5001595" cy="3341250"/>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6500" marR="0" lvl="0" indent="-256500" algn="l" defTabSz="914400" rtl="0" eaLnBrk="1" fontAlgn="base"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19"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Accumulation of serum calcium can overload the renal resorptive mechanisms, resulting in calcium deposition in the kidneys</a:t>
            </a:r>
            <a:r>
              <a:rPr kumimoji="0" lang="en-US" sz="1313" b="0" i="0" u="none" strike="noStrike" kern="1200" cap="none" spc="-19"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p>
          <a:p>
            <a:pPr marL="256500" marR="0" lvl="0" indent="-256500" algn="l" defTabSz="914400" rtl="0" eaLnBrk="1" fontAlgn="base"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Hypercalcemia is relatively common in infantile HPP but is less common in childhood and adult forms of HPP</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2</a:t>
            </a:r>
          </a:p>
          <a:p>
            <a:pPr marL="256500" marR="0" lvl="0" indent="-256500" algn="l" defTabSz="914400" rtl="0" eaLnBrk="1" fontAlgn="base"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Hypercalcemia is associated with</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1"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Nephrocalcinosis</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Apnea</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Anorexia</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Vomiting</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Polydipsia</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Polyuria</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Dehydration</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Constipation</a:t>
            </a:r>
          </a:p>
          <a:p>
            <a:pPr marL="513000" marR="0" lvl="2" indent="-256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Hypotonia</a:t>
            </a:r>
          </a:p>
        </p:txBody>
      </p:sp>
      <p:sp>
        <p:nvSpPr>
          <p:cNvPr id="3" name="Rectangle 2">
            <a:extLst>
              <a:ext uri="{FF2B5EF4-FFF2-40B4-BE49-F238E27FC236}">
                <a16:creationId xmlns:a16="http://schemas.microsoft.com/office/drawing/2014/main" id="{BD14DD88-B235-5E82-0836-ECBB4F122206}"/>
              </a:ext>
            </a:extLst>
          </p:cNvPr>
          <p:cNvSpPr/>
          <p:nvPr/>
        </p:nvSpPr>
        <p:spPr>
          <a:xfrm>
            <a:off x="879668" y="1009054"/>
            <a:ext cx="10438380" cy="4806342"/>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9B479447-DA76-1478-6BEA-3EDE9E3E0C89}"/>
              </a:ext>
            </a:extLst>
          </p:cNvPr>
          <p:cNvSpPr/>
          <p:nvPr/>
        </p:nvSpPr>
        <p:spPr>
          <a:xfrm>
            <a:off x="884465" y="5245931"/>
            <a:ext cx="5104656" cy="5245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90000"/>
              </a:lnSpc>
              <a:spcBef>
                <a:spcPts val="750"/>
              </a:spcBef>
              <a:spcAft>
                <a:spcPts val="0"/>
              </a:spcAft>
              <a:buClrTx/>
              <a:buSzTx/>
              <a:buFontTx/>
              <a:buNone/>
              <a:tabLst/>
              <a:defRPr/>
            </a:pPr>
            <a:r>
              <a:rPr kumimoji="0" lang="en-US" sz="1313" b="1" i="0" u="none" strike="noStrike" kern="1200" cap="none" spc="0" normalizeH="0" baseline="0" noProof="0" dirty="0">
                <a:ln>
                  <a:noFill/>
                </a:ln>
                <a:solidFill>
                  <a:srgbClr val="F3F4F3"/>
                </a:solidFill>
                <a:effectLst/>
                <a:uLnTx/>
                <a:uFillTx/>
                <a:latin typeface="Arial" panose="020B0604020202020204" pitchFamily="34" charset="0"/>
                <a:ea typeface="+mn-ea"/>
                <a:cs typeface="Arial" panose="020B0604020202020204" pitchFamily="34" charset="0"/>
              </a:rPr>
              <a:t> Hypercalcemia leads to a number of renal complications including nephrocalcinosis which can result in kidney failure.</a:t>
            </a:r>
            <a:r>
              <a:rPr kumimoji="0" lang="en-US" sz="1313" b="1" i="0" u="none" strike="noStrike" kern="1200" cap="none" spc="0" normalizeH="0" baseline="30000" noProof="0" dirty="0">
                <a:ln>
                  <a:noFill/>
                </a:ln>
                <a:solidFill>
                  <a:srgbClr val="F3F4F3"/>
                </a:solidFill>
                <a:effectLst/>
                <a:uLnTx/>
                <a:uFillTx/>
                <a:latin typeface="Arial" panose="020B0604020202020204" pitchFamily="34" charset="0"/>
                <a:ea typeface="+mn-ea"/>
                <a:cs typeface="Arial" panose="020B0604020202020204" pitchFamily="34" charset="0"/>
              </a:rPr>
              <a:t>1</a:t>
            </a:r>
            <a:endParaRPr kumimoji="0" lang="en-US" sz="1313" b="1" i="0" u="none" strike="noStrike" kern="1200" cap="none" spc="0" normalizeH="0" baseline="0" noProof="0" dirty="0">
              <a:ln>
                <a:noFill/>
              </a:ln>
              <a:solidFill>
                <a:srgbClr val="F3F4F3"/>
              </a:solidFill>
              <a:effectLst/>
              <a:uLnTx/>
              <a:uFillTx/>
              <a:latin typeface="Arial" panose="020B0604020202020204" pitchFamily="34" charset="0"/>
              <a:ea typeface="+mn-ea"/>
              <a:cs typeface="Arial" panose="020B0604020202020204" pitchFamily="34" charset="0"/>
            </a:endParaRPr>
          </a:p>
        </p:txBody>
      </p:sp>
      <p:pic>
        <p:nvPicPr>
          <p:cNvPr id="6" name="Graphic 5" descr="Home">
            <a:hlinkClick r:id="rId4" action="ppaction://hlinksldjump"/>
            <a:extLst>
              <a:ext uri="{FF2B5EF4-FFF2-40B4-BE49-F238E27FC236}">
                <a16:creationId xmlns:a16="http://schemas.microsoft.com/office/drawing/2014/main" id="{1699A972-A808-9875-51B1-671A053FBD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97899" y="5970672"/>
            <a:ext cx="270000" cy="270000"/>
          </a:xfrm>
          <a:prstGeom prst="rect">
            <a:avLst/>
          </a:prstGeom>
        </p:spPr>
      </p:pic>
      <p:sp>
        <p:nvSpPr>
          <p:cNvPr id="7" name="Freeform 9">
            <a:hlinkClick r:id="" action="ppaction://hlinkshowjump?jump=previousslide"/>
            <a:extLst>
              <a:ext uri="{FF2B5EF4-FFF2-40B4-BE49-F238E27FC236}">
                <a16:creationId xmlns:a16="http://schemas.microsoft.com/office/drawing/2014/main" id="{6AA55413-A14A-26F0-37C0-CEE3B8E56E0D}"/>
              </a:ext>
            </a:extLst>
          </p:cNvPr>
          <p:cNvSpPr>
            <a:spLocks/>
          </p:cNvSpPr>
          <p:nvPr/>
        </p:nvSpPr>
        <p:spPr bwMode="auto">
          <a:xfrm>
            <a:off x="10942321" y="6020848"/>
            <a:ext cx="146665" cy="194215"/>
          </a:xfrm>
          <a:custGeom>
            <a:avLst/>
            <a:gdLst>
              <a:gd name="T0" fmla="*/ 0 w 950"/>
              <a:gd name="T1" fmla="*/ 631 h 1258"/>
              <a:gd name="T2" fmla="*/ 0 w 950"/>
              <a:gd name="T3" fmla="*/ 631 h 1258"/>
              <a:gd name="T4" fmla="*/ 0 w 950"/>
              <a:gd name="T5" fmla="*/ 639 h 1258"/>
              <a:gd name="T6" fmla="*/ 2 w 950"/>
              <a:gd name="T7" fmla="*/ 645 h 1258"/>
              <a:gd name="T8" fmla="*/ 8 w 950"/>
              <a:gd name="T9" fmla="*/ 659 h 1258"/>
              <a:gd name="T10" fmla="*/ 20 w 950"/>
              <a:gd name="T11" fmla="*/ 673 h 1258"/>
              <a:gd name="T12" fmla="*/ 38 w 950"/>
              <a:gd name="T13" fmla="*/ 687 h 1258"/>
              <a:gd name="T14" fmla="*/ 848 w 950"/>
              <a:gd name="T15" fmla="*/ 1240 h 1258"/>
              <a:gd name="T16" fmla="*/ 848 w 950"/>
              <a:gd name="T17" fmla="*/ 1240 h 1258"/>
              <a:gd name="T18" fmla="*/ 870 w 950"/>
              <a:gd name="T19" fmla="*/ 1250 h 1258"/>
              <a:gd name="T20" fmla="*/ 888 w 950"/>
              <a:gd name="T21" fmla="*/ 1256 h 1258"/>
              <a:gd name="T22" fmla="*/ 904 w 950"/>
              <a:gd name="T23" fmla="*/ 1258 h 1258"/>
              <a:gd name="T24" fmla="*/ 916 w 950"/>
              <a:gd name="T25" fmla="*/ 1258 h 1258"/>
              <a:gd name="T26" fmla="*/ 916 w 950"/>
              <a:gd name="T27" fmla="*/ 1258 h 1258"/>
              <a:gd name="T28" fmla="*/ 924 w 950"/>
              <a:gd name="T29" fmla="*/ 1256 h 1258"/>
              <a:gd name="T30" fmla="*/ 932 w 950"/>
              <a:gd name="T31" fmla="*/ 1252 h 1258"/>
              <a:gd name="T32" fmla="*/ 936 w 950"/>
              <a:gd name="T33" fmla="*/ 1248 h 1258"/>
              <a:gd name="T34" fmla="*/ 942 w 950"/>
              <a:gd name="T35" fmla="*/ 1242 h 1258"/>
              <a:gd name="T36" fmla="*/ 946 w 950"/>
              <a:gd name="T37" fmla="*/ 1236 h 1258"/>
              <a:gd name="T38" fmla="*/ 948 w 950"/>
              <a:gd name="T39" fmla="*/ 1228 h 1258"/>
              <a:gd name="T40" fmla="*/ 950 w 950"/>
              <a:gd name="T41" fmla="*/ 1210 h 1258"/>
              <a:gd name="T42" fmla="*/ 950 w 950"/>
              <a:gd name="T43" fmla="*/ 44 h 1258"/>
              <a:gd name="T44" fmla="*/ 950 w 950"/>
              <a:gd name="T45" fmla="*/ 44 h 1258"/>
              <a:gd name="T46" fmla="*/ 948 w 950"/>
              <a:gd name="T47" fmla="*/ 28 h 1258"/>
              <a:gd name="T48" fmla="*/ 944 w 950"/>
              <a:gd name="T49" fmla="*/ 16 h 1258"/>
              <a:gd name="T50" fmla="*/ 936 w 950"/>
              <a:gd name="T51" fmla="*/ 8 h 1258"/>
              <a:gd name="T52" fmla="*/ 928 w 950"/>
              <a:gd name="T53" fmla="*/ 2 h 1258"/>
              <a:gd name="T54" fmla="*/ 928 w 950"/>
              <a:gd name="T55" fmla="*/ 2 h 1258"/>
              <a:gd name="T56" fmla="*/ 914 w 950"/>
              <a:gd name="T57" fmla="*/ 0 h 1258"/>
              <a:gd name="T58" fmla="*/ 902 w 950"/>
              <a:gd name="T59" fmla="*/ 2 h 1258"/>
              <a:gd name="T60" fmla="*/ 890 w 950"/>
              <a:gd name="T61" fmla="*/ 4 h 1258"/>
              <a:gd name="T62" fmla="*/ 878 w 950"/>
              <a:gd name="T63" fmla="*/ 12 h 1258"/>
              <a:gd name="T64" fmla="*/ 38 w 950"/>
              <a:gd name="T65" fmla="*/ 585 h 1258"/>
              <a:gd name="T66" fmla="*/ 38 w 950"/>
              <a:gd name="T67" fmla="*/ 585 h 1258"/>
              <a:gd name="T68" fmla="*/ 22 w 950"/>
              <a:gd name="T69" fmla="*/ 597 h 1258"/>
              <a:gd name="T70" fmla="*/ 10 w 950"/>
              <a:gd name="T71" fmla="*/ 609 h 1258"/>
              <a:gd name="T72" fmla="*/ 2 w 950"/>
              <a:gd name="T73" fmla="*/ 621 h 1258"/>
              <a:gd name="T74" fmla="*/ 0 w 950"/>
              <a:gd name="T75" fmla="*/ 631 h 1258"/>
              <a:gd name="T76" fmla="*/ 0 w 950"/>
              <a:gd name="T77" fmla="*/ 63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0" h="1258">
                <a:moveTo>
                  <a:pt x="0" y="631"/>
                </a:moveTo>
                <a:lnTo>
                  <a:pt x="0" y="631"/>
                </a:lnTo>
                <a:lnTo>
                  <a:pt x="0" y="639"/>
                </a:lnTo>
                <a:lnTo>
                  <a:pt x="2" y="645"/>
                </a:lnTo>
                <a:lnTo>
                  <a:pt x="8" y="659"/>
                </a:lnTo>
                <a:lnTo>
                  <a:pt x="20" y="673"/>
                </a:lnTo>
                <a:lnTo>
                  <a:pt x="38" y="687"/>
                </a:lnTo>
                <a:lnTo>
                  <a:pt x="848" y="1240"/>
                </a:lnTo>
                <a:lnTo>
                  <a:pt x="848" y="1240"/>
                </a:lnTo>
                <a:lnTo>
                  <a:pt x="870" y="1250"/>
                </a:lnTo>
                <a:lnTo>
                  <a:pt x="888" y="1256"/>
                </a:lnTo>
                <a:lnTo>
                  <a:pt x="904" y="1258"/>
                </a:lnTo>
                <a:lnTo>
                  <a:pt x="916" y="1258"/>
                </a:lnTo>
                <a:lnTo>
                  <a:pt x="916" y="1258"/>
                </a:lnTo>
                <a:lnTo>
                  <a:pt x="924" y="1256"/>
                </a:lnTo>
                <a:lnTo>
                  <a:pt x="932" y="1252"/>
                </a:lnTo>
                <a:lnTo>
                  <a:pt x="936" y="1248"/>
                </a:lnTo>
                <a:lnTo>
                  <a:pt x="942" y="1242"/>
                </a:lnTo>
                <a:lnTo>
                  <a:pt x="946" y="1236"/>
                </a:lnTo>
                <a:lnTo>
                  <a:pt x="948" y="1228"/>
                </a:lnTo>
                <a:lnTo>
                  <a:pt x="950" y="1210"/>
                </a:lnTo>
                <a:lnTo>
                  <a:pt x="950" y="44"/>
                </a:lnTo>
                <a:lnTo>
                  <a:pt x="950" y="44"/>
                </a:lnTo>
                <a:lnTo>
                  <a:pt x="948" y="28"/>
                </a:lnTo>
                <a:lnTo>
                  <a:pt x="944" y="16"/>
                </a:lnTo>
                <a:lnTo>
                  <a:pt x="936" y="8"/>
                </a:lnTo>
                <a:lnTo>
                  <a:pt x="928" y="2"/>
                </a:lnTo>
                <a:lnTo>
                  <a:pt x="928" y="2"/>
                </a:lnTo>
                <a:lnTo>
                  <a:pt x="914" y="0"/>
                </a:lnTo>
                <a:lnTo>
                  <a:pt x="902" y="2"/>
                </a:lnTo>
                <a:lnTo>
                  <a:pt x="890" y="4"/>
                </a:lnTo>
                <a:lnTo>
                  <a:pt x="878" y="12"/>
                </a:lnTo>
                <a:lnTo>
                  <a:pt x="38" y="585"/>
                </a:lnTo>
                <a:lnTo>
                  <a:pt x="38" y="585"/>
                </a:lnTo>
                <a:lnTo>
                  <a:pt x="22" y="597"/>
                </a:lnTo>
                <a:lnTo>
                  <a:pt x="10" y="609"/>
                </a:lnTo>
                <a:lnTo>
                  <a:pt x="2" y="621"/>
                </a:lnTo>
                <a:lnTo>
                  <a:pt x="0" y="631"/>
                </a:lnTo>
                <a:lnTo>
                  <a:pt x="0" y="631"/>
                </a:lnTo>
                <a:close/>
              </a:path>
            </a:pathLst>
          </a:custGeom>
          <a:solidFill>
            <a:schemeClr val="tx1"/>
          </a:solidFill>
          <a:ln>
            <a:noFill/>
          </a:ln>
        </p:spPr>
        <p:txBody>
          <a:bodyPr vert="horz" wrap="square" lIns="85725" tIns="42863" rIns="85725" bIns="4286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endParaRPr>
          </a:p>
        </p:txBody>
      </p:sp>
      <p:sp>
        <p:nvSpPr>
          <p:cNvPr id="8" name="Freeform 9">
            <a:hlinkClick r:id="" action="ppaction://hlinkshowjump?jump=nextslide"/>
            <a:extLst>
              <a:ext uri="{FF2B5EF4-FFF2-40B4-BE49-F238E27FC236}">
                <a16:creationId xmlns:a16="http://schemas.microsoft.com/office/drawing/2014/main" id="{DB357B3D-E402-2C5B-9302-F7B2B530B519}"/>
              </a:ext>
            </a:extLst>
          </p:cNvPr>
          <p:cNvSpPr>
            <a:spLocks/>
          </p:cNvSpPr>
          <p:nvPr/>
        </p:nvSpPr>
        <p:spPr bwMode="auto">
          <a:xfrm flipH="1">
            <a:off x="11376813" y="6020848"/>
            <a:ext cx="146665" cy="194215"/>
          </a:xfrm>
          <a:custGeom>
            <a:avLst/>
            <a:gdLst>
              <a:gd name="T0" fmla="*/ 0 w 950"/>
              <a:gd name="T1" fmla="*/ 631 h 1258"/>
              <a:gd name="T2" fmla="*/ 0 w 950"/>
              <a:gd name="T3" fmla="*/ 631 h 1258"/>
              <a:gd name="T4" fmla="*/ 0 w 950"/>
              <a:gd name="T5" fmla="*/ 639 h 1258"/>
              <a:gd name="T6" fmla="*/ 2 w 950"/>
              <a:gd name="T7" fmla="*/ 645 h 1258"/>
              <a:gd name="T8" fmla="*/ 8 w 950"/>
              <a:gd name="T9" fmla="*/ 659 h 1258"/>
              <a:gd name="T10" fmla="*/ 20 w 950"/>
              <a:gd name="T11" fmla="*/ 673 h 1258"/>
              <a:gd name="T12" fmla="*/ 38 w 950"/>
              <a:gd name="T13" fmla="*/ 687 h 1258"/>
              <a:gd name="T14" fmla="*/ 848 w 950"/>
              <a:gd name="T15" fmla="*/ 1240 h 1258"/>
              <a:gd name="T16" fmla="*/ 848 w 950"/>
              <a:gd name="T17" fmla="*/ 1240 h 1258"/>
              <a:gd name="T18" fmla="*/ 870 w 950"/>
              <a:gd name="T19" fmla="*/ 1250 h 1258"/>
              <a:gd name="T20" fmla="*/ 888 w 950"/>
              <a:gd name="T21" fmla="*/ 1256 h 1258"/>
              <a:gd name="T22" fmla="*/ 904 w 950"/>
              <a:gd name="T23" fmla="*/ 1258 h 1258"/>
              <a:gd name="T24" fmla="*/ 916 w 950"/>
              <a:gd name="T25" fmla="*/ 1258 h 1258"/>
              <a:gd name="T26" fmla="*/ 916 w 950"/>
              <a:gd name="T27" fmla="*/ 1258 h 1258"/>
              <a:gd name="T28" fmla="*/ 924 w 950"/>
              <a:gd name="T29" fmla="*/ 1256 h 1258"/>
              <a:gd name="T30" fmla="*/ 932 w 950"/>
              <a:gd name="T31" fmla="*/ 1252 h 1258"/>
              <a:gd name="T32" fmla="*/ 936 w 950"/>
              <a:gd name="T33" fmla="*/ 1248 h 1258"/>
              <a:gd name="T34" fmla="*/ 942 w 950"/>
              <a:gd name="T35" fmla="*/ 1242 h 1258"/>
              <a:gd name="T36" fmla="*/ 946 w 950"/>
              <a:gd name="T37" fmla="*/ 1236 h 1258"/>
              <a:gd name="T38" fmla="*/ 948 w 950"/>
              <a:gd name="T39" fmla="*/ 1228 h 1258"/>
              <a:gd name="T40" fmla="*/ 950 w 950"/>
              <a:gd name="T41" fmla="*/ 1210 h 1258"/>
              <a:gd name="T42" fmla="*/ 950 w 950"/>
              <a:gd name="T43" fmla="*/ 44 h 1258"/>
              <a:gd name="T44" fmla="*/ 950 w 950"/>
              <a:gd name="T45" fmla="*/ 44 h 1258"/>
              <a:gd name="T46" fmla="*/ 948 w 950"/>
              <a:gd name="T47" fmla="*/ 28 h 1258"/>
              <a:gd name="T48" fmla="*/ 944 w 950"/>
              <a:gd name="T49" fmla="*/ 16 h 1258"/>
              <a:gd name="T50" fmla="*/ 936 w 950"/>
              <a:gd name="T51" fmla="*/ 8 h 1258"/>
              <a:gd name="T52" fmla="*/ 928 w 950"/>
              <a:gd name="T53" fmla="*/ 2 h 1258"/>
              <a:gd name="T54" fmla="*/ 928 w 950"/>
              <a:gd name="T55" fmla="*/ 2 h 1258"/>
              <a:gd name="T56" fmla="*/ 914 w 950"/>
              <a:gd name="T57" fmla="*/ 0 h 1258"/>
              <a:gd name="T58" fmla="*/ 902 w 950"/>
              <a:gd name="T59" fmla="*/ 2 h 1258"/>
              <a:gd name="T60" fmla="*/ 890 w 950"/>
              <a:gd name="T61" fmla="*/ 4 h 1258"/>
              <a:gd name="T62" fmla="*/ 878 w 950"/>
              <a:gd name="T63" fmla="*/ 12 h 1258"/>
              <a:gd name="T64" fmla="*/ 38 w 950"/>
              <a:gd name="T65" fmla="*/ 585 h 1258"/>
              <a:gd name="T66" fmla="*/ 38 w 950"/>
              <a:gd name="T67" fmla="*/ 585 h 1258"/>
              <a:gd name="T68" fmla="*/ 22 w 950"/>
              <a:gd name="T69" fmla="*/ 597 h 1258"/>
              <a:gd name="T70" fmla="*/ 10 w 950"/>
              <a:gd name="T71" fmla="*/ 609 h 1258"/>
              <a:gd name="T72" fmla="*/ 2 w 950"/>
              <a:gd name="T73" fmla="*/ 621 h 1258"/>
              <a:gd name="T74" fmla="*/ 0 w 950"/>
              <a:gd name="T75" fmla="*/ 631 h 1258"/>
              <a:gd name="T76" fmla="*/ 0 w 950"/>
              <a:gd name="T77" fmla="*/ 63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0" h="1258">
                <a:moveTo>
                  <a:pt x="0" y="631"/>
                </a:moveTo>
                <a:lnTo>
                  <a:pt x="0" y="631"/>
                </a:lnTo>
                <a:lnTo>
                  <a:pt x="0" y="639"/>
                </a:lnTo>
                <a:lnTo>
                  <a:pt x="2" y="645"/>
                </a:lnTo>
                <a:lnTo>
                  <a:pt x="8" y="659"/>
                </a:lnTo>
                <a:lnTo>
                  <a:pt x="20" y="673"/>
                </a:lnTo>
                <a:lnTo>
                  <a:pt x="38" y="687"/>
                </a:lnTo>
                <a:lnTo>
                  <a:pt x="848" y="1240"/>
                </a:lnTo>
                <a:lnTo>
                  <a:pt x="848" y="1240"/>
                </a:lnTo>
                <a:lnTo>
                  <a:pt x="870" y="1250"/>
                </a:lnTo>
                <a:lnTo>
                  <a:pt x="888" y="1256"/>
                </a:lnTo>
                <a:lnTo>
                  <a:pt x="904" y="1258"/>
                </a:lnTo>
                <a:lnTo>
                  <a:pt x="916" y="1258"/>
                </a:lnTo>
                <a:lnTo>
                  <a:pt x="916" y="1258"/>
                </a:lnTo>
                <a:lnTo>
                  <a:pt x="924" y="1256"/>
                </a:lnTo>
                <a:lnTo>
                  <a:pt x="932" y="1252"/>
                </a:lnTo>
                <a:lnTo>
                  <a:pt x="936" y="1248"/>
                </a:lnTo>
                <a:lnTo>
                  <a:pt x="942" y="1242"/>
                </a:lnTo>
                <a:lnTo>
                  <a:pt x="946" y="1236"/>
                </a:lnTo>
                <a:lnTo>
                  <a:pt x="948" y="1228"/>
                </a:lnTo>
                <a:lnTo>
                  <a:pt x="950" y="1210"/>
                </a:lnTo>
                <a:lnTo>
                  <a:pt x="950" y="44"/>
                </a:lnTo>
                <a:lnTo>
                  <a:pt x="950" y="44"/>
                </a:lnTo>
                <a:lnTo>
                  <a:pt x="948" y="28"/>
                </a:lnTo>
                <a:lnTo>
                  <a:pt x="944" y="16"/>
                </a:lnTo>
                <a:lnTo>
                  <a:pt x="936" y="8"/>
                </a:lnTo>
                <a:lnTo>
                  <a:pt x="928" y="2"/>
                </a:lnTo>
                <a:lnTo>
                  <a:pt x="928" y="2"/>
                </a:lnTo>
                <a:lnTo>
                  <a:pt x="914" y="0"/>
                </a:lnTo>
                <a:lnTo>
                  <a:pt x="902" y="2"/>
                </a:lnTo>
                <a:lnTo>
                  <a:pt x="890" y="4"/>
                </a:lnTo>
                <a:lnTo>
                  <a:pt x="878" y="12"/>
                </a:lnTo>
                <a:lnTo>
                  <a:pt x="38" y="585"/>
                </a:lnTo>
                <a:lnTo>
                  <a:pt x="38" y="585"/>
                </a:lnTo>
                <a:lnTo>
                  <a:pt x="22" y="597"/>
                </a:lnTo>
                <a:lnTo>
                  <a:pt x="10" y="609"/>
                </a:lnTo>
                <a:lnTo>
                  <a:pt x="2" y="621"/>
                </a:lnTo>
                <a:lnTo>
                  <a:pt x="0" y="631"/>
                </a:lnTo>
                <a:lnTo>
                  <a:pt x="0" y="631"/>
                </a:lnTo>
                <a:close/>
              </a:path>
            </a:pathLst>
          </a:custGeom>
          <a:solidFill>
            <a:schemeClr val="tx1"/>
          </a:solidFill>
          <a:ln>
            <a:noFill/>
          </a:ln>
        </p:spPr>
        <p:txBody>
          <a:bodyPr vert="horz" wrap="square" lIns="85725" tIns="42863" rIns="85725" bIns="4286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dirty="0">
              <a:ln>
                <a:noFill/>
              </a:ln>
              <a:solidFill>
                <a:srgbClr val="001E60"/>
              </a:solidFill>
              <a:effectLst/>
              <a:uLnTx/>
              <a:uFillTx/>
              <a:latin typeface="Arial" panose="020B0604020202020204"/>
              <a:ea typeface="+mn-ea"/>
              <a:cs typeface="Arial" panose="020B0604020202020204" pitchFamily="34" charset="0"/>
            </a:endParaRPr>
          </a:p>
        </p:txBody>
      </p:sp>
      <p:sp>
        <p:nvSpPr>
          <p:cNvPr id="18" name="TextBox 17">
            <a:extLst>
              <a:ext uri="{FF2B5EF4-FFF2-40B4-BE49-F238E27FC236}">
                <a16:creationId xmlns:a16="http://schemas.microsoft.com/office/drawing/2014/main" id="{FADB435E-47A7-34E7-4504-5103BC1E25F9}"/>
              </a:ext>
            </a:extLst>
          </p:cNvPr>
          <p:cNvSpPr txBox="1"/>
          <p:nvPr/>
        </p:nvSpPr>
        <p:spPr>
          <a:xfrm>
            <a:off x="6258026" y="4242804"/>
            <a:ext cx="4866609" cy="698461"/>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Diffused increased echogenicity of the renal medulla </a:t>
            </a:r>
            <a:br>
              <a:rPr kumimoji="0" lang="en-GB"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br>
            <a:r>
              <a:rPr kumimoji="0" lang="en-GB"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(orange-</a:t>
            </a:r>
            <a:r>
              <a:rPr kumimoji="0" lang="en-GB" sz="1313" b="0" i="0" u="none" strike="noStrike" kern="1200" cap="none" spc="0" normalizeH="0" baseline="0" noProof="0" dirty="0" err="1">
                <a:ln>
                  <a:noFill/>
                </a:ln>
                <a:solidFill>
                  <a:srgbClr val="6E6159"/>
                </a:solidFill>
                <a:effectLst/>
                <a:uLnTx/>
                <a:uFillTx/>
                <a:latin typeface="Arial" panose="020B0604020202020204"/>
                <a:ea typeface="+mn-ea"/>
                <a:cs typeface="Arial" panose="020B0604020202020204" pitchFamily="34" charset="0"/>
              </a:rPr>
              <a:t>colored</a:t>
            </a:r>
            <a:r>
              <a:rPr kumimoji="0" lang="en-GB"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 asterisks) was noted, compared to the cortex (blue-</a:t>
            </a:r>
            <a:r>
              <a:rPr kumimoji="0" lang="en-GB" sz="1313" b="0" i="0" u="none" strike="noStrike" kern="1200" cap="none" spc="0" normalizeH="0" baseline="0" noProof="0" dirty="0" err="1">
                <a:ln>
                  <a:noFill/>
                </a:ln>
                <a:solidFill>
                  <a:srgbClr val="6E6159"/>
                </a:solidFill>
                <a:effectLst/>
                <a:uLnTx/>
                <a:uFillTx/>
                <a:latin typeface="Arial" panose="020B0604020202020204"/>
                <a:ea typeface="+mn-ea"/>
                <a:cs typeface="Arial" panose="020B0604020202020204" pitchFamily="34" charset="0"/>
              </a:rPr>
              <a:t>colored</a:t>
            </a:r>
            <a:r>
              <a:rPr kumimoji="0" lang="en-GB" sz="1313"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 stars).</a:t>
            </a:r>
            <a:r>
              <a:rPr kumimoji="0" lang="en-GB" sz="1313" b="0" i="0" u="none" strike="noStrike" kern="1200" cap="none" spc="0" normalizeH="0" baseline="30000" noProof="0" dirty="0">
                <a:ln>
                  <a:noFill/>
                </a:ln>
                <a:solidFill>
                  <a:srgbClr val="6E6159"/>
                </a:solidFill>
                <a:effectLst/>
                <a:uLnTx/>
                <a:uFillTx/>
                <a:latin typeface="Arial" panose="020B0604020202020204"/>
                <a:ea typeface="+mn-ea"/>
                <a:cs typeface="Arial" panose="020B0604020202020204" pitchFamily="34" charset="0"/>
              </a:rPr>
              <a:t>3</a:t>
            </a:r>
            <a:endParaRPr kumimoji="0" lang="en-US" sz="1313" b="0" i="0" u="none" strike="noStrike" kern="1200" cap="none" spc="0" normalizeH="0" baseline="30000" noProof="0" dirty="0">
              <a:ln>
                <a:noFill/>
              </a:ln>
              <a:solidFill>
                <a:srgbClr val="6E6159"/>
              </a:solidFill>
              <a:effectLst/>
              <a:uLnTx/>
              <a:uFillTx/>
              <a:latin typeface="Arial" panose="020B0604020202020204"/>
              <a:ea typeface="+mn-ea"/>
              <a:cs typeface="Arial" panose="020B0604020202020204" pitchFamily="34" charset="0"/>
            </a:endParaRPr>
          </a:p>
        </p:txBody>
      </p:sp>
      <p:sp>
        <p:nvSpPr>
          <p:cNvPr id="26" name="TextBox 25">
            <a:extLst>
              <a:ext uri="{FF2B5EF4-FFF2-40B4-BE49-F238E27FC236}">
                <a16:creationId xmlns:a16="http://schemas.microsoft.com/office/drawing/2014/main" id="{7DC7F30D-E173-0679-957D-292AE559EC98}"/>
              </a:ext>
            </a:extLst>
          </p:cNvPr>
          <p:cNvSpPr txBox="1"/>
          <p:nvPr/>
        </p:nvSpPr>
        <p:spPr>
          <a:xfrm>
            <a:off x="6152663" y="1322578"/>
            <a:ext cx="2437929"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Transverse ultrasound view of the right kidney with a linear probe</a:t>
            </a:r>
          </a:p>
        </p:txBody>
      </p:sp>
      <p:sp>
        <p:nvSpPr>
          <p:cNvPr id="28" name="TextBox 27">
            <a:extLst>
              <a:ext uri="{FF2B5EF4-FFF2-40B4-BE49-F238E27FC236}">
                <a16:creationId xmlns:a16="http://schemas.microsoft.com/office/drawing/2014/main" id="{E2BE0B06-6384-C97E-FFF6-1E78D939EC7A}"/>
              </a:ext>
            </a:extLst>
          </p:cNvPr>
          <p:cNvSpPr txBox="1"/>
          <p:nvPr/>
        </p:nvSpPr>
        <p:spPr>
          <a:xfrm>
            <a:off x="8536573" y="1326182"/>
            <a:ext cx="2434650"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Longitudinal ultrasound view of the right kidney with a linear prob</a:t>
            </a:r>
          </a:p>
        </p:txBody>
      </p:sp>
      <p:sp>
        <p:nvSpPr>
          <p:cNvPr id="29" name="TextBox 28">
            <a:extLst>
              <a:ext uri="{FF2B5EF4-FFF2-40B4-BE49-F238E27FC236}">
                <a16:creationId xmlns:a16="http://schemas.microsoft.com/office/drawing/2014/main" id="{F56C40B4-3D60-08FF-116A-598A6D3903F6}"/>
              </a:ext>
            </a:extLst>
          </p:cNvPr>
          <p:cNvSpPr txBox="1"/>
          <p:nvPr/>
        </p:nvSpPr>
        <p:spPr>
          <a:xfrm>
            <a:off x="6258026" y="4926277"/>
            <a:ext cx="4820365" cy="352148"/>
          </a:xfrm>
          <a:prstGeom prst="rect">
            <a:avLst/>
          </a:prstGeom>
          <a:noFill/>
        </p:spPr>
        <p:txBody>
          <a:bodyPr wrap="square">
            <a:spAutoFit/>
          </a:bodyPr>
          <a:lstStyle>
            <a:defPPr>
              <a:defRPr lang="en-US"/>
            </a:defPPr>
            <a:lvl1pPr marL="0" marR="0" lvl="0" indent="0" algn="ctr" defTabSz="914400" eaLnBrk="1" fontAlgn="auto" latinLnBrk="0" hangingPunct="1">
              <a:spcBef>
                <a:spcPts val="0"/>
              </a:spcBef>
              <a:spcAft>
                <a:spcPts val="600"/>
              </a:spcAft>
              <a:buClrTx/>
              <a:buSzTx/>
              <a:buFontTx/>
              <a:buNone/>
              <a:tabLst/>
              <a:defRPr kumimoji="0" sz="1000" b="0" i="0" u="none" strike="noStrike" cap="none" normalizeH="0" baseline="0">
                <a:ln>
                  <a:noFill/>
                </a:ln>
                <a:solidFill>
                  <a:srgbClr val="6E6159"/>
                </a:solidFill>
                <a:effectLst/>
                <a:uLnTx/>
                <a:uFillTx/>
                <a:latin typeface="+mn-lt"/>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44"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Images of patient 1 used from (</a:t>
            </a: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Mannes I, et al. </a:t>
            </a:r>
            <a:r>
              <a:rPr kumimoji="0" lang="en-IN" sz="844" b="0" i="1" u="none" strike="noStrike" kern="1200" cap="none" spc="0" normalizeH="0" baseline="0" noProof="0" dirty="0" err="1">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Pediatr</a:t>
            </a:r>
            <a:r>
              <a:rPr kumimoji="0" lang="en-IN" sz="844" b="0" i="1"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IN" sz="844" b="0" i="1" u="none" strike="noStrike" kern="1200" cap="none" spc="0" normalizeH="0" baseline="0" noProof="0" dirty="0" err="1">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Radiol</a:t>
            </a: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2022;52(5):998–06</a:t>
            </a:r>
            <a:r>
              <a:rPr kumimoji="0" lang="en-US" sz="844" b="0" i="0" u="none" strike="noStrike" kern="1200" cap="none" spc="0" normalizeH="0" baseline="0" noProof="0" dirty="0">
                <a:ln>
                  <a:noFill/>
                </a:ln>
                <a:solidFill>
                  <a:srgbClr val="6E6159"/>
                </a:solidFill>
                <a:effectLst/>
                <a:uLnTx/>
                <a:uFillTx/>
                <a:latin typeface="Arial" panose="020B0604020202020204" pitchFamily="34" charset="0"/>
                <a:ea typeface="Calibri" panose="020F0502020204030204" pitchFamily="34" charset="0"/>
                <a:cs typeface="Arial" panose="020B0604020202020204" pitchFamily="34" charset="0"/>
              </a:rPr>
              <a:t>). With permission from Springer Nature.</a:t>
            </a:r>
          </a:p>
        </p:txBody>
      </p:sp>
      <p:pic>
        <p:nvPicPr>
          <p:cNvPr id="10" name="Picture 9">
            <a:extLst>
              <a:ext uri="{FF2B5EF4-FFF2-40B4-BE49-F238E27FC236}">
                <a16:creationId xmlns:a16="http://schemas.microsoft.com/office/drawing/2014/main" id="{FE223032-243C-47F6-AA67-344581BCE4D6}"/>
              </a:ext>
            </a:extLst>
          </p:cNvPr>
          <p:cNvPicPr>
            <a:picLocks noChangeAspect="1"/>
          </p:cNvPicPr>
          <p:nvPr/>
        </p:nvPicPr>
        <p:blipFill>
          <a:blip r:embed="rId6"/>
          <a:stretch>
            <a:fillRect/>
          </a:stretch>
        </p:blipFill>
        <p:spPr>
          <a:xfrm>
            <a:off x="6219819" y="1745544"/>
            <a:ext cx="4913839" cy="2524834"/>
          </a:xfrm>
          <a:prstGeom prst="rect">
            <a:avLst/>
          </a:prstGeom>
        </p:spPr>
      </p:pic>
      <p:sp>
        <p:nvSpPr>
          <p:cNvPr id="4" name="Title 3">
            <a:extLst>
              <a:ext uri="{FF2B5EF4-FFF2-40B4-BE49-F238E27FC236}">
                <a16:creationId xmlns:a16="http://schemas.microsoft.com/office/drawing/2014/main" id="{498E3D31-42BE-189D-E4BF-EA7CA1665AE6}"/>
              </a:ext>
            </a:extLst>
          </p:cNvPr>
          <p:cNvSpPr>
            <a:spLocks noGrp="1"/>
          </p:cNvSpPr>
          <p:nvPr>
            <p:ph type="title"/>
          </p:nvPr>
        </p:nvSpPr>
        <p:spPr>
          <a:xfrm>
            <a:off x="863202" y="67500"/>
            <a:ext cx="9840517" cy="708750"/>
          </a:xfrm>
        </p:spPr>
        <p:txBody>
          <a:bodyPr/>
          <a:lstStyle/>
          <a:p>
            <a:r>
              <a:rPr lang="en-GB" dirty="0">
                <a:ea typeface="ヒラギノ角ゴ Pro W3"/>
              </a:rPr>
              <a:t>Renal complications result from impaired calcium and phosphate homeostasis</a:t>
            </a:r>
            <a:endParaRPr lang="en-IN" dirty="0"/>
          </a:p>
        </p:txBody>
      </p:sp>
    </p:spTree>
    <p:custDataLst>
      <p:tags r:id="rId1"/>
    </p:custDataLst>
    <p:extLst>
      <p:ext uri="{BB962C8B-B14F-4D97-AF65-F5344CB8AC3E}">
        <p14:creationId xmlns:p14="http://schemas.microsoft.com/office/powerpoint/2010/main" val="351222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A53A-DB44-8EF4-B318-2BEC2DF15FFA}"/>
              </a:ext>
            </a:extLst>
          </p:cNvPr>
          <p:cNvSpPr>
            <a:spLocks noGrp="1"/>
          </p:cNvSpPr>
          <p:nvPr>
            <p:ph type="title"/>
          </p:nvPr>
        </p:nvSpPr>
        <p:spPr/>
        <p:txBody>
          <a:bodyPr/>
          <a:lstStyle/>
          <a:p>
            <a:r>
              <a:rPr lang="en-US" dirty="0">
                <a:latin typeface="Arial"/>
                <a:ea typeface="ヒラギノ角ゴ Pro W3"/>
                <a:cs typeface="Arial"/>
              </a:rPr>
              <a:t>Diagnosis of HPP in children and adolescents </a:t>
            </a:r>
          </a:p>
        </p:txBody>
      </p:sp>
      <p:graphicFrame>
        <p:nvGraphicFramePr>
          <p:cNvPr id="7" name="Group 275">
            <a:extLst>
              <a:ext uri="{FF2B5EF4-FFF2-40B4-BE49-F238E27FC236}">
                <a16:creationId xmlns:a16="http://schemas.microsoft.com/office/drawing/2014/main" id="{0A04B0AE-D97A-7704-F0F7-26533F41AD75}"/>
              </a:ext>
            </a:extLst>
          </p:cNvPr>
          <p:cNvGraphicFramePr>
            <a:graphicFrameLocks/>
          </p:cNvGraphicFramePr>
          <p:nvPr/>
        </p:nvGraphicFramePr>
        <p:xfrm>
          <a:off x="965895" y="3363902"/>
          <a:ext cx="10260212" cy="1028700"/>
        </p:xfrm>
        <a:graphic>
          <a:graphicData uri="http://schemas.openxmlformats.org/drawingml/2006/table">
            <a:tbl>
              <a:tblPr firstRow="1">
                <a:tableStyleId>{7E9639D4-E3E2-4D34-9284-5A2195B3D0D7}</a:tableStyleId>
              </a:tblPr>
              <a:tblGrid>
                <a:gridCol w="3847580">
                  <a:extLst>
                    <a:ext uri="{9D8B030D-6E8A-4147-A177-3AD203B41FA5}">
                      <a16:colId xmlns:a16="http://schemas.microsoft.com/office/drawing/2014/main" val="20001"/>
                    </a:ext>
                  </a:extLst>
                </a:gridCol>
                <a:gridCol w="1710036">
                  <a:extLst>
                    <a:ext uri="{9D8B030D-6E8A-4147-A177-3AD203B41FA5}">
                      <a16:colId xmlns:a16="http://schemas.microsoft.com/office/drawing/2014/main" val="20002"/>
                    </a:ext>
                  </a:extLst>
                </a:gridCol>
                <a:gridCol w="1282527">
                  <a:extLst>
                    <a:ext uri="{9D8B030D-6E8A-4147-A177-3AD203B41FA5}">
                      <a16:colId xmlns:a16="http://schemas.microsoft.com/office/drawing/2014/main" val="20003"/>
                    </a:ext>
                  </a:extLst>
                </a:gridCol>
                <a:gridCol w="1923788">
                  <a:extLst>
                    <a:ext uri="{9D8B030D-6E8A-4147-A177-3AD203B41FA5}">
                      <a16:colId xmlns:a16="http://schemas.microsoft.com/office/drawing/2014/main" val="20004"/>
                    </a:ext>
                  </a:extLst>
                </a:gridCol>
                <a:gridCol w="1496281">
                  <a:extLst>
                    <a:ext uri="{9D8B030D-6E8A-4147-A177-3AD203B41FA5}">
                      <a16:colId xmlns:a16="http://schemas.microsoft.com/office/drawing/2014/main" val="20005"/>
                    </a:ext>
                  </a:extLst>
                </a:gridCol>
              </a:tblGrid>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u="none" strike="noStrike" cap="none" normalizeH="0" baseline="0" noProof="0" dirty="0">
                          <a:ln>
                            <a:noFill/>
                          </a:ln>
                          <a:solidFill>
                            <a:schemeClr val="bg1"/>
                          </a:solidFill>
                          <a:effectLst/>
                        </a:rPr>
                        <a:t>25-hydroxy vitamin D3</a:t>
                      </a:r>
                      <a:endParaRPr kumimoji="0" lang="en-GB" sz="1500" b="1" i="0" u="none" strike="noStrike" cap="none" normalizeH="0" baseline="0" noProof="0" dirty="0">
                        <a:ln>
                          <a:noFill/>
                        </a:ln>
                        <a:solidFill>
                          <a:schemeClr val="bg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u="none" strike="noStrike" cap="none" normalizeH="0" baseline="0" noProof="0" dirty="0">
                          <a:ln>
                            <a:noFill/>
                          </a:ln>
                          <a:solidFill>
                            <a:schemeClr val="bg1"/>
                          </a:solidFill>
                          <a:effectLst/>
                        </a:rPr>
                        <a:t>Calcium</a:t>
                      </a:r>
                      <a:endParaRPr kumimoji="0" lang="en-GB" sz="1500" b="1" i="0" u="none" strike="noStrike" cap="none" normalizeH="0" baseline="30000" noProof="0" dirty="0">
                        <a:ln>
                          <a:noFill/>
                        </a:ln>
                        <a:solidFill>
                          <a:schemeClr val="bg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u="none" strike="noStrike" cap="none" normalizeH="0" baseline="0" noProof="0">
                          <a:ln>
                            <a:noFill/>
                          </a:ln>
                          <a:solidFill>
                            <a:schemeClr val="bg1"/>
                          </a:solidFill>
                          <a:effectLst/>
                        </a:rPr>
                        <a:t>ALP</a:t>
                      </a:r>
                      <a:endParaRPr kumimoji="0" lang="en-GB" sz="1500" b="1" i="0" u="none" strike="noStrike" cap="none" normalizeH="0" baseline="0" noProof="0">
                        <a:ln>
                          <a:noFill/>
                        </a:ln>
                        <a:solidFill>
                          <a:schemeClr val="bg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u="none" strike="noStrike" cap="none" normalizeH="0" baseline="0" noProof="0">
                          <a:ln>
                            <a:noFill/>
                          </a:ln>
                          <a:solidFill>
                            <a:schemeClr val="bg1"/>
                          </a:solidFill>
                          <a:effectLst/>
                        </a:rPr>
                        <a:t>Phosphate</a:t>
                      </a:r>
                      <a:endParaRPr kumimoji="0" lang="en-GB" sz="1500" b="1" i="0" u="none" strike="noStrike" cap="none" normalizeH="0" baseline="-25000" noProof="0">
                        <a:ln>
                          <a:noFill/>
                        </a:ln>
                        <a:solidFill>
                          <a:schemeClr val="bg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u="none" strike="noStrike" cap="none" normalizeH="0" baseline="0" noProof="0">
                          <a:ln>
                            <a:noFill/>
                          </a:ln>
                          <a:solidFill>
                            <a:schemeClr val="bg1"/>
                          </a:solidFill>
                          <a:effectLst/>
                        </a:rPr>
                        <a:t>PTH</a:t>
                      </a:r>
                      <a:endParaRPr kumimoji="0" lang="en-GB" sz="1500" b="1" i="0" u="none" strike="noStrike" cap="none" normalizeH="0" baseline="0" noProof="0">
                        <a:ln>
                          <a:noFill/>
                        </a:ln>
                        <a:solidFill>
                          <a:schemeClr val="bg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u="none" strike="noStrike" cap="none" normalizeH="0" baseline="0" noProof="0" dirty="0">
                          <a:ln>
                            <a:noFill/>
                          </a:ln>
                          <a:solidFill>
                            <a:schemeClr val="tx1"/>
                          </a:solidFill>
                          <a:effectLst/>
                        </a:rPr>
                        <a:t>Normal or low &lt;30 ng/mL</a:t>
                      </a:r>
                      <a:r>
                        <a:rPr kumimoji="0" lang="en-GB" sz="1500" b="0" u="none" strike="noStrike" cap="none" normalizeH="0" baseline="30000" noProof="0" dirty="0">
                          <a:ln>
                            <a:noFill/>
                          </a:ln>
                          <a:solidFill>
                            <a:schemeClr val="tx1"/>
                          </a:solidFill>
                          <a:effectLst/>
                        </a:rPr>
                        <a:t>3</a:t>
                      </a:r>
                      <a:endParaRPr kumimoji="0" lang="en-GB" sz="1500" b="0" i="0" u="none" strike="noStrike" cap="none" normalizeH="0" baseline="30000" noProof="0" dirty="0">
                        <a:ln>
                          <a:noFill/>
                        </a:ln>
                        <a:solidFill>
                          <a:schemeClr val="tx1"/>
                        </a:solidFill>
                        <a:effectLst/>
                        <a:latin typeface="Arial" panose="020B0604020202020204" pitchFamily="34" charset="0"/>
                        <a:ea typeface="ＭＳ Ｐゴシック" charset="0"/>
                        <a:cs typeface="Lucida Sans Unicode"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500" b="0" u="none" strike="noStrike" cap="none" normalizeH="0" baseline="0" noProof="0">
                          <a:ln>
                            <a:noFill/>
                          </a:ln>
                          <a:solidFill>
                            <a:schemeClr val="tx1"/>
                          </a:solidFill>
                          <a:effectLst/>
                          <a:sym typeface="Wingdings" charset="0"/>
                        </a:rPr>
                        <a:t></a:t>
                      </a:r>
                      <a:r>
                        <a:rPr kumimoji="0" lang="en-GB" sz="1500" b="0" u="none" strike="noStrike" cap="none" normalizeH="0" baseline="30000" noProof="0">
                          <a:ln>
                            <a:noFill/>
                          </a:ln>
                          <a:solidFill>
                            <a:schemeClr val="tx1"/>
                          </a:solidFill>
                          <a:effectLst/>
                          <a:sym typeface="Wingdings" charset="0"/>
                        </a:rPr>
                        <a:t>1</a:t>
                      </a:r>
                      <a:endParaRPr kumimoji="0" lang="en-GB" sz="1500" b="0" i="0" u="none" strike="noStrike" cap="none" normalizeH="0" baseline="30000" noProof="0">
                        <a:ln>
                          <a:noFill/>
                        </a:ln>
                        <a:solidFill>
                          <a:schemeClr val="tx1"/>
                        </a:solidFill>
                        <a:effectLst/>
                        <a:latin typeface="Arial" panose="020B0604020202020204" pitchFamily="34" charset="0"/>
                        <a:ea typeface="ＭＳ Ｐゴシック" charset="0"/>
                        <a:cs typeface="Lucida Sans Unicode" charset="0"/>
                        <a:sym typeface="Wingdings"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500" b="1" u="none" strike="noStrike" kern="1200" cap="none" normalizeH="0" baseline="0" noProof="0">
                          <a:ln>
                            <a:noFill/>
                          </a:ln>
                          <a:solidFill>
                            <a:schemeClr val="accent4"/>
                          </a:solidFill>
                          <a:effectLst/>
                          <a:sym typeface="Wingdings" charset="0"/>
                        </a:rPr>
                        <a:t> </a:t>
                      </a:r>
                      <a:r>
                        <a:rPr kumimoji="0" lang="en-GB" sz="1500" b="0" u="none" strike="noStrike" kern="1200" cap="none" normalizeH="0" baseline="30000" noProof="0">
                          <a:ln>
                            <a:noFill/>
                          </a:ln>
                          <a:solidFill>
                            <a:schemeClr val="tx1"/>
                          </a:solidFill>
                          <a:effectLst/>
                          <a:latin typeface="+mn-lt"/>
                          <a:ea typeface="+mn-ea"/>
                          <a:cs typeface="+mn-cs"/>
                          <a:sym typeface="Wingdings" charset="0"/>
                        </a:rPr>
                        <a:t>1,2</a:t>
                      </a: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500" b="0" u="none" strike="noStrike" cap="none" normalizeH="0" baseline="0" noProof="0">
                          <a:ln>
                            <a:noFill/>
                          </a:ln>
                          <a:solidFill>
                            <a:schemeClr val="tx1"/>
                          </a:solidFill>
                          <a:effectLst/>
                          <a:sym typeface="Wingdings" charset="0"/>
                        </a:rPr>
                        <a:t></a:t>
                      </a:r>
                      <a:r>
                        <a:rPr kumimoji="0" lang="en-GB" sz="1500" b="0" u="none" strike="noStrike" cap="none" normalizeH="0" baseline="30000" noProof="0">
                          <a:ln>
                            <a:noFill/>
                          </a:ln>
                          <a:solidFill>
                            <a:schemeClr val="tx1"/>
                          </a:solidFill>
                          <a:effectLst/>
                          <a:sym typeface="Wingdings" charset="0"/>
                        </a:rPr>
                        <a:t>1</a:t>
                      </a:r>
                      <a:endParaRPr kumimoji="0" lang="en-GB" sz="1500" b="0" i="0" u="none" strike="noStrike" cap="none" normalizeH="0" baseline="30000" noProof="0">
                        <a:ln>
                          <a:noFill/>
                        </a:ln>
                        <a:solidFill>
                          <a:schemeClr val="tx1"/>
                        </a:solidFill>
                        <a:effectLst/>
                        <a:latin typeface="Arial" panose="020B0604020202020204" pitchFamily="34" charset="0"/>
                        <a:ea typeface="ＭＳ Ｐゴシック" charset="0"/>
                        <a:cs typeface="Lucida Sans Unicode" charset="0"/>
                        <a:sym typeface="Wingdings" charset="0"/>
                      </a:endParaRPr>
                    </a:p>
                  </a:txBody>
                  <a:tcPr marL="76200" marR="76200" marT="42863" marB="4286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500" b="0" u="none" strike="noStrike" kern="1200" cap="none" normalizeH="0" baseline="0" noProof="0" dirty="0">
                          <a:ln>
                            <a:noFill/>
                          </a:ln>
                          <a:solidFill>
                            <a:schemeClr val="tx1"/>
                          </a:solidFill>
                          <a:effectLst/>
                        </a:rPr>
                        <a:t>Normal</a:t>
                      </a:r>
                      <a:r>
                        <a:rPr kumimoji="0" lang="en-GB" sz="1500" b="0" u="none" strike="noStrike" kern="1200" cap="none" normalizeH="0" baseline="30000" noProof="0" dirty="0">
                          <a:ln>
                            <a:noFill/>
                          </a:ln>
                          <a:solidFill>
                            <a:schemeClr val="tx1"/>
                          </a:solidFill>
                          <a:effectLst/>
                        </a:rPr>
                        <a:t>1,a</a:t>
                      </a:r>
                      <a:endParaRPr kumimoji="0" lang="en-GB" sz="1500" b="0" i="0" u="none" strike="noStrike" kern="1200" cap="none" normalizeH="0" baseline="30000" noProof="0" dirty="0">
                        <a:ln>
                          <a:noFill/>
                        </a:ln>
                        <a:solidFill>
                          <a:schemeClr val="tx1"/>
                        </a:solidFill>
                        <a:effectLst/>
                        <a:latin typeface="Arial" panose="020B0604020202020204" pitchFamily="34" charset="0"/>
                        <a:ea typeface="ＭＳ Ｐゴシック"/>
                        <a:cs typeface="Lucida Sans Unicode" pitchFamily="34" charset="0"/>
                      </a:endParaRPr>
                    </a:p>
                  </a:txBody>
                  <a:tcPr marL="76200" marR="76200" marT="42863" marB="42863" anchor="ctr" horzOverflow="overflow"/>
                </a:tc>
                <a:extLst>
                  <a:ext uri="{0D108BD9-81ED-4DB2-BD59-A6C34878D82A}">
                    <a16:rowId xmlns:a16="http://schemas.microsoft.com/office/drawing/2014/main" val="10003"/>
                  </a:ext>
                </a:extLst>
              </a:tr>
            </a:tbl>
          </a:graphicData>
        </a:graphic>
      </p:graphicFrame>
      <p:sp>
        <p:nvSpPr>
          <p:cNvPr id="8" name="Text Placeholder 6">
            <a:extLst>
              <a:ext uri="{FF2B5EF4-FFF2-40B4-BE49-F238E27FC236}">
                <a16:creationId xmlns:a16="http://schemas.microsoft.com/office/drawing/2014/main" id="{337BD1E9-51CF-DCE5-9488-952F8336D469}"/>
              </a:ext>
            </a:extLst>
          </p:cNvPr>
          <p:cNvSpPr txBox="1">
            <a:spLocks/>
          </p:cNvSpPr>
          <p:nvPr/>
        </p:nvSpPr>
        <p:spPr>
          <a:xfrm>
            <a:off x="965895" y="1134068"/>
            <a:ext cx="10260212" cy="2058750"/>
          </a:xfrm>
          <a:prstGeom prst="rect">
            <a:avLst/>
          </a:prstGeom>
          <a:solidFill>
            <a:schemeClr val="tx1"/>
          </a:solidFill>
        </p:spPr>
        <p:txBody>
          <a:bodyPr vert="horz" lIns="85725" tIns="42863" rIns="85725" bIns="4286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marR="0" lvl="0" indent="-214313" algn="l" defTabSz="857250" rtl="0" eaLnBrk="1" fontAlgn="base" latinLnBrk="0" hangingPunct="1">
              <a:lnSpc>
                <a:spcPct val="100000"/>
              </a:lnSpc>
              <a:spcBef>
                <a:spcPts val="1125"/>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Diagnosis may be relatively straightforward when:</a:t>
            </a:r>
          </a:p>
          <a:p>
            <a:pPr marL="642938" marR="0" lvl="1" indent="-214313" algn="l" defTabSz="857250" rtl="0" eaLnBrk="1" fontAlgn="base" latinLnBrk="0" hangingPunct="1">
              <a:lnSpc>
                <a:spcPct val="100000"/>
              </a:lnSpc>
              <a:spcBef>
                <a:spcPts val="563"/>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Clinical, laboratory, or radiologic signs and symptoms of HPP are present</a:t>
            </a:r>
            <a:r>
              <a:rPr kumimoji="0" lang="en-US" sz="1500" b="0" i="0" u="none" strike="noStrike" kern="1200" cap="none" spc="0" normalizeH="0" baseline="30000" noProof="0" dirty="0">
                <a:ln>
                  <a:noFill/>
                </a:ln>
                <a:solidFill>
                  <a:srgbClr val="FFFFFF"/>
                </a:solidFill>
                <a:effectLst/>
                <a:uLnTx/>
                <a:uFillTx/>
                <a:latin typeface="Arial"/>
                <a:ea typeface="+mn-ea"/>
                <a:cs typeface="Arial"/>
              </a:rPr>
              <a:t>1,2</a:t>
            </a:r>
          </a:p>
          <a:p>
            <a:pPr marL="642938" marR="0" lvl="1" indent="-214313" algn="l" defTabSz="857250" rtl="0" eaLnBrk="1" fontAlgn="base" latinLnBrk="0" hangingPunct="1">
              <a:lnSpc>
                <a:spcPct val="100000"/>
              </a:lnSpc>
              <a:spcBef>
                <a:spcPts val="563"/>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Serum laboratory tests show persistently low levels of serum ALP activity adjusted for age- and sex-matched controls, accompanied by:</a:t>
            </a:r>
            <a:r>
              <a:rPr kumimoji="0" lang="en-US" sz="1500" b="0" i="0" u="none" strike="noStrike" kern="1200" cap="none" spc="0" normalizeH="0" baseline="30000" noProof="0" dirty="0">
                <a:ln>
                  <a:noFill/>
                </a:ln>
                <a:solidFill>
                  <a:srgbClr val="FFFFFF"/>
                </a:solidFill>
                <a:effectLst/>
                <a:uLnTx/>
                <a:uFillTx/>
                <a:latin typeface="Arial"/>
                <a:ea typeface="+mn-ea"/>
                <a:cs typeface="Arial"/>
              </a:rPr>
              <a:t>2</a:t>
            </a:r>
          </a:p>
          <a:p>
            <a:pPr marL="1071563" marR="0" lvl="2" indent="-214313" algn="l" defTabSz="857250" rtl="0" eaLnBrk="1" fontAlgn="base" latinLnBrk="0" hangingPunct="1">
              <a:lnSpc>
                <a:spcPct val="100000"/>
              </a:lnSpc>
              <a:spcBef>
                <a:spcPts val="563"/>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Frequently low levels of 25-hydroxy vitamin D3</a:t>
            </a:r>
            <a:r>
              <a:rPr kumimoji="0" lang="en-US" sz="1500" b="0" i="0" u="none" strike="noStrike" kern="1200" cap="none" spc="0" normalizeH="0" baseline="30000" noProof="0" dirty="0">
                <a:ln>
                  <a:noFill/>
                </a:ln>
                <a:solidFill>
                  <a:srgbClr val="FFFFFF"/>
                </a:solidFill>
                <a:effectLst/>
                <a:uLnTx/>
                <a:uFillTx/>
                <a:latin typeface="Arial"/>
                <a:ea typeface="+mn-ea"/>
                <a:cs typeface="Arial"/>
              </a:rPr>
              <a:t>3</a:t>
            </a:r>
          </a:p>
          <a:p>
            <a:pPr marL="1071563" marR="0" lvl="2" indent="-214313" algn="l" defTabSz="857250" rtl="0" eaLnBrk="1" fontAlgn="base" latinLnBrk="0" hangingPunct="1">
              <a:lnSpc>
                <a:spcPct val="100000"/>
              </a:lnSpc>
              <a:spcBef>
                <a:spcPts val="563"/>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Frequently elevated calcium and phosphate</a:t>
            </a:r>
            <a:r>
              <a:rPr kumimoji="0" lang="en-US" sz="1500" b="0" i="0" u="none" strike="noStrike" kern="1200" cap="none" spc="0" normalizeH="0" baseline="30000" noProof="0" dirty="0">
                <a:ln>
                  <a:noFill/>
                </a:ln>
                <a:solidFill>
                  <a:srgbClr val="FFFFFF"/>
                </a:solidFill>
                <a:effectLst/>
                <a:uLnTx/>
                <a:uFillTx/>
                <a:latin typeface="Arial"/>
                <a:ea typeface="+mn-ea"/>
                <a:cs typeface="Arial"/>
              </a:rPr>
              <a:t>1</a:t>
            </a:r>
          </a:p>
          <a:p>
            <a:pPr marL="1071563" marR="0" lvl="2" indent="-214313" algn="l" defTabSz="857250" rtl="0" eaLnBrk="1" fontAlgn="base" latinLnBrk="0" hangingPunct="1">
              <a:lnSpc>
                <a:spcPct val="100000"/>
              </a:lnSpc>
              <a:spcBef>
                <a:spcPts val="563"/>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Normal or reduced PTH levels</a:t>
            </a:r>
            <a:r>
              <a:rPr kumimoji="0" lang="en-US" sz="1500" b="0" i="0" u="none" strike="noStrike" kern="1200" cap="none" spc="0" normalizeH="0" baseline="30000" noProof="0" dirty="0">
                <a:ln>
                  <a:noFill/>
                </a:ln>
                <a:solidFill>
                  <a:srgbClr val="FFFFFF"/>
                </a:solidFill>
                <a:effectLst/>
                <a:uLnTx/>
                <a:uFillTx/>
                <a:latin typeface="Arial"/>
                <a:ea typeface="+mn-ea"/>
                <a:cs typeface="Arial"/>
              </a:rPr>
              <a:t>1</a:t>
            </a:r>
          </a:p>
        </p:txBody>
      </p:sp>
      <p:sp>
        <p:nvSpPr>
          <p:cNvPr id="9" name="Footer Placeholder 1">
            <a:extLst>
              <a:ext uri="{FF2B5EF4-FFF2-40B4-BE49-F238E27FC236}">
                <a16:creationId xmlns:a16="http://schemas.microsoft.com/office/drawing/2014/main" id="{A5E55924-97F7-7247-E404-90CF1D3D49B7}"/>
              </a:ext>
            </a:extLst>
          </p:cNvPr>
          <p:cNvSpPr txBox="1">
            <a:spLocks/>
          </p:cNvSpPr>
          <p:nvPr/>
        </p:nvSpPr>
        <p:spPr>
          <a:xfrm>
            <a:off x="803393" y="5810701"/>
            <a:ext cx="10456664" cy="48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rtlCol="0" anchor="b" anchorCtr="0" compatLnSpc="1">
            <a:prstTxWarp prst="textNoShape">
              <a:avLst/>
            </a:prstTxWarp>
            <a:spAutoFit/>
          </a:bodyPr>
          <a:lstStyle>
            <a:defPPr>
              <a:defRPr lang="en-US"/>
            </a:defPPr>
            <a:lvl1pPr marL="0" marR="0" lvl="0" indent="0" defTabSz="914400" eaLnBrk="1" latinLnBrk="0" hangingPunct="1">
              <a:lnSpc>
                <a:spcPct val="100000"/>
              </a:lnSpc>
              <a:spcAft>
                <a:spcPts val="200"/>
              </a:spcAft>
              <a:buClrTx/>
              <a:buSzTx/>
              <a:buFontTx/>
              <a:buNone/>
              <a:tabLst/>
              <a:defRPr kumimoji="0" sz="800" b="0" i="0" u="none" strike="noStrike" cap="none" normalizeH="0" baseline="0">
                <a:ln>
                  <a:noFill/>
                </a:ln>
                <a:solidFill>
                  <a:srgbClr val="6E6159"/>
                </a:solidFill>
                <a:effectLst/>
                <a:uLnTx/>
                <a:uFillTx/>
                <a:latin typeface="+mn-lt"/>
              </a:defRPr>
            </a:lvl1pPr>
            <a:lvl2pPr indent="0" eaLnBrk="1" hangingPunct="1">
              <a:lnSpc>
                <a:spcPct val="90000"/>
              </a:lnSpc>
              <a:spcBef>
                <a:spcPts val="500"/>
              </a:spcBef>
              <a:buFontTx/>
              <a:buNone/>
              <a:defRPr sz="2000" b="0" i="0">
                <a:solidFill>
                  <a:schemeClr val="tx2"/>
                </a:solidFill>
                <a:latin typeface="Montserrat" pitchFamily="2" charset="77"/>
              </a:defRPr>
            </a:lvl2pPr>
            <a:lvl3pPr indent="0" eaLnBrk="1" hangingPunct="1">
              <a:lnSpc>
                <a:spcPct val="90000"/>
              </a:lnSpc>
              <a:spcBef>
                <a:spcPts val="500"/>
              </a:spcBef>
              <a:buFontTx/>
              <a:buNone/>
              <a:defRPr sz="2000" b="0" i="0">
                <a:solidFill>
                  <a:schemeClr val="tx2"/>
                </a:solidFill>
                <a:latin typeface="Montserrat" pitchFamily="2" charset="77"/>
              </a:defRPr>
            </a:lvl3pPr>
            <a:lvl4pPr indent="0" eaLnBrk="1" hangingPunct="1">
              <a:lnSpc>
                <a:spcPct val="90000"/>
              </a:lnSpc>
              <a:spcBef>
                <a:spcPts val="500"/>
              </a:spcBef>
              <a:buFontTx/>
              <a:buNone/>
              <a:defRPr sz="2000" b="0" i="0">
                <a:solidFill>
                  <a:schemeClr val="tx2"/>
                </a:solidFill>
                <a:latin typeface="Montserrat" pitchFamily="2" charset="77"/>
              </a:defRPr>
            </a:lvl4pPr>
            <a:lvl5pPr indent="0" eaLnBrk="1" hangingPunct="1">
              <a:lnSpc>
                <a:spcPct val="90000"/>
              </a:lnSpc>
              <a:spcBef>
                <a:spcPts val="500"/>
              </a:spcBef>
              <a:buFontTx/>
              <a:buNone/>
              <a:defRPr sz="2000" b="0" i="0">
                <a:solidFill>
                  <a:schemeClr val="tx2"/>
                </a:solidFill>
                <a:latin typeface="Montserrat" pitchFamily="2" charset="77"/>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l" defTabSz="857250" rtl="0" eaLnBrk="1" fontAlgn="base" latinLnBrk="0" hangingPunct="1">
              <a:lnSpc>
                <a:spcPct val="100000"/>
              </a:lnSpc>
              <a:spcBef>
                <a:spcPct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mn-cs"/>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Although</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PTH may be low in patients with hypercalcemia.</a:t>
            </a:r>
          </a:p>
          <a:p>
            <a:pPr marL="0" marR="0" lvl="0" indent="0" algn="l" defTabSz="857250" rtl="0" eaLnBrk="1" fontAlgn="base" latinLnBrk="0" hangingPunct="1">
              <a:lnSpc>
                <a:spcPct val="100000"/>
              </a:lnSpc>
              <a:spcBef>
                <a:spcPct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ALP, alkaline phosphatase; HPP, hypophosphatasia; PTH, parathyroid hormone</a:t>
            </a:r>
          </a:p>
          <a:p>
            <a:pPr marL="0" marR="0" lvl="0" indent="0" algn="l" defTabSz="857250" rtl="0" eaLnBrk="1" fontAlgn="base" latinLnBrk="0" hangingPunct="1">
              <a:lnSpc>
                <a:spcPct val="100000"/>
              </a:lnSpc>
              <a:spcBef>
                <a:spcPct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1. Rockman-Greenberg C.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Pediatr</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Endocrinol Rev</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2013;10(suppl 2):380–8; 2. Whyte MP.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Nat Rev Endocrinol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2016;12:233–46; 3.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Biasucci</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G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Nutrients.</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2024;16:416</a:t>
            </a:r>
          </a:p>
        </p:txBody>
      </p:sp>
      <p:sp>
        <p:nvSpPr>
          <p:cNvPr id="10" name="Rounded Rectangle 9">
            <a:extLst>
              <a:ext uri="{FF2B5EF4-FFF2-40B4-BE49-F238E27FC236}">
                <a16:creationId xmlns:a16="http://schemas.microsoft.com/office/drawing/2014/main" id="{18497BE3-4316-2434-FFA5-D2F54CC20CDF}"/>
              </a:ext>
            </a:extLst>
          </p:cNvPr>
          <p:cNvSpPr/>
          <p:nvPr/>
        </p:nvSpPr>
        <p:spPr>
          <a:xfrm>
            <a:off x="965895" y="4592856"/>
            <a:ext cx="10260212" cy="51435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85725" tIns="85725" rIns="85725" bIns="85725"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r>
              <a:rPr kumimoji="0" lang="en-US" sz="1875" b="1" i="0" u="none" strike="noStrike" kern="1200" cap="none" spc="0" normalizeH="0" baseline="0" noProof="0">
                <a:ln>
                  <a:noFill/>
                </a:ln>
                <a:solidFill>
                  <a:srgbClr val="FFFFFF"/>
                </a:solidFill>
                <a:effectLst/>
                <a:uLnTx/>
                <a:uFillTx/>
                <a:latin typeface="Arial" panose="020B0604020202020204"/>
                <a:ea typeface="+mn-ea"/>
                <a:cs typeface="+mn-cs"/>
              </a:rPr>
              <a:t>However, the diagnosis is often not so simple</a:t>
            </a:r>
            <a:r>
              <a:rPr kumimoji="0" lang="en-US" sz="1875" b="1" i="0" u="none" strike="noStrike" kern="1200" cap="none" spc="0" normalizeH="0" baseline="30000" noProof="0">
                <a:ln>
                  <a:noFill/>
                </a:ln>
                <a:solidFill>
                  <a:srgbClr val="FFFFFF"/>
                </a:solidFill>
                <a:effectLst/>
                <a:uLnTx/>
                <a:uFillTx/>
                <a:latin typeface="Arial" panose="020B0604020202020204"/>
                <a:ea typeface="+mn-ea"/>
                <a:cs typeface="+mn-cs"/>
              </a:rPr>
              <a:t>1</a:t>
            </a:r>
          </a:p>
        </p:txBody>
      </p:sp>
      <p:pic>
        <p:nvPicPr>
          <p:cNvPr id="3" name="Graphic 2" descr="Home">
            <a:hlinkClick r:id="" action="ppaction://noaction"/>
            <a:extLst>
              <a:ext uri="{FF2B5EF4-FFF2-40B4-BE49-F238E27FC236}">
                <a16:creationId xmlns:a16="http://schemas.microsoft.com/office/drawing/2014/main" id="{69478487-8989-9883-C9C1-EDBFA3A5A4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108312" y="5956401"/>
            <a:ext cx="303750" cy="303750"/>
          </a:xfrm>
          <a:prstGeom prst="rect">
            <a:avLst/>
          </a:prstGeom>
        </p:spPr>
      </p:pic>
      <p:sp>
        <p:nvSpPr>
          <p:cNvPr id="4" name="Freeform 9">
            <a:hlinkClick r:id="" action="ppaction://hlinkshowjump?jump=previousslide"/>
            <a:extLst>
              <a:ext uri="{FF2B5EF4-FFF2-40B4-BE49-F238E27FC236}">
                <a16:creationId xmlns:a16="http://schemas.microsoft.com/office/drawing/2014/main" id="{7E9DFC36-07BF-B742-AE4D-090564FA7407}"/>
              </a:ext>
            </a:extLst>
          </p:cNvPr>
          <p:cNvSpPr>
            <a:spLocks/>
          </p:cNvSpPr>
          <p:nvPr/>
        </p:nvSpPr>
        <p:spPr bwMode="auto">
          <a:xfrm>
            <a:off x="10942321" y="6020848"/>
            <a:ext cx="146665" cy="194215"/>
          </a:xfrm>
          <a:custGeom>
            <a:avLst/>
            <a:gdLst>
              <a:gd name="T0" fmla="*/ 0 w 950"/>
              <a:gd name="T1" fmla="*/ 631 h 1258"/>
              <a:gd name="T2" fmla="*/ 0 w 950"/>
              <a:gd name="T3" fmla="*/ 631 h 1258"/>
              <a:gd name="T4" fmla="*/ 0 w 950"/>
              <a:gd name="T5" fmla="*/ 639 h 1258"/>
              <a:gd name="T6" fmla="*/ 2 w 950"/>
              <a:gd name="T7" fmla="*/ 645 h 1258"/>
              <a:gd name="T8" fmla="*/ 8 w 950"/>
              <a:gd name="T9" fmla="*/ 659 h 1258"/>
              <a:gd name="T10" fmla="*/ 20 w 950"/>
              <a:gd name="T11" fmla="*/ 673 h 1258"/>
              <a:gd name="T12" fmla="*/ 38 w 950"/>
              <a:gd name="T13" fmla="*/ 687 h 1258"/>
              <a:gd name="T14" fmla="*/ 848 w 950"/>
              <a:gd name="T15" fmla="*/ 1240 h 1258"/>
              <a:gd name="T16" fmla="*/ 848 w 950"/>
              <a:gd name="T17" fmla="*/ 1240 h 1258"/>
              <a:gd name="T18" fmla="*/ 870 w 950"/>
              <a:gd name="T19" fmla="*/ 1250 h 1258"/>
              <a:gd name="T20" fmla="*/ 888 w 950"/>
              <a:gd name="T21" fmla="*/ 1256 h 1258"/>
              <a:gd name="T22" fmla="*/ 904 w 950"/>
              <a:gd name="T23" fmla="*/ 1258 h 1258"/>
              <a:gd name="T24" fmla="*/ 916 w 950"/>
              <a:gd name="T25" fmla="*/ 1258 h 1258"/>
              <a:gd name="T26" fmla="*/ 916 w 950"/>
              <a:gd name="T27" fmla="*/ 1258 h 1258"/>
              <a:gd name="T28" fmla="*/ 924 w 950"/>
              <a:gd name="T29" fmla="*/ 1256 h 1258"/>
              <a:gd name="T30" fmla="*/ 932 w 950"/>
              <a:gd name="T31" fmla="*/ 1252 h 1258"/>
              <a:gd name="T32" fmla="*/ 936 w 950"/>
              <a:gd name="T33" fmla="*/ 1248 h 1258"/>
              <a:gd name="T34" fmla="*/ 942 w 950"/>
              <a:gd name="T35" fmla="*/ 1242 h 1258"/>
              <a:gd name="T36" fmla="*/ 946 w 950"/>
              <a:gd name="T37" fmla="*/ 1236 h 1258"/>
              <a:gd name="T38" fmla="*/ 948 w 950"/>
              <a:gd name="T39" fmla="*/ 1228 h 1258"/>
              <a:gd name="T40" fmla="*/ 950 w 950"/>
              <a:gd name="T41" fmla="*/ 1210 h 1258"/>
              <a:gd name="T42" fmla="*/ 950 w 950"/>
              <a:gd name="T43" fmla="*/ 44 h 1258"/>
              <a:gd name="T44" fmla="*/ 950 w 950"/>
              <a:gd name="T45" fmla="*/ 44 h 1258"/>
              <a:gd name="T46" fmla="*/ 948 w 950"/>
              <a:gd name="T47" fmla="*/ 28 h 1258"/>
              <a:gd name="T48" fmla="*/ 944 w 950"/>
              <a:gd name="T49" fmla="*/ 16 h 1258"/>
              <a:gd name="T50" fmla="*/ 936 w 950"/>
              <a:gd name="T51" fmla="*/ 8 h 1258"/>
              <a:gd name="T52" fmla="*/ 928 w 950"/>
              <a:gd name="T53" fmla="*/ 2 h 1258"/>
              <a:gd name="T54" fmla="*/ 928 w 950"/>
              <a:gd name="T55" fmla="*/ 2 h 1258"/>
              <a:gd name="T56" fmla="*/ 914 w 950"/>
              <a:gd name="T57" fmla="*/ 0 h 1258"/>
              <a:gd name="T58" fmla="*/ 902 w 950"/>
              <a:gd name="T59" fmla="*/ 2 h 1258"/>
              <a:gd name="T60" fmla="*/ 890 w 950"/>
              <a:gd name="T61" fmla="*/ 4 h 1258"/>
              <a:gd name="T62" fmla="*/ 878 w 950"/>
              <a:gd name="T63" fmla="*/ 12 h 1258"/>
              <a:gd name="T64" fmla="*/ 38 w 950"/>
              <a:gd name="T65" fmla="*/ 585 h 1258"/>
              <a:gd name="T66" fmla="*/ 38 w 950"/>
              <a:gd name="T67" fmla="*/ 585 h 1258"/>
              <a:gd name="T68" fmla="*/ 22 w 950"/>
              <a:gd name="T69" fmla="*/ 597 h 1258"/>
              <a:gd name="T70" fmla="*/ 10 w 950"/>
              <a:gd name="T71" fmla="*/ 609 h 1258"/>
              <a:gd name="T72" fmla="*/ 2 w 950"/>
              <a:gd name="T73" fmla="*/ 621 h 1258"/>
              <a:gd name="T74" fmla="*/ 0 w 950"/>
              <a:gd name="T75" fmla="*/ 631 h 1258"/>
              <a:gd name="T76" fmla="*/ 0 w 950"/>
              <a:gd name="T77" fmla="*/ 63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0" h="1258">
                <a:moveTo>
                  <a:pt x="0" y="631"/>
                </a:moveTo>
                <a:lnTo>
                  <a:pt x="0" y="631"/>
                </a:lnTo>
                <a:lnTo>
                  <a:pt x="0" y="639"/>
                </a:lnTo>
                <a:lnTo>
                  <a:pt x="2" y="645"/>
                </a:lnTo>
                <a:lnTo>
                  <a:pt x="8" y="659"/>
                </a:lnTo>
                <a:lnTo>
                  <a:pt x="20" y="673"/>
                </a:lnTo>
                <a:lnTo>
                  <a:pt x="38" y="687"/>
                </a:lnTo>
                <a:lnTo>
                  <a:pt x="848" y="1240"/>
                </a:lnTo>
                <a:lnTo>
                  <a:pt x="848" y="1240"/>
                </a:lnTo>
                <a:lnTo>
                  <a:pt x="870" y="1250"/>
                </a:lnTo>
                <a:lnTo>
                  <a:pt x="888" y="1256"/>
                </a:lnTo>
                <a:lnTo>
                  <a:pt x="904" y="1258"/>
                </a:lnTo>
                <a:lnTo>
                  <a:pt x="916" y="1258"/>
                </a:lnTo>
                <a:lnTo>
                  <a:pt x="916" y="1258"/>
                </a:lnTo>
                <a:lnTo>
                  <a:pt x="924" y="1256"/>
                </a:lnTo>
                <a:lnTo>
                  <a:pt x="932" y="1252"/>
                </a:lnTo>
                <a:lnTo>
                  <a:pt x="936" y="1248"/>
                </a:lnTo>
                <a:lnTo>
                  <a:pt x="942" y="1242"/>
                </a:lnTo>
                <a:lnTo>
                  <a:pt x="946" y="1236"/>
                </a:lnTo>
                <a:lnTo>
                  <a:pt x="948" y="1228"/>
                </a:lnTo>
                <a:lnTo>
                  <a:pt x="950" y="1210"/>
                </a:lnTo>
                <a:lnTo>
                  <a:pt x="950" y="44"/>
                </a:lnTo>
                <a:lnTo>
                  <a:pt x="950" y="44"/>
                </a:lnTo>
                <a:lnTo>
                  <a:pt x="948" y="28"/>
                </a:lnTo>
                <a:lnTo>
                  <a:pt x="944" y="16"/>
                </a:lnTo>
                <a:lnTo>
                  <a:pt x="936" y="8"/>
                </a:lnTo>
                <a:lnTo>
                  <a:pt x="928" y="2"/>
                </a:lnTo>
                <a:lnTo>
                  <a:pt x="928" y="2"/>
                </a:lnTo>
                <a:lnTo>
                  <a:pt x="914" y="0"/>
                </a:lnTo>
                <a:lnTo>
                  <a:pt x="902" y="2"/>
                </a:lnTo>
                <a:lnTo>
                  <a:pt x="890" y="4"/>
                </a:lnTo>
                <a:lnTo>
                  <a:pt x="878" y="12"/>
                </a:lnTo>
                <a:lnTo>
                  <a:pt x="38" y="585"/>
                </a:lnTo>
                <a:lnTo>
                  <a:pt x="38" y="585"/>
                </a:lnTo>
                <a:lnTo>
                  <a:pt x="22" y="597"/>
                </a:lnTo>
                <a:lnTo>
                  <a:pt x="10" y="609"/>
                </a:lnTo>
                <a:lnTo>
                  <a:pt x="2" y="621"/>
                </a:lnTo>
                <a:lnTo>
                  <a:pt x="0" y="631"/>
                </a:lnTo>
                <a:lnTo>
                  <a:pt x="0" y="631"/>
                </a:lnTo>
                <a:close/>
              </a:path>
            </a:pathLst>
          </a:custGeom>
          <a:solidFill>
            <a:schemeClr val="tx1"/>
          </a:solidFill>
          <a:ln>
            <a:noFill/>
          </a:ln>
        </p:spPr>
        <p:txBody>
          <a:bodyPr vert="horz" wrap="square" lIns="85725" tIns="42863" rIns="85725" bIns="42863" numCol="1" anchor="t" anchorCtr="0" compatLnSpc="1">
            <a:prstTxWarp prst="textNoShape">
              <a:avLst/>
            </a:prstTxWarp>
          </a:bodyPr>
          <a:lstStyle/>
          <a:p>
            <a:pPr marL="0" marR="0" lvl="0" indent="0" algn="l" defTabSz="857250" rtl="0" eaLnBrk="1" fontAlgn="base" latinLnBrk="0" hangingPunct="1">
              <a:lnSpc>
                <a:spcPct val="100000"/>
              </a:lnSpc>
              <a:spcBef>
                <a:spcPct val="0"/>
              </a:spcBef>
              <a:spcAft>
                <a:spcPct val="0"/>
              </a:spcAft>
              <a:buClrTx/>
              <a:buSzTx/>
              <a:buFontTx/>
              <a:buNone/>
              <a:tabLst/>
              <a:defRPr/>
            </a:pPr>
            <a:endParaRPr kumimoji="0" lang="en-US"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5" name="Freeform 9">
            <a:hlinkClick r:id="" action="ppaction://hlinkshowjump?jump=nextslide"/>
            <a:extLst>
              <a:ext uri="{FF2B5EF4-FFF2-40B4-BE49-F238E27FC236}">
                <a16:creationId xmlns:a16="http://schemas.microsoft.com/office/drawing/2014/main" id="{EE9F8CAF-F009-875D-BDD5-13D1398C9E3E}"/>
              </a:ext>
            </a:extLst>
          </p:cNvPr>
          <p:cNvSpPr>
            <a:spLocks/>
          </p:cNvSpPr>
          <p:nvPr/>
        </p:nvSpPr>
        <p:spPr bwMode="auto">
          <a:xfrm flipH="1">
            <a:off x="11449867" y="6020848"/>
            <a:ext cx="146665" cy="194215"/>
          </a:xfrm>
          <a:custGeom>
            <a:avLst/>
            <a:gdLst>
              <a:gd name="T0" fmla="*/ 0 w 950"/>
              <a:gd name="T1" fmla="*/ 631 h 1258"/>
              <a:gd name="T2" fmla="*/ 0 w 950"/>
              <a:gd name="T3" fmla="*/ 631 h 1258"/>
              <a:gd name="T4" fmla="*/ 0 w 950"/>
              <a:gd name="T5" fmla="*/ 639 h 1258"/>
              <a:gd name="T6" fmla="*/ 2 w 950"/>
              <a:gd name="T7" fmla="*/ 645 h 1258"/>
              <a:gd name="T8" fmla="*/ 8 w 950"/>
              <a:gd name="T9" fmla="*/ 659 h 1258"/>
              <a:gd name="T10" fmla="*/ 20 w 950"/>
              <a:gd name="T11" fmla="*/ 673 h 1258"/>
              <a:gd name="T12" fmla="*/ 38 w 950"/>
              <a:gd name="T13" fmla="*/ 687 h 1258"/>
              <a:gd name="T14" fmla="*/ 848 w 950"/>
              <a:gd name="T15" fmla="*/ 1240 h 1258"/>
              <a:gd name="T16" fmla="*/ 848 w 950"/>
              <a:gd name="T17" fmla="*/ 1240 h 1258"/>
              <a:gd name="T18" fmla="*/ 870 w 950"/>
              <a:gd name="T19" fmla="*/ 1250 h 1258"/>
              <a:gd name="T20" fmla="*/ 888 w 950"/>
              <a:gd name="T21" fmla="*/ 1256 h 1258"/>
              <a:gd name="T22" fmla="*/ 904 w 950"/>
              <a:gd name="T23" fmla="*/ 1258 h 1258"/>
              <a:gd name="T24" fmla="*/ 916 w 950"/>
              <a:gd name="T25" fmla="*/ 1258 h 1258"/>
              <a:gd name="T26" fmla="*/ 916 w 950"/>
              <a:gd name="T27" fmla="*/ 1258 h 1258"/>
              <a:gd name="T28" fmla="*/ 924 w 950"/>
              <a:gd name="T29" fmla="*/ 1256 h 1258"/>
              <a:gd name="T30" fmla="*/ 932 w 950"/>
              <a:gd name="T31" fmla="*/ 1252 h 1258"/>
              <a:gd name="T32" fmla="*/ 936 w 950"/>
              <a:gd name="T33" fmla="*/ 1248 h 1258"/>
              <a:gd name="T34" fmla="*/ 942 w 950"/>
              <a:gd name="T35" fmla="*/ 1242 h 1258"/>
              <a:gd name="T36" fmla="*/ 946 w 950"/>
              <a:gd name="T37" fmla="*/ 1236 h 1258"/>
              <a:gd name="T38" fmla="*/ 948 w 950"/>
              <a:gd name="T39" fmla="*/ 1228 h 1258"/>
              <a:gd name="T40" fmla="*/ 950 w 950"/>
              <a:gd name="T41" fmla="*/ 1210 h 1258"/>
              <a:gd name="T42" fmla="*/ 950 w 950"/>
              <a:gd name="T43" fmla="*/ 44 h 1258"/>
              <a:gd name="T44" fmla="*/ 950 w 950"/>
              <a:gd name="T45" fmla="*/ 44 h 1258"/>
              <a:gd name="T46" fmla="*/ 948 w 950"/>
              <a:gd name="T47" fmla="*/ 28 h 1258"/>
              <a:gd name="T48" fmla="*/ 944 w 950"/>
              <a:gd name="T49" fmla="*/ 16 h 1258"/>
              <a:gd name="T50" fmla="*/ 936 w 950"/>
              <a:gd name="T51" fmla="*/ 8 h 1258"/>
              <a:gd name="T52" fmla="*/ 928 w 950"/>
              <a:gd name="T53" fmla="*/ 2 h 1258"/>
              <a:gd name="T54" fmla="*/ 928 w 950"/>
              <a:gd name="T55" fmla="*/ 2 h 1258"/>
              <a:gd name="T56" fmla="*/ 914 w 950"/>
              <a:gd name="T57" fmla="*/ 0 h 1258"/>
              <a:gd name="T58" fmla="*/ 902 w 950"/>
              <a:gd name="T59" fmla="*/ 2 h 1258"/>
              <a:gd name="T60" fmla="*/ 890 w 950"/>
              <a:gd name="T61" fmla="*/ 4 h 1258"/>
              <a:gd name="T62" fmla="*/ 878 w 950"/>
              <a:gd name="T63" fmla="*/ 12 h 1258"/>
              <a:gd name="T64" fmla="*/ 38 w 950"/>
              <a:gd name="T65" fmla="*/ 585 h 1258"/>
              <a:gd name="T66" fmla="*/ 38 w 950"/>
              <a:gd name="T67" fmla="*/ 585 h 1258"/>
              <a:gd name="T68" fmla="*/ 22 w 950"/>
              <a:gd name="T69" fmla="*/ 597 h 1258"/>
              <a:gd name="T70" fmla="*/ 10 w 950"/>
              <a:gd name="T71" fmla="*/ 609 h 1258"/>
              <a:gd name="T72" fmla="*/ 2 w 950"/>
              <a:gd name="T73" fmla="*/ 621 h 1258"/>
              <a:gd name="T74" fmla="*/ 0 w 950"/>
              <a:gd name="T75" fmla="*/ 631 h 1258"/>
              <a:gd name="T76" fmla="*/ 0 w 950"/>
              <a:gd name="T77" fmla="*/ 63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0" h="1258">
                <a:moveTo>
                  <a:pt x="0" y="631"/>
                </a:moveTo>
                <a:lnTo>
                  <a:pt x="0" y="631"/>
                </a:lnTo>
                <a:lnTo>
                  <a:pt x="0" y="639"/>
                </a:lnTo>
                <a:lnTo>
                  <a:pt x="2" y="645"/>
                </a:lnTo>
                <a:lnTo>
                  <a:pt x="8" y="659"/>
                </a:lnTo>
                <a:lnTo>
                  <a:pt x="20" y="673"/>
                </a:lnTo>
                <a:lnTo>
                  <a:pt x="38" y="687"/>
                </a:lnTo>
                <a:lnTo>
                  <a:pt x="848" y="1240"/>
                </a:lnTo>
                <a:lnTo>
                  <a:pt x="848" y="1240"/>
                </a:lnTo>
                <a:lnTo>
                  <a:pt x="870" y="1250"/>
                </a:lnTo>
                <a:lnTo>
                  <a:pt x="888" y="1256"/>
                </a:lnTo>
                <a:lnTo>
                  <a:pt x="904" y="1258"/>
                </a:lnTo>
                <a:lnTo>
                  <a:pt x="916" y="1258"/>
                </a:lnTo>
                <a:lnTo>
                  <a:pt x="916" y="1258"/>
                </a:lnTo>
                <a:lnTo>
                  <a:pt x="924" y="1256"/>
                </a:lnTo>
                <a:lnTo>
                  <a:pt x="932" y="1252"/>
                </a:lnTo>
                <a:lnTo>
                  <a:pt x="936" y="1248"/>
                </a:lnTo>
                <a:lnTo>
                  <a:pt x="942" y="1242"/>
                </a:lnTo>
                <a:lnTo>
                  <a:pt x="946" y="1236"/>
                </a:lnTo>
                <a:lnTo>
                  <a:pt x="948" y="1228"/>
                </a:lnTo>
                <a:lnTo>
                  <a:pt x="950" y="1210"/>
                </a:lnTo>
                <a:lnTo>
                  <a:pt x="950" y="44"/>
                </a:lnTo>
                <a:lnTo>
                  <a:pt x="950" y="44"/>
                </a:lnTo>
                <a:lnTo>
                  <a:pt x="948" y="28"/>
                </a:lnTo>
                <a:lnTo>
                  <a:pt x="944" y="16"/>
                </a:lnTo>
                <a:lnTo>
                  <a:pt x="936" y="8"/>
                </a:lnTo>
                <a:lnTo>
                  <a:pt x="928" y="2"/>
                </a:lnTo>
                <a:lnTo>
                  <a:pt x="928" y="2"/>
                </a:lnTo>
                <a:lnTo>
                  <a:pt x="914" y="0"/>
                </a:lnTo>
                <a:lnTo>
                  <a:pt x="902" y="2"/>
                </a:lnTo>
                <a:lnTo>
                  <a:pt x="890" y="4"/>
                </a:lnTo>
                <a:lnTo>
                  <a:pt x="878" y="12"/>
                </a:lnTo>
                <a:lnTo>
                  <a:pt x="38" y="585"/>
                </a:lnTo>
                <a:lnTo>
                  <a:pt x="38" y="585"/>
                </a:lnTo>
                <a:lnTo>
                  <a:pt x="22" y="597"/>
                </a:lnTo>
                <a:lnTo>
                  <a:pt x="10" y="609"/>
                </a:lnTo>
                <a:lnTo>
                  <a:pt x="2" y="621"/>
                </a:lnTo>
                <a:lnTo>
                  <a:pt x="0" y="631"/>
                </a:lnTo>
                <a:lnTo>
                  <a:pt x="0" y="631"/>
                </a:lnTo>
                <a:close/>
              </a:path>
            </a:pathLst>
          </a:custGeom>
          <a:solidFill>
            <a:schemeClr val="tx1"/>
          </a:solidFill>
          <a:ln>
            <a:noFill/>
          </a:ln>
        </p:spPr>
        <p:txBody>
          <a:bodyPr vert="horz" wrap="square" lIns="85725" tIns="42863" rIns="85725" bIns="42863" numCol="1" anchor="t" anchorCtr="0" compatLnSpc="1">
            <a:prstTxWarp prst="textNoShape">
              <a:avLst/>
            </a:prstTxWarp>
          </a:bodyPr>
          <a:lstStyle/>
          <a:p>
            <a:pPr marL="0" marR="0" lvl="0" indent="0" algn="l" defTabSz="857250" rtl="0" eaLnBrk="1" fontAlgn="base" latinLnBrk="0" hangingPunct="1">
              <a:lnSpc>
                <a:spcPct val="100000"/>
              </a:lnSpc>
              <a:spcBef>
                <a:spcPct val="0"/>
              </a:spcBef>
              <a:spcAft>
                <a:spcPct val="0"/>
              </a:spcAft>
              <a:buClrTx/>
              <a:buSzTx/>
              <a:buFontTx/>
              <a:buNone/>
              <a:tabLst/>
              <a:defRPr/>
            </a:pPr>
            <a:endParaRPr kumimoji="0" lang="en-US"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6" name="Rectangle 5">
            <a:extLst>
              <a:ext uri="{FF2B5EF4-FFF2-40B4-BE49-F238E27FC236}">
                <a16:creationId xmlns:a16="http://schemas.microsoft.com/office/drawing/2014/main" id="{572A0300-70C4-AA79-17C4-629DCA869EAE}"/>
              </a:ext>
            </a:extLst>
          </p:cNvPr>
          <p:cNvSpPr/>
          <p:nvPr/>
        </p:nvSpPr>
        <p:spPr>
          <a:xfrm>
            <a:off x="863202" y="1017985"/>
            <a:ext cx="10456666" cy="4205258"/>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209271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2838C-DFAD-E1BB-7A99-8E5FCF37A35D}"/>
            </a:ext>
          </a:extLst>
        </p:cNvPr>
        <p:cNvGrpSpPr/>
        <p:nvPr/>
      </p:nvGrpSpPr>
      <p:grpSpPr>
        <a:xfrm>
          <a:off x="0" y="0"/>
          <a:ext cx="0" cy="0"/>
          <a:chOff x="0" y="0"/>
          <a:chExt cx="0" cy="0"/>
        </a:xfrm>
      </p:grpSpPr>
      <p:sp>
        <p:nvSpPr>
          <p:cNvPr id="7" name="Text Placeholder 7">
            <a:extLst>
              <a:ext uri="{FF2B5EF4-FFF2-40B4-BE49-F238E27FC236}">
                <a16:creationId xmlns:a16="http://schemas.microsoft.com/office/drawing/2014/main" id="{213683D7-4461-278D-024E-E74AD874F577}"/>
              </a:ext>
            </a:extLst>
          </p:cNvPr>
          <p:cNvSpPr txBox="1">
            <a:spLocks/>
          </p:cNvSpPr>
          <p:nvPr/>
        </p:nvSpPr>
        <p:spPr>
          <a:xfrm>
            <a:off x="808214" y="5794503"/>
            <a:ext cx="10144074" cy="449483"/>
          </a:xfrm>
          <a:prstGeom prst="rect">
            <a:avLst/>
          </a:prstGeom>
        </p:spPr>
        <p:txBody>
          <a:bodyPr wrap="square" lIns="85725" tIns="42863" rIns="85725" bIns="42863" anchor="b">
            <a:spAutoFit/>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Either</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 major criteria, or 1 major criterion and 2 minor criteria. </a:t>
            </a: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b</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Based</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on consensus recommendations developed by the HPP International Working Group.</a:t>
            </a:r>
          </a:p>
          <a:p>
            <a:pPr marL="0" marR="0" lvl="0" indent="0" algn="l" defTabSz="85725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ALP, alkaline phosphatase;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ALPL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alkaline phosphatase gene liver/bone/kidney;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HPP, hypophosphatasia</a:t>
            </a:r>
          </a:p>
          <a:p>
            <a:pPr marL="0" marR="0" lvl="0" indent="0" algn="l" defTabSz="85725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1. Brandi ML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Osteoporosis Int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2024;35(3):439–49; 2. Khan AA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Osteoporosis Int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2024;35(3):431–8; 3. Rush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Orphanet</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J Rare Dis</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2019:14:201; 4.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a:rPr>
              <a:t>Dahir KM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a:rPr>
              <a:t>. Front Endocrinol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a:rPr>
              <a:t>.</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a:rPr>
              <a: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a:rPr>
              <a:t>2023;14:1138599</a:t>
            </a:r>
            <a:endPar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endParaRPr>
          </a:p>
        </p:txBody>
      </p:sp>
      <p:graphicFrame>
        <p:nvGraphicFramePr>
          <p:cNvPr id="3" name="Table 5">
            <a:extLst>
              <a:ext uri="{FF2B5EF4-FFF2-40B4-BE49-F238E27FC236}">
                <a16:creationId xmlns:a16="http://schemas.microsoft.com/office/drawing/2014/main" id="{BAEE0581-8CB4-681A-0F7A-2FA5445D08A7}"/>
              </a:ext>
            </a:extLst>
          </p:cNvPr>
          <p:cNvGraphicFramePr>
            <a:graphicFrameLocks noGrp="1"/>
          </p:cNvGraphicFramePr>
          <p:nvPr/>
        </p:nvGraphicFramePr>
        <p:xfrm>
          <a:off x="965894" y="1134070"/>
          <a:ext cx="10260212" cy="285728"/>
        </p:xfrm>
        <a:graphic>
          <a:graphicData uri="http://schemas.openxmlformats.org/drawingml/2006/table">
            <a:tbl>
              <a:tblPr firstRow="1" bandRow="1"/>
              <a:tblGrid>
                <a:gridCol w="5130106">
                  <a:extLst>
                    <a:ext uri="{9D8B030D-6E8A-4147-A177-3AD203B41FA5}">
                      <a16:colId xmlns:a16="http://schemas.microsoft.com/office/drawing/2014/main" val="2055541007"/>
                    </a:ext>
                  </a:extLst>
                </a:gridCol>
                <a:gridCol w="5130106">
                  <a:extLst>
                    <a:ext uri="{9D8B030D-6E8A-4147-A177-3AD203B41FA5}">
                      <a16:colId xmlns:a16="http://schemas.microsoft.com/office/drawing/2014/main" val="2198393427"/>
                    </a:ext>
                  </a:extLst>
                </a:gridCol>
              </a:tblGrid>
              <a:tr h="2857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de-CH" sz="1300" dirty="0">
                          <a:solidFill>
                            <a:schemeClr val="tx1"/>
                          </a:solidFill>
                          <a:latin typeface="Arial" panose="020B0604020202020204" pitchFamily="34" charset="0"/>
                          <a:cs typeface="Arial" panose="020B0604020202020204" pitchFamily="34" charset="0"/>
                        </a:rPr>
                        <a:t>Children</a:t>
                      </a:r>
                      <a:endParaRPr lang="en-CH" sz="1300" dirty="0">
                        <a:solidFill>
                          <a:schemeClr val="tx1"/>
                        </a:solidFill>
                        <a:latin typeface="Arial" panose="020B0604020202020204" pitchFamily="34" charset="0"/>
                        <a:cs typeface="Arial" panose="020B0604020202020204" pitchFamily="34" charset="0"/>
                      </a:endParaRPr>
                    </a:p>
                  </a:txBody>
                  <a:tcPr marL="85703" marR="85703" marT="42851" marB="42851"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de-CH" sz="1300" dirty="0">
                          <a:latin typeface="Arial" panose="020B0604020202020204" pitchFamily="34" charset="0"/>
                          <a:cs typeface="Arial" panose="020B0604020202020204" pitchFamily="34" charset="0"/>
                        </a:rPr>
                        <a:t>Adults</a:t>
                      </a:r>
                      <a:endParaRPr lang="en-CH" sz="1300" dirty="0">
                        <a:latin typeface="Arial" panose="020B0604020202020204" pitchFamily="34" charset="0"/>
                        <a:cs typeface="Arial" panose="020B0604020202020204" pitchFamily="34" charset="0"/>
                      </a:endParaRPr>
                    </a:p>
                  </a:txBody>
                  <a:tcPr marL="85703" marR="85703" marT="42851" marB="42851"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362208"/>
                  </a:ext>
                </a:extLst>
              </a:tr>
            </a:tbl>
          </a:graphicData>
        </a:graphic>
      </p:graphicFrame>
      <p:graphicFrame>
        <p:nvGraphicFramePr>
          <p:cNvPr id="5" name="Table 8">
            <a:extLst>
              <a:ext uri="{FF2B5EF4-FFF2-40B4-BE49-F238E27FC236}">
                <a16:creationId xmlns:a16="http://schemas.microsoft.com/office/drawing/2014/main" id="{5C4D4056-9301-32E5-7AC0-780A12A2AC1B}"/>
              </a:ext>
            </a:extLst>
          </p:cNvPr>
          <p:cNvGraphicFramePr>
            <a:graphicFrameLocks noGrp="1"/>
          </p:cNvGraphicFramePr>
          <p:nvPr/>
        </p:nvGraphicFramePr>
        <p:xfrm>
          <a:off x="965895" y="2160233"/>
          <a:ext cx="4988048" cy="2206109"/>
        </p:xfrm>
        <a:graphic>
          <a:graphicData uri="http://schemas.openxmlformats.org/drawingml/2006/table">
            <a:tbl>
              <a:tblPr firstRow="1" bandRow="1"/>
              <a:tblGrid>
                <a:gridCol w="2494024">
                  <a:extLst>
                    <a:ext uri="{9D8B030D-6E8A-4147-A177-3AD203B41FA5}">
                      <a16:colId xmlns:a16="http://schemas.microsoft.com/office/drawing/2014/main" val="2828284065"/>
                    </a:ext>
                  </a:extLst>
                </a:gridCol>
                <a:gridCol w="2494024">
                  <a:extLst>
                    <a:ext uri="{9D8B030D-6E8A-4147-A177-3AD203B41FA5}">
                      <a16:colId xmlns:a16="http://schemas.microsoft.com/office/drawing/2014/main" val="599496286"/>
                    </a:ext>
                  </a:extLst>
                </a:gridCol>
              </a:tblGrid>
              <a:tr h="234315">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de-CH" sz="1300" dirty="0">
                          <a:latin typeface="Arial" panose="020B0604020202020204" pitchFamily="34" charset="0"/>
                          <a:cs typeface="Arial" panose="020B0604020202020204" pitchFamily="34" charset="0"/>
                        </a:rPr>
                        <a:t>Major diagnostic criteria for HPP</a:t>
                      </a:r>
                      <a:endParaRPr lang="en-CH" sz="1300" dirty="0">
                        <a:latin typeface="Arial" panose="020B0604020202020204" pitchFamily="34" charset="0"/>
                        <a:cs typeface="Arial" panose="020B0604020202020204" pitchFamily="34" charset="0"/>
                      </a:endParaRPr>
                    </a:p>
                  </a:txBody>
                  <a:tcPr marL="85703" marR="85703" marT="17145" marB="17145"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CH" sz="1200"/>
                    </a:p>
                  </a:txBody>
                  <a:tcPr>
                    <a:lnL w="12700" cmpd="sng">
                      <a:noFill/>
                      <a:prstDash val="solid"/>
                    </a:lnL>
                  </a:tcPr>
                </a:tc>
                <a:extLst>
                  <a:ext uri="{0D108BD9-81ED-4DB2-BD59-A6C34878D82A}">
                    <a16:rowId xmlns:a16="http://schemas.microsoft.com/office/drawing/2014/main" val="1221868446"/>
                  </a:ext>
                </a:extLst>
              </a:tr>
              <a:tr h="234315">
                <a:tc>
                  <a:txBody>
                    <a:bodyPr/>
                    <a:lstStyle/>
                    <a:p>
                      <a:pPr algn="ctr"/>
                      <a:r>
                        <a:rPr lang="en-US" sz="1300" b="1" kern="1200">
                          <a:solidFill>
                            <a:schemeClr val="tx1"/>
                          </a:solidFill>
                          <a:latin typeface="Arial" panose="020B0604020202020204" pitchFamily="34" charset="0"/>
                          <a:ea typeface="+mn-ea"/>
                          <a:cs typeface="Arial" panose="020B0604020202020204" pitchFamily="34" charset="0"/>
                        </a:rPr>
                        <a:t>Children</a:t>
                      </a:r>
                      <a:endParaRPr lang="en-CH" sz="1300" b="1" kern="1200">
                        <a:solidFill>
                          <a:schemeClr val="tx1"/>
                        </a:solidFill>
                        <a:latin typeface="Arial" panose="020B0604020202020204" pitchFamily="34" charset="0"/>
                        <a:ea typeface="+mn-ea"/>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9F98"/>
                    </a:solidFill>
                  </a:tcPr>
                </a:tc>
                <a:tc>
                  <a:txBody>
                    <a:bodyPr/>
                    <a:lstStyle/>
                    <a:p>
                      <a:pPr algn="ctr"/>
                      <a:r>
                        <a:rPr lang="en-US" sz="1300" b="1" kern="1200">
                          <a:solidFill>
                            <a:schemeClr val="bg1"/>
                          </a:solidFill>
                          <a:latin typeface="Arial" panose="020B0604020202020204" pitchFamily="34" charset="0"/>
                          <a:ea typeface="+mn-ea"/>
                          <a:cs typeface="Arial" panose="020B0604020202020204" pitchFamily="34" charset="0"/>
                        </a:rPr>
                        <a:t>Adults</a:t>
                      </a:r>
                      <a:endParaRPr lang="en-CH" sz="1300" b="1" kern="1200">
                        <a:solidFill>
                          <a:schemeClr val="bg1"/>
                        </a:solidFill>
                        <a:latin typeface="Arial" panose="020B0604020202020204" pitchFamily="34" charset="0"/>
                        <a:ea typeface="+mn-ea"/>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31385450"/>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 typeface="Arial" panose="020B0604020202020204" pitchFamily="34" charset="0"/>
                        <a:buChar char="•"/>
                      </a:pPr>
                      <a:r>
                        <a:rPr lang="de-CH" sz="1300" i="1" dirty="0">
                          <a:solidFill>
                            <a:schemeClr val="tx1"/>
                          </a:solidFill>
                          <a:latin typeface="Arial" panose="020B0604020202020204" pitchFamily="34" charset="0"/>
                          <a:cs typeface="Arial" panose="020B0604020202020204" pitchFamily="34" charset="0"/>
                        </a:rPr>
                        <a:t>ALPL</a:t>
                      </a:r>
                      <a:r>
                        <a:rPr lang="de-CH" sz="1300" dirty="0">
                          <a:solidFill>
                            <a:schemeClr val="tx1"/>
                          </a:solidFill>
                          <a:latin typeface="Arial" panose="020B0604020202020204" pitchFamily="34" charset="0"/>
                          <a:cs typeface="Arial" panose="020B0604020202020204" pitchFamily="34" charset="0"/>
                        </a:rPr>
                        <a:t> gene variant(s)</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71450" indent="-171450">
                        <a:buFont typeface="Arial" panose="020B0604020202020204" pitchFamily="34" charset="0"/>
                        <a:buChar char="•"/>
                      </a:pPr>
                      <a:r>
                        <a:rPr lang="de-CH" sz="1300" i="1">
                          <a:solidFill>
                            <a:schemeClr val="bg1"/>
                          </a:solidFill>
                          <a:latin typeface="Arial" panose="020B0604020202020204" pitchFamily="34" charset="0"/>
                          <a:cs typeface="Arial" panose="020B0604020202020204" pitchFamily="34" charset="0"/>
                        </a:rPr>
                        <a:t>ALPL</a:t>
                      </a:r>
                      <a:r>
                        <a:rPr lang="de-CH" sz="1300">
                          <a:solidFill>
                            <a:schemeClr val="bg1"/>
                          </a:solidFill>
                          <a:latin typeface="Arial" panose="020B0604020202020204" pitchFamily="34" charset="0"/>
                          <a:cs typeface="Arial" panose="020B0604020202020204" pitchFamily="34" charset="0"/>
                        </a:rPr>
                        <a:t> gene variant</a:t>
                      </a:r>
                      <a:r>
                        <a:rPr lang="de-CH" sz="1300" kern="1200">
                          <a:solidFill>
                            <a:schemeClr val="bg1"/>
                          </a:solidFill>
                          <a:latin typeface="Arial" panose="020B0604020202020204" pitchFamily="34" charset="0"/>
                          <a:ea typeface="+mn-ea"/>
                          <a:cs typeface="Arial" panose="020B0604020202020204" pitchFamily="34" charset="0"/>
                        </a:rPr>
                        <a:t>(s)</a:t>
                      </a:r>
                      <a:endParaRPr lang="en-CH" sz="1300" kern="1200">
                        <a:solidFill>
                          <a:schemeClr val="bg1"/>
                        </a:solidFill>
                        <a:latin typeface="Arial" panose="020B0604020202020204" pitchFamily="34" charset="0"/>
                        <a:ea typeface="+mn-ea"/>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85865473"/>
                  </a:ext>
                </a:extLst>
              </a:tr>
              <a:tr h="6344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 typeface="Arial" panose="020B0604020202020204" pitchFamily="34" charset="0"/>
                        <a:buChar char="•"/>
                      </a:pPr>
                      <a:r>
                        <a:rPr lang="de-CH" sz="1300" dirty="0">
                          <a:solidFill>
                            <a:schemeClr val="tx1"/>
                          </a:solidFill>
                          <a:latin typeface="Arial" panose="020B0604020202020204" pitchFamily="34" charset="0"/>
                          <a:cs typeface="Arial" panose="020B0604020202020204" pitchFamily="34" charset="0"/>
                        </a:rPr>
                        <a:t>Elevation of natural substrates of ALP</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71450" indent="-171450">
                        <a:buFont typeface="Arial" panose="020B0604020202020204" pitchFamily="34" charset="0"/>
                        <a:buChar char="•"/>
                      </a:pPr>
                      <a:r>
                        <a:rPr lang="de-CH" sz="1300" dirty="0">
                          <a:solidFill>
                            <a:schemeClr val="bg1"/>
                          </a:solidFill>
                          <a:latin typeface="Arial" panose="020B0604020202020204" pitchFamily="34" charset="0"/>
                          <a:cs typeface="Arial" panose="020B0604020202020204" pitchFamily="34" charset="0"/>
                        </a:rPr>
                        <a:t>Elevation of natural substrates of </a:t>
                      </a:r>
                      <a:br>
                        <a:rPr lang="de-CH" sz="1300" dirty="0">
                          <a:solidFill>
                            <a:schemeClr val="bg1"/>
                          </a:solidFill>
                          <a:latin typeface="Arial" panose="020B0604020202020204" pitchFamily="34" charset="0"/>
                          <a:cs typeface="Arial" panose="020B0604020202020204" pitchFamily="34" charset="0"/>
                        </a:rPr>
                      </a:br>
                      <a:r>
                        <a:rPr lang="en-GB" sz="1300" dirty="0">
                          <a:solidFill>
                            <a:schemeClr val="bg1"/>
                          </a:solidFill>
                          <a:latin typeface="+mn-lt"/>
                          <a:cs typeface="Arial" panose="020B0604020202020204" pitchFamily="34" charset="0"/>
                        </a:rPr>
                        <a:t>tissue-nonspecific </a:t>
                      </a:r>
                      <a:r>
                        <a:rPr lang="de-CH" sz="1300" dirty="0">
                          <a:solidFill>
                            <a:schemeClr val="bg1"/>
                          </a:solidFill>
                          <a:latin typeface="Arial" panose="020B0604020202020204" pitchFamily="34" charset="0"/>
                          <a:cs typeface="Arial" panose="020B0604020202020204" pitchFamily="34" charset="0"/>
                        </a:rPr>
                        <a:t>ALP</a:t>
                      </a:r>
                      <a:endParaRPr lang="en-CH" sz="1300" dirty="0">
                        <a:solidFill>
                          <a:schemeClr val="bg1"/>
                        </a:solidFill>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56586376"/>
                  </a:ext>
                </a:extLst>
              </a:tr>
              <a:tr h="434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buFont typeface="Arial" panose="020B0604020202020204" pitchFamily="34" charset="0"/>
                        <a:buChar char="•"/>
                      </a:pPr>
                      <a:r>
                        <a:rPr lang="de-CH" sz="1300" dirty="0">
                          <a:solidFill>
                            <a:schemeClr val="tx1"/>
                          </a:solidFill>
                          <a:latin typeface="Arial" panose="020B0604020202020204" pitchFamily="34" charset="0"/>
                          <a:cs typeface="Arial" panose="020B0604020202020204" pitchFamily="34" charset="0"/>
                        </a:rPr>
                        <a:t>Early nontraumatic loss of primary teeth</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buFont typeface="Arial" panose="020B0604020202020204" pitchFamily="34" charset="0"/>
                        <a:buChar char="•"/>
                      </a:pPr>
                      <a:r>
                        <a:rPr lang="de-CH" sz="1300" dirty="0">
                          <a:solidFill>
                            <a:schemeClr val="bg1"/>
                          </a:solidFill>
                          <a:latin typeface="Arial" panose="020B0604020202020204" pitchFamily="34" charset="0"/>
                          <a:cs typeface="Arial" panose="020B0604020202020204" pitchFamily="34" charset="0"/>
                        </a:rPr>
                        <a:t>Atypical femur fractures</a:t>
                      </a:r>
                      <a:endParaRPr lang="en-CH" sz="1300" dirty="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54192471"/>
                  </a:ext>
                </a:extLst>
              </a:tr>
              <a:tr h="434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Presence of rickets on radiograph</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buFont typeface="Arial" panose="020B0604020202020204" pitchFamily="34" charset="0"/>
                        <a:buChar char="•"/>
                      </a:pPr>
                      <a:r>
                        <a:rPr lang="de-CH" sz="1300" dirty="0">
                          <a:solidFill>
                            <a:schemeClr val="bg1"/>
                          </a:solidFill>
                          <a:latin typeface="Arial" panose="020B0604020202020204" pitchFamily="34" charset="0"/>
                          <a:cs typeface="Arial" panose="020B0604020202020204" pitchFamily="34" charset="0"/>
                        </a:rPr>
                        <a:t>Recurrent metatarsal stress fractures</a:t>
                      </a:r>
                      <a:endParaRPr lang="en-CH" sz="1300" dirty="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55520025"/>
                  </a:ext>
                </a:extLst>
              </a:tr>
            </a:tbl>
          </a:graphicData>
        </a:graphic>
      </p:graphicFrame>
      <p:graphicFrame>
        <p:nvGraphicFramePr>
          <p:cNvPr id="6" name="Table 5">
            <a:extLst>
              <a:ext uri="{FF2B5EF4-FFF2-40B4-BE49-F238E27FC236}">
                <a16:creationId xmlns:a16="http://schemas.microsoft.com/office/drawing/2014/main" id="{0A652C1C-7AD7-E857-393B-5603BE9AD4BE}"/>
              </a:ext>
            </a:extLst>
          </p:cNvPr>
          <p:cNvGraphicFramePr>
            <a:graphicFrameLocks noGrp="1"/>
          </p:cNvGraphicFramePr>
          <p:nvPr/>
        </p:nvGraphicFramePr>
        <p:xfrm>
          <a:off x="6238057" y="2160233"/>
          <a:ext cx="4988048" cy="2977515"/>
        </p:xfrm>
        <a:graphic>
          <a:graphicData uri="http://schemas.openxmlformats.org/drawingml/2006/table">
            <a:tbl>
              <a:tblPr firstRow="1" bandRow="1"/>
              <a:tblGrid>
                <a:gridCol w="2494024">
                  <a:extLst>
                    <a:ext uri="{9D8B030D-6E8A-4147-A177-3AD203B41FA5}">
                      <a16:colId xmlns:a16="http://schemas.microsoft.com/office/drawing/2014/main" val="2828284065"/>
                    </a:ext>
                  </a:extLst>
                </a:gridCol>
                <a:gridCol w="2494024">
                  <a:extLst>
                    <a:ext uri="{9D8B030D-6E8A-4147-A177-3AD203B41FA5}">
                      <a16:colId xmlns:a16="http://schemas.microsoft.com/office/drawing/2014/main" val="599496286"/>
                    </a:ext>
                  </a:extLst>
                </a:gridCol>
              </a:tblGrid>
              <a:tr h="234315">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de-CH" sz="1300">
                          <a:latin typeface="Arial" panose="020B0604020202020204" pitchFamily="34" charset="0"/>
                          <a:cs typeface="Arial" panose="020B0604020202020204" pitchFamily="34" charset="0"/>
                        </a:rPr>
                        <a:t>Minor diagnostic criteria for HPP</a:t>
                      </a:r>
                      <a:endParaRPr lang="en-CH" sz="1300">
                        <a:latin typeface="Arial" panose="020B0604020202020204" pitchFamily="34" charset="0"/>
                        <a:cs typeface="Arial" panose="020B0604020202020204" pitchFamily="34" charset="0"/>
                      </a:endParaRPr>
                    </a:p>
                  </a:txBody>
                  <a:tcPr marL="85703" marR="85703" marT="17145" marB="17145"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CH" sz="1200"/>
                    </a:p>
                  </a:txBody>
                  <a:tcPr>
                    <a:lnL w="12700" cmpd="sng">
                      <a:noFill/>
                      <a:prstDash val="solid"/>
                    </a:lnL>
                  </a:tcPr>
                </a:tc>
                <a:extLst>
                  <a:ext uri="{0D108BD9-81ED-4DB2-BD59-A6C34878D82A}">
                    <a16:rowId xmlns:a16="http://schemas.microsoft.com/office/drawing/2014/main" val="1221868446"/>
                  </a:ext>
                </a:extLst>
              </a:tr>
              <a:tr h="234315">
                <a:tc>
                  <a:txBody>
                    <a:bodyPr/>
                    <a:lstStyle/>
                    <a:p>
                      <a:pPr marL="0" indent="0" algn="ctr">
                        <a:buFont typeface="Arial" panose="020B0604020202020204" pitchFamily="34" charset="0"/>
                        <a:buNone/>
                      </a:pPr>
                      <a:r>
                        <a:rPr lang="en-US" sz="1300" b="1">
                          <a:solidFill>
                            <a:schemeClr val="tx1"/>
                          </a:solidFill>
                          <a:latin typeface="Arial" panose="020B0604020202020204" pitchFamily="34" charset="0"/>
                          <a:cs typeface="Arial" panose="020B0604020202020204" pitchFamily="34" charset="0"/>
                        </a:rPr>
                        <a:t>Children</a:t>
                      </a:r>
                      <a:endParaRPr lang="en-CH" sz="1300" b="1">
                        <a:solidFill>
                          <a:schemeClr val="tx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indent="0" algn="ctr">
                        <a:buFont typeface="Arial" panose="020B0604020202020204" pitchFamily="34" charset="0"/>
                        <a:buNone/>
                      </a:pPr>
                      <a:r>
                        <a:rPr lang="en-US" sz="1300" b="1">
                          <a:solidFill>
                            <a:schemeClr val="bg1"/>
                          </a:solidFill>
                        </a:rPr>
                        <a:t>Adults</a:t>
                      </a:r>
                      <a:endParaRPr lang="en-CH" sz="1300" b="1">
                        <a:solidFill>
                          <a:schemeClr val="bg1"/>
                        </a:solidFill>
                      </a:endParaRPr>
                    </a:p>
                  </a:txBody>
                  <a:tcPr marL="85703" marR="85703" marT="17145" marB="17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69774202"/>
                  </a:ext>
                </a:extLst>
              </a:tr>
              <a:tr h="434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dirty="0">
                          <a:solidFill>
                            <a:schemeClr val="tx1"/>
                          </a:solidFill>
                          <a:latin typeface="Arial" panose="020B0604020202020204" pitchFamily="34" charset="0"/>
                          <a:cs typeface="Arial" panose="020B0604020202020204" pitchFamily="34" charset="0"/>
                        </a:rPr>
                        <a:t>Chronic musculoskeletal pain</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85750" indent="-285750" algn="l">
                        <a:buFont typeface="Arial" panose="020B0604020202020204" pitchFamily="34" charset="0"/>
                        <a:buChar char="•"/>
                      </a:pPr>
                      <a:r>
                        <a:rPr lang="de-CH" sz="1300" dirty="0">
                          <a:solidFill>
                            <a:schemeClr val="bg1"/>
                          </a:solidFill>
                          <a:latin typeface="Arial" panose="020B0604020202020204" pitchFamily="34" charset="0"/>
                          <a:cs typeface="Arial" panose="020B0604020202020204" pitchFamily="34" charset="0"/>
                        </a:rPr>
                        <a:t>Chronic musculoskeletal pain</a:t>
                      </a:r>
                      <a:endParaRPr lang="en-CH" sz="1300" dirty="0">
                        <a:solidFill>
                          <a:schemeClr val="bg1"/>
                        </a:solidFill>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85865473"/>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en-US" sz="1300" dirty="0">
                          <a:solidFill>
                            <a:schemeClr val="tx1"/>
                          </a:solidFill>
                          <a:latin typeface="Arial" panose="020B0604020202020204" pitchFamily="34" charset="0"/>
                          <a:cs typeface="Arial" panose="020B0604020202020204" pitchFamily="34" charset="0"/>
                        </a:rPr>
                        <a:t>Nephrocalcinosis</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85750" indent="-285750" algn="l">
                        <a:buFont typeface="Arial" panose="020B0604020202020204" pitchFamily="34" charset="0"/>
                        <a:buChar char="•"/>
                      </a:pPr>
                      <a:r>
                        <a:rPr lang="en-US" sz="1300">
                          <a:solidFill>
                            <a:schemeClr val="bg1"/>
                          </a:solidFill>
                          <a:latin typeface="Arial" panose="020B0604020202020204" pitchFamily="34" charset="0"/>
                          <a:cs typeface="Arial" panose="020B0604020202020204" pitchFamily="34" charset="0"/>
                        </a:rPr>
                        <a:t>Nephrocalcinosis</a:t>
                      </a:r>
                      <a:endParaRPr lang="en-US" sz="1100">
                        <a:solidFill>
                          <a:schemeClr val="bg1"/>
                        </a:solidFill>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25228132"/>
                  </a:ext>
                </a:extLst>
              </a:tr>
              <a:tr h="434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Delayed motor milestones</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bg1"/>
                          </a:solidFill>
                          <a:latin typeface="Arial" panose="020B0604020202020204" pitchFamily="34" charset="0"/>
                          <a:cs typeface="Arial" panose="020B0604020202020204" pitchFamily="34" charset="0"/>
                        </a:rPr>
                        <a:t>Early atraumatic loss of teeth</a:t>
                      </a: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56586376"/>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300">
                          <a:solidFill>
                            <a:schemeClr val="tx1"/>
                          </a:solidFill>
                          <a:latin typeface="Arial" panose="020B0604020202020204" pitchFamily="34" charset="0"/>
                          <a:cs typeface="Arial" panose="020B0604020202020204" pitchFamily="34" charset="0"/>
                        </a:rPr>
                        <a:t>Short stature </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300">
                          <a:solidFill>
                            <a:schemeClr val="bg1"/>
                          </a:solidFill>
                          <a:latin typeface="Arial" panose="020B0604020202020204" pitchFamily="34" charset="0"/>
                          <a:cs typeface="Arial" panose="020B0604020202020204" pitchFamily="34" charset="0"/>
                        </a:rPr>
                        <a:t>Poorly healing fractures</a:t>
                      </a: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54192471"/>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dirty="0">
                          <a:solidFill>
                            <a:schemeClr val="tx1"/>
                          </a:solidFill>
                          <a:latin typeface="Arial" panose="020B0604020202020204" pitchFamily="34" charset="0"/>
                          <a:cs typeface="Arial" panose="020B0604020202020204" pitchFamily="34" charset="0"/>
                        </a:rPr>
                        <a:t>Impaired mobility</a:t>
                      </a:r>
                      <a:endParaRPr lang="en-CH" sz="1300" dirty="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bg1"/>
                          </a:solidFill>
                          <a:latin typeface="Arial" panose="020B0604020202020204" pitchFamily="34" charset="0"/>
                          <a:cs typeface="Arial" panose="020B0604020202020204" pitchFamily="34" charset="0"/>
                        </a:rPr>
                        <a:t>Chondrocalcinosis</a:t>
                      </a: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55520025"/>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Genu valgum/varum</a:t>
                      </a:r>
                      <a:r>
                        <a:rPr lang="de-CH" sz="1300" baseline="30000">
                          <a:solidFill>
                            <a:schemeClr val="tx1"/>
                          </a:solidFill>
                          <a:latin typeface="Arial" panose="020B0604020202020204" pitchFamily="34" charset="0"/>
                          <a:cs typeface="Arial" panose="020B0604020202020204" pitchFamily="34" charset="0"/>
                        </a:rPr>
                        <a:t>3</a:t>
                      </a:r>
                      <a:r>
                        <a:rPr lang="de-CH" sz="1300">
                          <a:solidFill>
                            <a:schemeClr val="tx1"/>
                          </a:solidFill>
                          <a:latin typeface="Arial" panose="020B0604020202020204" pitchFamily="34" charset="0"/>
                          <a:cs typeface="Arial" panose="020B0604020202020204" pitchFamily="34" charset="0"/>
                        </a:rPr>
                        <a:t> </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59531737"/>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Craniosynostosis</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04019585"/>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Low muscle tone</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endParaRPr lang="en-CH" sz="130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12459176"/>
                  </a:ext>
                </a:extLst>
              </a:tr>
              <a:tr h="2343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r>
                        <a:rPr lang="de-CH" sz="1300">
                          <a:solidFill>
                            <a:schemeClr val="tx1"/>
                          </a:solidFill>
                          <a:latin typeface="Arial" panose="020B0604020202020204" pitchFamily="34" charset="0"/>
                          <a:cs typeface="Arial" panose="020B0604020202020204" pitchFamily="34" charset="0"/>
                        </a:rPr>
                        <a:t>B6-responsive seizures</a:t>
                      </a:r>
                      <a:endParaRPr lang="en-CH" sz="1300">
                        <a:solidFill>
                          <a:schemeClr val="tx1"/>
                        </a:solidFill>
                        <a:latin typeface="Arial" panose="020B0604020202020204" pitchFamily="34" charset="0"/>
                        <a:cs typeface="Arial" panose="020B0604020202020204" pitchFamily="34" charset="0"/>
                      </a:endParaRP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lgn="l">
                        <a:buFont typeface="Arial" panose="020B0604020202020204" pitchFamily="34" charset="0"/>
                        <a:buChar char="•"/>
                      </a:pPr>
                      <a:endParaRPr lang="en-CH" sz="1300" dirty="0">
                        <a:solidFill>
                          <a:schemeClr val="bg1"/>
                        </a:solidFill>
                        <a:latin typeface="Arial" panose="020B0604020202020204" pitchFamily="34" charset="0"/>
                        <a:cs typeface="Arial" panose="020B0604020202020204" pitchFamily="34" charset="0"/>
                      </a:endParaRPr>
                    </a:p>
                  </a:txBody>
                  <a:tcPr marL="85703" marR="85703" marT="17145" marB="17145" anchor="ct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02456369"/>
                  </a:ext>
                </a:extLst>
              </a:tr>
            </a:tbl>
          </a:graphicData>
        </a:graphic>
      </p:graphicFrame>
      <p:graphicFrame>
        <p:nvGraphicFramePr>
          <p:cNvPr id="8" name="Table 8">
            <a:extLst>
              <a:ext uri="{FF2B5EF4-FFF2-40B4-BE49-F238E27FC236}">
                <a16:creationId xmlns:a16="http://schemas.microsoft.com/office/drawing/2014/main" id="{6A4CEC4D-48A5-349A-E26F-180F263B1400}"/>
              </a:ext>
            </a:extLst>
          </p:cNvPr>
          <p:cNvGraphicFramePr>
            <a:graphicFrameLocks noGrp="1"/>
          </p:cNvGraphicFramePr>
          <p:nvPr/>
        </p:nvGraphicFramePr>
        <p:xfrm>
          <a:off x="965894" y="1419798"/>
          <a:ext cx="10260212" cy="587104"/>
        </p:xfrm>
        <a:graphic>
          <a:graphicData uri="http://schemas.openxmlformats.org/drawingml/2006/table">
            <a:tbl>
              <a:tblPr firstRow="1" bandRow="1"/>
              <a:tblGrid>
                <a:gridCol w="5130106">
                  <a:extLst>
                    <a:ext uri="{9D8B030D-6E8A-4147-A177-3AD203B41FA5}">
                      <a16:colId xmlns:a16="http://schemas.microsoft.com/office/drawing/2014/main" val="2828284065"/>
                    </a:ext>
                  </a:extLst>
                </a:gridCol>
                <a:gridCol w="5130106">
                  <a:extLst>
                    <a:ext uri="{9D8B030D-6E8A-4147-A177-3AD203B41FA5}">
                      <a16:colId xmlns:a16="http://schemas.microsoft.com/office/drawing/2014/main" val="599496286"/>
                    </a:ext>
                  </a:extLst>
                </a:gridCol>
              </a:tblGrid>
              <a:tr h="234315">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de-CH" sz="1300" dirty="0">
                          <a:latin typeface="Arial" panose="020B0604020202020204" pitchFamily="34" charset="0"/>
                          <a:cs typeface="Arial" panose="020B0604020202020204" pitchFamily="34" charset="0"/>
                        </a:rPr>
                        <a:t>Obligate diagnostic criterion for HPP</a:t>
                      </a:r>
                    </a:p>
                  </a:txBody>
                  <a:tcPr marL="85703" marR="85703" marT="17145" marB="17145"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CH" sz="1200"/>
                    </a:p>
                  </a:txBody>
                  <a:tcPr>
                    <a:lnL w="12700" cmpd="sng">
                      <a:noFill/>
                      <a:prstDash val="solid"/>
                    </a:lnL>
                  </a:tcPr>
                </a:tc>
                <a:extLst>
                  <a:ext uri="{0D108BD9-81ED-4DB2-BD59-A6C34878D82A}">
                    <a16:rowId xmlns:a16="http://schemas.microsoft.com/office/drawing/2014/main" val="1221868446"/>
                  </a:ext>
                </a:extLst>
              </a:tr>
              <a:tr h="352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 typeface="Arial" panose="020B0604020202020204" pitchFamily="34" charset="0"/>
                        <a:buChar char="•"/>
                      </a:pPr>
                      <a:r>
                        <a:rPr lang="en-US" sz="1300" i="0" dirty="0">
                          <a:solidFill>
                            <a:schemeClr val="tx1"/>
                          </a:solidFill>
                          <a:latin typeface="Arial" panose="020B0604020202020204" pitchFamily="34" charset="0"/>
                          <a:cs typeface="Arial" panose="020B0604020202020204" pitchFamily="34" charset="0"/>
                        </a:rPr>
                        <a:t>Persistently low serum ALP activity adjusted for age and sex</a:t>
                      </a:r>
                    </a:p>
                  </a:txBody>
                  <a:tcPr marL="85703" marR="85703" marT="17145" marB="17145" anchor="ctr">
                    <a:lnL w="12700" cmpd="sng">
                      <a:noFill/>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71450" indent="-171450">
                        <a:buFont typeface="Arial" panose="020B0604020202020204" pitchFamily="34" charset="0"/>
                        <a:buChar char="•"/>
                      </a:pPr>
                      <a:r>
                        <a:rPr lang="en-US" sz="1300" i="0" dirty="0">
                          <a:solidFill>
                            <a:schemeClr val="tx2">
                              <a:lumMod val="75000"/>
                            </a:schemeClr>
                          </a:solidFill>
                          <a:latin typeface="Arial" panose="020B0604020202020204" pitchFamily="34" charset="0"/>
                          <a:cs typeface="Arial" panose="020B0604020202020204" pitchFamily="34" charset="0"/>
                        </a:rPr>
                        <a:t>Persistently low serum ALP activity adjusted for age and sex</a:t>
                      </a:r>
                    </a:p>
                  </a:txBody>
                  <a:tcPr marL="85703" marR="85703" marT="17145" marB="17145" anchor="ctr">
                    <a:lnL w="9525" cap="flat" cmpd="sng" algn="ctr">
                      <a:solidFill>
                        <a:schemeClr val="bg1"/>
                      </a:solidFill>
                      <a:prstDash val="solid"/>
                      <a:round/>
                      <a:headEnd type="none" w="med" len="med"/>
                      <a:tailEnd type="none" w="med" len="med"/>
                    </a:lnL>
                    <a:lnR w="12700" cmpd="sng">
                      <a:noFill/>
                    </a:lnR>
                    <a:lnT w="12700" cmpd="sng">
                      <a:noFill/>
                      <a:prstDash val="soli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7D8FF"/>
                    </a:solidFill>
                  </a:tcPr>
                </a:tc>
                <a:extLst>
                  <a:ext uri="{0D108BD9-81ED-4DB2-BD59-A6C34878D82A}">
                    <a16:rowId xmlns:a16="http://schemas.microsoft.com/office/drawing/2014/main" val="1585865473"/>
                  </a:ext>
                </a:extLst>
              </a:tr>
            </a:tbl>
          </a:graphicData>
        </a:graphic>
      </p:graphicFrame>
      <p:sp>
        <p:nvSpPr>
          <p:cNvPr id="11" name="Rectangle 10">
            <a:extLst>
              <a:ext uri="{FF2B5EF4-FFF2-40B4-BE49-F238E27FC236}">
                <a16:creationId xmlns:a16="http://schemas.microsoft.com/office/drawing/2014/main" id="{AF5F082B-90EF-A7DD-F1D8-D8E5515368CF}"/>
              </a:ext>
            </a:extLst>
          </p:cNvPr>
          <p:cNvSpPr/>
          <p:nvPr/>
        </p:nvSpPr>
        <p:spPr>
          <a:xfrm>
            <a:off x="863204" y="1009055"/>
            <a:ext cx="10456664" cy="4674502"/>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03672" rtl="0" eaLnBrk="1" fontAlgn="base" latinLnBrk="0" hangingPunct="1">
              <a:lnSpc>
                <a:spcPct val="100000"/>
              </a:lnSpc>
              <a:spcBef>
                <a:spcPct val="0"/>
              </a:spcBef>
              <a:spcAft>
                <a:spcPct val="0"/>
              </a:spcAft>
              <a:buClrTx/>
              <a:buSzTx/>
              <a:buFontTx/>
              <a:buNone/>
              <a:tabLst/>
              <a:defRPr/>
            </a:pPr>
            <a:endParaRPr kumimoji="0" lang="en-IN" sz="140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BA4504B-2318-4716-3828-BB666E054368}"/>
              </a:ext>
            </a:extLst>
          </p:cNvPr>
          <p:cNvSpPr txBox="1"/>
          <p:nvPr/>
        </p:nvSpPr>
        <p:spPr>
          <a:xfrm>
            <a:off x="965895" y="5290394"/>
            <a:ext cx="10260211" cy="294376"/>
          </a:xfrm>
          <a:prstGeom prst="rect">
            <a:avLst/>
          </a:prstGeom>
          <a:solidFill>
            <a:schemeClr val="bg2"/>
          </a:solidFill>
        </p:spPr>
        <p:txBody>
          <a:bodyPr wrap="square">
            <a:spAutoFit/>
          </a:bodyPr>
          <a:lstStyle/>
          <a:p>
            <a:pPr marL="0" marR="0" lvl="0" indent="0" algn="ctr" defTabSz="857250" rtl="0" eaLnBrk="1" fontAlgn="base" latinLnBrk="0" hangingPunct="1">
              <a:lnSpc>
                <a:spcPct val="100000"/>
              </a:lnSpc>
              <a:spcBef>
                <a:spcPct val="0"/>
              </a:spcBef>
              <a:spcAft>
                <a:spcPct val="0"/>
              </a:spcAft>
              <a:buClrTx/>
              <a:buSzTx/>
              <a:buFontTx/>
              <a:buNone/>
              <a:tabLst/>
              <a:defRPr/>
            </a:pP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mn-cs"/>
              </a:rPr>
              <a:t>Recently published Global HPP Registry (Dahir KM et al</a:t>
            </a:r>
            <a:r>
              <a:rPr kumimoji="0" lang="en-GB" sz="1313"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mn-cs"/>
              </a:rPr>
              <a:t>. </a:t>
            </a: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mn-cs"/>
              </a:rPr>
              <a:t>2023) article complements the diagnostic criteria.</a:t>
            </a:r>
            <a:r>
              <a:rPr kumimoji="0" lang="en-GB" sz="1313"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anose="020B0300000000000000" pitchFamily="34" charset="-128"/>
                <a:cs typeface="+mn-cs"/>
              </a:rPr>
              <a:t>4</a:t>
            </a:r>
            <a:endParaRPr kumimoji="0" lang="en-IN" sz="1313"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mn-cs"/>
            </a:endParaRPr>
          </a:p>
        </p:txBody>
      </p:sp>
      <p:sp>
        <p:nvSpPr>
          <p:cNvPr id="14" name="Title 13">
            <a:extLst>
              <a:ext uri="{FF2B5EF4-FFF2-40B4-BE49-F238E27FC236}">
                <a16:creationId xmlns:a16="http://schemas.microsoft.com/office/drawing/2014/main" id="{14CB77FA-F523-17C7-7389-404C3AFC4C0F}"/>
              </a:ext>
            </a:extLst>
          </p:cNvPr>
          <p:cNvSpPr>
            <a:spLocks noGrp="1"/>
          </p:cNvSpPr>
          <p:nvPr>
            <p:ph type="title"/>
          </p:nvPr>
        </p:nvSpPr>
        <p:spPr/>
        <p:txBody>
          <a:bodyPr anchor="t"/>
          <a:lstStyle/>
          <a:p>
            <a:r>
              <a:rPr lang="en-US" dirty="0">
                <a:latin typeface="Arial"/>
                <a:ea typeface="Calibri"/>
                <a:cs typeface="Arial"/>
              </a:rPr>
              <a:t>Consensus recommendations to diagnose HPP in children and adults</a:t>
            </a:r>
            <a:r>
              <a:rPr lang="en-US" altLang="en-US" dirty="0">
                <a:latin typeface="Arial"/>
                <a:ea typeface="Calibri"/>
                <a:cs typeface="Arial"/>
              </a:rPr>
              <a:t> </a:t>
            </a:r>
            <a:br>
              <a:rPr lang="en-US" altLang="en-US" dirty="0">
                <a:latin typeface="Arial"/>
                <a:ea typeface="Calibri"/>
                <a:cs typeface="Arial"/>
              </a:rPr>
            </a:br>
            <a:r>
              <a:rPr lang="en-US" altLang="en-US" dirty="0">
                <a:latin typeface="Arial"/>
                <a:ea typeface="Calibri"/>
                <a:cs typeface="Arial"/>
              </a:rPr>
              <a:t>(2 of 2)</a:t>
            </a:r>
            <a:r>
              <a:rPr lang="en-US" altLang="en-US" baseline="30000" dirty="0">
                <a:latin typeface="Arial"/>
                <a:ea typeface="Calibri"/>
                <a:cs typeface="Arial"/>
              </a:rPr>
              <a:t>1-3,a,b</a:t>
            </a:r>
            <a:endParaRPr lang="en-IN" dirty="0"/>
          </a:p>
        </p:txBody>
      </p:sp>
    </p:spTree>
    <p:custDataLst>
      <p:tags r:id="rId1"/>
    </p:custDataLst>
    <p:extLst>
      <p:ext uri="{BB962C8B-B14F-4D97-AF65-F5344CB8AC3E}">
        <p14:creationId xmlns:p14="http://schemas.microsoft.com/office/powerpoint/2010/main" val="84331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3689C9F9-2F03-8331-A19C-2C4DF06125A8}"/>
              </a:ext>
            </a:extLst>
          </p:cNvPr>
          <p:cNvSpPr txBox="1">
            <a:spLocks/>
          </p:cNvSpPr>
          <p:nvPr/>
        </p:nvSpPr>
        <p:spPr bwMode="auto">
          <a:xfrm>
            <a:off x="885528" y="-29061"/>
            <a:ext cx="10420945" cy="6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ctr" anchorCtr="0" compatLnSpc="1">
            <a:prstTxWarp prst="textNoShape">
              <a:avLst/>
            </a:prstTxWarp>
          </a:bodyPr>
          <a:lstStyle>
            <a:lvl1pPr algn="ctr" rtl="0" eaLnBrk="1" fontAlgn="base" hangingPunct="1">
              <a:lnSpc>
                <a:spcPct val="90000"/>
              </a:lnSpc>
              <a:spcBef>
                <a:spcPct val="0"/>
              </a:spcBef>
              <a:spcAft>
                <a:spcPct val="0"/>
              </a:spcAft>
              <a:defRPr sz="4000" b="0" i="0" kern="12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1pPr>
            <a:lvl2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2pPr>
            <a:lvl3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3pPr>
            <a:lvl4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4pPr>
            <a:lvl5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5pPr>
            <a:lvl6pPr marL="457748"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6pPr>
            <a:lvl7pPr marL="915464"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7pPr>
            <a:lvl8pPr marL="1373186"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8pPr>
            <a:lvl9pPr marL="1830919"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9pPr>
          </a:lstStyle>
          <a:p>
            <a:pPr marL="0" marR="0" lvl="0" indent="0" algn="ctr" defTabSz="857250" rtl="0" eaLnBrk="1" fontAlgn="base" latinLnBrk="0" hangingPunct="1">
              <a:lnSpc>
                <a:spcPct val="90000"/>
              </a:lnSpc>
              <a:spcBef>
                <a:spcPct val="0"/>
              </a:spcBef>
              <a:spcAft>
                <a:spcPct val="0"/>
              </a:spcAft>
              <a:buClrTx/>
              <a:buSzTx/>
              <a:buFontTx/>
              <a:buNone/>
              <a:tabLst/>
              <a:defRPr/>
            </a:pPr>
            <a:endParaRPr kumimoji="0" lang="en-US" sz="2625" b="0"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5" name="Content Placeholder 4">
            <a:extLst>
              <a:ext uri="{FF2B5EF4-FFF2-40B4-BE49-F238E27FC236}">
                <a16:creationId xmlns:a16="http://schemas.microsoft.com/office/drawing/2014/main" id="{34D7161E-A189-BD61-8B53-1E9E30B5E294}"/>
              </a:ext>
            </a:extLst>
          </p:cNvPr>
          <p:cNvSpPr txBox="1">
            <a:spLocks/>
          </p:cNvSpPr>
          <p:nvPr/>
        </p:nvSpPr>
        <p:spPr>
          <a:xfrm>
            <a:off x="802988" y="5820153"/>
            <a:ext cx="10533867" cy="464230"/>
          </a:xfrm>
          <a:prstGeom prst="rect">
            <a:avLst/>
          </a:prstGeom>
        </p:spPr>
        <p:txBody>
          <a:bodyPr anchor="b">
            <a:spAutoFit/>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Arial Narrow" panose="020B0604020202020204" pitchFamily="34" charset="0"/>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The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age- and sex-adjusted ALP reference range provided is approximate. ALP reference ranges vary based on laboratory. Refer to your laboratory for the appropriate reference ranges.</a:t>
            </a:r>
            <a:r>
              <a:rPr kumimoji="0" lang="en-US" sz="750" b="0" i="0" u="none" strike="noStrike" kern="1200" cap="none" spc="0" normalizeH="0" baseline="30000" noProof="0" dirty="0">
                <a:ln>
                  <a:noFill/>
                </a:ln>
                <a:solidFill>
                  <a:srgbClr val="6E6159"/>
                </a:solidFill>
                <a:effectLst/>
                <a:uLnTx/>
                <a:uFillTx/>
                <a:latin typeface="Arial" panose="020B0604020202020204"/>
                <a:ea typeface="ヒラギノ角ゴ Pro W3" panose="020B0300000000000000" pitchFamily="34" charset="-128"/>
                <a:cs typeface="+mn-cs"/>
              </a:rPr>
              <a:t>2,3</a:t>
            </a:r>
            <a:br>
              <a:rPr kumimoji="0" lang="en-US" sz="750" b="0" i="0" u="none" strike="noStrike" kern="1200" cap="none" spc="0" normalizeH="0" baseline="30000" noProof="0" dirty="0">
                <a:ln>
                  <a:noFill/>
                </a:ln>
                <a:solidFill>
                  <a:srgbClr val="6E6159"/>
                </a:solidFill>
                <a:effectLst/>
                <a:uLnTx/>
                <a:uFillTx/>
                <a:latin typeface="Arial" panose="020B0604020202020204"/>
                <a:ea typeface="ヒラギノ角ゴ Pro W3" panose="020B0300000000000000" pitchFamily="34" charset="-128"/>
                <a:cs typeface="+mn-cs"/>
              </a:rPr>
            </a:b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ALP, alkaline phosphatase; CALIPER, Canadian Laboratory Initiative on Pediatric Reference Intervals; d, days; U/L, units per liter; y, years</a:t>
            </a:r>
          </a:p>
          <a:p>
            <a:pPr marL="0" marR="0" lvl="0" indent="0" algn="l" defTabSz="85725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1.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Colantonio</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DA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Clin Chem</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2012:58(5):854–68; 2.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Adeli</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K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Clin Chem</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2015;61(8):1049–62; 3. Schumann G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Clin Chem Lab Med</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2011;49(9):1439–46</a:t>
            </a:r>
          </a:p>
        </p:txBody>
      </p:sp>
      <p:sp>
        <p:nvSpPr>
          <p:cNvPr id="16" name="Title 2">
            <a:extLst>
              <a:ext uri="{FF2B5EF4-FFF2-40B4-BE49-F238E27FC236}">
                <a16:creationId xmlns:a16="http://schemas.microsoft.com/office/drawing/2014/main" id="{C385420B-9F66-E497-B15B-7EB0F106D239}"/>
              </a:ext>
            </a:extLst>
          </p:cNvPr>
          <p:cNvSpPr txBox="1">
            <a:spLocks/>
          </p:cNvSpPr>
          <p:nvPr/>
        </p:nvSpPr>
        <p:spPr bwMode="auto">
          <a:xfrm>
            <a:off x="849811" y="47647"/>
            <a:ext cx="10492249" cy="6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ctr" anchorCtr="0" compatLnSpc="1">
            <a:prstTxWarp prst="textNoShape">
              <a:avLst/>
            </a:prstTxWarp>
          </a:bodyPr>
          <a:lstStyle>
            <a:lvl1pPr algn="ctr" rtl="0" eaLnBrk="1" fontAlgn="base" hangingPunct="1">
              <a:lnSpc>
                <a:spcPct val="90000"/>
              </a:lnSpc>
              <a:spcBef>
                <a:spcPct val="0"/>
              </a:spcBef>
              <a:spcAft>
                <a:spcPct val="0"/>
              </a:spcAft>
              <a:defRPr sz="4000" b="0" i="0" kern="12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1pPr>
            <a:lvl2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2pPr>
            <a:lvl3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3pPr>
            <a:lvl4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4pPr>
            <a:lvl5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5pPr>
            <a:lvl6pPr marL="457748"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6pPr>
            <a:lvl7pPr marL="915464"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7pPr>
            <a:lvl8pPr marL="1373186"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8pPr>
            <a:lvl9pPr marL="1830919"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9pPr>
          </a:lstStyle>
          <a:p>
            <a:pPr marL="0" marR="0" lvl="0" indent="0" algn="ctr" defTabSz="857250" rtl="0" eaLnBrk="1" fontAlgn="base" latinLnBrk="0" hangingPunct="1">
              <a:lnSpc>
                <a:spcPct val="90000"/>
              </a:lnSpc>
              <a:spcBef>
                <a:spcPct val="0"/>
              </a:spcBef>
              <a:spcAft>
                <a:spcPct val="0"/>
              </a:spcAft>
              <a:buClrTx/>
              <a:buSzTx/>
              <a:buFontTx/>
              <a:buNone/>
              <a:tabLst/>
              <a:defRPr/>
            </a:pPr>
            <a:endParaRPr kumimoji="0" lang="en-US" sz="2250" b="0" i="0" u="none" strike="noStrike" kern="1200" cap="none" spc="0" normalizeH="0" baseline="30000" noProof="0" dirty="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5D50F3A7-C114-AA43-5E5D-BC03B3FD2201}"/>
              </a:ext>
            </a:extLst>
          </p:cNvPr>
          <p:cNvSpPr/>
          <p:nvPr/>
        </p:nvSpPr>
        <p:spPr>
          <a:xfrm>
            <a:off x="872135" y="1016618"/>
            <a:ext cx="10434339" cy="3849963"/>
          </a:xfrm>
          <a:prstGeom prst="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9" name="Rectangle 348">
            <a:extLst>
              <a:ext uri="{FF2B5EF4-FFF2-40B4-BE49-F238E27FC236}">
                <a16:creationId xmlns:a16="http://schemas.microsoft.com/office/drawing/2014/main" id="{98E91400-8B30-1FE0-079A-B7188E638D23}"/>
              </a:ext>
            </a:extLst>
          </p:cNvPr>
          <p:cNvSpPr/>
          <p:nvPr/>
        </p:nvSpPr>
        <p:spPr>
          <a:xfrm>
            <a:off x="965895" y="1134070"/>
            <a:ext cx="10260211" cy="303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 and Sex-Adjusted ALP Reference Ranges, U/L</a:t>
            </a:r>
            <a:r>
              <a:rPr kumimoji="0" lang="en-US" sz="1313"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grpSp>
        <p:nvGrpSpPr>
          <p:cNvPr id="3" name="Group 2">
            <a:extLst>
              <a:ext uri="{FF2B5EF4-FFF2-40B4-BE49-F238E27FC236}">
                <a16:creationId xmlns:a16="http://schemas.microsoft.com/office/drawing/2014/main" id="{52DA3153-75EA-F8ED-A94D-A724A3F6BEC7}"/>
              </a:ext>
            </a:extLst>
          </p:cNvPr>
          <p:cNvGrpSpPr/>
          <p:nvPr/>
        </p:nvGrpSpPr>
        <p:grpSpPr>
          <a:xfrm>
            <a:off x="9327594" y="1624601"/>
            <a:ext cx="1918273" cy="1495233"/>
            <a:chOff x="10238281" y="2909341"/>
            <a:chExt cx="2046158" cy="1594915"/>
          </a:xfrm>
        </p:grpSpPr>
        <p:sp>
          <p:nvSpPr>
            <p:cNvPr id="7" name="Rectangle 6">
              <a:extLst>
                <a:ext uri="{FF2B5EF4-FFF2-40B4-BE49-F238E27FC236}">
                  <a16:creationId xmlns:a16="http://schemas.microsoft.com/office/drawing/2014/main" id="{7246CCCA-824E-6752-3E35-5E99B7302F5E}"/>
                </a:ext>
              </a:extLst>
            </p:cNvPr>
            <p:cNvSpPr/>
            <p:nvPr/>
          </p:nvSpPr>
          <p:spPr>
            <a:xfrm>
              <a:off x="10238281" y="2945567"/>
              <a:ext cx="389744" cy="1798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24E4879-8ABB-879B-3E37-128751868C0E}"/>
                </a:ext>
              </a:extLst>
            </p:cNvPr>
            <p:cNvSpPr/>
            <p:nvPr/>
          </p:nvSpPr>
          <p:spPr>
            <a:xfrm>
              <a:off x="10238281" y="3396938"/>
              <a:ext cx="389744" cy="179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75EDFD3-E41C-835C-25F2-190336792C6C}"/>
                </a:ext>
              </a:extLst>
            </p:cNvPr>
            <p:cNvSpPr/>
            <p:nvPr/>
          </p:nvSpPr>
          <p:spPr>
            <a:xfrm>
              <a:off x="10238281" y="3848309"/>
              <a:ext cx="389744" cy="179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18F879-C629-1458-64F7-9DE4F3B95D69}"/>
                </a:ext>
              </a:extLst>
            </p:cNvPr>
            <p:cNvSpPr/>
            <p:nvPr/>
          </p:nvSpPr>
          <p:spPr>
            <a:xfrm>
              <a:off x="10238281" y="4299679"/>
              <a:ext cx="389744" cy="17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A6091E1-B42C-519F-419E-B7AED32254EA}"/>
                </a:ext>
              </a:extLst>
            </p:cNvPr>
            <p:cNvSpPr txBox="1"/>
            <p:nvPr/>
          </p:nvSpPr>
          <p:spPr>
            <a:xfrm>
              <a:off x="10601794" y="2909341"/>
              <a:ext cx="1240436" cy="237056"/>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Normal ALP</a:t>
              </a:r>
            </a:p>
          </p:txBody>
        </p:sp>
        <p:sp>
          <p:nvSpPr>
            <p:cNvPr id="12" name="TextBox 11">
              <a:extLst>
                <a:ext uri="{FF2B5EF4-FFF2-40B4-BE49-F238E27FC236}">
                  <a16:creationId xmlns:a16="http://schemas.microsoft.com/office/drawing/2014/main" id="{8D877605-7EFA-6A40-8D78-1F95403B17D0}"/>
                </a:ext>
              </a:extLst>
            </p:cNvPr>
            <p:cNvSpPr txBox="1"/>
            <p:nvPr/>
          </p:nvSpPr>
          <p:spPr>
            <a:xfrm>
              <a:off x="10601792" y="3352800"/>
              <a:ext cx="1682647" cy="237056"/>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Low ALP in females</a:t>
              </a:r>
            </a:p>
          </p:txBody>
        </p:sp>
        <p:sp>
          <p:nvSpPr>
            <p:cNvPr id="13" name="TextBox 12">
              <a:extLst>
                <a:ext uri="{FF2B5EF4-FFF2-40B4-BE49-F238E27FC236}">
                  <a16:creationId xmlns:a16="http://schemas.microsoft.com/office/drawing/2014/main" id="{5A4F030E-67E1-6298-2ADE-D4DBA68D91D2}"/>
                </a:ext>
              </a:extLst>
            </p:cNvPr>
            <p:cNvSpPr txBox="1"/>
            <p:nvPr/>
          </p:nvSpPr>
          <p:spPr>
            <a:xfrm>
              <a:off x="10601792" y="3810000"/>
              <a:ext cx="1682647" cy="237056"/>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Low ALP in males</a:t>
              </a:r>
            </a:p>
          </p:txBody>
        </p:sp>
        <p:sp>
          <p:nvSpPr>
            <p:cNvPr id="14" name="TextBox 13">
              <a:extLst>
                <a:ext uri="{FF2B5EF4-FFF2-40B4-BE49-F238E27FC236}">
                  <a16:creationId xmlns:a16="http://schemas.microsoft.com/office/drawing/2014/main" id="{583AE03F-7455-C10E-B578-3B08AF1EC6D9}"/>
                </a:ext>
              </a:extLst>
            </p:cNvPr>
            <p:cNvSpPr txBox="1"/>
            <p:nvPr/>
          </p:nvSpPr>
          <p:spPr>
            <a:xfrm>
              <a:off x="10601792" y="4267200"/>
              <a:ext cx="1682647" cy="237056"/>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Low ALP in adults</a:t>
              </a:r>
            </a:p>
          </p:txBody>
        </p:sp>
      </p:grpSp>
      <p:grpSp>
        <p:nvGrpSpPr>
          <p:cNvPr id="428" name="Group 427">
            <a:extLst>
              <a:ext uri="{FF2B5EF4-FFF2-40B4-BE49-F238E27FC236}">
                <a16:creationId xmlns:a16="http://schemas.microsoft.com/office/drawing/2014/main" id="{07832A88-2200-76B7-9386-A641E9067C5D}"/>
              </a:ext>
            </a:extLst>
          </p:cNvPr>
          <p:cNvGrpSpPr/>
          <p:nvPr/>
        </p:nvGrpSpPr>
        <p:grpSpPr>
          <a:xfrm>
            <a:off x="1126091" y="1251654"/>
            <a:ext cx="8587223" cy="3490264"/>
            <a:chOff x="755308" y="1574673"/>
            <a:chExt cx="9159704" cy="3722948"/>
          </a:xfrm>
        </p:grpSpPr>
        <p:cxnSp>
          <p:nvCxnSpPr>
            <p:cNvPr id="15" name="Straight Connector 14">
              <a:extLst>
                <a:ext uri="{FF2B5EF4-FFF2-40B4-BE49-F238E27FC236}">
                  <a16:creationId xmlns:a16="http://schemas.microsoft.com/office/drawing/2014/main" id="{73E89033-1C9C-9636-AA62-AF49418F2045}"/>
                </a:ext>
              </a:extLst>
            </p:cNvPr>
            <p:cNvCxnSpPr/>
            <p:nvPr/>
          </p:nvCxnSpPr>
          <p:spPr>
            <a:xfrm>
              <a:off x="1406477" y="2109737"/>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DB3D51-9420-62E6-B600-204B4D8B2291}"/>
                </a:ext>
              </a:extLst>
            </p:cNvPr>
            <p:cNvCxnSpPr/>
            <p:nvPr/>
          </p:nvCxnSpPr>
          <p:spPr>
            <a:xfrm>
              <a:off x="1406477" y="2567618"/>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8D31A9-E954-4525-1A04-55DB9AFE8332}"/>
                </a:ext>
              </a:extLst>
            </p:cNvPr>
            <p:cNvCxnSpPr/>
            <p:nvPr/>
          </p:nvCxnSpPr>
          <p:spPr>
            <a:xfrm>
              <a:off x="1406477" y="4857025"/>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8CCCAC-2241-DA2B-DBFC-C5377F2D91E2}"/>
                </a:ext>
              </a:extLst>
            </p:cNvPr>
            <p:cNvCxnSpPr/>
            <p:nvPr/>
          </p:nvCxnSpPr>
          <p:spPr>
            <a:xfrm>
              <a:off x="1406477" y="4399142"/>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41190F-A275-0667-56E9-394B46A1E85C}"/>
                </a:ext>
              </a:extLst>
            </p:cNvPr>
            <p:cNvCxnSpPr/>
            <p:nvPr/>
          </p:nvCxnSpPr>
          <p:spPr>
            <a:xfrm>
              <a:off x="1406477" y="3941261"/>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D1C21B-873B-9BF1-DA71-BFA157ED776B}"/>
                </a:ext>
              </a:extLst>
            </p:cNvPr>
            <p:cNvCxnSpPr/>
            <p:nvPr/>
          </p:nvCxnSpPr>
          <p:spPr>
            <a:xfrm>
              <a:off x="1406477" y="3483380"/>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E0F9DE-558B-0DAE-897C-032E663388F7}"/>
                </a:ext>
              </a:extLst>
            </p:cNvPr>
            <p:cNvCxnSpPr/>
            <p:nvPr/>
          </p:nvCxnSpPr>
          <p:spPr>
            <a:xfrm>
              <a:off x="1406477" y="3025499"/>
              <a:ext cx="13827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5DDA538-95C7-A07E-F305-BDD078AD0942}"/>
                </a:ext>
              </a:extLst>
            </p:cNvPr>
            <p:cNvSpPr txBox="1"/>
            <p:nvPr/>
          </p:nvSpPr>
          <p:spPr>
            <a:xfrm>
              <a:off x="1058559" y="1984842"/>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600</a:t>
              </a:r>
            </a:p>
          </p:txBody>
        </p:sp>
        <p:sp>
          <p:nvSpPr>
            <p:cNvPr id="26" name="TextBox 25">
              <a:extLst>
                <a:ext uri="{FF2B5EF4-FFF2-40B4-BE49-F238E27FC236}">
                  <a16:creationId xmlns:a16="http://schemas.microsoft.com/office/drawing/2014/main" id="{8BA8C507-F23B-646B-4008-C5344D7CCFF0}"/>
                </a:ext>
              </a:extLst>
            </p:cNvPr>
            <p:cNvSpPr txBox="1"/>
            <p:nvPr/>
          </p:nvSpPr>
          <p:spPr>
            <a:xfrm>
              <a:off x="1058559" y="2441794"/>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500</a:t>
              </a:r>
            </a:p>
          </p:txBody>
        </p:sp>
        <p:sp>
          <p:nvSpPr>
            <p:cNvPr id="28" name="TextBox 27">
              <a:extLst>
                <a:ext uri="{FF2B5EF4-FFF2-40B4-BE49-F238E27FC236}">
                  <a16:creationId xmlns:a16="http://schemas.microsoft.com/office/drawing/2014/main" id="{A725C0DC-F124-D55B-B205-6AED03EA2922}"/>
                </a:ext>
              </a:extLst>
            </p:cNvPr>
            <p:cNvSpPr txBox="1"/>
            <p:nvPr/>
          </p:nvSpPr>
          <p:spPr>
            <a:xfrm>
              <a:off x="1058559" y="2898747"/>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400</a:t>
              </a:r>
            </a:p>
          </p:txBody>
        </p:sp>
        <p:sp>
          <p:nvSpPr>
            <p:cNvPr id="29" name="TextBox 28">
              <a:extLst>
                <a:ext uri="{FF2B5EF4-FFF2-40B4-BE49-F238E27FC236}">
                  <a16:creationId xmlns:a16="http://schemas.microsoft.com/office/drawing/2014/main" id="{2A65B801-49FF-2F24-B43B-4964AB278C5B}"/>
                </a:ext>
              </a:extLst>
            </p:cNvPr>
            <p:cNvSpPr txBox="1"/>
            <p:nvPr/>
          </p:nvSpPr>
          <p:spPr>
            <a:xfrm>
              <a:off x="1058559" y="3355698"/>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300</a:t>
              </a:r>
            </a:p>
          </p:txBody>
        </p:sp>
        <p:sp>
          <p:nvSpPr>
            <p:cNvPr id="30" name="TextBox 29">
              <a:extLst>
                <a:ext uri="{FF2B5EF4-FFF2-40B4-BE49-F238E27FC236}">
                  <a16:creationId xmlns:a16="http://schemas.microsoft.com/office/drawing/2014/main" id="{E27C7B75-BEE9-72F8-4767-41FCBE0B1BF8}"/>
                </a:ext>
              </a:extLst>
            </p:cNvPr>
            <p:cNvSpPr txBox="1"/>
            <p:nvPr/>
          </p:nvSpPr>
          <p:spPr>
            <a:xfrm>
              <a:off x="1058559" y="3812650"/>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200</a:t>
              </a:r>
            </a:p>
          </p:txBody>
        </p:sp>
        <p:sp>
          <p:nvSpPr>
            <p:cNvPr id="31" name="TextBox 30">
              <a:extLst>
                <a:ext uri="{FF2B5EF4-FFF2-40B4-BE49-F238E27FC236}">
                  <a16:creationId xmlns:a16="http://schemas.microsoft.com/office/drawing/2014/main" id="{88F8F738-4E31-6841-8AED-A6EF0B64B8C6}"/>
                </a:ext>
              </a:extLst>
            </p:cNvPr>
            <p:cNvSpPr txBox="1"/>
            <p:nvPr/>
          </p:nvSpPr>
          <p:spPr>
            <a:xfrm>
              <a:off x="1058559" y="4269602"/>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100</a:t>
              </a:r>
            </a:p>
          </p:txBody>
        </p:sp>
        <p:sp>
          <p:nvSpPr>
            <p:cNvPr id="224" name="TextBox 223">
              <a:extLst>
                <a:ext uri="{FF2B5EF4-FFF2-40B4-BE49-F238E27FC236}">
                  <a16:creationId xmlns:a16="http://schemas.microsoft.com/office/drawing/2014/main" id="{A65E3DE3-34E2-FA74-94FC-DA98B8B044A5}"/>
                </a:ext>
              </a:extLst>
            </p:cNvPr>
            <p:cNvSpPr txBox="1"/>
            <p:nvPr/>
          </p:nvSpPr>
          <p:spPr>
            <a:xfrm>
              <a:off x="1058559" y="4726557"/>
              <a:ext cx="432667"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0</a:t>
              </a:r>
            </a:p>
          </p:txBody>
        </p:sp>
        <p:sp>
          <p:nvSpPr>
            <p:cNvPr id="225" name="TextBox 224">
              <a:extLst>
                <a:ext uri="{FF2B5EF4-FFF2-40B4-BE49-F238E27FC236}">
                  <a16:creationId xmlns:a16="http://schemas.microsoft.com/office/drawing/2014/main" id="{4FD9DBC9-8C76-ACB4-107A-94180CF2D7F2}"/>
                </a:ext>
              </a:extLst>
            </p:cNvPr>
            <p:cNvSpPr txBox="1"/>
            <p:nvPr/>
          </p:nvSpPr>
          <p:spPr>
            <a:xfrm rot="19326539">
              <a:off x="1347377" y="4977761"/>
              <a:ext cx="630044"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0-14 d</a:t>
              </a:r>
            </a:p>
          </p:txBody>
        </p:sp>
        <p:sp>
          <p:nvSpPr>
            <p:cNvPr id="226" name="TextBox 225">
              <a:extLst>
                <a:ext uri="{FF2B5EF4-FFF2-40B4-BE49-F238E27FC236}">
                  <a16:creationId xmlns:a16="http://schemas.microsoft.com/office/drawing/2014/main" id="{8EF18EDA-5DF9-9A88-107B-701BD10CDB6B}"/>
                </a:ext>
              </a:extLst>
            </p:cNvPr>
            <p:cNvSpPr txBox="1"/>
            <p:nvPr/>
          </p:nvSpPr>
          <p:spPr>
            <a:xfrm rot="19326539">
              <a:off x="1672152"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15 d-&lt;1 y</a:t>
              </a:r>
            </a:p>
          </p:txBody>
        </p:sp>
        <p:sp>
          <p:nvSpPr>
            <p:cNvPr id="227" name="TextBox 226">
              <a:extLst>
                <a:ext uri="{FF2B5EF4-FFF2-40B4-BE49-F238E27FC236}">
                  <a16:creationId xmlns:a16="http://schemas.microsoft.com/office/drawing/2014/main" id="{30B05743-6305-49D3-9E2D-DC825166D87D}"/>
                </a:ext>
              </a:extLst>
            </p:cNvPr>
            <p:cNvSpPr txBox="1"/>
            <p:nvPr/>
          </p:nvSpPr>
          <p:spPr>
            <a:xfrm rot="19326539">
              <a:off x="2168534"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1-&lt;10 y</a:t>
              </a:r>
            </a:p>
          </p:txBody>
        </p:sp>
        <p:sp>
          <p:nvSpPr>
            <p:cNvPr id="228" name="TextBox 227">
              <a:extLst>
                <a:ext uri="{FF2B5EF4-FFF2-40B4-BE49-F238E27FC236}">
                  <a16:creationId xmlns:a16="http://schemas.microsoft.com/office/drawing/2014/main" id="{EDE1C9AA-C3AD-E85D-159B-6E126D7C59D5}"/>
                </a:ext>
              </a:extLst>
            </p:cNvPr>
            <p:cNvSpPr txBox="1"/>
            <p:nvPr/>
          </p:nvSpPr>
          <p:spPr>
            <a:xfrm rot="19326539">
              <a:off x="2664916"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10-&lt;13 y</a:t>
              </a:r>
            </a:p>
          </p:txBody>
        </p:sp>
        <p:sp>
          <p:nvSpPr>
            <p:cNvPr id="229" name="TextBox 228">
              <a:extLst>
                <a:ext uri="{FF2B5EF4-FFF2-40B4-BE49-F238E27FC236}">
                  <a16:creationId xmlns:a16="http://schemas.microsoft.com/office/drawing/2014/main" id="{6FFDD1EB-6545-8A70-44CE-2EB47F78AB91}"/>
                </a:ext>
              </a:extLst>
            </p:cNvPr>
            <p:cNvSpPr txBox="1"/>
            <p:nvPr/>
          </p:nvSpPr>
          <p:spPr>
            <a:xfrm rot="19326539">
              <a:off x="3161298"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13-&lt;15 y</a:t>
              </a:r>
            </a:p>
          </p:txBody>
        </p:sp>
        <p:sp>
          <p:nvSpPr>
            <p:cNvPr id="230" name="TextBox 229">
              <a:extLst>
                <a:ext uri="{FF2B5EF4-FFF2-40B4-BE49-F238E27FC236}">
                  <a16:creationId xmlns:a16="http://schemas.microsoft.com/office/drawing/2014/main" id="{BAF24C9D-A333-C396-B719-F53AF83785F1}"/>
                </a:ext>
              </a:extLst>
            </p:cNvPr>
            <p:cNvSpPr txBox="1"/>
            <p:nvPr/>
          </p:nvSpPr>
          <p:spPr>
            <a:xfrm rot="19326539">
              <a:off x="3657680"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15-&lt;17 y</a:t>
              </a:r>
            </a:p>
          </p:txBody>
        </p:sp>
        <p:sp>
          <p:nvSpPr>
            <p:cNvPr id="231" name="TextBox 230">
              <a:extLst>
                <a:ext uri="{FF2B5EF4-FFF2-40B4-BE49-F238E27FC236}">
                  <a16:creationId xmlns:a16="http://schemas.microsoft.com/office/drawing/2014/main" id="{A8EDF0B3-A920-431C-6846-BB124EF5D36E}"/>
                </a:ext>
              </a:extLst>
            </p:cNvPr>
            <p:cNvSpPr txBox="1"/>
            <p:nvPr/>
          </p:nvSpPr>
          <p:spPr>
            <a:xfrm rot="19326539">
              <a:off x="4154061"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17-&lt;19 y</a:t>
              </a:r>
            </a:p>
          </p:txBody>
        </p:sp>
        <p:sp>
          <p:nvSpPr>
            <p:cNvPr id="232" name="Rectangle 231">
              <a:extLst>
                <a:ext uri="{FF2B5EF4-FFF2-40B4-BE49-F238E27FC236}">
                  <a16:creationId xmlns:a16="http://schemas.microsoft.com/office/drawing/2014/main" id="{9F73772F-5E6B-BBD5-AE8F-FF24619AEED0}"/>
                </a:ext>
              </a:extLst>
            </p:cNvPr>
            <p:cNvSpPr/>
            <p:nvPr/>
          </p:nvSpPr>
          <p:spPr>
            <a:xfrm>
              <a:off x="1584897" y="3598796"/>
              <a:ext cx="401444" cy="83931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233" name="Rectangle 232">
              <a:extLst>
                <a:ext uri="{FF2B5EF4-FFF2-40B4-BE49-F238E27FC236}">
                  <a16:creationId xmlns:a16="http://schemas.microsoft.com/office/drawing/2014/main" id="{680B08D2-C8D4-F4F7-5C70-679F2F85A78E}"/>
                </a:ext>
              </a:extLst>
            </p:cNvPr>
            <p:cNvSpPr/>
            <p:nvPr/>
          </p:nvSpPr>
          <p:spPr>
            <a:xfrm>
              <a:off x="1584897" y="4433651"/>
              <a:ext cx="401444" cy="414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4" name="Rectangle 233">
              <a:extLst>
                <a:ext uri="{FF2B5EF4-FFF2-40B4-BE49-F238E27FC236}">
                  <a16:creationId xmlns:a16="http://schemas.microsoft.com/office/drawing/2014/main" id="{286B1191-76ED-85FD-ADC8-AB57FFEB833D}"/>
                </a:ext>
              </a:extLst>
            </p:cNvPr>
            <p:cNvSpPr/>
            <p:nvPr/>
          </p:nvSpPr>
          <p:spPr>
            <a:xfrm>
              <a:off x="2075551" y="2471036"/>
              <a:ext cx="401444" cy="19670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235" name="Rectangle 234">
              <a:extLst>
                <a:ext uri="{FF2B5EF4-FFF2-40B4-BE49-F238E27FC236}">
                  <a16:creationId xmlns:a16="http://schemas.microsoft.com/office/drawing/2014/main" id="{163255A2-A3B3-802C-33B6-30438F631B84}"/>
                </a:ext>
              </a:extLst>
            </p:cNvPr>
            <p:cNvSpPr/>
            <p:nvPr/>
          </p:nvSpPr>
          <p:spPr>
            <a:xfrm>
              <a:off x="2075551" y="4228469"/>
              <a:ext cx="401444" cy="620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6" name="Rectangle 235">
              <a:extLst>
                <a:ext uri="{FF2B5EF4-FFF2-40B4-BE49-F238E27FC236}">
                  <a16:creationId xmlns:a16="http://schemas.microsoft.com/office/drawing/2014/main" id="{6D3368F0-274E-526D-E08D-0738A498FFA4}"/>
                </a:ext>
              </a:extLst>
            </p:cNvPr>
            <p:cNvSpPr/>
            <p:nvPr/>
          </p:nvSpPr>
          <p:spPr>
            <a:xfrm>
              <a:off x="2566205" y="3157952"/>
              <a:ext cx="401444" cy="12801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0" name="Rectangle 349">
              <a:extLst>
                <a:ext uri="{FF2B5EF4-FFF2-40B4-BE49-F238E27FC236}">
                  <a16:creationId xmlns:a16="http://schemas.microsoft.com/office/drawing/2014/main" id="{C4C996D4-BC77-61A2-BBD6-461B58C2EF01}"/>
                </a:ext>
              </a:extLst>
            </p:cNvPr>
            <p:cNvSpPr/>
            <p:nvPr/>
          </p:nvSpPr>
          <p:spPr>
            <a:xfrm>
              <a:off x="2566205" y="4139258"/>
              <a:ext cx="401444" cy="709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1" name="Rectangle 350">
              <a:extLst>
                <a:ext uri="{FF2B5EF4-FFF2-40B4-BE49-F238E27FC236}">
                  <a16:creationId xmlns:a16="http://schemas.microsoft.com/office/drawing/2014/main" id="{ABF14E47-BA15-7A18-3B27-CDFF5CCD6863}"/>
                </a:ext>
              </a:extLst>
            </p:cNvPr>
            <p:cNvSpPr/>
            <p:nvPr/>
          </p:nvSpPr>
          <p:spPr>
            <a:xfrm>
              <a:off x="3056859" y="2738665"/>
              <a:ext cx="401444" cy="16994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2" name="Rectangle 351">
              <a:extLst>
                <a:ext uri="{FF2B5EF4-FFF2-40B4-BE49-F238E27FC236}">
                  <a16:creationId xmlns:a16="http://schemas.microsoft.com/office/drawing/2014/main" id="{496DC88B-7FFE-B38C-7FFD-188FB2775E03}"/>
                </a:ext>
              </a:extLst>
            </p:cNvPr>
            <p:cNvSpPr/>
            <p:nvPr/>
          </p:nvSpPr>
          <p:spPr>
            <a:xfrm>
              <a:off x="3056859" y="4188324"/>
              <a:ext cx="401444" cy="660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3" name="Rectangle 352">
              <a:extLst>
                <a:ext uri="{FF2B5EF4-FFF2-40B4-BE49-F238E27FC236}">
                  <a16:creationId xmlns:a16="http://schemas.microsoft.com/office/drawing/2014/main" id="{AD4265FD-98CC-F693-805F-7CE6237C38D0}"/>
                </a:ext>
              </a:extLst>
            </p:cNvPr>
            <p:cNvSpPr/>
            <p:nvPr/>
          </p:nvSpPr>
          <p:spPr>
            <a:xfrm>
              <a:off x="3547513" y="3568316"/>
              <a:ext cx="401444" cy="10348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4" name="Rectangle 353">
              <a:extLst>
                <a:ext uri="{FF2B5EF4-FFF2-40B4-BE49-F238E27FC236}">
                  <a16:creationId xmlns:a16="http://schemas.microsoft.com/office/drawing/2014/main" id="{DCCAED3A-8260-0744-4ADA-18DD35ACA8FC}"/>
                </a:ext>
              </a:extLst>
            </p:cNvPr>
            <p:cNvSpPr/>
            <p:nvPr/>
          </p:nvSpPr>
          <p:spPr>
            <a:xfrm>
              <a:off x="3547513" y="4554084"/>
              <a:ext cx="401444" cy="294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5" name="Rectangle 354">
              <a:extLst>
                <a:ext uri="{FF2B5EF4-FFF2-40B4-BE49-F238E27FC236}">
                  <a16:creationId xmlns:a16="http://schemas.microsoft.com/office/drawing/2014/main" id="{EF29A590-D80B-F5D7-431A-745B9E9A6AD7}"/>
                </a:ext>
              </a:extLst>
            </p:cNvPr>
            <p:cNvSpPr/>
            <p:nvPr/>
          </p:nvSpPr>
          <p:spPr>
            <a:xfrm>
              <a:off x="4038167" y="4264152"/>
              <a:ext cx="401444" cy="3434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6" name="Rectangle 355">
              <a:extLst>
                <a:ext uri="{FF2B5EF4-FFF2-40B4-BE49-F238E27FC236}">
                  <a16:creationId xmlns:a16="http://schemas.microsoft.com/office/drawing/2014/main" id="{A2B155D5-624A-40F7-73FB-9DE2097E520F}"/>
                </a:ext>
              </a:extLst>
            </p:cNvPr>
            <p:cNvSpPr/>
            <p:nvPr/>
          </p:nvSpPr>
          <p:spPr>
            <a:xfrm>
              <a:off x="4038167" y="4607610"/>
              <a:ext cx="401444" cy="240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7" name="Rectangle 356">
              <a:extLst>
                <a:ext uri="{FF2B5EF4-FFF2-40B4-BE49-F238E27FC236}">
                  <a16:creationId xmlns:a16="http://schemas.microsoft.com/office/drawing/2014/main" id="{DB1DA0D0-042A-6743-5645-065F139129E8}"/>
                </a:ext>
              </a:extLst>
            </p:cNvPr>
            <p:cNvSpPr/>
            <p:nvPr/>
          </p:nvSpPr>
          <p:spPr>
            <a:xfrm>
              <a:off x="4528819" y="4402427"/>
              <a:ext cx="401444" cy="3434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8" name="Rectangle 357">
              <a:extLst>
                <a:ext uri="{FF2B5EF4-FFF2-40B4-BE49-F238E27FC236}">
                  <a16:creationId xmlns:a16="http://schemas.microsoft.com/office/drawing/2014/main" id="{8B40CCF8-D444-7978-9CA3-EFDD0A06B569}"/>
                </a:ext>
              </a:extLst>
            </p:cNvPr>
            <p:cNvSpPr/>
            <p:nvPr/>
          </p:nvSpPr>
          <p:spPr>
            <a:xfrm>
              <a:off x="4528819" y="4629912"/>
              <a:ext cx="401444" cy="218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9" name="Freeform 15">
              <a:extLst>
                <a:ext uri="{FF2B5EF4-FFF2-40B4-BE49-F238E27FC236}">
                  <a16:creationId xmlns:a16="http://schemas.microsoft.com/office/drawing/2014/main" id="{A22F364A-5416-4C87-79D3-F277998707BE}"/>
                </a:ext>
              </a:extLst>
            </p:cNvPr>
            <p:cNvSpPr/>
            <p:nvPr/>
          </p:nvSpPr>
          <p:spPr>
            <a:xfrm>
              <a:off x="1550296" y="2100816"/>
              <a:ext cx="8364716" cy="2753039"/>
            </a:xfrm>
            <a:custGeom>
              <a:avLst/>
              <a:gdLst>
                <a:gd name="connsiteX0" fmla="*/ 0 w 3597089"/>
                <a:gd name="connsiteY0" fmla="*/ 0 h 2743200"/>
                <a:gd name="connsiteX1" fmla="*/ 0 w 3597089"/>
                <a:gd name="connsiteY1" fmla="*/ 2743200 h 2743200"/>
                <a:gd name="connsiteX2" fmla="*/ 3597089 w 3597089"/>
                <a:gd name="connsiteY2" fmla="*/ 2743200 h 2743200"/>
              </a:gdLst>
              <a:ahLst/>
              <a:cxnLst>
                <a:cxn ang="0">
                  <a:pos x="connsiteX0" y="connsiteY0"/>
                </a:cxn>
                <a:cxn ang="0">
                  <a:pos x="connsiteX1" y="connsiteY1"/>
                </a:cxn>
                <a:cxn ang="0">
                  <a:pos x="connsiteX2" y="connsiteY2"/>
                </a:cxn>
              </a:cxnLst>
              <a:rect l="l" t="t" r="r" b="b"/>
              <a:pathLst>
                <a:path w="3597089" h="2743200">
                  <a:moveTo>
                    <a:pt x="0" y="0"/>
                  </a:moveTo>
                  <a:lnTo>
                    <a:pt x="0" y="2743200"/>
                  </a:lnTo>
                  <a:lnTo>
                    <a:pt x="3597089" y="274320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0" name="TextBox 359">
              <a:extLst>
                <a:ext uri="{FF2B5EF4-FFF2-40B4-BE49-F238E27FC236}">
                  <a16:creationId xmlns:a16="http://schemas.microsoft.com/office/drawing/2014/main" id="{A8EC5AFD-E908-E659-55F1-425E9D6AF2C3}"/>
                </a:ext>
              </a:extLst>
            </p:cNvPr>
            <p:cNvSpPr txBox="1"/>
            <p:nvPr/>
          </p:nvSpPr>
          <p:spPr>
            <a:xfrm>
              <a:off x="1575976" y="3598796"/>
              <a:ext cx="401444"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273</a:t>
              </a:r>
            </a:p>
          </p:txBody>
        </p:sp>
        <p:sp>
          <p:nvSpPr>
            <p:cNvPr id="361" name="TextBox 360">
              <a:extLst>
                <a:ext uri="{FF2B5EF4-FFF2-40B4-BE49-F238E27FC236}">
                  <a16:creationId xmlns:a16="http://schemas.microsoft.com/office/drawing/2014/main" id="{A3DDA32F-834D-B108-476D-F2B0BC1792EA}"/>
                </a:ext>
              </a:extLst>
            </p:cNvPr>
            <p:cNvSpPr txBox="1"/>
            <p:nvPr/>
          </p:nvSpPr>
          <p:spPr>
            <a:xfrm>
              <a:off x="1580436" y="4436996"/>
              <a:ext cx="396983"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90</a:t>
              </a:r>
            </a:p>
          </p:txBody>
        </p:sp>
        <p:sp>
          <p:nvSpPr>
            <p:cNvPr id="362" name="TextBox 361">
              <a:extLst>
                <a:ext uri="{FF2B5EF4-FFF2-40B4-BE49-F238E27FC236}">
                  <a16:creationId xmlns:a16="http://schemas.microsoft.com/office/drawing/2014/main" id="{782D28B8-F126-2687-B8A6-155857E43909}"/>
                </a:ext>
              </a:extLst>
            </p:cNvPr>
            <p:cNvSpPr txBox="1"/>
            <p:nvPr/>
          </p:nvSpPr>
          <p:spPr>
            <a:xfrm>
              <a:off x="2085958" y="2473638"/>
              <a:ext cx="401444"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518</a:t>
              </a:r>
            </a:p>
          </p:txBody>
        </p:sp>
        <p:sp>
          <p:nvSpPr>
            <p:cNvPr id="363" name="TextBox 362">
              <a:extLst>
                <a:ext uri="{FF2B5EF4-FFF2-40B4-BE49-F238E27FC236}">
                  <a16:creationId xmlns:a16="http://schemas.microsoft.com/office/drawing/2014/main" id="{3EF63595-09E8-EBF8-30B4-5D52234E01D5}"/>
                </a:ext>
              </a:extLst>
            </p:cNvPr>
            <p:cNvSpPr txBox="1"/>
            <p:nvPr/>
          </p:nvSpPr>
          <p:spPr>
            <a:xfrm>
              <a:off x="2085958" y="423961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134</a:t>
              </a:r>
            </a:p>
          </p:txBody>
        </p:sp>
        <p:sp>
          <p:nvSpPr>
            <p:cNvPr id="364" name="TextBox 363">
              <a:extLst>
                <a:ext uri="{FF2B5EF4-FFF2-40B4-BE49-F238E27FC236}">
                  <a16:creationId xmlns:a16="http://schemas.microsoft.com/office/drawing/2014/main" id="{D8FF5F58-BAED-D530-6A03-ABD7E74BBCCE}"/>
                </a:ext>
              </a:extLst>
            </p:cNvPr>
            <p:cNvSpPr txBox="1"/>
            <p:nvPr/>
          </p:nvSpPr>
          <p:spPr>
            <a:xfrm>
              <a:off x="2569922" y="4150038"/>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156</a:t>
              </a:r>
            </a:p>
          </p:txBody>
        </p:sp>
        <p:sp>
          <p:nvSpPr>
            <p:cNvPr id="365" name="TextBox 364">
              <a:extLst>
                <a:ext uri="{FF2B5EF4-FFF2-40B4-BE49-F238E27FC236}">
                  <a16:creationId xmlns:a16="http://schemas.microsoft.com/office/drawing/2014/main" id="{2B68B079-ED44-D307-ACC6-E158E89E6374}"/>
                </a:ext>
              </a:extLst>
            </p:cNvPr>
            <p:cNvSpPr txBox="1"/>
            <p:nvPr/>
          </p:nvSpPr>
          <p:spPr>
            <a:xfrm>
              <a:off x="2569922" y="316427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369</a:t>
              </a:r>
            </a:p>
          </p:txBody>
        </p:sp>
        <p:sp>
          <p:nvSpPr>
            <p:cNvPr id="366" name="TextBox 365">
              <a:extLst>
                <a:ext uri="{FF2B5EF4-FFF2-40B4-BE49-F238E27FC236}">
                  <a16:creationId xmlns:a16="http://schemas.microsoft.com/office/drawing/2014/main" id="{5EC0F11D-1BE2-1B51-9B25-95B983D20880}"/>
                </a:ext>
              </a:extLst>
            </p:cNvPr>
            <p:cNvSpPr txBox="1"/>
            <p:nvPr/>
          </p:nvSpPr>
          <p:spPr>
            <a:xfrm>
              <a:off x="3067639" y="274721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460</a:t>
              </a:r>
            </a:p>
          </p:txBody>
        </p:sp>
        <p:sp>
          <p:nvSpPr>
            <p:cNvPr id="367" name="TextBox 366">
              <a:extLst>
                <a:ext uri="{FF2B5EF4-FFF2-40B4-BE49-F238E27FC236}">
                  <a16:creationId xmlns:a16="http://schemas.microsoft.com/office/drawing/2014/main" id="{029A945C-CC3E-1CDC-43E9-541B2638AA69}"/>
                </a:ext>
              </a:extLst>
            </p:cNvPr>
            <p:cNvSpPr txBox="1"/>
            <p:nvPr/>
          </p:nvSpPr>
          <p:spPr>
            <a:xfrm>
              <a:off x="3067639" y="419984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141</a:t>
              </a:r>
            </a:p>
          </p:txBody>
        </p:sp>
        <p:sp>
          <p:nvSpPr>
            <p:cNvPr id="368" name="TextBox 367">
              <a:extLst>
                <a:ext uri="{FF2B5EF4-FFF2-40B4-BE49-F238E27FC236}">
                  <a16:creationId xmlns:a16="http://schemas.microsoft.com/office/drawing/2014/main" id="{93594943-4C1B-4E2C-6F2E-898F0DBA65C5}"/>
                </a:ext>
              </a:extLst>
            </p:cNvPr>
            <p:cNvSpPr txBox="1"/>
            <p:nvPr/>
          </p:nvSpPr>
          <p:spPr>
            <a:xfrm>
              <a:off x="3560521" y="3580954"/>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280</a:t>
              </a:r>
            </a:p>
          </p:txBody>
        </p:sp>
        <p:sp>
          <p:nvSpPr>
            <p:cNvPr id="369" name="TextBox 368">
              <a:extLst>
                <a:ext uri="{FF2B5EF4-FFF2-40B4-BE49-F238E27FC236}">
                  <a16:creationId xmlns:a16="http://schemas.microsoft.com/office/drawing/2014/main" id="{BF18C46B-93F2-2D86-10A0-5D99CA7759B1}"/>
                </a:ext>
              </a:extLst>
            </p:cNvPr>
            <p:cNvSpPr txBox="1"/>
            <p:nvPr/>
          </p:nvSpPr>
          <p:spPr>
            <a:xfrm>
              <a:off x="3560521" y="4567093"/>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62</a:t>
              </a:r>
            </a:p>
          </p:txBody>
        </p:sp>
        <p:sp>
          <p:nvSpPr>
            <p:cNvPr id="370" name="TextBox 369">
              <a:extLst>
                <a:ext uri="{FF2B5EF4-FFF2-40B4-BE49-F238E27FC236}">
                  <a16:creationId xmlns:a16="http://schemas.microsoft.com/office/drawing/2014/main" id="{4E194EBF-E2A8-3B57-EE35-61C8A79A6068}"/>
                </a:ext>
              </a:extLst>
            </p:cNvPr>
            <p:cNvSpPr txBox="1"/>
            <p:nvPr/>
          </p:nvSpPr>
          <p:spPr>
            <a:xfrm>
              <a:off x="4040395" y="427121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128</a:t>
              </a:r>
            </a:p>
          </p:txBody>
        </p:sp>
        <p:sp>
          <p:nvSpPr>
            <p:cNvPr id="371" name="TextBox 370">
              <a:extLst>
                <a:ext uri="{FF2B5EF4-FFF2-40B4-BE49-F238E27FC236}">
                  <a16:creationId xmlns:a16="http://schemas.microsoft.com/office/drawing/2014/main" id="{55991F17-78F9-9419-59DB-5CDBB67AA686}"/>
                </a:ext>
              </a:extLst>
            </p:cNvPr>
            <p:cNvSpPr txBox="1"/>
            <p:nvPr/>
          </p:nvSpPr>
          <p:spPr>
            <a:xfrm>
              <a:off x="4538112" y="4414322"/>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95</a:t>
              </a:r>
            </a:p>
          </p:txBody>
        </p:sp>
        <p:sp>
          <p:nvSpPr>
            <p:cNvPr id="372" name="TextBox 371">
              <a:extLst>
                <a:ext uri="{FF2B5EF4-FFF2-40B4-BE49-F238E27FC236}">
                  <a16:creationId xmlns:a16="http://schemas.microsoft.com/office/drawing/2014/main" id="{195A3E50-678C-1FE5-9BA3-7482E76B5D3C}"/>
                </a:ext>
              </a:extLst>
            </p:cNvPr>
            <p:cNvSpPr txBox="1"/>
            <p:nvPr/>
          </p:nvSpPr>
          <p:spPr>
            <a:xfrm>
              <a:off x="4040395" y="4616159"/>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54</a:t>
              </a:r>
            </a:p>
          </p:txBody>
        </p:sp>
        <p:sp>
          <p:nvSpPr>
            <p:cNvPr id="373" name="TextBox 372">
              <a:extLst>
                <a:ext uri="{FF2B5EF4-FFF2-40B4-BE49-F238E27FC236}">
                  <a16:creationId xmlns:a16="http://schemas.microsoft.com/office/drawing/2014/main" id="{772F75CE-4089-0F78-9CAF-41EF1F837264}"/>
                </a:ext>
              </a:extLst>
            </p:cNvPr>
            <p:cNvSpPr txBox="1"/>
            <p:nvPr/>
          </p:nvSpPr>
          <p:spPr>
            <a:xfrm>
              <a:off x="4533279" y="4633999"/>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48</a:t>
              </a:r>
            </a:p>
          </p:txBody>
        </p:sp>
        <p:sp>
          <p:nvSpPr>
            <p:cNvPr id="374" name="TextBox 373">
              <a:extLst>
                <a:ext uri="{FF2B5EF4-FFF2-40B4-BE49-F238E27FC236}">
                  <a16:creationId xmlns:a16="http://schemas.microsoft.com/office/drawing/2014/main" id="{3B845C25-6E53-BE32-2DB0-EA0243A25B62}"/>
                </a:ext>
              </a:extLst>
            </p:cNvPr>
            <p:cNvSpPr txBox="1"/>
            <p:nvPr/>
          </p:nvSpPr>
          <p:spPr>
            <a:xfrm rot="16200000">
              <a:off x="-506128" y="3331030"/>
              <a:ext cx="2836873" cy="314001"/>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ALP activity, U/L</a:t>
              </a:r>
            </a:p>
          </p:txBody>
        </p:sp>
        <p:sp>
          <p:nvSpPr>
            <p:cNvPr id="375" name="TextBox 374">
              <a:extLst>
                <a:ext uri="{FF2B5EF4-FFF2-40B4-BE49-F238E27FC236}">
                  <a16:creationId xmlns:a16="http://schemas.microsoft.com/office/drawing/2014/main" id="{B0C72FC7-6E97-511C-EDC0-48E8412CAA67}"/>
                </a:ext>
              </a:extLst>
            </p:cNvPr>
            <p:cNvSpPr txBox="1"/>
            <p:nvPr/>
          </p:nvSpPr>
          <p:spPr>
            <a:xfrm rot="19326539">
              <a:off x="5103127" y="4977761"/>
              <a:ext cx="630044"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0-14 d</a:t>
              </a:r>
            </a:p>
          </p:txBody>
        </p:sp>
        <p:sp>
          <p:nvSpPr>
            <p:cNvPr id="376" name="TextBox 375">
              <a:extLst>
                <a:ext uri="{FF2B5EF4-FFF2-40B4-BE49-F238E27FC236}">
                  <a16:creationId xmlns:a16="http://schemas.microsoft.com/office/drawing/2014/main" id="{D4805312-5F2C-F304-4A43-F7686BE416C7}"/>
                </a:ext>
              </a:extLst>
            </p:cNvPr>
            <p:cNvSpPr txBox="1"/>
            <p:nvPr/>
          </p:nvSpPr>
          <p:spPr>
            <a:xfrm rot="19326539">
              <a:off x="5427902"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15 d-&lt;1 y</a:t>
              </a:r>
            </a:p>
          </p:txBody>
        </p:sp>
        <p:sp>
          <p:nvSpPr>
            <p:cNvPr id="377" name="TextBox 376">
              <a:extLst>
                <a:ext uri="{FF2B5EF4-FFF2-40B4-BE49-F238E27FC236}">
                  <a16:creationId xmlns:a16="http://schemas.microsoft.com/office/drawing/2014/main" id="{8C9BD92A-882F-84E3-9BC7-EDF8CA3A4724}"/>
                </a:ext>
              </a:extLst>
            </p:cNvPr>
            <p:cNvSpPr txBox="1"/>
            <p:nvPr/>
          </p:nvSpPr>
          <p:spPr>
            <a:xfrm rot="19326539">
              <a:off x="5924284"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1-&lt;10 y</a:t>
              </a:r>
            </a:p>
          </p:txBody>
        </p:sp>
        <p:sp>
          <p:nvSpPr>
            <p:cNvPr id="378" name="TextBox 377">
              <a:extLst>
                <a:ext uri="{FF2B5EF4-FFF2-40B4-BE49-F238E27FC236}">
                  <a16:creationId xmlns:a16="http://schemas.microsoft.com/office/drawing/2014/main" id="{536C85C9-995F-64CA-6A00-B50C014137BC}"/>
                </a:ext>
              </a:extLst>
            </p:cNvPr>
            <p:cNvSpPr txBox="1"/>
            <p:nvPr/>
          </p:nvSpPr>
          <p:spPr>
            <a:xfrm rot="19326539">
              <a:off x="6420666"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10-&lt;13 y</a:t>
              </a:r>
            </a:p>
          </p:txBody>
        </p:sp>
        <p:sp>
          <p:nvSpPr>
            <p:cNvPr id="379" name="TextBox 378">
              <a:extLst>
                <a:ext uri="{FF2B5EF4-FFF2-40B4-BE49-F238E27FC236}">
                  <a16:creationId xmlns:a16="http://schemas.microsoft.com/office/drawing/2014/main" id="{3FA7E04D-978B-384C-B62D-C9FD68412D37}"/>
                </a:ext>
              </a:extLst>
            </p:cNvPr>
            <p:cNvSpPr txBox="1"/>
            <p:nvPr/>
          </p:nvSpPr>
          <p:spPr>
            <a:xfrm rot="19326539">
              <a:off x="6917048"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13-&lt;15 y</a:t>
              </a:r>
            </a:p>
          </p:txBody>
        </p:sp>
        <p:sp>
          <p:nvSpPr>
            <p:cNvPr id="380" name="TextBox 379">
              <a:extLst>
                <a:ext uri="{FF2B5EF4-FFF2-40B4-BE49-F238E27FC236}">
                  <a16:creationId xmlns:a16="http://schemas.microsoft.com/office/drawing/2014/main" id="{0BE52D7D-3C51-FEB8-2C19-F083CBC17D94}"/>
                </a:ext>
              </a:extLst>
            </p:cNvPr>
            <p:cNvSpPr txBox="1"/>
            <p:nvPr/>
          </p:nvSpPr>
          <p:spPr>
            <a:xfrm rot="19326539">
              <a:off x="7413430"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15-&lt;17 y</a:t>
              </a:r>
            </a:p>
          </p:txBody>
        </p:sp>
        <p:sp>
          <p:nvSpPr>
            <p:cNvPr id="381" name="TextBox 380">
              <a:extLst>
                <a:ext uri="{FF2B5EF4-FFF2-40B4-BE49-F238E27FC236}">
                  <a16:creationId xmlns:a16="http://schemas.microsoft.com/office/drawing/2014/main" id="{18791109-80F1-6BBF-97EA-7E7A2064B8D4}"/>
                </a:ext>
              </a:extLst>
            </p:cNvPr>
            <p:cNvSpPr txBox="1"/>
            <p:nvPr/>
          </p:nvSpPr>
          <p:spPr>
            <a:xfrm rot="19326539">
              <a:off x="7909810" y="5011175"/>
              <a:ext cx="801651"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17-&lt;19 y</a:t>
              </a:r>
            </a:p>
          </p:txBody>
        </p:sp>
        <p:sp>
          <p:nvSpPr>
            <p:cNvPr id="382" name="TextBox 381">
              <a:extLst>
                <a:ext uri="{FF2B5EF4-FFF2-40B4-BE49-F238E27FC236}">
                  <a16:creationId xmlns:a16="http://schemas.microsoft.com/office/drawing/2014/main" id="{C6070529-5566-63AA-A0A4-DACC4C82BBB9}"/>
                </a:ext>
              </a:extLst>
            </p:cNvPr>
            <p:cNvSpPr txBox="1"/>
            <p:nvPr/>
          </p:nvSpPr>
          <p:spPr>
            <a:xfrm rot="19326539">
              <a:off x="8788818" y="5025474"/>
              <a:ext cx="848216" cy="267697"/>
            </a:xfrm>
            <a:prstGeom prst="rect">
              <a:avLst/>
            </a:prstGeom>
            <a:noFill/>
          </p:spPr>
          <p:txBody>
            <a:bodyPr wrap="square" rtlCol="0">
              <a:spAutoFit/>
            </a:bodyPr>
            <a:lstStyle/>
            <a:p>
              <a:pPr marL="0" marR="0" lvl="0" indent="0" algn="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E35105"/>
                  </a:solidFill>
                  <a:effectLst/>
                  <a:uLnTx/>
                  <a:uFillTx/>
                  <a:latin typeface="Arial" panose="020B0604020202020204" pitchFamily="34" charset="0"/>
                  <a:ea typeface="ヒラギノ角ゴ Pro W3" panose="020B0300000000000000" pitchFamily="34" charset="-128"/>
                  <a:cs typeface="Arial" panose="020B0604020202020204" pitchFamily="34" charset="0"/>
                </a:rPr>
                <a:t>Adults</a:t>
              </a:r>
              <a:r>
                <a:rPr kumimoji="0" lang="en-US" sz="1031" b="1" i="0" u="none" strike="noStrike" kern="1200" cap="none" spc="0" normalizeH="0" baseline="30000" noProof="0">
                  <a:ln>
                    <a:noFill/>
                  </a:ln>
                  <a:solidFill>
                    <a:srgbClr val="E35105"/>
                  </a:solidFill>
                  <a:effectLst/>
                  <a:uLnTx/>
                  <a:uFillTx/>
                  <a:latin typeface="Arial" panose="020B0604020202020204" pitchFamily="34" charset="0"/>
                  <a:ea typeface="ヒラギノ角ゴ Pro W3" panose="020B0300000000000000" pitchFamily="34" charset="-128"/>
                  <a:cs typeface="Arial" panose="020B0604020202020204" pitchFamily="34" charset="0"/>
                </a:rPr>
                <a:t>2,3.a</a:t>
              </a:r>
            </a:p>
          </p:txBody>
        </p:sp>
        <p:grpSp>
          <p:nvGrpSpPr>
            <p:cNvPr id="383" name="Group 382">
              <a:extLst>
                <a:ext uri="{FF2B5EF4-FFF2-40B4-BE49-F238E27FC236}">
                  <a16:creationId xmlns:a16="http://schemas.microsoft.com/office/drawing/2014/main" id="{16DEC9B7-A810-854E-E16C-012E6DC536B1}"/>
                </a:ext>
              </a:extLst>
            </p:cNvPr>
            <p:cNvGrpSpPr/>
            <p:nvPr/>
          </p:nvGrpSpPr>
          <p:grpSpPr>
            <a:xfrm>
              <a:off x="5390457" y="3598796"/>
              <a:ext cx="410365" cy="1249680"/>
              <a:chOff x="5934679" y="3505200"/>
              <a:chExt cx="410365" cy="1249680"/>
            </a:xfrm>
          </p:grpSpPr>
          <p:sp>
            <p:nvSpPr>
              <p:cNvPr id="384" name="Rectangle 383">
                <a:extLst>
                  <a:ext uri="{FF2B5EF4-FFF2-40B4-BE49-F238E27FC236}">
                    <a16:creationId xmlns:a16="http://schemas.microsoft.com/office/drawing/2014/main" id="{E231BAD9-72E9-8C3E-ACD2-08BEF24D1DD2}"/>
                  </a:ext>
                </a:extLst>
              </p:cNvPr>
              <p:cNvSpPr/>
              <p:nvPr/>
            </p:nvSpPr>
            <p:spPr>
              <a:xfrm>
                <a:off x="5943600" y="3505200"/>
                <a:ext cx="401444" cy="83931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85" name="Rectangle 384">
                <a:extLst>
                  <a:ext uri="{FF2B5EF4-FFF2-40B4-BE49-F238E27FC236}">
                    <a16:creationId xmlns:a16="http://schemas.microsoft.com/office/drawing/2014/main" id="{D0CA8BCA-27A0-67FD-0B91-585374A73BC6}"/>
                  </a:ext>
                </a:extLst>
              </p:cNvPr>
              <p:cNvSpPr/>
              <p:nvPr/>
            </p:nvSpPr>
            <p:spPr>
              <a:xfrm>
                <a:off x="5943600" y="4340055"/>
                <a:ext cx="401444" cy="414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6" name="TextBox 385">
                <a:extLst>
                  <a:ext uri="{FF2B5EF4-FFF2-40B4-BE49-F238E27FC236}">
                    <a16:creationId xmlns:a16="http://schemas.microsoft.com/office/drawing/2014/main" id="{0C938E09-7483-DBBE-99EF-F7DEF27F3668}"/>
                  </a:ext>
                </a:extLst>
              </p:cNvPr>
              <p:cNvSpPr txBox="1"/>
              <p:nvPr/>
            </p:nvSpPr>
            <p:spPr>
              <a:xfrm>
                <a:off x="5934679" y="3505200"/>
                <a:ext cx="401444"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273</a:t>
                </a:r>
              </a:p>
            </p:txBody>
          </p:sp>
          <p:sp>
            <p:nvSpPr>
              <p:cNvPr id="387" name="TextBox 386">
                <a:extLst>
                  <a:ext uri="{FF2B5EF4-FFF2-40B4-BE49-F238E27FC236}">
                    <a16:creationId xmlns:a16="http://schemas.microsoft.com/office/drawing/2014/main" id="{A1CE776D-CEBA-ADD8-0DA8-3C316CFA6A4B}"/>
                  </a:ext>
                </a:extLst>
              </p:cNvPr>
              <p:cNvSpPr txBox="1"/>
              <p:nvPr/>
            </p:nvSpPr>
            <p:spPr>
              <a:xfrm>
                <a:off x="5939139" y="4343401"/>
                <a:ext cx="396983"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90</a:t>
                </a:r>
              </a:p>
            </p:txBody>
          </p:sp>
        </p:grpSp>
        <p:grpSp>
          <p:nvGrpSpPr>
            <p:cNvPr id="388" name="Group 387">
              <a:extLst>
                <a:ext uri="{FF2B5EF4-FFF2-40B4-BE49-F238E27FC236}">
                  <a16:creationId xmlns:a16="http://schemas.microsoft.com/office/drawing/2014/main" id="{754EEB57-7790-2440-2C69-978828244437}"/>
                </a:ext>
              </a:extLst>
            </p:cNvPr>
            <p:cNvGrpSpPr/>
            <p:nvPr/>
          </p:nvGrpSpPr>
          <p:grpSpPr>
            <a:xfrm>
              <a:off x="5883375" y="2471036"/>
              <a:ext cx="411851" cy="2377441"/>
              <a:chOff x="6400800" y="2377440"/>
              <a:chExt cx="411851" cy="2377441"/>
            </a:xfrm>
          </p:grpSpPr>
          <p:sp>
            <p:nvSpPr>
              <p:cNvPr id="389" name="Rectangle 388">
                <a:extLst>
                  <a:ext uri="{FF2B5EF4-FFF2-40B4-BE49-F238E27FC236}">
                    <a16:creationId xmlns:a16="http://schemas.microsoft.com/office/drawing/2014/main" id="{C9F88AF9-5CFF-23D7-0956-1D9D79B1DDBC}"/>
                  </a:ext>
                </a:extLst>
              </p:cNvPr>
              <p:cNvSpPr/>
              <p:nvPr/>
            </p:nvSpPr>
            <p:spPr>
              <a:xfrm>
                <a:off x="6400800" y="2377440"/>
                <a:ext cx="401444" cy="19670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90" name="Rectangle 389">
                <a:extLst>
                  <a:ext uri="{FF2B5EF4-FFF2-40B4-BE49-F238E27FC236}">
                    <a16:creationId xmlns:a16="http://schemas.microsoft.com/office/drawing/2014/main" id="{C10A458C-C80E-A50A-071C-C866E3F3E8DD}"/>
                  </a:ext>
                </a:extLst>
              </p:cNvPr>
              <p:cNvSpPr/>
              <p:nvPr/>
            </p:nvSpPr>
            <p:spPr>
              <a:xfrm>
                <a:off x="6400800" y="4134873"/>
                <a:ext cx="401444" cy="620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1" name="TextBox 390">
                <a:extLst>
                  <a:ext uri="{FF2B5EF4-FFF2-40B4-BE49-F238E27FC236}">
                    <a16:creationId xmlns:a16="http://schemas.microsoft.com/office/drawing/2014/main" id="{9A199E73-19D0-3EF6-5758-83A39A273538}"/>
                  </a:ext>
                </a:extLst>
              </p:cNvPr>
              <p:cNvSpPr txBox="1"/>
              <p:nvPr/>
            </p:nvSpPr>
            <p:spPr>
              <a:xfrm>
                <a:off x="6411207" y="2380042"/>
                <a:ext cx="401444"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518</a:t>
                </a:r>
              </a:p>
            </p:txBody>
          </p:sp>
          <p:sp>
            <p:nvSpPr>
              <p:cNvPr id="392" name="TextBox 391">
                <a:extLst>
                  <a:ext uri="{FF2B5EF4-FFF2-40B4-BE49-F238E27FC236}">
                    <a16:creationId xmlns:a16="http://schemas.microsoft.com/office/drawing/2014/main" id="{CEEE17D3-516C-DF3F-BDA7-58926D87C60C}"/>
                  </a:ext>
                </a:extLst>
              </p:cNvPr>
              <p:cNvSpPr txBox="1"/>
              <p:nvPr/>
            </p:nvSpPr>
            <p:spPr>
              <a:xfrm>
                <a:off x="6411207" y="4146020"/>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134</a:t>
                </a:r>
              </a:p>
            </p:txBody>
          </p:sp>
        </p:grpSp>
        <p:grpSp>
          <p:nvGrpSpPr>
            <p:cNvPr id="393" name="Group 392">
              <a:extLst>
                <a:ext uri="{FF2B5EF4-FFF2-40B4-BE49-F238E27FC236}">
                  <a16:creationId xmlns:a16="http://schemas.microsoft.com/office/drawing/2014/main" id="{6D9D58E5-B3B7-80DE-F135-D31D0E40F0CF}"/>
                </a:ext>
              </a:extLst>
            </p:cNvPr>
            <p:cNvGrpSpPr/>
            <p:nvPr/>
          </p:nvGrpSpPr>
          <p:grpSpPr>
            <a:xfrm>
              <a:off x="6377779" y="3157952"/>
              <a:ext cx="401444" cy="1690525"/>
              <a:chOff x="6858000" y="3064356"/>
              <a:chExt cx="401444" cy="1690525"/>
            </a:xfrm>
          </p:grpSpPr>
          <p:sp>
            <p:nvSpPr>
              <p:cNvPr id="394" name="Rectangle 393">
                <a:extLst>
                  <a:ext uri="{FF2B5EF4-FFF2-40B4-BE49-F238E27FC236}">
                    <a16:creationId xmlns:a16="http://schemas.microsoft.com/office/drawing/2014/main" id="{592866A2-07A0-2473-3228-5E3483155DCA}"/>
                  </a:ext>
                </a:extLst>
              </p:cNvPr>
              <p:cNvSpPr/>
              <p:nvPr/>
            </p:nvSpPr>
            <p:spPr>
              <a:xfrm>
                <a:off x="6858000" y="3064356"/>
                <a:ext cx="401444" cy="12801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95" name="Rectangle 394">
                <a:extLst>
                  <a:ext uri="{FF2B5EF4-FFF2-40B4-BE49-F238E27FC236}">
                    <a16:creationId xmlns:a16="http://schemas.microsoft.com/office/drawing/2014/main" id="{67C00CFC-388D-3722-C03A-6D668FE34E78}"/>
                  </a:ext>
                </a:extLst>
              </p:cNvPr>
              <p:cNvSpPr/>
              <p:nvPr/>
            </p:nvSpPr>
            <p:spPr>
              <a:xfrm>
                <a:off x="6858000" y="4045662"/>
                <a:ext cx="401444" cy="709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6" name="TextBox 395">
                <a:extLst>
                  <a:ext uri="{FF2B5EF4-FFF2-40B4-BE49-F238E27FC236}">
                    <a16:creationId xmlns:a16="http://schemas.microsoft.com/office/drawing/2014/main" id="{87F0B562-ACF7-A881-8193-FF41406AD4C7}"/>
                  </a:ext>
                </a:extLst>
              </p:cNvPr>
              <p:cNvSpPr txBox="1"/>
              <p:nvPr/>
            </p:nvSpPr>
            <p:spPr>
              <a:xfrm>
                <a:off x="6861717" y="4056443"/>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156</a:t>
                </a:r>
              </a:p>
            </p:txBody>
          </p:sp>
          <p:sp>
            <p:nvSpPr>
              <p:cNvPr id="397" name="TextBox 396">
                <a:extLst>
                  <a:ext uri="{FF2B5EF4-FFF2-40B4-BE49-F238E27FC236}">
                    <a16:creationId xmlns:a16="http://schemas.microsoft.com/office/drawing/2014/main" id="{76CE88F7-975A-CFA9-8B4F-1314F88B25AE}"/>
                  </a:ext>
                </a:extLst>
              </p:cNvPr>
              <p:cNvSpPr txBox="1"/>
              <p:nvPr/>
            </p:nvSpPr>
            <p:spPr>
              <a:xfrm>
                <a:off x="6861717" y="3070680"/>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369</a:t>
                </a:r>
              </a:p>
            </p:txBody>
          </p:sp>
        </p:grpSp>
        <p:grpSp>
          <p:nvGrpSpPr>
            <p:cNvPr id="398" name="Group 397">
              <a:extLst>
                <a:ext uri="{FF2B5EF4-FFF2-40B4-BE49-F238E27FC236}">
                  <a16:creationId xmlns:a16="http://schemas.microsoft.com/office/drawing/2014/main" id="{FDD87C19-1EA0-CA85-74CB-A066CAD0DE60}"/>
                </a:ext>
              </a:extLst>
            </p:cNvPr>
            <p:cNvGrpSpPr/>
            <p:nvPr/>
          </p:nvGrpSpPr>
          <p:grpSpPr>
            <a:xfrm>
              <a:off x="6861776" y="2738665"/>
              <a:ext cx="401444" cy="2109812"/>
              <a:chOff x="7391400" y="2645069"/>
              <a:chExt cx="401444" cy="2109812"/>
            </a:xfrm>
          </p:grpSpPr>
          <p:sp>
            <p:nvSpPr>
              <p:cNvPr id="399" name="Rectangle 398">
                <a:extLst>
                  <a:ext uri="{FF2B5EF4-FFF2-40B4-BE49-F238E27FC236}">
                    <a16:creationId xmlns:a16="http://schemas.microsoft.com/office/drawing/2014/main" id="{B2C7170A-B866-1251-782C-F5C5F28522D4}"/>
                  </a:ext>
                </a:extLst>
              </p:cNvPr>
              <p:cNvSpPr/>
              <p:nvPr/>
            </p:nvSpPr>
            <p:spPr>
              <a:xfrm>
                <a:off x="7391400" y="2645069"/>
                <a:ext cx="401444" cy="16994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400" name="Rectangle 399">
                <a:extLst>
                  <a:ext uri="{FF2B5EF4-FFF2-40B4-BE49-F238E27FC236}">
                    <a16:creationId xmlns:a16="http://schemas.microsoft.com/office/drawing/2014/main" id="{07E343D4-E50D-DE79-746F-FAA47116B39C}"/>
                  </a:ext>
                </a:extLst>
              </p:cNvPr>
              <p:cNvSpPr/>
              <p:nvPr/>
            </p:nvSpPr>
            <p:spPr>
              <a:xfrm>
                <a:off x="7391400" y="4094728"/>
                <a:ext cx="401444" cy="66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1" name="TextBox 400">
                <a:extLst>
                  <a:ext uri="{FF2B5EF4-FFF2-40B4-BE49-F238E27FC236}">
                    <a16:creationId xmlns:a16="http://schemas.microsoft.com/office/drawing/2014/main" id="{7BDD2C9E-56DC-1EC5-A52F-05AE605ECC10}"/>
                  </a:ext>
                </a:extLst>
              </p:cNvPr>
              <p:cNvSpPr txBox="1"/>
              <p:nvPr/>
            </p:nvSpPr>
            <p:spPr>
              <a:xfrm>
                <a:off x="7402180" y="2653620"/>
                <a:ext cx="386576" cy="375624"/>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460</a:t>
                </a:r>
              </a:p>
            </p:txBody>
          </p:sp>
          <p:sp>
            <p:nvSpPr>
              <p:cNvPr id="402" name="TextBox 401">
                <a:extLst>
                  <a:ext uri="{FF2B5EF4-FFF2-40B4-BE49-F238E27FC236}">
                    <a16:creationId xmlns:a16="http://schemas.microsoft.com/office/drawing/2014/main" id="{D642BD4E-5223-E466-66A8-42D96718A2B3}"/>
                  </a:ext>
                </a:extLst>
              </p:cNvPr>
              <p:cNvSpPr txBox="1"/>
              <p:nvPr/>
            </p:nvSpPr>
            <p:spPr>
              <a:xfrm>
                <a:off x="7402180" y="4106250"/>
                <a:ext cx="386576" cy="375624"/>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141</a:t>
                </a:r>
              </a:p>
            </p:txBody>
          </p:sp>
        </p:grpSp>
        <p:grpSp>
          <p:nvGrpSpPr>
            <p:cNvPr id="403" name="Group 402">
              <a:extLst>
                <a:ext uri="{FF2B5EF4-FFF2-40B4-BE49-F238E27FC236}">
                  <a16:creationId xmlns:a16="http://schemas.microsoft.com/office/drawing/2014/main" id="{66066E8A-F95F-7231-5283-F1C9AC763A8A}"/>
                </a:ext>
              </a:extLst>
            </p:cNvPr>
            <p:cNvGrpSpPr/>
            <p:nvPr/>
          </p:nvGrpSpPr>
          <p:grpSpPr>
            <a:xfrm>
              <a:off x="7345773" y="2492331"/>
              <a:ext cx="401444" cy="2356146"/>
              <a:chOff x="7879915" y="2398735"/>
              <a:chExt cx="401444" cy="2356146"/>
            </a:xfrm>
          </p:grpSpPr>
          <p:sp>
            <p:nvSpPr>
              <p:cNvPr id="404" name="Rectangle 403">
                <a:extLst>
                  <a:ext uri="{FF2B5EF4-FFF2-40B4-BE49-F238E27FC236}">
                    <a16:creationId xmlns:a16="http://schemas.microsoft.com/office/drawing/2014/main" id="{E0AC9D7F-6B4E-441A-3491-A7D11FFD21B5}"/>
                  </a:ext>
                </a:extLst>
              </p:cNvPr>
              <p:cNvSpPr/>
              <p:nvPr/>
            </p:nvSpPr>
            <p:spPr>
              <a:xfrm>
                <a:off x="7879915" y="2398735"/>
                <a:ext cx="401444" cy="1828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405" name="Rectangle 404">
                <a:extLst>
                  <a:ext uri="{FF2B5EF4-FFF2-40B4-BE49-F238E27FC236}">
                    <a16:creationId xmlns:a16="http://schemas.microsoft.com/office/drawing/2014/main" id="{52945AA3-5181-9DC7-EDB0-ACCAB47B75F6}"/>
                  </a:ext>
                </a:extLst>
              </p:cNvPr>
              <p:cNvSpPr/>
              <p:nvPr/>
            </p:nvSpPr>
            <p:spPr>
              <a:xfrm>
                <a:off x="7879915" y="4208745"/>
                <a:ext cx="401444" cy="546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6" name="TextBox 405">
                <a:extLst>
                  <a:ext uri="{FF2B5EF4-FFF2-40B4-BE49-F238E27FC236}">
                    <a16:creationId xmlns:a16="http://schemas.microsoft.com/office/drawing/2014/main" id="{EC8B91F0-1716-729F-C529-BE28014A3038}"/>
                  </a:ext>
                </a:extLst>
              </p:cNvPr>
              <p:cNvSpPr txBox="1"/>
              <p:nvPr/>
            </p:nvSpPr>
            <p:spPr>
              <a:xfrm>
                <a:off x="7890695" y="241562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517</a:t>
                </a:r>
              </a:p>
            </p:txBody>
          </p:sp>
          <p:sp>
            <p:nvSpPr>
              <p:cNvPr id="407" name="TextBox 406">
                <a:extLst>
                  <a:ext uri="{FF2B5EF4-FFF2-40B4-BE49-F238E27FC236}">
                    <a16:creationId xmlns:a16="http://schemas.microsoft.com/office/drawing/2014/main" id="{EC465DF2-5F2A-4F9B-6D4C-6140EEB243A6}"/>
                  </a:ext>
                </a:extLst>
              </p:cNvPr>
              <p:cNvSpPr txBox="1"/>
              <p:nvPr/>
            </p:nvSpPr>
            <p:spPr>
              <a:xfrm>
                <a:off x="7890695" y="4218984"/>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127</a:t>
                </a:r>
              </a:p>
            </p:txBody>
          </p:sp>
        </p:grpSp>
        <p:grpSp>
          <p:nvGrpSpPr>
            <p:cNvPr id="408" name="Group 407">
              <a:extLst>
                <a:ext uri="{FF2B5EF4-FFF2-40B4-BE49-F238E27FC236}">
                  <a16:creationId xmlns:a16="http://schemas.microsoft.com/office/drawing/2014/main" id="{E5148AAA-597D-0DAA-69A6-1B2867CA0B2B}"/>
                </a:ext>
              </a:extLst>
            </p:cNvPr>
            <p:cNvGrpSpPr/>
            <p:nvPr/>
          </p:nvGrpSpPr>
          <p:grpSpPr>
            <a:xfrm>
              <a:off x="7829770" y="3174998"/>
              <a:ext cx="401444" cy="1673479"/>
              <a:chOff x="8382000" y="3081402"/>
              <a:chExt cx="401444" cy="1673479"/>
            </a:xfrm>
          </p:grpSpPr>
          <p:sp>
            <p:nvSpPr>
              <p:cNvPr id="409" name="Rectangle 408">
                <a:extLst>
                  <a:ext uri="{FF2B5EF4-FFF2-40B4-BE49-F238E27FC236}">
                    <a16:creationId xmlns:a16="http://schemas.microsoft.com/office/drawing/2014/main" id="{F70A78EA-9E54-E197-0F45-F6A660A80F4B}"/>
                  </a:ext>
                </a:extLst>
              </p:cNvPr>
              <p:cNvSpPr/>
              <p:nvPr/>
            </p:nvSpPr>
            <p:spPr>
              <a:xfrm>
                <a:off x="8382000" y="3081402"/>
                <a:ext cx="401444" cy="12631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410" name="Rectangle 409">
                <a:extLst>
                  <a:ext uri="{FF2B5EF4-FFF2-40B4-BE49-F238E27FC236}">
                    <a16:creationId xmlns:a16="http://schemas.microsoft.com/office/drawing/2014/main" id="{8F53E5EC-2268-B64E-7CFD-664C8856259B}"/>
                  </a:ext>
                </a:extLst>
              </p:cNvPr>
              <p:cNvSpPr/>
              <p:nvPr/>
            </p:nvSpPr>
            <p:spPr>
              <a:xfrm>
                <a:off x="8382000" y="4327742"/>
                <a:ext cx="401444" cy="4271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 name="TextBox 410">
                <a:extLst>
                  <a:ext uri="{FF2B5EF4-FFF2-40B4-BE49-F238E27FC236}">
                    <a16:creationId xmlns:a16="http://schemas.microsoft.com/office/drawing/2014/main" id="{629593C9-CD36-DE20-D360-46FA600DD0CF}"/>
                  </a:ext>
                </a:extLst>
              </p:cNvPr>
              <p:cNvSpPr txBox="1"/>
              <p:nvPr/>
            </p:nvSpPr>
            <p:spPr>
              <a:xfrm>
                <a:off x="8385717" y="4344541"/>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89</a:t>
                </a:r>
              </a:p>
            </p:txBody>
          </p:sp>
          <p:sp>
            <p:nvSpPr>
              <p:cNvPr id="412" name="TextBox 411">
                <a:extLst>
                  <a:ext uri="{FF2B5EF4-FFF2-40B4-BE49-F238E27FC236}">
                    <a16:creationId xmlns:a16="http://schemas.microsoft.com/office/drawing/2014/main" id="{20F497BD-596F-7E91-9E5D-CBA4A82F423A}"/>
                  </a:ext>
                </a:extLst>
              </p:cNvPr>
              <p:cNvSpPr txBox="1"/>
              <p:nvPr/>
            </p:nvSpPr>
            <p:spPr>
              <a:xfrm>
                <a:off x="8385717" y="3101995"/>
                <a:ext cx="386576" cy="375624"/>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365</a:t>
                </a:r>
              </a:p>
            </p:txBody>
          </p:sp>
        </p:grpSp>
        <p:sp>
          <p:nvSpPr>
            <p:cNvPr id="413" name="Rectangle 412">
              <a:extLst>
                <a:ext uri="{FF2B5EF4-FFF2-40B4-BE49-F238E27FC236}">
                  <a16:creationId xmlns:a16="http://schemas.microsoft.com/office/drawing/2014/main" id="{EA23B295-1337-6734-BEF5-D372B61BF286}"/>
                </a:ext>
              </a:extLst>
            </p:cNvPr>
            <p:cNvSpPr/>
            <p:nvPr/>
          </p:nvSpPr>
          <p:spPr>
            <a:xfrm>
              <a:off x="8313767" y="4043804"/>
              <a:ext cx="401444" cy="54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414" name="Rectangle 413">
              <a:extLst>
                <a:ext uri="{FF2B5EF4-FFF2-40B4-BE49-F238E27FC236}">
                  <a16:creationId xmlns:a16="http://schemas.microsoft.com/office/drawing/2014/main" id="{144BBDBE-9F87-CEA5-8B2A-C1690DA80CA0}"/>
                </a:ext>
              </a:extLst>
            </p:cNvPr>
            <p:cNvSpPr/>
            <p:nvPr/>
          </p:nvSpPr>
          <p:spPr>
            <a:xfrm>
              <a:off x="8313767" y="4555868"/>
              <a:ext cx="401444" cy="292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5" name="TextBox 414">
              <a:extLst>
                <a:ext uri="{FF2B5EF4-FFF2-40B4-BE49-F238E27FC236}">
                  <a16:creationId xmlns:a16="http://schemas.microsoft.com/office/drawing/2014/main" id="{988F108F-BA20-CB50-8FCB-725EC5B103FA}"/>
                </a:ext>
              </a:extLst>
            </p:cNvPr>
            <p:cNvSpPr txBox="1"/>
            <p:nvPr/>
          </p:nvSpPr>
          <p:spPr>
            <a:xfrm>
              <a:off x="8317484" y="4591756"/>
              <a:ext cx="386576"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59</a:t>
              </a:r>
            </a:p>
          </p:txBody>
        </p:sp>
        <p:sp>
          <p:nvSpPr>
            <p:cNvPr id="416" name="TextBox 415">
              <a:extLst>
                <a:ext uri="{FF2B5EF4-FFF2-40B4-BE49-F238E27FC236}">
                  <a16:creationId xmlns:a16="http://schemas.microsoft.com/office/drawing/2014/main" id="{E5783E25-C650-3592-6A11-9369B262C3B5}"/>
                </a:ext>
              </a:extLst>
            </p:cNvPr>
            <p:cNvSpPr txBox="1"/>
            <p:nvPr/>
          </p:nvSpPr>
          <p:spPr>
            <a:xfrm>
              <a:off x="8317484" y="405878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164</a:t>
              </a:r>
            </a:p>
          </p:txBody>
        </p:sp>
        <p:grpSp>
          <p:nvGrpSpPr>
            <p:cNvPr id="417" name="Group 416">
              <a:extLst>
                <a:ext uri="{FF2B5EF4-FFF2-40B4-BE49-F238E27FC236}">
                  <a16:creationId xmlns:a16="http://schemas.microsoft.com/office/drawing/2014/main" id="{72E95100-D43B-30A4-F0EC-353A5FB70ED7}"/>
                </a:ext>
              </a:extLst>
            </p:cNvPr>
            <p:cNvGrpSpPr/>
            <p:nvPr/>
          </p:nvGrpSpPr>
          <p:grpSpPr>
            <a:xfrm>
              <a:off x="5162440" y="1574673"/>
              <a:ext cx="3829807" cy="3285076"/>
              <a:chOff x="5205621" y="1567002"/>
              <a:chExt cx="3829807" cy="2981194"/>
            </a:xfrm>
          </p:grpSpPr>
          <p:cxnSp>
            <p:nvCxnSpPr>
              <p:cNvPr id="418" name="Straight Connector 417">
                <a:extLst>
                  <a:ext uri="{FF2B5EF4-FFF2-40B4-BE49-F238E27FC236}">
                    <a16:creationId xmlns:a16="http://schemas.microsoft.com/office/drawing/2014/main" id="{C8D9A7DA-D40C-36BE-9C53-554CDBA2966A}"/>
                  </a:ext>
                </a:extLst>
              </p:cNvPr>
              <p:cNvCxnSpPr>
                <a:cxnSpLocks/>
              </p:cNvCxnSpPr>
              <p:nvPr/>
            </p:nvCxnSpPr>
            <p:spPr>
              <a:xfrm flipV="1">
                <a:off x="5205621" y="1567002"/>
                <a:ext cx="11469" cy="298119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4705EDD1-008F-0D07-FC90-3368FC8E85D7}"/>
                  </a:ext>
                </a:extLst>
              </p:cNvPr>
              <p:cNvCxnSpPr>
                <a:cxnSpLocks/>
              </p:cNvCxnSpPr>
              <p:nvPr/>
            </p:nvCxnSpPr>
            <p:spPr>
              <a:xfrm flipV="1">
                <a:off x="9023959" y="1567002"/>
                <a:ext cx="11469" cy="298119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sp>
          <p:nvSpPr>
            <p:cNvPr id="420" name="Rectangle 419">
              <a:extLst>
                <a:ext uri="{FF2B5EF4-FFF2-40B4-BE49-F238E27FC236}">
                  <a16:creationId xmlns:a16="http://schemas.microsoft.com/office/drawing/2014/main" id="{2E3EAB6D-BFEE-7D49-BF50-F8DCE3AE995F}"/>
                </a:ext>
              </a:extLst>
            </p:cNvPr>
            <p:cNvSpPr/>
            <p:nvPr/>
          </p:nvSpPr>
          <p:spPr>
            <a:xfrm>
              <a:off x="9222948" y="4665596"/>
              <a:ext cx="401444" cy="1828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1" name="Rectangle 420">
              <a:extLst>
                <a:ext uri="{FF2B5EF4-FFF2-40B4-BE49-F238E27FC236}">
                  <a16:creationId xmlns:a16="http://schemas.microsoft.com/office/drawing/2014/main" id="{EB9C9173-1145-9833-799A-C1754CA0AAE1}"/>
                </a:ext>
              </a:extLst>
            </p:cNvPr>
            <p:cNvSpPr/>
            <p:nvPr/>
          </p:nvSpPr>
          <p:spPr>
            <a:xfrm>
              <a:off x="9222948" y="4284596"/>
              <a:ext cx="401444" cy="3935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2" name="TextBox 421">
              <a:extLst>
                <a:ext uri="{FF2B5EF4-FFF2-40B4-BE49-F238E27FC236}">
                  <a16:creationId xmlns:a16="http://schemas.microsoft.com/office/drawing/2014/main" id="{1852B154-4DFC-AC7E-F100-03B2A4546475}"/>
                </a:ext>
              </a:extLst>
            </p:cNvPr>
            <p:cNvSpPr txBox="1"/>
            <p:nvPr/>
          </p:nvSpPr>
          <p:spPr>
            <a:xfrm>
              <a:off x="759157" y="4983620"/>
              <a:ext cx="614081" cy="314001"/>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002F6C"/>
                  </a:solidFill>
                  <a:effectLst/>
                  <a:uLnTx/>
                  <a:uFillTx/>
                  <a:latin typeface="Arial" panose="020B0604020202020204" pitchFamily="34" charset="0"/>
                  <a:ea typeface="ヒラギノ角ゴ Pro W3" panose="020B0300000000000000" pitchFamily="34" charset="-128"/>
                  <a:cs typeface="Arial" panose="020B0604020202020204" pitchFamily="34" charset="0"/>
                </a:rPr>
                <a:t>Age</a:t>
              </a:r>
            </a:p>
          </p:txBody>
        </p:sp>
        <p:sp>
          <p:nvSpPr>
            <p:cNvPr id="423" name="TextBox 422">
              <a:extLst>
                <a:ext uri="{FF2B5EF4-FFF2-40B4-BE49-F238E27FC236}">
                  <a16:creationId xmlns:a16="http://schemas.microsoft.com/office/drawing/2014/main" id="{D5A3899F-C985-ADB8-D8DC-E6E9BCAADDBA}"/>
                </a:ext>
              </a:extLst>
            </p:cNvPr>
            <p:cNvSpPr txBox="1"/>
            <p:nvPr/>
          </p:nvSpPr>
          <p:spPr>
            <a:xfrm>
              <a:off x="9240692" y="4652026"/>
              <a:ext cx="367430" cy="237056"/>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40</a:t>
              </a:r>
            </a:p>
          </p:txBody>
        </p:sp>
        <p:sp>
          <p:nvSpPr>
            <p:cNvPr id="424" name="TextBox 423">
              <a:extLst>
                <a:ext uri="{FF2B5EF4-FFF2-40B4-BE49-F238E27FC236}">
                  <a16:creationId xmlns:a16="http://schemas.microsoft.com/office/drawing/2014/main" id="{E0A9AF98-0C62-A117-59E5-C868A38A79DE}"/>
                </a:ext>
              </a:extLst>
            </p:cNvPr>
            <p:cNvSpPr txBox="1"/>
            <p:nvPr/>
          </p:nvSpPr>
          <p:spPr>
            <a:xfrm>
              <a:off x="9234430" y="4284596"/>
              <a:ext cx="386576" cy="375625"/>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120</a:t>
              </a:r>
            </a:p>
          </p:txBody>
        </p:sp>
        <p:sp>
          <p:nvSpPr>
            <p:cNvPr id="425" name="TextBox 424">
              <a:extLst>
                <a:ext uri="{FF2B5EF4-FFF2-40B4-BE49-F238E27FC236}">
                  <a16:creationId xmlns:a16="http://schemas.microsoft.com/office/drawing/2014/main" id="{54E79BE8-809F-BF73-95A3-7E836A7C179B}"/>
                </a:ext>
              </a:extLst>
            </p:cNvPr>
            <p:cNvSpPr txBox="1"/>
            <p:nvPr/>
          </p:nvSpPr>
          <p:spPr>
            <a:xfrm>
              <a:off x="1566414" y="1846196"/>
              <a:ext cx="3594969" cy="267697"/>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FEMALES</a:t>
              </a:r>
              <a:r>
                <a:rPr kumimoji="0" lang="en-US" sz="1031" b="1" i="0" u="none" strike="noStrike" kern="1200" cap="none" spc="0" normalizeH="0" baseline="3000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endParaRPr kumimoji="0" lang="en-US" sz="1031" b="1" i="0" u="none" strike="noStrike" kern="1200" cap="none" spc="0" normalizeH="0" baseline="0" noProof="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426" name="TextBox 425">
              <a:extLst>
                <a:ext uri="{FF2B5EF4-FFF2-40B4-BE49-F238E27FC236}">
                  <a16:creationId xmlns:a16="http://schemas.microsoft.com/office/drawing/2014/main" id="{D3653CE8-4550-398C-D6C9-FC3A2A0A3C3F}"/>
                </a:ext>
              </a:extLst>
            </p:cNvPr>
            <p:cNvSpPr txBox="1"/>
            <p:nvPr/>
          </p:nvSpPr>
          <p:spPr>
            <a:xfrm>
              <a:off x="5177041" y="1846196"/>
              <a:ext cx="3817308" cy="267697"/>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MALES</a:t>
              </a:r>
              <a:r>
                <a:rPr kumimoji="0" lang="en-US" sz="1031" b="1" i="0" u="none" strike="noStrike" kern="1200" cap="none" spc="0" normalizeH="0" baseline="3000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endParaRPr kumimoji="0" lang="en-US" sz="1031" b="1" i="0" u="none" strike="noStrike" kern="1200" cap="none" spc="0" normalizeH="0" baseline="0" noProof="0">
                <a:ln>
                  <a:noFill/>
                </a:ln>
                <a:solidFill>
                  <a:srgbClr val="00A6CE"/>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grpSp>
      <p:sp>
        <p:nvSpPr>
          <p:cNvPr id="239" name="TextBox 238">
            <a:extLst>
              <a:ext uri="{FF2B5EF4-FFF2-40B4-BE49-F238E27FC236}">
                <a16:creationId xmlns:a16="http://schemas.microsoft.com/office/drawing/2014/main" id="{27D2310E-D4D7-F697-8702-DC24FC448402}"/>
              </a:ext>
            </a:extLst>
          </p:cNvPr>
          <p:cNvSpPr txBox="1"/>
          <p:nvPr/>
        </p:nvSpPr>
        <p:spPr>
          <a:xfrm>
            <a:off x="863203" y="5023323"/>
            <a:ext cx="10443271" cy="611706"/>
          </a:xfrm>
          <a:prstGeom prst="rect">
            <a:avLst/>
          </a:prstGeom>
          <a:solidFill>
            <a:schemeClr val="bg2"/>
          </a:solidFill>
        </p:spPr>
        <p:txBody>
          <a:bodyPr wrap="square">
            <a:spAutoFit/>
          </a:bodyPr>
          <a:lstStyle/>
          <a:p>
            <a:pPr marL="0" marR="0" lvl="0" indent="0" algn="l" defTabSz="857250" rtl="0" eaLnBrk="1" fontAlgn="base" latinLnBrk="0" hangingPunct="1">
              <a:lnSpc>
                <a:spcPct val="100000"/>
              </a:lnSpc>
              <a:spcBef>
                <a:spcPct val="0"/>
              </a:spcBef>
              <a:spcAft>
                <a:spcPct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Note: Graph adapted from the Canadian Laboratory Initiative on Pediatric Reference Intervals (CALIPER) project (</a:t>
            </a:r>
            <a:r>
              <a:rPr kumimoji="0" lang="en-US" sz="1125" b="0" i="0" u="none" strike="noStrike" kern="1200" cap="none" spc="0" normalizeH="0" baseline="0" noProof="0" dirty="0" err="1">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Colantonio</a:t>
            </a:r>
            <a:r>
              <a:rPr kumimoji="0" lang="en-US" sz="1125"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 et al. 2012). Caliper samples from 1072 male and 1116 female participants (newborn to 18 years) were used to calculate age- and gender-specific reference intervals. No variation in ALP based on ethnic differences was observed. Reference intervals shown were established on the Abbott ARCHITECT c8000 analyzer</a:t>
            </a:r>
          </a:p>
        </p:txBody>
      </p:sp>
      <p:sp>
        <p:nvSpPr>
          <p:cNvPr id="2" name="Title 1">
            <a:extLst>
              <a:ext uri="{FF2B5EF4-FFF2-40B4-BE49-F238E27FC236}">
                <a16:creationId xmlns:a16="http://schemas.microsoft.com/office/drawing/2014/main" id="{ACCEC390-24EB-277B-7C68-BDE74EDBB4C4}"/>
              </a:ext>
            </a:extLst>
          </p:cNvPr>
          <p:cNvSpPr>
            <a:spLocks noGrp="1"/>
          </p:cNvSpPr>
          <p:nvPr>
            <p:ph type="title"/>
          </p:nvPr>
        </p:nvSpPr>
        <p:spPr/>
        <p:txBody>
          <a:bodyPr/>
          <a:lstStyle/>
          <a:p>
            <a:r>
              <a:rPr lang="en-US" dirty="0">
                <a:ea typeface="ヒラギノ角ゴ Pro W3"/>
              </a:rPr>
              <a:t>Serum ALP activity varies by age and gender </a:t>
            </a:r>
            <a:endParaRPr lang="en-IN" dirty="0"/>
          </a:p>
        </p:txBody>
      </p:sp>
      <p:sp>
        <p:nvSpPr>
          <p:cNvPr id="237" name="Rectangle 236">
            <a:extLst>
              <a:ext uri="{FF2B5EF4-FFF2-40B4-BE49-F238E27FC236}">
                <a16:creationId xmlns:a16="http://schemas.microsoft.com/office/drawing/2014/main" id="{71EE2BD0-DA14-5A8B-9138-DA2F6AD0809E}"/>
              </a:ext>
            </a:extLst>
          </p:cNvPr>
          <p:cNvSpPr/>
          <p:nvPr/>
        </p:nvSpPr>
        <p:spPr>
          <a:xfrm>
            <a:off x="863202" y="1009055"/>
            <a:ext cx="10445091" cy="4620203"/>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000687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C629F9-A2CC-0BA7-13AD-870C106CA4E7}"/>
              </a:ext>
            </a:extLst>
          </p:cNvPr>
          <p:cNvSpPr/>
          <p:nvPr/>
        </p:nvSpPr>
        <p:spPr>
          <a:xfrm>
            <a:off x="2021624" y="1419248"/>
            <a:ext cx="9204482" cy="3029675"/>
          </a:xfrm>
          <a:prstGeom prst="rect">
            <a:avLst/>
          </a:prstGeom>
          <a:solidFill>
            <a:schemeClr val="bg1"/>
          </a:solid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A4AFE507-8151-4A3A-DF37-CE27BBDA65BC}"/>
              </a:ext>
            </a:extLst>
          </p:cNvPr>
          <p:cNvSpPr/>
          <p:nvPr/>
        </p:nvSpPr>
        <p:spPr>
          <a:xfrm>
            <a:off x="953942" y="1372881"/>
            <a:ext cx="958058" cy="312792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9C05FDE-18AE-9532-6E57-D05BC6DA9A62}"/>
              </a:ext>
            </a:extLst>
          </p:cNvPr>
          <p:cNvSpPr>
            <a:spLocks noGrp="1"/>
          </p:cNvSpPr>
          <p:nvPr>
            <p:ph type="title"/>
          </p:nvPr>
        </p:nvSpPr>
        <p:spPr/>
        <p:txBody>
          <a:bodyPr/>
          <a:lstStyle/>
          <a:p>
            <a:r>
              <a:rPr lang="en-GB" dirty="0"/>
              <a:t>Management of calcium and vitamin D</a:t>
            </a:r>
          </a:p>
        </p:txBody>
      </p:sp>
      <p:sp>
        <p:nvSpPr>
          <p:cNvPr id="3" name="Content Placeholder 1">
            <a:extLst>
              <a:ext uri="{FF2B5EF4-FFF2-40B4-BE49-F238E27FC236}">
                <a16:creationId xmlns:a16="http://schemas.microsoft.com/office/drawing/2014/main" id="{64DB824D-2C73-9C71-1B4C-02D40924BC40}"/>
              </a:ext>
            </a:extLst>
          </p:cNvPr>
          <p:cNvSpPr txBox="1">
            <a:spLocks/>
          </p:cNvSpPr>
          <p:nvPr/>
        </p:nvSpPr>
        <p:spPr bwMode="auto">
          <a:xfrm>
            <a:off x="2155299" y="1422006"/>
            <a:ext cx="8718258" cy="3084242"/>
          </a:xfrm>
          <a:prstGeom prst="rect">
            <a:avLst/>
          </a:prstGeom>
          <a:noFill/>
          <a:effectLst/>
        </p:spPr>
        <p:txBody>
          <a:bodyPr wrap="square" rtlCol="0">
            <a:spAutoFit/>
          </a:bodyPr>
          <a:lstStyle>
            <a:defPPr>
              <a:defRPr lang="en-US"/>
            </a:defPPr>
            <a:lvl1pPr marR="0" lvl="0" indent="0" defTabSz="914446" eaLnBrk="0" fontAlgn="base" hangingPunct="0">
              <a:lnSpc>
                <a:spcPct val="100000"/>
              </a:lnSpc>
              <a:spcBef>
                <a:spcPct val="0"/>
              </a:spcBef>
              <a:spcAft>
                <a:spcPct val="0"/>
              </a:spcAft>
              <a:buClrTx/>
              <a:buSzTx/>
              <a:buFontTx/>
              <a:buNone/>
              <a:tabLst/>
              <a:defRPr kumimoji="0" sz="2000" b="1" i="0" u="none" strike="noStrike" cap="none" spc="0" normalizeH="0" baseline="0">
                <a:ln>
                  <a:noFill/>
                </a:ln>
                <a:solidFill>
                  <a:srgbClr val="376092"/>
                </a:solidFill>
                <a:effectLst/>
                <a:uLnTx/>
                <a:uFillTx/>
                <a:latin typeface="Arial" panose="020B0604020202020204" pitchFamily="34" charset="0"/>
                <a:ea typeface="Calibri Light" charset="0"/>
                <a:cs typeface="Arial" panose="020B0604020202020204" pitchFamily="34" charset="0"/>
              </a:defRPr>
            </a:lvl1pPr>
          </a:lstStyle>
          <a:p>
            <a:pPr marL="214313" marR="0" lvl="0" indent="-214313" algn="l" defTabSz="857293"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Vitamin D is a threshold nutrient that is vital for human health</a:t>
            </a:r>
            <a:r>
              <a:rPr kumimoji="0" lang="en-GB" sz="1313" b="0" i="0" u="none" strike="noStrike" kern="1200" cap="none" spc="0" normalizeH="0" baseline="3000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1</a:t>
            </a:r>
          </a:p>
          <a:p>
            <a:pPr marL="214313" marR="0" lvl="0" indent="-214313" algn="l" defTabSz="857293"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Challenges in children</a:t>
            </a:r>
            <a:r>
              <a:rPr kumimoji="0" lang="en-GB" sz="1313" b="0" i="0" u="none" strike="noStrike" kern="1200" cap="none" spc="0" normalizeH="0" baseline="3000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2</a:t>
            </a: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a:t>
            </a: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Tendency to develop hypercalcemia in HPP</a:t>
            </a: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Prevent vitamin D/calcium deficiency and bone resorption</a:t>
            </a:r>
          </a:p>
          <a:p>
            <a:pPr marL="214313" marR="0" lvl="0" indent="-214313" algn="l" defTabSz="857293"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Optimal 25-OHD level in patients with a metabolic bone disease is 25 ng/ml</a:t>
            </a:r>
            <a:r>
              <a:rPr kumimoji="0" lang="en-GB" sz="1313" b="0" i="0" u="none" strike="noStrike" kern="1200" cap="none" spc="0" normalizeH="0" baseline="3000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1,3</a:t>
            </a:r>
            <a:endParaRPr kumimoji="0" lang="en-GB" sz="1313" b="0" i="0" u="none" strike="noStrike" kern="1200" cap="none" spc="0" normalizeH="0" baseline="0" noProof="0" dirty="0">
              <a:ln>
                <a:noFill/>
              </a:ln>
              <a:solidFill>
                <a:srgbClr val="001E60"/>
              </a:solidFill>
              <a:effectLst/>
              <a:highlight>
                <a:srgbClr val="FFFF00"/>
              </a:highlight>
              <a:uLnTx/>
              <a:uFillTx/>
              <a:latin typeface="Arial" panose="020B0604020202020204" pitchFamily="34" charset="0"/>
              <a:ea typeface="Calibri Light" charset="0"/>
              <a:cs typeface="Arial" panose="020B0604020202020204" pitchFamily="34" charset="0"/>
              <a:sym typeface="Wingdings 2" panose="05020102010507070707" pitchFamily="18" charset="2"/>
            </a:endParaRPr>
          </a:p>
          <a:p>
            <a:pPr marL="214313" marR="0" lvl="0" indent="-214313" algn="l" defTabSz="857293"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PTH is inversely correlated to 25-OHD</a:t>
            </a:r>
            <a:r>
              <a:rPr kumimoji="0" lang="en-GB" sz="1313" b="0" i="0" u="none" strike="noStrike" kern="1200" cap="none" spc="0" normalizeH="0" baseline="3000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4,5</a:t>
            </a:r>
            <a:endParaRPr kumimoji="0" lang="en-GB" sz="1313" b="0" i="0" u="none" strike="noStrike" kern="1200" cap="none" spc="0" normalizeH="0" baseline="30000" noProof="0" dirty="0">
              <a:ln>
                <a:noFill/>
              </a:ln>
              <a:solidFill>
                <a:srgbClr val="001E60"/>
              </a:solidFill>
              <a:effectLst/>
              <a:highlight>
                <a:srgbClr val="FFFF00"/>
              </a:highlight>
              <a:uLnTx/>
              <a:uFillTx/>
              <a:latin typeface="Arial" panose="020B0604020202020204" pitchFamily="34" charset="0"/>
              <a:ea typeface="Calibri Light" charset="0"/>
              <a:cs typeface="Arial" panose="020B0604020202020204" pitchFamily="34" charset="0"/>
              <a:sym typeface="Wingdings 2" panose="05020102010507070707" pitchFamily="18" charset="2"/>
            </a:endParaRPr>
          </a:p>
          <a:p>
            <a:pPr marL="214313" marR="0" lvl="0" indent="-214313" algn="l" defTabSz="857293"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Suggested treatment actions</a:t>
            </a:r>
            <a:r>
              <a:rPr kumimoji="0" lang="en-GB" sz="1313" b="0" i="0" u="none" strike="noStrike" kern="1200" cap="none" spc="0" normalizeH="0" baseline="30000" noProof="0" dirty="0">
                <a:ln>
                  <a:noFill/>
                </a:ln>
                <a:solidFill>
                  <a:srgbClr val="001E60"/>
                </a:solidFill>
                <a:effectLst/>
                <a:uLnTx/>
                <a:uFillTx/>
                <a:latin typeface="Arial" panose="020B0604020202020204" pitchFamily="34" charset="0"/>
                <a:ea typeface="Calibri Light" charset="0"/>
                <a:cs typeface="Arial" panose="020B0604020202020204" pitchFamily="34" charset="0"/>
                <a:sym typeface="Wingdings 2" panose="05020102010507070707" pitchFamily="18" charset="2"/>
              </a:rPr>
              <a:t>2</a:t>
            </a:r>
            <a:endParaRPr kumimoji="0" lang="en-GB" sz="1313" b="0" i="0" u="none" strike="noStrike" kern="1200" cap="none" spc="0" normalizeH="0" baseline="30000" noProof="0" dirty="0">
              <a:ln>
                <a:noFill/>
              </a:ln>
              <a:solidFill>
                <a:srgbClr val="001E60"/>
              </a:solidFill>
              <a:effectLst/>
              <a:highlight>
                <a:srgbClr val="FFFF00"/>
              </a:highlight>
              <a:uLnTx/>
              <a:uFillTx/>
              <a:latin typeface="Arial" panose="020B0604020202020204" pitchFamily="34" charset="0"/>
              <a:ea typeface="Calibri Light" charset="0"/>
              <a:cs typeface="Arial" panose="020B0604020202020204" pitchFamily="34" charset="0"/>
              <a:sym typeface="Wingdings 2" panose="05020102010507070707" pitchFamily="18" charset="2"/>
            </a:endParaRP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Prevent additional morbidity</a:t>
            </a: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Do not supplement 25-OHD until PTH rises</a:t>
            </a: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Target 20-25 ng/mL</a:t>
            </a:r>
          </a:p>
          <a:p>
            <a:pPr marL="482203" marR="0" lvl="1" indent="-267891"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GB"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mn-cs"/>
                <a:sym typeface="Wingdings 2" panose="05020102010507070707" pitchFamily="18" charset="2"/>
              </a:rPr>
              <a:t>Follow international guidelines for supplementation 400-600 UI/day</a:t>
            </a:r>
          </a:p>
        </p:txBody>
      </p:sp>
      <p:sp>
        <p:nvSpPr>
          <p:cNvPr id="4" name="Text Placeholder 3">
            <a:extLst>
              <a:ext uri="{FF2B5EF4-FFF2-40B4-BE49-F238E27FC236}">
                <a16:creationId xmlns:a16="http://schemas.microsoft.com/office/drawing/2014/main" id="{54F339D1-4584-7DFE-F985-18B3FDF31E31}"/>
              </a:ext>
            </a:extLst>
          </p:cNvPr>
          <p:cNvSpPr txBox="1">
            <a:spLocks/>
          </p:cNvSpPr>
          <p:nvPr/>
        </p:nvSpPr>
        <p:spPr>
          <a:xfrm>
            <a:off x="797204" y="5836275"/>
            <a:ext cx="10010353" cy="473093"/>
          </a:xfrm>
          <a:prstGeom prst="rect">
            <a:avLst/>
          </a:prstGeom>
        </p:spPr>
        <p:txBody>
          <a:bodyPr/>
          <a:lstStyle>
            <a:defPPr>
              <a:defRPr lang="en-US"/>
            </a:defPPr>
            <a:lvl1pPr>
              <a:spcBef>
                <a:spcPts val="0"/>
              </a:spcBef>
              <a:defRPr sz="700">
                <a:solidFill>
                  <a:schemeClr val="tx2"/>
                </a:solidFill>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100000"/>
              </a:lnSpc>
              <a:spcBef>
                <a:spcPts val="0"/>
              </a:spcBef>
              <a:spcAft>
                <a:spcPts val="188"/>
              </a:spcAft>
              <a:buClrTx/>
              <a:buSzTx/>
              <a:buFontTx/>
              <a:buNone/>
              <a:tabLst/>
              <a:defRPr/>
            </a:pP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25-OHD, 25-hydroxyv-vitamin D; HPP, hypophosphatasia; PTH, parathyroid hormone</a:t>
            </a:r>
          </a:p>
          <a:p>
            <a:pPr marL="0" marR="0" lvl="0" indent="0" algn="l" defTabSz="857250" rtl="0" eaLnBrk="1" fontAlgn="base" latinLnBrk="0" hangingPunct="1">
              <a:lnSpc>
                <a:spcPct val="100000"/>
              </a:lnSpc>
              <a:spcBef>
                <a:spcPts val="0"/>
              </a:spcBef>
              <a:spcAft>
                <a:spcPts val="188"/>
              </a:spcAft>
              <a:buClrTx/>
              <a:buSzTx/>
              <a:buFontTx/>
              <a:buNone/>
              <a:tabLst/>
              <a:defRPr/>
            </a:pP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 </a:t>
            </a:r>
            <a:r>
              <a:rPr kumimoji="0" lang="en-GB" sz="750"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Lewiecki</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EM et al</a:t>
            </a:r>
            <a:r>
              <a:rPr kumimoji="0" lang="en-GB" sz="750"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J Clin </a:t>
            </a:r>
            <a:r>
              <a:rPr kumimoji="0" lang="en-GB" sz="750"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Densitom</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2023;26:101432; 2. Nunes ME. Hypophosphatasia. 2007 Nov 20 [updated 2023 Mar 30]. In: Adam MP et al., editors. </a:t>
            </a:r>
            <a:r>
              <a:rPr kumimoji="0" lang="en-GB" sz="750"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GeneReviews</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[Internet]. Seattle (WA): University of Washington, Seattle; 1993–2024; 3. Ross AC et al</a:t>
            </a:r>
            <a:r>
              <a:rPr kumimoji="0" lang="en-GB" sz="750"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J Clin Endocrinol </a:t>
            </a:r>
            <a:r>
              <a:rPr kumimoji="0" lang="en-GB" sz="750"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Metab</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2011;96:53–58; 4. Harkness L, Cromer B. </a:t>
            </a:r>
            <a:r>
              <a:rPr kumimoji="0" lang="en-GB" sz="750"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Osteoporos</a:t>
            </a:r>
            <a:r>
              <a:rPr kumimoji="0" lang="en-GB" sz="750"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Int</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2005;16:109</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13; 5. </a:t>
            </a:r>
            <a:r>
              <a:rPr kumimoji="0" lang="en-GB" sz="750"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Steingrimsdottir</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L et al</a:t>
            </a:r>
            <a:r>
              <a:rPr kumimoji="0" lang="en-GB" sz="750"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JAMA</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2005;294:2336</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t>
            </a:r>
            <a:r>
              <a:rPr kumimoji="0" lang="en-GB"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41</a:t>
            </a:r>
          </a:p>
        </p:txBody>
      </p:sp>
      <p:sp>
        <p:nvSpPr>
          <p:cNvPr id="5" name="Rectangle 4">
            <a:extLst>
              <a:ext uri="{FF2B5EF4-FFF2-40B4-BE49-F238E27FC236}">
                <a16:creationId xmlns:a16="http://schemas.microsoft.com/office/drawing/2014/main" id="{97E2A733-453D-29D5-61DB-2F46389C9318}"/>
              </a:ext>
            </a:extLst>
          </p:cNvPr>
          <p:cNvSpPr/>
          <p:nvPr/>
        </p:nvSpPr>
        <p:spPr>
          <a:xfrm>
            <a:off x="863204" y="1009055"/>
            <a:ext cx="10456664" cy="4074724"/>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25FE44BF-4EAD-9E97-AC5E-A4CB975589CB}"/>
              </a:ext>
            </a:extLst>
          </p:cNvPr>
          <p:cNvGrpSpPr/>
          <p:nvPr/>
        </p:nvGrpSpPr>
        <p:grpSpPr>
          <a:xfrm>
            <a:off x="1252668" y="3479893"/>
            <a:ext cx="510328" cy="508490"/>
            <a:chOff x="-5124450" y="-1149350"/>
            <a:chExt cx="4848225" cy="4830763"/>
          </a:xfrm>
          <a:solidFill>
            <a:schemeClr val="bg1"/>
          </a:solidFill>
        </p:grpSpPr>
        <p:sp>
          <p:nvSpPr>
            <p:cNvPr id="7" name="Freeform 45">
              <a:extLst>
                <a:ext uri="{FF2B5EF4-FFF2-40B4-BE49-F238E27FC236}">
                  <a16:creationId xmlns:a16="http://schemas.microsoft.com/office/drawing/2014/main" id="{504255E3-0957-5AC5-D488-16075CA62CC1}"/>
                </a:ext>
              </a:extLst>
            </p:cNvPr>
            <p:cNvSpPr>
              <a:spLocks/>
            </p:cNvSpPr>
            <p:nvPr/>
          </p:nvSpPr>
          <p:spPr bwMode="auto">
            <a:xfrm>
              <a:off x="-5124450" y="-696912"/>
              <a:ext cx="3182938" cy="4378325"/>
            </a:xfrm>
            <a:custGeom>
              <a:avLst/>
              <a:gdLst>
                <a:gd name="T0" fmla="*/ 0 w 2005"/>
                <a:gd name="T1" fmla="*/ 114 h 2758"/>
                <a:gd name="T2" fmla="*/ 18 w 2005"/>
                <a:gd name="T3" fmla="*/ 76 h 2758"/>
                <a:gd name="T4" fmla="*/ 40 w 2005"/>
                <a:gd name="T5" fmla="*/ 44 h 2758"/>
                <a:gd name="T6" fmla="*/ 72 w 2005"/>
                <a:gd name="T7" fmla="*/ 20 h 2758"/>
                <a:gd name="T8" fmla="*/ 112 w 2005"/>
                <a:gd name="T9" fmla="*/ 4 h 2758"/>
                <a:gd name="T10" fmla="*/ 144 w 2005"/>
                <a:gd name="T11" fmla="*/ 0 h 2758"/>
                <a:gd name="T12" fmla="*/ 144 w 2005"/>
                <a:gd name="T13" fmla="*/ 40 h 2758"/>
                <a:gd name="T14" fmla="*/ 144 w 2005"/>
                <a:gd name="T15" fmla="*/ 2319 h 2758"/>
                <a:gd name="T16" fmla="*/ 144 w 2005"/>
                <a:gd name="T17" fmla="*/ 2343 h 2758"/>
                <a:gd name="T18" fmla="*/ 152 w 2005"/>
                <a:gd name="T19" fmla="*/ 2389 h 2758"/>
                <a:gd name="T20" fmla="*/ 166 w 2005"/>
                <a:gd name="T21" fmla="*/ 2429 h 2758"/>
                <a:gd name="T22" fmla="*/ 186 w 2005"/>
                <a:gd name="T23" fmla="*/ 2465 h 2758"/>
                <a:gd name="T24" fmla="*/ 214 w 2005"/>
                <a:gd name="T25" fmla="*/ 2497 h 2758"/>
                <a:gd name="T26" fmla="*/ 246 w 2005"/>
                <a:gd name="T27" fmla="*/ 2525 h 2758"/>
                <a:gd name="T28" fmla="*/ 284 w 2005"/>
                <a:gd name="T29" fmla="*/ 2545 h 2758"/>
                <a:gd name="T30" fmla="*/ 326 w 2005"/>
                <a:gd name="T31" fmla="*/ 2559 h 2758"/>
                <a:gd name="T32" fmla="*/ 348 w 2005"/>
                <a:gd name="T33" fmla="*/ 2565 h 2758"/>
                <a:gd name="T34" fmla="*/ 403 w 2005"/>
                <a:gd name="T35" fmla="*/ 2567 h 2758"/>
                <a:gd name="T36" fmla="*/ 1963 w 2005"/>
                <a:gd name="T37" fmla="*/ 2567 h 2758"/>
                <a:gd name="T38" fmla="*/ 1999 w 2005"/>
                <a:gd name="T39" fmla="*/ 2567 h 2758"/>
                <a:gd name="T40" fmla="*/ 2003 w 2005"/>
                <a:gd name="T41" fmla="*/ 2583 h 2758"/>
                <a:gd name="T42" fmla="*/ 2005 w 2005"/>
                <a:gd name="T43" fmla="*/ 2612 h 2758"/>
                <a:gd name="T44" fmla="*/ 2001 w 2005"/>
                <a:gd name="T45" fmla="*/ 2640 h 2758"/>
                <a:gd name="T46" fmla="*/ 1995 w 2005"/>
                <a:gd name="T47" fmla="*/ 2666 h 2758"/>
                <a:gd name="T48" fmla="*/ 1981 w 2005"/>
                <a:gd name="T49" fmla="*/ 2690 h 2758"/>
                <a:gd name="T50" fmla="*/ 1965 w 2005"/>
                <a:gd name="T51" fmla="*/ 2712 h 2758"/>
                <a:gd name="T52" fmla="*/ 1945 w 2005"/>
                <a:gd name="T53" fmla="*/ 2730 h 2758"/>
                <a:gd name="T54" fmla="*/ 1919 w 2005"/>
                <a:gd name="T55" fmla="*/ 2744 h 2758"/>
                <a:gd name="T56" fmla="*/ 1906 w 2005"/>
                <a:gd name="T57" fmla="*/ 2750 h 2758"/>
                <a:gd name="T58" fmla="*/ 1892 w 2005"/>
                <a:gd name="T59" fmla="*/ 2758 h 2758"/>
                <a:gd name="T60" fmla="*/ 114 w 2005"/>
                <a:gd name="T61" fmla="*/ 2758 h 2758"/>
                <a:gd name="T62" fmla="*/ 74 w 2005"/>
                <a:gd name="T63" fmla="*/ 2740 h 2758"/>
                <a:gd name="T64" fmla="*/ 42 w 2005"/>
                <a:gd name="T65" fmla="*/ 2716 h 2758"/>
                <a:gd name="T66" fmla="*/ 18 w 2005"/>
                <a:gd name="T67" fmla="*/ 2684 h 2758"/>
                <a:gd name="T68" fmla="*/ 0 w 2005"/>
                <a:gd name="T69" fmla="*/ 2646 h 2758"/>
                <a:gd name="T70" fmla="*/ 0 w 2005"/>
                <a:gd name="T71" fmla="*/ 114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5" h="2758">
                  <a:moveTo>
                    <a:pt x="0" y="114"/>
                  </a:moveTo>
                  <a:lnTo>
                    <a:pt x="0" y="114"/>
                  </a:lnTo>
                  <a:lnTo>
                    <a:pt x="8" y="94"/>
                  </a:lnTo>
                  <a:lnTo>
                    <a:pt x="18" y="76"/>
                  </a:lnTo>
                  <a:lnTo>
                    <a:pt x="28" y="58"/>
                  </a:lnTo>
                  <a:lnTo>
                    <a:pt x="40" y="44"/>
                  </a:lnTo>
                  <a:lnTo>
                    <a:pt x="56" y="30"/>
                  </a:lnTo>
                  <a:lnTo>
                    <a:pt x="72" y="20"/>
                  </a:lnTo>
                  <a:lnTo>
                    <a:pt x="90" y="10"/>
                  </a:lnTo>
                  <a:lnTo>
                    <a:pt x="112" y="4"/>
                  </a:lnTo>
                  <a:lnTo>
                    <a:pt x="112" y="4"/>
                  </a:lnTo>
                  <a:lnTo>
                    <a:pt x="144" y="0"/>
                  </a:lnTo>
                  <a:lnTo>
                    <a:pt x="144" y="0"/>
                  </a:lnTo>
                  <a:lnTo>
                    <a:pt x="144" y="40"/>
                  </a:lnTo>
                  <a:lnTo>
                    <a:pt x="144" y="40"/>
                  </a:lnTo>
                  <a:lnTo>
                    <a:pt x="144" y="2319"/>
                  </a:lnTo>
                  <a:lnTo>
                    <a:pt x="144" y="2319"/>
                  </a:lnTo>
                  <a:lnTo>
                    <a:pt x="144" y="2343"/>
                  </a:lnTo>
                  <a:lnTo>
                    <a:pt x="148" y="2365"/>
                  </a:lnTo>
                  <a:lnTo>
                    <a:pt x="152" y="2389"/>
                  </a:lnTo>
                  <a:lnTo>
                    <a:pt x="158" y="2409"/>
                  </a:lnTo>
                  <a:lnTo>
                    <a:pt x="166" y="2429"/>
                  </a:lnTo>
                  <a:lnTo>
                    <a:pt x="176" y="2449"/>
                  </a:lnTo>
                  <a:lnTo>
                    <a:pt x="186" y="2465"/>
                  </a:lnTo>
                  <a:lnTo>
                    <a:pt x="200" y="2483"/>
                  </a:lnTo>
                  <a:lnTo>
                    <a:pt x="214" y="2497"/>
                  </a:lnTo>
                  <a:lnTo>
                    <a:pt x="228" y="2511"/>
                  </a:lnTo>
                  <a:lnTo>
                    <a:pt x="246" y="2525"/>
                  </a:lnTo>
                  <a:lnTo>
                    <a:pt x="264" y="2535"/>
                  </a:lnTo>
                  <a:lnTo>
                    <a:pt x="284" y="2545"/>
                  </a:lnTo>
                  <a:lnTo>
                    <a:pt x="304" y="2553"/>
                  </a:lnTo>
                  <a:lnTo>
                    <a:pt x="326" y="2559"/>
                  </a:lnTo>
                  <a:lnTo>
                    <a:pt x="348" y="2565"/>
                  </a:lnTo>
                  <a:lnTo>
                    <a:pt x="348" y="2565"/>
                  </a:lnTo>
                  <a:lnTo>
                    <a:pt x="376" y="2567"/>
                  </a:lnTo>
                  <a:lnTo>
                    <a:pt x="403" y="2567"/>
                  </a:lnTo>
                  <a:lnTo>
                    <a:pt x="403" y="2567"/>
                  </a:lnTo>
                  <a:lnTo>
                    <a:pt x="1963" y="2567"/>
                  </a:lnTo>
                  <a:lnTo>
                    <a:pt x="1963" y="2567"/>
                  </a:lnTo>
                  <a:lnTo>
                    <a:pt x="1999" y="2567"/>
                  </a:lnTo>
                  <a:lnTo>
                    <a:pt x="1999" y="2567"/>
                  </a:lnTo>
                  <a:lnTo>
                    <a:pt x="2003" y="2583"/>
                  </a:lnTo>
                  <a:lnTo>
                    <a:pt x="2005" y="2598"/>
                  </a:lnTo>
                  <a:lnTo>
                    <a:pt x="2005" y="2612"/>
                  </a:lnTo>
                  <a:lnTo>
                    <a:pt x="2003" y="2626"/>
                  </a:lnTo>
                  <a:lnTo>
                    <a:pt x="2001" y="2640"/>
                  </a:lnTo>
                  <a:lnTo>
                    <a:pt x="1999" y="2654"/>
                  </a:lnTo>
                  <a:lnTo>
                    <a:pt x="1995" y="2666"/>
                  </a:lnTo>
                  <a:lnTo>
                    <a:pt x="1989" y="2678"/>
                  </a:lnTo>
                  <a:lnTo>
                    <a:pt x="1981" y="2690"/>
                  </a:lnTo>
                  <a:lnTo>
                    <a:pt x="1973" y="2702"/>
                  </a:lnTo>
                  <a:lnTo>
                    <a:pt x="1965" y="2712"/>
                  </a:lnTo>
                  <a:lnTo>
                    <a:pt x="1955" y="2722"/>
                  </a:lnTo>
                  <a:lnTo>
                    <a:pt x="1945" y="2730"/>
                  </a:lnTo>
                  <a:lnTo>
                    <a:pt x="1933" y="2738"/>
                  </a:lnTo>
                  <a:lnTo>
                    <a:pt x="1919" y="2744"/>
                  </a:lnTo>
                  <a:lnTo>
                    <a:pt x="1906" y="2750"/>
                  </a:lnTo>
                  <a:lnTo>
                    <a:pt x="1906" y="2750"/>
                  </a:lnTo>
                  <a:lnTo>
                    <a:pt x="1892" y="2758"/>
                  </a:lnTo>
                  <a:lnTo>
                    <a:pt x="1892" y="2758"/>
                  </a:lnTo>
                  <a:lnTo>
                    <a:pt x="114" y="2758"/>
                  </a:lnTo>
                  <a:lnTo>
                    <a:pt x="114" y="2758"/>
                  </a:lnTo>
                  <a:lnTo>
                    <a:pt x="94" y="2750"/>
                  </a:lnTo>
                  <a:lnTo>
                    <a:pt x="74" y="2740"/>
                  </a:lnTo>
                  <a:lnTo>
                    <a:pt x="58" y="2728"/>
                  </a:lnTo>
                  <a:lnTo>
                    <a:pt x="42" y="2716"/>
                  </a:lnTo>
                  <a:lnTo>
                    <a:pt x="30" y="2700"/>
                  </a:lnTo>
                  <a:lnTo>
                    <a:pt x="18" y="2684"/>
                  </a:lnTo>
                  <a:lnTo>
                    <a:pt x="8" y="2666"/>
                  </a:lnTo>
                  <a:lnTo>
                    <a:pt x="0" y="2646"/>
                  </a:lnTo>
                  <a:lnTo>
                    <a:pt x="0" y="2646"/>
                  </a:lnTo>
                  <a:lnTo>
                    <a:pt x="0" y="114"/>
                  </a:lnTo>
                  <a:lnTo>
                    <a:pt x="0"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8" name="Freeform 46">
              <a:extLst>
                <a:ext uri="{FF2B5EF4-FFF2-40B4-BE49-F238E27FC236}">
                  <a16:creationId xmlns:a16="http://schemas.microsoft.com/office/drawing/2014/main" id="{D7E47626-0231-28AC-0225-6D7D98340DCD}"/>
                </a:ext>
              </a:extLst>
            </p:cNvPr>
            <p:cNvSpPr>
              <a:spLocks noEditPoints="1"/>
            </p:cNvSpPr>
            <p:nvPr/>
          </p:nvSpPr>
          <p:spPr bwMode="auto">
            <a:xfrm>
              <a:off x="-4746625" y="-1149350"/>
              <a:ext cx="3182938" cy="4378325"/>
            </a:xfrm>
            <a:custGeom>
              <a:avLst/>
              <a:gdLst>
                <a:gd name="T0" fmla="*/ 1536 w 2005"/>
                <a:gd name="T1" fmla="*/ 453 h 2758"/>
                <a:gd name="T2" fmla="*/ 2003 w 2005"/>
                <a:gd name="T3" fmla="*/ 475 h 2758"/>
                <a:gd name="T4" fmla="*/ 1991 w 2005"/>
                <a:gd name="T5" fmla="*/ 1109 h 2758"/>
                <a:gd name="T6" fmla="*/ 693 w 2005"/>
                <a:gd name="T7" fmla="*/ 1711 h 2758"/>
                <a:gd name="T8" fmla="*/ 629 w 2005"/>
                <a:gd name="T9" fmla="*/ 1733 h 2758"/>
                <a:gd name="T10" fmla="*/ 639 w 2005"/>
                <a:gd name="T11" fmla="*/ 1797 h 2758"/>
                <a:gd name="T12" fmla="*/ 1548 w 2005"/>
                <a:gd name="T13" fmla="*/ 1807 h 2758"/>
                <a:gd name="T14" fmla="*/ 677 w 2005"/>
                <a:gd name="T15" fmla="*/ 1950 h 2758"/>
                <a:gd name="T16" fmla="*/ 623 w 2005"/>
                <a:gd name="T17" fmla="*/ 1988 h 2758"/>
                <a:gd name="T18" fmla="*/ 653 w 2005"/>
                <a:gd name="T19" fmla="*/ 2042 h 2758"/>
                <a:gd name="T20" fmla="*/ 1482 w 2005"/>
                <a:gd name="T21" fmla="*/ 2044 h 2758"/>
                <a:gd name="T22" fmla="*/ 661 w 2005"/>
                <a:gd name="T23" fmla="*/ 2188 h 2758"/>
                <a:gd name="T24" fmla="*/ 621 w 2005"/>
                <a:gd name="T25" fmla="*/ 2233 h 2758"/>
                <a:gd name="T26" fmla="*/ 661 w 2005"/>
                <a:gd name="T27" fmla="*/ 2281 h 2758"/>
                <a:gd name="T28" fmla="*/ 1368 w 2005"/>
                <a:gd name="T29" fmla="*/ 2335 h 2758"/>
                <a:gd name="T30" fmla="*/ 693 w 2005"/>
                <a:gd name="T31" fmla="*/ 2425 h 2758"/>
                <a:gd name="T32" fmla="*/ 629 w 2005"/>
                <a:gd name="T33" fmla="*/ 2447 h 2758"/>
                <a:gd name="T34" fmla="*/ 641 w 2005"/>
                <a:gd name="T35" fmla="*/ 2509 h 2758"/>
                <a:gd name="T36" fmla="*/ 1510 w 2005"/>
                <a:gd name="T37" fmla="*/ 2519 h 2758"/>
                <a:gd name="T38" fmla="*/ 1767 w 2005"/>
                <a:gd name="T39" fmla="*/ 2279 h 2758"/>
                <a:gd name="T40" fmla="*/ 2005 w 2005"/>
                <a:gd name="T41" fmla="*/ 1952 h 2758"/>
                <a:gd name="T42" fmla="*/ 1995 w 2005"/>
                <a:gd name="T43" fmla="*/ 2666 h 2758"/>
                <a:gd name="T44" fmla="*/ 1897 w 2005"/>
                <a:gd name="T45" fmla="*/ 2752 h 2758"/>
                <a:gd name="T46" fmla="*/ 108 w 2005"/>
                <a:gd name="T47" fmla="*/ 2752 h 2758"/>
                <a:gd name="T48" fmla="*/ 12 w 2005"/>
                <a:gd name="T49" fmla="*/ 2666 h 2758"/>
                <a:gd name="T50" fmla="*/ 4 w 2005"/>
                <a:gd name="T51" fmla="*/ 124 h 2758"/>
                <a:gd name="T52" fmla="*/ 78 w 2005"/>
                <a:gd name="T53" fmla="*/ 16 h 2758"/>
                <a:gd name="T54" fmla="*/ 1528 w 2005"/>
                <a:gd name="T55" fmla="*/ 0 h 2758"/>
                <a:gd name="T56" fmla="*/ 1596 w 2005"/>
                <a:gd name="T57" fmla="*/ 718 h 2758"/>
                <a:gd name="T58" fmla="*/ 1460 w 2005"/>
                <a:gd name="T59" fmla="*/ 487 h 2758"/>
                <a:gd name="T60" fmla="*/ 1242 w 2005"/>
                <a:gd name="T61" fmla="*/ 333 h 2758"/>
                <a:gd name="T62" fmla="*/ 1000 w 2005"/>
                <a:gd name="T63" fmla="*/ 285 h 2758"/>
                <a:gd name="T64" fmla="*/ 733 w 2005"/>
                <a:gd name="T65" fmla="*/ 347 h 2758"/>
                <a:gd name="T66" fmla="*/ 523 w 2005"/>
                <a:gd name="T67" fmla="*/ 512 h 2758"/>
                <a:gd name="T68" fmla="*/ 401 w 2005"/>
                <a:gd name="T69" fmla="*/ 750 h 2758"/>
                <a:gd name="T70" fmla="*/ 389 w 2005"/>
                <a:gd name="T71" fmla="*/ 999 h 2758"/>
                <a:gd name="T72" fmla="*/ 489 w 2005"/>
                <a:gd name="T73" fmla="*/ 1250 h 2758"/>
                <a:gd name="T74" fmla="*/ 683 w 2005"/>
                <a:gd name="T75" fmla="*/ 1432 h 2758"/>
                <a:gd name="T76" fmla="*/ 940 w 2005"/>
                <a:gd name="T77" fmla="*/ 1518 h 2758"/>
                <a:gd name="T78" fmla="*/ 1188 w 2005"/>
                <a:gd name="T79" fmla="*/ 1492 h 2758"/>
                <a:gd name="T80" fmla="*/ 1420 w 2005"/>
                <a:gd name="T81" fmla="*/ 1360 h 2758"/>
                <a:gd name="T82" fmla="*/ 1574 w 2005"/>
                <a:gd name="T83" fmla="*/ 1141 h 2758"/>
                <a:gd name="T84" fmla="*/ 1624 w 2005"/>
                <a:gd name="T85" fmla="*/ 903 h 2758"/>
                <a:gd name="T86" fmla="*/ 277 w 2005"/>
                <a:gd name="T87" fmla="*/ 1713 h 2758"/>
                <a:gd name="T88" fmla="*/ 241 w 2005"/>
                <a:gd name="T89" fmla="*/ 1769 h 2758"/>
                <a:gd name="T90" fmla="*/ 359 w 2005"/>
                <a:gd name="T91" fmla="*/ 1807 h 2758"/>
                <a:gd name="T92" fmla="*/ 477 w 2005"/>
                <a:gd name="T93" fmla="*/ 1769 h 2758"/>
                <a:gd name="T94" fmla="*/ 439 w 2005"/>
                <a:gd name="T95" fmla="*/ 1713 h 2758"/>
                <a:gd name="T96" fmla="*/ 289 w 2005"/>
                <a:gd name="T97" fmla="*/ 1950 h 2758"/>
                <a:gd name="T98" fmla="*/ 239 w 2005"/>
                <a:gd name="T99" fmla="*/ 1998 h 2758"/>
                <a:gd name="T100" fmla="*/ 287 w 2005"/>
                <a:gd name="T101" fmla="*/ 2044 h 2758"/>
                <a:gd name="T102" fmla="*/ 475 w 2005"/>
                <a:gd name="T103" fmla="*/ 2014 h 2758"/>
                <a:gd name="T104" fmla="*/ 449 w 2005"/>
                <a:gd name="T105" fmla="*/ 1954 h 2758"/>
                <a:gd name="T106" fmla="*/ 325 w 2005"/>
                <a:gd name="T107" fmla="*/ 2186 h 2758"/>
                <a:gd name="T108" fmla="*/ 239 w 2005"/>
                <a:gd name="T109" fmla="*/ 2227 h 2758"/>
                <a:gd name="T110" fmla="*/ 277 w 2005"/>
                <a:gd name="T111" fmla="*/ 2281 h 2758"/>
                <a:gd name="T112" fmla="*/ 465 w 2005"/>
                <a:gd name="T113" fmla="*/ 2267 h 2758"/>
                <a:gd name="T114" fmla="*/ 463 w 2005"/>
                <a:gd name="T115" fmla="*/ 2201 h 2758"/>
                <a:gd name="T116" fmla="*/ 359 w 2005"/>
                <a:gd name="T117" fmla="*/ 2425 h 2758"/>
                <a:gd name="T118" fmla="*/ 243 w 2005"/>
                <a:gd name="T119" fmla="*/ 2453 h 2758"/>
                <a:gd name="T120" fmla="*/ 269 w 2005"/>
                <a:gd name="T121" fmla="*/ 2515 h 2758"/>
                <a:gd name="T122" fmla="*/ 457 w 2005"/>
                <a:gd name="T123" fmla="*/ 2511 h 2758"/>
                <a:gd name="T124" fmla="*/ 469 w 2005"/>
                <a:gd name="T125" fmla="*/ 2445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5" h="2758">
                  <a:moveTo>
                    <a:pt x="1528" y="0"/>
                  </a:moveTo>
                  <a:lnTo>
                    <a:pt x="1528" y="0"/>
                  </a:lnTo>
                  <a:lnTo>
                    <a:pt x="1528" y="104"/>
                  </a:lnTo>
                  <a:lnTo>
                    <a:pt x="1528" y="104"/>
                  </a:lnTo>
                  <a:lnTo>
                    <a:pt x="1528" y="413"/>
                  </a:lnTo>
                  <a:lnTo>
                    <a:pt x="1528" y="413"/>
                  </a:lnTo>
                  <a:lnTo>
                    <a:pt x="1528" y="429"/>
                  </a:lnTo>
                  <a:lnTo>
                    <a:pt x="1532" y="441"/>
                  </a:lnTo>
                  <a:lnTo>
                    <a:pt x="1536" y="453"/>
                  </a:lnTo>
                  <a:lnTo>
                    <a:pt x="1542" y="461"/>
                  </a:lnTo>
                  <a:lnTo>
                    <a:pt x="1550" y="467"/>
                  </a:lnTo>
                  <a:lnTo>
                    <a:pt x="1560" y="471"/>
                  </a:lnTo>
                  <a:lnTo>
                    <a:pt x="1574" y="475"/>
                  </a:lnTo>
                  <a:lnTo>
                    <a:pt x="1590" y="475"/>
                  </a:lnTo>
                  <a:lnTo>
                    <a:pt x="1590" y="475"/>
                  </a:lnTo>
                  <a:lnTo>
                    <a:pt x="1969" y="475"/>
                  </a:lnTo>
                  <a:lnTo>
                    <a:pt x="1969" y="475"/>
                  </a:lnTo>
                  <a:lnTo>
                    <a:pt x="2003" y="475"/>
                  </a:lnTo>
                  <a:lnTo>
                    <a:pt x="2003" y="475"/>
                  </a:lnTo>
                  <a:lnTo>
                    <a:pt x="2005" y="505"/>
                  </a:lnTo>
                  <a:lnTo>
                    <a:pt x="2005" y="505"/>
                  </a:lnTo>
                  <a:lnTo>
                    <a:pt x="2005" y="1059"/>
                  </a:lnTo>
                  <a:lnTo>
                    <a:pt x="2005" y="1059"/>
                  </a:lnTo>
                  <a:lnTo>
                    <a:pt x="2003" y="1071"/>
                  </a:lnTo>
                  <a:lnTo>
                    <a:pt x="2001" y="1085"/>
                  </a:lnTo>
                  <a:lnTo>
                    <a:pt x="1997" y="1097"/>
                  </a:lnTo>
                  <a:lnTo>
                    <a:pt x="1991" y="1109"/>
                  </a:lnTo>
                  <a:lnTo>
                    <a:pt x="1991" y="1109"/>
                  </a:lnTo>
                  <a:lnTo>
                    <a:pt x="1656" y="1687"/>
                  </a:lnTo>
                  <a:lnTo>
                    <a:pt x="1656" y="1687"/>
                  </a:lnTo>
                  <a:lnTo>
                    <a:pt x="1648" y="1699"/>
                  </a:lnTo>
                  <a:lnTo>
                    <a:pt x="1638" y="1707"/>
                  </a:lnTo>
                  <a:lnTo>
                    <a:pt x="1626" y="1711"/>
                  </a:lnTo>
                  <a:lnTo>
                    <a:pt x="1612" y="1713"/>
                  </a:lnTo>
                  <a:lnTo>
                    <a:pt x="1612" y="1713"/>
                  </a:lnTo>
                  <a:lnTo>
                    <a:pt x="693" y="1711"/>
                  </a:lnTo>
                  <a:lnTo>
                    <a:pt x="693" y="1711"/>
                  </a:lnTo>
                  <a:lnTo>
                    <a:pt x="679" y="1711"/>
                  </a:lnTo>
                  <a:lnTo>
                    <a:pt x="663" y="1713"/>
                  </a:lnTo>
                  <a:lnTo>
                    <a:pt x="663" y="1713"/>
                  </a:lnTo>
                  <a:lnTo>
                    <a:pt x="655" y="1715"/>
                  </a:lnTo>
                  <a:lnTo>
                    <a:pt x="647" y="1717"/>
                  </a:lnTo>
                  <a:lnTo>
                    <a:pt x="639" y="1721"/>
                  </a:lnTo>
                  <a:lnTo>
                    <a:pt x="633" y="1727"/>
                  </a:lnTo>
                  <a:lnTo>
                    <a:pt x="629" y="1733"/>
                  </a:lnTo>
                  <a:lnTo>
                    <a:pt x="625" y="1741"/>
                  </a:lnTo>
                  <a:lnTo>
                    <a:pt x="623" y="1749"/>
                  </a:lnTo>
                  <a:lnTo>
                    <a:pt x="621" y="1759"/>
                  </a:lnTo>
                  <a:lnTo>
                    <a:pt x="621" y="1759"/>
                  </a:lnTo>
                  <a:lnTo>
                    <a:pt x="621" y="1767"/>
                  </a:lnTo>
                  <a:lnTo>
                    <a:pt x="625" y="1775"/>
                  </a:lnTo>
                  <a:lnTo>
                    <a:pt x="627" y="1783"/>
                  </a:lnTo>
                  <a:lnTo>
                    <a:pt x="633" y="1791"/>
                  </a:lnTo>
                  <a:lnTo>
                    <a:pt x="639" y="1797"/>
                  </a:lnTo>
                  <a:lnTo>
                    <a:pt x="647" y="1801"/>
                  </a:lnTo>
                  <a:lnTo>
                    <a:pt x="655" y="1805"/>
                  </a:lnTo>
                  <a:lnTo>
                    <a:pt x="665" y="1805"/>
                  </a:lnTo>
                  <a:lnTo>
                    <a:pt x="665" y="1805"/>
                  </a:lnTo>
                  <a:lnTo>
                    <a:pt x="679" y="1807"/>
                  </a:lnTo>
                  <a:lnTo>
                    <a:pt x="695" y="1807"/>
                  </a:lnTo>
                  <a:lnTo>
                    <a:pt x="695" y="1807"/>
                  </a:lnTo>
                  <a:lnTo>
                    <a:pt x="1548" y="1807"/>
                  </a:lnTo>
                  <a:lnTo>
                    <a:pt x="1548" y="1807"/>
                  </a:lnTo>
                  <a:lnTo>
                    <a:pt x="1582" y="1807"/>
                  </a:lnTo>
                  <a:lnTo>
                    <a:pt x="1582" y="1807"/>
                  </a:lnTo>
                  <a:lnTo>
                    <a:pt x="1518" y="1950"/>
                  </a:lnTo>
                  <a:lnTo>
                    <a:pt x="1518" y="1950"/>
                  </a:lnTo>
                  <a:lnTo>
                    <a:pt x="1484" y="1950"/>
                  </a:lnTo>
                  <a:lnTo>
                    <a:pt x="1484" y="1950"/>
                  </a:lnTo>
                  <a:lnTo>
                    <a:pt x="693" y="1950"/>
                  </a:lnTo>
                  <a:lnTo>
                    <a:pt x="693" y="1950"/>
                  </a:lnTo>
                  <a:lnTo>
                    <a:pt x="677" y="1950"/>
                  </a:lnTo>
                  <a:lnTo>
                    <a:pt x="663" y="1950"/>
                  </a:lnTo>
                  <a:lnTo>
                    <a:pt x="663" y="1950"/>
                  </a:lnTo>
                  <a:lnTo>
                    <a:pt x="653" y="1952"/>
                  </a:lnTo>
                  <a:lnTo>
                    <a:pt x="645" y="1956"/>
                  </a:lnTo>
                  <a:lnTo>
                    <a:pt x="639" y="1960"/>
                  </a:lnTo>
                  <a:lnTo>
                    <a:pt x="633" y="1966"/>
                  </a:lnTo>
                  <a:lnTo>
                    <a:pt x="629" y="1972"/>
                  </a:lnTo>
                  <a:lnTo>
                    <a:pt x="625" y="1980"/>
                  </a:lnTo>
                  <a:lnTo>
                    <a:pt x="623" y="1988"/>
                  </a:lnTo>
                  <a:lnTo>
                    <a:pt x="621" y="1996"/>
                  </a:lnTo>
                  <a:lnTo>
                    <a:pt x="621" y="1996"/>
                  </a:lnTo>
                  <a:lnTo>
                    <a:pt x="623" y="2006"/>
                  </a:lnTo>
                  <a:lnTo>
                    <a:pt x="625" y="2014"/>
                  </a:lnTo>
                  <a:lnTo>
                    <a:pt x="627" y="2022"/>
                  </a:lnTo>
                  <a:lnTo>
                    <a:pt x="633" y="2028"/>
                  </a:lnTo>
                  <a:lnTo>
                    <a:pt x="639" y="2034"/>
                  </a:lnTo>
                  <a:lnTo>
                    <a:pt x="645" y="2038"/>
                  </a:lnTo>
                  <a:lnTo>
                    <a:pt x="653" y="2042"/>
                  </a:lnTo>
                  <a:lnTo>
                    <a:pt x="663" y="2044"/>
                  </a:lnTo>
                  <a:lnTo>
                    <a:pt x="663" y="2044"/>
                  </a:lnTo>
                  <a:lnTo>
                    <a:pt x="677" y="2044"/>
                  </a:lnTo>
                  <a:lnTo>
                    <a:pt x="693" y="2044"/>
                  </a:lnTo>
                  <a:lnTo>
                    <a:pt x="693" y="2044"/>
                  </a:lnTo>
                  <a:lnTo>
                    <a:pt x="1444" y="2044"/>
                  </a:lnTo>
                  <a:lnTo>
                    <a:pt x="1444" y="2044"/>
                  </a:lnTo>
                  <a:lnTo>
                    <a:pt x="1482" y="2044"/>
                  </a:lnTo>
                  <a:lnTo>
                    <a:pt x="1482" y="2044"/>
                  </a:lnTo>
                  <a:lnTo>
                    <a:pt x="1426" y="2186"/>
                  </a:lnTo>
                  <a:lnTo>
                    <a:pt x="1426" y="2186"/>
                  </a:lnTo>
                  <a:lnTo>
                    <a:pt x="1392" y="2186"/>
                  </a:lnTo>
                  <a:lnTo>
                    <a:pt x="1392" y="2186"/>
                  </a:lnTo>
                  <a:lnTo>
                    <a:pt x="691" y="2186"/>
                  </a:lnTo>
                  <a:lnTo>
                    <a:pt x="691" y="2186"/>
                  </a:lnTo>
                  <a:lnTo>
                    <a:pt x="675" y="2186"/>
                  </a:lnTo>
                  <a:lnTo>
                    <a:pt x="661" y="2188"/>
                  </a:lnTo>
                  <a:lnTo>
                    <a:pt x="661" y="2188"/>
                  </a:lnTo>
                  <a:lnTo>
                    <a:pt x="653" y="2190"/>
                  </a:lnTo>
                  <a:lnTo>
                    <a:pt x="645" y="2194"/>
                  </a:lnTo>
                  <a:lnTo>
                    <a:pt x="639" y="2199"/>
                  </a:lnTo>
                  <a:lnTo>
                    <a:pt x="633" y="2203"/>
                  </a:lnTo>
                  <a:lnTo>
                    <a:pt x="627" y="2211"/>
                  </a:lnTo>
                  <a:lnTo>
                    <a:pt x="625" y="2217"/>
                  </a:lnTo>
                  <a:lnTo>
                    <a:pt x="623" y="2225"/>
                  </a:lnTo>
                  <a:lnTo>
                    <a:pt x="621" y="2233"/>
                  </a:lnTo>
                  <a:lnTo>
                    <a:pt x="621" y="2233"/>
                  </a:lnTo>
                  <a:lnTo>
                    <a:pt x="623" y="2243"/>
                  </a:lnTo>
                  <a:lnTo>
                    <a:pt x="625" y="2251"/>
                  </a:lnTo>
                  <a:lnTo>
                    <a:pt x="627" y="2259"/>
                  </a:lnTo>
                  <a:lnTo>
                    <a:pt x="631" y="2265"/>
                  </a:lnTo>
                  <a:lnTo>
                    <a:pt x="637" y="2271"/>
                  </a:lnTo>
                  <a:lnTo>
                    <a:pt x="645" y="2275"/>
                  </a:lnTo>
                  <a:lnTo>
                    <a:pt x="653" y="2279"/>
                  </a:lnTo>
                  <a:lnTo>
                    <a:pt x="661" y="2281"/>
                  </a:lnTo>
                  <a:lnTo>
                    <a:pt x="661" y="2281"/>
                  </a:lnTo>
                  <a:lnTo>
                    <a:pt x="677" y="2283"/>
                  </a:lnTo>
                  <a:lnTo>
                    <a:pt x="691" y="2283"/>
                  </a:lnTo>
                  <a:lnTo>
                    <a:pt x="691" y="2283"/>
                  </a:lnTo>
                  <a:lnTo>
                    <a:pt x="1350" y="2283"/>
                  </a:lnTo>
                  <a:lnTo>
                    <a:pt x="1350" y="2283"/>
                  </a:lnTo>
                  <a:lnTo>
                    <a:pt x="1388" y="2283"/>
                  </a:lnTo>
                  <a:lnTo>
                    <a:pt x="1388" y="2283"/>
                  </a:lnTo>
                  <a:lnTo>
                    <a:pt x="1374" y="2317"/>
                  </a:lnTo>
                  <a:lnTo>
                    <a:pt x="1368" y="2335"/>
                  </a:lnTo>
                  <a:lnTo>
                    <a:pt x="1364" y="2351"/>
                  </a:lnTo>
                  <a:lnTo>
                    <a:pt x="1362" y="2369"/>
                  </a:lnTo>
                  <a:lnTo>
                    <a:pt x="1362" y="2387"/>
                  </a:lnTo>
                  <a:lnTo>
                    <a:pt x="1364" y="2405"/>
                  </a:lnTo>
                  <a:lnTo>
                    <a:pt x="1370" y="2425"/>
                  </a:lnTo>
                  <a:lnTo>
                    <a:pt x="1370" y="2425"/>
                  </a:lnTo>
                  <a:lnTo>
                    <a:pt x="1334" y="2425"/>
                  </a:lnTo>
                  <a:lnTo>
                    <a:pt x="1334" y="2425"/>
                  </a:lnTo>
                  <a:lnTo>
                    <a:pt x="693" y="2425"/>
                  </a:lnTo>
                  <a:lnTo>
                    <a:pt x="693" y="2425"/>
                  </a:lnTo>
                  <a:lnTo>
                    <a:pt x="679" y="2425"/>
                  </a:lnTo>
                  <a:lnTo>
                    <a:pt x="665" y="2425"/>
                  </a:lnTo>
                  <a:lnTo>
                    <a:pt x="665" y="2425"/>
                  </a:lnTo>
                  <a:lnTo>
                    <a:pt x="655" y="2427"/>
                  </a:lnTo>
                  <a:lnTo>
                    <a:pt x="647" y="2431"/>
                  </a:lnTo>
                  <a:lnTo>
                    <a:pt x="639" y="2435"/>
                  </a:lnTo>
                  <a:lnTo>
                    <a:pt x="633" y="2441"/>
                  </a:lnTo>
                  <a:lnTo>
                    <a:pt x="629" y="2447"/>
                  </a:lnTo>
                  <a:lnTo>
                    <a:pt x="625" y="2455"/>
                  </a:lnTo>
                  <a:lnTo>
                    <a:pt x="621" y="2463"/>
                  </a:lnTo>
                  <a:lnTo>
                    <a:pt x="621" y="2473"/>
                  </a:lnTo>
                  <a:lnTo>
                    <a:pt x="621" y="2473"/>
                  </a:lnTo>
                  <a:lnTo>
                    <a:pt x="623" y="2481"/>
                  </a:lnTo>
                  <a:lnTo>
                    <a:pt x="625" y="2491"/>
                  </a:lnTo>
                  <a:lnTo>
                    <a:pt x="629" y="2497"/>
                  </a:lnTo>
                  <a:lnTo>
                    <a:pt x="635" y="2505"/>
                  </a:lnTo>
                  <a:lnTo>
                    <a:pt x="641" y="2509"/>
                  </a:lnTo>
                  <a:lnTo>
                    <a:pt x="649" y="2515"/>
                  </a:lnTo>
                  <a:lnTo>
                    <a:pt x="657" y="2517"/>
                  </a:lnTo>
                  <a:lnTo>
                    <a:pt x="667" y="2519"/>
                  </a:lnTo>
                  <a:lnTo>
                    <a:pt x="667" y="2519"/>
                  </a:lnTo>
                  <a:lnTo>
                    <a:pt x="687" y="2519"/>
                  </a:lnTo>
                  <a:lnTo>
                    <a:pt x="687" y="2519"/>
                  </a:lnTo>
                  <a:lnTo>
                    <a:pt x="1490" y="2519"/>
                  </a:lnTo>
                  <a:lnTo>
                    <a:pt x="1490" y="2519"/>
                  </a:lnTo>
                  <a:lnTo>
                    <a:pt x="1510" y="2519"/>
                  </a:lnTo>
                  <a:lnTo>
                    <a:pt x="1530" y="2517"/>
                  </a:lnTo>
                  <a:lnTo>
                    <a:pt x="1548" y="2511"/>
                  </a:lnTo>
                  <a:lnTo>
                    <a:pt x="1566" y="2505"/>
                  </a:lnTo>
                  <a:lnTo>
                    <a:pt x="1582" y="2495"/>
                  </a:lnTo>
                  <a:lnTo>
                    <a:pt x="1596" y="2485"/>
                  </a:lnTo>
                  <a:lnTo>
                    <a:pt x="1610" y="2471"/>
                  </a:lnTo>
                  <a:lnTo>
                    <a:pt x="1624" y="2457"/>
                  </a:lnTo>
                  <a:lnTo>
                    <a:pt x="1624" y="2457"/>
                  </a:lnTo>
                  <a:lnTo>
                    <a:pt x="1767" y="2279"/>
                  </a:lnTo>
                  <a:lnTo>
                    <a:pt x="1909" y="2098"/>
                  </a:lnTo>
                  <a:lnTo>
                    <a:pt x="1909" y="2098"/>
                  </a:lnTo>
                  <a:lnTo>
                    <a:pt x="1929" y="2070"/>
                  </a:lnTo>
                  <a:lnTo>
                    <a:pt x="1947" y="2040"/>
                  </a:lnTo>
                  <a:lnTo>
                    <a:pt x="1981" y="1980"/>
                  </a:lnTo>
                  <a:lnTo>
                    <a:pt x="1981" y="1980"/>
                  </a:lnTo>
                  <a:lnTo>
                    <a:pt x="1991" y="1966"/>
                  </a:lnTo>
                  <a:lnTo>
                    <a:pt x="1997" y="1958"/>
                  </a:lnTo>
                  <a:lnTo>
                    <a:pt x="2005" y="1952"/>
                  </a:lnTo>
                  <a:lnTo>
                    <a:pt x="2005" y="1952"/>
                  </a:lnTo>
                  <a:lnTo>
                    <a:pt x="2005" y="1978"/>
                  </a:lnTo>
                  <a:lnTo>
                    <a:pt x="2005" y="1978"/>
                  </a:lnTo>
                  <a:lnTo>
                    <a:pt x="2005" y="2600"/>
                  </a:lnTo>
                  <a:lnTo>
                    <a:pt x="2005" y="2600"/>
                  </a:lnTo>
                  <a:lnTo>
                    <a:pt x="2005" y="2618"/>
                  </a:lnTo>
                  <a:lnTo>
                    <a:pt x="2001" y="2636"/>
                  </a:lnTo>
                  <a:lnTo>
                    <a:pt x="1999" y="2652"/>
                  </a:lnTo>
                  <a:lnTo>
                    <a:pt x="1995" y="2666"/>
                  </a:lnTo>
                  <a:lnTo>
                    <a:pt x="1989" y="2680"/>
                  </a:lnTo>
                  <a:lnTo>
                    <a:pt x="1981" y="2694"/>
                  </a:lnTo>
                  <a:lnTo>
                    <a:pt x="1973" y="2706"/>
                  </a:lnTo>
                  <a:lnTo>
                    <a:pt x="1963" y="2716"/>
                  </a:lnTo>
                  <a:lnTo>
                    <a:pt x="1953" y="2726"/>
                  </a:lnTo>
                  <a:lnTo>
                    <a:pt x="1941" y="2734"/>
                  </a:lnTo>
                  <a:lnTo>
                    <a:pt x="1927" y="2742"/>
                  </a:lnTo>
                  <a:lnTo>
                    <a:pt x="1913" y="2748"/>
                  </a:lnTo>
                  <a:lnTo>
                    <a:pt x="1897" y="2752"/>
                  </a:lnTo>
                  <a:lnTo>
                    <a:pt x="1881" y="2754"/>
                  </a:lnTo>
                  <a:lnTo>
                    <a:pt x="1863" y="2756"/>
                  </a:lnTo>
                  <a:lnTo>
                    <a:pt x="1845" y="2758"/>
                  </a:lnTo>
                  <a:lnTo>
                    <a:pt x="1845" y="2758"/>
                  </a:lnTo>
                  <a:lnTo>
                    <a:pt x="159" y="2758"/>
                  </a:lnTo>
                  <a:lnTo>
                    <a:pt x="159" y="2758"/>
                  </a:lnTo>
                  <a:lnTo>
                    <a:pt x="142" y="2756"/>
                  </a:lnTo>
                  <a:lnTo>
                    <a:pt x="124" y="2754"/>
                  </a:lnTo>
                  <a:lnTo>
                    <a:pt x="108" y="2752"/>
                  </a:lnTo>
                  <a:lnTo>
                    <a:pt x="92" y="2746"/>
                  </a:lnTo>
                  <a:lnTo>
                    <a:pt x="78" y="2742"/>
                  </a:lnTo>
                  <a:lnTo>
                    <a:pt x="66" y="2734"/>
                  </a:lnTo>
                  <a:lnTo>
                    <a:pt x="54" y="2726"/>
                  </a:lnTo>
                  <a:lnTo>
                    <a:pt x="42" y="2716"/>
                  </a:lnTo>
                  <a:lnTo>
                    <a:pt x="32" y="2706"/>
                  </a:lnTo>
                  <a:lnTo>
                    <a:pt x="24" y="2694"/>
                  </a:lnTo>
                  <a:lnTo>
                    <a:pt x="18" y="2680"/>
                  </a:lnTo>
                  <a:lnTo>
                    <a:pt x="12" y="2666"/>
                  </a:lnTo>
                  <a:lnTo>
                    <a:pt x="6" y="2650"/>
                  </a:lnTo>
                  <a:lnTo>
                    <a:pt x="4" y="2634"/>
                  </a:lnTo>
                  <a:lnTo>
                    <a:pt x="2" y="2616"/>
                  </a:lnTo>
                  <a:lnTo>
                    <a:pt x="0" y="2598"/>
                  </a:lnTo>
                  <a:lnTo>
                    <a:pt x="0" y="2598"/>
                  </a:lnTo>
                  <a:lnTo>
                    <a:pt x="0" y="160"/>
                  </a:lnTo>
                  <a:lnTo>
                    <a:pt x="0" y="160"/>
                  </a:lnTo>
                  <a:lnTo>
                    <a:pt x="2" y="142"/>
                  </a:lnTo>
                  <a:lnTo>
                    <a:pt x="4" y="124"/>
                  </a:lnTo>
                  <a:lnTo>
                    <a:pt x="6" y="108"/>
                  </a:lnTo>
                  <a:lnTo>
                    <a:pt x="12" y="92"/>
                  </a:lnTo>
                  <a:lnTo>
                    <a:pt x="18" y="78"/>
                  </a:lnTo>
                  <a:lnTo>
                    <a:pt x="24" y="64"/>
                  </a:lnTo>
                  <a:lnTo>
                    <a:pt x="32" y="52"/>
                  </a:lnTo>
                  <a:lnTo>
                    <a:pt x="42" y="42"/>
                  </a:lnTo>
                  <a:lnTo>
                    <a:pt x="54" y="32"/>
                  </a:lnTo>
                  <a:lnTo>
                    <a:pt x="66" y="24"/>
                  </a:lnTo>
                  <a:lnTo>
                    <a:pt x="78" y="16"/>
                  </a:lnTo>
                  <a:lnTo>
                    <a:pt x="92" y="10"/>
                  </a:lnTo>
                  <a:lnTo>
                    <a:pt x="108" y="6"/>
                  </a:lnTo>
                  <a:lnTo>
                    <a:pt x="124" y="2"/>
                  </a:lnTo>
                  <a:lnTo>
                    <a:pt x="142" y="0"/>
                  </a:lnTo>
                  <a:lnTo>
                    <a:pt x="159" y="0"/>
                  </a:lnTo>
                  <a:lnTo>
                    <a:pt x="159" y="0"/>
                  </a:lnTo>
                  <a:lnTo>
                    <a:pt x="1494" y="0"/>
                  </a:lnTo>
                  <a:lnTo>
                    <a:pt x="1494" y="0"/>
                  </a:lnTo>
                  <a:lnTo>
                    <a:pt x="1528" y="0"/>
                  </a:lnTo>
                  <a:lnTo>
                    <a:pt x="1528" y="0"/>
                  </a:lnTo>
                  <a:close/>
                  <a:moveTo>
                    <a:pt x="1624" y="903"/>
                  </a:moveTo>
                  <a:lnTo>
                    <a:pt x="1624" y="903"/>
                  </a:lnTo>
                  <a:lnTo>
                    <a:pt x="1622" y="871"/>
                  </a:lnTo>
                  <a:lnTo>
                    <a:pt x="1620" y="838"/>
                  </a:lnTo>
                  <a:lnTo>
                    <a:pt x="1616" y="808"/>
                  </a:lnTo>
                  <a:lnTo>
                    <a:pt x="1610" y="778"/>
                  </a:lnTo>
                  <a:lnTo>
                    <a:pt x="1604" y="748"/>
                  </a:lnTo>
                  <a:lnTo>
                    <a:pt x="1596" y="718"/>
                  </a:lnTo>
                  <a:lnTo>
                    <a:pt x="1586" y="690"/>
                  </a:lnTo>
                  <a:lnTo>
                    <a:pt x="1574" y="662"/>
                  </a:lnTo>
                  <a:lnTo>
                    <a:pt x="1562" y="634"/>
                  </a:lnTo>
                  <a:lnTo>
                    <a:pt x="1548" y="608"/>
                  </a:lnTo>
                  <a:lnTo>
                    <a:pt x="1532" y="582"/>
                  </a:lnTo>
                  <a:lnTo>
                    <a:pt x="1516" y="558"/>
                  </a:lnTo>
                  <a:lnTo>
                    <a:pt x="1500" y="534"/>
                  </a:lnTo>
                  <a:lnTo>
                    <a:pt x="1480" y="510"/>
                  </a:lnTo>
                  <a:lnTo>
                    <a:pt x="1460" y="487"/>
                  </a:lnTo>
                  <a:lnTo>
                    <a:pt x="1440" y="465"/>
                  </a:lnTo>
                  <a:lnTo>
                    <a:pt x="1418" y="445"/>
                  </a:lnTo>
                  <a:lnTo>
                    <a:pt x="1396" y="425"/>
                  </a:lnTo>
                  <a:lnTo>
                    <a:pt x="1372" y="407"/>
                  </a:lnTo>
                  <a:lnTo>
                    <a:pt x="1348" y="391"/>
                  </a:lnTo>
                  <a:lnTo>
                    <a:pt x="1322" y="375"/>
                  </a:lnTo>
                  <a:lnTo>
                    <a:pt x="1296" y="359"/>
                  </a:lnTo>
                  <a:lnTo>
                    <a:pt x="1270" y="345"/>
                  </a:lnTo>
                  <a:lnTo>
                    <a:pt x="1242" y="333"/>
                  </a:lnTo>
                  <a:lnTo>
                    <a:pt x="1214" y="323"/>
                  </a:lnTo>
                  <a:lnTo>
                    <a:pt x="1186" y="313"/>
                  </a:lnTo>
                  <a:lnTo>
                    <a:pt x="1156" y="305"/>
                  </a:lnTo>
                  <a:lnTo>
                    <a:pt x="1126" y="297"/>
                  </a:lnTo>
                  <a:lnTo>
                    <a:pt x="1096" y="293"/>
                  </a:lnTo>
                  <a:lnTo>
                    <a:pt x="1064" y="289"/>
                  </a:lnTo>
                  <a:lnTo>
                    <a:pt x="1032" y="287"/>
                  </a:lnTo>
                  <a:lnTo>
                    <a:pt x="1000" y="285"/>
                  </a:lnTo>
                  <a:lnTo>
                    <a:pt x="1000" y="285"/>
                  </a:lnTo>
                  <a:lnTo>
                    <a:pt x="970" y="287"/>
                  </a:lnTo>
                  <a:lnTo>
                    <a:pt x="938" y="289"/>
                  </a:lnTo>
                  <a:lnTo>
                    <a:pt x="907" y="293"/>
                  </a:lnTo>
                  <a:lnTo>
                    <a:pt x="877" y="299"/>
                  </a:lnTo>
                  <a:lnTo>
                    <a:pt x="847" y="305"/>
                  </a:lnTo>
                  <a:lnTo>
                    <a:pt x="817" y="313"/>
                  </a:lnTo>
                  <a:lnTo>
                    <a:pt x="789" y="323"/>
                  </a:lnTo>
                  <a:lnTo>
                    <a:pt x="761" y="335"/>
                  </a:lnTo>
                  <a:lnTo>
                    <a:pt x="733" y="347"/>
                  </a:lnTo>
                  <a:lnTo>
                    <a:pt x="707" y="361"/>
                  </a:lnTo>
                  <a:lnTo>
                    <a:pt x="681" y="375"/>
                  </a:lnTo>
                  <a:lnTo>
                    <a:pt x="655" y="391"/>
                  </a:lnTo>
                  <a:lnTo>
                    <a:pt x="631" y="409"/>
                  </a:lnTo>
                  <a:lnTo>
                    <a:pt x="607" y="427"/>
                  </a:lnTo>
                  <a:lnTo>
                    <a:pt x="585" y="447"/>
                  </a:lnTo>
                  <a:lnTo>
                    <a:pt x="563" y="467"/>
                  </a:lnTo>
                  <a:lnTo>
                    <a:pt x="543" y="489"/>
                  </a:lnTo>
                  <a:lnTo>
                    <a:pt x="523" y="512"/>
                  </a:lnTo>
                  <a:lnTo>
                    <a:pt x="505" y="536"/>
                  </a:lnTo>
                  <a:lnTo>
                    <a:pt x="487" y="560"/>
                  </a:lnTo>
                  <a:lnTo>
                    <a:pt x="471" y="584"/>
                  </a:lnTo>
                  <a:lnTo>
                    <a:pt x="457" y="610"/>
                  </a:lnTo>
                  <a:lnTo>
                    <a:pt x="443" y="638"/>
                  </a:lnTo>
                  <a:lnTo>
                    <a:pt x="431" y="664"/>
                  </a:lnTo>
                  <a:lnTo>
                    <a:pt x="419" y="692"/>
                  </a:lnTo>
                  <a:lnTo>
                    <a:pt x="409" y="720"/>
                  </a:lnTo>
                  <a:lnTo>
                    <a:pt x="401" y="750"/>
                  </a:lnTo>
                  <a:lnTo>
                    <a:pt x="395" y="780"/>
                  </a:lnTo>
                  <a:lnTo>
                    <a:pt x="389" y="810"/>
                  </a:lnTo>
                  <a:lnTo>
                    <a:pt x="385" y="842"/>
                  </a:lnTo>
                  <a:lnTo>
                    <a:pt x="383" y="873"/>
                  </a:lnTo>
                  <a:lnTo>
                    <a:pt x="383" y="905"/>
                  </a:lnTo>
                  <a:lnTo>
                    <a:pt x="383" y="905"/>
                  </a:lnTo>
                  <a:lnTo>
                    <a:pt x="383" y="937"/>
                  </a:lnTo>
                  <a:lnTo>
                    <a:pt x="385" y="967"/>
                  </a:lnTo>
                  <a:lnTo>
                    <a:pt x="389" y="999"/>
                  </a:lnTo>
                  <a:lnTo>
                    <a:pt x="395" y="1029"/>
                  </a:lnTo>
                  <a:lnTo>
                    <a:pt x="403" y="1059"/>
                  </a:lnTo>
                  <a:lnTo>
                    <a:pt x="411" y="1087"/>
                  </a:lnTo>
                  <a:lnTo>
                    <a:pt x="421" y="1117"/>
                  </a:lnTo>
                  <a:lnTo>
                    <a:pt x="431" y="1145"/>
                  </a:lnTo>
                  <a:lnTo>
                    <a:pt x="445" y="1171"/>
                  </a:lnTo>
                  <a:lnTo>
                    <a:pt x="457" y="1200"/>
                  </a:lnTo>
                  <a:lnTo>
                    <a:pt x="473" y="1224"/>
                  </a:lnTo>
                  <a:lnTo>
                    <a:pt x="489" y="1250"/>
                  </a:lnTo>
                  <a:lnTo>
                    <a:pt x="507" y="1274"/>
                  </a:lnTo>
                  <a:lnTo>
                    <a:pt x="525" y="1298"/>
                  </a:lnTo>
                  <a:lnTo>
                    <a:pt x="545" y="1320"/>
                  </a:lnTo>
                  <a:lnTo>
                    <a:pt x="565" y="1340"/>
                  </a:lnTo>
                  <a:lnTo>
                    <a:pt x="587" y="1362"/>
                  </a:lnTo>
                  <a:lnTo>
                    <a:pt x="609" y="1380"/>
                  </a:lnTo>
                  <a:lnTo>
                    <a:pt x="633" y="1398"/>
                  </a:lnTo>
                  <a:lnTo>
                    <a:pt x="657" y="1416"/>
                  </a:lnTo>
                  <a:lnTo>
                    <a:pt x="683" y="1432"/>
                  </a:lnTo>
                  <a:lnTo>
                    <a:pt x="709" y="1446"/>
                  </a:lnTo>
                  <a:lnTo>
                    <a:pt x="735" y="1460"/>
                  </a:lnTo>
                  <a:lnTo>
                    <a:pt x="763" y="1472"/>
                  </a:lnTo>
                  <a:lnTo>
                    <a:pt x="791" y="1484"/>
                  </a:lnTo>
                  <a:lnTo>
                    <a:pt x="821" y="1494"/>
                  </a:lnTo>
                  <a:lnTo>
                    <a:pt x="849" y="1502"/>
                  </a:lnTo>
                  <a:lnTo>
                    <a:pt x="879" y="1508"/>
                  </a:lnTo>
                  <a:lnTo>
                    <a:pt x="910" y="1514"/>
                  </a:lnTo>
                  <a:lnTo>
                    <a:pt x="940" y="1518"/>
                  </a:lnTo>
                  <a:lnTo>
                    <a:pt x="972" y="1520"/>
                  </a:lnTo>
                  <a:lnTo>
                    <a:pt x="1004" y="1520"/>
                  </a:lnTo>
                  <a:lnTo>
                    <a:pt x="1004" y="1520"/>
                  </a:lnTo>
                  <a:lnTo>
                    <a:pt x="1036" y="1520"/>
                  </a:lnTo>
                  <a:lnTo>
                    <a:pt x="1068" y="1518"/>
                  </a:lnTo>
                  <a:lnTo>
                    <a:pt x="1098" y="1514"/>
                  </a:lnTo>
                  <a:lnTo>
                    <a:pt x="1128" y="1508"/>
                  </a:lnTo>
                  <a:lnTo>
                    <a:pt x="1158" y="1502"/>
                  </a:lnTo>
                  <a:lnTo>
                    <a:pt x="1188" y="1492"/>
                  </a:lnTo>
                  <a:lnTo>
                    <a:pt x="1216" y="1484"/>
                  </a:lnTo>
                  <a:lnTo>
                    <a:pt x="1244" y="1472"/>
                  </a:lnTo>
                  <a:lnTo>
                    <a:pt x="1272" y="1460"/>
                  </a:lnTo>
                  <a:lnTo>
                    <a:pt x="1300" y="1446"/>
                  </a:lnTo>
                  <a:lnTo>
                    <a:pt x="1326" y="1430"/>
                  </a:lnTo>
                  <a:lnTo>
                    <a:pt x="1350" y="1414"/>
                  </a:lnTo>
                  <a:lnTo>
                    <a:pt x="1374" y="1398"/>
                  </a:lnTo>
                  <a:lnTo>
                    <a:pt x="1398" y="1380"/>
                  </a:lnTo>
                  <a:lnTo>
                    <a:pt x="1420" y="1360"/>
                  </a:lnTo>
                  <a:lnTo>
                    <a:pt x="1442" y="1340"/>
                  </a:lnTo>
                  <a:lnTo>
                    <a:pt x="1462" y="1318"/>
                  </a:lnTo>
                  <a:lnTo>
                    <a:pt x="1482" y="1296"/>
                  </a:lnTo>
                  <a:lnTo>
                    <a:pt x="1500" y="1272"/>
                  </a:lnTo>
                  <a:lnTo>
                    <a:pt x="1518" y="1248"/>
                  </a:lnTo>
                  <a:lnTo>
                    <a:pt x="1534" y="1222"/>
                  </a:lnTo>
                  <a:lnTo>
                    <a:pt x="1548" y="1196"/>
                  </a:lnTo>
                  <a:lnTo>
                    <a:pt x="1562" y="1169"/>
                  </a:lnTo>
                  <a:lnTo>
                    <a:pt x="1574" y="1141"/>
                  </a:lnTo>
                  <a:lnTo>
                    <a:pt x="1586" y="1113"/>
                  </a:lnTo>
                  <a:lnTo>
                    <a:pt x="1596" y="1085"/>
                  </a:lnTo>
                  <a:lnTo>
                    <a:pt x="1604" y="1057"/>
                  </a:lnTo>
                  <a:lnTo>
                    <a:pt x="1612" y="1027"/>
                  </a:lnTo>
                  <a:lnTo>
                    <a:pt x="1616" y="995"/>
                  </a:lnTo>
                  <a:lnTo>
                    <a:pt x="1620" y="965"/>
                  </a:lnTo>
                  <a:lnTo>
                    <a:pt x="1622" y="933"/>
                  </a:lnTo>
                  <a:lnTo>
                    <a:pt x="1624" y="903"/>
                  </a:lnTo>
                  <a:lnTo>
                    <a:pt x="1624" y="903"/>
                  </a:lnTo>
                  <a:close/>
                  <a:moveTo>
                    <a:pt x="357" y="1711"/>
                  </a:moveTo>
                  <a:lnTo>
                    <a:pt x="357" y="1711"/>
                  </a:lnTo>
                  <a:lnTo>
                    <a:pt x="357" y="1711"/>
                  </a:lnTo>
                  <a:lnTo>
                    <a:pt x="357" y="1711"/>
                  </a:lnTo>
                  <a:lnTo>
                    <a:pt x="293" y="1711"/>
                  </a:lnTo>
                  <a:lnTo>
                    <a:pt x="293" y="1711"/>
                  </a:lnTo>
                  <a:lnTo>
                    <a:pt x="287" y="1711"/>
                  </a:lnTo>
                  <a:lnTo>
                    <a:pt x="287" y="1711"/>
                  </a:lnTo>
                  <a:lnTo>
                    <a:pt x="277" y="1713"/>
                  </a:lnTo>
                  <a:lnTo>
                    <a:pt x="267" y="1717"/>
                  </a:lnTo>
                  <a:lnTo>
                    <a:pt x="259" y="1721"/>
                  </a:lnTo>
                  <a:lnTo>
                    <a:pt x="253" y="1727"/>
                  </a:lnTo>
                  <a:lnTo>
                    <a:pt x="247" y="1733"/>
                  </a:lnTo>
                  <a:lnTo>
                    <a:pt x="243" y="1741"/>
                  </a:lnTo>
                  <a:lnTo>
                    <a:pt x="239" y="1749"/>
                  </a:lnTo>
                  <a:lnTo>
                    <a:pt x="239" y="1759"/>
                  </a:lnTo>
                  <a:lnTo>
                    <a:pt x="239" y="1759"/>
                  </a:lnTo>
                  <a:lnTo>
                    <a:pt x="241" y="1769"/>
                  </a:lnTo>
                  <a:lnTo>
                    <a:pt x="243" y="1777"/>
                  </a:lnTo>
                  <a:lnTo>
                    <a:pt x="247" y="1785"/>
                  </a:lnTo>
                  <a:lnTo>
                    <a:pt x="253" y="1793"/>
                  </a:lnTo>
                  <a:lnTo>
                    <a:pt x="259" y="1797"/>
                  </a:lnTo>
                  <a:lnTo>
                    <a:pt x="267" y="1803"/>
                  </a:lnTo>
                  <a:lnTo>
                    <a:pt x="277" y="1805"/>
                  </a:lnTo>
                  <a:lnTo>
                    <a:pt x="287" y="1807"/>
                  </a:lnTo>
                  <a:lnTo>
                    <a:pt x="287" y="1807"/>
                  </a:lnTo>
                  <a:lnTo>
                    <a:pt x="359" y="1807"/>
                  </a:lnTo>
                  <a:lnTo>
                    <a:pt x="431" y="1805"/>
                  </a:lnTo>
                  <a:lnTo>
                    <a:pt x="431" y="1805"/>
                  </a:lnTo>
                  <a:lnTo>
                    <a:pt x="441" y="1805"/>
                  </a:lnTo>
                  <a:lnTo>
                    <a:pt x="449" y="1801"/>
                  </a:lnTo>
                  <a:lnTo>
                    <a:pt x="457" y="1797"/>
                  </a:lnTo>
                  <a:lnTo>
                    <a:pt x="465" y="1791"/>
                  </a:lnTo>
                  <a:lnTo>
                    <a:pt x="471" y="1785"/>
                  </a:lnTo>
                  <a:lnTo>
                    <a:pt x="475" y="1777"/>
                  </a:lnTo>
                  <a:lnTo>
                    <a:pt x="477" y="1769"/>
                  </a:lnTo>
                  <a:lnTo>
                    <a:pt x="477" y="1759"/>
                  </a:lnTo>
                  <a:lnTo>
                    <a:pt x="477" y="1759"/>
                  </a:lnTo>
                  <a:lnTo>
                    <a:pt x="477" y="1749"/>
                  </a:lnTo>
                  <a:lnTo>
                    <a:pt x="473" y="1741"/>
                  </a:lnTo>
                  <a:lnTo>
                    <a:pt x="469" y="1733"/>
                  </a:lnTo>
                  <a:lnTo>
                    <a:pt x="465" y="1727"/>
                  </a:lnTo>
                  <a:lnTo>
                    <a:pt x="457" y="1721"/>
                  </a:lnTo>
                  <a:lnTo>
                    <a:pt x="449" y="1717"/>
                  </a:lnTo>
                  <a:lnTo>
                    <a:pt x="439" y="1713"/>
                  </a:lnTo>
                  <a:lnTo>
                    <a:pt x="429" y="1711"/>
                  </a:lnTo>
                  <a:lnTo>
                    <a:pt x="429" y="1711"/>
                  </a:lnTo>
                  <a:lnTo>
                    <a:pt x="393" y="1711"/>
                  </a:lnTo>
                  <a:lnTo>
                    <a:pt x="357" y="1711"/>
                  </a:lnTo>
                  <a:lnTo>
                    <a:pt x="357" y="1711"/>
                  </a:lnTo>
                  <a:close/>
                  <a:moveTo>
                    <a:pt x="361" y="1950"/>
                  </a:moveTo>
                  <a:lnTo>
                    <a:pt x="361" y="1950"/>
                  </a:lnTo>
                  <a:lnTo>
                    <a:pt x="289" y="1950"/>
                  </a:lnTo>
                  <a:lnTo>
                    <a:pt x="289" y="1950"/>
                  </a:lnTo>
                  <a:lnTo>
                    <a:pt x="279" y="1952"/>
                  </a:lnTo>
                  <a:lnTo>
                    <a:pt x="269" y="1954"/>
                  </a:lnTo>
                  <a:lnTo>
                    <a:pt x="259" y="1958"/>
                  </a:lnTo>
                  <a:lnTo>
                    <a:pt x="253" y="1964"/>
                  </a:lnTo>
                  <a:lnTo>
                    <a:pt x="247" y="1970"/>
                  </a:lnTo>
                  <a:lnTo>
                    <a:pt x="243" y="1978"/>
                  </a:lnTo>
                  <a:lnTo>
                    <a:pt x="239" y="1988"/>
                  </a:lnTo>
                  <a:lnTo>
                    <a:pt x="239" y="1998"/>
                  </a:lnTo>
                  <a:lnTo>
                    <a:pt x="239" y="1998"/>
                  </a:lnTo>
                  <a:lnTo>
                    <a:pt x="241" y="2006"/>
                  </a:lnTo>
                  <a:lnTo>
                    <a:pt x="243" y="2016"/>
                  </a:lnTo>
                  <a:lnTo>
                    <a:pt x="247" y="2024"/>
                  </a:lnTo>
                  <a:lnTo>
                    <a:pt x="253" y="2030"/>
                  </a:lnTo>
                  <a:lnTo>
                    <a:pt x="259" y="2036"/>
                  </a:lnTo>
                  <a:lnTo>
                    <a:pt x="267" y="2040"/>
                  </a:lnTo>
                  <a:lnTo>
                    <a:pt x="277" y="2042"/>
                  </a:lnTo>
                  <a:lnTo>
                    <a:pt x="287" y="2044"/>
                  </a:lnTo>
                  <a:lnTo>
                    <a:pt x="287" y="2044"/>
                  </a:lnTo>
                  <a:lnTo>
                    <a:pt x="359" y="2044"/>
                  </a:lnTo>
                  <a:lnTo>
                    <a:pt x="431" y="2044"/>
                  </a:lnTo>
                  <a:lnTo>
                    <a:pt x="431" y="2044"/>
                  </a:lnTo>
                  <a:lnTo>
                    <a:pt x="441" y="2042"/>
                  </a:lnTo>
                  <a:lnTo>
                    <a:pt x="449" y="2040"/>
                  </a:lnTo>
                  <a:lnTo>
                    <a:pt x="457" y="2036"/>
                  </a:lnTo>
                  <a:lnTo>
                    <a:pt x="465" y="2030"/>
                  </a:lnTo>
                  <a:lnTo>
                    <a:pt x="471" y="2022"/>
                  </a:lnTo>
                  <a:lnTo>
                    <a:pt x="475" y="2014"/>
                  </a:lnTo>
                  <a:lnTo>
                    <a:pt x="477" y="2006"/>
                  </a:lnTo>
                  <a:lnTo>
                    <a:pt x="477" y="1996"/>
                  </a:lnTo>
                  <a:lnTo>
                    <a:pt x="477" y="1996"/>
                  </a:lnTo>
                  <a:lnTo>
                    <a:pt x="477" y="1988"/>
                  </a:lnTo>
                  <a:lnTo>
                    <a:pt x="473" y="1978"/>
                  </a:lnTo>
                  <a:lnTo>
                    <a:pt x="469" y="1970"/>
                  </a:lnTo>
                  <a:lnTo>
                    <a:pt x="465" y="1964"/>
                  </a:lnTo>
                  <a:lnTo>
                    <a:pt x="457" y="1958"/>
                  </a:lnTo>
                  <a:lnTo>
                    <a:pt x="449" y="1954"/>
                  </a:lnTo>
                  <a:lnTo>
                    <a:pt x="439" y="1952"/>
                  </a:lnTo>
                  <a:lnTo>
                    <a:pt x="429" y="1950"/>
                  </a:lnTo>
                  <a:lnTo>
                    <a:pt x="429" y="1950"/>
                  </a:lnTo>
                  <a:lnTo>
                    <a:pt x="395" y="1950"/>
                  </a:lnTo>
                  <a:lnTo>
                    <a:pt x="361" y="1950"/>
                  </a:lnTo>
                  <a:lnTo>
                    <a:pt x="361" y="1950"/>
                  </a:lnTo>
                  <a:close/>
                  <a:moveTo>
                    <a:pt x="361" y="2186"/>
                  </a:moveTo>
                  <a:lnTo>
                    <a:pt x="361" y="2186"/>
                  </a:lnTo>
                  <a:lnTo>
                    <a:pt x="325" y="2186"/>
                  </a:lnTo>
                  <a:lnTo>
                    <a:pt x="289" y="2186"/>
                  </a:lnTo>
                  <a:lnTo>
                    <a:pt x="289" y="2186"/>
                  </a:lnTo>
                  <a:lnTo>
                    <a:pt x="277" y="2188"/>
                  </a:lnTo>
                  <a:lnTo>
                    <a:pt x="269" y="2192"/>
                  </a:lnTo>
                  <a:lnTo>
                    <a:pt x="259" y="2196"/>
                  </a:lnTo>
                  <a:lnTo>
                    <a:pt x="253" y="2203"/>
                  </a:lnTo>
                  <a:lnTo>
                    <a:pt x="247" y="2209"/>
                  </a:lnTo>
                  <a:lnTo>
                    <a:pt x="243" y="2217"/>
                  </a:lnTo>
                  <a:lnTo>
                    <a:pt x="239" y="2227"/>
                  </a:lnTo>
                  <a:lnTo>
                    <a:pt x="239" y="2237"/>
                  </a:lnTo>
                  <a:lnTo>
                    <a:pt x="239" y="2237"/>
                  </a:lnTo>
                  <a:lnTo>
                    <a:pt x="241" y="2245"/>
                  </a:lnTo>
                  <a:lnTo>
                    <a:pt x="243" y="2255"/>
                  </a:lnTo>
                  <a:lnTo>
                    <a:pt x="247" y="2261"/>
                  </a:lnTo>
                  <a:lnTo>
                    <a:pt x="253" y="2269"/>
                  </a:lnTo>
                  <a:lnTo>
                    <a:pt x="259" y="2275"/>
                  </a:lnTo>
                  <a:lnTo>
                    <a:pt x="269" y="2279"/>
                  </a:lnTo>
                  <a:lnTo>
                    <a:pt x="277" y="2281"/>
                  </a:lnTo>
                  <a:lnTo>
                    <a:pt x="287" y="2283"/>
                  </a:lnTo>
                  <a:lnTo>
                    <a:pt x="287" y="2283"/>
                  </a:lnTo>
                  <a:lnTo>
                    <a:pt x="357" y="2283"/>
                  </a:lnTo>
                  <a:lnTo>
                    <a:pt x="427" y="2283"/>
                  </a:lnTo>
                  <a:lnTo>
                    <a:pt x="427" y="2283"/>
                  </a:lnTo>
                  <a:lnTo>
                    <a:pt x="439" y="2281"/>
                  </a:lnTo>
                  <a:lnTo>
                    <a:pt x="449" y="2279"/>
                  </a:lnTo>
                  <a:lnTo>
                    <a:pt x="457" y="2273"/>
                  </a:lnTo>
                  <a:lnTo>
                    <a:pt x="465" y="2267"/>
                  </a:lnTo>
                  <a:lnTo>
                    <a:pt x="469" y="2261"/>
                  </a:lnTo>
                  <a:lnTo>
                    <a:pt x="475" y="2253"/>
                  </a:lnTo>
                  <a:lnTo>
                    <a:pt x="477" y="2243"/>
                  </a:lnTo>
                  <a:lnTo>
                    <a:pt x="477" y="2235"/>
                  </a:lnTo>
                  <a:lnTo>
                    <a:pt x="477" y="2235"/>
                  </a:lnTo>
                  <a:lnTo>
                    <a:pt x="477" y="2225"/>
                  </a:lnTo>
                  <a:lnTo>
                    <a:pt x="473" y="2217"/>
                  </a:lnTo>
                  <a:lnTo>
                    <a:pt x="469" y="2209"/>
                  </a:lnTo>
                  <a:lnTo>
                    <a:pt x="463" y="2201"/>
                  </a:lnTo>
                  <a:lnTo>
                    <a:pt x="457" y="2196"/>
                  </a:lnTo>
                  <a:lnTo>
                    <a:pt x="449" y="2192"/>
                  </a:lnTo>
                  <a:lnTo>
                    <a:pt x="439" y="2188"/>
                  </a:lnTo>
                  <a:lnTo>
                    <a:pt x="429" y="2186"/>
                  </a:lnTo>
                  <a:lnTo>
                    <a:pt x="429" y="2186"/>
                  </a:lnTo>
                  <a:lnTo>
                    <a:pt x="395" y="2186"/>
                  </a:lnTo>
                  <a:lnTo>
                    <a:pt x="361" y="2186"/>
                  </a:lnTo>
                  <a:lnTo>
                    <a:pt x="361" y="2186"/>
                  </a:lnTo>
                  <a:close/>
                  <a:moveTo>
                    <a:pt x="359" y="2425"/>
                  </a:moveTo>
                  <a:lnTo>
                    <a:pt x="359" y="2425"/>
                  </a:lnTo>
                  <a:lnTo>
                    <a:pt x="289" y="2425"/>
                  </a:lnTo>
                  <a:lnTo>
                    <a:pt x="289" y="2425"/>
                  </a:lnTo>
                  <a:lnTo>
                    <a:pt x="279" y="2427"/>
                  </a:lnTo>
                  <a:lnTo>
                    <a:pt x="269" y="2429"/>
                  </a:lnTo>
                  <a:lnTo>
                    <a:pt x="261" y="2433"/>
                  </a:lnTo>
                  <a:lnTo>
                    <a:pt x="253" y="2439"/>
                  </a:lnTo>
                  <a:lnTo>
                    <a:pt x="247" y="2445"/>
                  </a:lnTo>
                  <a:lnTo>
                    <a:pt x="243" y="2453"/>
                  </a:lnTo>
                  <a:lnTo>
                    <a:pt x="241" y="2463"/>
                  </a:lnTo>
                  <a:lnTo>
                    <a:pt x="239" y="2471"/>
                  </a:lnTo>
                  <a:lnTo>
                    <a:pt x="239" y="2471"/>
                  </a:lnTo>
                  <a:lnTo>
                    <a:pt x="239" y="2481"/>
                  </a:lnTo>
                  <a:lnTo>
                    <a:pt x="243" y="2491"/>
                  </a:lnTo>
                  <a:lnTo>
                    <a:pt x="247" y="2499"/>
                  </a:lnTo>
                  <a:lnTo>
                    <a:pt x="253" y="2505"/>
                  </a:lnTo>
                  <a:lnTo>
                    <a:pt x="259" y="2511"/>
                  </a:lnTo>
                  <a:lnTo>
                    <a:pt x="269" y="2515"/>
                  </a:lnTo>
                  <a:lnTo>
                    <a:pt x="279" y="2519"/>
                  </a:lnTo>
                  <a:lnTo>
                    <a:pt x="289" y="2519"/>
                  </a:lnTo>
                  <a:lnTo>
                    <a:pt x="289" y="2519"/>
                  </a:lnTo>
                  <a:lnTo>
                    <a:pt x="357" y="2519"/>
                  </a:lnTo>
                  <a:lnTo>
                    <a:pt x="427" y="2519"/>
                  </a:lnTo>
                  <a:lnTo>
                    <a:pt x="427" y="2519"/>
                  </a:lnTo>
                  <a:lnTo>
                    <a:pt x="437" y="2519"/>
                  </a:lnTo>
                  <a:lnTo>
                    <a:pt x="447" y="2515"/>
                  </a:lnTo>
                  <a:lnTo>
                    <a:pt x="457" y="2511"/>
                  </a:lnTo>
                  <a:lnTo>
                    <a:pt x="463" y="2505"/>
                  </a:lnTo>
                  <a:lnTo>
                    <a:pt x="469" y="2499"/>
                  </a:lnTo>
                  <a:lnTo>
                    <a:pt x="473" y="2491"/>
                  </a:lnTo>
                  <a:lnTo>
                    <a:pt x="477" y="2483"/>
                  </a:lnTo>
                  <a:lnTo>
                    <a:pt x="477" y="2473"/>
                  </a:lnTo>
                  <a:lnTo>
                    <a:pt x="477" y="2473"/>
                  </a:lnTo>
                  <a:lnTo>
                    <a:pt x="477" y="2463"/>
                  </a:lnTo>
                  <a:lnTo>
                    <a:pt x="473" y="2453"/>
                  </a:lnTo>
                  <a:lnTo>
                    <a:pt x="469" y="2445"/>
                  </a:lnTo>
                  <a:lnTo>
                    <a:pt x="463" y="2439"/>
                  </a:lnTo>
                  <a:lnTo>
                    <a:pt x="457" y="2433"/>
                  </a:lnTo>
                  <a:lnTo>
                    <a:pt x="447" y="2429"/>
                  </a:lnTo>
                  <a:lnTo>
                    <a:pt x="439" y="2427"/>
                  </a:lnTo>
                  <a:lnTo>
                    <a:pt x="427" y="2425"/>
                  </a:lnTo>
                  <a:lnTo>
                    <a:pt x="427" y="2425"/>
                  </a:lnTo>
                  <a:lnTo>
                    <a:pt x="359" y="2425"/>
                  </a:lnTo>
                  <a:lnTo>
                    <a:pt x="359" y="2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9" name="Freeform 47">
              <a:extLst>
                <a:ext uri="{FF2B5EF4-FFF2-40B4-BE49-F238E27FC236}">
                  <a16:creationId xmlns:a16="http://schemas.microsoft.com/office/drawing/2014/main" id="{65ABD274-5BE2-68B2-0181-36128C19E2E0}"/>
                </a:ext>
              </a:extLst>
            </p:cNvPr>
            <p:cNvSpPr>
              <a:spLocks/>
            </p:cNvSpPr>
            <p:nvPr/>
          </p:nvSpPr>
          <p:spPr bwMode="auto">
            <a:xfrm>
              <a:off x="-2105025" y="503238"/>
              <a:ext cx="1084263" cy="1497013"/>
            </a:xfrm>
            <a:custGeom>
              <a:avLst/>
              <a:gdLst>
                <a:gd name="T0" fmla="*/ 205 w 683"/>
                <a:gd name="T1" fmla="*/ 943 h 943"/>
                <a:gd name="T2" fmla="*/ 205 w 683"/>
                <a:gd name="T3" fmla="*/ 943 h 943"/>
                <a:gd name="T4" fmla="*/ 0 w 683"/>
                <a:gd name="T5" fmla="*/ 825 h 943"/>
                <a:gd name="T6" fmla="*/ 0 w 683"/>
                <a:gd name="T7" fmla="*/ 825 h 943"/>
                <a:gd name="T8" fmla="*/ 477 w 683"/>
                <a:gd name="T9" fmla="*/ 0 h 943"/>
                <a:gd name="T10" fmla="*/ 477 w 683"/>
                <a:gd name="T11" fmla="*/ 0 h 943"/>
                <a:gd name="T12" fmla="*/ 683 w 683"/>
                <a:gd name="T13" fmla="*/ 118 h 943"/>
                <a:gd name="T14" fmla="*/ 683 w 683"/>
                <a:gd name="T15" fmla="*/ 118 h 943"/>
                <a:gd name="T16" fmla="*/ 205 w 683"/>
                <a:gd name="T17" fmla="*/ 943 h 943"/>
                <a:gd name="T18" fmla="*/ 205 w 683"/>
                <a:gd name="T19" fmla="*/ 94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943">
                  <a:moveTo>
                    <a:pt x="205" y="943"/>
                  </a:moveTo>
                  <a:lnTo>
                    <a:pt x="205" y="943"/>
                  </a:lnTo>
                  <a:lnTo>
                    <a:pt x="0" y="825"/>
                  </a:lnTo>
                  <a:lnTo>
                    <a:pt x="0" y="825"/>
                  </a:lnTo>
                  <a:lnTo>
                    <a:pt x="477" y="0"/>
                  </a:lnTo>
                  <a:lnTo>
                    <a:pt x="477" y="0"/>
                  </a:lnTo>
                  <a:lnTo>
                    <a:pt x="683" y="118"/>
                  </a:lnTo>
                  <a:lnTo>
                    <a:pt x="683" y="118"/>
                  </a:lnTo>
                  <a:lnTo>
                    <a:pt x="205" y="943"/>
                  </a:lnTo>
                  <a:lnTo>
                    <a:pt x="205" y="9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0" name="Freeform 48">
              <a:extLst>
                <a:ext uri="{FF2B5EF4-FFF2-40B4-BE49-F238E27FC236}">
                  <a16:creationId xmlns:a16="http://schemas.microsoft.com/office/drawing/2014/main" id="{5147924B-DA96-F85F-6B56-7E529886E0AF}"/>
                </a:ext>
              </a:extLst>
            </p:cNvPr>
            <p:cNvSpPr>
              <a:spLocks/>
            </p:cNvSpPr>
            <p:nvPr/>
          </p:nvSpPr>
          <p:spPr bwMode="auto">
            <a:xfrm>
              <a:off x="-1404938" y="-611187"/>
              <a:ext cx="1093788" cy="1171575"/>
            </a:xfrm>
            <a:custGeom>
              <a:avLst/>
              <a:gdLst>
                <a:gd name="T0" fmla="*/ 575 w 689"/>
                <a:gd name="T1" fmla="*/ 245 h 738"/>
                <a:gd name="T2" fmla="*/ 290 w 689"/>
                <a:gd name="T3" fmla="*/ 738 h 738"/>
                <a:gd name="T4" fmla="*/ 84 w 689"/>
                <a:gd name="T5" fmla="*/ 620 h 738"/>
                <a:gd name="T6" fmla="*/ 369 w 689"/>
                <a:gd name="T7" fmla="*/ 126 h 738"/>
                <a:gd name="T8" fmla="*/ 324 w 689"/>
                <a:gd name="T9" fmla="*/ 100 h 738"/>
                <a:gd name="T10" fmla="*/ 314 w 689"/>
                <a:gd name="T11" fmla="*/ 98 h 738"/>
                <a:gd name="T12" fmla="*/ 296 w 689"/>
                <a:gd name="T13" fmla="*/ 96 h 738"/>
                <a:gd name="T14" fmla="*/ 280 w 689"/>
                <a:gd name="T15" fmla="*/ 102 h 738"/>
                <a:gd name="T16" fmla="*/ 266 w 689"/>
                <a:gd name="T17" fmla="*/ 118 h 738"/>
                <a:gd name="T18" fmla="*/ 258 w 689"/>
                <a:gd name="T19" fmla="*/ 128 h 738"/>
                <a:gd name="T20" fmla="*/ 100 w 689"/>
                <a:gd name="T21" fmla="*/ 401 h 738"/>
                <a:gd name="T22" fmla="*/ 88 w 689"/>
                <a:gd name="T23" fmla="*/ 421 h 738"/>
                <a:gd name="T24" fmla="*/ 74 w 689"/>
                <a:gd name="T25" fmla="*/ 435 h 738"/>
                <a:gd name="T26" fmla="*/ 58 w 689"/>
                <a:gd name="T27" fmla="*/ 443 h 738"/>
                <a:gd name="T28" fmla="*/ 42 w 689"/>
                <a:gd name="T29" fmla="*/ 445 h 738"/>
                <a:gd name="T30" fmla="*/ 24 w 689"/>
                <a:gd name="T31" fmla="*/ 439 h 738"/>
                <a:gd name="T32" fmla="*/ 16 w 689"/>
                <a:gd name="T33" fmla="*/ 433 h 738"/>
                <a:gd name="T34" fmla="*/ 4 w 689"/>
                <a:gd name="T35" fmla="*/ 419 h 738"/>
                <a:gd name="T36" fmla="*/ 0 w 689"/>
                <a:gd name="T37" fmla="*/ 401 h 738"/>
                <a:gd name="T38" fmla="*/ 2 w 689"/>
                <a:gd name="T39" fmla="*/ 383 h 738"/>
                <a:gd name="T40" fmla="*/ 6 w 689"/>
                <a:gd name="T41" fmla="*/ 373 h 738"/>
                <a:gd name="T42" fmla="*/ 72 w 689"/>
                <a:gd name="T43" fmla="*/ 259 h 738"/>
                <a:gd name="T44" fmla="*/ 176 w 689"/>
                <a:gd name="T45" fmla="*/ 80 h 738"/>
                <a:gd name="T46" fmla="*/ 186 w 689"/>
                <a:gd name="T47" fmla="*/ 66 h 738"/>
                <a:gd name="T48" fmla="*/ 206 w 689"/>
                <a:gd name="T49" fmla="*/ 42 h 738"/>
                <a:gd name="T50" fmla="*/ 228 w 689"/>
                <a:gd name="T51" fmla="*/ 22 h 738"/>
                <a:gd name="T52" fmla="*/ 254 w 689"/>
                <a:gd name="T53" fmla="*/ 10 h 738"/>
                <a:gd name="T54" fmla="*/ 280 w 689"/>
                <a:gd name="T55" fmla="*/ 2 h 738"/>
                <a:gd name="T56" fmla="*/ 308 w 689"/>
                <a:gd name="T57" fmla="*/ 0 h 738"/>
                <a:gd name="T58" fmla="*/ 337 w 689"/>
                <a:gd name="T59" fmla="*/ 6 h 738"/>
                <a:gd name="T60" fmla="*/ 367 w 689"/>
                <a:gd name="T61" fmla="*/ 16 h 738"/>
                <a:gd name="T62" fmla="*/ 381 w 689"/>
                <a:gd name="T63" fmla="*/ 24 h 738"/>
                <a:gd name="T64" fmla="*/ 653 w 689"/>
                <a:gd name="T65" fmla="*/ 179 h 738"/>
                <a:gd name="T66" fmla="*/ 673 w 689"/>
                <a:gd name="T67" fmla="*/ 195 h 738"/>
                <a:gd name="T68" fmla="*/ 685 w 689"/>
                <a:gd name="T69" fmla="*/ 213 h 738"/>
                <a:gd name="T70" fmla="*/ 689 w 689"/>
                <a:gd name="T71" fmla="*/ 231 h 738"/>
                <a:gd name="T72" fmla="*/ 683 w 689"/>
                <a:gd name="T73" fmla="*/ 251 h 738"/>
                <a:gd name="T74" fmla="*/ 677 w 689"/>
                <a:gd name="T75" fmla="*/ 259 h 738"/>
                <a:gd name="T76" fmla="*/ 661 w 689"/>
                <a:gd name="T77" fmla="*/ 271 h 738"/>
                <a:gd name="T78" fmla="*/ 641 w 689"/>
                <a:gd name="T79" fmla="*/ 273 h 738"/>
                <a:gd name="T80" fmla="*/ 617 w 689"/>
                <a:gd name="T81" fmla="*/ 269 h 738"/>
                <a:gd name="T82" fmla="*/ 605 w 689"/>
                <a:gd name="T83" fmla="*/ 261 h 738"/>
                <a:gd name="T84" fmla="*/ 575 w 689"/>
                <a:gd name="T85" fmla="*/ 245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9" h="738">
                  <a:moveTo>
                    <a:pt x="575" y="245"/>
                  </a:moveTo>
                  <a:lnTo>
                    <a:pt x="575" y="245"/>
                  </a:lnTo>
                  <a:lnTo>
                    <a:pt x="290" y="738"/>
                  </a:lnTo>
                  <a:lnTo>
                    <a:pt x="290" y="738"/>
                  </a:lnTo>
                  <a:lnTo>
                    <a:pt x="84" y="620"/>
                  </a:lnTo>
                  <a:lnTo>
                    <a:pt x="84" y="620"/>
                  </a:lnTo>
                  <a:lnTo>
                    <a:pt x="369" y="126"/>
                  </a:lnTo>
                  <a:lnTo>
                    <a:pt x="369" y="126"/>
                  </a:lnTo>
                  <a:lnTo>
                    <a:pt x="345" y="112"/>
                  </a:lnTo>
                  <a:lnTo>
                    <a:pt x="324" y="100"/>
                  </a:lnTo>
                  <a:lnTo>
                    <a:pt x="324" y="100"/>
                  </a:lnTo>
                  <a:lnTo>
                    <a:pt x="314" y="98"/>
                  </a:lnTo>
                  <a:lnTo>
                    <a:pt x="306" y="96"/>
                  </a:lnTo>
                  <a:lnTo>
                    <a:pt x="296" y="96"/>
                  </a:lnTo>
                  <a:lnTo>
                    <a:pt x="288" y="98"/>
                  </a:lnTo>
                  <a:lnTo>
                    <a:pt x="280" y="102"/>
                  </a:lnTo>
                  <a:lnTo>
                    <a:pt x="272" y="108"/>
                  </a:lnTo>
                  <a:lnTo>
                    <a:pt x="266" y="118"/>
                  </a:lnTo>
                  <a:lnTo>
                    <a:pt x="258" y="128"/>
                  </a:lnTo>
                  <a:lnTo>
                    <a:pt x="258" y="128"/>
                  </a:lnTo>
                  <a:lnTo>
                    <a:pt x="100" y="401"/>
                  </a:lnTo>
                  <a:lnTo>
                    <a:pt x="100" y="401"/>
                  </a:lnTo>
                  <a:lnTo>
                    <a:pt x="88" y="421"/>
                  </a:lnTo>
                  <a:lnTo>
                    <a:pt x="88" y="421"/>
                  </a:lnTo>
                  <a:lnTo>
                    <a:pt x="82" y="429"/>
                  </a:lnTo>
                  <a:lnTo>
                    <a:pt x="74" y="435"/>
                  </a:lnTo>
                  <a:lnTo>
                    <a:pt x="66" y="441"/>
                  </a:lnTo>
                  <a:lnTo>
                    <a:pt x="58" y="443"/>
                  </a:lnTo>
                  <a:lnTo>
                    <a:pt x="50" y="445"/>
                  </a:lnTo>
                  <a:lnTo>
                    <a:pt x="42" y="445"/>
                  </a:lnTo>
                  <a:lnTo>
                    <a:pt x="32" y="443"/>
                  </a:lnTo>
                  <a:lnTo>
                    <a:pt x="24" y="439"/>
                  </a:lnTo>
                  <a:lnTo>
                    <a:pt x="24" y="439"/>
                  </a:lnTo>
                  <a:lnTo>
                    <a:pt x="16" y="433"/>
                  </a:lnTo>
                  <a:lnTo>
                    <a:pt x="8" y="427"/>
                  </a:lnTo>
                  <a:lnTo>
                    <a:pt x="4" y="419"/>
                  </a:lnTo>
                  <a:lnTo>
                    <a:pt x="0" y="411"/>
                  </a:lnTo>
                  <a:lnTo>
                    <a:pt x="0" y="401"/>
                  </a:lnTo>
                  <a:lnTo>
                    <a:pt x="0" y="393"/>
                  </a:lnTo>
                  <a:lnTo>
                    <a:pt x="2" y="383"/>
                  </a:lnTo>
                  <a:lnTo>
                    <a:pt x="6" y="373"/>
                  </a:lnTo>
                  <a:lnTo>
                    <a:pt x="6" y="373"/>
                  </a:lnTo>
                  <a:lnTo>
                    <a:pt x="38" y="317"/>
                  </a:lnTo>
                  <a:lnTo>
                    <a:pt x="72" y="259"/>
                  </a:lnTo>
                  <a:lnTo>
                    <a:pt x="72" y="259"/>
                  </a:lnTo>
                  <a:lnTo>
                    <a:pt x="176" y="80"/>
                  </a:lnTo>
                  <a:lnTo>
                    <a:pt x="176" y="80"/>
                  </a:lnTo>
                  <a:lnTo>
                    <a:pt x="186" y="66"/>
                  </a:lnTo>
                  <a:lnTo>
                    <a:pt x="194" y="52"/>
                  </a:lnTo>
                  <a:lnTo>
                    <a:pt x="206" y="42"/>
                  </a:lnTo>
                  <a:lnTo>
                    <a:pt x="216" y="32"/>
                  </a:lnTo>
                  <a:lnTo>
                    <a:pt x="228" y="22"/>
                  </a:lnTo>
                  <a:lnTo>
                    <a:pt x="240" y="16"/>
                  </a:lnTo>
                  <a:lnTo>
                    <a:pt x="254" y="10"/>
                  </a:lnTo>
                  <a:lnTo>
                    <a:pt x="266" y="6"/>
                  </a:lnTo>
                  <a:lnTo>
                    <a:pt x="280" y="2"/>
                  </a:lnTo>
                  <a:lnTo>
                    <a:pt x="294" y="0"/>
                  </a:lnTo>
                  <a:lnTo>
                    <a:pt x="308" y="0"/>
                  </a:lnTo>
                  <a:lnTo>
                    <a:pt x="324" y="2"/>
                  </a:lnTo>
                  <a:lnTo>
                    <a:pt x="337" y="6"/>
                  </a:lnTo>
                  <a:lnTo>
                    <a:pt x="351" y="10"/>
                  </a:lnTo>
                  <a:lnTo>
                    <a:pt x="367" y="16"/>
                  </a:lnTo>
                  <a:lnTo>
                    <a:pt x="381" y="24"/>
                  </a:lnTo>
                  <a:lnTo>
                    <a:pt x="381" y="24"/>
                  </a:lnTo>
                  <a:lnTo>
                    <a:pt x="653" y="179"/>
                  </a:lnTo>
                  <a:lnTo>
                    <a:pt x="653" y="179"/>
                  </a:lnTo>
                  <a:lnTo>
                    <a:pt x="665" y="187"/>
                  </a:lnTo>
                  <a:lnTo>
                    <a:pt x="673" y="195"/>
                  </a:lnTo>
                  <a:lnTo>
                    <a:pt x="681" y="203"/>
                  </a:lnTo>
                  <a:lnTo>
                    <a:pt x="685" y="213"/>
                  </a:lnTo>
                  <a:lnTo>
                    <a:pt x="689" y="221"/>
                  </a:lnTo>
                  <a:lnTo>
                    <a:pt x="689" y="231"/>
                  </a:lnTo>
                  <a:lnTo>
                    <a:pt x="687" y="241"/>
                  </a:lnTo>
                  <a:lnTo>
                    <a:pt x="683" y="251"/>
                  </a:lnTo>
                  <a:lnTo>
                    <a:pt x="683" y="251"/>
                  </a:lnTo>
                  <a:lnTo>
                    <a:pt x="677" y="259"/>
                  </a:lnTo>
                  <a:lnTo>
                    <a:pt x="669" y="267"/>
                  </a:lnTo>
                  <a:lnTo>
                    <a:pt x="661" y="271"/>
                  </a:lnTo>
                  <a:lnTo>
                    <a:pt x="651" y="273"/>
                  </a:lnTo>
                  <a:lnTo>
                    <a:pt x="641" y="273"/>
                  </a:lnTo>
                  <a:lnTo>
                    <a:pt x="629" y="273"/>
                  </a:lnTo>
                  <a:lnTo>
                    <a:pt x="617" y="269"/>
                  </a:lnTo>
                  <a:lnTo>
                    <a:pt x="605" y="261"/>
                  </a:lnTo>
                  <a:lnTo>
                    <a:pt x="605" y="261"/>
                  </a:lnTo>
                  <a:lnTo>
                    <a:pt x="575" y="245"/>
                  </a:lnTo>
                  <a:lnTo>
                    <a:pt x="575"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1" name="Freeform 49">
              <a:extLst>
                <a:ext uri="{FF2B5EF4-FFF2-40B4-BE49-F238E27FC236}">
                  <a16:creationId xmlns:a16="http://schemas.microsoft.com/office/drawing/2014/main" id="{0B43D65D-374A-79A9-C162-13D2BA1DDC37}"/>
                </a:ext>
              </a:extLst>
            </p:cNvPr>
            <p:cNvSpPr>
              <a:spLocks/>
            </p:cNvSpPr>
            <p:nvPr/>
          </p:nvSpPr>
          <p:spPr bwMode="auto">
            <a:xfrm>
              <a:off x="-2435225" y="1949450"/>
              <a:ext cx="569913" cy="750888"/>
            </a:xfrm>
            <a:custGeom>
              <a:avLst/>
              <a:gdLst>
                <a:gd name="T0" fmla="*/ 359 w 359"/>
                <a:gd name="T1" fmla="*/ 110 h 473"/>
                <a:gd name="T2" fmla="*/ 359 w 359"/>
                <a:gd name="T3" fmla="*/ 110 h 473"/>
                <a:gd name="T4" fmla="*/ 90 w 359"/>
                <a:gd name="T5" fmla="*/ 451 h 473"/>
                <a:gd name="T6" fmla="*/ 90 w 359"/>
                <a:gd name="T7" fmla="*/ 451 h 473"/>
                <a:gd name="T8" fmla="*/ 76 w 359"/>
                <a:gd name="T9" fmla="*/ 463 h 473"/>
                <a:gd name="T10" fmla="*/ 68 w 359"/>
                <a:gd name="T11" fmla="*/ 469 h 473"/>
                <a:gd name="T12" fmla="*/ 62 w 359"/>
                <a:gd name="T13" fmla="*/ 471 h 473"/>
                <a:gd name="T14" fmla="*/ 54 w 359"/>
                <a:gd name="T15" fmla="*/ 473 h 473"/>
                <a:gd name="T16" fmla="*/ 44 w 359"/>
                <a:gd name="T17" fmla="*/ 473 h 473"/>
                <a:gd name="T18" fmla="*/ 36 w 359"/>
                <a:gd name="T19" fmla="*/ 471 h 473"/>
                <a:gd name="T20" fmla="*/ 26 w 359"/>
                <a:gd name="T21" fmla="*/ 467 h 473"/>
                <a:gd name="T22" fmla="*/ 26 w 359"/>
                <a:gd name="T23" fmla="*/ 467 h 473"/>
                <a:gd name="T24" fmla="*/ 18 w 359"/>
                <a:gd name="T25" fmla="*/ 461 h 473"/>
                <a:gd name="T26" fmla="*/ 12 w 359"/>
                <a:gd name="T27" fmla="*/ 455 h 473"/>
                <a:gd name="T28" fmla="*/ 6 w 359"/>
                <a:gd name="T29" fmla="*/ 449 h 473"/>
                <a:gd name="T30" fmla="*/ 4 w 359"/>
                <a:gd name="T31" fmla="*/ 443 h 473"/>
                <a:gd name="T32" fmla="*/ 0 w 359"/>
                <a:gd name="T33" fmla="*/ 435 h 473"/>
                <a:gd name="T34" fmla="*/ 0 w 359"/>
                <a:gd name="T35" fmla="*/ 427 h 473"/>
                <a:gd name="T36" fmla="*/ 2 w 359"/>
                <a:gd name="T37" fmla="*/ 419 h 473"/>
                <a:gd name="T38" fmla="*/ 4 w 359"/>
                <a:gd name="T39" fmla="*/ 409 h 473"/>
                <a:gd name="T40" fmla="*/ 4 w 359"/>
                <a:gd name="T41" fmla="*/ 409 h 473"/>
                <a:gd name="T42" fmla="*/ 166 w 359"/>
                <a:gd name="T43" fmla="*/ 0 h 473"/>
                <a:gd name="T44" fmla="*/ 166 w 359"/>
                <a:gd name="T45" fmla="*/ 0 h 473"/>
                <a:gd name="T46" fmla="*/ 359 w 359"/>
                <a:gd name="T47" fmla="*/ 110 h 473"/>
                <a:gd name="T48" fmla="*/ 359 w 359"/>
                <a:gd name="T49" fmla="*/ 11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9" h="473">
                  <a:moveTo>
                    <a:pt x="359" y="110"/>
                  </a:moveTo>
                  <a:lnTo>
                    <a:pt x="359" y="110"/>
                  </a:lnTo>
                  <a:lnTo>
                    <a:pt x="90" y="451"/>
                  </a:lnTo>
                  <a:lnTo>
                    <a:pt x="90" y="451"/>
                  </a:lnTo>
                  <a:lnTo>
                    <a:pt x="76" y="463"/>
                  </a:lnTo>
                  <a:lnTo>
                    <a:pt x="68" y="469"/>
                  </a:lnTo>
                  <a:lnTo>
                    <a:pt x="62" y="471"/>
                  </a:lnTo>
                  <a:lnTo>
                    <a:pt x="54" y="473"/>
                  </a:lnTo>
                  <a:lnTo>
                    <a:pt x="44" y="473"/>
                  </a:lnTo>
                  <a:lnTo>
                    <a:pt x="36" y="471"/>
                  </a:lnTo>
                  <a:lnTo>
                    <a:pt x="26" y="467"/>
                  </a:lnTo>
                  <a:lnTo>
                    <a:pt x="26" y="467"/>
                  </a:lnTo>
                  <a:lnTo>
                    <a:pt x="18" y="461"/>
                  </a:lnTo>
                  <a:lnTo>
                    <a:pt x="12" y="455"/>
                  </a:lnTo>
                  <a:lnTo>
                    <a:pt x="6" y="449"/>
                  </a:lnTo>
                  <a:lnTo>
                    <a:pt x="4" y="443"/>
                  </a:lnTo>
                  <a:lnTo>
                    <a:pt x="0" y="435"/>
                  </a:lnTo>
                  <a:lnTo>
                    <a:pt x="0" y="427"/>
                  </a:lnTo>
                  <a:lnTo>
                    <a:pt x="2" y="419"/>
                  </a:lnTo>
                  <a:lnTo>
                    <a:pt x="4" y="409"/>
                  </a:lnTo>
                  <a:lnTo>
                    <a:pt x="4" y="409"/>
                  </a:lnTo>
                  <a:lnTo>
                    <a:pt x="166" y="0"/>
                  </a:lnTo>
                  <a:lnTo>
                    <a:pt x="166" y="0"/>
                  </a:lnTo>
                  <a:lnTo>
                    <a:pt x="359" y="110"/>
                  </a:lnTo>
                  <a:lnTo>
                    <a:pt x="359"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2" name="Freeform 50">
              <a:extLst>
                <a:ext uri="{FF2B5EF4-FFF2-40B4-BE49-F238E27FC236}">
                  <a16:creationId xmlns:a16="http://schemas.microsoft.com/office/drawing/2014/main" id="{27E0E0DA-3846-D95B-341D-E2776538B6F6}"/>
                </a:ext>
              </a:extLst>
            </p:cNvPr>
            <p:cNvSpPr>
              <a:spLocks/>
            </p:cNvSpPr>
            <p:nvPr/>
          </p:nvSpPr>
          <p:spPr bwMode="auto">
            <a:xfrm>
              <a:off x="-2168525" y="-1082675"/>
              <a:ext cx="538163" cy="534988"/>
            </a:xfrm>
            <a:custGeom>
              <a:avLst/>
              <a:gdLst>
                <a:gd name="T0" fmla="*/ 0 w 339"/>
                <a:gd name="T1" fmla="*/ 337 h 337"/>
                <a:gd name="T2" fmla="*/ 0 w 339"/>
                <a:gd name="T3" fmla="*/ 337 h 337"/>
                <a:gd name="T4" fmla="*/ 0 w 339"/>
                <a:gd name="T5" fmla="*/ 0 h 337"/>
                <a:gd name="T6" fmla="*/ 0 w 339"/>
                <a:gd name="T7" fmla="*/ 0 h 337"/>
                <a:gd name="T8" fmla="*/ 339 w 339"/>
                <a:gd name="T9" fmla="*/ 337 h 337"/>
                <a:gd name="T10" fmla="*/ 339 w 339"/>
                <a:gd name="T11" fmla="*/ 337 h 337"/>
                <a:gd name="T12" fmla="*/ 0 w 339"/>
                <a:gd name="T13" fmla="*/ 337 h 337"/>
                <a:gd name="T14" fmla="*/ 0 w 339"/>
                <a:gd name="T15" fmla="*/ 337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37">
                  <a:moveTo>
                    <a:pt x="0" y="337"/>
                  </a:moveTo>
                  <a:lnTo>
                    <a:pt x="0" y="337"/>
                  </a:lnTo>
                  <a:lnTo>
                    <a:pt x="0" y="0"/>
                  </a:lnTo>
                  <a:lnTo>
                    <a:pt x="0" y="0"/>
                  </a:lnTo>
                  <a:lnTo>
                    <a:pt x="339" y="337"/>
                  </a:lnTo>
                  <a:lnTo>
                    <a:pt x="339" y="337"/>
                  </a:lnTo>
                  <a:lnTo>
                    <a:pt x="0" y="337"/>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3" name="Freeform 51">
              <a:extLst>
                <a:ext uri="{FF2B5EF4-FFF2-40B4-BE49-F238E27FC236}">
                  <a16:creationId xmlns:a16="http://schemas.microsoft.com/office/drawing/2014/main" id="{58C591F4-5711-C2B6-B5C0-4EFB2B349F22}"/>
                </a:ext>
              </a:extLst>
            </p:cNvPr>
            <p:cNvSpPr>
              <a:spLocks/>
            </p:cNvSpPr>
            <p:nvPr/>
          </p:nvSpPr>
          <p:spPr bwMode="auto">
            <a:xfrm>
              <a:off x="-635000" y="-858837"/>
              <a:ext cx="358775" cy="355600"/>
            </a:xfrm>
            <a:custGeom>
              <a:avLst/>
              <a:gdLst>
                <a:gd name="T0" fmla="*/ 0 w 226"/>
                <a:gd name="T1" fmla="*/ 130 h 224"/>
                <a:gd name="T2" fmla="*/ 0 w 226"/>
                <a:gd name="T3" fmla="*/ 130 h 224"/>
                <a:gd name="T4" fmla="*/ 28 w 226"/>
                <a:gd name="T5" fmla="*/ 80 h 224"/>
                <a:gd name="T6" fmla="*/ 42 w 226"/>
                <a:gd name="T7" fmla="*/ 58 h 224"/>
                <a:gd name="T8" fmla="*/ 58 w 226"/>
                <a:gd name="T9" fmla="*/ 34 h 224"/>
                <a:gd name="T10" fmla="*/ 58 w 226"/>
                <a:gd name="T11" fmla="*/ 34 h 224"/>
                <a:gd name="T12" fmla="*/ 70 w 226"/>
                <a:gd name="T13" fmla="*/ 22 h 224"/>
                <a:gd name="T14" fmla="*/ 84 w 226"/>
                <a:gd name="T15" fmla="*/ 12 h 224"/>
                <a:gd name="T16" fmla="*/ 98 w 226"/>
                <a:gd name="T17" fmla="*/ 6 h 224"/>
                <a:gd name="T18" fmla="*/ 114 w 226"/>
                <a:gd name="T19" fmla="*/ 2 h 224"/>
                <a:gd name="T20" fmla="*/ 132 w 226"/>
                <a:gd name="T21" fmla="*/ 0 h 224"/>
                <a:gd name="T22" fmla="*/ 148 w 226"/>
                <a:gd name="T23" fmla="*/ 2 h 224"/>
                <a:gd name="T24" fmla="*/ 166 w 226"/>
                <a:gd name="T25" fmla="*/ 6 h 224"/>
                <a:gd name="T26" fmla="*/ 182 w 226"/>
                <a:gd name="T27" fmla="*/ 14 h 224"/>
                <a:gd name="T28" fmla="*/ 182 w 226"/>
                <a:gd name="T29" fmla="*/ 14 h 224"/>
                <a:gd name="T30" fmla="*/ 196 w 226"/>
                <a:gd name="T31" fmla="*/ 26 h 224"/>
                <a:gd name="T32" fmla="*/ 206 w 226"/>
                <a:gd name="T33" fmla="*/ 38 h 224"/>
                <a:gd name="T34" fmla="*/ 216 w 226"/>
                <a:gd name="T35" fmla="*/ 52 h 224"/>
                <a:gd name="T36" fmla="*/ 222 w 226"/>
                <a:gd name="T37" fmla="*/ 68 h 224"/>
                <a:gd name="T38" fmla="*/ 226 w 226"/>
                <a:gd name="T39" fmla="*/ 84 h 224"/>
                <a:gd name="T40" fmla="*/ 226 w 226"/>
                <a:gd name="T41" fmla="*/ 100 h 224"/>
                <a:gd name="T42" fmla="*/ 222 w 226"/>
                <a:gd name="T43" fmla="*/ 118 h 224"/>
                <a:gd name="T44" fmla="*/ 216 w 226"/>
                <a:gd name="T45" fmla="*/ 134 h 224"/>
                <a:gd name="T46" fmla="*/ 216 w 226"/>
                <a:gd name="T47" fmla="*/ 134 h 224"/>
                <a:gd name="T48" fmla="*/ 192 w 226"/>
                <a:gd name="T49" fmla="*/ 178 h 224"/>
                <a:gd name="T50" fmla="*/ 166 w 226"/>
                <a:gd name="T51" fmla="*/ 224 h 224"/>
                <a:gd name="T52" fmla="*/ 166 w 226"/>
                <a:gd name="T53" fmla="*/ 224 h 224"/>
                <a:gd name="T54" fmla="*/ 0 w 226"/>
                <a:gd name="T55" fmla="*/ 130 h 224"/>
                <a:gd name="T56" fmla="*/ 0 w 226"/>
                <a:gd name="T57" fmla="*/ 13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24">
                  <a:moveTo>
                    <a:pt x="0" y="130"/>
                  </a:moveTo>
                  <a:lnTo>
                    <a:pt x="0" y="130"/>
                  </a:lnTo>
                  <a:lnTo>
                    <a:pt x="28" y="80"/>
                  </a:lnTo>
                  <a:lnTo>
                    <a:pt x="42" y="58"/>
                  </a:lnTo>
                  <a:lnTo>
                    <a:pt x="58" y="34"/>
                  </a:lnTo>
                  <a:lnTo>
                    <a:pt x="58" y="34"/>
                  </a:lnTo>
                  <a:lnTo>
                    <a:pt x="70" y="22"/>
                  </a:lnTo>
                  <a:lnTo>
                    <a:pt x="84" y="12"/>
                  </a:lnTo>
                  <a:lnTo>
                    <a:pt x="98" y="6"/>
                  </a:lnTo>
                  <a:lnTo>
                    <a:pt x="114" y="2"/>
                  </a:lnTo>
                  <a:lnTo>
                    <a:pt x="132" y="0"/>
                  </a:lnTo>
                  <a:lnTo>
                    <a:pt x="148" y="2"/>
                  </a:lnTo>
                  <a:lnTo>
                    <a:pt x="166" y="6"/>
                  </a:lnTo>
                  <a:lnTo>
                    <a:pt x="182" y="14"/>
                  </a:lnTo>
                  <a:lnTo>
                    <a:pt x="182" y="14"/>
                  </a:lnTo>
                  <a:lnTo>
                    <a:pt x="196" y="26"/>
                  </a:lnTo>
                  <a:lnTo>
                    <a:pt x="206" y="38"/>
                  </a:lnTo>
                  <a:lnTo>
                    <a:pt x="216" y="52"/>
                  </a:lnTo>
                  <a:lnTo>
                    <a:pt x="222" y="68"/>
                  </a:lnTo>
                  <a:lnTo>
                    <a:pt x="226" y="84"/>
                  </a:lnTo>
                  <a:lnTo>
                    <a:pt x="226" y="100"/>
                  </a:lnTo>
                  <a:lnTo>
                    <a:pt x="222" y="118"/>
                  </a:lnTo>
                  <a:lnTo>
                    <a:pt x="216" y="134"/>
                  </a:lnTo>
                  <a:lnTo>
                    <a:pt x="216" y="134"/>
                  </a:lnTo>
                  <a:lnTo>
                    <a:pt x="192" y="178"/>
                  </a:lnTo>
                  <a:lnTo>
                    <a:pt x="166" y="224"/>
                  </a:lnTo>
                  <a:lnTo>
                    <a:pt x="166" y="224"/>
                  </a:lnTo>
                  <a:lnTo>
                    <a:pt x="0" y="130"/>
                  </a:ln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4" name="Freeform 52">
              <a:extLst>
                <a:ext uri="{FF2B5EF4-FFF2-40B4-BE49-F238E27FC236}">
                  <a16:creationId xmlns:a16="http://schemas.microsoft.com/office/drawing/2014/main" id="{86E443B4-9977-9D58-DA2E-BB88DA49225D}"/>
                </a:ext>
              </a:extLst>
            </p:cNvPr>
            <p:cNvSpPr>
              <a:spLocks noEditPoints="1"/>
            </p:cNvSpPr>
            <p:nvPr/>
          </p:nvSpPr>
          <p:spPr bwMode="auto">
            <a:xfrm>
              <a:off x="-3989388" y="-544512"/>
              <a:ext cx="1668463" cy="1658938"/>
            </a:xfrm>
            <a:custGeom>
              <a:avLst/>
              <a:gdLst>
                <a:gd name="T0" fmla="*/ 4 w 1051"/>
                <a:gd name="T1" fmla="*/ 468 h 1045"/>
                <a:gd name="T2" fmla="*/ 24 w 1051"/>
                <a:gd name="T3" fmla="*/ 365 h 1045"/>
                <a:gd name="T4" fmla="*/ 66 w 1051"/>
                <a:gd name="T5" fmla="*/ 271 h 1045"/>
                <a:gd name="T6" fmla="*/ 122 w 1051"/>
                <a:gd name="T7" fmla="*/ 189 h 1045"/>
                <a:gd name="T8" fmla="*/ 234 w 1051"/>
                <a:gd name="T9" fmla="*/ 88 h 1045"/>
                <a:gd name="T10" fmla="*/ 324 w 1051"/>
                <a:gd name="T11" fmla="*/ 40 h 1045"/>
                <a:gd name="T12" fmla="*/ 424 w 1051"/>
                <a:gd name="T13" fmla="*/ 10 h 1045"/>
                <a:gd name="T14" fmla="*/ 529 w 1051"/>
                <a:gd name="T15" fmla="*/ 0 h 1045"/>
                <a:gd name="T16" fmla="*/ 609 w 1051"/>
                <a:gd name="T17" fmla="*/ 6 h 1045"/>
                <a:gd name="T18" fmla="*/ 709 w 1051"/>
                <a:gd name="T19" fmla="*/ 32 h 1045"/>
                <a:gd name="T20" fmla="*/ 801 w 1051"/>
                <a:gd name="T21" fmla="*/ 76 h 1045"/>
                <a:gd name="T22" fmla="*/ 899 w 1051"/>
                <a:gd name="T23" fmla="*/ 155 h 1045"/>
                <a:gd name="T24" fmla="*/ 977 w 1051"/>
                <a:gd name="T25" fmla="*/ 255 h 1045"/>
                <a:gd name="T26" fmla="*/ 1019 w 1051"/>
                <a:gd name="T27" fmla="*/ 345 h 1045"/>
                <a:gd name="T28" fmla="*/ 1045 w 1051"/>
                <a:gd name="T29" fmla="*/ 447 h 1045"/>
                <a:gd name="T30" fmla="*/ 1051 w 1051"/>
                <a:gd name="T31" fmla="*/ 526 h 1045"/>
                <a:gd name="T32" fmla="*/ 1039 w 1051"/>
                <a:gd name="T33" fmla="*/ 630 h 1045"/>
                <a:gd name="T34" fmla="*/ 1009 w 1051"/>
                <a:gd name="T35" fmla="*/ 728 h 1045"/>
                <a:gd name="T36" fmla="*/ 959 w 1051"/>
                <a:gd name="T37" fmla="*/ 817 h 1045"/>
                <a:gd name="T38" fmla="*/ 857 w 1051"/>
                <a:gd name="T39" fmla="*/ 927 h 1045"/>
                <a:gd name="T40" fmla="*/ 751 w 1051"/>
                <a:gd name="T41" fmla="*/ 995 h 1045"/>
                <a:gd name="T42" fmla="*/ 655 w 1051"/>
                <a:gd name="T43" fmla="*/ 1029 h 1045"/>
                <a:gd name="T44" fmla="*/ 551 w 1051"/>
                <a:gd name="T45" fmla="*/ 1045 h 1045"/>
                <a:gd name="T46" fmla="*/ 469 w 1051"/>
                <a:gd name="T47" fmla="*/ 1043 h 1045"/>
                <a:gd name="T48" fmla="*/ 368 w 1051"/>
                <a:gd name="T49" fmla="*/ 1021 h 1045"/>
                <a:gd name="T50" fmla="*/ 274 w 1051"/>
                <a:gd name="T51" fmla="*/ 981 h 1045"/>
                <a:gd name="T52" fmla="*/ 190 w 1051"/>
                <a:gd name="T53" fmla="*/ 925 h 1045"/>
                <a:gd name="T54" fmla="*/ 90 w 1051"/>
                <a:gd name="T55" fmla="*/ 813 h 1045"/>
                <a:gd name="T56" fmla="*/ 42 w 1051"/>
                <a:gd name="T57" fmla="*/ 724 h 1045"/>
                <a:gd name="T58" fmla="*/ 12 w 1051"/>
                <a:gd name="T59" fmla="*/ 626 h 1045"/>
                <a:gd name="T60" fmla="*/ 0 w 1051"/>
                <a:gd name="T61" fmla="*/ 520 h 1045"/>
                <a:gd name="T62" fmla="*/ 853 w 1051"/>
                <a:gd name="T63" fmla="*/ 664 h 1045"/>
                <a:gd name="T64" fmla="*/ 885 w 1051"/>
                <a:gd name="T65" fmla="*/ 658 h 1045"/>
                <a:gd name="T66" fmla="*/ 905 w 1051"/>
                <a:gd name="T67" fmla="*/ 628 h 1045"/>
                <a:gd name="T68" fmla="*/ 907 w 1051"/>
                <a:gd name="T69" fmla="*/ 427 h 1045"/>
                <a:gd name="T70" fmla="*/ 899 w 1051"/>
                <a:gd name="T71" fmla="*/ 401 h 1045"/>
                <a:gd name="T72" fmla="*/ 869 w 1051"/>
                <a:gd name="T73" fmla="*/ 381 h 1045"/>
                <a:gd name="T74" fmla="*/ 813 w 1051"/>
                <a:gd name="T75" fmla="*/ 379 h 1045"/>
                <a:gd name="T76" fmla="*/ 669 w 1051"/>
                <a:gd name="T77" fmla="*/ 195 h 1045"/>
                <a:gd name="T78" fmla="*/ 661 w 1051"/>
                <a:gd name="T79" fmla="*/ 163 h 1045"/>
                <a:gd name="T80" fmla="*/ 629 w 1051"/>
                <a:gd name="T81" fmla="*/ 143 h 1045"/>
                <a:gd name="T82" fmla="*/ 433 w 1051"/>
                <a:gd name="T83" fmla="*/ 143 h 1045"/>
                <a:gd name="T84" fmla="*/ 404 w 1051"/>
                <a:gd name="T85" fmla="*/ 151 h 1045"/>
                <a:gd name="T86" fmla="*/ 384 w 1051"/>
                <a:gd name="T87" fmla="*/ 183 h 1045"/>
                <a:gd name="T88" fmla="*/ 382 w 1051"/>
                <a:gd name="T89" fmla="*/ 329 h 1045"/>
                <a:gd name="T90" fmla="*/ 376 w 1051"/>
                <a:gd name="T91" fmla="*/ 379 h 1045"/>
                <a:gd name="T92" fmla="*/ 176 w 1051"/>
                <a:gd name="T93" fmla="*/ 383 h 1045"/>
                <a:gd name="T94" fmla="*/ 148 w 1051"/>
                <a:gd name="T95" fmla="*/ 411 h 1045"/>
                <a:gd name="T96" fmla="*/ 144 w 1051"/>
                <a:gd name="T97" fmla="*/ 602 h 1045"/>
                <a:gd name="T98" fmla="*/ 152 w 1051"/>
                <a:gd name="T99" fmla="*/ 642 h 1045"/>
                <a:gd name="T100" fmla="*/ 192 w 1051"/>
                <a:gd name="T101" fmla="*/ 664 h 1045"/>
                <a:gd name="T102" fmla="*/ 382 w 1051"/>
                <a:gd name="T103" fmla="*/ 664 h 1045"/>
                <a:gd name="T104" fmla="*/ 386 w 1051"/>
                <a:gd name="T105" fmla="*/ 869 h 1045"/>
                <a:gd name="T106" fmla="*/ 416 w 1051"/>
                <a:gd name="T107" fmla="*/ 899 h 1045"/>
                <a:gd name="T108" fmla="*/ 609 w 1051"/>
                <a:gd name="T109" fmla="*/ 903 h 1045"/>
                <a:gd name="T110" fmla="*/ 647 w 1051"/>
                <a:gd name="T111" fmla="*/ 895 h 1045"/>
                <a:gd name="T112" fmla="*/ 667 w 1051"/>
                <a:gd name="T113" fmla="*/ 857 h 1045"/>
                <a:gd name="T114" fmla="*/ 669 w 1051"/>
                <a:gd name="T115" fmla="*/ 664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1" h="1045">
                  <a:moveTo>
                    <a:pt x="0" y="520"/>
                  </a:moveTo>
                  <a:lnTo>
                    <a:pt x="0" y="520"/>
                  </a:lnTo>
                  <a:lnTo>
                    <a:pt x="2" y="494"/>
                  </a:lnTo>
                  <a:lnTo>
                    <a:pt x="4" y="468"/>
                  </a:lnTo>
                  <a:lnTo>
                    <a:pt x="8" y="441"/>
                  </a:lnTo>
                  <a:lnTo>
                    <a:pt x="12" y="415"/>
                  </a:lnTo>
                  <a:lnTo>
                    <a:pt x="18" y="389"/>
                  </a:lnTo>
                  <a:lnTo>
                    <a:pt x="24" y="365"/>
                  </a:lnTo>
                  <a:lnTo>
                    <a:pt x="34" y="341"/>
                  </a:lnTo>
                  <a:lnTo>
                    <a:pt x="42" y="317"/>
                  </a:lnTo>
                  <a:lnTo>
                    <a:pt x="54" y="293"/>
                  </a:lnTo>
                  <a:lnTo>
                    <a:pt x="66" y="271"/>
                  </a:lnTo>
                  <a:lnTo>
                    <a:pt x="78" y="249"/>
                  </a:lnTo>
                  <a:lnTo>
                    <a:pt x="92" y="229"/>
                  </a:lnTo>
                  <a:lnTo>
                    <a:pt x="106" y="209"/>
                  </a:lnTo>
                  <a:lnTo>
                    <a:pt x="122" y="189"/>
                  </a:lnTo>
                  <a:lnTo>
                    <a:pt x="156" y="151"/>
                  </a:lnTo>
                  <a:lnTo>
                    <a:pt x="194" y="118"/>
                  </a:lnTo>
                  <a:lnTo>
                    <a:pt x="214" y="102"/>
                  </a:lnTo>
                  <a:lnTo>
                    <a:pt x="234" y="88"/>
                  </a:lnTo>
                  <a:lnTo>
                    <a:pt x="256" y="74"/>
                  </a:lnTo>
                  <a:lnTo>
                    <a:pt x="278" y="62"/>
                  </a:lnTo>
                  <a:lnTo>
                    <a:pt x="302" y="50"/>
                  </a:lnTo>
                  <a:lnTo>
                    <a:pt x="324" y="40"/>
                  </a:lnTo>
                  <a:lnTo>
                    <a:pt x="348" y="30"/>
                  </a:lnTo>
                  <a:lnTo>
                    <a:pt x="372" y="22"/>
                  </a:lnTo>
                  <a:lnTo>
                    <a:pt x="398" y="16"/>
                  </a:lnTo>
                  <a:lnTo>
                    <a:pt x="424" y="10"/>
                  </a:lnTo>
                  <a:lnTo>
                    <a:pt x="449" y="4"/>
                  </a:lnTo>
                  <a:lnTo>
                    <a:pt x="475" y="2"/>
                  </a:lnTo>
                  <a:lnTo>
                    <a:pt x="501" y="0"/>
                  </a:lnTo>
                  <a:lnTo>
                    <a:pt x="529" y="0"/>
                  </a:lnTo>
                  <a:lnTo>
                    <a:pt x="529" y="0"/>
                  </a:lnTo>
                  <a:lnTo>
                    <a:pt x="555" y="0"/>
                  </a:lnTo>
                  <a:lnTo>
                    <a:pt x="583" y="2"/>
                  </a:lnTo>
                  <a:lnTo>
                    <a:pt x="609" y="6"/>
                  </a:lnTo>
                  <a:lnTo>
                    <a:pt x="635" y="10"/>
                  </a:lnTo>
                  <a:lnTo>
                    <a:pt x="659" y="16"/>
                  </a:lnTo>
                  <a:lnTo>
                    <a:pt x="685" y="24"/>
                  </a:lnTo>
                  <a:lnTo>
                    <a:pt x="709" y="32"/>
                  </a:lnTo>
                  <a:lnTo>
                    <a:pt x="733" y="42"/>
                  </a:lnTo>
                  <a:lnTo>
                    <a:pt x="755" y="52"/>
                  </a:lnTo>
                  <a:lnTo>
                    <a:pt x="779" y="64"/>
                  </a:lnTo>
                  <a:lnTo>
                    <a:pt x="801" y="76"/>
                  </a:lnTo>
                  <a:lnTo>
                    <a:pt x="821" y="90"/>
                  </a:lnTo>
                  <a:lnTo>
                    <a:pt x="841" y="104"/>
                  </a:lnTo>
                  <a:lnTo>
                    <a:pt x="861" y="120"/>
                  </a:lnTo>
                  <a:lnTo>
                    <a:pt x="899" y="155"/>
                  </a:lnTo>
                  <a:lnTo>
                    <a:pt x="933" y="193"/>
                  </a:lnTo>
                  <a:lnTo>
                    <a:pt x="949" y="213"/>
                  </a:lnTo>
                  <a:lnTo>
                    <a:pt x="963" y="233"/>
                  </a:lnTo>
                  <a:lnTo>
                    <a:pt x="977" y="255"/>
                  </a:lnTo>
                  <a:lnTo>
                    <a:pt x="989" y="277"/>
                  </a:lnTo>
                  <a:lnTo>
                    <a:pt x="1001" y="299"/>
                  </a:lnTo>
                  <a:lnTo>
                    <a:pt x="1011" y="323"/>
                  </a:lnTo>
                  <a:lnTo>
                    <a:pt x="1019" y="345"/>
                  </a:lnTo>
                  <a:lnTo>
                    <a:pt x="1029" y="371"/>
                  </a:lnTo>
                  <a:lnTo>
                    <a:pt x="1035" y="395"/>
                  </a:lnTo>
                  <a:lnTo>
                    <a:pt x="1041" y="421"/>
                  </a:lnTo>
                  <a:lnTo>
                    <a:pt x="1045" y="447"/>
                  </a:lnTo>
                  <a:lnTo>
                    <a:pt x="1049" y="474"/>
                  </a:lnTo>
                  <a:lnTo>
                    <a:pt x="1051" y="500"/>
                  </a:lnTo>
                  <a:lnTo>
                    <a:pt x="1051" y="526"/>
                  </a:lnTo>
                  <a:lnTo>
                    <a:pt x="1051" y="526"/>
                  </a:lnTo>
                  <a:lnTo>
                    <a:pt x="1051" y="554"/>
                  </a:lnTo>
                  <a:lnTo>
                    <a:pt x="1047" y="580"/>
                  </a:lnTo>
                  <a:lnTo>
                    <a:pt x="1045" y="606"/>
                  </a:lnTo>
                  <a:lnTo>
                    <a:pt x="1039" y="630"/>
                  </a:lnTo>
                  <a:lnTo>
                    <a:pt x="1033" y="656"/>
                  </a:lnTo>
                  <a:lnTo>
                    <a:pt x="1027" y="680"/>
                  </a:lnTo>
                  <a:lnTo>
                    <a:pt x="1019" y="704"/>
                  </a:lnTo>
                  <a:lnTo>
                    <a:pt x="1009" y="728"/>
                  </a:lnTo>
                  <a:lnTo>
                    <a:pt x="997" y="752"/>
                  </a:lnTo>
                  <a:lnTo>
                    <a:pt x="987" y="774"/>
                  </a:lnTo>
                  <a:lnTo>
                    <a:pt x="973" y="796"/>
                  </a:lnTo>
                  <a:lnTo>
                    <a:pt x="959" y="817"/>
                  </a:lnTo>
                  <a:lnTo>
                    <a:pt x="945" y="837"/>
                  </a:lnTo>
                  <a:lnTo>
                    <a:pt x="929" y="857"/>
                  </a:lnTo>
                  <a:lnTo>
                    <a:pt x="895" y="893"/>
                  </a:lnTo>
                  <a:lnTo>
                    <a:pt x="857" y="927"/>
                  </a:lnTo>
                  <a:lnTo>
                    <a:pt x="817" y="957"/>
                  </a:lnTo>
                  <a:lnTo>
                    <a:pt x="795" y="971"/>
                  </a:lnTo>
                  <a:lnTo>
                    <a:pt x="773" y="983"/>
                  </a:lnTo>
                  <a:lnTo>
                    <a:pt x="751" y="995"/>
                  </a:lnTo>
                  <a:lnTo>
                    <a:pt x="727" y="1005"/>
                  </a:lnTo>
                  <a:lnTo>
                    <a:pt x="703" y="1013"/>
                  </a:lnTo>
                  <a:lnTo>
                    <a:pt x="679" y="1023"/>
                  </a:lnTo>
                  <a:lnTo>
                    <a:pt x="655" y="1029"/>
                  </a:lnTo>
                  <a:lnTo>
                    <a:pt x="629" y="1035"/>
                  </a:lnTo>
                  <a:lnTo>
                    <a:pt x="603" y="1039"/>
                  </a:lnTo>
                  <a:lnTo>
                    <a:pt x="577" y="1043"/>
                  </a:lnTo>
                  <a:lnTo>
                    <a:pt x="551" y="1045"/>
                  </a:lnTo>
                  <a:lnTo>
                    <a:pt x="523" y="1045"/>
                  </a:lnTo>
                  <a:lnTo>
                    <a:pt x="523" y="1045"/>
                  </a:lnTo>
                  <a:lnTo>
                    <a:pt x="497" y="1045"/>
                  </a:lnTo>
                  <a:lnTo>
                    <a:pt x="469" y="1043"/>
                  </a:lnTo>
                  <a:lnTo>
                    <a:pt x="443" y="1039"/>
                  </a:lnTo>
                  <a:lnTo>
                    <a:pt x="418" y="1035"/>
                  </a:lnTo>
                  <a:lnTo>
                    <a:pt x="394" y="1029"/>
                  </a:lnTo>
                  <a:lnTo>
                    <a:pt x="368" y="1021"/>
                  </a:lnTo>
                  <a:lnTo>
                    <a:pt x="344" y="1013"/>
                  </a:lnTo>
                  <a:lnTo>
                    <a:pt x="320" y="1003"/>
                  </a:lnTo>
                  <a:lnTo>
                    <a:pt x="298" y="993"/>
                  </a:lnTo>
                  <a:lnTo>
                    <a:pt x="274" y="981"/>
                  </a:lnTo>
                  <a:lnTo>
                    <a:pt x="252" y="969"/>
                  </a:lnTo>
                  <a:lnTo>
                    <a:pt x="232" y="955"/>
                  </a:lnTo>
                  <a:lnTo>
                    <a:pt x="210" y="941"/>
                  </a:lnTo>
                  <a:lnTo>
                    <a:pt x="190" y="925"/>
                  </a:lnTo>
                  <a:lnTo>
                    <a:pt x="154" y="891"/>
                  </a:lnTo>
                  <a:lnTo>
                    <a:pt x="120" y="853"/>
                  </a:lnTo>
                  <a:lnTo>
                    <a:pt x="104" y="833"/>
                  </a:lnTo>
                  <a:lnTo>
                    <a:pt x="90" y="813"/>
                  </a:lnTo>
                  <a:lnTo>
                    <a:pt x="76" y="792"/>
                  </a:lnTo>
                  <a:lnTo>
                    <a:pt x="64" y="770"/>
                  </a:lnTo>
                  <a:lnTo>
                    <a:pt x="52" y="746"/>
                  </a:lnTo>
                  <a:lnTo>
                    <a:pt x="42" y="724"/>
                  </a:lnTo>
                  <a:lnTo>
                    <a:pt x="32" y="700"/>
                  </a:lnTo>
                  <a:lnTo>
                    <a:pt x="24" y="676"/>
                  </a:lnTo>
                  <a:lnTo>
                    <a:pt x="16" y="650"/>
                  </a:lnTo>
                  <a:lnTo>
                    <a:pt x="12" y="626"/>
                  </a:lnTo>
                  <a:lnTo>
                    <a:pt x="6" y="600"/>
                  </a:lnTo>
                  <a:lnTo>
                    <a:pt x="4" y="574"/>
                  </a:lnTo>
                  <a:lnTo>
                    <a:pt x="2" y="548"/>
                  </a:lnTo>
                  <a:lnTo>
                    <a:pt x="0" y="520"/>
                  </a:lnTo>
                  <a:lnTo>
                    <a:pt x="0" y="520"/>
                  </a:lnTo>
                  <a:close/>
                  <a:moveTo>
                    <a:pt x="669" y="664"/>
                  </a:moveTo>
                  <a:lnTo>
                    <a:pt x="669" y="664"/>
                  </a:lnTo>
                  <a:lnTo>
                    <a:pt x="853" y="664"/>
                  </a:lnTo>
                  <a:lnTo>
                    <a:pt x="853" y="664"/>
                  </a:lnTo>
                  <a:lnTo>
                    <a:pt x="865" y="664"/>
                  </a:lnTo>
                  <a:lnTo>
                    <a:pt x="875" y="662"/>
                  </a:lnTo>
                  <a:lnTo>
                    <a:pt x="885" y="658"/>
                  </a:lnTo>
                  <a:lnTo>
                    <a:pt x="893" y="652"/>
                  </a:lnTo>
                  <a:lnTo>
                    <a:pt x="899" y="646"/>
                  </a:lnTo>
                  <a:lnTo>
                    <a:pt x="903" y="638"/>
                  </a:lnTo>
                  <a:lnTo>
                    <a:pt x="905" y="628"/>
                  </a:lnTo>
                  <a:lnTo>
                    <a:pt x="907" y="618"/>
                  </a:lnTo>
                  <a:lnTo>
                    <a:pt x="907" y="618"/>
                  </a:lnTo>
                  <a:lnTo>
                    <a:pt x="907" y="522"/>
                  </a:lnTo>
                  <a:lnTo>
                    <a:pt x="907" y="427"/>
                  </a:lnTo>
                  <a:lnTo>
                    <a:pt x="907" y="427"/>
                  </a:lnTo>
                  <a:lnTo>
                    <a:pt x="907" y="417"/>
                  </a:lnTo>
                  <a:lnTo>
                    <a:pt x="903" y="407"/>
                  </a:lnTo>
                  <a:lnTo>
                    <a:pt x="899" y="401"/>
                  </a:lnTo>
                  <a:lnTo>
                    <a:pt x="893" y="393"/>
                  </a:lnTo>
                  <a:lnTo>
                    <a:pt x="887" y="389"/>
                  </a:lnTo>
                  <a:lnTo>
                    <a:pt x="879" y="383"/>
                  </a:lnTo>
                  <a:lnTo>
                    <a:pt x="869" y="381"/>
                  </a:lnTo>
                  <a:lnTo>
                    <a:pt x="859" y="379"/>
                  </a:lnTo>
                  <a:lnTo>
                    <a:pt x="859" y="379"/>
                  </a:lnTo>
                  <a:lnTo>
                    <a:pt x="835" y="379"/>
                  </a:lnTo>
                  <a:lnTo>
                    <a:pt x="813" y="379"/>
                  </a:lnTo>
                  <a:lnTo>
                    <a:pt x="813" y="379"/>
                  </a:lnTo>
                  <a:lnTo>
                    <a:pt x="669" y="379"/>
                  </a:lnTo>
                  <a:lnTo>
                    <a:pt x="669" y="379"/>
                  </a:lnTo>
                  <a:lnTo>
                    <a:pt x="669" y="195"/>
                  </a:lnTo>
                  <a:lnTo>
                    <a:pt x="669" y="195"/>
                  </a:lnTo>
                  <a:lnTo>
                    <a:pt x="667" y="183"/>
                  </a:lnTo>
                  <a:lnTo>
                    <a:pt x="665" y="173"/>
                  </a:lnTo>
                  <a:lnTo>
                    <a:pt x="661" y="163"/>
                  </a:lnTo>
                  <a:lnTo>
                    <a:pt x="655" y="157"/>
                  </a:lnTo>
                  <a:lnTo>
                    <a:pt x="647" y="151"/>
                  </a:lnTo>
                  <a:lnTo>
                    <a:pt x="639" y="147"/>
                  </a:lnTo>
                  <a:lnTo>
                    <a:pt x="629" y="143"/>
                  </a:lnTo>
                  <a:lnTo>
                    <a:pt x="617" y="143"/>
                  </a:lnTo>
                  <a:lnTo>
                    <a:pt x="617" y="143"/>
                  </a:lnTo>
                  <a:lnTo>
                    <a:pt x="525" y="143"/>
                  </a:lnTo>
                  <a:lnTo>
                    <a:pt x="433" y="143"/>
                  </a:lnTo>
                  <a:lnTo>
                    <a:pt x="433" y="143"/>
                  </a:lnTo>
                  <a:lnTo>
                    <a:pt x="422" y="143"/>
                  </a:lnTo>
                  <a:lnTo>
                    <a:pt x="412" y="147"/>
                  </a:lnTo>
                  <a:lnTo>
                    <a:pt x="404" y="151"/>
                  </a:lnTo>
                  <a:lnTo>
                    <a:pt x="396" y="157"/>
                  </a:lnTo>
                  <a:lnTo>
                    <a:pt x="390" y="163"/>
                  </a:lnTo>
                  <a:lnTo>
                    <a:pt x="386" y="173"/>
                  </a:lnTo>
                  <a:lnTo>
                    <a:pt x="384" y="183"/>
                  </a:lnTo>
                  <a:lnTo>
                    <a:pt x="384" y="193"/>
                  </a:lnTo>
                  <a:lnTo>
                    <a:pt x="384" y="193"/>
                  </a:lnTo>
                  <a:lnTo>
                    <a:pt x="382" y="329"/>
                  </a:lnTo>
                  <a:lnTo>
                    <a:pt x="382" y="329"/>
                  </a:lnTo>
                  <a:lnTo>
                    <a:pt x="382" y="377"/>
                  </a:lnTo>
                  <a:lnTo>
                    <a:pt x="382" y="377"/>
                  </a:lnTo>
                  <a:lnTo>
                    <a:pt x="376" y="379"/>
                  </a:lnTo>
                  <a:lnTo>
                    <a:pt x="376" y="379"/>
                  </a:lnTo>
                  <a:lnTo>
                    <a:pt x="202" y="379"/>
                  </a:lnTo>
                  <a:lnTo>
                    <a:pt x="202" y="379"/>
                  </a:lnTo>
                  <a:lnTo>
                    <a:pt x="188" y="381"/>
                  </a:lnTo>
                  <a:lnTo>
                    <a:pt x="176" y="383"/>
                  </a:lnTo>
                  <a:lnTo>
                    <a:pt x="166" y="387"/>
                  </a:lnTo>
                  <a:lnTo>
                    <a:pt x="158" y="393"/>
                  </a:lnTo>
                  <a:lnTo>
                    <a:pt x="152" y="401"/>
                  </a:lnTo>
                  <a:lnTo>
                    <a:pt x="148" y="411"/>
                  </a:lnTo>
                  <a:lnTo>
                    <a:pt x="146" y="423"/>
                  </a:lnTo>
                  <a:lnTo>
                    <a:pt x="144" y="437"/>
                  </a:lnTo>
                  <a:lnTo>
                    <a:pt x="144" y="437"/>
                  </a:lnTo>
                  <a:lnTo>
                    <a:pt x="144" y="602"/>
                  </a:lnTo>
                  <a:lnTo>
                    <a:pt x="144" y="602"/>
                  </a:lnTo>
                  <a:lnTo>
                    <a:pt x="144" y="618"/>
                  </a:lnTo>
                  <a:lnTo>
                    <a:pt x="148" y="632"/>
                  </a:lnTo>
                  <a:lnTo>
                    <a:pt x="152" y="642"/>
                  </a:lnTo>
                  <a:lnTo>
                    <a:pt x="158" y="652"/>
                  </a:lnTo>
                  <a:lnTo>
                    <a:pt x="166" y="658"/>
                  </a:lnTo>
                  <a:lnTo>
                    <a:pt x="178" y="662"/>
                  </a:lnTo>
                  <a:lnTo>
                    <a:pt x="192" y="664"/>
                  </a:lnTo>
                  <a:lnTo>
                    <a:pt x="208" y="664"/>
                  </a:lnTo>
                  <a:lnTo>
                    <a:pt x="208" y="664"/>
                  </a:lnTo>
                  <a:lnTo>
                    <a:pt x="382" y="664"/>
                  </a:lnTo>
                  <a:lnTo>
                    <a:pt x="382" y="664"/>
                  </a:lnTo>
                  <a:lnTo>
                    <a:pt x="384" y="839"/>
                  </a:lnTo>
                  <a:lnTo>
                    <a:pt x="384" y="839"/>
                  </a:lnTo>
                  <a:lnTo>
                    <a:pt x="384" y="857"/>
                  </a:lnTo>
                  <a:lnTo>
                    <a:pt x="386" y="869"/>
                  </a:lnTo>
                  <a:lnTo>
                    <a:pt x="390" y="881"/>
                  </a:lnTo>
                  <a:lnTo>
                    <a:pt x="396" y="889"/>
                  </a:lnTo>
                  <a:lnTo>
                    <a:pt x="406" y="895"/>
                  </a:lnTo>
                  <a:lnTo>
                    <a:pt x="416" y="899"/>
                  </a:lnTo>
                  <a:lnTo>
                    <a:pt x="428" y="903"/>
                  </a:lnTo>
                  <a:lnTo>
                    <a:pt x="443" y="903"/>
                  </a:lnTo>
                  <a:lnTo>
                    <a:pt x="443" y="903"/>
                  </a:lnTo>
                  <a:lnTo>
                    <a:pt x="609" y="903"/>
                  </a:lnTo>
                  <a:lnTo>
                    <a:pt x="609" y="903"/>
                  </a:lnTo>
                  <a:lnTo>
                    <a:pt x="623" y="903"/>
                  </a:lnTo>
                  <a:lnTo>
                    <a:pt x="637" y="899"/>
                  </a:lnTo>
                  <a:lnTo>
                    <a:pt x="647" y="895"/>
                  </a:lnTo>
                  <a:lnTo>
                    <a:pt x="655" y="889"/>
                  </a:lnTo>
                  <a:lnTo>
                    <a:pt x="661" y="881"/>
                  </a:lnTo>
                  <a:lnTo>
                    <a:pt x="665" y="871"/>
                  </a:lnTo>
                  <a:lnTo>
                    <a:pt x="667" y="857"/>
                  </a:lnTo>
                  <a:lnTo>
                    <a:pt x="669" y="841"/>
                  </a:lnTo>
                  <a:lnTo>
                    <a:pt x="669" y="841"/>
                  </a:lnTo>
                  <a:lnTo>
                    <a:pt x="669" y="664"/>
                  </a:lnTo>
                  <a:lnTo>
                    <a:pt x="669"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sp>
          <p:nvSpPr>
            <p:cNvPr id="15" name="Freeform 53">
              <a:extLst>
                <a:ext uri="{FF2B5EF4-FFF2-40B4-BE49-F238E27FC236}">
                  <a16:creationId xmlns:a16="http://schemas.microsoft.com/office/drawing/2014/main" id="{344BCA72-6A5D-81D7-4FF4-F954ABF8D45D}"/>
                </a:ext>
              </a:extLst>
            </p:cNvPr>
            <p:cNvSpPr>
              <a:spLocks/>
            </p:cNvSpPr>
            <p:nvPr/>
          </p:nvSpPr>
          <p:spPr bwMode="auto">
            <a:xfrm>
              <a:off x="-3605213" y="-165100"/>
              <a:ext cx="900113" cy="901700"/>
            </a:xfrm>
            <a:custGeom>
              <a:avLst/>
              <a:gdLst>
                <a:gd name="T0" fmla="*/ 331 w 567"/>
                <a:gd name="T1" fmla="*/ 568 h 568"/>
                <a:gd name="T2" fmla="*/ 331 w 567"/>
                <a:gd name="T3" fmla="*/ 568 h 568"/>
                <a:gd name="T4" fmla="*/ 235 w 567"/>
                <a:gd name="T5" fmla="*/ 568 h 568"/>
                <a:gd name="T6" fmla="*/ 235 w 567"/>
                <a:gd name="T7" fmla="*/ 568 h 568"/>
                <a:gd name="T8" fmla="*/ 235 w 567"/>
                <a:gd name="T9" fmla="*/ 395 h 568"/>
                <a:gd name="T10" fmla="*/ 235 w 567"/>
                <a:gd name="T11" fmla="*/ 395 h 568"/>
                <a:gd name="T12" fmla="*/ 235 w 567"/>
                <a:gd name="T13" fmla="*/ 377 h 568"/>
                <a:gd name="T14" fmla="*/ 233 w 567"/>
                <a:gd name="T15" fmla="*/ 365 h 568"/>
                <a:gd name="T16" fmla="*/ 227 w 567"/>
                <a:gd name="T17" fmla="*/ 353 h 568"/>
                <a:gd name="T18" fmla="*/ 221 w 567"/>
                <a:gd name="T19" fmla="*/ 345 h 568"/>
                <a:gd name="T20" fmla="*/ 213 w 567"/>
                <a:gd name="T21" fmla="*/ 339 h 568"/>
                <a:gd name="T22" fmla="*/ 201 w 567"/>
                <a:gd name="T23" fmla="*/ 335 h 568"/>
                <a:gd name="T24" fmla="*/ 188 w 567"/>
                <a:gd name="T25" fmla="*/ 331 h 568"/>
                <a:gd name="T26" fmla="*/ 172 w 567"/>
                <a:gd name="T27" fmla="*/ 331 h 568"/>
                <a:gd name="T28" fmla="*/ 172 w 567"/>
                <a:gd name="T29" fmla="*/ 331 h 568"/>
                <a:gd name="T30" fmla="*/ 0 w 567"/>
                <a:gd name="T31" fmla="*/ 331 h 568"/>
                <a:gd name="T32" fmla="*/ 0 w 567"/>
                <a:gd name="T33" fmla="*/ 331 h 568"/>
                <a:gd name="T34" fmla="*/ 0 w 567"/>
                <a:gd name="T35" fmla="*/ 237 h 568"/>
                <a:gd name="T36" fmla="*/ 0 w 567"/>
                <a:gd name="T37" fmla="*/ 237 h 568"/>
                <a:gd name="T38" fmla="*/ 166 w 567"/>
                <a:gd name="T39" fmla="*/ 237 h 568"/>
                <a:gd name="T40" fmla="*/ 166 w 567"/>
                <a:gd name="T41" fmla="*/ 237 h 568"/>
                <a:gd name="T42" fmla="*/ 186 w 567"/>
                <a:gd name="T43" fmla="*/ 235 h 568"/>
                <a:gd name="T44" fmla="*/ 201 w 567"/>
                <a:gd name="T45" fmla="*/ 233 h 568"/>
                <a:gd name="T46" fmla="*/ 213 w 567"/>
                <a:gd name="T47" fmla="*/ 229 h 568"/>
                <a:gd name="T48" fmla="*/ 221 w 567"/>
                <a:gd name="T49" fmla="*/ 222 h 568"/>
                <a:gd name="T50" fmla="*/ 229 w 567"/>
                <a:gd name="T51" fmla="*/ 212 h 568"/>
                <a:gd name="T52" fmla="*/ 233 w 567"/>
                <a:gd name="T53" fmla="*/ 200 h 568"/>
                <a:gd name="T54" fmla="*/ 235 w 567"/>
                <a:gd name="T55" fmla="*/ 184 h 568"/>
                <a:gd name="T56" fmla="*/ 235 w 567"/>
                <a:gd name="T57" fmla="*/ 164 h 568"/>
                <a:gd name="T58" fmla="*/ 235 w 567"/>
                <a:gd name="T59" fmla="*/ 164 h 568"/>
                <a:gd name="T60" fmla="*/ 235 w 567"/>
                <a:gd name="T61" fmla="*/ 0 h 568"/>
                <a:gd name="T62" fmla="*/ 235 w 567"/>
                <a:gd name="T63" fmla="*/ 0 h 568"/>
                <a:gd name="T64" fmla="*/ 331 w 567"/>
                <a:gd name="T65" fmla="*/ 0 h 568"/>
                <a:gd name="T66" fmla="*/ 331 w 567"/>
                <a:gd name="T67" fmla="*/ 0 h 568"/>
                <a:gd name="T68" fmla="*/ 331 w 567"/>
                <a:gd name="T69" fmla="*/ 172 h 568"/>
                <a:gd name="T70" fmla="*/ 331 w 567"/>
                <a:gd name="T71" fmla="*/ 172 h 568"/>
                <a:gd name="T72" fmla="*/ 331 w 567"/>
                <a:gd name="T73" fmla="*/ 188 h 568"/>
                <a:gd name="T74" fmla="*/ 335 w 567"/>
                <a:gd name="T75" fmla="*/ 202 h 568"/>
                <a:gd name="T76" fmla="*/ 339 w 567"/>
                <a:gd name="T77" fmla="*/ 214 h 568"/>
                <a:gd name="T78" fmla="*/ 345 w 567"/>
                <a:gd name="T79" fmla="*/ 222 h 568"/>
                <a:gd name="T80" fmla="*/ 353 w 567"/>
                <a:gd name="T81" fmla="*/ 229 h 568"/>
                <a:gd name="T82" fmla="*/ 365 w 567"/>
                <a:gd name="T83" fmla="*/ 233 h 568"/>
                <a:gd name="T84" fmla="*/ 379 w 567"/>
                <a:gd name="T85" fmla="*/ 235 h 568"/>
                <a:gd name="T86" fmla="*/ 395 w 567"/>
                <a:gd name="T87" fmla="*/ 237 h 568"/>
                <a:gd name="T88" fmla="*/ 395 w 567"/>
                <a:gd name="T89" fmla="*/ 237 h 568"/>
                <a:gd name="T90" fmla="*/ 567 w 567"/>
                <a:gd name="T91" fmla="*/ 237 h 568"/>
                <a:gd name="T92" fmla="*/ 567 w 567"/>
                <a:gd name="T93" fmla="*/ 237 h 568"/>
                <a:gd name="T94" fmla="*/ 567 w 567"/>
                <a:gd name="T95" fmla="*/ 331 h 568"/>
                <a:gd name="T96" fmla="*/ 567 w 567"/>
                <a:gd name="T97" fmla="*/ 331 h 568"/>
                <a:gd name="T98" fmla="*/ 403 w 567"/>
                <a:gd name="T99" fmla="*/ 331 h 568"/>
                <a:gd name="T100" fmla="*/ 403 w 567"/>
                <a:gd name="T101" fmla="*/ 331 h 568"/>
                <a:gd name="T102" fmla="*/ 383 w 567"/>
                <a:gd name="T103" fmla="*/ 331 h 568"/>
                <a:gd name="T104" fmla="*/ 367 w 567"/>
                <a:gd name="T105" fmla="*/ 335 h 568"/>
                <a:gd name="T106" fmla="*/ 355 w 567"/>
                <a:gd name="T107" fmla="*/ 339 h 568"/>
                <a:gd name="T108" fmla="*/ 345 w 567"/>
                <a:gd name="T109" fmla="*/ 345 h 568"/>
                <a:gd name="T110" fmla="*/ 339 w 567"/>
                <a:gd name="T111" fmla="*/ 355 h 568"/>
                <a:gd name="T112" fmla="*/ 335 w 567"/>
                <a:gd name="T113" fmla="*/ 367 h 568"/>
                <a:gd name="T114" fmla="*/ 331 w 567"/>
                <a:gd name="T115" fmla="*/ 383 h 568"/>
                <a:gd name="T116" fmla="*/ 331 w 567"/>
                <a:gd name="T117" fmla="*/ 403 h 568"/>
                <a:gd name="T118" fmla="*/ 331 w 567"/>
                <a:gd name="T119" fmla="*/ 403 h 568"/>
                <a:gd name="T120" fmla="*/ 331 w 567"/>
                <a:gd name="T121" fmla="*/ 568 h 568"/>
                <a:gd name="T122" fmla="*/ 331 w 567"/>
                <a:gd name="T1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568">
                  <a:moveTo>
                    <a:pt x="331" y="568"/>
                  </a:moveTo>
                  <a:lnTo>
                    <a:pt x="331" y="568"/>
                  </a:lnTo>
                  <a:lnTo>
                    <a:pt x="235" y="568"/>
                  </a:lnTo>
                  <a:lnTo>
                    <a:pt x="235" y="568"/>
                  </a:lnTo>
                  <a:lnTo>
                    <a:pt x="235" y="395"/>
                  </a:lnTo>
                  <a:lnTo>
                    <a:pt x="235" y="395"/>
                  </a:lnTo>
                  <a:lnTo>
                    <a:pt x="235" y="377"/>
                  </a:lnTo>
                  <a:lnTo>
                    <a:pt x="233" y="365"/>
                  </a:lnTo>
                  <a:lnTo>
                    <a:pt x="227" y="353"/>
                  </a:lnTo>
                  <a:lnTo>
                    <a:pt x="221" y="345"/>
                  </a:lnTo>
                  <a:lnTo>
                    <a:pt x="213" y="339"/>
                  </a:lnTo>
                  <a:lnTo>
                    <a:pt x="201" y="335"/>
                  </a:lnTo>
                  <a:lnTo>
                    <a:pt x="188" y="331"/>
                  </a:lnTo>
                  <a:lnTo>
                    <a:pt x="172" y="331"/>
                  </a:lnTo>
                  <a:lnTo>
                    <a:pt x="172" y="331"/>
                  </a:lnTo>
                  <a:lnTo>
                    <a:pt x="0" y="331"/>
                  </a:lnTo>
                  <a:lnTo>
                    <a:pt x="0" y="331"/>
                  </a:lnTo>
                  <a:lnTo>
                    <a:pt x="0" y="237"/>
                  </a:lnTo>
                  <a:lnTo>
                    <a:pt x="0" y="237"/>
                  </a:lnTo>
                  <a:lnTo>
                    <a:pt x="166" y="237"/>
                  </a:lnTo>
                  <a:lnTo>
                    <a:pt x="166" y="237"/>
                  </a:lnTo>
                  <a:lnTo>
                    <a:pt x="186" y="235"/>
                  </a:lnTo>
                  <a:lnTo>
                    <a:pt x="201" y="233"/>
                  </a:lnTo>
                  <a:lnTo>
                    <a:pt x="213" y="229"/>
                  </a:lnTo>
                  <a:lnTo>
                    <a:pt x="221" y="222"/>
                  </a:lnTo>
                  <a:lnTo>
                    <a:pt x="229" y="212"/>
                  </a:lnTo>
                  <a:lnTo>
                    <a:pt x="233" y="200"/>
                  </a:lnTo>
                  <a:lnTo>
                    <a:pt x="235" y="184"/>
                  </a:lnTo>
                  <a:lnTo>
                    <a:pt x="235" y="164"/>
                  </a:lnTo>
                  <a:lnTo>
                    <a:pt x="235" y="164"/>
                  </a:lnTo>
                  <a:lnTo>
                    <a:pt x="235" y="0"/>
                  </a:lnTo>
                  <a:lnTo>
                    <a:pt x="235" y="0"/>
                  </a:lnTo>
                  <a:lnTo>
                    <a:pt x="331" y="0"/>
                  </a:lnTo>
                  <a:lnTo>
                    <a:pt x="331" y="0"/>
                  </a:lnTo>
                  <a:lnTo>
                    <a:pt x="331" y="172"/>
                  </a:lnTo>
                  <a:lnTo>
                    <a:pt x="331" y="172"/>
                  </a:lnTo>
                  <a:lnTo>
                    <a:pt x="331" y="188"/>
                  </a:lnTo>
                  <a:lnTo>
                    <a:pt x="335" y="202"/>
                  </a:lnTo>
                  <a:lnTo>
                    <a:pt x="339" y="214"/>
                  </a:lnTo>
                  <a:lnTo>
                    <a:pt x="345" y="222"/>
                  </a:lnTo>
                  <a:lnTo>
                    <a:pt x="353" y="229"/>
                  </a:lnTo>
                  <a:lnTo>
                    <a:pt x="365" y="233"/>
                  </a:lnTo>
                  <a:lnTo>
                    <a:pt x="379" y="235"/>
                  </a:lnTo>
                  <a:lnTo>
                    <a:pt x="395" y="237"/>
                  </a:lnTo>
                  <a:lnTo>
                    <a:pt x="395" y="237"/>
                  </a:lnTo>
                  <a:lnTo>
                    <a:pt x="567" y="237"/>
                  </a:lnTo>
                  <a:lnTo>
                    <a:pt x="567" y="237"/>
                  </a:lnTo>
                  <a:lnTo>
                    <a:pt x="567" y="331"/>
                  </a:lnTo>
                  <a:lnTo>
                    <a:pt x="567" y="331"/>
                  </a:lnTo>
                  <a:lnTo>
                    <a:pt x="403" y="331"/>
                  </a:lnTo>
                  <a:lnTo>
                    <a:pt x="403" y="331"/>
                  </a:lnTo>
                  <a:lnTo>
                    <a:pt x="383" y="331"/>
                  </a:lnTo>
                  <a:lnTo>
                    <a:pt x="367" y="335"/>
                  </a:lnTo>
                  <a:lnTo>
                    <a:pt x="355" y="339"/>
                  </a:lnTo>
                  <a:lnTo>
                    <a:pt x="345" y="345"/>
                  </a:lnTo>
                  <a:lnTo>
                    <a:pt x="339" y="355"/>
                  </a:lnTo>
                  <a:lnTo>
                    <a:pt x="335" y="367"/>
                  </a:lnTo>
                  <a:lnTo>
                    <a:pt x="331" y="383"/>
                  </a:lnTo>
                  <a:lnTo>
                    <a:pt x="331" y="403"/>
                  </a:lnTo>
                  <a:lnTo>
                    <a:pt x="331" y="403"/>
                  </a:lnTo>
                  <a:lnTo>
                    <a:pt x="331" y="568"/>
                  </a:lnTo>
                  <a:lnTo>
                    <a:pt x="331"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Montserrat" panose="00000500000000000000" pitchFamily="50" charset="0"/>
                <a:ea typeface="ヒラギノ角ゴ Pro W3" panose="020B0300000000000000" pitchFamily="34" charset="-128"/>
                <a:cs typeface="+mn-cs"/>
              </a:endParaRPr>
            </a:p>
          </p:txBody>
        </p:sp>
      </p:grpSp>
      <p:pic>
        <p:nvPicPr>
          <p:cNvPr id="16" name="Graphic 15">
            <a:extLst>
              <a:ext uri="{FF2B5EF4-FFF2-40B4-BE49-F238E27FC236}">
                <a16:creationId xmlns:a16="http://schemas.microsoft.com/office/drawing/2014/main" id="{557D2E1A-36C6-B74A-FCEE-906A6656DB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6818" y="1670549"/>
            <a:ext cx="566155" cy="566155"/>
          </a:xfrm>
          <a:prstGeom prst="rect">
            <a:avLst/>
          </a:prstGeom>
        </p:spPr>
      </p:pic>
      <p:pic>
        <p:nvPicPr>
          <p:cNvPr id="19" name="Graphic 18">
            <a:extLst>
              <a:ext uri="{FF2B5EF4-FFF2-40B4-BE49-F238E27FC236}">
                <a16:creationId xmlns:a16="http://schemas.microsoft.com/office/drawing/2014/main" id="{CFDBB562-9F84-4AD7-9A3A-ADCFA287E2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83431" y="2677102"/>
            <a:ext cx="227433" cy="276923"/>
          </a:xfrm>
          <a:prstGeom prst="rect">
            <a:avLst/>
          </a:prstGeom>
        </p:spPr>
      </p:pic>
      <p:pic>
        <p:nvPicPr>
          <p:cNvPr id="20" name="Graphic 19">
            <a:extLst>
              <a:ext uri="{FF2B5EF4-FFF2-40B4-BE49-F238E27FC236}">
                <a16:creationId xmlns:a16="http://schemas.microsoft.com/office/drawing/2014/main" id="{C7D3A42D-1C7D-8E45-EED2-25FE98FA55E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1329" y="2607671"/>
            <a:ext cx="394432" cy="394432"/>
          </a:xfrm>
          <a:prstGeom prst="rect">
            <a:avLst/>
          </a:prstGeom>
        </p:spPr>
      </p:pic>
    </p:spTree>
    <p:custDataLst>
      <p:tags r:id="rId1"/>
    </p:custDataLst>
    <p:extLst>
      <p:ext uri="{BB962C8B-B14F-4D97-AF65-F5344CB8AC3E}">
        <p14:creationId xmlns:p14="http://schemas.microsoft.com/office/powerpoint/2010/main" val="108740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3689C9F9-2F03-8331-A19C-2C4DF06125A8}"/>
              </a:ext>
            </a:extLst>
          </p:cNvPr>
          <p:cNvSpPr txBox="1">
            <a:spLocks/>
          </p:cNvSpPr>
          <p:nvPr/>
        </p:nvSpPr>
        <p:spPr bwMode="auto">
          <a:xfrm>
            <a:off x="873898" y="192030"/>
            <a:ext cx="10444205" cy="6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ctr" anchorCtr="0" compatLnSpc="1">
            <a:prstTxWarp prst="textNoShape">
              <a:avLst/>
            </a:prstTxWarp>
          </a:bodyPr>
          <a:lstStyle>
            <a:lvl1pPr algn="ctr" rtl="0" eaLnBrk="1" fontAlgn="base" hangingPunct="1">
              <a:lnSpc>
                <a:spcPct val="90000"/>
              </a:lnSpc>
              <a:spcBef>
                <a:spcPct val="0"/>
              </a:spcBef>
              <a:spcAft>
                <a:spcPct val="0"/>
              </a:spcAft>
              <a:defRPr sz="4000" b="0" i="0" kern="12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1pPr>
            <a:lvl2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2pPr>
            <a:lvl3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3pPr>
            <a:lvl4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4pPr>
            <a:lvl5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5pPr>
            <a:lvl6pPr marL="457748"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6pPr>
            <a:lvl7pPr marL="915464"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7pPr>
            <a:lvl8pPr marL="1373186"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8pPr>
            <a:lvl9pPr marL="1830919"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9pPr>
          </a:lstStyle>
          <a:p>
            <a:pPr marL="0" marR="0" lvl="0" indent="0" algn="ctr" defTabSz="857250" rtl="0" eaLnBrk="1" fontAlgn="base" latinLnBrk="0" hangingPunct="1">
              <a:lnSpc>
                <a:spcPct val="90000"/>
              </a:lnSpc>
              <a:spcBef>
                <a:spcPct val="0"/>
              </a:spcBef>
              <a:spcAft>
                <a:spcPct val="0"/>
              </a:spcAft>
              <a:buClrTx/>
              <a:buSzTx/>
              <a:buFontTx/>
              <a:buNone/>
              <a:tabLst/>
              <a:defRPr/>
            </a:pPr>
            <a:endParaRPr kumimoji="0" lang="en-US" sz="2250" b="0" i="0" u="none" strike="noStrike" kern="1200" cap="none" spc="0" normalizeH="0" baseline="0" noProof="0" dirty="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20" name="TextBox 19">
            <a:extLst>
              <a:ext uri="{FF2B5EF4-FFF2-40B4-BE49-F238E27FC236}">
                <a16:creationId xmlns:a16="http://schemas.microsoft.com/office/drawing/2014/main" id="{802FF829-CBBB-A21B-09DC-3F9454779FE2}"/>
              </a:ext>
            </a:extLst>
          </p:cNvPr>
          <p:cNvSpPr txBox="1"/>
          <p:nvPr/>
        </p:nvSpPr>
        <p:spPr>
          <a:xfrm>
            <a:off x="965895" y="1676498"/>
            <a:ext cx="5131086" cy="2920702"/>
          </a:xfrm>
          <a:prstGeom prst="rect">
            <a:avLst/>
          </a:prstGeom>
          <a:solidFill>
            <a:schemeClr val="bg1">
              <a:lumMod val="95000"/>
            </a:schemeClr>
          </a:solidFill>
        </p:spPr>
        <p:txBody>
          <a:bodyPr wrap="square" lIns="168750" tIns="168750" rtlCol="0">
            <a:noAutofit/>
          </a:bodyPr>
          <a:lstStyle/>
          <a:p>
            <a:pPr marL="256500" marR="0" lvl="0" indent="-256500" algn="l" defTabSz="857250"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Surgical treatment of craniosynostosis in HPP aims to increase cranial volume and ameliorate elevated ICP</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1,2</a:t>
            </a:r>
          </a:p>
          <a:p>
            <a:pPr marL="256500" marR="0" lvl="0" indent="-256500" algn="l" defTabSz="857250"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The literature on craniosynostosis surgery in HPP </a:t>
            </a:r>
            <a:b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b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is limited</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p>
          <a:p>
            <a:pPr marL="780891" marR="0" lvl="1" indent="-267891" algn="l" defTabSz="857250" rtl="0" eaLnBrk="1" fontAlgn="auto" latinLnBrk="0" hangingPunct="1">
              <a:lnSpc>
                <a:spcPct val="100000"/>
              </a:lnSpc>
              <a:spcBef>
                <a:spcPts val="0"/>
              </a:spcBef>
              <a:spcAft>
                <a:spcPts val="563"/>
              </a:spcAft>
              <a:buClrTx/>
              <a:buSzTx/>
              <a:buFontTx/>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Craniectomy and cranial vault expansion have been utilized in patients with HPP and craniosynostosis</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p>
          <a:p>
            <a:pPr marL="780891" marR="0" lvl="1" indent="-267891" algn="l" defTabSz="857250" rtl="0" eaLnBrk="1" fontAlgn="auto" latinLnBrk="0" hangingPunct="1">
              <a:lnSpc>
                <a:spcPct val="100000"/>
              </a:lnSpc>
              <a:spcBef>
                <a:spcPts val="0"/>
              </a:spcBef>
              <a:spcAft>
                <a:spcPts val="563"/>
              </a:spcAft>
              <a:buClrTx/>
              <a:buSzTx/>
              <a:buFontTx/>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Use of endoscopy-assisted </a:t>
            </a:r>
            <a:r>
              <a:rPr kumimoji="0" lang="en-US" sz="1313"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suturectomy</a:t>
            </a: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has not been reported in patients with HPP</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1,2</a:t>
            </a:r>
          </a:p>
          <a:p>
            <a:pPr marL="256500" marR="0" lvl="0" indent="-256500" algn="l" defTabSz="857250"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Craniosynostosis surgery for patients with HPP should involve a multidisciplinary team that includes neurosurgeons and plastic surgeons</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2</a:t>
            </a:r>
          </a:p>
        </p:txBody>
      </p:sp>
      <p:pic>
        <p:nvPicPr>
          <p:cNvPr id="26" name="!!pillar1">
            <a:extLst>
              <a:ext uri="{FF2B5EF4-FFF2-40B4-BE49-F238E27FC236}">
                <a16:creationId xmlns:a16="http://schemas.microsoft.com/office/drawing/2014/main" id="{040C4F47-60C4-7E26-7CB0-56549DBCEB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9648" y="1110944"/>
            <a:ext cx="234007" cy="257175"/>
          </a:xfrm>
          <a:prstGeom prst="rect">
            <a:avLst/>
          </a:prstGeom>
        </p:spPr>
      </p:pic>
      <p:pic>
        <p:nvPicPr>
          <p:cNvPr id="6" name="!!pillar1">
            <a:extLst>
              <a:ext uri="{FF2B5EF4-FFF2-40B4-BE49-F238E27FC236}">
                <a16:creationId xmlns:a16="http://schemas.microsoft.com/office/drawing/2014/main" id="{7DB34E5A-6C30-3566-EEBE-6825B4EAF1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0638" y="4914953"/>
            <a:ext cx="234007" cy="257175"/>
          </a:xfrm>
          <a:prstGeom prst="rect">
            <a:avLst/>
          </a:prstGeom>
        </p:spPr>
      </p:pic>
      <p:sp>
        <p:nvSpPr>
          <p:cNvPr id="5" name="Rectangle 4">
            <a:extLst>
              <a:ext uri="{FF2B5EF4-FFF2-40B4-BE49-F238E27FC236}">
                <a16:creationId xmlns:a16="http://schemas.microsoft.com/office/drawing/2014/main" id="{D01FE626-8F17-12CE-7A9A-DCFABAC20F91}"/>
              </a:ext>
            </a:extLst>
          </p:cNvPr>
          <p:cNvSpPr/>
          <p:nvPr/>
        </p:nvSpPr>
        <p:spPr>
          <a:xfrm rot="5400000" flipH="1">
            <a:off x="7234024" y="613211"/>
            <a:ext cx="2935176" cy="5032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2972" rtl="0" eaLnBrk="1" fontAlgn="auto" latinLnBrk="0" hangingPunct="1">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0408DF5-0233-74E3-0C63-B42AFCD9BACC}"/>
              </a:ext>
            </a:extLst>
          </p:cNvPr>
          <p:cNvSpPr/>
          <p:nvPr/>
        </p:nvSpPr>
        <p:spPr>
          <a:xfrm>
            <a:off x="6185211" y="1138700"/>
            <a:ext cx="5032801" cy="578889"/>
          </a:xfrm>
          <a:prstGeom prst="rect">
            <a:avLst/>
          </a:prstGeom>
          <a:solidFill>
            <a:schemeClr val="accent1"/>
          </a:solidFill>
          <a:ln w="6350" cap="flat" cmpd="sng" algn="ctr">
            <a:noFill/>
            <a:prstDash val="solid"/>
            <a:miter lim="800000"/>
          </a:ln>
          <a:effectLst/>
        </p:spPr>
        <p:txBody>
          <a:bodyPr rtlCol="0" anchor="ctr"/>
          <a:lstStyle/>
          <a:p>
            <a:pPr marL="0" marR="0" lvl="0" indent="0" algn="ctr" defTabSz="571472"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5F5F5"/>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10" name="TextBox 9">
            <a:extLst>
              <a:ext uri="{FF2B5EF4-FFF2-40B4-BE49-F238E27FC236}">
                <a16:creationId xmlns:a16="http://schemas.microsoft.com/office/drawing/2014/main" id="{71B5611B-7E26-D293-D525-F3F7BA7A7AA9}"/>
              </a:ext>
            </a:extLst>
          </p:cNvPr>
          <p:cNvSpPr txBox="1"/>
          <p:nvPr/>
        </p:nvSpPr>
        <p:spPr>
          <a:xfrm>
            <a:off x="6251081" y="1347765"/>
            <a:ext cx="4842707" cy="202043"/>
          </a:xfrm>
          <a:prstGeom prst="rect">
            <a:avLst/>
          </a:prstGeom>
          <a:noFill/>
        </p:spPr>
        <p:txBody>
          <a:bodyPr wrap="square" lIns="0" tIns="0" rIns="0" bIns="0" rtlCol="0" anchor="t">
            <a:spAutoFit/>
          </a:bodyPr>
          <a:lstStyle/>
          <a:p>
            <a:pPr marL="0" marR="0" lvl="0" indent="0" algn="ctr" defTabSz="571472"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Complications of craniosynostosis surgery in HPP patients</a:t>
            </a:r>
          </a:p>
        </p:txBody>
      </p:sp>
      <p:sp>
        <p:nvSpPr>
          <p:cNvPr id="11" name="TextBox 10">
            <a:extLst>
              <a:ext uri="{FF2B5EF4-FFF2-40B4-BE49-F238E27FC236}">
                <a16:creationId xmlns:a16="http://schemas.microsoft.com/office/drawing/2014/main" id="{AE84D32B-F321-F10A-9A3B-EB19AD416E0F}"/>
              </a:ext>
            </a:extLst>
          </p:cNvPr>
          <p:cNvSpPr txBox="1"/>
          <p:nvPr/>
        </p:nvSpPr>
        <p:spPr>
          <a:xfrm>
            <a:off x="6387561" y="1780642"/>
            <a:ext cx="4734790" cy="1366143"/>
          </a:xfrm>
          <a:prstGeom prst="rect">
            <a:avLst/>
          </a:prstGeom>
          <a:noFill/>
        </p:spPr>
        <p:txBody>
          <a:bodyPr wrap="square" lIns="0" tIns="0" rIns="0" bIns="0" rtlCol="0">
            <a:spAutoFit/>
          </a:bodyPr>
          <a:lstStyle/>
          <a:p>
            <a:pPr marL="267891" marR="0" lvl="0" indent="-267891" algn="l" defTabSz="571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Surgical interventions in patients with HPP may be more challenging due to HPP-related complications, including:</a:t>
            </a:r>
            <a:r>
              <a:rPr kumimoji="0" lang="en-US" sz="1313"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1,2</a:t>
            </a:r>
            <a:endPar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696516" marR="0" lvl="1" indent="-267891" algn="l" defTabSz="571472"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Extensive dural ossification and adherence to inner cranial vault</a:t>
            </a:r>
          </a:p>
          <a:p>
            <a:pPr marL="696516" marR="0" lvl="1" indent="-267891" algn="l" defTabSz="571472"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CSF leaks</a:t>
            </a:r>
          </a:p>
          <a:p>
            <a:pPr marL="696516" marR="0" lvl="1" indent="-267891" algn="l" defTabSz="571472" rtl="0" eaLnBrk="1" fontAlgn="auto" latinLnBrk="0" hangingPunct="1">
              <a:lnSpc>
                <a:spcPct val="100000"/>
              </a:lnSpc>
              <a:spcBef>
                <a:spcPts val="0"/>
              </a:spcBef>
              <a:spcAft>
                <a:spcPts val="563"/>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Impaired </a:t>
            </a:r>
            <a:r>
              <a:rPr kumimoji="0" lang="en-US" sz="1313"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calvarial</a:t>
            </a:r>
            <a:r>
              <a:rPr kumimoji="0" lang="en-US" sz="1313"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bone formation</a:t>
            </a:r>
          </a:p>
        </p:txBody>
      </p:sp>
      <p:sp>
        <p:nvSpPr>
          <p:cNvPr id="14" name="Text Placeholder 2">
            <a:extLst>
              <a:ext uri="{FF2B5EF4-FFF2-40B4-BE49-F238E27FC236}">
                <a16:creationId xmlns:a16="http://schemas.microsoft.com/office/drawing/2014/main" id="{FDF6ADB0-5ACB-F529-AB58-8CF7060E2AE8}"/>
              </a:ext>
            </a:extLst>
          </p:cNvPr>
          <p:cNvSpPr txBox="1">
            <a:spLocks/>
          </p:cNvSpPr>
          <p:nvPr/>
        </p:nvSpPr>
        <p:spPr>
          <a:xfrm>
            <a:off x="806829" y="5973367"/>
            <a:ext cx="10342349" cy="349747"/>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CSF, cerebrospinal fluid; HPP, hypophosphatasia; ICP, intracranial pressure</a:t>
            </a:r>
          </a:p>
          <a:p>
            <a:pPr marL="0" marR="0" lvl="0" indent="0" algn="l" defTabSz="85725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1.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Collmann</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H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Childs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Nerv</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Syst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2009;25:217–23; 2.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Kosnik-Infinger</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L et al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Neurosurg</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Focus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2015;38:E10</a:t>
            </a:r>
          </a:p>
        </p:txBody>
      </p:sp>
      <p:sp>
        <p:nvSpPr>
          <p:cNvPr id="2" name="Rectangle 1">
            <a:extLst>
              <a:ext uri="{FF2B5EF4-FFF2-40B4-BE49-F238E27FC236}">
                <a16:creationId xmlns:a16="http://schemas.microsoft.com/office/drawing/2014/main" id="{E7856E02-13D4-1C5C-BBA0-13F44DC31697}"/>
              </a:ext>
            </a:extLst>
          </p:cNvPr>
          <p:cNvSpPr/>
          <p:nvPr/>
        </p:nvSpPr>
        <p:spPr>
          <a:xfrm>
            <a:off x="965896" y="1138700"/>
            <a:ext cx="5117460" cy="578889"/>
          </a:xfrm>
          <a:prstGeom prst="rect">
            <a:avLst/>
          </a:prstGeom>
          <a:solidFill>
            <a:schemeClr val="accent1"/>
          </a:solidFill>
          <a:ln w="6350" cap="flat" cmpd="sng" algn="ctr">
            <a:noFill/>
            <a:prstDash val="solid"/>
            <a:miter lim="800000"/>
          </a:ln>
          <a:effectLst/>
        </p:spPr>
        <p:txBody>
          <a:bodyPr rtlCol="0" anchor="ctr"/>
          <a:lstStyle/>
          <a:p>
            <a:pPr marL="0" marR="0" lvl="0" indent="0" algn="ctr" defTabSz="571472"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5F5F5"/>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3" name="TextBox 2">
            <a:extLst>
              <a:ext uri="{FF2B5EF4-FFF2-40B4-BE49-F238E27FC236}">
                <a16:creationId xmlns:a16="http://schemas.microsoft.com/office/drawing/2014/main" id="{F1F501F4-641A-9389-E760-8C626D5FE0A3}"/>
              </a:ext>
            </a:extLst>
          </p:cNvPr>
          <p:cNvSpPr txBox="1"/>
          <p:nvPr/>
        </p:nvSpPr>
        <p:spPr>
          <a:xfrm>
            <a:off x="928809" y="1339636"/>
            <a:ext cx="5212725" cy="202043"/>
          </a:xfrm>
          <a:prstGeom prst="rect">
            <a:avLst/>
          </a:prstGeom>
          <a:noFill/>
        </p:spPr>
        <p:txBody>
          <a:bodyPr wrap="square" lIns="0" tIns="0" rIns="0" bIns="0" rtlCol="0">
            <a:spAutoFit/>
          </a:bodyPr>
          <a:lstStyle/>
          <a:p>
            <a:pPr marL="0" marR="0" lvl="0" indent="0" algn="ctr" defTabSz="571472"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Surgical treatment of craniosynostosis</a:t>
            </a:r>
          </a:p>
        </p:txBody>
      </p:sp>
      <p:sp>
        <p:nvSpPr>
          <p:cNvPr id="8" name="Title 7">
            <a:extLst>
              <a:ext uri="{FF2B5EF4-FFF2-40B4-BE49-F238E27FC236}">
                <a16:creationId xmlns:a16="http://schemas.microsoft.com/office/drawing/2014/main" id="{1C13C7BF-2960-5400-1D48-8C2B9EB030DC}"/>
              </a:ext>
            </a:extLst>
          </p:cNvPr>
          <p:cNvSpPr>
            <a:spLocks noGrp="1"/>
          </p:cNvSpPr>
          <p:nvPr>
            <p:ph type="title"/>
          </p:nvPr>
        </p:nvSpPr>
        <p:spPr/>
        <p:txBody>
          <a:bodyPr/>
          <a:lstStyle/>
          <a:p>
            <a:r>
              <a:rPr lang="en-US" dirty="0">
                <a:solidFill>
                  <a:srgbClr val="001E60"/>
                </a:solidFill>
                <a:ea typeface="+mn-ea"/>
              </a:rPr>
              <a:t>Surgical management of craniosynostosis in HPP</a:t>
            </a:r>
            <a:endParaRPr lang="en-IN" dirty="0"/>
          </a:p>
        </p:txBody>
      </p:sp>
      <p:sp>
        <p:nvSpPr>
          <p:cNvPr id="12" name="Rectangle 11">
            <a:extLst>
              <a:ext uri="{FF2B5EF4-FFF2-40B4-BE49-F238E27FC236}">
                <a16:creationId xmlns:a16="http://schemas.microsoft.com/office/drawing/2014/main" id="{4EC82B3E-BE02-6000-FEC4-32532066BABE}"/>
              </a:ext>
            </a:extLst>
          </p:cNvPr>
          <p:cNvSpPr/>
          <p:nvPr/>
        </p:nvSpPr>
        <p:spPr>
          <a:xfrm>
            <a:off x="863202" y="1009055"/>
            <a:ext cx="10462500" cy="3712500"/>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base" latinLnBrk="0" hangingPunct="1">
              <a:lnSpc>
                <a:spcPct val="100000"/>
              </a:lnSpc>
              <a:spcBef>
                <a:spcPct val="0"/>
              </a:spcBef>
              <a:spcAft>
                <a:spcPct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833668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228602" y="6040001"/>
            <a:ext cx="1694932" cy="41070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16" t="8933" r="83206" b="79200"/>
          <a:stretch/>
        </p:blipFill>
        <p:spPr>
          <a:xfrm>
            <a:off x="1" y="329184"/>
            <a:ext cx="457200" cy="813816"/>
          </a:xfrm>
          <a:prstGeom prst="rect">
            <a:avLst/>
          </a:prstGeom>
        </p:spPr>
      </p:pic>
      <p:sp>
        <p:nvSpPr>
          <p:cNvPr id="15" name="Title 2">
            <a:extLst>
              <a:ext uri="{FF2B5EF4-FFF2-40B4-BE49-F238E27FC236}">
                <a16:creationId xmlns:a16="http://schemas.microsoft.com/office/drawing/2014/main" id="{D4FA4040-D6AD-4D22-A303-27366A2F9848}"/>
              </a:ext>
            </a:extLst>
          </p:cNvPr>
          <p:cNvSpPr txBox="1">
            <a:spLocks/>
          </p:cNvSpPr>
          <p:nvPr/>
        </p:nvSpPr>
        <p:spPr>
          <a:xfrm>
            <a:off x="776689" y="1953144"/>
            <a:ext cx="10515600" cy="1325563"/>
          </a:xfrm>
          <a:prstGeom prst="rect">
            <a:avLst/>
          </a:prstGeom>
        </p:spPr>
        <p:txBody>
          <a:bodyPr/>
          <a:lstStyle>
            <a:lvl1pPr>
              <a:defRPr>
                <a:latin typeface="+mj-lt"/>
                <a:ea typeface="+mj-ea"/>
                <a:cs typeface="+mj-cs"/>
              </a:defRPr>
            </a:lvl1pPr>
          </a:lstStyle>
          <a:p>
            <a:pPr algn="l"/>
            <a:r>
              <a:rPr lang="en-GB" sz="2667" b="1" kern="0" dirty="0">
                <a:solidFill>
                  <a:srgbClr val="7030A0"/>
                </a:solidFill>
              </a:rPr>
              <a:t>Disclaimer</a:t>
            </a:r>
            <a:endParaRPr lang="en-US" sz="2667" b="1" kern="0" dirty="0">
              <a:solidFill>
                <a:srgbClr val="7030A0"/>
              </a:solidFill>
            </a:endParaRPr>
          </a:p>
        </p:txBody>
      </p:sp>
      <p:sp>
        <p:nvSpPr>
          <p:cNvPr id="16" name="Content Placeholder 1">
            <a:extLst>
              <a:ext uri="{FF2B5EF4-FFF2-40B4-BE49-F238E27FC236}">
                <a16:creationId xmlns:a16="http://schemas.microsoft.com/office/drawing/2014/main" id="{48718E43-6CF6-4C81-B9C8-CF0E0150D5DD}"/>
              </a:ext>
            </a:extLst>
          </p:cNvPr>
          <p:cNvSpPr txBox="1">
            <a:spLocks/>
          </p:cNvSpPr>
          <p:nvPr/>
        </p:nvSpPr>
        <p:spPr>
          <a:xfrm>
            <a:off x="914400" y="2629482"/>
            <a:ext cx="10515600" cy="285691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a:buClr>
                <a:schemeClr val="tx2"/>
              </a:buClr>
            </a:pPr>
            <a:r>
              <a:rPr lang="en-GB" altLang="en-US" sz="1600" kern="0" dirty="0">
                <a:solidFill>
                  <a:sysClr val="windowText" lastClr="000000"/>
                </a:solidFill>
              </a:rPr>
              <a:t>AstraZeneca </a:t>
            </a:r>
            <a:r>
              <a:rPr lang="en-AU" altLang="en-US" sz="1600" kern="0" dirty="0">
                <a:solidFill>
                  <a:sysClr val="windowText" lastClr="000000"/>
                </a:solidFill>
              </a:rPr>
              <a:t>abides by the IFPMA Code of Pharmaceutical Marketing Practices, the Middle East &amp; Africa LAWG Code of Practices and AstraZeneca Global Policies, and as such will not engage in the promotion of unregistered products or unapproved indications</a:t>
            </a:r>
          </a:p>
          <a:p>
            <a:pPr lvl="1">
              <a:buClr>
                <a:schemeClr val="tx2"/>
              </a:buClr>
            </a:pPr>
            <a:endParaRPr lang="en-GB" altLang="en-US" sz="1600" kern="0" dirty="0">
              <a:solidFill>
                <a:sysClr val="windowText" lastClr="000000"/>
              </a:solidFill>
            </a:endParaRPr>
          </a:p>
          <a:p>
            <a:pPr lvl="1">
              <a:buClr>
                <a:schemeClr val="tx2"/>
              </a:buClr>
            </a:pPr>
            <a:r>
              <a:rPr lang="en-GB" altLang="en-US" sz="1600" kern="0" dirty="0">
                <a:solidFill>
                  <a:sysClr val="windowText" lastClr="000000"/>
                </a:solidFill>
              </a:rPr>
              <a:t>Presentations are intended for educational purposes only and do not replace independent professional judgment. Statements of fact and opinions expressed are those of the speakers individually and, unless expressly stated to the contrary, are not the opinion or position of AstraZeneca. AstraZeneca does not endorse or approve, and assumes no responsibility for, the content, accuracy or completeness of the information presented</a:t>
            </a:r>
          </a:p>
          <a:p>
            <a:pPr lvl="1">
              <a:buClr>
                <a:schemeClr val="tx2"/>
              </a:buClr>
            </a:pPr>
            <a:endParaRPr lang="en-GB" altLang="en-US" sz="1600" kern="0" dirty="0">
              <a:solidFill>
                <a:sysClr val="windowText" lastClr="000000"/>
              </a:solidFill>
            </a:endParaRPr>
          </a:p>
          <a:p>
            <a:pPr lvl="1">
              <a:buClr>
                <a:schemeClr val="tx2"/>
              </a:buClr>
            </a:pPr>
            <a:r>
              <a:rPr lang="en-AU" altLang="en-US" sz="1600" kern="0" dirty="0">
                <a:solidFill>
                  <a:sysClr val="windowText" lastClr="000000"/>
                </a:solidFill>
              </a:rPr>
              <a:t>Please refer to the appropriate approved Product Information before prescribing any agents mentioned in this presentation</a:t>
            </a:r>
          </a:p>
        </p:txBody>
      </p:sp>
      <p:sp>
        <p:nvSpPr>
          <p:cNvPr id="17" name="Title 2">
            <a:extLst>
              <a:ext uri="{FF2B5EF4-FFF2-40B4-BE49-F238E27FC236}">
                <a16:creationId xmlns:a16="http://schemas.microsoft.com/office/drawing/2014/main" id="{8411B3FC-6F22-487B-817C-D4493D16BB8D}"/>
              </a:ext>
            </a:extLst>
          </p:cNvPr>
          <p:cNvSpPr txBox="1">
            <a:spLocks/>
          </p:cNvSpPr>
          <p:nvPr/>
        </p:nvSpPr>
        <p:spPr>
          <a:xfrm>
            <a:off x="762000" y="504089"/>
            <a:ext cx="10515600" cy="1325563"/>
          </a:xfrm>
          <a:prstGeom prst="rect">
            <a:avLst/>
          </a:prstGeom>
        </p:spPr>
        <p:txBody>
          <a:bodyPr/>
          <a:lstStyle>
            <a:lvl1pPr>
              <a:defRPr>
                <a:latin typeface="+mj-lt"/>
                <a:ea typeface="+mj-ea"/>
                <a:cs typeface="+mj-cs"/>
              </a:defRPr>
            </a:lvl1pPr>
          </a:lstStyle>
          <a:p>
            <a:pPr algn="l"/>
            <a:r>
              <a:rPr lang="en-GB" sz="2667" b="1" kern="0" dirty="0">
                <a:solidFill>
                  <a:srgbClr val="7030A0"/>
                </a:solidFill>
              </a:rPr>
              <a:t>Disclosure</a:t>
            </a:r>
            <a:endParaRPr lang="en-US" sz="2667" b="1" kern="0" dirty="0">
              <a:solidFill>
                <a:srgbClr val="7030A0"/>
              </a:solidFill>
            </a:endParaRPr>
          </a:p>
        </p:txBody>
      </p:sp>
      <p:sp>
        <p:nvSpPr>
          <p:cNvPr id="18" name="Content Placeholder 1">
            <a:extLst>
              <a:ext uri="{FF2B5EF4-FFF2-40B4-BE49-F238E27FC236}">
                <a16:creationId xmlns:a16="http://schemas.microsoft.com/office/drawing/2014/main" id="{63415763-402E-4054-AE3C-33BB3D2992F0}"/>
              </a:ext>
            </a:extLst>
          </p:cNvPr>
          <p:cNvSpPr txBox="1">
            <a:spLocks/>
          </p:cNvSpPr>
          <p:nvPr/>
        </p:nvSpPr>
        <p:spPr>
          <a:xfrm>
            <a:off x="914400" y="1066800"/>
            <a:ext cx="10515600" cy="56134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a:buClr>
                <a:schemeClr val="tx2"/>
              </a:buClr>
            </a:pPr>
            <a:r>
              <a:rPr lang="en-GB" altLang="en-US" sz="1600" kern="0" dirty="0">
                <a:solidFill>
                  <a:sysClr val="windowText" lastClr="000000"/>
                </a:solidFill>
              </a:rPr>
              <a:t>AstraZeneca</a:t>
            </a:r>
            <a:endParaRPr lang="en-AU" altLang="en-US" sz="1600" kern="0" dirty="0">
              <a:solidFill>
                <a:sysClr val="windowText" lastClr="000000"/>
              </a:solidFill>
            </a:endParaRPr>
          </a:p>
        </p:txBody>
      </p:sp>
    </p:spTree>
    <p:extLst>
      <p:ext uri="{BB962C8B-B14F-4D97-AF65-F5344CB8AC3E}">
        <p14:creationId xmlns:p14="http://schemas.microsoft.com/office/powerpoint/2010/main" val="1532669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0D79-4A08-2185-4DC4-3379C1BA007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B23871-3F7A-BCC3-A97D-06A892DC7CE5}"/>
              </a:ext>
            </a:extLst>
          </p:cNvPr>
          <p:cNvPicPr>
            <a:picLocks noChangeAspect="1"/>
          </p:cNvPicPr>
          <p:nvPr/>
        </p:nvPicPr>
        <p:blipFill>
          <a:blip r:embed="rId3"/>
          <a:stretch>
            <a:fillRect/>
          </a:stretch>
        </p:blipFill>
        <p:spPr>
          <a:xfrm>
            <a:off x="1032147" y="1672340"/>
            <a:ext cx="2771023" cy="3513321"/>
          </a:xfrm>
          <a:prstGeom prst="rect">
            <a:avLst/>
          </a:prstGeom>
          <a:ln>
            <a:noFill/>
          </a:ln>
        </p:spPr>
      </p:pic>
      <p:sp>
        <p:nvSpPr>
          <p:cNvPr id="2" name="Title 1">
            <a:extLst>
              <a:ext uri="{FF2B5EF4-FFF2-40B4-BE49-F238E27FC236}">
                <a16:creationId xmlns:a16="http://schemas.microsoft.com/office/drawing/2014/main" id="{299C2032-B305-DA3E-F508-E46DC8E80764}"/>
              </a:ext>
            </a:extLst>
          </p:cNvPr>
          <p:cNvSpPr>
            <a:spLocks noGrp="1"/>
          </p:cNvSpPr>
          <p:nvPr>
            <p:ph type="title"/>
          </p:nvPr>
        </p:nvSpPr>
        <p:spPr>
          <a:xfrm>
            <a:off x="863202" y="100792"/>
            <a:ext cx="9840517" cy="708750"/>
          </a:xfrm>
        </p:spPr>
        <p:txBody>
          <a:bodyPr/>
          <a:lstStyle/>
          <a:p>
            <a:r>
              <a:rPr lang="en-US" dirty="0" err="1">
                <a:ea typeface="ヒラギノ角ゴ Pro W3"/>
              </a:rPr>
              <a:t>Asfotase</a:t>
            </a:r>
            <a:r>
              <a:rPr lang="en-US" dirty="0">
                <a:ea typeface="ヒラギノ角ゴ Pro W3"/>
              </a:rPr>
              <a:t> alfa molecular structure </a:t>
            </a:r>
            <a:endParaRPr lang="en-IN" dirty="0"/>
          </a:p>
        </p:txBody>
      </p:sp>
      <p:sp>
        <p:nvSpPr>
          <p:cNvPr id="7" name="Content Placeholder 3">
            <a:extLst>
              <a:ext uri="{FF2B5EF4-FFF2-40B4-BE49-F238E27FC236}">
                <a16:creationId xmlns:a16="http://schemas.microsoft.com/office/drawing/2014/main" id="{41B427A2-249A-EDA1-B501-380DC61FC92C}"/>
              </a:ext>
            </a:extLst>
          </p:cNvPr>
          <p:cNvSpPr txBox="1">
            <a:spLocks/>
          </p:cNvSpPr>
          <p:nvPr/>
        </p:nvSpPr>
        <p:spPr bwMode="auto">
          <a:xfrm>
            <a:off x="793704" y="5960630"/>
            <a:ext cx="9744444" cy="3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rtlCol="0" anchor="b" anchorCtr="0" compatLnSpc="1">
            <a:prstTxWarp prst="textNoShape">
              <a:avLst/>
            </a:prstTxWarp>
            <a:spAutoFit/>
          </a:bodyPr>
          <a:lstStyle>
            <a:lvl1pPr marL="0" indent="0" algn="l" rtl="0" eaLnBrk="1" fontAlgn="base" hangingPunct="1">
              <a:lnSpc>
                <a:spcPct val="90000"/>
              </a:lnSpc>
              <a:spcBef>
                <a:spcPts val="1000"/>
              </a:spcBef>
              <a:spcAft>
                <a:spcPct val="0"/>
              </a:spcAft>
              <a:buFontTx/>
              <a:buNone/>
              <a:defRPr sz="2400" b="0" i="0" kern="1200">
                <a:solidFill>
                  <a:schemeClr val="tx2"/>
                </a:solidFill>
                <a:latin typeface="Montserrat" pitchFamily="2" charset="77"/>
                <a:ea typeface="ヒラギノ角ゴ Pro W3" panose="020B0300000000000000" pitchFamily="34" charset="-128"/>
                <a:cs typeface="+mn-cs"/>
              </a:defRPr>
            </a:lvl1pPr>
            <a:lvl2pPr marL="4572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2pPr>
            <a:lvl3pPr marL="9144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3pPr>
            <a:lvl4pPr marL="13716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4pPr>
            <a:lvl5pPr marL="18288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ALP, alkaline phosphatase; CCDS, Company Core Data Sheet; DNA, deoxyribonucleic acid; Fc, fragment crystallizable; IgG1, immunoglobulin G1</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1. Data on file – Alexion CCDS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Asfotase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alfa); 2. Millán JL, Whyte MP.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Calcif</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Tissue Int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2016;98(4):398–416</a:t>
            </a:r>
          </a:p>
        </p:txBody>
      </p:sp>
      <p:sp>
        <p:nvSpPr>
          <p:cNvPr id="9" name="TextBox 8">
            <a:extLst>
              <a:ext uri="{FF2B5EF4-FFF2-40B4-BE49-F238E27FC236}">
                <a16:creationId xmlns:a16="http://schemas.microsoft.com/office/drawing/2014/main" id="{7818A59C-DD30-DCF1-DCE9-275E34854B62}"/>
              </a:ext>
            </a:extLst>
          </p:cNvPr>
          <p:cNvSpPr txBox="1"/>
          <p:nvPr/>
        </p:nvSpPr>
        <p:spPr>
          <a:xfrm>
            <a:off x="863203" y="1018929"/>
            <a:ext cx="10456664" cy="323165"/>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srgbClr val="FFFFFF"/>
                </a:solidFill>
                <a:effectLst/>
                <a:uLnTx/>
                <a:uFillTx/>
                <a:latin typeface="Arial" panose="020B0604020202020204"/>
                <a:ea typeface="Calibri" panose="020F0502020204030204" pitchFamily="34" charset="0"/>
                <a:cs typeface="+mn-cs"/>
              </a:rPr>
              <a:t>Asfotase</a:t>
            </a:r>
            <a:r>
              <a:rPr kumimoji="0" lang="en-US" sz="15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mn-cs"/>
              </a:rPr>
              <a:t> alfa is a soluble glycoprotein composed of 2 identical polypeptide chains.</a:t>
            </a:r>
            <a:r>
              <a:rPr kumimoji="0" lang="en-US" sz="1500" b="1" i="0" u="none" strike="noStrike" kern="1200" cap="none" spc="0" normalizeH="0" baseline="30000" noProof="0">
                <a:ln>
                  <a:noFill/>
                </a:ln>
                <a:solidFill>
                  <a:srgbClr val="FFFFFF"/>
                </a:solidFill>
                <a:effectLst/>
                <a:uLnTx/>
                <a:uFillTx/>
                <a:latin typeface="Arial" panose="020B0604020202020204"/>
                <a:ea typeface="Calibri" panose="020F0502020204030204" pitchFamily="34" charset="0"/>
                <a:cs typeface="+mn-cs"/>
              </a:rPr>
              <a:t>1</a:t>
            </a:r>
            <a:r>
              <a:rPr kumimoji="0" lang="en-US" sz="15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mn-cs"/>
              </a:rPr>
              <a:t> </a:t>
            </a:r>
            <a:endParaRPr kumimoji="0" lang="en-IN" sz="15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1689AAF6-6B6E-5830-AC17-8DDCA724E1F1}"/>
              </a:ext>
            </a:extLst>
          </p:cNvPr>
          <p:cNvSpPr txBox="1"/>
          <p:nvPr/>
        </p:nvSpPr>
        <p:spPr>
          <a:xfrm>
            <a:off x="4718705" y="1477041"/>
            <a:ext cx="3000375" cy="294376"/>
          </a:xfrm>
          <a:prstGeom prst="rect">
            <a:avLst/>
          </a:prstGeom>
          <a:noFill/>
        </p:spPr>
        <p:txBody>
          <a:bodyPr wrap="square" lIns="0">
            <a:spAutoFit/>
          </a:bodyPr>
          <a:lstStyle>
            <a:defPPr>
              <a:defRPr lang="en-US"/>
            </a:defPPr>
            <a:lvl1pPr>
              <a:defRPr sz="1400">
                <a:effectLst/>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mn-cs"/>
              </a:rPr>
              <a:t>Each chain contains 3 domains:</a:t>
            </a:r>
            <a:r>
              <a:rPr kumimoji="0" lang="en-US" sz="1313" b="1" i="0" u="none" strike="noStrike" kern="1200" cap="none" spc="0" normalizeH="0" baseline="30000" noProof="0" dirty="0">
                <a:ln>
                  <a:noFill/>
                </a:ln>
                <a:solidFill>
                  <a:srgbClr val="001E60"/>
                </a:solidFill>
                <a:effectLst/>
                <a:uLnTx/>
                <a:uFillTx/>
                <a:latin typeface="Arial" panose="020B0604020202020204"/>
                <a:ea typeface="Calibri" panose="020F0502020204030204" pitchFamily="34" charset="0"/>
                <a:cs typeface="+mn-cs"/>
              </a:rPr>
              <a:t>2</a:t>
            </a:r>
            <a:r>
              <a:rPr kumimoji="0" lang="en-US" sz="1313"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mn-cs"/>
              </a:rPr>
              <a:t> </a:t>
            </a:r>
            <a:endParaRPr kumimoji="0" lang="en-IN" sz="1313"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mn-cs"/>
            </a:endParaRPr>
          </a:p>
        </p:txBody>
      </p:sp>
      <p:sp>
        <p:nvSpPr>
          <p:cNvPr id="20" name="Content Placeholder 9">
            <a:extLst>
              <a:ext uri="{FF2B5EF4-FFF2-40B4-BE49-F238E27FC236}">
                <a16:creationId xmlns:a16="http://schemas.microsoft.com/office/drawing/2014/main" id="{AFC6A342-A86B-2932-5530-D6792C75C805}"/>
              </a:ext>
            </a:extLst>
          </p:cNvPr>
          <p:cNvSpPr txBox="1">
            <a:spLocks/>
          </p:cNvSpPr>
          <p:nvPr/>
        </p:nvSpPr>
        <p:spPr>
          <a:xfrm>
            <a:off x="6452834" y="2216312"/>
            <a:ext cx="4867033" cy="2348835"/>
          </a:xfrm>
          <a:prstGeom prst="rect">
            <a:avLst/>
          </a:prstGeom>
          <a:solidFill>
            <a:schemeClr val="tx1"/>
          </a:solidFill>
        </p:spPr>
        <p:txBody>
          <a:bodyPr lIns="85725" tIns="42863" rIns="85725" bIns="42863" anchor="t"/>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5984" marR="0" lvl="0" indent="-255984"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FFFFFF"/>
                </a:solidFill>
                <a:effectLst/>
                <a:uLnTx/>
                <a:uFillTx/>
                <a:latin typeface="Arial" panose="020B0604020202020204"/>
                <a:ea typeface="ヒラギノ角ゴ Pro W3"/>
                <a:cs typeface="Arial"/>
              </a:rPr>
              <a:t>Asfotase</a:t>
            </a: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 alfa is a tissue-nonspecific ALP produced by recombinant DNA technology in a Chinese hamster ovary cell line.</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a:rPr>
              <a:t>1</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mn-cs"/>
            </a:endParaRPr>
          </a:p>
          <a:p>
            <a:pPr marL="255984" marR="0" lvl="0" indent="-255984"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Each chain contains 726 amino acids.</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a:rPr>
              <a:t>1</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endParaRPr>
          </a:p>
          <a:p>
            <a:pPr marL="255984" marR="0" lvl="0" indent="-255984"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Each chain consists of:</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a:rPr>
              <a:t>1</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endParaRPr>
          </a:p>
          <a:p>
            <a:pPr marL="498575" marR="0" lvl="1" indent="-267891"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Catalytic domain of human tissue-nonspecific ALP.</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a:endParaRPr>
          </a:p>
          <a:p>
            <a:pPr marL="498575" marR="0" lvl="1" indent="-267891"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Human  IgG1 Fc domain. </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a:endParaRPr>
          </a:p>
          <a:p>
            <a:pPr marL="498575" marR="0" lvl="1" indent="-267891"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Deca-aspartate peptide used as a bone targeting domain.</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mn-cs"/>
            </a:endParaRPr>
          </a:p>
        </p:txBody>
      </p:sp>
      <p:sp>
        <p:nvSpPr>
          <p:cNvPr id="24" name="Rectangle 23">
            <a:extLst>
              <a:ext uri="{FF2B5EF4-FFF2-40B4-BE49-F238E27FC236}">
                <a16:creationId xmlns:a16="http://schemas.microsoft.com/office/drawing/2014/main" id="{ED6A8165-13EE-AC49-53D4-4A24304FA666}"/>
              </a:ext>
            </a:extLst>
          </p:cNvPr>
          <p:cNvSpPr/>
          <p:nvPr/>
        </p:nvSpPr>
        <p:spPr>
          <a:xfrm>
            <a:off x="844134" y="5515365"/>
            <a:ext cx="10456664" cy="376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5725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Figure used from (Millán JL, Whyte MP. </a:t>
            </a:r>
            <a:r>
              <a:rPr kumimoji="0" lang="en-US" sz="750" b="0" i="1" u="none" strike="noStrike" kern="1200" cap="none" spc="0" normalizeH="0" baseline="0" noProof="0" dirty="0" err="1">
                <a:ln>
                  <a:noFill/>
                </a:ln>
                <a:solidFill>
                  <a:srgbClr val="6E6159"/>
                </a:solidFill>
                <a:effectLst/>
                <a:uLnTx/>
                <a:uFillTx/>
                <a:latin typeface="Arial" panose="020B0604020202020204"/>
                <a:ea typeface="+mn-ea"/>
                <a:cs typeface="+mn-cs"/>
              </a:rPr>
              <a:t>Calcif</a:t>
            </a:r>
            <a:r>
              <a:rPr kumimoji="0" lang="en-US" sz="750" b="0" i="1" u="none" strike="noStrike" kern="1200" cap="none" spc="0" normalizeH="0" baseline="0" noProof="0" dirty="0">
                <a:ln>
                  <a:noFill/>
                </a:ln>
                <a:solidFill>
                  <a:srgbClr val="6E6159"/>
                </a:solidFill>
                <a:effectLst/>
                <a:uLnTx/>
                <a:uFillTx/>
                <a:latin typeface="Arial" panose="020B0604020202020204"/>
                <a:ea typeface="+mn-ea"/>
                <a:cs typeface="+mn-cs"/>
              </a:rPr>
              <a:t> Tissue Int</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 2016;98(4):398–416).</a:t>
            </a:r>
            <a:r>
              <a:rPr kumimoji="0" lang="en-US" sz="750" b="0" i="0" u="none" strike="noStrike" kern="1200" cap="none" spc="0" normalizeH="0" baseline="30000" noProof="0" dirty="0">
                <a:ln>
                  <a:noFill/>
                </a:ln>
                <a:solidFill>
                  <a:srgbClr val="6E6159"/>
                </a:solidFill>
                <a:effectLst/>
                <a:uLnTx/>
                <a:uFillTx/>
                <a:latin typeface="Arial" panose="020B0604020202020204"/>
                <a:ea typeface="+mn-ea"/>
                <a:cs typeface="+mn-cs"/>
              </a:rPr>
              <a:t>2</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 Published by Springer Nature under CC BY 4.0 </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hlinkClick r:id="rId4"/>
              </a:rPr>
              <a:t>License</a:t>
            </a:r>
            <a:endPar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C2B9060-B744-7439-A737-DBCF05BA7A02}"/>
              </a:ext>
            </a:extLst>
          </p:cNvPr>
          <p:cNvSpPr txBox="1"/>
          <p:nvPr/>
        </p:nvSpPr>
        <p:spPr>
          <a:xfrm>
            <a:off x="3906187" y="2442433"/>
            <a:ext cx="2596778" cy="4964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001E60"/>
                </a:solidFill>
                <a:effectLst/>
                <a:uLnTx/>
                <a:uFillTx/>
                <a:latin typeface="Arial" panose="020B0604020202020204"/>
                <a:ea typeface="+mn-ea"/>
                <a:cs typeface="+mn-cs"/>
              </a:rPr>
              <a:t>Human tissue-nonspecific ALP</a:t>
            </a:r>
            <a:endParaRPr kumimoji="0" lang="en-IN" sz="1313" b="1"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69A4499-4E3D-4028-42D2-E23DCDF79FA9}"/>
              </a:ext>
            </a:extLst>
          </p:cNvPr>
          <p:cNvSpPr txBox="1"/>
          <p:nvPr/>
        </p:nvSpPr>
        <p:spPr>
          <a:xfrm>
            <a:off x="3874399" y="3673373"/>
            <a:ext cx="1028880" cy="294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001E60"/>
                </a:solidFill>
                <a:effectLst/>
                <a:uLnTx/>
                <a:uFillTx/>
                <a:latin typeface="Arial" panose="020B0604020202020204"/>
                <a:ea typeface="+mn-ea"/>
                <a:cs typeface="+mn-cs"/>
              </a:rPr>
              <a:t>IgG1 Fc</a:t>
            </a:r>
            <a:endParaRPr kumimoji="0" lang="en-IN" sz="1313" b="1"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6BDE769-391B-9F5C-27ED-E7709D4B4B9E}"/>
              </a:ext>
            </a:extLst>
          </p:cNvPr>
          <p:cNvSpPr txBox="1"/>
          <p:nvPr/>
        </p:nvSpPr>
        <p:spPr>
          <a:xfrm>
            <a:off x="3917312" y="4763297"/>
            <a:ext cx="1602787" cy="294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001E60"/>
                </a:solidFill>
                <a:effectLst/>
                <a:uLnTx/>
                <a:uFillTx/>
                <a:latin typeface="Arial" panose="020B0604020202020204"/>
                <a:ea typeface="+mn-ea"/>
                <a:cs typeface="+mn-cs"/>
              </a:rPr>
              <a:t>Deca-aspartate</a:t>
            </a:r>
            <a:endParaRPr kumimoji="0" lang="en-IN" sz="1313" b="1"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 name="Right Brace 12">
            <a:extLst>
              <a:ext uri="{FF2B5EF4-FFF2-40B4-BE49-F238E27FC236}">
                <a16:creationId xmlns:a16="http://schemas.microsoft.com/office/drawing/2014/main" id="{9B40C626-3818-AE6F-616E-3B0C2B14C58D}"/>
              </a:ext>
            </a:extLst>
          </p:cNvPr>
          <p:cNvSpPr/>
          <p:nvPr/>
        </p:nvSpPr>
        <p:spPr>
          <a:xfrm>
            <a:off x="3731942" y="3300338"/>
            <a:ext cx="185371" cy="1017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5" name="Right Brace 14">
            <a:extLst>
              <a:ext uri="{FF2B5EF4-FFF2-40B4-BE49-F238E27FC236}">
                <a16:creationId xmlns:a16="http://schemas.microsoft.com/office/drawing/2014/main" id="{4032DB8E-983D-07CB-F8AD-A53A6DDCEA0D}"/>
              </a:ext>
            </a:extLst>
          </p:cNvPr>
          <p:cNvSpPr/>
          <p:nvPr/>
        </p:nvSpPr>
        <p:spPr>
          <a:xfrm>
            <a:off x="3731941" y="4518562"/>
            <a:ext cx="185371" cy="7275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21" name="Right Brace 20">
            <a:extLst>
              <a:ext uri="{FF2B5EF4-FFF2-40B4-BE49-F238E27FC236}">
                <a16:creationId xmlns:a16="http://schemas.microsoft.com/office/drawing/2014/main" id="{A3462630-2660-3A82-460F-64861FD17A96}"/>
              </a:ext>
            </a:extLst>
          </p:cNvPr>
          <p:cNvSpPr/>
          <p:nvPr/>
        </p:nvSpPr>
        <p:spPr>
          <a:xfrm>
            <a:off x="3731942" y="2057529"/>
            <a:ext cx="185371" cy="1017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C1C4FE28-DA64-B5AF-715A-897A15DC9BF4}"/>
              </a:ext>
            </a:extLst>
          </p:cNvPr>
          <p:cNvSpPr txBox="1"/>
          <p:nvPr/>
        </p:nvSpPr>
        <p:spPr>
          <a:xfrm>
            <a:off x="1175219" y="5302391"/>
            <a:ext cx="3213620" cy="2509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31" b="0" i="0" u="none" strike="noStrike" kern="1200" cap="none" spc="0" normalizeH="0" baseline="0" noProof="0">
                <a:ln>
                  <a:noFill/>
                </a:ln>
                <a:solidFill>
                  <a:srgbClr val="001E60"/>
                </a:solidFill>
                <a:effectLst/>
                <a:uLnTx/>
                <a:uFillTx/>
                <a:latin typeface="Arial" panose="020B0604020202020204" pitchFamily="34" charset="0"/>
                <a:ea typeface="+mn-ea"/>
                <a:cs typeface="+mn-cs"/>
              </a:rPr>
              <a:t>Three-dimensional modelling of </a:t>
            </a:r>
            <a:r>
              <a:rPr kumimoji="0" lang="en-IN" sz="1031" b="0" i="0" u="none" strike="noStrike" kern="1200" cap="none" spc="0" normalizeH="0" baseline="0" noProof="0" err="1">
                <a:ln>
                  <a:noFill/>
                </a:ln>
                <a:solidFill>
                  <a:srgbClr val="001E60"/>
                </a:solidFill>
                <a:effectLst/>
                <a:uLnTx/>
                <a:uFillTx/>
                <a:latin typeface="Arial" panose="020B0604020202020204" pitchFamily="34" charset="0"/>
                <a:ea typeface="+mn-ea"/>
                <a:cs typeface="+mn-cs"/>
              </a:rPr>
              <a:t>asfotase</a:t>
            </a:r>
            <a:r>
              <a:rPr kumimoji="0" lang="en-IN" sz="1031" b="0" i="0" u="none" strike="noStrike" kern="1200" cap="none" spc="0" normalizeH="0" baseline="0" noProof="0">
                <a:ln>
                  <a:noFill/>
                </a:ln>
                <a:solidFill>
                  <a:srgbClr val="001E60"/>
                </a:solidFill>
                <a:effectLst/>
                <a:uLnTx/>
                <a:uFillTx/>
                <a:latin typeface="Arial" panose="020B0604020202020204" pitchFamily="34" charset="0"/>
                <a:ea typeface="+mn-ea"/>
                <a:cs typeface="+mn-cs"/>
              </a:rPr>
              <a:t> alfa</a:t>
            </a:r>
            <a:endParaRPr kumimoji="0" lang="en-IN" sz="1031"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3B593B2-405C-B7E1-678F-2E3E26BB5363}"/>
              </a:ext>
            </a:extLst>
          </p:cNvPr>
          <p:cNvSpPr/>
          <p:nvPr/>
        </p:nvSpPr>
        <p:spPr>
          <a:xfrm>
            <a:off x="863203" y="1009055"/>
            <a:ext cx="10456664" cy="4884437"/>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442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38EB-5ADE-3C3B-38B7-675BCF9452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FC3315-2ADD-5B72-FB89-791809A1230A}"/>
              </a:ext>
            </a:extLst>
          </p:cNvPr>
          <p:cNvSpPr/>
          <p:nvPr/>
        </p:nvSpPr>
        <p:spPr>
          <a:xfrm>
            <a:off x="867468" y="1996871"/>
            <a:ext cx="4886939" cy="3825004"/>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 Placeholder 4">
            <a:extLst>
              <a:ext uri="{FF2B5EF4-FFF2-40B4-BE49-F238E27FC236}">
                <a16:creationId xmlns:a16="http://schemas.microsoft.com/office/drawing/2014/main" id="{33586573-614D-FB31-83C7-8A6524B624CE}"/>
              </a:ext>
            </a:extLst>
          </p:cNvPr>
          <p:cNvSpPr txBox="1">
            <a:spLocks/>
          </p:cNvSpPr>
          <p:nvPr/>
        </p:nvSpPr>
        <p:spPr>
          <a:xfrm>
            <a:off x="809700" y="5839719"/>
            <a:ext cx="10564338" cy="476401"/>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a:t>
            </a:r>
            <a:r>
              <a:rPr kumimoji="0" lang="en-US" sz="750"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Injection</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site reactions may limit the tolerability of the six times per week regimen.</a:t>
            </a:r>
          </a:p>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ALP, alkaline phosphatase;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CCDS, Company Core Data Sheet</a:t>
            </a:r>
            <a:r>
              <a:rPr kumimoji="0" lang="en-US" sz="750"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EU, European Union; HPP, hypophosphatasia; US, United States</a:t>
            </a:r>
          </a:p>
          <a:p>
            <a:pPr marL="0" marR="0" lvl="0" indent="0" algn="l" defTabSz="91440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Data on file – Alexion CCDS (Asfotase alfa</a:t>
            </a:r>
          </a:p>
          <a:p>
            <a:pPr marL="0" marR="0" lvl="0" indent="0" algn="l" defTabSz="914400" rtl="0" eaLnBrk="1" fontAlgn="base" latinLnBrk="0" hangingPunct="1">
              <a:lnSpc>
                <a:spcPct val="9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SUMMARY OF PRODUCT CHARACTERISTICS Asfotase alfa  KSA </a:t>
            </a:r>
            <a:endParaRPr kumimoji="0" lang="en-US" sz="750" b="0" i="0" u="none" strike="noStrike" kern="1200" cap="none" spc="0" normalizeH="0" baseline="0" noProof="0" dirty="0">
              <a:ln>
                <a:noFill/>
              </a:ln>
              <a:solidFill>
                <a:srgbClr val="6E6159"/>
              </a:solidFill>
              <a:effectLst/>
              <a:highlight>
                <a:srgbClr val="FFFF00"/>
              </a:highligh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14" name="Content Placeholder 3">
            <a:extLst>
              <a:ext uri="{FF2B5EF4-FFF2-40B4-BE49-F238E27FC236}">
                <a16:creationId xmlns:a16="http://schemas.microsoft.com/office/drawing/2014/main" id="{C9EA4D9D-F26F-DA03-B7B5-AA5DE67D40F8}"/>
              </a:ext>
            </a:extLst>
          </p:cNvPr>
          <p:cNvSpPr txBox="1">
            <a:spLocks/>
          </p:cNvSpPr>
          <p:nvPr/>
        </p:nvSpPr>
        <p:spPr>
          <a:xfrm>
            <a:off x="856042" y="1003120"/>
            <a:ext cx="10468490" cy="2202323"/>
          </a:xfrm>
          <a:prstGeom prst="rect">
            <a:avLst/>
          </a:prstGeom>
          <a:solidFill>
            <a:srgbClr val="7030A0"/>
          </a:solidFill>
        </p:spPr>
        <p:txBody>
          <a:bodyPr lIns="171450" tIns="171450" rIns="171450" bIns="171450"/>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endParaRPr kumimoji="0" lang="en-US" sz="1313" b="0" i="0" u="none" strike="noStrike" kern="1200" cap="none" spc="0" normalizeH="0" baseline="0" noProof="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endParaRPr>
          </a:p>
        </p:txBody>
      </p:sp>
      <p:sp>
        <p:nvSpPr>
          <p:cNvPr id="20" name="TextBox 19">
            <a:extLst>
              <a:ext uri="{FF2B5EF4-FFF2-40B4-BE49-F238E27FC236}">
                <a16:creationId xmlns:a16="http://schemas.microsoft.com/office/drawing/2014/main" id="{6FB3C55A-7366-D42B-90FD-B28DB0B246B6}"/>
              </a:ext>
            </a:extLst>
          </p:cNvPr>
          <p:cNvSpPr txBox="1"/>
          <p:nvPr/>
        </p:nvSpPr>
        <p:spPr>
          <a:xfrm>
            <a:off x="4593068" y="1093381"/>
            <a:ext cx="340182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rPr>
              <a:t>KSA and GCC Approved Indication</a:t>
            </a:r>
            <a:endParaRPr kumimoji="0" lang="en-IN" sz="15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ACFB54D-B1BF-24AE-0E01-6C72BA84C0E5}"/>
              </a:ext>
            </a:extLst>
          </p:cNvPr>
          <p:cNvSpPr txBox="1"/>
          <p:nvPr/>
        </p:nvSpPr>
        <p:spPr>
          <a:xfrm>
            <a:off x="1007390" y="1885312"/>
            <a:ext cx="10319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Asfotase alfa is indicated for long-term enzyme replacement therapy in patients with pediatric-onset hypophosphatasia to treat the bone manifestations of the disease </a:t>
            </a: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6A84847A-F24E-1D43-5782-011CC855DD87}"/>
              </a:ext>
            </a:extLst>
          </p:cNvPr>
          <p:cNvSpPr txBox="1"/>
          <p:nvPr/>
        </p:nvSpPr>
        <p:spPr>
          <a:xfrm>
            <a:off x="883669" y="3252667"/>
            <a:ext cx="5212331" cy="90050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13" b="1" i="0" u="none" strike="noStrike" kern="1200" cap="none" spc="0" normalizeH="0" baseline="0" noProof="0" dirty="0">
                <a:ln>
                  <a:noFill/>
                </a:ln>
                <a:solidFill>
                  <a:srgbClr val="001E60"/>
                </a:solidFill>
                <a:effectLst/>
                <a:uLnTx/>
                <a:uFillTx/>
                <a:latin typeface="Arial" panose="020B0604020202020204"/>
                <a:ea typeface="+mn-ea"/>
                <a:cs typeface="+mn-cs"/>
              </a:rPr>
              <a:t>Recommended Dosage for Perinatal/Infantile-Onset HPP:</a:t>
            </a:r>
          </a:p>
          <a:p>
            <a:pPr marL="267891" marR="0" lvl="0"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6 mg/kg per week administered subcutaneously as either: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2 mg/kg 3 times per week, or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1 mg/kg 6 times per </a:t>
            </a:r>
            <a:r>
              <a:rPr kumimoji="0" lang="en-US" sz="1313" b="0" i="0" u="none" strike="noStrike" kern="1200" cap="none" spc="0" normalizeH="0" baseline="0" noProof="0" dirty="0" err="1">
                <a:ln>
                  <a:noFill/>
                </a:ln>
                <a:solidFill>
                  <a:srgbClr val="001E60"/>
                </a:solidFill>
                <a:effectLst/>
                <a:uLnTx/>
                <a:uFillTx/>
                <a:latin typeface="Arial" panose="020B0604020202020204"/>
                <a:ea typeface="+mn-ea"/>
                <a:cs typeface="+mn-cs"/>
              </a:rPr>
              <a:t>week.</a:t>
            </a:r>
            <a:r>
              <a:rPr kumimoji="0" lang="en-US" sz="1313" b="0" i="0" u="none" strike="noStrike" kern="1200" cap="none" spc="0" normalizeH="0" baseline="30000" noProof="0" dirty="0" err="1">
                <a:ln>
                  <a:noFill/>
                </a:ln>
                <a:solidFill>
                  <a:srgbClr val="001E60"/>
                </a:solidFill>
                <a:effectLst/>
                <a:uLnTx/>
                <a:uFillTx/>
                <a:latin typeface="Arial" panose="020B0604020202020204"/>
                <a:ea typeface="+mn-ea"/>
                <a:cs typeface="+mn-cs"/>
              </a:rPr>
              <a:t>a</a:t>
            </a:r>
            <a:endParaRPr kumimoji="0" lang="en-IN" sz="1313" b="0" i="0" u="none" strike="noStrike" kern="1200" cap="none" spc="0" normalizeH="0" baseline="0" noProof="0" dirty="0">
              <a:ln>
                <a:noFill/>
              </a:ln>
              <a:solidFill>
                <a:srgbClr val="001E6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DC1F510-3DBA-5528-A0AF-817F9A8596EB}"/>
              </a:ext>
            </a:extLst>
          </p:cNvPr>
          <p:cNvSpPr txBox="1"/>
          <p:nvPr/>
        </p:nvSpPr>
        <p:spPr>
          <a:xfrm>
            <a:off x="6131743" y="3252667"/>
            <a:ext cx="5165379" cy="1777277"/>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13" b="1" i="0" u="none" strike="noStrike" kern="1200" cap="none" spc="0" normalizeH="0" baseline="0" noProof="0" dirty="0">
                <a:ln>
                  <a:noFill/>
                </a:ln>
                <a:solidFill>
                  <a:srgbClr val="001E60"/>
                </a:solidFill>
                <a:effectLst/>
                <a:uLnTx/>
                <a:uFillTx/>
                <a:latin typeface="Arial" panose="020B0604020202020204"/>
                <a:ea typeface="+mn-ea"/>
                <a:cs typeface="+mn-cs"/>
              </a:rPr>
              <a:t>Recommended Dosage for Juvenile-Onset HPP</a:t>
            </a:r>
          </a:p>
          <a:p>
            <a:pPr marL="267891" marR="0" lvl="0"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6 mg/kg per week administered subcutaneously as either: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2 mg/kg 3 times per week, or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1 mg/kg 6 times per </a:t>
            </a:r>
            <a:r>
              <a:rPr kumimoji="0" lang="en-US" sz="1313" b="0" i="0" u="none" strike="noStrike" kern="1200" cap="none" spc="0" normalizeH="0" baseline="0" noProof="0" dirty="0" err="1">
                <a:ln>
                  <a:noFill/>
                </a:ln>
                <a:solidFill>
                  <a:srgbClr val="001E60"/>
                </a:solidFill>
                <a:effectLst/>
                <a:uLnTx/>
                <a:uFillTx/>
                <a:latin typeface="Arial" panose="020B0604020202020204"/>
                <a:ea typeface="+mn-ea"/>
                <a:cs typeface="+mn-cs"/>
              </a:rPr>
              <a:t>week.</a:t>
            </a:r>
            <a:r>
              <a:rPr kumimoji="0" lang="en-US" sz="1313" b="0" i="0" u="none" strike="noStrike" kern="1200" cap="none" spc="0" normalizeH="0" baseline="30000" noProof="0" dirty="0" err="1">
                <a:ln>
                  <a:noFill/>
                </a:ln>
                <a:solidFill>
                  <a:srgbClr val="001E60"/>
                </a:solidFill>
                <a:effectLst/>
                <a:uLnTx/>
                <a:uFillTx/>
                <a:latin typeface="Arial" panose="020B0604020202020204"/>
                <a:ea typeface="+mn-ea"/>
                <a:cs typeface="+mn-cs"/>
              </a:rPr>
              <a:t>a</a:t>
            </a:r>
            <a:endParaRPr kumimoji="0" lang="en-IN" sz="1313" b="0" i="0" u="none" strike="noStrike" kern="1200" cap="none" spc="0" normalizeH="0" baseline="0" noProof="0" dirty="0">
              <a:ln>
                <a:noFill/>
              </a:ln>
              <a:solidFill>
                <a:srgbClr val="001E60"/>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3FD77179-2531-A8E8-459F-F450CFF4FCC8}"/>
              </a:ext>
            </a:extLst>
          </p:cNvPr>
          <p:cNvSpPr/>
          <p:nvPr/>
        </p:nvSpPr>
        <p:spPr>
          <a:xfrm>
            <a:off x="883670" y="4194366"/>
            <a:ext cx="5212331" cy="83557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In perinatal/infantile-onset HPP, the dose of </a:t>
            </a:r>
            <a:r>
              <a:rPr kumimoji="0" lang="en-US" sz="1313" b="0" i="0" u="none" strike="noStrike" kern="1200" cap="none" spc="0" normalizeH="0" baseline="0" noProof="0" dirty="0" err="1">
                <a:ln>
                  <a:noFill/>
                </a:ln>
                <a:solidFill>
                  <a:srgbClr val="001E60"/>
                </a:solidFill>
                <a:effectLst/>
                <a:uLnTx/>
                <a:uFillTx/>
                <a:latin typeface="Arial" panose="020B0604020202020204"/>
                <a:ea typeface="+mn-ea"/>
                <a:cs typeface="+mn-cs"/>
              </a:rPr>
              <a:t>asfotase</a:t>
            </a:r>
            <a:r>
              <a:rPr kumimoji="0" lang="en-US" sz="1313" b="0" i="0" u="none" strike="noStrike" kern="1200" cap="none" spc="0" normalizeH="0" baseline="0" noProof="0" dirty="0">
                <a:ln>
                  <a:noFill/>
                </a:ln>
                <a:solidFill>
                  <a:srgbClr val="001E60"/>
                </a:solidFill>
                <a:effectLst/>
                <a:uLnTx/>
                <a:uFillTx/>
                <a:latin typeface="Arial" panose="020B0604020202020204"/>
                <a:ea typeface="+mn-ea"/>
                <a:cs typeface="+mn-cs"/>
              </a:rPr>
              <a:t> alfa may be increased for lack of efficacy up to 9 mg/kg per week administered subcutaneously as 3 mg/kg three times per week.</a:t>
            </a:r>
            <a:endParaRPr kumimoji="0" lang="en-IN" sz="1313" b="0" i="0" u="none" strike="noStrike" kern="1200" cap="none" spc="0" normalizeH="0" baseline="0" noProof="0" dirty="0">
              <a:ln>
                <a:noFill/>
              </a:ln>
              <a:solidFill>
                <a:srgbClr val="001E6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6BA1B50-231C-3764-2C60-C97484714A89}"/>
              </a:ext>
            </a:extLst>
          </p:cNvPr>
          <p:cNvSpPr>
            <a:spLocks noGrp="1"/>
          </p:cNvSpPr>
          <p:nvPr>
            <p:ph type="title"/>
          </p:nvPr>
        </p:nvSpPr>
        <p:spPr/>
        <p:txBody>
          <a:bodyPr/>
          <a:lstStyle/>
          <a:p>
            <a:r>
              <a:rPr lang="en-US" dirty="0" err="1">
                <a:latin typeface="Arial"/>
                <a:ea typeface="ヒラギノ角ゴ Pro W3"/>
                <a:cs typeface="Arial"/>
              </a:rPr>
              <a:t>Asfotase</a:t>
            </a:r>
            <a:r>
              <a:rPr lang="en-US" dirty="0">
                <a:latin typeface="Arial"/>
                <a:ea typeface="ヒラギノ角ゴ Pro W3"/>
                <a:cs typeface="Arial"/>
              </a:rPr>
              <a:t> alfa: Therapeutic indications and dosage</a:t>
            </a:r>
            <a:endParaRPr lang="en-US" dirty="0"/>
          </a:p>
        </p:txBody>
      </p:sp>
      <p:sp>
        <p:nvSpPr>
          <p:cNvPr id="4" name="Rectangle 3">
            <a:extLst>
              <a:ext uri="{FF2B5EF4-FFF2-40B4-BE49-F238E27FC236}">
                <a16:creationId xmlns:a16="http://schemas.microsoft.com/office/drawing/2014/main" id="{7369DD38-E9B1-4A93-F81B-BBBD4336733B}"/>
              </a:ext>
            </a:extLst>
          </p:cNvPr>
          <p:cNvSpPr/>
          <p:nvPr/>
        </p:nvSpPr>
        <p:spPr>
          <a:xfrm>
            <a:off x="863203" y="1009055"/>
            <a:ext cx="10456664" cy="4020889"/>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209484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79586-D10F-41C6-8131-A0C1F82CAFF5}"/>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C84AA747-4765-6596-529D-93CAD519A392}"/>
              </a:ext>
            </a:extLst>
          </p:cNvPr>
          <p:cNvSpPr txBox="1">
            <a:spLocks/>
          </p:cNvSpPr>
          <p:nvPr/>
        </p:nvSpPr>
        <p:spPr>
          <a:xfrm>
            <a:off x="793927" y="5943081"/>
            <a:ext cx="9587976" cy="303751"/>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CCDS, Company Core Data Sheet; HPP, hypophosphatasia</a:t>
            </a:r>
          </a:p>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Data on file – Alexion CCDS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Asfotase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alfa)</a:t>
            </a:r>
            <a:endPar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endParaRPr>
          </a:p>
        </p:txBody>
      </p:sp>
      <p:sp>
        <p:nvSpPr>
          <p:cNvPr id="3" name="Content Placeholder 8">
            <a:extLst>
              <a:ext uri="{FF2B5EF4-FFF2-40B4-BE49-F238E27FC236}">
                <a16:creationId xmlns:a16="http://schemas.microsoft.com/office/drawing/2014/main" id="{06B0A2CE-EDED-A1C6-5473-4CFAED95EA98}"/>
              </a:ext>
            </a:extLst>
          </p:cNvPr>
          <p:cNvSpPr txBox="1">
            <a:spLocks/>
          </p:cNvSpPr>
          <p:nvPr/>
        </p:nvSpPr>
        <p:spPr>
          <a:xfrm>
            <a:off x="879718" y="1108404"/>
            <a:ext cx="5611681" cy="3553853"/>
          </a:xfrm>
          <a:prstGeom prst="roundRect">
            <a:avLst>
              <a:gd name="adj" fmla="val 7822"/>
            </a:avLst>
          </a:prstGeom>
          <a:solidFill>
            <a:schemeClr val="tx1"/>
          </a:solidFill>
        </p:spPr>
        <p:txBody>
          <a:bodyPr lIns="85725" tIns="42863" rIns="85725" bIns="42863" anchor="t"/>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5984" marR="0" lvl="0" indent="-255984" algn="l" defTabSz="914400" rtl="0" eaLnBrk="1" fontAlgn="base" latinLnBrk="0" hangingPunct="1">
              <a:lnSpc>
                <a:spcPct val="100000"/>
              </a:lnSpc>
              <a:spcBef>
                <a:spcPts val="0"/>
              </a:spcBef>
              <a:spcAft>
                <a:spcPts val="0"/>
              </a:spcAft>
              <a:buClrTx/>
              <a:buSzTx/>
              <a:buFont typeface="Arial,Sans-Serif" panose="020B0604020202020204" pitchFamily="34" charset="0"/>
              <a:buChar char="•"/>
              <a:tabLst/>
              <a:defRPr/>
            </a:pPr>
            <a:r>
              <a:rPr kumimoji="0" lang="en-US" sz="1500" b="0" i="0" u="none" strike="noStrike" kern="1200" cap="none" spc="0" normalizeH="0" baseline="0" noProof="0" dirty="0" err="1">
                <a:ln>
                  <a:noFill/>
                </a:ln>
                <a:solidFill>
                  <a:srgbClr val="FFFFFF"/>
                </a:solidFill>
                <a:effectLst/>
                <a:uLnTx/>
                <a:uFillTx/>
                <a:latin typeface="Arial" panose="020B0604020202020204"/>
                <a:ea typeface="ヒラギノ角ゴ Pro W3" panose="020B0300000000000000" pitchFamily="34" charset="-128"/>
                <a:cs typeface="Arial"/>
              </a:rPr>
              <a:t>Asfotase</a:t>
            </a: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a:rPr>
              <a:t> alfa is a sterile, preservative-free, non-pyrogenic, clear, slightly opalescent or opalescent, colorless to slightly yellow aqueous solution; few small translucent or white particles may be present.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endParaRPr>
          </a:p>
          <a:p>
            <a:pPr marL="255984" marR="0" lvl="0" indent="-255984" algn="l" defTabSz="914400" rtl="0" eaLnBrk="1" fontAlgn="base" latinLnBrk="0" hangingPunct="1">
              <a:lnSpc>
                <a:spcPct val="100000"/>
              </a:lnSpc>
              <a:spcBef>
                <a:spcPts val="0"/>
              </a:spcBef>
              <a:spcAft>
                <a:spcPts val="563"/>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a:rPr>
              <a:t>The product is available as: </a:t>
            </a:r>
            <a:endPar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mn-cs"/>
            </a:endParaRPr>
          </a:p>
          <a:p>
            <a:pPr marL="512564" marR="0" lvl="1" indent="-255984" algn="l" defTabSz="914400" rtl="0" eaLnBrk="1" fontAlgn="base" latinLnBrk="0" hangingPunct="1">
              <a:lnSpc>
                <a:spcPct val="100000"/>
              </a:lnSpc>
              <a:spcBef>
                <a:spcPts val="0"/>
              </a:spcBef>
              <a:spcAft>
                <a:spcPts val="563"/>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panose="020B0604020202020204" pitchFamily="34" charset="0"/>
              </a:rPr>
              <a:t>Injection of solution in single-dose vials</a:t>
            </a:r>
          </a:p>
          <a:p>
            <a:pPr marL="769144" marR="0" lvl="2" indent="-255984" algn="l" defTabSz="914400" rtl="0" eaLnBrk="1" fontAlgn="base" latinLnBrk="0" hangingPunct="1">
              <a:lnSpc>
                <a:spcPct val="100000"/>
              </a:lnSpc>
              <a:spcBef>
                <a:spcPts val="0"/>
              </a:spcBef>
              <a:spcAft>
                <a:spcPts val="563"/>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panose="020B0604020202020204" pitchFamily="34" charset="0"/>
              </a:rPr>
              <a:t>18 mg/0.45 mL</a:t>
            </a:r>
          </a:p>
          <a:p>
            <a:pPr marL="769144" marR="0" lvl="2" indent="-255984" algn="l" defTabSz="914400" rtl="0" eaLnBrk="1" fontAlgn="base" latinLnBrk="0" hangingPunct="1">
              <a:lnSpc>
                <a:spcPct val="100000"/>
              </a:lnSpc>
              <a:spcBef>
                <a:spcPts val="0"/>
              </a:spcBef>
              <a:spcAft>
                <a:spcPts val="563"/>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panose="020B0604020202020204" pitchFamily="34" charset="0"/>
              </a:rPr>
              <a:t>28 mg/0.7 mL</a:t>
            </a:r>
          </a:p>
          <a:p>
            <a:pPr marL="769144" marR="0" lvl="2" indent="-255984" algn="l" defTabSz="914400" rtl="0" eaLnBrk="1" fontAlgn="base" latinLnBrk="0" hangingPunct="1">
              <a:lnSpc>
                <a:spcPct val="100000"/>
              </a:lnSpc>
              <a:spcBef>
                <a:spcPts val="0"/>
              </a:spcBef>
              <a:spcAft>
                <a:spcPts val="563"/>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panose="020B0604020202020204" pitchFamily="34" charset="0"/>
              </a:rPr>
              <a:t>40 mg/mL</a:t>
            </a:r>
          </a:p>
          <a:p>
            <a:pPr marL="769144" marR="0" lvl="2" indent="-255984" algn="l" defTabSz="914400" rtl="0" eaLnBrk="1" fontAlgn="base" latinLnBrk="0" hangingPunct="1">
              <a:lnSpc>
                <a:spcPct val="100000"/>
              </a:lnSpc>
              <a:spcBef>
                <a:spcPts val="0"/>
              </a:spcBef>
              <a:spcAft>
                <a:spcPts val="563"/>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panose="020B0300000000000000" pitchFamily="34" charset="-128"/>
                <a:cs typeface="Arial" panose="020B0604020202020204" pitchFamily="34" charset="0"/>
              </a:rPr>
              <a:t>80 mg/0.8 mL</a:t>
            </a:r>
          </a:p>
        </p:txBody>
      </p:sp>
      <p:pic>
        <p:nvPicPr>
          <p:cNvPr id="2" name="Picture 1">
            <a:extLst>
              <a:ext uri="{FF2B5EF4-FFF2-40B4-BE49-F238E27FC236}">
                <a16:creationId xmlns:a16="http://schemas.microsoft.com/office/drawing/2014/main" id="{29767150-C4F9-E711-5373-282C00DBD991}"/>
              </a:ext>
            </a:extLst>
          </p:cNvPr>
          <p:cNvPicPr>
            <a:picLocks noChangeAspect="1"/>
          </p:cNvPicPr>
          <p:nvPr/>
        </p:nvPicPr>
        <p:blipFill>
          <a:blip r:embed="rId4"/>
          <a:stretch>
            <a:fillRect/>
          </a:stretch>
        </p:blipFill>
        <p:spPr>
          <a:xfrm>
            <a:off x="6603928" y="1458567"/>
            <a:ext cx="4709572" cy="2721769"/>
          </a:xfrm>
          <a:prstGeom prst="rect">
            <a:avLst/>
          </a:prstGeom>
        </p:spPr>
      </p:pic>
      <p:sp>
        <p:nvSpPr>
          <p:cNvPr id="9" name="TextBox 8">
            <a:extLst>
              <a:ext uri="{FF2B5EF4-FFF2-40B4-BE49-F238E27FC236}">
                <a16:creationId xmlns:a16="http://schemas.microsoft.com/office/drawing/2014/main" id="{AC9497BE-96BF-675B-CEF5-8E83EF4ADE95}"/>
              </a:ext>
            </a:extLst>
          </p:cNvPr>
          <p:cNvSpPr txBox="1"/>
          <p:nvPr/>
        </p:nvSpPr>
        <p:spPr>
          <a:xfrm>
            <a:off x="8301056" y="4170853"/>
            <a:ext cx="1393031"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rPr>
              <a:t>Image courtesy of Alexion</a:t>
            </a:r>
            <a:endParaRPr kumimoji="0" lang="en-IN"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020B3EA-7A16-C5CB-BB61-44333BE42002}"/>
              </a:ext>
            </a:extLst>
          </p:cNvPr>
          <p:cNvSpPr txBox="1"/>
          <p:nvPr/>
        </p:nvSpPr>
        <p:spPr>
          <a:xfrm>
            <a:off x="863204" y="4743993"/>
            <a:ext cx="10456664" cy="900503"/>
          </a:xfrm>
          <a:prstGeom prst="rect">
            <a:avLst/>
          </a:prstGeom>
          <a:solidFill>
            <a:srgbClr val="0070C0"/>
          </a:solidFill>
        </p:spPr>
        <p:txBody>
          <a:bodyPr wrap="square">
            <a:spAutoFit/>
          </a:bodyPr>
          <a:lstStyle/>
          <a:p>
            <a:pPr marL="267891" marR="0" lvl="0" indent="-267891"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 recommended dosage regimen of </a:t>
            </a:r>
            <a:r>
              <a:rPr kumimoji="0" lang="en-US" sz="1313"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asfotase</a:t>
            </a: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alfa for the treatment of perinatal/infantile- and juvenile-onset HPP is 6 mg/kg per week administered subcutaneously as either: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 mg/kg three times per week, or</a:t>
            </a:r>
          </a:p>
          <a:p>
            <a:pPr marL="696516" marR="0" lvl="1" indent="-267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 mg/kg six times per week</a:t>
            </a:r>
          </a:p>
        </p:txBody>
      </p:sp>
      <p:sp>
        <p:nvSpPr>
          <p:cNvPr id="10" name="Title 9">
            <a:extLst>
              <a:ext uri="{FF2B5EF4-FFF2-40B4-BE49-F238E27FC236}">
                <a16:creationId xmlns:a16="http://schemas.microsoft.com/office/drawing/2014/main" id="{36414C6F-87A7-027F-6C02-1568561A846F}"/>
              </a:ext>
            </a:extLst>
          </p:cNvPr>
          <p:cNvSpPr>
            <a:spLocks noGrp="1"/>
          </p:cNvSpPr>
          <p:nvPr>
            <p:ph type="title"/>
          </p:nvPr>
        </p:nvSpPr>
        <p:spPr/>
        <p:txBody>
          <a:bodyPr/>
          <a:lstStyle/>
          <a:p>
            <a:r>
              <a:rPr lang="en-US" dirty="0" err="1"/>
              <a:t>Asfotase</a:t>
            </a:r>
            <a:r>
              <a:rPr lang="en-US" dirty="0"/>
              <a:t> alfa: Dosage forms and strengths</a:t>
            </a:r>
          </a:p>
        </p:txBody>
      </p:sp>
      <p:sp>
        <p:nvSpPr>
          <p:cNvPr id="12" name="Rectangle 11">
            <a:extLst>
              <a:ext uri="{FF2B5EF4-FFF2-40B4-BE49-F238E27FC236}">
                <a16:creationId xmlns:a16="http://schemas.microsoft.com/office/drawing/2014/main" id="{D929E0F3-DDF4-C2D2-3A39-5D1CF41C2984}"/>
              </a:ext>
            </a:extLst>
          </p:cNvPr>
          <p:cNvSpPr/>
          <p:nvPr/>
        </p:nvSpPr>
        <p:spPr>
          <a:xfrm>
            <a:off x="863203" y="1009055"/>
            <a:ext cx="10456664" cy="4770719"/>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294792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A867-22DF-3E83-4913-CC1D0145D6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C525BA-662D-5B49-3D9D-D29B97D55CEA}"/>
              </a:ext>
            </a:extLst>
          </p:cNvPr>
          <p:cNvSpPr txBox="1"/>
          <p:nvPr/>
        </p:nvSpPr>
        <p:spPr>
          <a:xfrm>
            <a:off x="863204" y="1677071"/>
            <a:ext cx="1045666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t> Clinical trials in children with HPP</a:t>
            </a:r>
            <a:b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br>
            <a: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t> (≤5 years at inclusion)</a:t>
            </a:r>
          </a:p>
        </p:txBody>
      </p:sp>
      <p:sp>
        <p:nvSpPr>
          <p:cNvPr id="6" name="Oval 5">
            <a:extLst>
              <a:ext uri="{FF2B5EF4-FFF2-40B4-BE49-F238E27FC236}">
                <a16:creationId xmlns:a16="http://schemas.microsoft.com/office/drawing/2014/main" id="{C5A6CCEF-8075-0690-F994-2C55BC476FC5}"/>
              </a:ext>
            </a:extLst>
          </p:cNvPr>
          <p:cNvSpPr/>
          <p:nvPr/>
        </p:nvSpPr>
        <p:spPr>
          <a:xfrm>
            <a:off x="5660462" y="2569956"/>
            <a:ext cx="1110574" cy="105656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Children">
            <a:extLst>
              <a:ext uri="{FF2B5EF4-FFF2-40B4-BE49-F238E27FC236}">
                <a16:creationId xmlns:a16="http://schemas.microsoft.com/office/drawing/2014/main" id="{E75B9E79-AA57-0C1B-616B-149B6372D70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87124" y="2726156"/>
            <a:ext cx="857250" cy="857250"/>
          </a:xfrm>
          <a:prstGeom prst="rect">
            <a:avLst/>
          </a:prstGeom>
        </p:spPr>
      </p:pic>
      <p:sp>
        <p:nvSpPr>
          <p:cNvPr id="3" name="Text Placeholder 7">
            <a:extLst>
              <a:ext uri="{FF2B5EF4-FFF2-40B4-BE49-F238E27FC236}">
                <a16:creationId xmlns:a16="http://schemas.microsoft.com/office/drawing/2014/main" id="{1710EC6C-AF78-369E-44A8-C4B6672E69EE}"/>
              </a:ext>
            </a:extLst>
          </p:cNvPr>
          <p:cNvSpPr txBox="1">
            <a:spLocks/>
          </p:cNvSpPr>
          <p:nvPr/>
        </p:nvSpPr>
        <p:spPr bwMode="auto">
          <a:xfrm>
            <a:off x="1152222" y="6487838"/>
            <a:ext cx="10516822" cy="1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t" anchorCtr="0" compatLnSpc="1">
            <a:prstTxWarp prst="textNoShape">
              <a:avLst/>
            </a:prstTxWarp>
          </a:bodyPr>
          <a:lstStyle>
            <a:lvl1pPr marL="0" indent="0" algn="l" rtl="0" eaLnBrk="1" fontAlgn="base" hangingPunct="1">
              <a:lnSpc>
                <a:spcPct val="90000"/>
              </a:lnSpc>
              <a:spcBef>
                <a:spcPts val="938"/>
              </a:spcBef>
              <a:spcAft>
                <a:spcPct val="0"/>
              </a:spcAft>
              <a:buFontTx/>
              <a:buNone/>
              <a:defRPr sz="1875" b="0" i="0" kern="1200">
                <a:solidFill>
                  <a:schemeClr val="tx2"/>
                </a:solidFill>
                <a:latin typeface="Montserrat" pitchFamily="2" charset="77"/>
                <a:ea typeface="ヒラギノ角ゴ Pro W3" panose="020B0300000000000000" pitchFamily="34" charset="-128"/>
                <a:cs typeface="+mn-cs"/>
              </a:defRPr>
            </a:lvl1pPr>
            <a:lvl2pPr marL="429139"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2pPr>
            <a:lvl3pPr marL="858248"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3pPr>
            <a:lvl4pPr marL="1287362"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4pPr>
            <a:lvl5pPr marL="1716487"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5pPr>
            <a:lvl6pPr marL="2360169"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9288"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840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752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a:ln>
                  <a:noFill/>
                </a:ln>
                <a:solidFill>
                  <a:srgbClr val="6E6159"/>
                </a:solidFill>
                <a:effectLst/>
                <a:uLnTx/>
                <a:uFillTx/>
                <a:latin typeface="Arial" panose="020B0604020202020204"/>
                <a:ea typeface="ヒラギノ角ゴ Pro W3" panose="020B0300000000000000" pitchFamily="34" charset="-128"/>
                <a:cs typeface="+mn-cs"/>
              </a:rPr>
              <a:t>HPP, hypophosphatasia</a:t>
            </a:r>
          </a:p>
        </p:txBody>
      </p:sp>
    </p:spTree>
    <p:extLst>
      <p:ext uri="{BB962C8B-B14F-4D97-AF65-F5344CB8AC3E}">
        <p14:creationId xmlns:p14="http://schemas.microsoft.com/office/powerpoint/2010/main" val="1043547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926C8-F666-0F39-887F-B6A56242BD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05885C-02D4-1493-25C1-2A24297892FF}"/>
              </a:ext>
            </a:extLst>
          </p:cNvPr>
          <p:cNvSpPr>
            <a:spLocks noGrp="1"/>
          </p:cNvSpPr>
          <p:nvPr>
            <p:ph type="title"/>
          </p:nvPr>
        </p:nvSpPr>
        <p:spPr/>
        <p:txBody>
          <a:bodyPr/>
          <a:lstStyle/>
          <a:p>
            <a:r>
              <a:rPr lang="en-US"/>
              <a:t>ENB-010-10: Study design and objectives</a:t>
            </a:r>
            <a:br>
              <a:rPr lang="en-US"/>
            </a:br>
            <a:endParaRPr lang="en-IN"/>
          </a:p>
        </p:txBody>
      </p:sp>
      <p:sp>
        <p:nvSpPr>
          <p:cNvPr id="198" name="Rounded Rectangle 36">
            <a:extLst>
              <a:ext uri="{FF2B5EF4-FFF2-40B4-BE49-F238E27FC236}">
                <a16:creationId xmlns:a16="http://schemas.microsoft.com/office/drawing/2014/main" id="{113A2B49-F2EC-C686-0312-248B173B1F83}"/>
              </a:ext>
            </a:extLst>
          </p:cNvPr>
          <p:cNvSpPr/>
          <p:nvPr/>
        </p:nvSpPr>
        <p:spPr bwMode="auto">
          <a:xfrm>
            <a:off x="1534207" y="4138225"/>
            <a:ext cx="4147778" cy="1188045"/>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80367" tIns="40184" rIns="80367" bIns="40184" numCol="1" rtlCol="0" anchor="t" anchorCtr="0" compatLnSpc="1">
            <a:prstTxWarp prst="textNoShape">
              <a:avLst/>
            </a:prstTxWarp>
          </a:bodyPr>
          <a:lstStyle/>
          <a:p>
            <a:pPr marL="0" marR="0" lvl="0" indent="0" algn="l" defTabSz="803672" rtl="0" eaLnBrk="0" fontAlgn="auto" latinLnBrk="0" hangingPunct="0">
              <a:lnSpc>
                <a:spcPct val="100000"/>
              </a:lnSpc>
              <a:spcBef>
                <a:spcPts val="0"/>
              </a:spcBef>
              <a:spcAft>
                <a:spcPts val="0"/>
              </a:spcAft>
              <a:buClrTx/>
              <a:buSzTx/>
              <a:buFontTx/>
              <a:buNone/>
              <a:tabLst/>
              <a:defRPr/>
            </a:pPr>
            <a:endParaRPr kumimoji="0" lang="en-GB" sz="1583"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5" name="Text Placeholder 2">
            <a:extLst>
              <a:ext uri="{FF2B5EF4-FFF2-40B4-BE49-F238E27FC236}">
                <a16:creationId xmlns:a16="http://schemas.microsoft.com/office/drawing/2014/main" id="{1A61A0F4-03C4-56DF-934D-43DEE770330B}"/>
              </a:ext>
            </a:extLst>
          </p:cNvPr>
          <p:cNvSpPr txBox="1">
            <a:spLocks/>
          </p:cNvSpPr>
          <p:nvPr/>
        </p:nvSpPr>
        <p:spPr bwMode="auto">
          <a:xfrm>
            <a:off x="872226" y="5683159"/>
            <a:ext cx="9960995" cy="64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3578" rIns="0" bIns="53578" numCol="1" anchor="b" anchorCtr="0" compatLnSpc="1">
            <a:prstTxWarp prst="textNoShape">
              <a:avLst/>
            </a:prstTxWarp>
          </a:bodyPr>
          <a:lstStyle>
            <a:lvl1pPr marL="0" indent="0" algn="l" rtl="0" eaLnBrk="1" fontAlgn="base" hangingPunct="1">
              <a:lnSpc>
                <a:spcPct val="100000"/>
              </a:lnSpc>
              <a:spcBef>
                <a:spcPts val="75"/>
              </a:spcBef>
              <a:spcAft>
                <a:spcPts val="0"/>
              </a:spcAft>
              <a:buClr>
                <a:schemeClr val="tx1"/>
              </a:buClr>
              <a:buFontTx/>
              <a:buNone/>
              <a:defRPr sz="600" b="0" i="0" kern="1200">
                <a:solidFill>
                  <a:schemeClr val="tx1"/>
                </a:solidFill>
                <a:latin typeface="Arial" panose="020B0604020202020204" pitchFamily="34" charset="0"/>
                <a:ea typeface="ヒラギノ角ゴ Pro W3" panose="020B0300000000000000" pitchFamily="34" charset="-128"/>
                <a:cs typeface="+mn-cs"/>
              </a:defRPr>
            </a:lvl1pPr>
            <a:lvl2pPr marL="342900" indent="0" algn="l" rtl="0" eaLnBrk="1" fontAlgn="base" hangingPunct="1">
              <a:lnSpc>
                <a:spcPct val="100000"/>
              </a:lnSpc>
              <a:spcBef>
                <a:spcPts val="225"/>
              </a:spcBef>
              <a:spcAft>
                <a:spcPts val="225"/>
              </a:spcAft>
              <a:buFontTx/>
              <a:buNone/>
              <a:defRPr sz="600" b="0" i="0" kern="1200">
                <a:solidFill>
                  <a:schemeClr val="tx1"/>
                </a:solidFill>
                <a:latin typeface="Arial" panose="020B0604020202020204" pitchFamily="34" charset="0"/>
                <a:ea typeface="ヒラギノ角ゴ Pro W3" panose="020B0300000000000000" pitchFamily="34" charset="-128"/>
                <a:cs typeface="+mn-cs"/>
              </a:defRPr>
            </a:lvl2pPr>
            <a:lvl3pPr marL="685800" indent="0" algn="l" rtl="0" eaLnBrk="1" fontAlgn="base" hangingPunct="1">
              <a:lnSpc>
                <a:spcPct val="100000"/>
              </a:lnSpc>
              <a:spcBef>
                <a:spcPts val="225"/>
              </a:spcBef>
              <a:spcAft>
                <a:spcPts val="225"/>
              </a:spcAft>
              <a:buFontTx/>
              <a:buNone/>
              <a:defRPr sz="600" b="0" i="0" kern="1200">
                <a:solidFill>
                  <a:schemeClr val="tx1"/>
                </a:solidFill>
                <a:latin typeface="Arial" panose="020B0604020202020204" pitchFamily="34" charset="0"/>
                <a:ea typeface="ヒラギノ角ゴ Pro W3" panose="020B0300000000000000" pitchFamily="34" charset="-128"/>
                <a:cs typeface="+mn-cs"/>
              </a:defRPr>
            </a:lvl3pPr>
            <a:lvl4pPr marL="1028700" indent="0" algn="l" rtl="0" eaLnBrk="1" fontAlgn="base" hangingPunct="1">
              <a:lnSpc>
                <a:spcPct val="100000"/>
              </a:lnSpc>
              <a:spcBef>
                <a:spcPts val="225"/>
              </a:spcBef>
              <a:spcAft>
                <a:spcPts val="225"/>
              </a:spcAft>
              <a:buFontTx/>
              <a:buNone/>
              <a:defRPr sz="600" b="0" i="0" kern="1200">
                <a:solidFill>
                  <a:schemeClr val="tx1"/>
                </a:solidFill>
                <a:latin typeface="Arial" panose="020B0604020202020204" pitchFamily="34" charset="0"/>
                <a:ea typeface="ヒラギノ角ゴ Pro W3" panose="020B0300000000000000" pitchFamily="34" charset="-128"/>
                <a:cs typeface="+mn-cs"/>
              </a:defRPr>
            </a:lvl4pPr>
            <a:lvl5pPr marL="1371600" indent="0" algn="l" rtl="0" eaLnBrk="1" fontAlgn="base" hangingPunct="1">
              <a:lnSpc>
                <a:spcPct val="100000"/>
              </a:lnSpc>
              <a:spcBef>
                <a:spcPts val="225"/>
              </a:spcBef>
              <a:spcAft>
                <a:spcPts val="225"/>
              </a:spcAft>
              <a:buFontTx/>
              <a:buNone/>
              <a:defRPr sz="600" b="0" i="0" kern="1200">
                <a:solidFill>
                  <a:schemeClr val="tx1"/>
                </a:solidFill>
                <a:latin typeface="Arial" panose="020B0604020202020204" pitchFamily="34" charset="0"/>
                <a:ea typeface="ヒラギノ角ゴ Pro W3" panose="020B03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1071536" rtl="0" eaLnBrk="1" fontAlgn="base" latinLnBrk="0" hangingPunct="1">
              <a:lnSpc>
                <a:spcPct val="100000"/>
              </a:lnSpc>
              <a:spcBef>
                <a:spcPts val="0"/>
              </a:spcBef>
              <a:spcAft>
                <a:spcPts val="188"/>
              </a:spcAft>
              <a:buClr>
                <a:srgbClr val="001E60"/>
              </a:buClr>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mn-cs"/>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Dose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adjustments permitted to account for changes in body weight, for lack of efficacy, or safety concerns</a:t>
            </a:r>
            <a:r>
              <a:rPr kumimoji="0" lang="en-US" sz="750" b="0" i="0" u="none" strike="noStrike" kern="1200" cap="none" spc="0" normalizeH="0" baseline="30000" noProof="0" dirty="0">
                <a:ln>
                  <a:noFill/>
                </a:ln>
                <a:solidFill>
                  <a:srgbClr val="6E6159"/>
                </a:solidFill>
                <a:effectLst/>
                <a:uLnTx/>
                <a:uFillTx/>
                <a:latin typeface="Arial" panose="020B0604020202020204"/>
                <a:ea typeface="ヒラギノ角ゴ Pro W3" panose="020B0300000000000000" pitchFamily="34" charset="-128"/>
                <a:cs typeface="+mn-cs"/>
              </a:rPr>
              <a:t>1</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t>
            </a: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mn-cs"/>
              </a:rPr>
              <a:t>b</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Death</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due to pneumonia considered possibly related to study treatment; investigator determined patient had steroid-dependent respiratory condition. </a:t>
            </a:r>
          </a:p>
          <a:p>
            <a:pPr marL="0" marR="0" lvl="0" indent="0" algn="l" defTabSz="1071536" rtl="0" eaLnBrk="1" fontAlgn="base" latinLnBrk="0" hangingPunct="1">
              <a:lnSpc>
                <a:spcPct val="100000"/>
              </a:lnSpc>
              <a:spcBef>
                <a:spcPts val="0"/>
              </a:spcBef>
              <a:spcAft>
                <a:spcPts val="188"/>
              </a:spcAft>
              <a:buClr>
                <a:srgbClr val="001E60"/>
              </a:buClr>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AE, adverse event; BOT-2, The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Bruininks-Oseretsky</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Test of Motor Proficiency Second Edition; BSID-III, Bayley Scales of Infant and Toddler Development; HPP, hypophosphatasia; PDMS2, Peabody Developmental Motor Scale; </a:t>
            </a:r>
            <a:b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b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RGI-C, Radiographic Global Impression of Change; RSS, Ricket Severity Scale</a:t>
            </a:r>
          </a:p>
          <a:p>
            <a:pPr marL="0" marR="0" lvl="0" indent="0" algn="l" defTabSz="1071536" rtl="0" eaLnBrk="1" fontAlgn="base" latinLnBrk="0" hangingPunct="1">
              <a:lnSpc>
                <a:spcPct val="100000"/>
              </a:lnSpc>
              <a:spcBef>
                <a:spcPts val="0"/>
              </a:spcBef>
              <a:spcAft>
                <a:spcPts val="188"/>
              </a:spcAft>
              <a:buClr>
                <a:srgbClr val="001E60"/>
              </a:buClr>
              <a:buSzTx/>
              <a:buFontTx/>
              <a:buNone/>
              <a:tabLst/>
              <a:defRPr/>
            </a:pPr>
            <a:r>
              <a:rPr kumimoji="0" lang="fr-FR"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Hofmann CE et al. </a:t>
            </a:r>
            <a:r>
              <a:rPr kumimoji="0" lang="fr-FR"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J Clin </a:t>
            </a:r>
            <a:r>
              <a:rPr kumimoji="0" lang="fr-FR"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Endocrinol</a:t>
            </a:r>
            <a:r>
              <a:rPr kumimoji="0" lang="fr-FR"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t>
            </a:r>
            <a:r>
              <a:rPr kumimoji="0" lang="fr-FR"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Metab</a:t>
            </a:r>
            <a:r>
              <a:rPr kumimoji="0" lang="fr-FR"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a:t>
            </a:r>
            <a:r>
              <a:rPr kumimoji="0" lang="fr-FR"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2019;104(7):2735–47</a:t>
            </a:r>
          </a:p>
        </p:txBody>
      </p:sp>
      <p:sp>
        <p:nvSpPr>
          <p:cNvPr id="162" name="Content Placeholder 2">
            <a:extLst>
              <a:ext uri="{FF2B5EF4-FFF2-40B4-BE49-F238E27FC236}">
                <a16:creationId xmlns:a16="http://schemas.microsoft.com/office/drawing/2014/main" id="{F9E32169-D254-91CD-CD63-FB4B2FE51125}"/>
              </a:ext>
            </a:extLst>
          </p:cNvPr>
          <p:cNvSpPr txBox="1">
            <a:spLocks/>
          </p:cNvSpPr>
          <p:nvPr/>
        </p:nvSpPr>
        <p:spPr>
          <a:xfrm>
            <a:off x="1071304" y="1359546"/>
            <a:ext cx="9645810" cy="4283739"/>
          </a:xfrm>
          <a:prstGeom prst="rect">
            <a:avLst/>
          </a:prstGeom>
        </p:spPr>
        <p:txBody>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endParaRPr kumimoji="0" lang="en-GB" sz="1758" b="0" i="0" u="none" strike="noStrike" kern="1200" cap="none" spc="0" normalizeH="0" baseline="0" noProof="0">
              <a:ln>
                <a:noFill/>
              </a:ln>
              <a:solidFill>
                <a:srgbClr val="6E6159"/>
              </a:solidFill>
              <a:effectLst/>
              <a:uLnTx/>
              <a:uFillTx/>
              <a:latin typeface="Montserrat" pitchFamily="2" charset="77"/>
              <a:ea typeface="ヒラギノ角ゴ Pro W3" panose="020B0300000000000000" pitchFamily="34" charset="-128"/>
              <a:cs typeface="+mn-cs"/>
            </a:endParaRPr>
          </a:p>
        </p:txBody>
      </p:sp>
      <p:sp>
        <p:nvSpPr>
          <p:cNvPr id="164" name="Text Box 24">
            <a:extLst>
              <a:ext uri="{FF2B5EF4-FFF2-40B4-BE49-F238E27FC236}">
                <a16:creationId xmlns:a16="http://schemas.microsoft.com/office/drawing/2014/main" id="{32602B34-381B-AEBD-3498-8EFC02C6386D}"/>
              </a:ext>
            </a:extLst>
          </p:cNvPr>
          <p:cNvSpPr txBox="1">
            <a:spLocks noChangeArrowheads="1"/>
          </p:cNvSpPr>
          <p:nvPr/>
        </p:nvSpPr>
        <p:spPr bwMode="auto">
          <a:xfrm>
            <a:off x="2284870" y="3191763"/>
            <a:ext cx="5364806" cy="234360"/>
          </a:xfrm>
          <a:prstGeom prst="rect">
            <a:avLst/>
          </a:prstGeom>
          <a:noFill/>
          <a:ln w="19050">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803672" rtl="0" eaLnBrk="1" fontAlgn="base" latinLnBrk="0" hangingPunct="1">
              <a:lnSpc>
                <a:spcPct val="100000"/>
              </a:lnSpc>
              <a:spcBef>
                <a:spcPct val="0"/>
              </a:spcBef>
              <a:spcAft>
                <a:spcPct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pitchFamily="34" charset="0"/>
                <a:ea typeface="+mn-ea"/>
                <a:cs typeface="Arial" panose="020B0604020202020204" pitchFamily="34" charset="0"/>
              </a:rPr>
              <a:t>9 patients died; 1 death considered possibly related to study </a:t>
            </a:r>
            <a:r>
              <a:rPr kumimoji="0" lang="en-US" sz="923" b="0" i="0" u="none" strike="noStrike" kern="1200" cap="none" spc="0" normalizeH="0" baseline="0" noProof="0" err="1">
                <a:ln>
                  <a:noFill/>
                </a:ln>
                <a:solidFill>
                  <a:srgbClr val="6E6159"/>
                </a:solidFill>
                <a:effectLst/>
                <a:uLnTx/>
                <a:uFillTx/>
                <a:latin typeface="Arial" panose="020B0604020202020204" pitchFamily="34" charset="0"/>
                <a:ea typeface="+mn-ea"/>
                <a:cs typeface="Arial" panose="020B0604020202020204" pitchFamily="34" charset="0"/>
              </a:rPr>
              <a:t>treatment</a:t>
            </a:r>
            <a:r>
              <a:rPr kumimoji="0" lang="en-US" sz="923" b="0" i="0" u="none" strike="noStrike" kern="1200" cap="none" spc="0" normalizeH="0" baseline="30000" noProof="0" err="1">
                <a:ln>
                  <a:noFill/>
                </a:ln>
                <a:solidFill>
                  <a:srgbClr val="6E6159"/>
                </a:solidFill>
                <a:effectLst/>
                <a:uLnTx/>
                <a:uFillTx/>
                <a:latin typeface="Arial" panose="020B0604020202020204" pitchFamily="34" charset="0"/>
                <a:ea typeface="+mn-ea"/>
                <a:cs typeface="Arial" panose="020B0604020202020204" pitchFamily="34" charset="0"/>
              </a:rPr>
              <a:t>b</a:t>
            </a:r>
            <a:endParaRPr kumimoji="0" lang="en-US" sz="923" b="0" i="0" u="none" strike="noStrike" kern="1200" cap="none" spc="0" normalizeH="0" baseline="30000" noProof="0">
              <a:ln>
                <a:noFill/>
              </a:ln>
              <a:solidFill>
                <a:srgbClr val="6E6159"/>
              </a:solidFill>
              <a:effectLst/>
              <a:uLnTx/>
              <a:uFillTx/>
              <a:latin typeface="Arial" panose="020B0604020202020204" pitchFamily="34" charset="0"/>
              <a:ea typeface="+mn-ea"/>
              <a:cs typeface="Arial" panose="020B0604020202020204" pitchFamily="34" charset="0"/>
            </a:endParaRPr>
          </a:p>
        </p:txBody>
      </p:sp>
      <p:sp>
        <p:nvSpPr>
          <p:cNvPr id="165" name="TextBox 164">
            <a:extLst>
              <a:ext uri="{FF2B5EF4-FFF2-40B4-BE49-F238E27FC236}">
                <a16:creationId xmlns:a16="http://schemas.microsoft.com/office/drawing/2014/main" id="{ACD4346D-221F-8BDA-9632-2ECF6B01A27C}"/>
              </a:ext>
            </a:extLst>
          </p:cNvPr>
          <p:cNvSpPr txBox="1"/>
          <p:nvPr/>
        </p:nvSpPr>
        <p:spPr>
          <a:xfrm>
            <a:off x="1626250" y="4152604"/>
            <a:ext cx="3944318" cy="1228798"/>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Key inclusion/exclusion criteria:</a:t>
            </a:r>
            <a:endParaRPr kumimoji="0" lang="en-GB" sz="1055" b="1"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Aged ≤5 years</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Confirmed diagnosis of HPP with onset aged &lt;6 months</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No evidence of treatable form of rickets</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No previous bisphosphonate exposure</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No treatment with other experimental therapy for HPP within 1 month</a:t>
            </a:r>
          </a:p>
        </p:txBody>
      </p:sp>
      <p:grpSp>
        <p:nvGrpSpPr>
          <p:cNvPr id="166" name="Group 165">
            <a:extLst>
              <a:ext uri="{FF2B5EF4-FFF2-40B4-BE49-F238E27FC236}">
                <a16:creationId xmlns:a16="http://schemas.microsoft.com/office/drawing/2014/main" id="{8300F571-D824-D4DE-7665-2CA7E55F0158}"/>
              </a:ext>
            </a:extLst>
          </p:cNvPr>
          <p:cNvGrpSpPr/>
          <p:nvPr/>
        </p:nvGrpSpPr>
        <p:grpSpPr>
          <a:xfrm>
            <a:off x="2256000" y="3527951"/>
            <a:ext cx="8076481" cy="120172"/>
            <a:chOff x="966388" y="2880067"/>
            <a:chExt cx="7757114" cy="181090"/>
          </a:xfrm>
        </p:grpSpPr>
        <p:sp>
          <p:nvSpPr>
            <p:cNvPr id="167" name="Line 10">
              <a:extLst>
                <a:ext uri="{FF2B5EF4-FFF2-40B4-BE49-F238E27FC236}">
                  <a16:creationId xmlns:a16="http://schemas.microsoft.com/office/drawing/2014/main" id="{406F3CAB-BDF9-70AC-31EC-D4A893150B87}"/>
                </a:ext>
              </a:extLst>
            </p:cNvPr>
            <p:cNvSpPr>
              <a:spLocks noChangeShapeType="1"/>
            </p:cNvSpPr>
            <p:nvPr/>
          </p:nvSpPr>
          <p:spPr bwMode="auto">
            <a:xfrm flipV="1">
              <a:off x="966388" y="2883649"/>
              <a:ext cx="7757114" cy="24501"/>
            </a:xfrm>
            <a:prstGeom prst="line">
              <a:avLst/>
            </a:prstGeom>
            <a:noFill/>
            <a:ln w="19050">
              <a:solidFill>
                <a:srgbClr val="292929"/>
              </a:solidFill>
              <a:round/>
              <a:headEnd/>
              <a:tailEnd type="arrow"/>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68" name="Line 11">
              <a:extLst>
                <a:ext uri="{FF2B5EF4-FFF2-40B4-BE49-F238E27FC236}">
                  <a16:creationId xmlns:a16="http://schemas.microsoft.com/office/drawing/2014/main" id="{07B1E176-9787-906B-079F-57F588A55429}"/>
                </a:ext>
              </a:extLst>
            </p:cNvPr>
            <p:cNvSpPr>
              <a:spLocks noChangeShapeType="1"/>
            </p:cNvSpPr>
            <p:nvPr/>
          </p:nvSpPr>
          <p:spPr bwMode="auto">
            <a:xfrm>
              <a:off x="978133" y="2904151"/>
              <a:ext cx="0" cy="152533"/>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69" name="Line 14">
              <a:extLst>
                <a:ext uri="{FF2B5EF4-FFF2-40B4-BE49-F238E27FC236}">
                  <a16:creationId xmlns:a16="http://schemas.microsoft.com/office/drawing/2014/main" id="{6DE946CC-C064-D6EA-1128-2094621B6FB7}"/>
                </a:ext>
              </a:extLst>
            </p:cNvPr>
            <p:cNvSpPr>
              <a:spLocks noChangeShapeType="1"/>
            </p:cNvSpPr>
            <p:nvPr/>
          </p:nvSpPr>
          <p:spPr bwMode="auto">
            <a:xfrm>
              <a:off x="5423882" y="2893997"/>
              <a:ext cx="0" cy="164592"/>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0" name="Line 14">
              <a:extLst>
                <a:ext uri="{FF2B5EF4-FFF2-40B4-BE49-F238E27FC236}">
                  <a16:creationId xmlns:a16="http://schemas.microsoft.com/office/drawing/2014/main" id="{646D0DFC-D1FE-C997-C762-D8CCB5B200B1}"/>
                </a:ext>
              </a:extLst>
            </p:cNvPr>
            <p:cNvSpPr>
              <a:spLocks noChangeShapeType="1"/>
            </p:cNvSpPr>
            <p:nvPr/>
          </p:nvSpPr>
          <p:spPr bwMode="auto">
            <a:xfrm>
              <a:off x="4663269" y="2896565"/>
              <a:ext cx="0" cy="164592"/>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1" name="Line 14">
              <a:extLst>
                <a:ext uri="{FF2B5EF4-FFF2-40B4-BE49-F238E27FC236}">
                  <a16:creationId xmlns:a16="http://schemas.microsoft.com/office/drawing/2014/main" id="{1082A476-59BE-6AE0-1767-0058A334D4E7}"/>
                </a:ext>
              </a:extLst>
            </p:cNvPr>
            <p:cNvSpPr>
              <a:spLocks noChangeShapeType="1"/>
            </p:cNvSpPr>
            <p:nvPr/>
          </p:nvSpPr>
          <p:spPr bwMode="auto">
            <a:xfrm>
              <a:off x="3849319" y="2894954"/>
              <a:ext cx="0" cy="164592"/>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2" name="Line 4">
              <a:extLst>
                <a:ext uri="{FF2B5EF4-FFF2-40B4-BE49-F238E27FC236}">
                  <a16:creationId xmlns:a16="http://schemas.microsoft.com/office/drawing/2014/main" id="{616AD316-E669-4270-CA9D-F0280208A645}"/>
                </a:ext>
              </a:extLst>
            </p:cNvPr>
            <p:cNvSpPr>
              <a:spLocks noChangeShapeType="1"/>
            </p:cNvSpPr>
            <p:nvPr/>
          </p:nvSpPr>
          <p:spPr bwMode="auto">
            <a:xfrm>
              <a:off x="1900331" y="2903546"/>
              <a:ext cx="0" cy="146875"/>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3" name="Line 14">
              <a:extLst>
                <a:ext uri="{FF2B5EF4-FFF2-40B4-BE49-F238E27FC236}">
                  <a16:creationId xmlns:a16="http://schemas.microsoft.com/office/drawing/2014/main" id="{D3E8552E-436E-9F26-AFDC-7046DE86B91F}"/>
                </a:ext>
              </a:extLst>
            </p:cNvPr>
            <p:cNvSpPr>
              <a:spLocks noChangeShapeType="1"/>
            </p:cNvSpPr>
            <p:nvPr/>
          </p:nvSpPr>
          <p:spPr bwMode="auto">
            <a:xfrm>
              <a:off x="6214507" y="2892092"/>
              <a:ext cx="0" cy="164592"/>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4" name="Line 14">
              <a:extLst>
                <a:ext uri="{FF2B5EF4-FFF2-40B4-BE49-F238E27FC236}">
                  <a16:creationId xmlns:a16="http://schemas.microsoft.com/office/drawing/2014/main" id="{3AF08D64-A000-58D1-5FF7-D0F33482CE46}"/>
                </a:ext>
              </a:extLst>
            </p:cNvPr>
            <p:cNvSpPr>
              <a:spLocks noChangeShapeType="1"/>
            </p:cNvSpPr>
            <p:nvPr/>
          </p:nvSpPr>
          <p:spPr bwMode="auto">
            <a:xfrm>
              <a:off x="7008222" y="2885669"/>
              <a:ext cx="0" cy="164592"/>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5" name="Line 14">
              <a:extLst>
                <a:ext uri="{FF2B5EF4-FFF2-40B4-BE49-F238E27FC236}">
                  <a16:creationId xmlns:a16="http://schemas.microsoft.com/office/drawing/2014/main" id="{EE91E8AA-C9F2-08E2-B8AD-C3A1F249B69C}"/>
                </a:ext>
              </a:extLst>
            </p:cNvPr>
            <p:cNvSpPr>
              <a:spLocks noChangeShapeType="1"/>
            </p:cNvSpPr>
            <p:nvPr/>
          </p:nvSpPr>
          <p:spPr bwMode="auto">
            <a:xfrm>
              <a:off x="7777131" y="2884137"/>
              <a:ext cx="0" cy="166284"/>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6" name="Line 14">
              <a:extLst>
                <a:ext uri="{FF2B5EF4-FFF2-40B4-BE49-F238E27FC236}">
                  <a16:creationId xmlns:a16="http://schemas.microsoft.com/office/drawing/2014/main" id="{8F5B67AA-AD50-C991-791B-764FB4C4A2AD}"/>
                </a:ext>
              </a:extLst>
            </p:cNvPr>
            <p:cNvSpPr>
              <a:spLocks noChangeShapeType="1"/>
            </p:cNvSpPr>
            <p:nvPr/>
          </p:nvSpPr>
          <p:spPr bwMode="auto">
            <a:xfrm>
              <a:off x="8512734" y="2880067"/>
              <a:ext cx="0" cy="170194"/>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77" name="Line 14">
              <a:extLst>
                <a:ext uri="{FF2B5EF4-FFF2-40B4-BE49-F238E27FC236}">
                  <a16:creationId xmlns:a16="http://schemas.microsoft.com/office/drawing/2014/main" id="{5929517F-1D1D-E1EE-8CC8-7651DE9FF317}"/>
                </a:ext>
              </a:extLst>
            </p:cNvPr>
            <p:cNvSpPr>
              <a:spLocks noChangeShapeType="1"/>
            </p:cNvSpPr>
            <p:nvPr/>
          </p:nvSpPr>
          <p:spPr bwMode="auto">
            <a:xfrm>
              <a:off x="2884464" y="2896693"/>
              <a:ext cx="0" cy="153727"/>
            </a:xfrm>
            <a:prstGeom prst="line">
              <a:avLst/>
            </a:prstGeom>
            <a:noFill/>
            <a:ln w="19050">
              <a:solidFill>
                <a:srgbClr val="292929"/>
              </a:solidFill>
              <a:round/>
              <a:headEnd/>
              <a:tailEnd/>
            </a:ln>
            <a:effectLst/>
          </p:spPr>
          <p:txBody>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US" sz="1583"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grpSp>
      <p:sp>
        <p:nvSpPr>
          <p:cNvPr id="180" name="TextBox 179">
            <a:extLst>
              <a:ext uri="{FF2B5EF4-FFF2-40B4-BE49-F238E27FC236}">
                <a16:creationId xmlns:a16="http://schemas.microsoft.com/office/drawing/2014/main" id="{D4C472F3-543E-88D3-6B80-B09FDD75FAD4}"/>
              </a:ext>
            </a:extLst>
          </p:cNvPr>
          <p:cNvSpPr txBox="1"/>
          <p:nvPr/>
        </p:nvSpPr>
        <p:spPr>
          <a:xfrm>
            <a:off x="1199196" y="1588873"/>
            <a:ext cx="1760380" cy="308674"/>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406" b="1" i="0" u="none" strike="noStrike" kern="0" cap="none" spc="0" normalizeH="0" baseline="0" noProof="0">
                <a:ln>
                  <a:noFill/>
                </a:ln>
                <a:solidFill>
                  <a:srgbClr val="001E60"/>
                </a:solidFill>
                <a:effectLst/>
                <a:uLnTx/>
                <a:uFillTx/>
                <a:latin typeface="Arial" panose="020B0604020202020204"/>
                <a:ea typeface="+mn-ea"/>
                <a:cs typeface="Arial" panose="020B0604020202020204" pitchFamily="34" charset="0"/>
              </a:rPr>
              <a:t>Study</a:t>
            </a:r>
            <a:r>
              <a:rPr kumimoji="0" lang="en-GB" sz="1406"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406" b="1" i="0" u="none" strike="noStrike" kern="0" cap="none" spc="0" normalizeH="0" baseline="0" noProof="0">
                <a:ln>
                  <a:noFill/>
                </a:ln>
                <a:solidFill>
                  <a:srgbClr val="001E60"/>
                </a:solidFill>
                <a:effectLst/>
                <a:uLnTx/>
                <a:uFillTx/>
                <a:latin typeface="Arial" panose="020B0604020202020204"/>
                <a:ea typeface="+mn-ea"/>
                <a:cs typeface="Arial" panose="020B0604020202020204" pitchFamily="34" charset="0"/>
              </a:rPr>
              <a:t>design:</a:t>
            </a:r>
            <a:endParaRPr kumimoji="0" lang="en-GB" sz="1406" b="1" i="0" u="none" strike="noStrike" kern="0" cap="none" spc="0" normalizeH="0" baseline="30000" noProof="0">
              <a:ln>
                <a:noFill/>
              </a:ln>
              <a:solidFill>
                <a:srgbClr val="001E60"/>
              </a:solidFill>
              <a:effectLst/>
              <a:uLnTx/>
              <a:uFillTx/>
              <a:latin typeface="Arial" panose="020B0604020202020204"/>
              <a:ea typeface="+mn-ea"/>
              <a:cs typeface="Arial" panose="020B0604020202020204" pitchFamily="34" charset="0"/>
            </a:endParaRPr>
          </a:p>
        </p:txBody>
      </p:sp>
      <p:sp>
        <p:nvSpPr>
          <p:cNvPr id="197" name="Pentagon 87">
            <a:extLst>
              <a:ext uri="{FF2B5EF4-FFF2-40B4-BE49-F238E27FC236}">
                <a16:creationId xmlns:a16="http://schemas.microsoft.com/office/drawing/2014/main" id="{BD019337-AF57-3754-36CD-D0ABEFF5EF0D}"/>
              </a:ext>
            </a:extLst>
          </p:cNvPr>
          <p:cNvSpPr/>
          <p:nvPr/>
        </p:nvSpPr>
        <p:spPr bwMode="auto">
          <a:xfrm>
            <a:off x="2284872" y="1980180"/>
            <a:ext cx="8047610" cy="1120304"/>
          </a:xfrm>
          <a:prstGeom prst="homePlate">
            <a:avLst>
              <a:gd name="adj" fmla="val 21088"/>
            </a:avLst>
          </a:prstGeom>
          <a:solidFill>
            <a:schemeClr val="accent1"/>
          </a:solidFill>
          <a:ln w="22225" cap="flat" cmpd="sng" algn="ctr">
            <a:noFill/>
            <a:prstDash val="solid"/>
            <a:round/>
            <a:headEnd type="none" w="med" len="med"/>
            <a:tailEnd type="none" w="med" len="med"/>
          </a:ln>
          <a:effectLst/>
        </p:spPr>
        <p:txBody>
          <a:bodyPr vert="horz" wrap="square" lIns="80367" tIns="40184" rIns="80367" bIns="40184" numCol="1" rtlCol="0" anchor="ctr" anchorCtr="0" compatLnSpc="1">
            <a:prstTxWarp prst="textNoShape">
              <a:avLst/>
            </a:prstTxWarp>
          </a:bodyPr>
          <a:lstStyle/>
          <a:p>
            <a:pPr marL="0" marR="0" lvl="0" indent="0" algn="ctr" defTabSz="803672" rtl="0" eaLnBrk="0" fontAlgn="auto" latinLnBrk="0" hangingPunct="0">
              <a:lnSpc>
                <a:spcPct val="100000"/>
              </a:lnSpc>
              <a:spcBef>
                <a:spcPts val="352"/>
              </a:spcBef>
              <a:spcAft>
                <a:spcPts val="352"/>
              </a:spcAft>
              <a:buClrTx/>
              <a:buSzTx/>
              <a:buFontTx/>
              <a:buNone/>
              <a:tabLst/>
              <a:defRPr/>
            </a:pPr>
            <a:r>
              <a:rPr kumimoji="0" lang="en-US" sz="1231" b="1"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ENB-010-10</a:t>
            </a:r>
            <a:br>
              <a:rPr kumimoji="0" lang="en-US" sz="1231" b="1"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US" sz="1231" b="1"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(n=69)</a:t>
            </a:r>
          </a:p>
          <a:p>
            <a:pPr marL="0" marR="0" lvl="0" indent="0" algn="ctr" defTabSz="803672" rtl="0" eaLnBrk="0" fontAlgn="auto" latinLnBrk="0" hangingPunct="0">
              <a:lnSpc>
                <a:spcPct val="100000"/>
              </a:lnSpc>
              <a:spcBef>
                <a:spcPts val="0"/>
              </a:spcBef>
              <a:spcAft>
                <a:spcPts val="352"/>
              </a:spcAft>
              <a:buClrTx/>
              <a:buSzTx/>
              <a:buFontTx/>
              <a:buNone/>
              <a:tabLst/>
              <a:defRPr/>
            </a:pPr>
            <a:r>
              <a:rPr kumimoji="0" lang="en-US" sz="1231"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Dosing: 1 mg/kg 6x/week or 2 mg/kg 3x/week SC </a:t>
            </a:r>
          </a:p>
          <a:p>
            <a:pPr marL="0" marR="0" lvl="0" indent="0" algn="ctr" defTabSz="803672" rtl="0" eaLnBrk="0" fontAlgn="auto" latinLnBrk="0" hangingPunct="0">
              <a:lnSpc>
                <a:spcPct val="100000"/>
              </a:lnSpc>
              <a:spcBef>
                <a:spcPts val="0"/>
              </a:spcBef>
              <a:spcAft>
                <a:spcPts val="352"/>
              </a:spcAft>
              <a:buClrTx/>
              <a:buSzTx/>
              <a:buFontTx/>
              <a:buNone/>
              <a:tabLst/>
              <a:defRPr/>
            </a:pPr>
            <a:r>
              <a:rPr kumimoji="0" lang="en-US" sz="1231"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Dose adjustments </a:t>
            </a:r>
            <a:r>
              <a:rPr kumimoji="0" lang="en-US" sz="1231" b="0" i="0" u="none" strike="noStrike" kern="0" cap="none" spc="0" normalizeH="0" baseline="0" noProof="0" err="1">
                <a:ln>
                  <a:noFill/>
                </a:ln>
                <a:solidFill>
                  <a:srgbClr val="F3F4F3"/>
                </a:solidFill>
                <a:effectLst/>
                <a:uLnTx/>
                <a:uFillTx/>
                <a:latin typeface="Arial" panose="020B0604020202020204"/>
                <a:ea typeface="+mn-ea"/>
                <a:cs typeface="Arial" panose="020B0604020202020204" pitchFamily="34" charset="0"/>
              </a:rPr>
              <a:t>allowed</a:t>
            </a:r>
            <a:r>
              <a:rPr kumimoji="0" lang="en-US" sz="1231" b="0" i="0" u="none" strike="noStrike" kern="0" cap="none" spc="0" normalizeH="0" baseline="30000" noProof="0" err="1">
                <a:ln>
                  <a:noFill/>
                </a:ln>
                <a:solidFill>
                  <a:srgbClr val="F3F4F3"/>
                </a:solidFill>
                <a:effectLst/>
                <a:uLnTx/>
                <a:uFillTx/>
                <a:latin typeface="Arial" panose="020B0604020202020204"/>
                <a:ea typeface="+mn-ea"/>
                <a:cs typeface="Arial" panose="020B0604020202020204" pitchFamily="34" charset="0"/>
              </a:rPr>
              <a:t>a</a:t>
            </a:r>
            <a:endParaRPr kumimoji="0" lang="en-US" sz="1231" b="0" i="0" u="none" strike="noStrike" kern="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99" name="TextBox 198">
            <a:extLst>
              <a:ext uri="{FF2B5EF4-FFF2-40B4-BE49-F238E27FC236}">
                <a16:creationId xmlns:a16="http://schemas.microsoft.com/office/drawing/2014/main" id="{9C232979-9A96-6B20-059C-C4C9BBF26FE1}"/>
              </a:ext>
            </a:extLst>
          </p:cNvPr>
          <p:cNvSpPr txBox="1"/>
          <p:nvPr/>
        </p:nvSpPr>
        <p:spPr>
          <a:xfrm>
            <a:off x="5990838" y="4129703"/>
            <a:ext cx="4502267" cy="1228798"/>
          </a:xfrm>
          <a:prstGeom prst="rect">
            <a:avLst/>
          </a:prstGeom>
          <a:solidFill>
            <a:schemeClr val="bg2"/>
          </a:solid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Study assessments:</a:t>
            </a:r>
            <a:endParaRPr kumimoji="0" lang="en-GB" sz="1055" b="1" i="0" u="none" strike="noStrike" kern="120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Primary: RGI-C</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Secondary: RSS, respiratory status, growth (height/weight Z-scores), ventilator-free and overall survival</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Exploratory: motor and cognitive function (BSID-III, PDMS-2, BOT-2)</a:t>
            </a:r>
          </a:p>
          <a:p>
            <a:pPr marL="150688" marR="0" lvl="0" indent="-150688" algn="l" defTabSz="8036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5"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Safety, including AE reporting, fundoscopic eye examinations, and renal ultrasound</a:t>
            </a:r>
          </a:p>
        </p:txBody>
      </p:sp>
      <p:sp>
        <p:nvSpPr>
          <p:cNvPr id="201" name="TextBox 200">
            <a:extLst>
              <a:ext uri="{FF2B5EF4-FFF2-40B4-BE49-F238E27FC236}">
                <a16:creationId xmlns:a16="http://schemas.microsoft.com/office/drawing/2014/main" id="{B8F7A7B4-236B-F4A4-D94D-E83A25983CDD}"/>
              </a:ext>
            </a:extLst>
          </p:cNvPr>
          <p:cNvSpPr txBox="1"/>
          <p:nvPr/>
        </p:nvSpPr>
        <p:spPr>
          <a:xfrm>
            <a:off x="872133" y="1013396"/>
            <a:ext cx="10447733" cy="323165"/>
          </a:xfrm>
          <a:prstGeom prst="rect">
            <a:avLst/>
          </a:prstGeom>
          <a:solidFill>
            <a:schemeClr val="tx1"/>
          </a:solidFill>
        </p:spPr>
        <p:txBody>
          <a:bodyPr wrap="square">
            <a:spAutoFit/>
          </a:bodyPr>
          <a:lstStyle/>
          <a:p>
            <a:pPr marL="251148" marR="0" lvl="0" indent="-2511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An open-label, multinational study of asfotase alfa in infants and children with HPP</a:t>
            </a:r>
            <a:endParaRPr kumimoji="0" lang="en-US" sz="1500" b="0"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202" name="Text Box 16">
            <a:extLst>
              <a:ext uri="{FF2B5EF4-FFF2-40B4-BE49-F238E27FC236}">
                <a16:creationId xmlns:a16="http://schemas.microsoft.com/office/drawing/2014/main" id="{5763D283-539B-3976-8559-A9CA728DD014}"/>
              </a:ext>
            </a:extLst>
          </p:cNvPr>
          <p:cNvSpPr txBox="1">
            <a:spLocks noChangeArrowheads="1"/>
          </p:cNvSpPr>
          <p:nvPr/>
        </p:nvSpPr>
        <p:spPr bwMode="auto">
          <a:xfrm>
            <a:off x="3677824" y="3845831"/>
            <a:ext cx="1178192"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Month 6</a:t>
            </a:r>
          </a:p>
        </p:txBody>
      </p:sp>
      <p:sp>
        <p:nvSpPr>
          <p:cNvPr id="203" name="Text Box 17">
            <a:extLst>
              <a:ext uri="{FF2B5EF4-FFF2-40B4-BE49-F238E27FC236}">
                <a16:creationId xmlns:a16="http://schemas.microsoft.com/office/drawing/2014/main" id="{CF1BD93F-154C-3A41-9F4E-18FA9B0A7300}"/>
              </a:ext>
            </a:extLst>
          </p:cNvPr>
          <p:cNvSpPr txBox="1">
            <a:spLocks noChangeArrowheads="1"/>
          </p:cNvSpPr>
          <p:nvPr/>
        </p:nvSpPr>
        <p:spPr bwMode="auto">
          <a:xfrm>
            <a:off x="6383572"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3</a:t>
            </a:r>
          </a:p>
        </p:txBody>
      </p:sp>
      <p:sp>
        <p:nvSpPr>
          <p:cNvPr id="204" name="Text Box 19">
            <a:extLst>
              <a:ext uri="{FF2B5EF4-FFF2-40B4-BE49-F238E27FC236}">
                <a16:creationId xmlns:a16="http://schemas.microsoft.com/office/drawing/2014/main" id="{C2C85E0C-268A-56B5-22B7-FB90EFB2B1EA}"/>
              </a:ext>
            </a:extLst>
          </p:cNvPr>
          <p:cNvSpPr txBox="1">
            <a:spLocks noChangeArrowheads="1"/>
          </p:cNvSpPr>
          <p:nvPr/>
        </p:nvSpPr>
        <p:spPr bwMode="auto">
          <a:xfrm>
            <a:off x="1782173" y="3838423"/>
            <a:ext cx="957791"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Baseline</a:t>
            </a:r>
          </a:p>
        </p:txBody>
      </p:sp>
      <p:sp>
        <p:nvSpPr>
          <p:cNvPr id="205" name="Text Box 17">
            <a:extLst>
              <a:ext uri="{FF2B5EF4-FFF2-40B4-BE49-F238E27FC236}">
                <a16:creationId xmlns:a16="http://schemas.microsoft.com/office/drawing/2014/main" id="{82C8E14C-56BB-D70F-2DC9-8F7EA2CB1326}"/>
              </a:ext>
            </a:extLst>
          </p:cNvPr>
          <p:cNvSpPr txBox="1">
            <a:spLocks noChangeArrowheads="1"/>
          </p:cNvSpPr>
          <p:nvPr/>
        </p:nvSpPr>
        <p:spPr bwMode="auto">
          <a:xfrm>
            <a:off x="5589064"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2</a:t>
            </a:r>
          </a:p>
        </p:txBody>
      </p:sp>
      <p:sp>
        <p:nvSpPr>
          <p:cNvPr id="206" name="Text Box 17">
            <a:extLst>
              <a:ext uri="{FF2B5EF4-FFF2-40B4-BE49-F238E27FC236}">
                <a16:creationId xmlns:a16="http://schemas.microsoft.com/office/drawing/2014/main" id="{457702F2-FCBD-A461-7078-034BC31EA7B8}"/>
              </a:ext>
            </a:extLst>
          </p:cNvPr>
          <p:cNvSpPr txBox="1">
            <a:spLocks noChangeArrowheads="1"/>
          </p:cNvSpPr>
          <p:nvPr/>
        </p:nvSpPr>
        <p:spPr bwMode="auto">
          <a:xfrm>
            <a:off x="4815018" y="3845831"/>
            <a:ext cx="872742"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1</a:t>
            </a:r>
          </a:p>
        </p:txBody>
      </p:sp>
      <p:sp>
        <p:nvSpPr>
          <p:cNvPr id="207" name="Text Box 16">
            <a:extLst>
              <a:ext uri="{FF2B5EF4-FFF2-40B4-BE49-F238E27FC236}">
                <a16:creationId xmlns:a16="http://schemas.microsoft.com/office/drawing/2014/main" id="{D61345BF-1866-8611-0B12-70C4F58B9551}"/>
              </a:ext>
            </a:extLst>
          </p:cNvPr>
          <p:cNvSpPr txBox="1">
            <a:spLocks noChangeArrowheads="1"/>
          </p:cNvSpPr>
          <p:nvPr/>
        </p:nvSpPr>
        <p:spPr bwMode="auto">
          <a:xfrm>
            <a:off x="2649854" y="3845831"/>
            <a:ext cx="1178192"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Month 3</a:t>
            </a:r>
          </a:p>
        </p:txBody>
      </p:sp>
      <p:sp>
        <p:nvSpPr>
          <p:cNvPr id="208" name="Text Box 17">
            <a:extLst>
              <a:ext uri="{FF2B5EF4-FFF2-40B4-BE49-F238E27FC236}">
                <a16:creationId xmlns:a16="http://schemas.microsoft.com/office/drawing/2014/main" id="{A740AC85-F37D-1544-3E08-1897448E1D3B}"/>
              </a:ext>
            </a:extLst>
          </p:cNvPr>
          <p:cNvSpPr txBox="1">
            <a:spLocks noChangeArrowheads="1"/>
          </p:cNvSpPr>
          <p:nvPr/>
        </p:nvSpPr>
        <p:spPr bwMode="auto">
          <a:xfrm>
            <a:off x="7196539"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4</a:t>
            </a:r>
          </a:p>
        </p:txBody>
      </p:sp>
      <p:sp>
        <p:nvSpPr>
          <p:cNvPr id="209" name="Text Box 17">
            <a:extLst>
              <a:ext uri="{FF2B5EF4-FFF2-40B4-BE49-F238E27FC236}">
                <a16:creationId xmlns:a16="http://schemas.microsoft.com/office/drawing/2014/main" id="{793214DA-211B-7736-81D7-D33A3A80E80B}"/>
              </a:ext>
            </a:extLst>
          </p:cNvPr>
          <p:cNvSpPr txBox="1">
            <a:spLocks noChangeArrowheads="1"/>
          </p:cNvSpPr>
          <p:nvPr/>
        </p:nvSpPr>
        <p:spPr bwMode="auto">
          <a:xfrm>
            <a:off x="8034016"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5</a:t>
            </a:r>
          </a:p>
        </p:txBody>
      </p:sp>
      <p:sp>
        <p:nvSpPr>
          <p:cNvPr id="210" name="Text Box 17">
            <a:extLst>
              <a:ext uri="{FF2B5EF4-FFF2-40B4-BE49-F238E27FC236}">
                <a16:creationId xmlns:a16="http://schemas.microsoft.com/office/drawing/2014/main" id="{E4C00905-4A97-DDF9-07B4-3088DFA72B56}"/>
              </a:ext>
            </a:extLst>
          </p:cNvPr>
          <p:cNvSpPr txBox="1">
            <a:spLocks noChangeArrowheads="1"/>
          </p:cNvSpPr>
          <p:nvPr/>
        </p:nvSpPr>
        <p:spPr bwMode="auto">
          <a:xfrm>
            <a:off x="8832794"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6</a:t>
            </a:r>
          </a:p>
        </p:txBody>
      </p:sp>
      <p:sp>
        <p:nvSpPr>
          <p:cNvPr id="211" name="Text Box 17">
            <a:extLst>
              <a:ext uri="{FF2B5EF4-FFF2-40B4-BE49-F238E27FC236}">
                <a16:creationId xmlns:a16="http://schemas.microsoft.com/office/drawing/2014/main" id="{1C233C21-6E8F-FCAA-A115-9B8B02150F37}"/>
              </a:ext>
            </a:extLst>
          </p:cNvPr>
          <p:cNvSpPr txBox="1">
            <a:spLocks noChangeArrowheads="1"/>
          </p:cNvSpPr>
          <p:nvPr/>
        </p:nvSpPr>
        <p:spPr bwMode="auto">
          <a:xfrm>
            <a:off x="9599560" y="3845831"/>
            <a:ext cx="1047293" cy="220188"/>
          </a:xfrm>
          <a:prstGeom prst="rect">
            <a:avLst/>
          </a:prstGeom>
          <a:noFill/>
          <a:ln w="19050">
            <a:noFill/>
            <a:miter lim="800000"/>
            <a:headEnd/>
            <a:tailEnd/>
          </a:ln>
          <a:effectLst/>
        </p:spPr>
        <p:txBody>
          <a:bodyPr wrap="square">
            <a:spAutoFit/>
          </a:bodyPr>
          <a:lstStyle/>
          <a:p>
            <a:pPr marL="0" marR="0" lvl="0" indent="0" algn="ctr" defTabSz="803672" rtl="0" eaLnBrk="1" fontAlgn="auto" latinLnBrk="0" hangingPunct="1">
              <a:lnSpc>
                <a:spcPct val="90000"/>
              </a:lnSpc>
              <a:spcBef>
                <a:spcPts val="0"/>
              </a:spcBef>
              <a:spcAft>
                <a:spcPts val="0"/>
              </a:spcAft>
              <a:buClrTx/>
              <a:buSzTx/>
              <a:buFontTx/>
              <a:buNone/>
              <a:tabLst/>
              <a:defRPr/>
            </a:pPr>
            <a:r>
              <a:rPr kumimoji="0" lang="en-US" sz="92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Year 7</a:t>
            </a:r>
          </a:p>
        </p:txBody>
      </p:sp>
      <p:sp>
        <p:nvSpPr>
          <p:cNvPr id="2" name="Rectangle 1">
            <a:extLst>
              <a:ext uri="{FF2B5EF4-FFF2-40B4-BE49-F238E27FC236}">
                <a16:creationId xmlns:a16="http://schemas.microsoft.com/office/drawing/2014/main" id="{7B22D3B8-3458-71AE-371D-22C2FEEF1390}"/>
              </a:ext>
            </a:extLst>
          </p:cNvPr>
          <p:cNvSpPr/>
          <p:nvPr/>
        </p:nvSpPr>
        <p:spPr>
          <a:xfrm>
            <a:off x="863204" y="1009055"/>
            <a:ext cx="10456664" cy="4489401"/>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67246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5ED9-8B36-93F4-655C-5FCE03A27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5B426-6C93-7AC7-6FA5-E26D31E2B14E}"/>
              </a:ext>
            </a:extLst>
          </p:cNvPr>
          <p:cNvSpPr>
            <a:spLocks noGrp="1"/>
          </p:cNvSpPr>
          <p:nvPr>
            <p:ph type="title"/>
          </p:nvPr>
        </p:nvSpPr>
        <p:spPr/>
        <p:txBody>
          <a:bodyPr/>
          <a:lstStyle/>
          <a:p>
            <a:r>
              <a:rPr lang="en-GB" dirty="0"/>
              <a:t>ENB-010-10 (≤5 years at inclusion) </a:t>
            </a:r>
            <a:br>
              <a:rPr lang="en-GB" dirty="0"/>
            </a:br>
            <a:r>
              <a:rPr lang="en-GB" dirty="0"/>
              <a:t>Skeletal mineralization: RGI-C</a:t>
            </a:r>
          </a:p>
        </p:txBody>
      </p:sp>
      <p:sp>
        <p:nvSpPr>
          <p:cNvPr id="3" name="Content Placeholder 2">
            <a:extLst>
              <a:ext uri="{FF2B5EF4-FFF2-40B4-BE49-F238E27FC236}">
                <a16:creationId xmlns:a16="http://schemas.microsoft.com/office/drawing/2014/main" id="{48513D5E-C864-AD90-0DE0-CD556D390609}"/>
              </a:ext>
            </a:extLst>
          </p:cNvPr>
          <p:cNvSpPr>
            <a:spLocks noGrp="1"/>
          </p:cNvSpPr>
          <p:nvPr>
            <p:ph idx="4294967295"/>
          </p:nvPr>
        </p:nvSpPr>
        <p:spPr>
          <a:xfrm>
            <a:off x="872133" y="1002646"/>
            <a:ext cx="10456664" cy="337840"/>
          </a:xfrm>
          <a:solidFill>
            <a:schemeClr val="tx1"/>
          </a:solidFill>
        </p:spPr>
        <p:txBody>
          <a:bodyPr/>
          <a:lstStyle/>
          <a:p>
            <a:pPr marL="240469" indent="-240469">
              <a:lnSpc>
                <a:spcPct val="100000"/>
              </a:lnSpc>
              <a:spcBef>
                <a:spcPts val="0"/>
              </a:spcBef>
              <a:buFont typeface="Arial" panose="020B0604020202020204" pitchFamily="34" charset="0"/>
              <a:buChar char="•"/>
            </a:pPr>
            <a:r>
              <a:rPr lang="en-GB" sz="1500" dirty="0">
                <a:solidFill>
                  <a:schemeClr val="bg1"/>
                </a:solidFill>
                <a:latin typeface="Arial" panose="020B0604020202020204" pitchFamily="34" charset="0"/>
                <a:cs typeface="Arial" panose="020B0604020202020204" pitchFamily="34" charset="0"/>
              </a:rPr>
              <a:t>Median RGI-C scores over time and responder proportions in infants and children with HPP treated with </a:t>
            </a:r>
            <a:r>
              <a:rPr lang="en-GB" sz="1500" dirty="0" err="1">
                <a:solidFill>
                  <a:schemeClr val="bg1"/>
                </a:solidFill>
                <a:latin typeface="Arial" panose="020B0604020202020204" pitchFamily="34" charset="0"/>
                <a:cs typeface="Arial" panose="020B0604020202020204" pitchFamily="34" charset="0"/>
              </a:rPr>
              <a:t>asfotase</a:t>
            </a:r>
            <a:r>
              <a:rPr lang="en-GB" sz="1500" dirty="0">
                <a:solidFill>
                  <a:schemeClr val="bg1"/>
                </a:solidFill>
                <a:latin typeface="Arial" panose="020B0604020202020204" pitchFamily="34" charset="0"/>
                <a:cs typeface="Arial" panose="020B0604020202020204" pitchFamily="34" charset="0"/>
              </a:rPr>
              <a:t> </a:t>
            </a:r>
            <a:r>
              <a:rPr lang="en-GB" sz="1500" dirty="0" err="1">
                <a:solidFill>
                  <a:schemeClr val="bg1"/>
                </a:solidFill>
                <a:latin typeface="Arial" panose="020B0604020202020204" pitchFamily="34" charset="0"/>
                <a:cs typeface="Arial" panose="020B0604020202020204" pitchFamily="34" charset="0"/>
              </a:rPr>
              <a:t>alfa</a:t>
            </a:r>
            <a:r>
              <a:rPr lang="en-GB" sz="1500" baseline="30000" dirty="0" err="1">
                <a:solidFill>
                  <a:schemeClr val="bg1"/>
                </a:solidFill>
                <a:latin typeface="Arial" panose="020B0604020202020204" pitchFamily="34" charset="0"/>
                <a:cs typeface="Arial" panose="020B0604020202020204" pitchFamily="34" charset="0"/>
              </a:rPr>
              <a:t>a</a:t>
            </a:r>
            <a:endParaRPr lang="en-GB" sz="1500" dirty="0">
              <a:solidFill>
                <a:schemeClr val="bg1"/>
              </a:solidFill>
              <a:latin typeface="Arial" panose="020B0604020202020204" pitchFamily="34" charset="0"/>
              <a:cs typeface="Arial" panose="020B0604020202020204" pitchFamily="34" charset="0"/>
            </a:endParaRPr>
          </a:p>
          <a:p>
            <a:endParaRPr lang="en-GB" sz="1500"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CA8E0F1-3E67-D944-3F51-7F03363DE4D0}"/>
              </a:ext>
            </a:extLst>
          </p:cNvPr>
          <p:cNvSpPr>
            <a:spLocks noGrp="1"/>
          </p:cNvSpPr>
          <p:nvPr>
            <p:ph type="body" sz="quarter" idx="4294967295"/>
          </p:nvPr>
        </p:nvSpPr>
        <p:spPr>
          <a:xfrm>
            <a:off x="794829" y="5610940"/>
            <a:ext cx="10036969" cy="698003"/>
          </a:xfrm>
        </p:spPr>
        <p:txBody>
          <a:bodyPr/>
          <a:lstStyle/>
          <a:p>
            <a:pPr>
              <a:lnSpc>
                <a:spcPct val="100000"/>
              </a:lnSpc>
              <a:spcBef>
                <a:spcPts val="0"/>
              </a:spcBef>
              <a:spcAft>
                <a:spcPts val="188"/>
              </a:spcAft>
            </a:pPr>
            <a:r>
              <a:rPr lang="en-US" sz="750" baseline="30000" dirty="0" err="1">
                <a:latin typeface="+mn-lt"/>
              </a:rPr>
              <a:t>a</a:t>
            </a:r>
            <a:r>
              <a:rPr lang="en-US" sz="750" dirty="0" err="1">
                <a:latin typeface="+mn-lt"/>
              </a:rPr>
              <a:t>An</a:t>
            </a:r>
            <a:r>
              <a:rPr lang="en-US" sz="750" dirty="0">
                <a:latin typeface="+mn-lt"/>
              </a:rPr>
              <a:t> open-label, multicenter, single-arm, multinational study in children aged ≤5 years with signs or symptoms of HPP before age 6 months to assess the long-term safety and efficacy of </a:t>
            </a:r>
            <a:r>
              <a:rPr lang="en-US" sz="750" dirty="0" err="1">
                <a:latin typeface="+mn-lt"/>
              </a:rPr>
              <a:t>asfotase</a:t>
            </a:r>
            <a:r>
              <a:rPr lang="en-US" sz="750" dirty="0">
                <a:latin typeface="+mn-lt"/>
              </a:rPr>
              <a:t> </a:t>
            </a:r>
            <a:r>
              <a:rPr lang="en-US" sz="750" dirty="0" err="1">
                <a:latin typeface="+mn-lt"/>
              </a:rPr>
              <a:t>alfaof</a:t>
            </a:r>
            <a:r>
              <a:rPr lang="en-US" sz="750" dirty="0">
                <a:latin typeface="+mn-lt"/>
              </a:rPr>
              <a:t> infants and children aged </a:t>
            </a:r>
            <a:br>
              <a:rPr lang="en-US" sz="750" dirty="0">
                <a:latin typeface="+mn-lt"/>
              </a:rPr>
            </a:br>
            <a:r>
              <a:rPr lang="en-US" sz="750" dirty="0">
                <a:latin typeface="+mn-lt"/>
              </a:rPr>
              <a:t>≤5 years (n=69). </a:t>
            </a:r>
            <a:r>
              <a:rPr lang="en-GB" sz="750" baseline="30000" dirty="0" err="1">
                <a:latin typeface="+mn-lt"/>
              </a:rPr>
              <a:t>b</a:t>
            </a:r>
            <a:r>
              <a:rPr lang="en-GB" sz="750" dirty="0" err="1">
                <a:latin typeface="+mn-lt"/>
              </a:rPr>
              <a:t>All</a:t>
            </a:r>
            <a:r>
              <a:rPr lang="en-GB" sz="750" dirty="0">
                <a:latin typeface="+mn-lt"/>
              </a:rPr>
              <a:t> patients were included in the full analysis population; decreasing n is due to the number of patients on treatment at end of study or because assessments were not done at each time point. </a:t>
            </a:r>
            <a:r>
              <a:rPr lang="en-GB" sz="750" baseline="30000" dirty="0" err="1">
                <a:latin typeface="+mn-lt"/>
              </a:rPr>
              <a:t>c</a:t>
            </a:r>
            <a:r>
              <a:rPr lang="en-GB" sz="750" dirty="0" err="1">
                <a:latin typeface="+mn-lt"/>
              </a:rPr>
              <a:t>Last</a:t>
            </a:r>
            <a:r>
              <a:rPr lang="en-GB" sz="750" dirty="0">
                <a:latin typeface="+mn-lt"/>
              </a:rPr>
              <a:t> assessment defined as latest post-baseline assessment on treatment (within 5 days after end of treatment) with a non-missing value for each patient; overall median treatment duration was 2.3 (0.02, 5.8) years. </a:t>
            </a:r>
          </a:p>
          <a:p>
            <a:pPr>
              <a:lnSpc>
                <a:spcPct val="100000"/>
              </a:lnSpc>
              <a:spcBef>
                <a:spcPts val="0"/>
              </a:spcBef>
              <a:spcAft>
                <a:spcPts val="188"/>
              </a:spcAft>
            </a:pPr>
            <a:r>
              <a:rPr lang="en-GB" sz="750" dirty="0">
                <a:latin typeface="+mn-lt"/>
              </a:rPr>
              <a:t>RGI-C, </a:t>
            </a:r>
            <a:r>
              <a:rPr lang="en-US" sz="750" dirty="0">
                <a:latin typeface="+mn-lt"/>
              </a:rPr>
              <a:t>Radiographic Global Impression of Change; HPP, hypophosphatasia</a:t>
            </a:r>
            <a:endParaRPr lang="en-GB" sz="750" dirty="0">
              <a:latin typeface="+mn-lt"/>
            </a:endParaRPr>
          </a:p>
          <a:p>
            <a:pPr>
              <a:lnSpc>
                <a:spcPct val="100000"/>
              </a:lnSpc>
              <a:spcBef>
                <a:spcPts val="0"/>
              </a:spcBef>
              <a:spcAft>
                <a:spcPts val="188"/>
              </a:spcAft>
            </a:pPr>
            <a:r>
              <a:rPr lang="en-GB" sz="750" dirty="0">
                <a:latin typeface="+mn-lt"/>
              </a:rPr>
              <a:t>Hofmann CE et al. </a:t>
            </a:r>
            <a:r>
              <a:rPr lang="en-GB" sz="750" i="1" dirty="0">
                <a:latin typeface="+mn-lt"/>
              </a:rPr>
              <a:t>J Clin Endocrinol </a:t>
            </a:r>
            <a:r>
              <a:rPr lang="en-GB" sz="750" i="1" dirty="0" err="1">
                <a:latin typeface="+mn-lt"/>
              </a:rPr>
              <a:t>Metab</a:t>
            </a:r>
            <a:r>
              <a:rPr lang="en-GB" sz="750" i="1" dirty="0">
                <a:latin typeface="+mn-lt"/>
              </a:rPr>
              <a:t> </a:t>
            </a:r>
            <a:r>
              <a:rPr lang="en-GB" sz="750" dirty="0">
                <a:latin typeface="+mn-lt"/>
              </a:rPr>
              <a:t>2019;104(7):2735–47</a:t>
            </a:r>
          </a:p>
        </p:txBody>
      </p:sp>
      <p:grpSp>
        <p:nvGrpSpPr>
          <p:cNvPr id="147" name="Group 146">
            <a:extLst>
              <a:ext uri="{FF2B5EF4-FFF2-40B4-BE49-F238E27FC236}">
                <a16:creationId xmlns:a16="http://schemas.microsoft.com/office/drawing/2014/main" id="{E06C989E-F0DD-92AA-6C81-3DE10876C1B6}"/>
              </a:ext>
            </a:extLst>
          </p:cNvPr>
          <p:cNvGrpSpPr/>
          <p:nvPr/>
        </p:nvGrpSpPr>
        <p:grpSpPr>
          <a:xfrm>
            <a:off x="1073053" y="1405701"/>
            <a:ext cx="10035725" cy="3861924"/>
            <a:chOff x="-424727" y="1569855"/>
            <a:chExt cx="10126063" cy="2702740"/>
          </a:xfrm>
        </p:grpSpPr>
        <p:sp>
          <p:nvSpPr>
            <p:cNvPr id="76" name="Rectangle 75">
              <a:extLst>
                <a:ext uri="{FF2B5EF4-FFF2-40B4-BE49-F238E27FC236}">
                  <a16:creationId xmlns:a16="http://schemas.microsoft.com/office/drawing/2014/main" id="{FDE28B11-9403-A4F0-FF02-9ED09C1CF6D3}"/>
                </a:ext>
              </a:extLst>
            </p:cNvPr>
            <p:cNvSpPr/>
            <p:nvPr/>
          </p:nvSpPr>
          <p:spPr>
            <a:xfrm>
              <a:off x="875698" y="1851003"/>
              <a:ext cx="7144497" cy="6619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GB" sz="1055" b="0" i="0" u="none" strike="noStrike" kern="1200" cap="none" spc="0" normalizeH="0" baseline="0" noProof="0">
                <a:ln>
                  <a:noFill/>
                </a:ln>
                <a:solidFill>
                  <a:srgbClr val="F3F4F3"/>
                </a:solidFill>
                <a:effectLst/>
                <a:uLnTx/>
                <a:uFillTx/>
                <a:latin typeface="Arial" panose="020B0604020202020204" pitchFamily="34" charset="0"/>
                <a:ea typeface="+mn-ea"/>
                <a:cs typeface="Arial" panose="020B0604020202020204" pitchFamily="34" charset="0"/>
              </a:endParaRPr>
            </a:p>
          </p:txBody>
        </p:sp>
        <p:grpSp>
          <p:nvGrpSpPr>
            <p:cNvPr id="77" name="Group 76">
              <a:extLst>
                <a:ext uri="{FF2B5EF4-FFF2-40B4-BE49-F238E27FC236}">
                  <a16:creationId xmlns:a16="http://schemas.microsoft.com/office/drawing/2014/main" id="{5B25C5F2-7B22-1155-1F7B-B0B62D275737}"/>
                </a:ext>
              </a:extLst>
            </p:cNvPr>
            <p:cNvGrpSpPr/>
            <p:nvPr/>
          </p:nvGrpSpPr>
          <p:grpSpPr>
            <a:xfrm>
              <a:off x="-424727" y="1569855"/>
              <a:ext cx="10126063" cy="2702740"/>
              <a:chOff x="75855" y="1750220"/>
              <a:chExt cx="9058489" cy="2381865"/>
            </a:xfrm>
          </p:grpSpPr>
          <p:sp>
            <p:nvSpPr>
              <p:cNvPr id="78" name="TextBox 77">
                <a:extLst>
                  <a:ext uri="{FF2B5EF4-FFF2-40B4-BE49-F238E27FC236}">
                    <a16:creationId xmlns:a16="http://schemas.microsoft.com/office/drawing/2014/main" id="{496B4475-4FE8-424D-A813-D509DD57ACA1}"/>
                  </a:ext>
                </a:extLst>
              </p:cNvPr>
              <p:cNvSpPr txBox="1"/>
              <p:nvPr/>
            </p:nvSpPr>
            <p:spPr>
              <a:xfrm>
                <a:off x="75855" y="1759502"/>
                <a:ext cx="1250135" cy="215444"/>
              </a:xfrm>
              <a:prstGeom prst="rect">
                <a:avLst/>
              </a:prstGeom>
              <a:noFill/>
              <a:ln>
                <a:noFill/>
              </a:ln>
            </p:spPr>
            <p:txBody>
              <a:bodyPr wrap="square" lIns="0" tIns="31641" rIns="0" bIns="31641" rtlCol="0" anchor="ctr">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1"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Responders (%)</a:t>
                </a:r>
              </a:p>
            </p:txBody>
          </p:sp>
          <p:grpSp>
            <p:nvGrpSpPr>
              <p:cNvPr id="79" name="Group 78">
                <a:extLst>
                  <a:ext uri="{FF2B5EF4-FFF2-40B4-BE49-F238E27FC236}">
                    <a16:creationId xmlns:a16="http://schemas.microsoft.com/office/drawing/2014/main" id="{EC9AE456-DC85-1E07-AC65-687494F9DE78}"/>
                  </a:ext>
                </a:extLst>
              </p:cNvPr>
              <p:cNvGrpSpPr/>
              <p:nvPr/>
            </p:nvGrpSpPr>
            <p:grpSpPr>
              <a:xfrm>
                <a:off x="1233158" y="1995420"/>
                <a:ext cx="6432890" cy="1182732"/>
                <a:chOff x="1113976" y="1782534"/>
                <a:chExt cx="6465233" cy="1843132"/>
              </a:xfrm>
            </p:grpSpPr>
            <p:cxnSp>
              <p:nvCxnSpPr>
                <p:cNvPr id="141" name="Straight Connector 140">
                  <a:extLst>
                    <a:ext uri="{FF2B5EF4-FFF2-40B4-BE49-F238E27FC236}">
                      <a16:creationId xmlns:a16="http://schemas.microsoft.com/office/drawing/2014/main" id="{C969EE24-816C-88B0-9976-2C89CD0C95F1}"/>
                    </a:ext>
                  </a:extLst>
                </p:cNvPr>
                <p:cNvCxnSpPr>
                  <a:cxnSpLocks/>
                </p:cNvCxnSpPr>
                <p:nvPr/>
              </p:nvCxnSpPr>
              <p:spPr bwMode="auto">
                <a:xfrm>
                  <a:off x="1116865" y="3607954"/>
                  <a:ext cx="6462344" cy="17712"/>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cxnSp>
              <p:nvCxnSpPr>
                <p:cNvPr id="142" name="Straight Connector 141">
                  <a:extLst>
                    <a:ext uri="{FF2B5EF4-FFF2-40B4-BE49-F238E27FC236}">
                      <a16:creationId xmlns:a16="http://schemas.microsoft.com/office/drawing/2014/main" id="{025FEA22-E44A-B364-BD70-6268EC9703A1}"/>
                    </a:ext>
                  </a:extLst>
                </p:cNvPr>
                <p:cNvCxnSpPr>
                  <a:cxnSpLocks/>
                </p:cNvCxnSpPr>
                <p:nvPr/>
              </p:nvCxnSpPr>
              <p:spPr bwMode="auto">
                <a:xfrm flipV="1">
                  <a:off x="1113976" y="2695588"/>
                  <a:ext cx="6441222" cy="32241"/>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cxnSp>
              <p:nvCxnSpPr>
                <p:cNvPr id="143" name="Straight Connector 142">
                  <a:extLst>
                    <a:ext uri="{FF2B5EF4-FFF2-40B4-BE49-F238E27FC236}">
                      <a16:creationId xmlns:a16="http://schemas.microsoft.com/office/drawing/2014/main" id="{641797D5-2358-3CD8-123C-C7933A6BC166}"/>
                    </a:ext>
                  </a:extLst>
                </p:cNvPr>
                <p:cNvCxnSpPr>
                  <a:cxnSpLocks/>
                </p:cNvCxnSpPr>
                <p:nvPr/>
              </p:nvCxnSpPr>
              <p:spPr bwMode="auto">
                <a:xfrm flipV="1">
                  <a:off x="1114301" y="1782534"/>
                  <a:ext cx="6455304" cy="4005"/>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grpSp>
          <p:graphicFrame>
            <p:nvGraphicFramePr>
              <p:cNvPr id="80" name="Chart 79">
                <a:extLst>
                  <a:ext uri="{FF2B5EF4-FFF2-40B4-BE49-F238E27FC236}">
                    <a16:creationId xmlns:a16="http://schemas.microsoft.com/office/drawing/2014/main" id="{DC9BBAC6-3D35-734D-921A-B47DA246B48B}"/>
                  </a:ext>
                </a:extLst>
              </p:cNvPr>
              <p:cNvGraphicFramePr/>
              <p:nvPr/>
            </p:nvGraphicFramePr>
            <p:xfrm>
              <a:off x="830358" y="1843372"/>
              <a:ext cx="6979795" cy="2097826"/>
            </p:xfrm>
            <a:graphic>
              <a:graphicData uri="http://schemas.openxmlformats.org/drawingml/2006/chart">
                <c:chart xmlns:c="http://schemas.openxmlformats.org/drawingml/2006/chart" xmlns:r="http://schemas.openxmlformats.org/officeDocument/2006/relationships" r:id="rId3"/>
              </a:graphicData>
            </a:graphic>
          </p:graphicFrame>
          <p:sp>
            <p:nvSpPr>
              <p:cNvPr id="81" name="TextBox 80">
                <a:extLst>
                  <a:ext uri="{FF2B5EF4-FFF2-40B4-BE49-F238E27FC236}">
                    <a16:creationId xmlns:a16="http://schemas.microsoft.com/office/drawing/2014/main" id="{6AC57137-B9CC-ACD9-4A41-A379B6FF89BB}"/>
                  </a:ext>
                </a:extLst>
              </p:cNvPr>
              <p:cNvSpPr txBox="1"/>
              <p:nvPr/>
            </p:nvSpPr>
            <p:spPr>
              <a:xfrm>
                <a:off x="1185080"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Month 3</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2" name="TextBox 81">
                <a:extLst>
                  <a:ext uri="{FF2B5EF4-FFF2-40B4-BE49-F238E27FC236}">
                    <a16:creationId xmlns:a16="http://schemas.microsoft.com/office/drawing/2014/main" id="{9A807A54-D25B-A638-4889-FC27EE139613}"/>
                  </a:ext>
                </a:extLst>
              </p:cNvPr>
              <p:cNvSpPr txBox="1"/>
              <p:nvPr/>
            </p:nvSpPr>
            <p:spPr>
              <a:xfrm>
                <a:off x="1907220"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Month 6</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3" name="TextBox 82">
                <a:extLst>
                  <a:ext uri="{FF2B5EF4-FFF2-40B4-BE49-F238E27FC236}">
                    <a16:creationId xmlns:a16="http://schemas.microsoft.com/office/drawing/2014/main" id="{F5ACC505-5693-AFE5-4139-E61E0977F95C}"/>
                  </a:ext>
                </a:extLst>
              </p:cNvPr>
              <p:cNvSpPr txBox="1"/>
              <p:nvPr/>
            </p:nvSpPr>
            <p:spPr>
              <a:xfrm>
                <a:off x="2637770"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1</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4" name="TextBox 83">
                <a:extLst>
                  <a:ext uri="{FF2B5EF4-FFF2-40B4-BE49-F238E27FC236}">
                    <a16:creationId xmlns:a16="http://schemas.microsoft.com/office/drawing/2014/main" id="{BE34DD62-ADF2-119B-400C-C25FD96037A6}"/>
                  </a:ext>
                </a:extLst>
              </p:cNvPr>
              <p:cNvSpPr txBox="1"/>
              <p:nvPr/>
            </p:nvSpPr>
            <p:spPr>
              <a:xfrm>
                <a:off x="3335294"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2</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5" name="TextBox 84">
                <a:extLst>
                  <a:ext uri="{FF2B5EF4-FFF2-40B4-BE49-F238E27FC236}">
                    <a16:creationId xmlns:a16="http://schemas.microsoft.com/office/drawing/2014/main" id="{A6201C19-7682-1988-1E0A-B13C3BCE2766}"/>
                  </a:ext>
                </a:extLst>
              </p:cNvPr>
              <p:cNvSpPr txBox="1"/>
              <p:nvPr/>
            </p:nvSpPr>
            <p:spPr>
              <a:xfrm>
                <a:off x="4043573"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3</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6" name="TextBox 85">
                <a:extLst>
                  <a:ext uri="{FF2B5EF4-FFF2-40B4-BE49-F238E27FC236}">
                    <a16:creationId xmlns:a16="http://schemas.microsoft.com/office/drawing/2014/main" id="{EDC53742-1BBF-49EB-6208-9F241419D558}"/>
                  </a:ext>
                </a:extLst>
              </p:cNvPr>
              <p:cNvSpPr txBox="1"/>
              <p:nvPr/>
            </p:nvSpPr>
            <p:spPr>
              <a:xfrm>
                <a:off x="4758664"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4</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7" name="TextBox 86">
                <a:extLst>
                  <a:ext uri="{FF2B5EF4-FFF2-40B4-BE49-F238E27FC236}">
                    <a16:creationId xmlns:a16="http://schemas.microsoft.com/office/drawing/2014/main" id="{C3D60945-D892-EC34-F916-B83049AFDF42}"/>
                  </a:ext>
                </a:extLst>
              </p:cNvPr>
              <p:cNvSpPr txBox="1"/>
              <p:nvPr/>
            </p:nvSpPr>
            <p:spPr>
              <a:xfrm>
                <a:off x="5470132"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5</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8" name="TextBox 87">
                <a:extLst>
                  <a:ext uri="{FF2B5EF4-FFF2-40B4-BE49-F238E27FC236}">
                    <a16:creationId xmlns:a16="http://schemas.microsoft.com/office/drawing/2014/main" id="{B6C0C5D6-0EC1-18DB-1645-1639F1529A11}"/>
                  </a:ext>
                </a:extLst>
              </p:cNvPr>
              <p:cNvSpPr txBox="1"/>
              <p:nvPr/>
            </p:nvSpPr>
            <p:spPr>
              <a:xfrm>
                <a:off x="6190704" y="3779083"/>
                <a:ext cx="813576" cy="2308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6</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89" name="TextBox 88">
                <a:extLst>
                  <a:ext uri="{FF2B5EF4-FFF2-40B4-BE49-F238E27FC236}">
                    <a16:creationId xmlns:a16="http://schemas.microsoft.com/office/drawing/2014/main" id="{93BE7190-074B-98C6-2177-9793729FBE97}"/>
                  </a:ext>
                </a:extLst>
              </p:cNvPr>
              <p:cNvSpPr txBox="1"/>
              <p:nvPr/>
            </p:nvSpPr>
            <p:spPr>
              <a:xfrm>
                <a:off x="6760663" y="3762753"/>
                <a:ext cx="1068599" cy="369332"/>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Last</a:t>
                </a:r>
                <a:b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err="1">
                    <a:ln>
                      <a:noFill/>
                    </a:ln>
                    <a:solidFill>
                      <a:srgbClr val="292929"/>
                    </a:solidFill>
                    <a:effectLst/>
                    <a:uLnTx/>
                    <a:uFillTx/>
                    <a:latin typeface="Arial" panose="020B0604020202020204"/>
                    <a:ea typeface="+mn-ea"/>
                    <a:cs typeface="Arial" panose="020B0604020202020204" pitchFamily="34" charset="0"/>
                  </a:rPr>
                  <a:t>assessment</a:t>
                </a:r>
                <a:r>
                  <a:rPr kumimoji="0" lang="en-GB" sz="1055" b="0" i="0" u="none" strike="noStrike" kern="1200" cap="none" spc="0" normalizeH="0" baseline="30000" noProof="0" err="1">
                    <a:ln>
                      <a:noFill/>
                    </a:ln>
                    <a:solidFill>
                      <a:srgbClr val="292929"/>
                    </a:solidFill>
                    <a:effectLst/>
                    <a:uLnTx/>
                    <a:uFillTx/>
                    <a:latin typeface="Arial" panose="020B0604020202020204"/>
                    <a:ea typeface="+mn-ea"/>
                    <a:cs typeface="Arial" panose="020B0604020202020204" pitchFamily="34" charset="0"/>
                  </a:rPr>
                  <a:t>c</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90" name="TextBox 89">
                <a:extLst>
                  <a:ext uri="{FF2B5EF4-FFF2-40B4-BE49-F238E27FC236}">
                    <a16:creationId xmlns:a16="http://schemas.microsoft.com/office/drawing/2014/main" id="{64605787-D360-47E0-1AC6-1A9AC271582C}"/>
                  </a:ext>
                </a:extLst>
              </p:cNvPr>
              <p:cNvSpPr txBox="1"/>
              <p:nvPr/>
            </p:nvSpPr>
            <p:spPr>
              <a:xfrm>
                <a:off x="1317092" y="2880124"/>
                <a:ext cx="546643" cy="455604"/>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1.5</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 3.0)</a:t>
                </a:r>
              </a:p>
            </p:txBody>
          </p:sp>
          <p:sp>
            <p:nvSpPr>
              <p:cNvPr id="91" name="TextBox 90">
                <a:extLst>
                  <a:ext uri="{FF2B5EF4-FFF2-40B4-BE49-F238E27FC236}">
                    <a16:creationId xmlns:a16="http://schemas.microsoft.com/office/drawing/2014/main" id="{BDE0570B-289F-26CE-47B3-33AA2017D70D}"/>
                  </a:ext>
                </a:extLst>
              </p:cNvPr>
              <p:cNvSpPr txBox="1"/>
              <p:nvPr/>
            </p:nvSpPr>
            <p:spPr>
              <a:xfrm>
                <a:off x="1421156" y="2762013"/>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2" name="TextBox 91">
                <a:extLst>
                  <a:ext uri="{FF2B5EF4-FFF2-40B4-BE49-F238E27FC236}">
                    <a16:creationId xmlns:a16="http://schemas.microsoft.com/office/drawing/2014/main" id="{444942C4-9E3E-1359-0BDA-36548B5CD927}"/>
                  </a:ext>
                </a:extLst>
              </p:cNvPr>
              <p:cNvSpPr txBox="1"/>
              <p:nvPr/>
            </p:nvSpPr>
            <p:spPr>
              <a:xfrm>
                <a:off x="2034246" y="2588897"/>
                <a:ext cx="546643"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(−1.0, 3.0)</a:t>
                </a:r>
              </a:p>
            </p:txBody>
          </p:sp>
          <p:sp>
            <p:nvSpPr>
              <p:cNvPr id="93" name="TextBox 92">
                <a:extLst>
                  <a:ext uri="{FF2B5EF4-FFF2-40B4-BE49-F238E27FC236}">
                    <a16:creationId xmlns:a16="http://schemas.microsoft.com/office/drawing/2014/main" id="{B3C96082-1BB3-40FA-FF97-848A4C2E4D42}"/>
                  </a:ext>
                </a:extLst>
              </p:cNvPr>
              <p:cNvSpPr txBox="1"/>
              <p:nvPr/>
            </p:nvSpPr>
            <p:spPr>
              <a:xfrm>
                <a:off x="2147355" y="2469258"/>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4" name="TextBox 93">
                <a:extLst>
                  <a:ext uri="{FF2B5EF4-FFF2-40B4-BE49-F238E27FC236}">
                    <a16:creationId xmlns:a16="http://schemas.microsoft.com/office/drawing/2014/main" id="{DB55DFBA-CFC4-74E2-7373-0561793C43D0}"/>
                  </a:ext>
                </a:extLst>
              </p:cNvPr>
              <p:cNvSpPr txBox="1"/>
              <p:nvPr/>
            </p:nvSpPr>
            <p:spPr>
              <a:xfrm>
                <a:off x="2749240" y="2589745"/>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 3.0)</a:t>
                </a:r>
              </a:p>
            </p:txBody>
          </p:sp>
          <p:sp>
            <p:nvSpPr>
              <p:cNvPr id="95" name="TextBox 94">
                <a:extLst>
                  <a:ext uri="{FF2B5EF4-FFF2-40B4-BE49-F238E27FC236}">
                    <a16:creationId xmlns:a16="http://schemas.microsoft.com/office/drawing/2014/main" id="{C35C4FB7-77A9-4B55-2612-ACE0416B4316}"/>
                  </a:ext>
                </a:extLst>
              </p:cNvPr>
              <p:cNvSpPr txBox="1"/>
              <p:nvPr/>
            </p:nvSpPr>
            <p:spPr>
              <a:xfrm>
                <a:off x="2853133" y="2467351"/>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6" name="TextBox 95">
                <a:extLst>
                  <a:ext uri="{FF2B5EF4-FFF2-40B4-BE49-F238E27FC236}">
                    <a16:creationId xmlns:a16="http://schemas.microsoft.com/office/drawing/2014/main" id="{949605AE-7292-134A-24DA-A1852C76DD7A}"/>
                  </a:ext>
                </a:extLst>
              </p:cNvPr>
              <p:cNvSpPr txBox="1"/>
              <p:nvPr/>
            </p:nvSpPr>
            <p:spPr>
              <a:xfrm>
                <a:off x="3469525" y="2411276"/>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 3.0)</a:t>
                </a:r>
              </a:p>
            </p:txBody>
          </p:sp>
          <p:sp>
            <p:nvSpPr>
              <p:cNvPr id="97" name="TextBox 96">
                <a:extLst>
                  <a:ext uri="{FF2B5EF4-FFF2-40B4-BE49-F238E27FC236}">
                    <a16:creationId xmlns:a16="http://schemas.microsoft.com/office/drawing/2014/main" id="{1A3BAB93-3ADF-0BF7-98C5-77546BF23C1D}"/>
                  </a:ext>
                </a:extLst>
              </p:cNvPr>
              <p:cNvSpPr txBox="1"/>
              <p:nvPr/>
            </p:nvSpPr>
            <p:spPr>
              <a:xfrm>
                <a:off x="3568592" y="2289880"/>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8" name="TextBox 97">
                <a:extLst>
                  <a:ext uri="{FF2B5EF4-FFF2-40B4-BE49-F238E27FC236}">
                    <a16:creationId xmlns:a16="http://schemas.microsoft.com/office/drawing/2014/main" id="{04C07E97-237E-4064-F5E1-7F1B1988C422}"/>
                  </a:ext>
                </a:extLst>
              </p:cNvPr>
              <p:cNvSpPr txBox="1"/>
              <p:nvPr/>
            </p:nvSpPr>
            <p:spPr>
              <a:xfrm>
                <a:off x="4173269" y="2587481"/>
                <a:ext cx="552008"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(−1.7, 3.0)</a:t>
                </a:r>
              </a:p>
            </p:txBody>
          </p:sp>
          <p:sp>
            <p:nvSpPr>
              <p:cNvPr id="99" name="TextBox 98">
                <a:extLst>
                  <a:ext uri="{FF2B5EF4-FFF2-40B4-BE49-F238E27FC236}">
                    <a16:creationId xmlns:a16="http://schemas.microsoft.com/office/drawing/2014/main" id="{85AB42D9-FFFE-B26F-8E52-8CCA5AD96756}"/>
                  </a:ext>
                </a:extLst>
              </p:cNvPr>
              <p:cNvSpPr txBox="1"/>
              <p:nvPr/>
            </p:nvSpPr>
            <p:spPr>
              <a:xfrm>
                <a:off x="4310451" y="2469258"/>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00" name="TextBox 99">
                <a:extLst>
                  <a:ext uri="{FF2B5EF4-FFF2-40B4-BE49-F238E27FC236}">
                    <a16:creationId xmlns:a16="http://schemas.microsoft.com/office/drawing/2014/main" id="{F9518E75-6FAF-D945-CC62-40E16A315068}"/>
                  </a:ext>
                </a:extLst>
              </p:cNvPr>
              <p:cNvSpPr txBox="1"/>
              <p:nvPr/>
            </p:nvSpPr>
            <p:spPr>
              <a:xfrm>
                <a:off x="4891014" y="2294972"/>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2.5</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(−0.3, 3.0)</a:t>
                </a:r>
              </a:p>
            </p:txBody>
          </p:sp>
          <p:sp>
            <p:nvSpPr>
              <p:cNvPr id="101" name="TextBox 100">
                <a:extLst>
                  <a:ext uri="{FF2B5EF4-FFF2-40B4-BE49-F238E27FC236}">
                    <a16:creationId xmlns:a16="http://schemas.microsoft.com/office/drawing/2014/main" id="{F632417F-0D86-E931-7D41-C6B3902FAC1C}"/>
                  </a:ext>
                </a:extLst>
              </p:cNvPr>
              <p:cNvSpPr txBox="1"/>
              <p:nvPr/>
            </p:nvSpPr>
            <p:spPr>
              <a:xfrm>
                <a:off x="5002071" y="2173418"/>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02" name="TextBox 101">
                <a:extLst>
                  <a:ext uri="{FF2B5EF4-FFF2-40B4-BE49-F238E27FC236}">
                    <a16:creationId xmlns:a16="http://schemas.microsoft.com/office/drawing/2014/main" id="{3755EC4C-326A-8B37-AC6E-758BB1AC879E}"/>
                  </a:ext>
                </a:extLst>
              </p:cNvPr>
              <p:cNvSpPr txBox="1"/>
              <p:nvPr/>
            </p:nvSpPr>
            <p:spPr>
              <a:xfrm>
                <a:off x="5607149" y="2176034"/>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2.7</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(2.0, 3.0)</a:t>
                </a:r>
              </a:p>
            </p:txBody>
          </p:sp>
          <p:sp>
            <p:nvSpPr>
              <p:cNvPr id="103" name="TextBox 102">
                <a:extLst>
                  <a:ext uri="{FF2B5EF4-FFF2-40B4-BE49-F238E27FC236}">
                    <a16:creationId xmlns:a16="http://schemas.microsoft.com/office/drawing/2014/main" id="{598009C9-1B02-82BD-DA78-26A978F6C19D}"/>
                  </a:ext>
                </a:extLst>
              </p:cNvPr>
              <p:cNvSpPr txBox="1"/>
              <p:nvPr/>
            </p:nvSpPr>
            <p:spPr>
              <a:xfrm>
                <a:off x="5724946" y="2058382"/>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04" name="TextBox 103">
                <a:extLst>
                  <a:ext uri="{FF2B5EF4-FFF2-40B4-BE49-F238E27FC236}">
                    <a16:creationId xmlns:a16="http://schemas.microsoft.com/office/drawing/2014/main" id="{BEB4EAB4-1AE9-2E84-E7D1-E88ABAC87B95}"/>
                  </a:ext>
                </a:extLst>
              </p:cNvPr>
              <p:cNvSpPr txBox="1"/>
              <p:nvPr/>
            </p:nvSpPr>
            <p:spPr>
              <a:xfrm>
                <a:off x="6323899" y="2410774"/>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(2.0, 2.7)</a:t>
                </a:r>
              </a:p>
            </p:txBody>
          </p:sp>
          <p:sp>
            <p:nvSpPr>
              <p:cNvPr id="106" name="TextBox 105">
                <a:extLst>
                  <a:ext uri="{FF2B5EF4-FFF2-40B4-BE49-F238E27FC236}">
                    <a16:creationId xmlns:a16="http://schemas.microsoft.com/office/drawing/2014/main" id="{BCB8BE41-B837-4B65-DB5D-A2819901FDFA}"/>
                  </a:ext>
                </a:extLst>
              </p:cNvPr>
              <p:cNvSpPr txBox="1"/>
              <p:nvPr/>
            </p:nvSpPr>
            <p:spPr>
              <a:xfrm>
                <a:off x="7034522" y="2411276"/>
                <a:ext cx="538616" cy="457200"/>
              </a:xfrm>
              <a:prstGeom prst="rect">
                <a:avLst/>
              </a:prstGeom>
              <a:noFill/>
              <a:ln>
                <a:noFill/>
              </a:ln>
            </p:spPr>
            <p:txBody>
              <a:bodyPr wrap="square" lIns="0" tIns="31641" rIns="0"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a:t>
                </a:r>
                <a:b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(−2.7, 3.0)</a:t>
                </a:r>
              </a:p>
            </p:txBody>
          </p:sp>
          <p:sp>
            <p:nvSpPr>
              <p:cNvPr id="107" name="TextBox 106">
                <a:extLst>
                  <a:ext uri="{FF2B5EF4-FFF2-40B4-BE49-F238E27FC236}">
                    <a16:creationId xmlns:a16="http://schemas.microsoft.com/office/drawing/2014/main" id="{165DA0B9-4D87-7A6B-1664-701EA964FEF9}"/>
                  </a:ext>
                </a:extLst>
              </p:cNvPr>
              <p:cNvSpPr txBox="1"/>
              <p:nvPr/>
            </p:nvSpPr>
            <p:spPr>
              <a:xfrm>
                <a:off x="7136721" y="2290252"/>
                <a:ext cx="338514" cy="115506"/>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08" name="TextBox 107">
                <a:extLst>
                  <a:ext uri="{FF2B5EF4-FFF2-40B4-BE49-F238E27FC236}">
                    <a16:creationId xmlns:a16="http://schemas.microsoft.com/office/drawing/2014/main" id="{EC62E464-CB2D-2881-6798-0922DB9E9C79}"/>
                  </a:ext>
                </a:extLst>
              </p:cNvPr>
              <p:cNvSpPr txBox="1"/>
              <p:nvPr/>
            </p:nvSpPr>
            <p:spPr>
              <a:xfrm>
                <a:off x="7886052" y="1813508"/>
                <a:ext cx="1183804" cy="346357"/>
              </a:xfrm>
              <a:prstGeom prst="rect">
                <a:avLst/>
              </a:prstGeom>
              <a:noFill/>
              <a:ln>
                <a:noFill/>
              </a:ln>
            </p:spPr>
            <p:txBody>
              <a:bodyPr wrap="square" lIns="0" tIns="31641" rIns="0" bIns="31641" rtlCol="0" anchor="ctr">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Complete/near </a:t>
                </a:r>
                <a:b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complete healing</a:t>
                </a:r>
              </a:p>
            </p:txBody>
          </p:sp>
          <p:sp>
            <p:nvSpPr>
              <p:cNvPr id="109" name="TextBox 108">
                <a:extLst>
                  <a:ext uri="{FF2B5EF4-FFF2-40B4-BE49-F238E27FC236}">
                    <a16:creationId xmlns:a16="http://schemas.microsoft.com/office/drawing/2014/main" id="{AC757F47-0CB8-3FFB-C5F7-9500D3299D23}"/>
                  </a:ext>
                </a:extLst>
              </p:cNvPr>
              <p:cNvSpPr txBox="1"/>
              <p:nvPr/>
            </p:nvSpPr>
            <p:spPr>
              <a:xfrm>
                <a:off x="7886052" y="2477304"/>
                <a:ext cx="1248292" cy="189051"/>
              </a:xfrm>
              <a:prstGeom prst="rect">
                <a:avLst/>
              </a:prstGeom>
              <a:noFill/>
              <a:ln>
                <a:noFill/>
              </a:ln>
            </p:spPr>
            <p:txBody>
              <a:bodyPr wrap="square" lIns="0" tIns="31641" rIns="0" bIns="31641" rtlCol="0" anchor="ctr">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Substantial healing</a:t>
                </a:r>
              </a:p>
            </p:txBody>
          </p:sp>
          <p:sp>
            <p:nvSpPr>
              <p:cNvPr id="110" name="TextBox 109">
                <a:extLst>
                  <a:ext uri="{FF2B5EF4-FFF2-40B4-BE49-F238E27FC236}">
                    <a16:creationId xmlns:a16="http://schemas.microsoft.com/office/drawing/2014/main" id="{CBF19667-E8AD-BCB4-B284-C5083325D857}"/>
                  </a:ext>
                </a:extLst>
              </p:cNvPr>
              <p:cNvSpPr txBox="1"/>
              <p:nvPr/>
            </p:nvSpPr>
            <p:spPr>
              <a:xfrm>
                <a:off x="7886052" y="3028762"/>
                <a:ext cx="1000018" cy="338554"/>
              </a:xfrm>
              <a:prstGeom prst="rect">
                <a:avLst/>
              </a:prstGeom>
              <a:noFill/>
              <a:ln>
                <a:noFill/>
              </a:ln>
            </p:spPr>
            <p:txBody>
              <a:bodyPr wrap="square" lIns="0" tIns="31641" rIns="0" bIns="31641" rtlCol="0" anchor="ctr">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Minimal healing</a:t>
                </a:r>
              </a:p>
            </p:txBody>
          </p:sp>
          <p:sp>
            <p:nvSpPr>
              <p:cNvPr id="111" name="TextBox 110">
                <a:extLst>
                  <a:ext uri="{FF2B5EF4-FFF2-40B4-BE49-F238E27FC236}">
                    <a16:creationId xmlns:a16="http://schemas.microsoft.com/office/drawing/2014/main" id="{1658CD55-D122-A446-140D-B51969892FCC}"/>
                  </a:ext>
                </a:extLst>
              </p:cNvPr>
              <p:cNvSpPr txBox="1"/>
              <p:nvPr/>
            </p:nvSpPr>
            <p:spPr>
              <a:xfrm>
                <a:off x="7886052" y="3628750"/>
                <a:ext cx="588654" cy="215444"/>
              </a:xfrm>
              <a:prstGeom prst="rect">
                <a:avLst/>
              </a:prstGeom>
              <a:noFill/>
              <a:ln>
                <a:noFill/>
              </a:ln>
            </p:spPr>
            <p:txBody>
              <a:bodyPr wrap="square" lIns="0" tIns="31641" rIns="0" bIns="31641" rtlCol="0" anchor="ctr">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No change</a:t>
                </a:r>
              </a:p>
            </p:txBody>
          </p:sp>
          <p:sp>
            <p:nvSpPr>
              <p:cNvPr id="112" name="TextBox 111">
                <a:extLst>
                  <a:ext uri="{FF2B5EF4-FFF2-40B4-BE49-F238E27FC236}">
                    <a16:creationId xmlns:a16="http://schemas.microsoft.com/office/drawing/2014/main" id="{6831D9C3-9FED-397E-9B27-B9042195FCCC}"/>
                  </a:ext>
                </a:extLst>
              </p:cNvPr>
              <p:cNvSpPr txBox="1"/>
              <p:nvPr/>
            </p:nvSpPr>
            <p:spPr>
              <a:xfrm>
                <a:off x="7701356" y="1905572"/>
                <a:ext cx="365972" cy="215444"/>
              </a:xfrm>
              <a:prstGeom prst="rect">
                <a:avLst/>
              </a:prstGeom>
              <a:noFill/>
              <a:ln>
                <a:noFill/>
              </a:ln>
            </p:spPr>
            <p:txBody>
              <a:bodyPr wrap="square" lIns="0" tIns="31641" rIns="0"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+3</a:t>
                </a:r>
              </a:p>
            </p:txBody>
          </p:sp>
          <p:sp>
            <p:nvSpPr>
              <p:cNvPr id="113" name="TextBox 112">
                <a:extLst>
                  <a:ext uri="{FF2B5EF4-FFF2-40B4-BE49-F238E27FC236}">
                    <a16:creationId xmlns:a16="http://schemas.microsoft.com/office/drawing/2014/main" id="{6EB68E90-4CF3-3DB3-3CAC-AB679C54572D}"/>
                  </a:ext>
                </a:extLst>
              </p:cNvPr>
              <p:cNvSpPr txBox="1"/>
              <p:nvPr/>
            </p:nvSpPr>
            <p:spPr>
              <a:xfrm>
                <a:off x="7701356" y="2493626"/>
                <a:ext cx="196411" cy="215444"/>
              </a:xfrm>
              <a:prstGeom prst="rect">
                <a:avLst/>
              </a:prstGeom>
              <a:noFill/>
              <a:ln>
                <a:noFill/>
              </a:ln>
            </p:spPr>
            <p:txBody>
              <a:bodyPr wrap="square" lIns="0" tIns="31641" rIns="0"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p>
            </p:txBody>
          </p:sp>
          <p:sp>
            <p:nvSpPr>
              <p:cNvPr id="114" name="TextBox 113">
                <a:extLst>
                  <a:ext uri="{FF2B5EF4-FFF2-40B4-BE49-F238E27FC236}">
                    <a16:creationId xmlns:a16="http://schemas.microsoft.com/office/drawing/2014/main" id="{47F8E191-A800-24A7-8BB2-3CC8CDF38296}"/>
                  </a:ext>
                </a:extLst>
              </p:cNvPr>
              <p:cNvSpPr txBox="1"/>
              <p:nvPr/>
            </p:nvSpPr>
            <p:spPr>
              <a:xfrm>
                <a:off x="7701356" y="3091010"/>
                <a:ext cx="365972" cy="215444"/>
              </a:xfrm>
              <a:prstGeom prst="rect">
                <a:avLst/>
              </a:prstGeom>
              <a:noFill/>
              <a:ln>
                <a:noFill/>
              </a:ln>
            </p:spPr>
            <p:txBody>
              <a:bodyPr wrap="square" lIns="0" tIns="31641" rIns="0"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a:t>
                </a:r>
              </a:p>
            </p:txBody>
          </p:sp>
          <p:sp>
            <p:nvSpPr>
              <p:cNvPr id="115" name="TextBox 114">
                <a:extLst>
                  <a:ext uri="{FF2B5EF4-FFF2-40B4-BE49-F238E27FC236}">
                    <a16:creationId xmlns:a16="http://schemas.microsoft.com/office/drawing/2014/main" id="{C7E6220A-8FBE-64D1-831D-1EEAA07F30F7}"/>
                  </a:ext>
                </a:extLst>
              </p:cNvPr>
              <p:cNvSpPr txBox="1"/>
              <p:nvPr/>
            </p:nvSpPr>
            <p:spPr>
              <a:xfrm>
                <a:off x="7701356" y="3668862"/>
                <a:ext cx="365972" cy="215444"/>
              </a:xfrm>
              <a:prstGeom prst="rect">
                <a:avLst/>
              </a:prstGeom>
              <a:noFill/>
              <a:ln>
                <a:noFill/>
              </a:ln>
            </p:spPr>
            <p:txBody>
              <a:bodyPr wrap="square" lIns="0" tIns="31641" rIns="0"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a:t>
                </a:r>
              </a:p>
            </p:txBody>
          </p:sp>
          <p:sp>
            <p:nvSpPr>
              <p:cNvPr id="116" name="TextBox 115">
                <a:extLst>
                  <a:ext uri="{FF2B5EF4-FFF2-40B4-BE49-F238E27FC236}">
                    <a16:creationId xmlns:a16="http://schemas.microsoft.com/office/drawing/2014/main" id="{458F25AA-D5E2-0397-F4F9-B1A4144B95AF}"/>
                  </a:ext>
                </a:extLst>
              </p:cNvPr>
              <p:cNvSpPr txBox="1"/>
              <p:nvPr/>
            </p:nvSpPr>
            <p:spPr>
              <a:xfrm>
                <a:off x="738467" y="1910557"/>
                <a:ext cx="365972"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+3</a:t>
                </a:r>
              </a:p>
            </p:txBody>
          </p:sp>
          <p:sp>
            <p:nvSpPr>
              <p:cNvPr id="117" name="TextBox 116">
                <a:extLst>
                  <a:ext uri="{FF2B5EF4-FFF2-40B4-BE49-F238E27FC236}">
                    <a16:creationId xmlns:a16="http://schemas.microsoft.com/office/drawing/2014/main" id="{9707D2CB-13FA-2AFE-0B16-F99027DF9E96}"/>
                  </a:ext>
                </a:extLst>
              </p:cNvPr>
              <p:cNvSpPr txBox="1"/>
              <p:nvPr/>
            </p:nvSpPr>
            <p:spPr>
              <a:xfrm>
                <a:off x="537861" y="2202608"/>
                <a:ext cx="566578"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+2.5</a:t>
                </a:r>
              </a:p>
            </p:txBody>
          </p:sp>
          <p:sp>
            <p:nvSpPr>
              <p:cNvPr id="118" name="TextBox 117">
                <a:extLst>
                  <a:ext uri="{FF2B5EF4-FFF2-40B4-BE49-F238E27FC236}">
                    <a16:creationId xmlns:a16="http://schemas.microsoft.com/office/drawing/2014/main" id="{BAC878C3-B6C1-9500-B32C-C5B13D972D3B}"/>
                  </a:ext>
                </a:extLst>
              </p:cNvPr>
              <p:cNvSpPr txBox="1"/>
              <p:nvPr/>
            </p:nvSpPr>
            <p:spPr>
              <a:xfrm>
                <a:off x="537861" y="2498851"/>
                <a:ext cx="566578"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p>
            </p:txBody>
          </p:sp>
          <p:sp>
            <p:nvSpPr>
              <p:cNvPr id="119" name="TextBox 118">
                <a:extLst>
                  <a:ext uri="{FF2B5EF4-FFF2-40B4-BE49-F238E27FC236}">
                    <a16:creationId xmlns:a16="http://schemas.microsoft.com/office/drawing/2014/main" id="{1611021E-4AA1-E804-3006-C5FA6EDAEE8E}"/>
                  </a:ext>
                </a:extLst>
              </p:cNvPr>
              <p:cNvSpPr txBox="1"/>
              <p:nvPr/>
            </p:nvSpPr>
            <p:spPr>
              <a:xfrm>
                <a:off x="537861" y="2790393"/>
                <a:ext cx="566578"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+1.5</a:t>
                </a:r>
              </a:p>
            </p:txBody>
          </p:sp>
          <p:sp>
            <p:nvSpPr>
              <p:cNvPr id="120" name="TextBox 119">
                <a:extLst>
                  <a:ext uri="{FF2B5EF4-FFF2-40B4-BE49-F238E27FC236}">
                    <a16:creationId xmlns:a16="http://schemas.microsoft.com/office/drawing/2014/main" id="{47E12DC0-DE48-5607-5287-433F37E7B8E1}"/>
                  </a:ext>
                </a:extLst>
              </p:cNvPr>
              <p:cNvSpPr txBox="1"/>
              <p:nvPr/>
            </p:nvSpPr>
            <p:spPr>
              <a:xfrm>
                <a:off x="537860" y="3083365"/>
                <a:ext cx="566578"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a:t>
                </a:r>
              </a:p>
            </p:txBody>
          </p:sp>
          <p:sp>
            <p:nvSpPr>
              <p:cNvPr id="121" name="TextBox 120">
                <a:extLst>
                  <a:ext uri="{FF2B5EF4-FFF2-40B4-BE49-F238E27FC236}">
                    <a16:creationId xmlns:a16="http://schemas.microsoft.com/office/drawing/2014/main" id="{791B92C8-14A7-FDA0-489A-C8504CE1A979}"/>
                  </a:ext>
                </a:extLst>
              </p:cNvPr>
              <p:cNvSpPr txBox="1"/>
              <p:nvPr/>
            </p:nvSpPr>
            <p:spPr>
              <a:xfrm>
                <a:off x="595012" y="3370658"/>
                <a:ext cx="509427" cy="230832"/>
              </a:xfrm>
              <a:prstGeom prst="rect">
                <a:avLst/>
              </a:prstGeom>
              <a:noFill/>
              <a:ln>
                <a:noFill/>
              </a:ln>
            </p:spPr>
            <p:txBody>
              <a:bodyPr wrap="square" lIns="0" tIns="31641" rIns="0" bIns="31641" rtlCol="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+0.5</a:t>
                </a:r>
              </a:p>
            </p:txBody>
          </p:sp>
          <p:sp>
            <p:nvSpPr>
              <p:cNvPr id="122" name="TextBox 121">
                <a:extLst>
                  <a:ext uri="{FF2B5EF4-FFF2-40B4-BE49-F238E27FC236}">
                    <a16:creationId xmlns:a16="http://schemas.microsoft.com/office/drawing/2014/main" id="{B51DFEE3-F898-9E47-44E3-CB02372C6A75}"/>
                  </a:ext>
                </a:extLst>
              </p:cNvPr>
              <p:cNvSpPr txBox="1"/>
              <p:nvPr/>
            </p:nvSpPr>
            <p:spPr>
              <a:xfrm>
                <a:off x="685781" y="3656079"/>
                <a:ext cx="418356" cy="215444"/>
              </a:xfrm>
              <a:prstGeom prst="rect">
                <a:avLst/>
              </a:prstGeom>
              <a:noFill/>
              <a:ln>
                <a:noFill/>
              </a:ln>
            </p:spPr>
            <p:txBody>
              <a:bodyPr wrap="square" lIns="0" tIns="31641" rIns="0" bIns="31641" rtlCol="0">
                <a:noAutofit/>
              </a:bodyPr>
              <a:lstStyle>
                <a:defPPr>
                  <a:defRPr lang="en-US"/>
                </a:defPPr>
                <a:lvl1pPr algn="r">
                  <a:defRPr sz="900">
                    <a:solidFill>
                      <a:srgbClr val="292929"/>
                    </a:solidFill>
                  </a:defRPr>
                </a:lvl1p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a:t>
                </a:r>
              </a:p>
            </p:txBody>
          </p:sp>
          <p:sp>
            <p:nvSpPr>
              <p:cNvPr id="123" name="TextBox 122">
                <a:extLst>
                  <a:ext uri="{FF2B5EF4-FFF2-40B4-BE49-F238E27FC236}">
                    <a16:creationId xmlns:a16="http://schemas.microsoft.com/office/drawing/2014/main" id="{237C2649-ECE0-9605-2292-F3B2F3594A3D}"/>
                  </a:ext>
                </a:extLst>
              </p:cNvPr>
              <p:cNvSpPr txBox="1"/>
              <p:nvPr/>
            </p:nvSpPr>
            <p:spPr>
              <a:xfrm>
                <a:off x="1374217" y="3543016"/>
                <a:ext cx="432000" cy="216000"/>
              </a:xfrm>
              <a:prstGeom prst="rect">
                <a:avLst/>
              </a:prstGeom>
              <a:noFill/>
              <a:ln>
                <a:noFill/>
              </a:ln>
            </p:spPr>
            <p:txBody>
              <a:bodyPr wrap="square" lIns="0" tIns="31641" rIns="0" bIns="31641" rtlCol="0" anchor="b"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n=66</a:t>
                </a:r>
              </a:p>
            </p:txBody>
          </p:sp>
          <p:sp>
            <p:nvSpPr>
              <p:cNvPr id="124" name="TextBox 123">
                <a:extLst>
                  <a:ext uri="{FF2B5EF4-FFF2-40B4-BE49-F238E27FC236}">
                    <a16:creationId xmlns:a16="http://schemas.microsoft.com/office/drawing/2014/main" id="{632A4415-CCB5-ACCC-0DA8-58DE1F26718C}"/>
                  </a:ext>
                </a:extLst>
              </p:cNvPr>
              <p:cNvSpPr txBox="1"/>
              <p:nvPr/>
            </p:nvSpPr>
            <p:spPr>
              <a:xfrm>
                <a:off x="2089932" y="3551350"/>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n=64</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25" name="TextBox 124">
                <a:extLst>
                  <a:ext uri="{FF2B5EF4-FFF2-40B4-BE49-F238E27FC236}">
                    <a16:creationId xmlns:a16="http://schemas.microsoft.com/office/drawing/2014/main" id="{70858E6F-03B6-6042-C7E5-39F31D670A21}"/>
                  </a:ext>
                </a:extLst>
              </p:cNvPr>
              <p:cNvSpPr txBox="1"/>
              <p:nvPr/>
            </p:nvSpPr>
            <p:spPr>
              <a:xfrm>
                <a:off x="2806399" y="3543016"/>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n=56</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26" name="TextBox 125">
                <a:extLst>
                  <a:ext uri="{FF2B5EF4-FFF2-40B4-BE49-F238E27FC236}">
                    <a16:creationId xmlns:a16="http://schemas.microsoft.com/office/drawing/2014/main" id="{0C882862-9492-8E14-7DDB-EF6764312BED}"/>
                  </a:ext>
                </a:extLst>
              </p:cNvPr>
              <p:cNvSpPr txBox="1"/>
              <p:nvPr/>
            </p:nvSpPr>
            <p:spPr>
              <a:xfrm>
                <a:off x="3516948" y="3543016"/>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n=45</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27" name="TextBox 126">
                <a:extLst>
                  <a:ext uri="{FF2B5EF4-FFF2-40B4-BE49-F238E27FC236}">
                    <a16:creationId xmlns:a16="http://schemas.microsoft.com/office/drawing/2014/main" id="{8BA0A688-1FCC-B1D0-4104-7AFD7D6909D7}"/>
                  </a:ext>
                </a:extLst>
              </p:cNvPr>
              <p:cNvSpPr txBox="1"/>
              <p:nvPr/>
            </p:nvSpPr>
            <p:spPr>
              <a:xfrm>
                <a:off x="4230346" y="3543016"/>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n=21</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28" name="TextBox 127">
                <a:extLst>
                  <a:ext uri="{FF2B5EF4-FFF2-40B4-BE49-F238E27FC236}">
                    <a16:creationId xmlns:a16="http://schemas.microsoft.com/office/drawing/2014/main" id="{7DD6C4D8-06F3-3432-0167-22E99909D672}"/>
                  </a:ext>
                </a:extLst>
              </p:cNvPr>
              <p:cNvSpPr txBox="1"/>
              <p:nvPr/>
            </p:nvSpPr>
            <p:spPr>
              <a:xfrm>
                <a:off x="4946443" y="3544938"/>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29" name="TextBox 128">
                <a:extLst>
                  <a:ext uri="{FF2B5EF4-FFF2-40B4-BE49-F238E27FC236}">
                    <a16:creationId xmlns:a16="http://schemas.microsoft.com/office/drawing/2014/main" id="{0221C4C6-F1B8-91F9-689D-754554D792C2}"/>
                  </a:ext>
                </a:extLst>
              </p:cNvPr>
              <p:cNvSpPr txBox="1"/>
              <p:nvPr/>
            </p:nvSpPr>
            <p:spPr>
              <a:xfrm>
                <a:off x="5657395" y="3543016"/>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n=8</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30" name="TextBox 129">
                <a:extLst>
                  <a:ext uri="{FF2B5EF4-FFF2-40B4-BE49-F238E27FC236}">
                    <a16:creationId xmlns:a16="http://schemas.microsoft.com/office/drawing/2014/main" id="{D31EF74A-105B-6163-1E93-BE08FC9A5673}"/>
                  </a:ext>
                </a:extLst>
              </p:cNvPr>
              <p:cNvSpPr txBox="1"/>
              <p:nvPr/>
            </p:nvSpPr>
            <p:spPr>
              <a:xfrm>
                <a:off x="6373928" y="3543017"/>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n=2</a:t>
                </a:r>
                <a:endPar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31" name="TextBox 130">
                <a:extLst>
                  <a:ext uri="{FF2B5EF4-FFF2-40B4-BE49-F238E27FC236}">
                    <a16:creationId xmlns:a16="http://schemas.microsoft.com/office/drawing/2014/main" id="{B0775662-BEFC-87C0-A9D3-3D7D90A03EC9}"/>
                  </a:ext>
                </a:extLst>
              </p:cNvPr>
              <p:cNvSpPr txBox="1"/>
              <p:nvPr/>
            </p:nvSpPr>
            <p:spPr>
              <a:xfrm>
                <a:off x="7089335" y="3538282"/>
                <a:ext cx="432000" cy="216000"/>
              </a:xfrm>
              <a:prstGeom prst="rect">
                <a:avLst/>
              </a:prstGeom>
              <a:noFill/>
              <a:ln>
                <a:noFill/>
              </a:ln>
            </p:spPr>
            <p:txBody>
              <a:bodyPr wrap="square" lIns="0" tIns="31641" rIns="0"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n=67</a:t>
                </a:r>
                <a:r>
                  <a:rPr kumimoji="0" lang="en-GB" sz="105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rPr>
                  <a:t>b</a:t>
                </a:r>
              </a:p>
            </p:txBody>
          </p:sp>
          <p:sp>
            <p:nvSpPr>
              <p:cNvPr id="132" name="TextBox 131">
                <a:extLst>
                  <a:ext uri="{FF2B5EF4-FFF2-40B4-BE49-F238E27FC236}">
                    <a16:creationId xmlns:a16="http://schemas.microsoft.com/office/drawing/2014/main" id="{EA817953-CF07-2257-B3AB-2F700D6F66A7}"/>
                  </a:ext>
                </a:extLst>
              </p:cNvPr>
              <p:cNvSpPr txBox="1"/>
              <p:nvPr/>
            </p:nvSpPr>
            <p:spPr>
              <a:xfrm>
                <a:off x="1401937" y="1768498"/>
                <a:ext cx="418679" cy="215444"/>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36</a:t>
                </a:r>
              </a:p>
            </p:txBody>
          </p:sp>
          <p:sp>
            <p:nvSpPr>
              <p:cNvPr id="133" name="TextBox 132">
                <a:extLst>
                  <a:ext uri="{FF2B5EF4-FFF2-40B4-BE49-F238E27FC236}">
                    <a16:creationId xmlns:a16="http://schemas.microsoft.com/office/drawing/2014/main" id="{56AEA8D5-B155-6B1A-C47D-B82F8B54F339}"/>
                  </a:ext>
                </a:extLst>
              </p:cNvPr>
              <p:cNvSpPr txBox="1"/>
              <p:nvPr/>
            </p:nvSpPr>
            <p:spPr>
              <a:xfrm>
                <a:off x="2089932"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63</a:t>
                </a:r>
              </a:p>
            </p:txBody>
          </p:sp>
          <p:sp>
            <p:nvSpPr>
              <p:cNvPr id="134" name="TextBox 133">
                <a:extLst>
                  <a:ext uri="{FF2B5EF4-FFF2-40B4-BE49-F238E27FC236}">
                    <a16:creationId xmlns:a16="http://schemas.microsoft.com/office/drawing/2014/main" id="{43A444D9-DEDE-8598-ABCF-722B8C6A20DC}"/>
                  </a:ext>
                </a:extLst>
              </p:cNvPr>
              <p:cNvSpPr txBox="1"/>
              <p:nvPr/>
            </p:nvSpPr>
            <p:spPr>
              <a:xfrm>
                <a:off x="2803996"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80</a:t>
                </a:r>
              </a:p>
            </p:txBody>
          </p:sp>
          <p:sp>
            <p:nvSpPr>
              <p:cNvPr id="135" name="TextBox 134">
                <a:extLst>
                  <a:ext uri="{FF2B5EF4-FFF2-40B4-BE49-F238E27FC236}">
                    <a16:creationId xmlns:a16="http://schemas.microsoft.com/office/drawing/2014/main" id="{F66D9174-AD2D-48FF-2B45-AE0F4BB00919}"/>
                  </a:ext>
                </a:extLst>
              </p:cNvPr>
              <p:cNvSpPr txBox="1"/>
              <p:nvPr/>
            </p:nvSpPr>
            <p:spPr>
              <a:xfrm>
                <a:off x="3528510"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73</a:t>
                </a:r>
              </a:p>
            </p:txBody>
          </p:sp>
          <p:sp>
            <p:nvSpPr>
              <p:cNvPr id="136" name="TextBox 135">
                <a:extLst>
                  <a:ext uri="{FF2B5EF4-FFF2-40B4-BE49-F238E27FC236}">
                    <a16:creationId xmlns:a16="http://schemas.microsoft.com/office/drawing/2014/main" id="{CF6AE20E-F128-0117-A4E0-4EB0ACFF0572}"/>
                  </a:ext>
                </a:extLst>
              </p:cNvPr>
              <p:cNvSpPr txBox="1"/>
              <p:nvPr/>
            </p:nvSpPr>
            <p:spPr>
              <a:xfrm>
                <a:off x="4258901"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86</a:t>
                </a:r>
              </a:p>
            </p:txBody>
          </p:sp>
          <p:sp>
            <p:nvSpPr>
              <p:cNvPr id="137" name="TextBox 136">
                <a:extLst>
                  <a:ext uri="{FF2B5EF4-FFF2-40B4-BE49-F238E27FC236}">
                    <a16:creationId xmlns:a16="http://schemas.microsoft.com/office/drawing/2014/main" id="{A0B8F55D-A5EF-0586-0A52-40272129FE99}"/>
                  </a:ext>
                </a:extLst>
              </p:cNvPr>
              <p:cNvSpPr txBox="1"/>
              <p:nvPr/>
            </p:nvSpPr>
            <p:spPr>
              <a:xfrm>
                <a:off x="4971882"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75</a:t>
                </a:r>
              </a:p>
            </p:txBody>
          </p:sp>
          <p:sp>
            <p:nvSpPr>
              <p:cNvPr id="138" name="TextBox 137">
                <a:extLst>
                  <a:ext uri="{FF2B5EF4-FFF2-40B4-BE49-F238E27FC236}">
                    <a16:creationId xmlns:a16="http://schemas.microsoft.com/office/drawing/2014/main" id="{1910A95C-2E7C-5348-E1DC-02A82FE2A004}"/>
                  </a:ext>
                </a:extLst>
              </p:cNvPr>
              <p:cNvSpPr txBox="1"/>
              <p:nvPr/>
            </p:nvSpPr>
            <p:spPr>
              <a:xfrm>
                <a:off x="5684863"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100</a:t>
                </a:r>
              </a:p>
            </p:txBody>
          </p:sp>
          <p:sp>
            <p:nvSpPr>
              <p:cNvPr id="139" name="TextBox 138">
                <a:extLst>
                  <a:ext uri="{FF2B5EF4-FFF2-40B4-BE49-F238E27FC236}">
                    <a16:creationId xmlns:a16="http://schemas.microsoft.com/office/drawing/2014/main" id="{D1DE934C-D1F1-DB8B-3998-FDD8CD1896BE}"/>
                  </a:ext>
                </a:extLst>
              </p:cNvPr>
              <p:cNvSpPr txBox="1"/>
              <p:nvPr/>
            </p:nvSpPr>
            <p:spPr>
              <a:xfrm>
                <a:off x="6384004"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100</a:t>
                </a:r>
              </a:p>
            </p:txBody>
          </p:sp>
          <p:sp>
            <p:nvSpPr>
              <p:cNvPr id="140" name="TextBox 139">
                <a:extLst>
                  <a:ext uri="{FF2B5EF4-FFF2-40B4-BE49-F238E27FC236}">
                    <a16:creationId xmlns:a16="http://schemas.microsoft.com/office/drawing/2014/main" id="{FEA4E35D-A2DA-B528-0827-F7481BEAD49C}"/>
                  </a:ext>
                </a:extLst>
              </p:cNvPr>
              <p:cNvSpPr txBox="1"/>
              <p:nvPr/>
            </p:nvSpPr>
            <p:spPr>
              <a:xfrm>
                <a:off x="7081712" y="1750220"/>
                <a:ext cx="418679" cy="252000"/>
              </a:xfrm>
              <a:prstGeom prst="rect">
                <a:avLst/>
              </a:prstGeom>
              <a:noFill/>
              <a:ln>
                <a:noFill/>
              </a:ln>
            </p:spPr>
            <p:txBody>
              <a:bodyPr wrap="square" lIns="0" tIns="31641" rIns="0"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73</a:t>
                </a:r>
              </a:p>
            </p:txBody>
          </p:sp>
        </p:grpSp>
        <p:sp>
          <p:nvSpPr>
            <p:cNvPr id="146" name="TextBox 145">
              <a:extLst>
                <a:ext uri="{FF2B5EF4-FFF2-40B4-BE49-F238E27FC236}">
                  <a16:creationId xmlns:a16="http://schemas.microsoft.com/office/drawing/2014/main" id="{192A5FAE-5A2F-5D55-BCB3-45EA4E162823}"/>
                </a:ext>
              </a:extLst>
            </p:cNvPr>
            <p:cNvSpPr txBox="1"/>
            <p:nvPr/>
          </p:nvSpPr>
          <p:spPr>
            <a:xfrm>
              <a:off x="885344" y="1858579"/>
              <a:ext cx="2251510" cy="178239"/>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dirty="0">
                  <a:ln>
                    <a:noFill/>
                  </a:ln>
                  <a:solidFill>
                    <a:srgbClr val="292929"/>
                  </a:solidFill>
                  <a:effectLst/>
                  <a:uLnTx/>
                  <a:uFillTx/>
                  <a:latin typeface="Arial" panose="020B0604020202020204"/>
                  <a:ea typeface="+mn-ea"/>
                  <a:cs typeface="Arial" panose="020B0604020202020204" pitchFamily="34" charset="0"/>
                </a:rPr>
                <a:t>Responder: RGI-C score ≥+2</a:t>
              </a:r>
            </a:p>
          </p:txBody>
        </p:sp>
      </p:grpSp>
      <p:sp>
        <p:nvSpPr>
          <p:cNvPr id="148" name="TextBox 147">
            <a:extLst>
              <a:ext uri="{FF2B5EF4-FFF2-40B4-BE49-F238E27FC236}">
                <a16:creationId xmlns:a16="http://schemas.microsoft.com/office/drawing/2014/main" id="{BDC83582-CEA5-9D20-7963-235F9E22D609}"/>
              </a:ext>
            </a:extLst>
          </p:cNvPr>
          <p:cNvSpPr txBox="1"/>
          <p:nvPr/>
        </p:nvSpPr>
        <p:spPr>
          <a:xfrm>
            <a:off x="5106642" y="5045979"/>
            <a:ext cx="1780239" cy="1894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149" name="Rectangle 148">
            <a:extLst>
              <a:ext uri="{FF2B5EF4-FFF2-40B4-BE49-F238E27FC236}">
                <a16:creationId xmlns:a16="http://schemas.microsoft.com/office/drawing/2014/main" id="{F45DBE2F-2B4D-49EB-ED86-530502365F6C}"/>
              </a:ext>
            </a:extLst>
          </p:cNvPr>
          <p:cNvSpPr/>
          <p:nvPr/>
        </p:nvSpPr>
        <p:spPr>
          <a:xfrm rot="16200000">
            <a:off x="627294" y="3130969"/>
            <a:ext cx="2105304" cy="242439"/>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dirty="0">
                <a:ln>
                  <a:noFill/>
                </a:ln>
                <a:solidFill>
                  <a:srgbClr val="F3F4F3">
                    <a:lumMod val="10000"/>
                  </a:srgbClr>
                </a:solidFill>
                <a:effectLst/>
                <a:uLnTx/>
                <a:uFillTx/>
                <a:latin typeface="Arial" panose="020B0604020202020204"/>
                <a:ea typeface="+mn-ea"/>
                <a:cs typeface="Arial" panose="020B0604020202020204" pitchFamily="34" charset="0"/>
              </a:rPr>
              <a:t>RGI-C score, median (min, max)</a:t>
            </a:r>
            <a:endParaRPr kumimoji="0" lang="en-US" sz="1231" b="0" i="0" u="none" strike="noStrike" kern="1200" cap="none" spc="0" normalizeH="0" baseline="0" noProof="0" dirty="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5" name="Rectangle 4">
            <a:extLst>
              <a:ext uri="{FF2B5EF4-FFF2-40B4-BE49-F238E27FC236}">
                <a16:creationId xmlns:a16="http://schemas.microsoft.com/office/drawing/2014/main" id="{9BD24CFB-66EE-E4E2-A123-2BC04C5A2A9C}"/>
              </a:ext>
            </a:extLst>
          </p:cNvPr>
          <p:cNvSpPr/>
          <p:nvPr/>
        </p:nvSpPr>
        <p:spPr>
          <a:xfrm>
            <a:off x="863204" y="1009055"/>
            <a:ext cx="10456664" cy="4491024"/>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590729B-2F15-24F5-83AE-F8E3A0047AB2}"/>
              </a:ext>
            </a:extLst>
          </p:cNvPr>
          <p:cNvSpPr txBox="1"/>
          <p:nvPr/>
        </p:nvSpPr>
        <p:spPr>
          <a:xfrm>
            <a:off x="1100266" y="5269247"/>
            <a:ext cx="9703458" cy="236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(Hofmann CE et al. </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J Clin Endocrinol </a:t>
            </a:r>
            <a:r>
              <a:rPr kumimoji="0" lang="en-US" sz="938" b="0" i="1" u="none" strike="noStrike" kern="1200" cap="none" spc="0" normalizeH="0" baseline="0" noProof="0" err="1">
                <a:ln>
                  <a:noFill/>
                </a:ln>
                <a:solidFill>
                  <a:srgbClr val="6E6159"/>
                </a:solidFill>
                <a:effectLst/>
                <a:uLnTx/>
                <a:uFillTx/>
                <a:latin typeface="Arial" panose="020B0604020202020204"/>
                <a:ea typeface="+mn-ea"/>
                <a:cs typeface="Arial" panose="020B0604020202020204" pitchFamily="34" charset="0"/>
              </a:rPr>
              <a:t>Metab</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2019;104(7):2735–47). Published by Oxford University Press​ under CC BY 4.0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hlinkClick r:id="rId4"/>
              </a:rPr>
              <a:t>License</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11" name="TextBox 10">
            <a:extLst>
              <a:ext uri="{FF2B5EF4-FFF2-40B4-BE49-F238E27FC236}">
                <a16:creationId xmlns:a16="http://schemas.microsoft.com/office/drawing/2014/main" id="{6AD97CF2-BDD2-752A-64B9-B603FD535BC7}"/>
              </a:ext>
            </a:extLst>
          </p:cNvPr>
          <p:cNvSpPr txBox="1"/>
          <p:nvPr/>
        </p:nvSpPr>
        <p:spPr>
          <a:xfrm>
            <a:off x="4336898" y="1837718"/>
            <a:ext cx="2994672" cy="2509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8"/>
              </a:spcAft>
              <a:buClrTx/>
              <a:buSzTx/>
              <a:buFontTx/>
              <a:buNone/>
              <a:tabLst/>
              <a:defRPr/>
            </a:pPr>
            <a:r>
              <a:rPr kumimoji="0" lang="en-GB" sz="1031"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r>
              <a:rPr kumimoji="0" lang="en-GB" sz="1031"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P</a:t>
            </a:r>
            <a:r>
              <a:rPr kumimoji="0" lang="en-GB" sz="1031"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&lt;0.05 based on Wilcoxon signed-rank test </a:t>
            </a:r>
          </a:p>
        </p:txBody>
      </p:sp>
    </p:spTree>
    <p:extLst>
      <p:ext uri="{BB962C8B-B14F-4D97-AF65-F5344CB8AC3E}">
        <p14:creationId xmlns:p14="http://schemas.microsoft.com/office/powerpoint/2010/main" val="1095779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FC16-411F-5A10-326C-F3F4A2731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C0F01-BE2C-40BB-5A31-D7DBFAC46027}"/>
              </a:ext>
            </a:extLst>
          </p:cNvPr>
          <p:cNvSpPr>
            <a:spLocks noGrp="1"/>
          </p:cNvSpPr>
          <p:nvPr>
            <p:ph type="title"/>
          </p:nvPr>
        </p:nvSpPr>
        <p:spPr>
          <a:xfrm>
            <a:off x="863202" y="67500"/>
            <a:ext cx="9840517" cy="709809"/>
          </a:xfrm>
        </p:spPr>
        <p:txBody>
          <a:bodyPr/>
          <a:lstStyle/>
          <a:p>
            <a:r>
              <a:rPr lang="en-GB"/>
              <a:t>ENB-010-10 (≤5 years at inclusion) </a:t>
            </a:r>
            <a:br>
              <a:rPr lang="en-GB"/>
            </a:br>
            <a:r>
              <a:rPr lang="en-GB"/>
              <a:t>Skeletal mineralization: RSS scores</a:t>
            </a:r>
          </a:p>
        </p:txBody>
      </p:sp>
      <p:sp>
        <p:nvSpPr>
          <p:cNvPr id="3" name="Content Placeholder 2">
            <a:extLst>
              <a:ext uri="{FF2B5EF4-FFF2-40B4-BE49-F238E27FC236}">
                <a16:creationId xmlns:a16="http://schemas.microsoft.com/office/drawing/2014/main" id="{DA9EB250-4CA6-ADDC-DC5D-36392E69F11B}"/>
              </a:ext>
            </a:extLst>
          </p:cNvPr>
          <p:cNvSpPr>
            <a:spLocks noGrp="1"/>
          </p:cNvSpPr>
          <p:nvPr>
            <p:ph idx="4294967295"/>
          </p:nvPr>
        </p:nvSpPr>
        <p:spPr>
          <a:xfrm>
            <a:off x="867667" y="1030223"/>
            <a:ext cx="10456949" cy="375047"/>
          </a:xfrm>
          <a:solidFill>
            <a:schemeClr val="tx1"/>
          </a:solidFill>
        </p:spPr>
        <p:txBody>
          <a:bodyPr/>
          <a:lstStyle/>
          <a:p>
            <a:pPr marL="240469" indent="-240469">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Median change from baseline in RSS scores over time in infants and children with HPP treated with asfotase </a:t>
            </a:r>
            <a:r>
              <a:rPr lang="en-US" sz="1500" err="1">
                <a:solidFill>
                  <a:schemeClr val="bg1"/>
                </a:solidFill>
                <a:latin typeface="Arial" panose="020B0604020202020204" pitchFamily="34" charset="0"/>
                <a:cs typeface="Arial" panose="020B0604020202020204" pitchFamily="34" charset="0"/>
              </a:rPr>
              <a:t>alfa</a:t>
            </a:r>
            <a:r>
              <a:rPr lang="en-US" sz="1500" baseline="30000" err="1">
                <a:solidFill>
                  <a:schemeClr val="bg1"/>
                </a:solidFill>
                <a:latin typeface="Arial" panose="020B0604020202020204" pitchFamily="34" charset="0"/>
                <a:cs typeface="Arial" panose="020B0604020202020204" pitchFamily="34" charset="0"/>
              </a:rPr>
              <a:t>a</a:t>
            </a:r>
            <a:endParaRPr lang="en-US" sz="150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491D7C9B-7CD9-DC36-B89B-5073AB85F921}"/>
              </a:ext>
            </a:extLst>
          </p:cNvPr>
          <p:cNvSpPr>
            <a:spLocks noGrp="1"/>
          </p:cNvSpPr>
          <p:nvPr>
            <p:ph type="body" sz="quarter" idx="4294967295"/>
          </p:nvPr>
        </p:nvSpPr>
        <p:spPr>
          <a:xfrm>
            <a:off x="787439" y="5608015"/>
            <a:ext cx="10447734" cy="684609"/>
          </a:xfrm>
        </p:spPr>
        <p:txBody>
          <a:bodyPr/>
          <a:lstStyle/>
          <a:p>
            <a:pPr>
              <a:lnSpc>
                <a:spcPct val="100000"/>
              </a:lnSpc>
              <a:spcBef>
                <a:spcPts val="0"/>
              </a:spcBef>
              <a:spcAft>
                <a:spcPts val="188"/>
              </a:spcAft>
            </a:pPr>
            <a:r>
              <a:rPr lang="en-US" sz="750" baseline="30000" dirty="0" err="1">
                <a:latin typeface="+mn-lt"/>
              </a:rPr>
              <a:t>a</a:t>
            </a:r>
            <a:r>
              <a:rPr lang="en-US" sz="750" dirty="0" err="1">
                <a:latin typeface="+mn-lt"/>
              </a:rPr>
              <a:t>An</a:t>
            </a:r>
            <a:r>
              <a:rPr lang="en-US" sz="750" dirty="0">
                <a:latin typeface="+mn-lt"/>
              </a:rPr>
              <a:t> open-label, multicenter, single-arm, multinational study in children aged ≤5 years with signs or symptoms of HPP before age 6 months to assess the long-term safety and efficacy of </a:t>
            </a:r>
            <a:r>
              <a:rPr lang="en-US" sz="750" dirty="0" err="1">
                <a:latin typeface="+mn-lt"/>
              </a:rPr>
              <a:t>asfotase</a:t>
            </a:r>
            <a:r>
              <a:rPr lang="en-US" sz="750" dirty="0">
                <a:latin typeface="+mn-lt"/>
              </a:rPr>
              <a:t> </a:t>
            </a:r>
            <a:r>
              <a:rPr lang="en-US" sz="750" dirty="0" err="1">
                <a:latin typeface="+mn-lt"/>
              </a:rPr>
              <a:t>alfaof</a:t>
            </a:r>
            <a:r>
              <a:rPr lang="en-US" sz="750" dirty="0">
                <a:latin typeface="+mn-lt"/>
              </a:rPr>
              <a:t> infants and children aged ≤5 years (n=69). </a:t>
            </a:r>
            <a:r>
              <a:rPr lang="en-GB" sz="750" baseline="30000" dirty="0" err="1">
                <a:latin typeface="+mn-lt"/>
              </a:rPr>
              <a:t>b</a:t>
            </a:r>
            <a:r>
              <a:rPr lang="en-GB" sz="750" dirty="0" err="1">
                <a:latin typeface="+mn-lt"/>
              </a:rPr>
              <a:t>Last</a:t>
            </a:r>
            <a:r>
              <a:rPr lang="en-GB" sz="750" dirty="0">
                <a:latin typeface="+mn-lt"/>
              </a:rPr>
              <a:t> assessment was defined as the latest post-baseline assessment on treatment (within 5 days after end of treatment) with a non-missing value for each patient; overall median (min, max) treatment duration was 2.3 (0.02, 5.8) years. </a:t>
            </a:r>
            <a:r>
              <a:rPr lang="en-GB" sz="750" baseline="30000" dirty="0" err="1">
                <a:latin typeface="+mn-lt"/>
              </a:rPr>
              <a:t>c</a:t>
            </a:r>
            <a:r>
              <a:rPr lang="en-GB" sz="750" dirty="0" err="1">
                <a:latin typeface="+mn-lt"/>
              </a:rPr>
              <a:t>All</a:t>
            </a:r>
            <a:r>
              <a:rPr lang="en-GB" sz="750" dirty="0">
                <a:latin typeface="+mn-lt"/>
              </a:rPr>
              <a:t> patients were included in the full analysis population; decreasing n is due to the number of patients on treatment at end of study or because assessments may not have been done at each time point.</a:t>
            </a:r>
          </a:p>
          <a:p>
            <a:pPr>
              <a:lnSpc>
                <a:spcPct val="100000"/>
              </a:lnSpc>
              <a:spcBef>
                <a:spcPts val="0"/>
              </a:spcBef>
              <a:spcAft>
                <a:spcPts val="188"/>
              </a:spcAft>
            </a:pPr>
            <a:r>
              <a:rPr lang="en-GB" sz="750" dirty="0">
                <a:latin typeface="+mn-lt"/>
              </a:rPr>
              <a:t>HPP, hypophosphatasia; RSS, Ricket Severity Score</a:t>
            </a:r>
          </a:p>
          <a:p>
            <a:pPr>
              <a:lnSpc>
                <a:spcPct val="100000"/>
              </a:lnSpc>
              <a:spcBef>
                <a:spcPts val="0"/>
              </a:spcBef>
            </a:pPr>
            <a:r>
              <a:rPr lang="fr-FR" sz="750" dirty="0">
                <a:latin typeface="+mn-lt"/>
              </a:rPr>
              <a:t>Hofmann CE et al. </a:t>
            </a:r>
            <a:r>
              <a:rPr lang="fr-FR" sz="750" i="1" dirty="0">
                <a:latin typeface="+mn-lt"/>
              </a:rPr>
              <a:t>J Clin </a:t>
            </a:r>
            <a:r>
              <a:rPr lang="fr-FR" sz="750" i="1" dirty="0" err="1">
                <a:latin typeface="+mn-lt"/>
              </a:rPr>
              <a:t>Endocrinol</a:t>
            </a:r>
            <a:r>
              <a:rPr lang="fr-FR" sz="750" i="1" dirty="0">
                <a:latin typeface="+mn-lt"/>
              </a:rPr>
              <a:t> </a:t>
            </a:r>
            <a:r>
              <a:rPr lang="fr-FR" sz="750" i="1" dirty="0" err="1">
                <a:latin typeface="+mn-lt"/>
              </a:rPr>
              <a:t>Metab</a:t>
            </a:r>
            <a:r>
              <a:rPr lang="fr-FR" sz="750" i="1" dirty="0">
                <a:latin typeface="+mn-lt"/>
              </a:rPr>
              <a:t> </a:t>
            </a:r>
            <a:r>
              <a:rPr lang="fr-FR" sz="750" dirty="0">
                <a:latin typeface="+mn-lt"/>
              </a:rPr>
              <a:t>2019;104(7):2735–47</a:t>
            </a:r>
          </a:p>
        </p:txBody>
      </p:sp>
      <p:grpSp>
        <p:nvGrpSpPr>
          <p:cNvPr id="6" name="Group 5">
            <a:extLst>
              <a:ext uri="{FF2B5EF4-FFF2-40B4-BE49-F238E27FC236}">
                <a16:creationId xmlns:a16="http://schemas.microsoft.com/office/drawing/2014/main" id="{57F37616-A011-342E-BC65-3003E4F243F2}"/>
              </a:ext>
            </a:extLst>
          </p:cNvPr>
          <p:cNvGrpSpPr/>
          <p:nvPr/>
        </p:nvGrpSpPr>
        <p:grpSpPr>
          <a:xfrm>
            <a:off x="1473414" y="1806157"/>
            <a:ext cx="8627695" cy="2904594"/>
            <a:chOff x="1091499" y="2505488"/>
            <a:chExt cx="9022210" cy="2925692"/>
          </a:xfrm>
        </p:grpSpPr>
        <p:sp>
          <p:nvSpPr>
            <p:cNvPr id="148" name="TextBox 147">
              <a:extLst>
                <a:ext uri="{FF2B5EF4-FFF2-40B4-BE49-F238E27FC236}">
                  <a16:creationId xmlns:a16="http://schemas.microsoft.com/office/drawing/2014/main" id="{233ADC6F-BFEA-92DA-60BD-3673EFF4200B}"/>
                </a:ext>
              </a:extLst>
            </p:cNvPr>
            <p:cNvSpPr txBox="1"/>
            <p:nvPr/>
          </p:nvSpPr>
          <p:spPr>
            <a:xfrm>
              <a:off x="4973878" y="2505488"/>
              <a:ext cx="1898922" cy="2035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313"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313"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313"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149" name="Rectangle 148">
              <a:extLst>
                <a:ext uri="{FF2B5EF4-FFF2-40B4-BE49-F238E27FC236}">
                  <a16:creationId xmlns:a16="http://schemas.microsoft.com/office/drawing/2014/main" id="{F6642034-7E92-A631-3925-3E7DBC94DA65}"/>
                </a:ext>
              </a:extLst>
            </p:cNvPr>
            <p:cNvSpPr/>
            <p:nvPr/>
          </p:nvSpPr>
          <p:spPr>
            <a:xfrm rot="16200000">
              <a:off x="97971" y="4062273"/>
              <a:ext cx="2245658" cy="258602"/>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Change from baseline in RSS </a:t>
              </a:r>
              <a:br>
                <a:rPr kumimoji="0" lang="en-US" sz="1313"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1313"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score, median (min, max)</a:t>
              </a:r>
            </a:p>
          </p:txBody>
        </p:sp>
        <p:graphicFrame>
          <p:nvGraphicFramePr>
            <p:cNvPr id="144" name="Chart 143">
              <a:extLst>
                <a:ext uri="{FF2B5EF4-FFF2-40B4-BE49-F238E27FC236}">
                  <a16:creationId xmlns:a16="http://schemas.microsoft.com/office/drawing/2014/main" id="{9EEA6DAA-132B-D966-0055-0E2FAA674462}"/>
                </a:ext>
              </a:extLst>
            </p:cNvPr>
            <p:cNvGraphicFramePr/>
            <p:nvPr/>
          </p:nvGraphicFramePr>
          <p:xfrm>
            <a:off x="1541209" y="2855446"/>
            <a:ext cx="8572500" cy="2575734"/>
          </p:xfrm>
          <a:graphic>
            <a:graphicData uri="http://schemas.openxmlformats.org/drawingml/2006/chart">
              <c:chart xmlns:c="http://schemas.openxmlformats.org/drawingml/2006/chart" xmlns:r="http://schemas.openxmlformats.org/officeDocument/2006/relationships" r:id="rId3"/>
            </a:graphicData>
          </a:graphic>
        </p:graphicFrame>
        <p:sp>
          <p:nvSpPr>
            <p:cNvPr id="145" name="TextBox 144">
              <a:extLst>
                <a:ext uri="{FF2B5EF4-FFF2-40B4-BE49-F238E27FC236}">
                  <a16:creationId xmlns:a16="http://schemas.microsoft.com/office/drawing/2014/main" id="{94E1FE61-5589-5F86-4986-80EE3EA9DAA9}"/>
                </a:ext>
              </a:extLst>
            </p:cNvPr>
            <p:cNvSpPr txBox="1"/>
            <p:nvPr/>
          </p:nvSpPr>
          <p:spPr>
            <a:xfrm>
              <a:off x="1850536" y="2657674"/>
              <a:ext cx="796172" cy="343571"/>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 3</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0" name="TextBox 149">
              <a:extLst>
                <a:ext uri="{FF2B5EF4-FFF2-40B4-BE49-F238E27FC236}">
                  <a16:creationId xmlns:a16="http://schemas.microsoft.com/office/drawing/2014/main" id="{424EB2A8-EE69-5774-0856-1BAC652FE306}"/>
                </a:ext>
              </a:extLst>
            </p:cNvPr>
            <p:cNvSpPr txBox="1"/>
            <p:nvPr/>
          </p:nvSpPr>
          <p:spPr>
            <a:xfrm>
              <a:off x="2813098" y="2748081"/>
              <a:ext cx="79617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 6</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1" name="TextBox 150">
              <a:extLst>
                <a:ext uri="{FF2B5EF4-FFF2-40B4-BE49-F238E27FC236}">
                  <a16:creationId xmlns:a16="http://schemas.microsoft.com/office/drawing/2014/main" id="{78C861AB-7847-25FE-4E60-6E0ED5C9E031}"/>
                </a:ext>
              </a:extLst>
            </p:cNvPr>
            <p:cNvSpPr txBox="1"/>
            <p:nvPr/>
          </p:nvSpPr>
          <p:spPr>
            <a:xfrm>
              <a:off x="3840767"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1</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2" name="TextBox 151">
              <a:extLst>
                <a:ext uri="{FF2B5EF4-FFF2-40B4-BE49-F238E27FC236}">
                  <a16:creationId xmlns:a16="http://schemas.microsoft.com/office/drawing/2014/main" id="{30B013A4-2534-18FA-C440-C2D835E21DE9}"/>
                </a:ext>
              </a:extLst>
            </p:cNvPr>
            <p:cNvSpPr txBox="1"/>
            <p:nvPr/>
          </p:nvSpPr>
          <p:spPr>
            <a:xfrm>
              <a:off x="4724694"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2</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3" name="TextBox 152">
              <a:extLst>
                <a:ext uri="{FF2B5EF4-FFF2-40B4-BE49-F238E27FC236}">
                  <a16:creationId xmlns:a16="http://schemas.microsoft.com/office/drawing/2014/main" id="{45E68DA3-464F-B452-67F9-A4A63186D62B}"/>
                </a:ext>
              </a:extLst>
            </p:cNvPr>
            <p:cNvSpPr txBox="1"/>
            <p:nvPr/>
          </p:nvSpPr>
          <p:spPr>
            <a:xfrm>
              <a:off x="5608620"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3</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4" name="TextBox 153">
              <a:extLst>
                <a:ext uri="{FF2B5EF4-FFF2-40B4-BE49-F238E27FC236}">
                  <a16:creationId xmlns:a16="http://schemas.microsoft.com/office/drawing/2014/main" id="{719189C7-06B9-26BF-395A-FE1C349E8D2C}"/>
                </a:ext>
              </a:extLst>
            </p:cNvPr>
            <p:cNvSpPr txBox="1"/>
            <p:nvPr/>
          </p:nvSpPr>
          <p:spPr>
            <a:xfrm>
              <a:off x="6492545"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4</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5" name="TextBox 154">
              <a:extLst>
                <a:ext uri="{FF2B5EF4-FFF2-40B4-BE49-F238E27FC236}">
                  <a16:creationId xmlns:a16="http://schemas.microsoft.com/office/drawing/2014/main" id="{7E635F5F-DC65-C52C-EE13-00B97BE15574}"/>
                </a:ext>
              </a:extLst>
            </p:cNvPr>
            <p:cNvSpPr txBox="1"/>
            <p:nvPr/>
          </p:nvSpPr>
          <p:spPr>
            <a:xfrm>
              <a:off x="7376471"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5</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6" name="TextBox 155">
              <a:extLst>
                <a:ext uri="{FF2B5EF4-FFF2-40B4-BE49-F238E27FC236}">
                  <a16:creationId xmlns:a16="http://schemas.microsoft.com/office/drawing/2014/main" id="{3EAD93E4-54F0-225B-37EF-1943010A0A2E}"/>
                </a:ext>
              </a:extLst>
            </p:cNvPr>
            <p:cNvSpPr txBox="1"/>
            <p:nvPr/>
          </p:nvSpPr>
          <p:spPr>
            <a:xfrm>
              <a:off x="8260397" y="2748081"/>
              <a:ext cx="573792" cy="2531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 6</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7" name="TextBox 156">
              <a:extLst>
                <a:ext uri="{FF2B5EF4-FFF2-40B4-BE49-F238E27FC236}">
                  <a16:creationId xmlns:a16="http://schemas.microsoft.com/office/drawing/2014/main" id="{7FBFAB67-10AB-7A82-C20B-4FA894008227}"/>
                </a:ext>
              </a:extLst>
            </p:cNvPr>
            <p:cNvSpPr txBox="1"/>
            <p:nvPr/>
          </p:nvSpPr>
          <p:spPr>
            <a:xfrm>
              <a:off x="8972846" y="2596180"/>
              <a:ext cx="1140862" cy="405064"/>
            </a:xfrm>
            <a:prstGeom prst="rect">
              <a:avLst/>
            </a:prstGeom>
            <a:noFill/>
            <a:ln>
              <a:noFill/>
            </a:ln>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Last</a:t>
              </a:r>
              <a:b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1125" b="0" i="0" u="none" strike="noStrike" kern="1200" cap="none" spc="0" normalizeH="0" baseline="0" noProof="0" err="1">
                  <a:ln>
                    <a:noFill/>
                  </a:ln>
                  <a:solidFill>
                    <a:srgbClr val="F3F4F3">
                      <a:lumMod val="10000"/>
                    </a:srgbClr>
                  </a:solidFill>
                  <a:effectLst/>
                  <a:uLnTx/>
                  <a:uFillTx/>
                  <a:latin typeface="Arial" panose="020B0604020202020204"/>
                  <a:ea typeface="+mn-ea"/>
                  <a:cs typeface="Arial" panose="020B0604020202020204" pitchFamily="34" charset="0"/>
                </a:rPr>
                <a:t>assessment</a:t>
              </a:r>
              <a:r>
                <a:rPr kumimoji="0" lang="en-GB" sz="1125" b="0" i="0" u="none" strike="noStrike" kern="1200" cap="none" spc="0" normalizeH="0" baseline="30000" noProof="0" err="1">
                  <a:ln>
                    <a:noFill/>
                  </a:ln>
                  <a:solidFill>
                    <a:srgbClr val="F3F4F3">
                      <a:lumMod val="10000"/>
                    </a:srgbClr>
                  </a:solidFill>
                  <a:effectLst/>
                  <a:uLnTx/>
                  <a:uFillTx/>
                  <a:latin typeface="Arial" panose="020B0604020202020204"/>
                  <a:ea typeface="+mn-ea"/>
                  <a:cs typeface="Arial" panose="020B0604020202020204" pitchFamily="34" charset="0"/>
                </a:rPr>
                <a:t>b</a:t>
              </a:r>
              <a:endParaRPr kumimoji="0" lang="en-GB" sz="1125"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58" name="TextBox 157">
              <a:extLst>
                <a:ext uri="{FF2B5EF4-FFF2-40B4-BE49-F238E27FC236}">
                  <a16:creationId xmlns:a16="http://schemas.microsoft.com/office/drawing/2014/main" id="{49BC6BCF-56E4-6ABD-BC18-56297FC76269}"/>
                </a:ext>
              </a:extLst>
            </p:cNvPr>
            <p:cNvSpPr txBox="1"/>
            <p:nvPr/>
          </p:nvSpPr>
          <p:spPr>
            <a:xfrm>
              <a:off x="1961725" y="3267978"/>
              <a:ext cx="796172" cy="659373"/>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(−8.0, 7.0)</a:t>
              </a:r>
            </a:p>
          </p:txBody>
        </p:sp>
        <p:sp>
          <p:nvSpPr>
            <p:cNvPr id="159" name="TextBox 158">
              <a:extLst>
                <a:ext uri="{FF2B5EF4-FFF2-40B4-BE49-F238E27FC236}">
                  <a16:creationId xmlns:a16="http://schemas.microsoft.com/office/drawing/2014/main" id="{B69DF235-34E9-853F-4824-4F0468C73CEB}"/>
                </a:ext>
              </a:extLst>
            </p:cNvPr>
            <p:cNvSpPr txBox="1"/>
            <p:nvPr/>
          </p:nvSpPr>
          <p:spPr>
            <a:xfrm>
              <a:off x="2845651" y="3373248"/>
              <a:ext cx="796172" cy="631869"/>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−1.5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(−9.0, 4.5)</a:t>
              </a:r>
            </a:p>
          </p:txBody>
        </p:sp>
        <p:sp>
          <p:nvSpPr>
            <p:cNvPr id="160" name="TextBox 159">
              <a:extLst>
                <a:ext uri="{FF2B5EF4-FFF2-40B4-BE49-F238E27FC236}">
                  <a16:creationId xmlns:a16="http://schemas.microsoft.com/office/drawing/2014/main" id="{387400B5-608D-72BA-73AF-32B296959FC8}"/>
                </a:ext>
              </a:extLst>
            </p:cNvPr>
            <p:cNvSpPr txBox="1"/>
            <p:nvPr/>
          </p:nvSpPr>
          <p:spPr>
            <a:xfrm>
              <a:off x="3700699" y="3597169"/>
              <a:ext cx="839264" cy="69015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−2.5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(−10.0, 6.0)</a:t>
              </a:r>
            </a:p>
          </p:txBody>
        </p:sp>
        <p:sp>
          <p:nvSpPr>
            <p:cNvPr id="161" name="TextBox 160">
              <a:extLst>
                <a:ext uri="{FF2B5EF4-FFF2-40B4-BE49-F238E27FC236}">
                  <a16:creationId xmlns:a16="http://schemas.microsoft.com/office/drawing/2014/main" id="{3DC8291A-F446-181D-51CE-9A325D962350}"/>
                </a:ext>
              </a:extLst>
            </p:cNvPr>
            <p:cNvSpPr txBox="1"/>
            <p:nvPr/>
          </p:nvSpPr>
          <p:spPr>
            <a:xfrm>
              <a:off x="4613503" y="3503438"/>
              <a:ext cx="796172" cy="758414"/>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−2.0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(−9.5, 5.0)</a:t>
              </a:r>
            </a:p>
          </p:txBody>
        </p:sp>
        <p:sp>
          <p:nvSpPr>
            <p:cNvPr id="162" name="TextBox 161">
              <a:extLst>
                <a:ext uri="{FF2B5EF4-FFF2-40B4-BE49-F238E27FC236}">
                  <a16:creationId xmlns:a16="http://schemas.microsoft.com/office/drawing/2014/main" id="{762A4190-3149-F18A-2073-937B32F6B5EA}"/>
                </a:ext>
              </a:extLst>
            </p:cNvPr>
            <p:cNvSpPr txBox="1"/>
            <p:nvPr/>
          </p:nvSpPr>
          <p:spPr>
            <a:xfrm>
              <a:off x="5485999" y="3612981"/>
              <a:ext cx="796172" cy="69015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−2.5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(−9.5, 1.0)</a:t>
              </a:r>
            </a:p>
          </p:txBody>
        </p:sp>
        <p:sp>
          <p:nvSpPr>
            <p:cNvPr id="163" name="TextBox 162">
              <a:extLst>
                <a:ext uri="{FF2B5EF4-FFF2-40B4-BE49-F238E27FC236}">
                  <a16:creationId xmlns:a16="http://schemas.microsoft.com/office/drawing/2014/main" id="{98050504-7336-4890-494D-1F302BB76C06}"/>
                </a:ext>
              </a:extLst>
            </p:cNvPr>
            <p:cNvSpPr txBox="1"/>
            <p:nvPr/>
          </p:nvSpPr>
          <p:spPr>
            <a:xfrm>
              <a:off x="6369924" y="3495534"/>
              <a:ext cx="796172" cy="218243"/>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−2.0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(−9.5, 1.0)</a:t>
              </a:r>
            </a:p>
          </p:txBody>
        </p:sp>
        <p:sp>
          <p:nvSpPr>
            <p:cNvPr id="164" name="TextBox 163">
              <a:extLst>
                <a:ext uri="{FF2B5EF4-FFF2-40B4-BE49-F238E27FC236}">
                  <a16:creationId xmlns:a16="http://schemas.microsoft.com/office/drawing/2014/main" id="{B515A806-DC70-B67E-5925-EF763C5539EA}"/>
                </a:ext>
              </a:extLst>
            </p:cNvPr>
            <p:cNvSpPr txBox="1"/>
            <p:nvPr/>
          </p:nvSpPr>
          <p:spPr>
            <a:xfrm>
              <a:off x="7172027" y="3575480"/>
              <a:ext cx="921576" cy="743472"/>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−2.3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(−9.5, −1.0)</a:t>
              </a:r>
            </a:p>
          </p:txBody>
        </p:sp>
        <p:sp>
          <p:nvSpPr>
            <p:cNvPr id="165" name="7.8">
              <a:extLst>
                <a:ext uri="{FF2B5EF4-FFF2-40B4-BE49-F238E27FC236}">
                  <a16:creationId xmlns:a16="http://schemas.microsoft.com/office/drawing/2014/main" id="{A8CFE63B-F0E7-061B-7522-3B2F564985FD}"/>
                </a:ext>
              </a:extLst>
            </p:cNvPr>
            <p:cNvSpPr txBox="1"/>
            <p:nvPr/>
          </p:nvSpPr>
          <p:spPr>
            <a:xfrm>
              <a:off x="8033238" y="4871375"/>
              <a:ext cx="1000226" cy="359031"/>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−7.8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(−8.0, −7.5)</a:t>
              </a:r>
            </a:p>
          </p:txBody>
        </p:sp>
        <p:sp>
          <p:nvSpPr>
            <p:cNvPr id="166" name="TextBox 165">
              <a:extLst>
                <a:ext uri="{FF2B5EF4-FFF2-40B4-BE49-F238E27FC236}">
                  <a16:creationId xmlns:a16="http://schemas.microsoft.com/office/drawing/2014/main" id="{3985FECE-6A17-CC9C-4290-17F29B9F755D}"/>
                </a:ext>
              </a:extLst>
            </p:cNvPr>
            <p:cNvSpPr txBox="1"/>
            <p:nvPr/>
          </p:nvSpPr>
          <p:spPr>
            <a:xfrm>
              <a:off x="8929555" y="3612080"/>
              <a:ext cx="963853" cy="607683"/>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−2.5 </a:t>
              </a:r>
              <a:b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GB" sz="984"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(−10.0, 6.0)</a:t>
              </a:r>
            </a:p>
          </p:txBody>
        </p:sp>
        <p:sp>
          <p:nvSpPr>
            <p:cNvPr id="167" name="TextBox 166">
              <a:extLst>
                <a:ext uri="{FF2B5EF4-FFF2-40B4-BE49-F238E27FC236}">
                  <a16:creationId xmlns:a16="http://schemas.microsoft.com/office/drawing/2014/main" id="{37830C14-791D-74AF-F442-B74B234891B5}"/>
                </a:ext>
              </a:extLst>
            </p:cNvPr>
            <p:cNvSpPr txBox="1"/>
            <p:nvPr/>
          </p:nvSpPr>
          <p:spPr>
            <a:xfrm>
              <a:off x="2072916"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n=63</a:t>
              </a:r>
            </a:p>
          </p:txBody>
        </p:sp>
        <p:sp>
          <p:nvSpPr>
            <p:cNvPr id="168" name="TextBox 167">
              <a:extLst>
                <a:ext uri="{FF2B5EF4-FFF2-40B4-BE49-F238E27FC236}">
                  <a16:creationId xmlns:a16="http://schemas.microsoft.com/office/drawing/2014/main" id="{2CF1432D-45AB-340F-5395-50C9E86EC09F}"/>
                </a:ext>
              </a:extLst>
            </p:cNvPr>
            <p:cNvSpPr txBox="1"/>
            <p:nvPr/>
          </p:nvSpPr>
          <p:spPr>
            <a:xfrm>
              <a:off x="2956842" y="3026360"/>
              <a:ext cx="573792" cy="179644"/>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n=61</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69" name="TextBox 168">
              <a:extLst>
                <a:ext uri="{FF2B5EF4-FFF2-40B4-BE49-F238E27FC236}">
                  <a16:creationId xmlns:a16="http://schemas.microsoft.com/office/drawing/2014/main" id="{8F0824D8-B02B-54A8-CDB0-19AF656CB4F2}"/>
                </a:ext>
              </a:extLst>
            </p:cNvPr>
            <p:cNvSpPr txBox="1"/>
            <p:nvPr/>
          </p:nvSpPr>
          <p:spPr>
            <a:xfrm>
              <a:off x="3840767"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n=52</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0" name="TextBox 169">
              <a:extLst>
                <a:ext uri="{FF2B5EF4-FFF2-40B4-BE49-F238E27FC236}">
                  <a16:creationId xmlns:a16="http://schemas.microsoft.com/office/drawing/2014/main" id="{85DDCAAC-947A-5B7C-4A53-04FBC39B9BFE}"/>
                </a:ext>
              </a:extLst>
            </p:cNvPr>
            <p:cNvSpPr txBox="1"/>
            <p:nvPr/>
          </p:nvSpPr>
          <p:spPr>
            <a:xfrm>
              <a:off x="4724694"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n=43</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1" name="TextBox 170">
              <a:extLst>
                <a:ext uri="{FF2B5EF4-FFF2-40B4-BE49-F238E27FC236}">
                  <a16:creationId xmlns:a16="http://schemas.microsoft.com/office/drawing/2014/main" id="{96B772C5-E9BA-FF63-A4CF-06C71E2CC1FF}"/>
                </a:ext>
              </a:extLst>
            </p:cNvPr>
            <p:cNvSpPr txBox="1"/>
            <p:nvPr/>
          </p:nvSpPr>
          <p:spPr>
            <a:xfrm>
              <a:off x="5608620"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n=20</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2" name="TextBox 171">
              <a:extLst>
                <a:ext uri="{FF2B5EF4-FFF2-40B4-BE49-F238E27FC236}">
                  <a16:creationId xmlns:a16="http://schemas.microsoft.com/office/drawing/2014/main" id="{80A65298-9AA7-7159-7E9F-8C2355F9D5BF}"/>
                </a:ext>
              </a:extLst>
            </p:cNvPr>
            <p:cNvSpPr txBox="1"/>
            <p:nvPr/>
          </p:nvSpPr>
          <p:spPr>
            <a:xfrm>
              <a:off x="6492545"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n=11</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3" name="TextBox 172">
              <a:extLst>
                <a:ext uri="{FF2B5EF4-FFF2-40B4-BE49-F238E27FC236}">
                  <a16:creationId xmlns:a16="http://schemas.microsoft.com/office/drawing/2014/main" id="{C291848D-C580-2C1A-7341-187B24F07CFF}"/>
                </a:ext>
              </a:extLst>
            </p:cNvPr>
            <p:cNvSpPr txBox="1"/>
            <p:nvPr/>
          </p:nvSpPr>
          <p:spPr>
            <a:xfrm>
              <a:off x="7376471" y="3026361"/>
              <a:ext cx="573792" cy="181868"/>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n=8</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4" name="TextBox 173">
              <a:extLst>
                <a:ext uri="{FF2B5EF4-FFF2-40B4-BE49-F238E27FC236}">
                  <a16:creationId xmlns:a16="http://schemas.microsoft.com/office/drawing/2014/main" id="{DA6921E3-D098-0906-8971-8CB38805FCEA}"/>
                </a:ext>
              </a:extLst>
            </p:cNvPr>
            <p:cNvSpPr txBox="1"/>
            <p:nvPr/>
          </p:nvSpPr>
          <p:spPr>
            <a:xfrm>
              <a:off x="8260397" y="3026360"/>
              <a:ext cx="573792" cy="179644"/>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n=2</a:t>
              </a:r>
              <a:endPar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endParaRPr>
            </a:p>
          </p:txBody>
        </p:sp>
        <p:sp>
          <p:nvSpPr>
            <p:cNvPr id="175" name="TextBox 174">
              <a:extLst>
                <a:ext uri="{FF2B5EF4-FFF2-40B4-BE49-F238E27FC236}">
                  <a16:creationId xmlns:a16="http://schemas.microsoft.com/office/drawing/2014/main" id="{F2A54DD1-7B32-8956-13D5-AF2E497EFA06}"/>
                </a:ext>
              </a:extLst>
            </p:cNvPr>
            <p:cNvSpPr txBox="1"/>
            <p:nvPr/>
          </p:nvSpPr>
          <p:spPr>
            <a:xfrm>
              <a:off x="9144323" y="3026361"/>
              <a:ext cx="573792" cy="244341"/>
            </a:xfrm>
            <a:prstGeom prst="rect">
              <a:avLst/>
            </a:prstGeom>
            <a:noFill/>
            <a:ln>
              <a:noFill/>
            </a:ln>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n=65</a:t>
              </a:r>
              <a:r>
                <a:rPr kumimoji="0" lang="en-GB" sz="1125" b="0" i="0" u="none" strike="noStrike" kern="1200" cap="none" spc="0" normalizeH="0" baseline="30000" noProof="0">
                  <a:ln>
                    <a:noFill/>
                  </a:ln>
                  <a:solidFill>
                    <a:srgbClr val="F3F4F3"/>
                  </a:solidFill>
                  <a:effectLst/>
                  <a:uLnTx/>
                  <a:uFillTx/>
                  <a:latin typeface="Arial" panose="020B0604020202020204"/>
                  <a:ea typeface="+mn-ea"/>
                  <a:cs typeface="Arial" panose="020B0604020202020204" pitchFamily="34" charset="0"/>
                </a:rPr>
                <a:t>c</a:t>
              </a:r>
            </a:p>
          </p:txBody>
        </p:sp>
        <p:sp>
          <p:nvSpPr>
            <p:cNvPr id="176" name="TextBox 175">
              <a:extLst>
                <a:ext uri="{FF2B5EF4-FFF2-40B4-BE49-F238E27FC236}">
                  <a16:creationId xmlns:a16="http://schemas.microsoft.com/office/drawing/2014/main" id="{6F5AB48F-0A0F-BCFF-4F79-79C21AA2979B}"/>
                </a:ext>
              </a:extLst>
            </p:cNvPr>
            <p:cNvSpPr txBox="1"/>
            <p:nvPr/>
          </p:nvSpPr>
          <p:spPr>
            <a:xfrm>
              <a:off x="2243597" y="3578852"/>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77" name="TextBox 176">
              <a:extLst>
                <a:ext uri="{FF2B5EF4-FFF2-40B4-BE49-F238E27FC236}">
                  <a16:creationId xmlns:a16="http://schemas.microsoft.com/office/drawing/2014/main" id="{44C14445-0841-5492-277C-C64060CBEF1F}"/>
                </a:ext>
              </a:extLst>
            </p:cNvPr>
            <p:cNvSpPr txBox="1"/>
            <p:nvPr/>
          </p:nvSpPr>
          <p:spPr>
            <a:xfrm>
              <a:off x="3127522" y="3663590"/>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78" name="TextBox 177">
              <a:extLst>
                <a:ext uri="{FF2B5EF4-FFF2-40B4-BE49-F238E27FC236}">
                  <a16:creationId xmlns:a16="http://schemas.microsoft.com/office/drawing/2014/main" id="{61523271-91B8-43D5-4EA2-00B76F20EBF3}"/>
                </a:ext>
              </a:extLst>
            </p:cNvPr>
            <p:cNvSpPr txBox="1"/>
            <p:nvPr/>
          </p:nvSpPr>
          <p:spPr>
            <a:xfrm>
              <a:off x="4004115" y="3901300"/>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79" name="TextBox 178">
              <a:extLst>
                <a:ext uri="{FF2B5EF4-FFF2-40B4-BE49-F238E27FC236}">
                  <a16:creationId xmlns:a16="http://schemas.microsoft.com/office/drawing/2014/main" id="{DDF943C1-1465-E233-F6CF-3E863FD7F64F}"/>
                </a:ext>
              </a:extLst>
            </p:cNvPr>
            <p:cNvSpPr txBox="1"/>
            <p:nvPr/>
          </p:nvSpPr>
          <p:spPr>
            <a:xfrm>
              <a:off x="4902965" y="3825827"/>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80" name="TextBox 179">
              <a:extLst>
                <a:ext uri="{FF2B5EF4-FFF2-40B4-BE49-F238E27FC236}">
                  <a16:creationId xmlns:a16="http://schemas.microsoft.com/office/drawing/2014/main" id="{FF684D31-E972-9A0D-BAC8-F687B32E698F}"/>
                </a:ext>
              </a:extLst>
            </p:cNvPr>
            <p:cNvSpPr txBox="1"/>
            <p:nvPr/>
          </p:nvSpPr>
          <p:spPr>
            <a:xfrm>
              <a:off x="5767870" y="3927350"/>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81" name="TextBox 180">
              <a:extLst>
                <a:ext uri="{FF2B5EF4-FFF2-40B4-BE49-F238E27FC236}">
                  <a16:creationId xmlns:a16="http://schemas.microsoft.com/office/drawing/2014/main" id="{99FC6143-E7C1-9BC4-9A8A-8B3D36643B34}"/>
                </a:ext>
              </a:extLst>
            </p:cNvPr>
            <p:cNvSpPr txBox="1"/>
            <p:nvPr/>
          </p:nvSpPr>
          <p:spPr>
            <a:xfrm>
              <a:off x="6651796" y="3785279"/>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82" name="TextBox 181">
              <a:extLst>
                <a:ext uri="{FF2B5EF4-FFF2-40B4-BE49-F238E27FC236}">
                  <a16:creationId xmlns:a16="http://schemas.microsoft.com/office/drawing/2014/main" id="{E6E8BF29-E215-60CE-295A-6916D6DDBE12}"/>
                </a:ext>
              </a:extLst>
            </p:cNvPr>
            <p:cNvSpPr txBox="1"/>
            <p:nvPr/>
          </p:nvSpPr>
          <p:spPr>
            <a:xfrm>
              <a:off x="7516600" y="3882645"/>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83" name="TextBox 182">
              <a:extLst>
                <a:ext uri="{FF2B5EF4-FFF2-40B4-BE49-F238E27FC236}">
                  <a16:creationId xmlns:a16="http://schemas.microsoft.com/office/drawing/2014/main" id="{8D463ADE-70B2-284F-40B6-FDD80EB7C4EB}"/>
                </a:ext>
              </a:extLst>
            </p:cNvPr>
            <p:cNvSpPr txBox="1"/>
            <p:nvPr/>
          </p:nvSpPr>
          <p:spPr>
            <a:xfrm>
              <a:off x="9295265" y="3915439"/>
              <a:ext cx="232435" cy="379210"/>
            </a:xfrm>
            <a:prstGeom prst="rect">
              <a:avLst/>
            </a:prstGeom>
            <a:noFill/>
            <a:ln>
              <a:noFill/>
            </a:ln>
          </p:spPr>
          <p:txBody>
            <a:bodyPr wrap="none" lIns="0" tIns="0" rIns="0" bIns="0"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grpSp>
      <p:sp>
        <p:nvSpPr>
          <p:cNvPr id="5" name="Rectangle 4">
            <a:extLst>
              <a:ext uri="{FF2B5EF4-FFF2-40B4-BE49-F238E27FC236}">
                <a16:creationId xmlns:a16="http://schemas.microsoft.com/office/drawing/2014/main" id="{323F4F5A-6B5D-0E77-017D-767A12B097EE}"/>
              </a:ext>
            </a:extLst>
          </p:cNvPr>
          <p:cNvSpPr/>
          <p:nvPr/>
        </p:nvSpPr>
        <p:spPr>
          <a:xfrm>
            <a:off x="863204" y="1022818"/>
            <a:ext cx="10456664" cy="4180214"/>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F8C4E07-60CD-FD34-AAD9-5C5CDAA23CE4}"/>
              </a:ext>
            </a:extLst>
          </p:cNvPr>
          <p:cNvSpPr txBox="1"/>
          <p:nvPr/>
        </p:nvSpPr>
        <p:spPr>
          <a:xfrm>
            <a:off x="1150555" y="4914727"/>
            <a:ext cx="9703458" cy="236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(Hofmann CE et al. </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J Clin Endocrinol </a:t>
            </a:r>
            <a:r>
              <a:rPr kumimoji="0" lang="en-US" sz="938" b="0" i="1" u="none" strike="noStrike" kern="1200" cap="none" spc="0" normalizeH="0" baseline="0" noProof="0" err="1">
                <a:ln>
                  <a:noFill/>
                </a:ln>
                <a:solidFill>
                  <a:srgbClr val="6E6159"/>
                </a:solidFill>
                <a:effectLst/>
                <a:uLnTx/>
                <a:uFillTx/>
                <a:latin typeface="Arial" panose="020B0604020202020204"/>
                <a:ea typeface="+mn-ea"/>
                <a:cs typeface="Arial" panose="020B0604020202020204" pitchFamily="34" charset="0"/>
              </a:rPr>
              <a:t>Metab</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2019;104(7):2735–47). Published by Oxford University Press​ under CC BY 4.0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hlinkClick r:id="rId4"/>
              </a:rPr>
              <a:t>License</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13" name="TextBox 12">
            <a:extLst>
              <a:ext uri="{FF2B5EF4-FFF2-40B4-BE49-F238E27FC236}">
                <a16:creationId xmlns:a16="http://schemas.microsoft.com/office/drawing/2014/main" id="{A7B3F949-B24B-2D24-D7B1-0F86328A77DF}"/>
              </a:ext>
            </a:extLst>
          </p:cNvPr>
          <p:cNvSpPr txBox="1"/>
          <p:nvPr/>
        </p:nvSpPr>
        <p:spPr>
          <a:xfrm>
            <a:off x="3349620" y="1488917"/>
            <a:ext cx="5715000" cy="2943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13"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r>
              <a:rPr kumimoji="0" lang="en-GB" sz="1313" b="0" i="1"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P</a:t>
            </a:r>
            <a:r>
              <a:rPr kumimoji="0" lang="en-GB" sz="1313"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&lt;0.05 for change from baseline based on Wilcoxon signed-rank test</a:t>
            </a:r>
          </a:p>
        </p:txBody>
      </p:sp>
    </p:spTree>
    <p:extLst>
      <p:ext uri="{BB962C8B-B14F-4D97-AF65-F5344CB8AC3E}">
        <p14:creationId xmlns:p14="http://schemas.microsoft.com/office/powerpoint/2010/main" val="379484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1B6EA-2438-109D-0A20-25C3A2CC5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17F65-9DEC-5AB6-236F-6E3789133930}"/>
              </a:ext>
            </a:extLst>
          </p:cNvPr>
          <p:cNvSpPr>
            <a:spLocks noGrp="1"/>
          </p:cNvSpPr>
          <p:nvPr>
            <p:ph type="title"/>
          </p:nvPr>
        </p:nvSpPr>
        <p:spPr/>
        <p:txBody>
          <a:bodyPr/>
          <a:lstStyle/>
          <a:p>
            <a:r>
              <a:rPr lang="en-GB"/>
              <a:t>ENB-010-10 (≤5 years at inclusion) </a:t>
            </a:r>
            <a:br>
              <a:rPr lang="en-GB"/>
            </a:br>
            <a:r>
              <a:rPr lang="en-GB"/>
              <a:t>Growth: Length/height and weight Z-scores</a:t>
            </a:r>
          </a:p>
        </p:txBody>
      </p:sp>
      <p:sp>
        <p:nvSpPr>
          <p:cNvPr id="3" name="Content Placeholder 2">
            <a:extLst>
              <a:ext uri="{FF2B5EF4-FFF2-40B4-BE49-F238E27FC236}">
                <a16:creationId xmlns:a16="http://schemas.microsoft.com/office/drawing/2014/main" id="{32341D9F-55B0-6071-F5A9-9020F6073E6B}"/>
              </a:ext>
            </a:extLst>
          </p:cNvPr>
          <p:cNvSpPr>
            <a:spLocks noGrp="1"/>
          </p:cNvSpPr>
          <p:nvPr>
            <p:ph idx="4294967295"/>
          </p:nvPr>
        </p:nvSpPr>
        <p:spPr>
          <a:xfrm>
            <a:off x="863203" y="1020896"/>
            <a:ext cx="10456664" cy="382489"/>
          </a:xfrm>
          <a:solidFill>
            <a:schemeClr val="tx1"/>
          </a:solidFill>
        </p:spPr>
        <p:txBody>
          <a:bodyPr/>
          <a:lstStyle/>
          <a:p>
            <a:pPr marL="240469" indent="-240469">
              <a:lnSpc>
                <a:spcPct val="100000"/>
              </a:lnSpc>
              <a:spcBef>
                <a:spcPts val="0"/>
              </a:spcBef>
              <a:spcAft>
                <a:spcPts val="528"/>
              </a:spcAft>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Median length/height and weight Z-scores over time in infants and children with HPP treated with asfotase alfa</a:t>
            </a:r>
          </a:p>
        </p:txBody>
      </p:sp>
      <p:sp>
        <p:nvSpPr>
          <p:cNvPr id="4" name="Text Placeholder 3">
            <a:extLst>
              <a:ext uri="{FF2B5EF4-FFF2-40B4-BE49-F238E27FC236}">
                <a16:creationId xmlns:a16="http://schemas.microsoft.com/office/drawing/2014/main" id="{68E1CDF4-F298-9BC2-E24C-F7F1909959BF}"/>
              </a:ext>
            </a:extLst>
          </p:cNvPr>
          <p:cNvSpPr>
            <a:spLocks noGrp="1"/>
          </p:cNvSpPr>
          <p:nvPr>
            <p:ph type="body" sz="quarter" idx="4294967295"/>
          </p:nvPr>
        </p:nvSpPr>
        <p:spPr>
          <a:xfrm>
            <a:off x="797812" y="5611689"/>
            <a:ext cx="10531078" cy="642668"/>
          </a:xfrm>
        </p:spPr>
        <p:txBody>
          <a:bodyPr/>
          <a:lstStyle/>
          <a:p>
            <a:pPr>
              <a:lnSpc>
                <a:spcPct val="100000"/>
              </a:lnSpc>
              <a:spcBef>
                <a:spcPct val="0"/>
              </a:spcBef>
              <a:spcAft>
                <a:spcPts val="188"/>
              </a:spcAft>
            </a:pPr>
            <a:r>
              <a:rPr lang="en-US" sz="750" baseline="30000" dirty="0" err="1">
                <a:latin typeface="+mn-lt"/>
              </a:rPr>
              <a:t>a</a:t>
            </a:r>
            <a:r>
              <a:rPr lang="en-US" sz="750" dirty="0" err="1">
                <a:latin typeface="+mn-lt"/>
              </a:rPr>
              <a:t>An</a:t>
            </a:r>
            <a:r>
              <a:rPr lang="en-US" sz="750" dirty="0">
                <a:latin typeface="+mn-lt"/>
              </a:rPr>
              <a:t> open-label, multicenter, single-arm, multinational study in children aged ≤5 years with signs or symptoms of HPP before age 6 months to assess the long-term safety and efficacy of </a:t>
            </a:r>
            <a:r>
              <a:rPr lang="en-US" sz="750" dirty="0" err="1">
                <a:latin typeface="+mn-lt"/>
              </a:rPr>
              <a:t>asfotase</a:t>
            </a:r>
            <a:r>
              <a:rPr lang="en-US" sz="750" dirty="0">
                <a:latin typeface="+mn-lt"/>
              </a:rPr>
              <a:t> </a:t>
            </a:r>
            <a:r>
              <a:rPr lang="en-US" sz="750" dirty="0" err="1">
                <a:latin typeface="+mn-lt"/>
              </a:rPr>
              <a:t>alfaof</a:t>
            </a:r>
            <a:r>
              <a:rPr lang="en-US" sz="750" dirty="0">
                <a:latin typeface="+mn-lt"/>
              </a:rPr>
              <a:t> infants and children aged ≤5 years (n=69). </a:t>
            </a:r>
            <a:r>
              <a:rPr lang="en-GB" sz="750" baseline="30000" dirty="0" err="1">
                <a:latin typeface="+mn-lt"/>
              </a:rPr>
              <a:t>b</a:t>
            </a:r>
            <a:r>
              <a:rPr lang="en-GB" altLang="en-US" sz="750" dirty="0" err="1">
                <a:latin typeface="+mn-lt"/>
              </a:rPr>
              <a:t>Last</a:t>
            </a:r>
            <a:r>
              <a:rPr lang="en-GB" altLang="en-US" sz="750" dirty="0">
                <a:latin typeface="+mn-lt"/>
              </a:rPr>
              <a:t> assessment was defined as the latest post-baseline assessment on treatment (within 5 days after end of treatment) with a non-missing value for each patient; overall median treatment duration was 2.3 (0.02, 5.8) years. </a:t>
            </a:r>
            <a:r>
              <a:rPr lang="en-GB" altLang="en-US" sz="750" baseline="30000" dirty="0" err="1">
                <a:latin typeface="+mn-lt"/>
              </a:rPr>
              <a:t>b</a:t>
            </a:r>
            <a:r>
              <a:rPr lang="en-GB" altLang="en-US" sz="750" dirty="0" err="1">
                <a:latin typeface="+mn-lt"/>
              </a:rPr>
              <a:t>All</a:t>
            </a:r>
            <a:r>
              <a:rPr lang="en-GB" altLang="en-US" sz="750" dirty="0">
                <a:latin typeface="+mn-lt"/>
              </a:rPr>
              <a:t> patients were included in the full analysis population; decreasing n is due to the number of patients on treatment at end of study or because assessments may not have been done at each time point.</a:t>
            </a:r>
          </a:p>
          <a:p>
            <a:pPr>
              <a:lnSpc>
                <a:spcPct val="100000"/>
              </a:lnSpc>
              <a:spcBef>
                <a:spcPct val="0"/>
              </a:spcBef>
              <a:spcAft>
                <a:spcPts val="188"/>
              </a:spcAft>
            </a:pPr>
            <a:r>
              <a:rPr lang="en-GB" altLang="en-US" sz="750" dirty="0">
                <a:latin typeface="+mn-lt"/>
              </a:rPr>
              <a:t>BL, baseline; HPP, hypophosphatasia</a:t>
            </a:r>
          </a:p>
          <a:p>
            <a:pPr>
              <a:lnSpc>
                <a:spcPct val="100000"/>
              </a:lnSpc>
              <a:spcBef>
                <a:spcPct val="0"/>
              </a:spcBef>
              <a:spcAft>
                <a:spcPts val="188"/>
              </a:spcAft>
            </a:pPr>
            <a:r>
              <a:rPr lang="fr-FR" sz="750" dirty="0">
                <a:latin typeface="+mn-lt"/>
              </a:rPr>
              <a:t>Hofmann CE et al. </a:t>
            </a:r>
            <a:r>
              <a:rPr lang="fr-FR" sz="750" i="1" dirty="0">
                <a:latin typeface="+mn-lt"/>
              </a:rPr>
              <a:t>J Clin </a:t>
            </a:r>
            <a:r>
              <a:rPr lang="fr-FR" sz="750" i="1" dirty="0" err="1">
                <a:latin typeface="+mn-lt"/>
              </a:rPr>
              <a:t>Endocrinol</a:t>
            </a:r>
            <a:r>
              <a:rPr lang="fr-FR" sz="750" i="1" dirty="0">
                <a:latin typeface="+mn-lt"/>
              </a:rPr>
              <a:t> </a:t>
            </a:r>
            <a:r>
              <a:rPr lang="fr-FR" sz="750" i="1" dirty="0" err="1">
                <a:latin typeface="+mn-lt"/>
              </a:rPr>
              <a:t>Metab</a:t>
            </a:r>
            <a:r>
              <a:rPr lang="fr-FR" sz="750" i="1" dirty="0">
                <a:latin typeface="+mn-lt"/>
              </a:rPr>
              <a:t> </a:t>
            </a:r>
            <a:r>
              <a:rPr lang="fr-FR" sz="750" dirty="0">
                <a:latin typeface="+mn-lt"/>
              </a:rPr>
              <a:t>2019;104(7):2735–47</a:t>
            </a:r>
          </a:p>
          <a:p>
            <a:pPr>
              <a:lnSpc>
                <a:spcPct val="100000"/>
              </a:lnSpc>
              <a:spcBef>
                <a:spcPct val="0"/>
              </a:spcBef>
              <a:buFontTx/>
              <a:buNone/>
            </a:pPr>
            <a:endParaRPr lang="en-GB" sz="750" dirty="0">
              <a:latin typeface="+mn-lt"/>
            </a:endParaRPr>
          </a:p>
        </p:txBody>
      </p:sp>
      <p:grpSp>
        <p:nvGrpSpPr>
          <p:cNvPr id="7" name="Group 6">
            <a:extLst>
              <a:ext uri="{FF2B5EF4-FFF2-40B4-BE49-F238E27FC236}">
                <a16:creationId xmlns:a16="http://schemas.microsoft.com/office/drawing/2014/main" id="{65831267-58AF-3BA3-F74F-4923F1DE517D}"/>
              </a:ext>
            </a:extLst>
          </p:cNvPr>
          <p:cNvGrpSpPr/>
          <p:nvPr/>
        </p:nvGrpSpPr>
        <p:grpSpPr>
          <a:xfrm>
            <a:off x="1229618" y="1524111"/>
            <a:ext cx="9645770" cy="3081578"/>
            <a:chOff x="905192" y="1625718"/>
            <a:chExt cx="10288821" cy="3287017"/>
          </a:xfrm>
        </p:grpSpPr>
        <p:sp>
          <p:nvSpPr>
            <p:cNvPr id="44" name="Rectangle 43">
              <a:extLst>
                <a:ext uri="{FF2B5EF4-FFF2-40B4-BE49-F238E27FC236}">
                  <a16:creationId xmlns:a16="http://schemas.microsoft.com/office/drawing/2014/main" id="{1978617D-99A1-F80F-9BDC-8ECCE87A90D9}"/>
                </a:ext>
              </a:extLst>
            </p:cNvPr>
            <p:cNvSpPr/>
            <p:nvPr/>
          </p:nvSpPr>
          <p:spPr>
            <a:xfrm>
              <a:off x="1469688" y="2169707"/>
              <a:ext cx="4359166" cy="306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7C238656-D8FB-902E-CF8D-47D902404A09}"/>
                </a:ext>
              </a:extLst>
            </p:cNvPr>
            <p:cNvSpPr txBox="1"/>
            <p:nvPr/>
          </p:nvSpPr>
          <p:spPr>
            <a:xfrm>
              <a:off x="1080688" y="4278607"/>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 </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26</a:t>
              </a:r>
            </a:p>
          </p:txBody>
        </p:sp>
        <p:sp>
          <p:nvSpPr>
            <p:cNvPr id="46" name="TextBox 45">
              <a:extLst>
                <a:ext uri="{FF2B5EF4-FFF2-40B4-BE49-F238E27FC236}">
                  <a16:creationId xmlns:a16="http://schemas.microsoft.com/office/drawing/2014/main" id="{268CA3CE-8570-BDF0-2EA2-B95529189FFB}"/>
                </a:ext>
              </a:extLst>
            </p:cNvPr>
            <p:cNvSpPr txBox="1"/>
            <p:nvPr/>
          </p:nvSpPr>
          <p:spPr>
            <a:xfrm>
              <a:off x="1080059" y="4129919"/>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24</a:t>
              </a:r>
            </a:p>
          </p:txBody>
        </p:sp>
        <p:sp>
          <p:nvSpPr>
            <p:cNvPr id="47" name="TextBox 46">
              <a:extLst>
                <a:ext uri="{FF2B5EF4-FFF2-40B4-BE49-F238E27FC236}">
                  <a16:creationId xmlns:a16="http://schemas.microsoft.com/office/drawing/2014/main" id="{30CA773D-748A-52D3-59C1-9DBEAF5A2778}"/>
                </a:ext>
              </a:extLst>
            </p:cNvPr>
            <p:cNvSpPr txBox="1"/>
            <p:nvPr/>
          </p:nvSpPr>
          <p:spPr>
            <a:xfrm>
              <a:off x="1087978" y="3970061"/>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22</a:t>
              </a:r>
            </a:p>
          </p:txBody>
        </p:sp>
        <p:sp>
          <p:nvSpPr>
            <p:cNvPr id="48" name="TextBox 47">
              <a:extLst>
                <a:ext uri="{FF2B5EF4-FFF2-40B4-BE49-F238E27FC236}">
                  <a16:creationId xmlns:a16="http://schemas.microsoft.com/office/drawing/2014/main" id="{4FC79AF4-CC7E-39FD-C1C3-2DF875068D03}"/>
                </a:ext>
              </a:extLst>
            </p:cNvPr>
            <p:cNvSpPr txBox="1"/>
            <p:nvPr/>
          </p:nvSpPr>
          <p:spPr>
            <a:xfrm>
              <a:off x="1087978" y="3815792"/>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20</a:t>
              </a:r>
            </a:p>
          </p:txBody>
        </p:sp>
        <p:sp>
          <p:nvSpPr>
            <p:cNvPr id="49" name="TextBox 48">
              <a:extLst>
                <a:ext uri="{FF2B5EF4-FFF2-40B4-BE49-F238E27FC236}">
                  <a16:creationId xmlns:a16="http://schemas.microsoft.com/office/drawing/2014/main" id="{F4AB6AB4-E83C-ECFC-B5DC-039CDBBB6A75}"/>
                </a:ext>
              </a:extLst>
            </p:cNvPr>
            <p:cNvSpPr txBox="1"/>
            <p:nvPr/>
          </p:nvSpPr>
          <p:spPr>
            <a:xfrm>
              <a:off x="1087978" y="3649927"/>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18</a:t>
              </a:r>
            </a:p>
          </p:txBody>
        </p:sp>
        <p:sp>
          <p:nvSpPr>
            <p:cNvPr id="50" name="TextBox 49">
              <a:extLst>
                <a:ext uri="{FF2B5EF4-FFF2-40B4-BE49-F238E27FC236}">
                  <a16:creationId xmlns:a16="http://schemas.microsoft.com/office/drawing/2014/main" id="{ED3C865C-08EB-FF94-994C-D84843390A0E}"/>
                </a:ext>
              </a:extLst>
            </p:cNvPr>
            <p:cNvSpPr txBox="1"/>
            <p:nvPr/>
          </p:nvSpPr>
          <p:spPr>
            <a:xfrm>
              <a:off x="1087978" y="3489859"/>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16</a:t>
              </a:r>
            </a:p>
          </p:txBody>
        </p:sp>
        <p:sp>
          <p:nvSpPr>
            <p:cNvPr id="51" name="TextBox 50">
              <a:extLst>
                <a:ext uri="{FF2B5EF4-FFF2-40B4-BE49-F238E27FC236}">
                  <a16:creationId xmlns:a16="http://schemas.microsoft.com/office/drawing/2014/main" id="{6DA14FBF-3BA6-0E57-63F1-2BB918E5901C}"/>
                </a:ext>
              </a:extLst>
            </p:cNvPr>
            <p:cNvSpPr txBox="1"/>
            <p:nvPr/>
          </p:nvSpPr>
          <p:spPr>
            <a:xfrm>
              <a:off x="1087978" y="3329788"/>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14</a:t>
              </a:r>
            </a:p>
          </p:txBody>
        </p:sp>
        <p:sp>
          <p:nvSpPr>
            <p:cNvPr id="52" name="TextBox 51">
              <a:extLst>
                <a:ext uri="{FF2B5EF4-FFF2-40B4-BE49-F238E27FC236}">
                  <a16:creationId xmlns:a16="http://schemas.microsoft.com/office/drawing/2014/main" id="{EEAE172F-D925-7400-E61E-A03D09093E67}"/>
                </a:ext>
              </a:extLst>
            </p:cNvPr>
            <p:cNvSpPr txBox="1"/>
            <p:nvPr/>
          </p:nvSpPr>
          <p:spPr>
            <a:xfrm>
              <a:off x="1087978" y="3169720"/>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12</a:t>
              </a:r>
            </a:p>
          </p:txBody>
        </p:sp>
        <p:sp>
          <p:nvSpPr>
            <p:cNvPr id="53" name="TextBox 52">
              <a:extLst>
                <a:ext uri="{FF2B5EF4-FFF2-40B4-BE49-F238E27FC236}">
                  <a16:creationId xmlns:a16="http://schemas.microsoft.com/office/drawing/2014/main" id="{AD0D3A4A-8DE6-98A7-B548-A34AEA1E5847}"/>
                </a:ext>
              </a:extLst>
            </p:cNvPr>
            <p:cNvSpPr txBox="1"/>
            <p:nvPr/>
          </p:nvSpPr>
          <p:spPr>
            <a:xfrm>
              <a:off x="1087978" y="3009652"/>
              <a:ext cx="371062"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a:t>
              </a:r>
            </a:p>
          </p:txBody>
        </p:sp>
        <p:sp>
          <p:nvSpPr>
            <p:cNvPr id="54" name="TextBox 53">
              <a:extLst>
                <a:ext uri="{FF2B5EF4-FFF2-40B4-BE49-F238E27FC236}">
                  <a16:creationId xmlns:a16="http://schemas.microsoft.com/office/drawing/2014/main" id="{F43A0BD8-AA27-42BF-4462-EB649A34EAC4}"/>
                </a:ext>
              </a:extLst>
            </p:cNvPr>
            <p:cNvSpPr txBox="1"/>
            <p:nvPr/>
          </p:nvSpPr>
          <p:spPr>
            <a:xfrm>
              <a:off x="1146608" y="2849582"/>
              <a:ext cx="312433"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8</a:t>
              </a:r>
            </a:p>
          </p:txBody>
        </p:sp>
        <p:sp>
          <p:nvSpPr>
            <p:cNvPr id="55" name="TextBox 54">
              <a:extLst>
                <a:ext uri="{FF2B5EF4-FFF2-40B4-BE49-F238E27FC236}">
                  <a16:creationId xmlns:a16="http://schemas.microsoft.com/office/drawing/2014/main" id="{B6D347E6-7BB9-7590-64AD-E2AF5D317356}"/>
                </a:ext>
              </a:extLst>
            </p:cNvPr>
            <p:cNvSpPr txBox="1"/>
            <p:nvPr/>
          </p:nvSpPr>
          <p:spPr>
            <a:xfrm>
              <a:off x="1146608" y="2689514"/>
              <a:ext cx="312433"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p:txBody>
        </p:sp>
        <p:sp>
          <p:nvSpPr>
            <p:cNvPr id="56" name="TextBox 55">
              <a:extLst>
                <a:ext uri="{FF2B5EF4-FFF2-40B4-BE49-F238E27FC236}">
                  <a16:creationId xmlns:a16="http://schemas.microsoft.com/office/drawing/2014/main" id="{A85BBA19-FF2D-C7BA-23DB-E875DF697C37}"/>
                </a:ext>
              </a:extLst>
            </p:cNvPr>
            <p:cNvSpPr txBox="1"/>
            <p:nvPr/>
          </p:nvSpPr>
          <p:spPr>
            <a:xfrm>
              <a:off x="1146608" y="2529446"/>
              <a:ext cx="312433"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4</a:t>
              </a:r>
            </a:p>
          </p:txBody>
        </p:sp>
        <p:sp>
          <p:nvSpPr>
            <p:cNvPr id="57" name="TextBox 56">
              <a:extLst>
                <a:ext uri="{FF2B5EF4-FFF2-40B4-BE49-F238E27FC236}">
                  <a16:creationId xmlns:a16="http://schemas.microsoft.com/office/drawing/2014/main" id="{25BD5EBB-6B51-5F0A-D036-B07A7386110F}"/>
                </a:ext>
              </a:extLst>
            </p:cNvPr>
            <p:cNvSpPr txBox="1"/>
            <p:nvPr/>
          </p:nvSpPr>
          <p:spPr>
            <a:xfrm>
              <a:off x="1146608" y="2369375"/>
              <a:ext cx="312433"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p:txBody>
        </p:sp>
        <p:sp>
          <p:nvSpPr>
            <p:cNvPr id="58" name="TextBox 57">
              <a:extLst>
                <a:ext uri="{FF2B5EF4-FFF2-40B4-BE49-F238E27FC236}">
                  <a16:creationId xmlns:a16="http://schemas.microsoft.com/office/drawing/2014/main" id="{E3ED5B51-15D6-83C8-9230-A25BB4FFE2AA}"/>
                </a:ext>
              </a:extLst>
            </p:cNvPr>
            <p:cNvSpPr txBox="1"/>
            <p:nvPr/>
          </p:nvSpPr>
          <p:spPr>
            <a:xfrm>
              <a:off x="1182539" y="2209309"/>
              <a:ext cx="276500"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a:t>
              </a:r>
            </a:p>
          </p:txBody>
        </p:sp>
        <p:sp>
          <p:nvSpPr>
            <p:cNvPr id="59" name="TextBox 58">
              <a:extLst>
                <a:ext uri="{FF2B5EF4-FFF2-40B4-BE49-F238E27FC236}">
                  <a16:creationId xmlns:a16="http://schemas.microsoft.com/office/drawing/2014/main" id="{6FBA0A8D-9FBA-1F0B-26A1-4D8922701EEF}"/>
                </a:ext>
              </a:extLst>
            </p:cNvPr>
            <p:cNvSpPr txBox="1"/>
            <p:nvPr/>
          </p:nvSpPr>
          <p:spPr>
            <a:xfrm>
              <a:off x="1182539" y="2049239"/>
              <a:ext cx="276500" cy="253732"/>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p:txBody>
        </p:sp>
        <p:sp>
          <p:nvSpPr>
            <p:cNvPr id="60" name="TextBox 59">
              <a:extLst>
                <a:ext uri="{FF2B5EF4-FFF2-40B4-BE49-F238E27FC236}">
                  <a16:creationId xmlns:a16="http://schemas.microsoft.com/office/drawing/2014/main" id="{37F10BA1-1D7E-E79F-E75D-579C4B7DCE8F}"/>
                </a:ext>
              </a:extLst>
            </p:cNvPr>
            <p:cNvSpPr txBox="1"/>
            <p:nvPr/>
          </p:nvSpPr>
          <p:spPr>
            <a:xfrm>
              <a:off x="3046371" y="1625718"/>
              <a:ext cx="747418" cy="306341"/>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Weight</a:t>
              </a:r>
            </a:p>
          </p:txBody>
        </p:sp>
        <p:cxnSp>
          <p:nvCxnSpPr>
            <p:cNvPr id="61" name="Straight Connector 60">
              <a:extLst>
                <a:ext uri="{FF2B5EF4-FFF2-40B4-BE49-F238E27FC236}">
                  <a16:creationId xmlns:a16="http://schemas.microsoft.com/office/drawing/2014/main" id="{284EAF07-E788-25D8-B1B5-40D239D2F8B2}"/>
                </a:ext>
              </a:extLst>
            </p:cNvPr>
            <p:cNvCxnSpPr/>
            <p:nvPr/>
          </p:nvCxnSpPr>
          <p:spPr>
            <a:xfrm>
              <a:off x="1470367" y="2173103"/>
              <a:ext cx="0" cy="2245801"/>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2" name="Straight Connector 61">
              <a:extLst>
                <a:ext uri="{FF2B5EF4-FFF2-40B4-BE49-F238E27FC236}">
                  <a16:creationId xmlns:a16="http://schemas.microsoft.com/office/drawing/2014/main" id="{191CFB59-6F47-2DEF-7D04-BE8E3789FEE6}"/>
                </a:ext>
              </a:extLst>
            </p:cNvPr>
            <p:cNvCxnSpPr/>
            <p:nvPr/>
          </p:nvCxnSpPr>
          <p:spPr>
            <a:xfrm flipH="1">
              <a:off x="1467406" y="2331962"/>
              <a:ext cx="4318254"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3" name="Straight Connector 62">
              <a:extLst>
                <a:ext uri="{FF2B5EF4-FFF2-40B4-BE49-F238E27FC236}">
                  <a16:creationId xmlns:a16="http://schemas.microsoft.com/office/drawing/2014/main" id="{EA8AA81F-3FF1-669F-0530-B9CEB95E1CDD}"/>
                </a:ext>
              </a:extLst>
            </p:cNvPr>
            <p:cNvCxnSpPr/>
            <p:nvPr/>
          </p:nvCxnSpPr>
          <p:spPr>
            <a:xfrm>
              <a:off x="1423535" y="2171856"/>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4" name="Straight Connector 63">
              <a:extLst>
                <a:ext uri="{FF2B5EF4-FFF2-40B4-BE49-F238E27FC236}">
                  <a16:creationId xmlns:a16="http://schemas.microsoft.com/office/drawing/2014/main" id="{7A2967A9-CAA0-498A-201D-D3B3F935CC25}"/>
                </a:ext>
              </a:extLst>
            </p:cNvPr>
            <p:cNvCxnSpPr/>
            <p:nvPr/>
          </p:nvCxnSpPr>
          <p:spPr>
            <a:xfrm>
              <a:off x="1421472" y="2330683"/>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5" name="Straight Connector 64">
              <a:extLst>
                <a:ext uri="{FF2B5EF4-FFF2-40B4-BE49-F238E27FC236}">
                  <a16:creationId xmlns:a16="http://schemas.microsoft.com/office/drawing/2014/main" id="{EA04303B-8E24-C6D7-7946-CA540D1ABD99}"/>
                </a:ext>
              </a:extLst>
            </p:cNvPr>
            <p:cNvCxnSpPr/>
            <p:nvPr/>
          </p:nvCxnSpPr>
          <p:spPr>
            <a:xfrm>
              <a:off x="1421472" y="2487520"/>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6" name="Straight Connector 65">
              <a:extLst>
                <a:ext uri="{FF2B5EF4-FFF2-40B4-BE49-F238E27FC236}">
                  <a16:creationId xmlns:a16="http://schemas.microsoft.com/office/drawing/2014/main" id="{531199EF-85DC-5DF4-4FAD-D7692408A46D}"/>
                </a:ext>
              </a:extLst>
            </p:cNvPr>
            <p:cNvCxnSpPr/>
            <p:nvPr/>
          </p:nvCxnSpPr>
          <p:spPr>
            <a:xfrm>
              <a:off x="1421472" y="2651885"/>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6EBD53C8-51A7-542A-4215-4A54C854791B}"/>
                </a:ext>
              </a:extLst>
            </p:cNvPr>
            <p:cNvCxnSpPr/>
            <p:nvPr/>
          </p:nvCxnSpPr>
          <p:spPr>
            <a:xfrm>
              <a:off x="1421472" y="2816252"/>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5C565FAB-82CE-C34E-36AF-BD3DDAE056C4}"/>
                </a:ext>
              </a:extLst>
            </p:cNvPr>
            <p:cNvCxnSpPr/>
            <p:nvPr/>
          </p:nvCxnSpPr>
          <p:spPr>
            <a:xfrm>
              <a:off x="1421472" y="2968666"/>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69" name="Straight Connector 68">
              <a:extLst>
                <a:ext uri="{FF2B5EF4-FFF2-40B4-BE49-F238E27FC236}">
                  <a16:creationId xmlns:a16="http://schemas.microsoft.com/office/drawing/2014/main" id="{541CB9E9-EB0D-B02B-36E3-1749B7EC3DCB}"/>
                </a:ext>
              </a:extLst>
            </p:cNvPr>
            <p:cNvCxnSpPr/>
            <p:nvPr/>
          </p:nvCxnSpPr>
          <p:spPr>
            <a:xfrm>
              <a:off x="1421472" y="3133025"/>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0" name="Straight Connector 69">
              <a:extLst>
                <a:ext uri="{FF2B5EF4-FFF2-40B4-BE49-F238E27FC236}">
                  <a16:creationId xmlns:a16="http://schemas.microsoft.com/office/drawing/2014/main" id="{E9DCF176-BAA0-4471-D4C9-34A6A32DCD00}"/>
                </a:ext>
              </a:extLst>
            </p:cNvPr>
            <p:cNvCxnSpPr/>
            <p:nvPr/>
          </p:nvCxnSpPr>
          <p:spPr>
            <a:xfrm>
              <a:off x="1421472" y="3297390"/>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1" name="Straight Connector 70">
              <a:extLst>
                <a:ext uri="{FF2B5EF4-FFF2-40B4-BE49-F238E27FC236}">
                  <a16:creationId xmlns:a16="http://schemas.microsoft.com/office/drawing/2014/main" id="{0482E337-FCF3-FE57-E129-17907AAC8D65}"/>
                </a:ext>
              </a:extLst>
            </p:cNvPr>
            <p:cNvCxnSpPr/>
            <p:nvPr/>
          </p:nvCxnSpPr>
          <p:spPr>
            <a:xfrm>
              <a:off x="1421472" y="3452792"/>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2" name="Straight Connector 71">
              <a:extLst>
                <a:ext uri="{FF2B5EF4-FFF2-40B4-BE49-F238E27FC236}">
                  <a16:creationId xmlns:a16="http://schemas.microsoft.com/office/drawing/2014/main" id="{041D0DA3-EAE3-0A08-F34B-56791A639630}"/>
                </a:ext>
              </a:extLst>
            </p:cNvPr>
            <p:cNvCxnSpPr/>
            <p:nvPr/>
          </p:nvCxnSpPr>
          <p:spPr>
            <a:xfrm>
              <a:off x="1421472" y="3614164"/>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3" name="Straight Connector 72">
              <a:extLst>
                <a:ext uri="{FF2B5EF4-FFF2-40B4-BE49-F238E27FC236}">
                  <a16:creationId xmlns:a16="http://schemas.microsoft.com/office/drawing/2014/main" id="{388D4072-5CA7-399E-F02C-1DC603F39F0E}"/>
                </a:ext>
              </a:extLst>
            </p:cNvPr>
            <p:cNvCxnSpPr/>
            <p:nvPr/>
          </p:nvCxnSpPr>
          <p:spPr>
            <a:xfrm>
              <a:off x="1421472" y="3778529"/>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4" name="Straight Connector 73">
              <a:extLst>
                <a:ext uri="{FF2B5EF4-FFF2-40B4-BE49-F238E27FC236}">
                  <a16:creationId xmlns:a16="http://schemas.microsoft.com/office/drawing/2014/main" id="{5C76015E-8F58-5474-997D-E33ED775A04E}"/>
                </a:ext>
              </a:extLst>
            </p:cNvPr>
            <p:cNvCxnSpPr/>
            <p:nvPr/>
          </p:nvCxnSpPr>
          <p:spPr>
            <a:xfrm>
              <a:off x="1421472" y="3933932"/>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5" name="Straight Connector 74">
              <a:extLst>
                <a:ext uri="{FF2B5EF4-FFF2-40B4-BE49-F238E27FC236}">
                  <a16:creationId xmlns:a16="http://schemas.microsoft.com/office/drawing/2014/main" id="{1D6BF341-5D97-0999-B8B2-1D79E18466CE}"/>
                </a:ext>
              </a:extLst>
            </p:cNvPr>
            <p:cNvCxnSpPr/>
            <p:nvPr/>
          </p:nvCxnSpPr>
          <p:spPr>
            <a:xfrm flipV="1">
              <a:off x="1413541" y="4096928"/>
              <a:ext cx="61359" cy="1925"/>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09CDFC58-D3E6-6F3F-7890-446C8DAEF326}"/>
                </a:ext>
              </a:extLst>
            </p:cNvPr>
            <p:cNvCxnSpPr/>
            <p:nvPr/>
          </p:nvCxnSpPr>
          <p:spPr>
            <a:xfrm>
              <a:off x="1421472" y="4262656"/>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cxnSp>
          <p:nvCxnSpPr>
            <p:cNvPr id="77" name="Straight Connector 76">
              <a:extLst>
                <a:ext uri="{FF2B5EF4-FFF2-40B4-BE49-F238E27FC236}">
                  <a16:creationId xmlns:a16="http://schemas.microsoft.com/office/drawing/2014/main" id="{D7A110AF-3C7C-5571-12BF-1FEAE776894F}"/>
                </a:ext>
              </a:extLst>
            </p:cNvPr>
            <p:cNvCxnSpPr/>
            <p:nvPr/>
          </p:nvCxnSpPr>
          <p:spPr>
            <a:xfrm>
              <a:off x="1421472" y="4414666"/>
              <a:ext cx="48897" cy="0"/>
            </a:xfrm>
            <a:prstGeom prst="line">
              <a:avLst/>
            </a:prstGeom>
            <a:noFill/>
            <a:ln w="12700" cap="flat">
              <a:solidFill>
                <a:schemeClr val="bg1">
                  <a:lumMod val="10000"/>
                </a:schemeClr>
              </a:solidFill>
              <a:prstDash val="solid"/>
              <a:miter lim="800000"/>
              <a:headEnd/>
              <a:tailEnd/>
            </a:ln>
            <a:extLst>
              <a:ext uri="{909E8E84-426E-40DD-AFC4-6F175D3DCCD1}">
                <a14:hiddenFill xmlns:a14="http://schemas.microsoft.com/office/drawing/2010/main">
                  <a:noFill/>
                </a14:hiddenFill>
              </a:ext>
            </a:extLst>
          </p:spPr>
        </p:cxnSp>
        <p:sp>
          <p:nvSpPr>
            <p:cNvPr id="78" name="TextBox 77">
              <a:extLst>
                <a:ext uri="{FF2B5EF4-FFF2-40B4-BE49-F238E27FC236}">
                  <a16:creationId xmlns:a16="http://schemas.microsoft.com/office/drawing/2014/main" id="{0B41E5D2-27D1-5051-041D-771CA9D36267}"/>
                </a:ext>
              </a:extLst>
            </p:cNvPr>
            <p:cNvSpPr txBox="1"/>
            <p:nvPr/>
          </p:nvSpPr>
          <p:spPr>
            <a:xfrm>
              <a:off x="3568730" y="4383601"/>
              <a:ext cx="543164"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3</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(n=24)</a:t>
              </a:r>
            </a:p>
          </p:txBody>
        </p:sp>
        <p:sp>
          <p:nvSpPr>
            <p:cNvPr id="79" name="TextBox 78">
              <a:extLst>
                <a:ext uri="{FF2B5EF4-FFF2-40B4-BE49-F238E27FC236}">
                  <a16:creationId xmlns:a16="http://schemas.microsoft.com/office/drawing/2014/main" id="{45C7BC06-F0A4-E231-7C35-29EBAA9946F6}"/>
                </a:ext>
              </a:extLst>
            </p:cNvPr>
            <p:cNvSpPr txBox="1"/>
            <p:nvPr/>
          </p:nvSpPr>
          <p:spPr>
            <a:xfrm>
              <a:off x="3140867" y="4383601"/>
              <a:ext cx="543164"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(n=46)</a:t>
              </a:r>
            </a:p>
          </p:txBody>
        </p:sp>
        <p:sp>
          <p:nvSpPr>
            <p:cNvPr id="80" name="TextBox 79">
              <a:extLst>
                <a:ext uri="{FF2B5EF4-FFF2-40B4-BE49-F238E27FC236}">
                  <a16:creationId xmlns:a16="http://schemas.microsoft.com/office/drawing/2014/main" id="{9FB41DF3-B2C2-3F0B-AF71-0768D77FCA36}"/>
                </a:ext>
              </a:extLst>
            </p:cNvPr>
            <p:cNvSpPr txBox="1"/>
            <p:nvPr/>
          </p:nvSpPr>
          <p:spPr>
            <a:xfrm>
              <a:off x="2707192" y="4383601"/>
              <a:ext cx="543164"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(n=57)</a:t>
              </a:r>
            </a:p>
          </p:txBody>
        </p:sp>
        <p:sp>
          <p:nvSpPr>
            <p:cNvPr id="81" name="TextBox 80">
              <a:extLst>
                <a:ext uri="{FF2B5EF4-FFF2-40B4-BE49-F238E27FC236}">
                  <a16:creationId xmlns:a16="http://schemas.microsoft.com/office/drawing/2014/main" id="{1B44DFCF-769D-542D-AEF3-FB60AB635969}"/>
                </a:ext>
              </a:extLst>
            </p:cNvPr>
            <p:cNvSpPr txBox="1"/>
            <p:nvPr/>
          </p:nvSpPr>
          <p:spPr>
            <a:xfrm>
              <a:off x="2250217" y="4383601"/>
              <a:ext cx="637727"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(n=64)</a:t>
              </a:r>
            </a:p>
          </p:txBody>
        </p:sp>
        <p:sp>
          <p:nvSpPr>
            <p:cNvPr id="82" name="TextBox 81">
              <a:extLst>
                <a:ext uri="{FF2B5EF4-FFF2-40B4-BE49-F238E27FC236}">
                  <a16:creationId xmlns:a16="http://schemas.microsoft.com/office/drawing/2014/main" id="{39896F51-927C-7457-33AC-7DE9C7A06CF7}"/>
                </a:ext>
              </a:extLst>
            </p:cNvPr>
            <p:cNvSpPr txBox="1"/>
            <p:nvPr/>
          </p:nvSpPr>
          <p:spPr>
            <a:xfrm>
              <a:off x="1358519" y="4383601"/>
              <a:ext cx="633944"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BL</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endPar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(n=68)</a:t>
              </a:r>
            </a:p>
          </p:txBody>
        </p:sp>
        <p:sp>
          <p:nvSpPr>
            <p:cNvPr id="83" name="TextBox 82">
              <a:extLst>
                <a:ext uri="{FF2B5EF4-FFF2-40B4-BE49-F238E27FC236}">
                  <a16:creationId xmlns:a16="http://schemas.microsoft.com/office/drawing/2014/main" id="{C3B07FB1-896B-8BF4-F8AF-7C6A0568F129}"/>
                </a:ext>
              </a:extLst>
            </p:cNvPr>
            <p:cNvSpPr txBox="1"/>
            <p:nvPr/>
          </p:nvSpPr>
          <p:spPr>
            <a:xfrm>
              <a:off x="3998448" y="4383601"/>
              <a:ext cx="543164"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4</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(n=12)</a:t>
              </a:r>
            </a:p>
          </p:txBody>
        </p:sp>
        <p:sp>
          <p:nvSpPr>
            <p:cNvPr id="84" name="TextBox 83">
              <a:extLst>
                <a:ext uri="{FF2B5EF4-FFF2-40B4-BE49-F238E27FC236}">
                  <a16:creationId xmlns:a16="http://schemas.microsoft.com/office/drawing/2014/main" id="{EC4CEB8E-4D92-F4BB-D189-421847C0AF51}"/>
                </a:ext>
              </a:extLst>
            </p:cNvPr>
            <p:cNvSpPr txBox="1"/>
            <p:nvPr/>
          </p:nvSpPr>
          <p:spPr>
            <a:xfrm>
              <a:off x="4432493" y="4383601"/>
              <a:ext cx="541273"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5</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(n=9)</a:t>
              </a:r>
            </a:p>
          </p:txBody>
        </p:sp>
        <p:sp>
          <p:nvSpPr>
            <p:cNvPr id="85" name="TextBox 84">
              <a:extLst>
                <a:ext uri="{FF2B5EF4-FFF2-40B4-BE49-F238E27FC236}">
                  <a16:creationId xmlns:a16="http://schemas.microsoft.com/office/drawing/2014/main" id="{D280DC9C-1262-F050-31A9-E02988A53CBB}"/>
                </a:ext>
              </a:extLst>
            </p:cNvPr>
            <p:cNvSpPr txBox="1"/>
            <p:nvPr/>
          </p:nvSpPr>
          <p:spPr>
            <a:xfrm>
              <a:off x="4862208" y="4383601"/>
              <a:ext cx="541273"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(n=2)</a:t>
              </a:r>
            </a:p>
          </p:txBody>
        </p:sp>
        <p:sp>
          <p:nvSpPr>
            <p:cNvPr id="86" name="TextBox 85">
              <a:extLst>
                <a:ext uri="{FF2B5EF4-FFF2-40B4-BE49-F238E27FC236}">
                  <a16:creationId xmlns:a16="http://schemas.microsoft.com/office/drawing/2014/main" id="{F1DADC36-5900-0143-6510-23F6B70348CC}"/>
                </a:ext>
              </a:extLst>
            </p:cNvPr>
            <p:cNvSpPr txBox="1"/>
            <p:nvPr/>
          </p:nvSpPr>
          <p:spPr>
            <a:xfrm>
              <a:off x="5182319" y="4414668"/>
              <a:ext cx="849494" cy="49806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Last</a:t>
              </a:r>
            </a:p>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879" b="0" i="0" u="none" strike="noStrike" kern="1200" cap="none" spc="0" normalizeH="0" baseline="0" noProof="0" err="1">
                  <a:ln>
                    <a:noFill/>
                  </a:ln>
                  <a:solidFill>
                    <a:srgbClr val="F3F4F3">
                      <a:lumMod val="10000"/>
                    </a:srgbClr>
                  </a:solidFill>
                  <a:effectLst/>
                  <a:uLnTx/>
                  <a:uFillTx/>
                  <a:latin typeface="Arial" panose="020B0604020202020204"/>
                  <a:ea typeface="+mn-ea"/>
                  <a:cs typeface="Arial" panose="020B0604020202020204" pitchFamily="34" charset="0"/>
                </a:rPr>
                <a:t>assessment</a:t>
              </a:r>
              <a:r>
                <a:rPr kumimoji="0" lang="en-US" sz="879" b="0" i="0" u="none" strike="noStrike" kern="1200" cap="none" spc="0" normalizeH="0" baseline="30000" noProof="0" err="1">
                  <a:ln>
                    <a:noFill/>
                  </a:ln>
                  <a:solidFill>
                    <a:srgbClr val="F3F4F3">
                      <a:lumMod val="10000"/>
                    </a:srgbClr>
                  </a:solidFill>
                  <a:effectLst/>
                  <a:uLnTx/>
                  <a:uFillTx/>
                  <a:latin typeface="Arial" panose="020B0604020202020204"/>
                  <a:ea typeface="+mn-ea"/>
                  <a:cs typeface="Arial" panose="020B0604020202020204" pitchFamily="34" charset="0"/>
                </a:rPr>
                <a:t>a</a:t>
              </a:r>
              <a:endParaRPr kumimoji="0" lang="en-US" sz="879"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a:p>
              <a:pPr marL="0" marR="0" lvl="0" indent="0" algn="ctr" defTabSz="803672" rtl="0" eaLnBrk="1" fontAlgn="auto" latinLnBrk="0" hangingPunct="1">
                <a:lnSpc>
                  <a:spcPts val="791"/>
                </a:lnSpc>
                <a:spcBef>
                  <a:spcPts val="0"/>
                </a:spcBef>
                <a:spcAft>
                  <a:spcPts val="0"/>
                </a:spcAft>
                <a:buClrTx/>
                <a:buSzTx/>
                <a:buFontTx/>
                <a:buNone/>
                <a:tabLst/>
                <a:defRPr/>
              </a:pP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(n=68</a:t>
              </a:r>
              <a:r>
                <a:rPr kumimoji="0" lang="en-US" sz="879"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rPr>
                <a:t>b</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87" name="TextBox 86">
              <a:extLst>
                <a:ext uri="{FF2B5EF4-FFF2-40B4-BE49-F238E27FC236}">
                  <a16:creationId xmlns:a16="http://schemas.microsoft.com/office/drawing/2014/main" id="{CD34931A-9A03-7818-CFF9-BCF40AF24E24}"/>
                </a:ext>
              </a:extLst>
            </p:cNvPr>
            <p:cNvSpPr txBox="1"/>
            <p:nvPr/>
          </p:nvSpPr>
          <p:spPr>
            <a:xfrm>
              <a:off x="1808157" y="4383601"/>
              <a:ext cx="637727" cy="390357"/>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3</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(n=66)</a:t>
              </a:r>
            </a:p>
          </p:txBody>
        </p:sp>
        <p:grpSp>
          <p:nvGrpSpPr>
            <p:cNvPr id="88" name="Group 87">
              <a:extLst>
                <a:ext uri="{FF2B5EF4-FFF2-40B4-BE49-F238E27FC236}">
                  <a16:creationId xmlns:a16="http://schemas.microsoft.com/office/drawing/2014/main" id="{ACA03B9D-776A-D721-2D9B-B0A49C3BE8B7}"/>
                </a:ext>
              </a:extLst>
            </p:cNvPr>
            <p:cNvGrpSpPr/>
            <p:nvPr/>
          </p:nvGrpSpPr>
          <p:grpSpPr>
            <a:xfrm>
              <a:off x="1611082" y="2332121"/>
              <a:ext cx="121590" cy="1939085"/>
              <a:chOff x="4362680" y="1648178"/>
              <a:chExt cx="140465" cy="1251304"/>
            </a:xfrm>
          </p:grpSpPr>
          <p:cxnSp>
            <p:nvCxnSpPr>
              <p:cNvPr id="133" name="Straight Connector 132">
                <a:extLst>
                  <a:ext uri="{FF2B5EF4-FFF2-40B4-BE49-F238E27FC236}">
                    <a16:creationId xmlns:a16="http://schemas.microsoft.com/office/drawing/2014/main" id="{A4C8E731-89AB-ED40-774E-A14F245EB428}"/>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4158D12-8DFE-4EAE-9D55-DB8216D2B4AE}"/>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0D1FEDF-7423-7036-9453-50E5DF3A138E}"/>
                  </a:ext>
                </a:extLst>
              </p:cNvPr>
              <p:cNvCxnSpPr/>
              <p:nvPr/>
            </p:nvCxnSpPr>
            <p:spPr>
              <a:xfrm>
                <a:off x="4362680" y="2897926"/>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261E0C16-DE8B-EA53-C3C6-17C6579F80A3}"/>
                </a:ext>
              </a:extLst>
            </p:cNvPr>
            <p:cNvGrpSpPr/>
            <p:nvPr/>
          </p:nvGrpSpPr>
          <p:grpSpPr>
            <a:xfrm>
              <a:off x="2053151" y="2248447"/>
              <a:ext cx="121590" cy="1778123"/>
              <a:chOff x="4362680" y="1648178"/>
              <a:chExt cx="140465" cy="1251304"/>
            </a:xfrm>
          </p:grpSpPr>
          <p:cxnSp>
            <p:nvCxnSpPr>
              <p:cNvPr id="130" name="Straight Connector 129">
                <a:extLst>
                  <a:ext uri="{FF2B5EF4-FFF2-40B4-BE49-F238E27FC236}">
                    <a16:creationId xmlns:a16="http://schemas.microsoft.com/office/drawing/2014/main" id="{96267AC9-9B1C-D301-60FE-D535978333CC}"/>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5F3F755-AC0D-8C84-4CA7-BE3E3E796114}"/>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02424A9-7A71-652E-5D8F-106B57178CD0}"/>
                  </a:ext>
                </a:extLst>
              </p:cNvPr>
              <p:cNvCxnSpPr/>
              <p:nvPr/>
            </p:nvCxnSpPr>
            <p:spPr>
              <a:xfrm>
                <a:off x="4362680" y="2897274"/>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DF6BE4B6-25D4-E38B-4CC5-449D9BD3D0B8}"/>
                </a:ext>
              </a:extLst>
            </p:cNvPr>
            <p:cNvGrpSpPr/>
            <p:nvPr/>
          </p:nvGrpSpPr>
          <p:grpSpPr>
            <a:xfrm>
              <a:off x="2477932" y="2254422"/>
              <a:ext cx="121590" cy="1452383"/>
              <a:chOff x="4362680" y="1648178"/>
              <a:chExt cx="140465" cy="1251304"/>
            </a:xfrm>
          </p:grpSpPr>
          <p:cxnSp>
            <p:nvCxnSpPr>
              <p:cNvPr id="127" name="Straight Connector 126">
                <a:extLst>
                  <a:ext uri="{FF2B5EF4-FFF2-40B4-BE49-F238E27FC236}">
                    <a16:creationId xmlns:a16="http://schemas.microsoft.com/office/drawing/2014/main" id="{F587A9F2-15CE-3F6A-196A-A5F8ABF478CC}"/>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9F09D6E-93D9-A373-BDD3-9BEBCECBF0EA}"/>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DFA28D5-23CA-1CD3-B598-DC421E993935}"/>
                  </a:ext>
                </a:extLst>
              </p:cNvPr>
              <p:cNvCxnSpPr/>
              <p:nvPr/>
            </p:nvCxnSpPr>
            <p:spPr>
              <a:xfrm>
                <a:off x="4362680" y="2898555"/>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E70F7563-83A9-8571-C374-CD645BF74C52}"/>
                </a:ext>
              </a:extLst>
            </p:cNvPr>
            <p:cNvGrpSpPr/>
            <p:nvPr/>
          </p:nvGrpSpPr>
          <p:grpSpPr>
            <a:xfrm>
              <a:off x="2917978" y="2173736"/>
              <a:ext cx="121590" cy="1760193"/>
              <a:chOff x="4362680" y="1648178"/>
              <a:chExt cx="140465" cy="1251304"/>
            </a:xfrm>
          </p:grpSpPr>
          <p:cxnSp>
            <p:nvCxnSpPr>
              <p:cNvPr id="124" name="Straight Connector 123">
                <a:extLst>
                  <a:ext uri="{FF2B5EF4-FFF2-40B4-BE49-F238E27FC236}">
                    <a16:creationId xmlns:a16="http://schemas.microsoft.com/office/drawing/2014/main" id="{5573B6F4-F7FB-2BD8-DB98-C674F522BD32}"/>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54C40D9-5EF4-53FC-CF78-3723366095E6}"/>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99663F1-525C-5CDA-90CD-BA88CB5FE684}"/>
                  </a:ext>
                </a:extLst>
              </p:cNvPr>
              <p:cNvCxnSpPr/>
              <p:nvPr/>
            </p:nvCxnSpPr>
            <p:spPr>
              <a:xfrm>
                <a:off x="4362680" y="2897287"/>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F9972A6-CA36-1BA3-DC63-49D9C4EEE80A}"/>
                </a:ext>
              </a:extLst>
            </p:cNvPr>
            <p:cNvGrpSpPr/>
            <p:nvPr/>
          </p:nvGrpSpPr>
          <p:grpSpPr>
            <a:xfrm>
              <a:off x="3340881" y="2257409"/>
              <a:ext cx="121590" cy="1527096"/>
              <a:chOff x="4362680" y="1648178"/>
              <a:chExt cx="140465" cy="1251304"/>
            </a:xfrm>
          </p:grpSpPr>
          <p:cxnSp>
            <p:nvCxnSpPr>
              <p:cNvPr id="121" name="Straight Connector 120">
                <a:extLst>
                  <a:ext uri="{FF2B5EF4-FFF2-40B4-BE49-F238E27FC236}">
                    <a16:creationId xmlns:a16="http://schemas.microsoft.com/office/drawing/2014/main" id="{385A4A2D-A8FC-72BD-F41D-04789B01D151}"/>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31050E2-7B50-0FC4-6216-4B47490DB437}"/>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B8F9790-2C00-84B9-0460-F29705CC3778}"/>
                  </a:ext>
                </a:extLst>
              </p:cNvPr>
              <p:cNvCxnSpPr/>
              <p:nvPr/>
            </p:nvCxnSpPr>
            <p:spPr>
              <a:xfrm>
                <a:off x="4362680" y="2897476"/>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1386F779-3A7A-EF65-529A-37B9AE59FB56}"/>
                </a:ext>
              </a:extLst>
            </p:cNvPr>
            <p:cNvGrpSpPr/>
            <p:nvPr/>
          </p:nvGrpSpPr>
          <p:grpSpPr>
            <a:xfrm>
              <a:off x="3778542" y="2335110"/>
              <a:ext cx="121590" cy="406429"/>
              <a:chOff x="4362680" y="1648178"/>
              <a:chExt cx="140465" cy="1251304"/>
            </a:xfrm>
          </p:grpSpPr>
          <p:cxnSp>
            <p:nvCxnSpPr>
              <p:cNvPr id="118" name="Straight Connector 117">
                <a:extLst>
                  <a:ext uri="{FF2B5EF4-FFF2-40B4-BE49-F238E27FC236}">
                    <a16:creationId xmlns:a16="http://schemas.microsoft.com/office/drawing/2014/main" id="{C5E143AD-6D61-3D1A-D24E-79B730BDF65C}"/>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6E3501-5EC7-A0FB-D4AA-FD5A6796CD15}"/>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729EF49-6DA5-B2DC-6790-D81677CE64B0}"/>
                  </a:ext>
                </a:extLst>
              </p:cNvPr>
              <p:cNvCxnSpPr/>
              <p:nvPr/>
            </p:nvCxnSpPr>
            <p:spPr>
              <a:xfrm>
                <a:off x="4362680" y="289604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D273EF5-EB56-5919-1261-0118D9692B69}"/>
                </a:ext>
              </a:extLst>
            </p:cNvPr>
            <p:cNvGrpSpPr/>
            <p:nvPr/>
          </p:nvGrpSpPr>
          <p:grpSpPr>
            <a:xfrm>
              <a:off x="4203827" y="2251437"/>
              <a:ext cx="121590" cy="570791"/>
              <a:chOff x="4362680" y="1648178"/>
              <a:chExt cx="140465" cy="1251304"/>
            </a:xfrm>
          </p:grpSpPr>
          <p:cxnSp>
            <p:nvCxnSpPr>
              <p:cNvPr id="115" name="Straight Connector 114">
                <a:extLst>
                  <a:ext uri="{FF2B5EF4-FFF2-40B4-BE49-F238E27FC236}">
                    <a16:creationId xmlns:a16="http://schemas.microsoft.com/office/drawing/2014/main" id="{A4462828-BF1A-0B9E-525E-8A11428A2744}"/>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58B0662-8D6C-FEC3-5CED-2A191ED13F65}"/>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F3C73A4-734E-0546-1EEA-E8BBB714D56A}"/>
                  </a:ext>
                </a:extLst>
              </p:cNvPr>
              <p:cNvCxnSpPr/>
              <p:nvPr/>
            </p:nvCxnSpPr>
            <p:spPr>
              <a:xfrm>
                <a:off x="4362680" y="289604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611039C-E454-CD91-460D-804C079EACF8}"/>
                </a:ext>
              </a:extLst>
            </p:cNvPr>
            <p:cNvGrpSpPr/>
            <p:nvPr/>
          </p:nvGrpSpPr>
          <p:grpSpPr>
            <a:xfrm>
              <a:off x="4638532" y="2242354"/>
              <a:ext cx="121590" cy="720001"/>
              <a:chOff x="4362680" y="1703402"/>
              <a:chExt cx="140465" cy="782699"/>
            </a:xfrm>
          </p:grpSpPr>
          <p:cxnSp>
            <p:nvCxnSpPr>
              <p:cNvPr id="112" name="Straight Connector 111">
                <a:extLst>
                  <a:ext uri="{FF2B5EF4-FFF2-40B4-BE49-F238E27FC236}">
                    <a16:creationId xmlns:a16="http://schemas.microsoft.com/office/drawing/2014/main" id="{194E6D91-3B86-28E9-3833-8610BCE4A956}"/>
                  </a:ext>
                </a:extLst>
              </p:cNvPr>
              <p:cNvCxnSpPr/>
              <p:nvPr/>
            </p:nvCxnSpPr>
            <p:spPr>
              <a:xfrm>
                <a:off x="4437088" y="1703402"/>
                <a:ext cx="0" cy="782699"/>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C38CFFF-83DB-83BD-C232-DB9F548C17AA}"/>
                  </a:ext>
                </a:extLst>
              </p:cNvPr>
              <p:cNvCxnSpPr/>
              <p:nvPr/>
            </p:nvCxnSpPr>
            <p:spPr>
              <a:xfrm>
                <a:off x="4362680" y="1710305"/>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9686D76-3CFE-8E39-A1E8-60BBB4AFF020}"/>
                  </a:ext>
                </a:extLst>
              </p:cNvPr>
              <p:cNvCxnSpPr/>
              <p:nvPr/>
            </p:nvCxnSpPr>
            <p:spPr>
              <a:xfrm>
                <a:off x="4362680" y="2485031"/>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8AD88231-44D0-E722-57CB-1FCAAB20A050}"/>
                </a:ext>
              </a:extLst>
            </p:cNvPr>
            <p:cNvSpPr/>
            <p:nvPr/>
          </p:nvSpPr>
          <p:spPr>
            <a:xfrm>
              <a:off x="3328509" y="2451464"/>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97" name="Rectangle 96">
              <a:extLst>
                <a:ext uri="{FF2B5EF4-FFF2-40B4-BE49-F238E27FC236}">
                  <a16:creationId xmlns:a16="http://schemas.microsoft.com/office/drawing/2014/main" id="{1932933E-49FB-F6AD-917D-53E2EFDD01B5}"/>
                </a:ext>
              </a:extLst>
            </p:cNvPr>
            <p:cNvSpPr/>
            <p:nvPr/>
          </p:nvSpPr>
          <p:spPr>
            <a:xfrm>
              <a:off x="2899318" y="2494635"/>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98" name="Rectangle 97">
              <a:extLst>
                <a:ext uri="{FF2B5EF4-FFF2-40B4-BE49-F238E27FC236}">
                  <a16:creationId xmlns:a16="http://schemas.microsoft.com/office/drawing/2014/main" id="{91841B1E-433B-ABAB-C02B-22EBE2927E69}"/>
                </a:ext>
              </a:extLst>
            </p:cNvPr>
            <p:cNvSpPr/>
            <p:nvPr/>
          </p:nvSpPr>
          <p:spPr>
            <a:xfrm>
              <a:off x="2466035" y="2466539"/>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99" name="Rectangle 98">
              <a:extLst>
                <a:ext uri="{FF2B5EF4-FFF2-40B4-BE49-F238E27FC236}">
                  <a16:creationId xmlns:a16="http://schemas.microsoft.com/office/drawing/2014/main" id="{C5F48924-D2E8-F3C5-1592-8825F31858B6}"/>
                </a:ext>
              </a:extLst>
            </p:cNvPr>
            <p:cNvSpPr/>
            <p:nvPr/>
          </p:nvSpPr>
          <p:spPr>
            <a:xfrm>
              <a:off x="2044509" y="2486609"/>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0" name="Rectangle 99">
              <a:extLst>
                <a:ext uri="{FF2B5EF4-FFF2-40B4-BE49-F238E27FC236}">
                  <a16:creationId xmlns:a16="http://schemas.microsoft.com/office/drawing/2014/main" id="{47A2D3FA-4865-204E-C24E-3F31B9A5BC6F}"/>
                </a:ext>
              </a:extLst>
            </p:cNvPr>
            <p:cNvSpPr/>
            <p:nvPr/>
          </p:nvSpPr>
          <p:spPr>
            <a:xfrm>
              <a:off x="1602219" y="2508377"/>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chorCtr="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703"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1" name="Rectangle 100">
              <a:extLst>
                <a:ext uri="{FF2B5EF4-FFF2-40B4-BE49-F238E27FC236}">
                  <a16:creationId xmlns:a16="http://schemas.microsoft.com/office/drawing/2014/main" id="{10F8383E-813C-20D9-186E-C4C1892EDC05}"/>
                </a:ext>
              </a:extLst>
            </p:cNvPr>
            <p:cNvSpPr/>
            <p:nvPr/>
          </p:nvSpPr>
          <p:spPr>
            <a:xfrm>
              <a:off x="3762917" y="2423097"/>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2" name="Rectangle 101">
              <a:extLst>
                <a:ext uri="{FF2B5EF4-FFF2-40B4-BE49-F238E27FC236}">
                  <a16:creationId xmlns:a16="http://schemas.microsoft.com/office/drawing/2014/main" id="{DA9A4B98-210B-5538-F8B6-B3D794EC7DE3}"/>
                </a:ext>
              </a:extLst>
            </p:cNvPr>
            <p:cNvSpPr/>
            <p:nvPr/>
          </p:nvSpPr>
          <p:spPr>
            <a:xfrm>
              <a:off x="4196164" y="2382867"/>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3" name="Rectangle 102">
              <a:extLst>
                <a:ext uri="{FF2B5EF4-FFF2-40B4-BE49-F238E27FC236}">
                  <a16:creationId xmlns:a16="http://schemas.microsoft.com/office/drawing/2014/main" id="{181EEE9F-F2D3-E0DF-FFC2-E621C3FA9A01}"/>
                </a:ext>
              </a:extLst>
            </p:cNvPr>
            <p:cNvSpPr/>
            <p:nvPr/>
          </p:nvSpPr>
          <p:spPr>
            <a:xfrm>
              <a:off x="4627312" y="2383378"/>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4" name="TextBox 103">
              <a:extLst>
                <a:ext uri="{FF2B5EF4-FFF2-40B4-BE49-F238E27FC236}">
                  <a16:creationId xmlns:a16="http://schemas.microsoft.com/office/drawing/2014/main" id="{18D90B21-2DA1-B7D1-47D8-9BDA70149688}"/>
                </a:ext>
              </a:extLst>
            </p:cNvPr>
            <p:cNvSpPr txBox="1"/>
            <p:nvPr/>
          </p:nvSpPr>
          <p:spPr>
            <a:xfrm>
              <a:off x="1423536" y="1951948"/>
              <a:ext cx="3268437" cy="253732"/>
            </a:xfrm>
            <a:prstGeom prst="rect">
              <a:avLst/>
            </a:prstGeom>
            <a:noFill/>
          </p:spPr>
          <p:txBody>
            <a:bodyPr wrap="square" lIns="31641" tIns="31641" rIns="31641"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Mean ±2 SD for healthy population (age- and sex-adjusted)</a:t>
              </a:r>
            </a:p>
          </p:txBody>
        </p:sp>
        <p:sp>
          <p:nvSpPr>
            <p:cNvPr id="105" name="TextBox 104">
              <a:extLst>
                <a:ext uri="{FF2B5EF4-FFF2-40B4-BE49-F238E27FC236}">
                  <a16:creationId xmlns:a16="http://schemas.microsoft.com/office/drawing/2014/main" id="{51A79AEC-D193-3D21-49AD-D82F5157B3E0}"/>
                </a:ext>
              </a:extLst>
            </p:cNvPr>
            <p:cNvSpPr txBox="1"/>
            <p:nvPr/>
          </p:nvSpPr>
          <p:spPr>
            <a:xfrm rot="16200000">
              <a:off x="-177172" y="3241773"/>
              <a:ext cx="2437399" cy="272671"/>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967"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Weight Z-score, median (min, max)</a:t>
              </a:r>
            </a:p>
          </p:txBody>
        </p:sp>
        <p:grpSp>
          <p:nvGrpSpPr>
            <p:cNvPr id="106" name="Group 105">
              <a:extLst>
                <a:ext uri="{FF2B5EF4-FFF2-40B4-BE49-F238E27FC236}">
                  <a16:creationId xmlns:a16="http://schemas.microsoft.com/office/drawing/2014/main" id="{215D4F47-AC97-DBF4-C475-A61C88B10698}"/>
                </a:ext>
              </a:extLst>
            </p:cNvPr>
            <p:cNvGrpSpPr/>
            <p:nvPr/>
          </p:nvGrpSpPr>
          <p:grpSpPr>
            <a:xfrm>
              <a:off x="5508876" y="2249667"/>
              <a:ext cx="121590" cy="1681454"/>
              <a:chOff x="4362680" y="1648178"/>
              <a:chExt cx="140465" cy="1251304"/>
            </a:xfrm>
          </p:grpSpPr>
          <p:cxnSp>
            <p:nvCxnSpPr>
              <p:cNvPr id="109" name="Straight Connector 108">
                <a:extLst>
                  <a:ext uri="{FF2B5EF4-FFF2-40B4-BE49-F238E27FC236}">
                    <a16:creationId xmlns:a16="http://schemas.microsoft.com/office/drawing/2014/main" id="{1FFA0BB9-7995-9ACE-D9E1-FA7D8B4FEE9F}"/>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D5F12E7-5811-9FFE-45A6-60B22012869F}"/>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0F2167D-B4B8-F9D6-527F-BEDC85A9404F}"/>
                  </a:ext>
                </a:extLst>
              </p:cNvPr>
              <p:cNvCxnSpPr/>
              <p:nvPr/>
            </p:nvCxnSpPr>
            <p:spPr>
              <a:xfrm>
                <a:off x="4362680" y="2898213"/>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7" name="Rectangle 106">
              <a:extLst>
                <a:ext uri="{FF2B5EF4-FFF2-40B4-BE49-F238E27FC236}">
                  <a16:creationId xmlns:a16="http://schemas.microsoft.com/office/drawing/2014/main" id="{3B843EBB-A3F0-8801-944F-E12043076063}"/>
                </a:ext>
              </a:extLst>
            </p:cNvPr>
            <p:cNvSpPr/>
            <p:nvPr/>
          </p:nvSpPr>
          <p:spPr>
            <a:xfrm>
              <a:off x="5058199" y="2383807"/>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08" name="Rectangle 107">
              <a:extLst>
                <a:ext uri="{FF2B5EF4-FFF2-40B4-BE49-F238E27FC236}">
                  <a16:creationId xmlns:a16="http://schemas.microsoft.com/office/drawing/2014/main" id="{C1FA87B4-14B1-BF3F-CE6E-F8A8449327D0}"/>
                </a:ext>
              </a:extLst>
            </p:cNvPr>
            <p:cNvSpPr/>
            <p:nvPr/>
          </p:nvSpPr>
          <p:spPr>
            <a:xfrm>
              <a:off x="5492887" y="2465946"/>
              <a:ext cx="153564" cy="5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23" name="TextBox 222">
              <a:extLst>
                <a:ext uri="{FF2B5EF4-FFF2-40B4-BE49-F238E27FC236}">
                  <a16:creationId xmlns:a16="http://schemas.microsoft.com/office/drawing/2014/main" id="{9964DE5E-4B2C-A54E-D28C-B9A7429E9653}"/>
                </a:ext>
              </a:extLst>
            </p:cNvPr>
            <p:cNvSpPr txBox="1"/>
            <p:nvPr/>
          </p:nvSpPr>
          <p:spPr>
            <a:xfrm rot="16200000">
              <a:off x="4966475" y="3184534"/>
              <a:ext cx="2774880" cy="239930"/>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967"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Length/height Z-score, median (min, max) </a:t>
              </a:r>
            </a:p>
          </p:txBody>
        </p:sp>
        <p:grpSp>
          <p:nvGrpSpPr>
            <p:cNvPr id="6" name="Group 5">
              <a:extLst>
                <a:ext uri="{FF2B5EF4-FFF2-40B4-BE49-F238E27FC236}">
                  <a16:creationId xmlns:a16="http://schemas.microsoft.com/office/drawing/2014/main" id="{CD1DE123-5519-CB6E-506A-9A1E7796CA22}"/>
                </a:ext>
              </a:extLst>
            </p:cNvPr>
            <p:cNvGrpSpPr/>
            <p:nvPr/>
          </p:nvGrpSpPr>
          <p:grpSpPr>
            <a:xfrm>
              <a:off x="6316958" y="2049239"/>
              <a:ext cx="4877055" cy="2837500"/>
              <a:chOff x="6363151" y="2682353"/>
              <a:chExt cx="5202192" cy="2866206"/>
            </a:xfrm>
          </p:grpSpPr>
          <p:sp>
            <p:nvSpPr>
              <p:cNvPr id="137" name="TextBox 136">
                <a:extLst>
                  <a:ext uri="{FF2B5EF4-FFF2-40B4-BE49-F238E27FC236}">
                    <a16:creationId xmlns:a16="http://schemas.microsoft.com/office/drawing/2014/main" id="{98F02BE0-9F7F-1291-77ED-25A7285360E8}"/>
                  </a:ext>
                </a:extLst>
              </p:cNvPr>
              <p:cNvSpPr txBox="1"/>
              <p:nvPr/>
            </p:nvSpPr>
            <p:spPr>
              <a:xfrm>
                <a:off x="10747677" y="5045015"/>
                <a:ext cx="817666" cy="503544"/>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Last</a:t>
                </a:r>
              </a:p>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879" b="0" i="0" u="none" strike="noStrike" kern="1200" cap="none" spc="0" normalizeH="0" baseline="0" noProof="0" err="1">
                    <a:ln>
                      <a:noFill/>
                    </a:ln>
                    <a:solidFill>
                      <a:srgbClr val="F3F4F3">
                        <a:lumMod val="10000"/>
                      </a:srgbClr>
                    </a:solidFill>
                    <a:effectLst/>
                    <a:uLnTx/>
                    <a:uFillTx/>
                    <a:latin typeface="Arial" panose="020B0604020202020204"/>
                    <a:ea typeface="+mn-ea"/>
                    <a:cs typeface="Arial" panose="020B0604020202020204" pitchFamily="34" charset="0"/>
                  </a:rPr>
                  <a:t>assessment</a:t>
                </a:r>
                <a:r>
                  <a:rPr kumimoji="0" lang="en-US" sz="879" b="0" i="0" u="none" strike="noStrike" kern="1200" cap="none" spc="0" normalizeH="0" baseline="30000" noProof="0" err="1">
                    <a:ln>
                      <a:noFill/>
                    </a:ln>
                    <a:solidFill>
                      <a:srgbClr val="F3F4F3">
                        <a:lumMod val="10000"/>
                      </a:srgbClr>
                    </a:solidFill>
                    <a:effectLst/>
                    <a:uLnTx/>
                    <a:uFillTx/>
                    <a:latin typeface="Arial" panose="020B0604020202020204"/>
                    <a:ea typeface="+mn-ea"/>
                    <a:cs typeface="Arial" panose="020B0604020202020204" pitchFamily="34" charset="0"/>
                  </a:rPr>
                  <a:t>a</a:t>
                </a:r>
                <a:endParaRPr kumimoji="0" lang="en-US" sz="879"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endParaRPr>
              </a:p>
              <a:p>
                <a:pPr marL="0" marR="0" lvl="0" indent="0" algn="ctr" defTabSz="803672" rtl="0" eaLnBrk="1" fontAlgn="auto" latinLnBrk="0" hangingPunct="1">
                  <a:lnSpc>
                    <a:spcPts val="791"/>
                  </a:lnSpc>
                  <a:spcBef>
                    <a:spcPts val="0"/>
                  </a:spcBef>
                  <a:spcAft>
                    <a:spcPts val="0"/>
                  </a:spcAft>
                  <a:buClrTx/>
                  <a:buSzTx/>
                  <a:buFontTx/>
                  <a:buNone/>
                  <a:tabLst/>
                  <a:defRPr/>
                </a:pPr>
                <a:endPar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a:p>
                <a:pPr marL="0" marR="0" lvl="0" indent="0" algn="ctr" defTabSz="803672" rtl="0" eaLnBrk="1" fontAlgn="auto" latinLnBrk="0" hangingPunct="1">
                  <a:lnSpc>
                    <a:spcPts val="791"/>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(n=68</a:t>
                </a:r>
                <a:r>
                  <a:rPr kumimoji="0" lang="en-US" sz="879" b="0" i="0" u="none" strike="noStrike" kern="1200" cap="none" spc="0" normalizeH="0" baseline="30000" noProof="0">
                    <a:ln>
                      <a:noFill/>
                    </a:ln>
                    <a:solidFill>
                      <a:srgbClr val="F3F4F3">
                        <a:lumMod val="10000"/>
                      </a:srgbClr>
                    </a:solidFill>
                    <a:effectLst/>
                    <a:uLnTx/>
                    <a:uFillTx/>
                    <a:latin typeface="Arial" panose="020B0604020202020204"/>
                    <a:ea typeface="+mn-ea"/>
                    <a:cs typeface="Arial" panose="020B0604020202020204" pitchFamily="34" charset="0"/>
                  </a:rPr>
                  <a:t>b</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p>
            </p:txBody>
          </p:sp>
          <p:sp>
            <p:nvSpPr>
              <p:cNvPr id="139" name="Rectangle 138">
                <a:extLst>
                  <a:ext uri="{FF2B5EF4-FFF2-40B4-BE49-F238E27FC236}">
                    <a16:creationId xmlns:a16="http://schemas.microsoft.com/office/drawing/2014/main" id="{2F5B3566-C33C-85A4-CA77-5A4D6FACDCE5}"/>
                  </a:ext>
                </a:extLst>
              </p:cNvPr>
              <p:cNvSpPr/>
              <p:nvPr/>
            </p:nvSpPr>
            <p:spPr>
              <a:xfrm>
                <a:off x="6763009" y="2820747"/>
                <a:ext cx="4629525" cy="5467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906E5232-518E-B76F-B2A7-134989DF7319}"/>
                  </a:ext>
                </a:extLst>
              </p:cNvPr>
              <p:cNvSpPr txBox="1"/>
              <p:nvPr/>
            </p:nvSpPr>
            <p:spPr>
              <a:xfrm>
                <a:off x="6371610" y="4944382"/>
                <a:ext cx="387442"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14</a:t>
                </a:r>
              </a:p>
            </p:txBody>
          </p:sp>
          <p:sp>
            <p:nvSpPr>
              <p:cNvPr id="141" name="TextBox 140">
                <a:extLst>
                  <a:ext uri="{FF2B5EF4-FFF2-40B4-BE49-F238E27FC236}">
                    <a16:creationId xmlns:a16="http://schemas.microsoft.com/office/drawing/2014/main" id="{01803F32-0ED1-3FD2-966C-AA424FA37A35}"/>
                  </a:ext>
                </a:extLst>
              </p:cNvPr>
              <p:cNvSpPr txBox="1"/>
              <p:nvPr/>
            </p:nvSpPr>
            <p:spPr>
              <a:xfrm>
                <a:off x="6371610" y="4803001"/>
                <a:ext cx="387442"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13</a:t>
                </a:r>
              </a:p>
            </p:txBody>
          </p:sp>
          <p:sp>
            <p:nvSpPr>
              <p:cNvPr id="142" name="TextBox 141">
                <a:extLst>
                  <a:ext uri="{FF2B5EF4-FFF2-40B4-BE49-F238E27FC236}">
                    <a16:creationId xmlns:a16="http://schemas.microsoft.com/office/drawing/2014/main" id="{23DFD950-4310-C110-DC6F-ABC8F62FA27F}"/>
                  </a:ext>
                </a:extLst>
              </p:cNvPr>
              <p:cNvSpPr txBox="1"/>
              <p:nvPr/>
            </p:nvSpPr>
            <p:spPr>
              <a:xfrm>
                <a:off x="6363151" y="4661623"/>
                <a:ext cx="387442"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12</a:t>
                </a:r>
              </a:p>
            </p:txBody>
          </p:sp>
          <p:sp>
            <p:nvSpPr>
              <p:cNvPr id="143" name="TextBox 142">
                <a:extLst>
                  <a:ext uri="{FF2B5EF4-FFF2-40B4-BE49-F238E27FC236}">
                    <a16:creationId xmlns:a16="http://schemas.microsoft.com/office/drawing/2014/main" id="{E6415DA1-D0F8-42F4-A975-D07C2E4D1E46}"/>
                  </a:ext>
                </a:extLst>
              </p:cNvPr>
              <p:cNvSpPr txBox="1"/>
              <p:nvPr/>
            </p:nvSpPr>
            <p:spPr>
              <a:xfrm>
                <a:off x="6380069" y="4520251"/>
                <a:ext cx="387442"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11</a:t>
                </a:r>
              </a:p>
            </p:txBody>
          </p:sp>
          <p:sp>
            <p:nvSpPr>
              <p:cNvPr id="146" name="TextBox 145">
                <a:extLst>
                  <a:ext uri="{FF2B5EF4-FFF2-40B4-BE49-F238E27FC236}">
                    <a16:creationId xmlns:a16="http://schemas.microsoft.com/office/drawing/2014/main" id="{0C52955A-8284-CB87-A46A-68351760CECC}"/>
                  </a:ext>
                </a:extLst>
              </p:cNvPr>
              <p:cNvSpPr txBox="1"/>
              <p:nvPr/>
            </p:nvSpPr>
            <p:spPr>
              <a:xfrm>
                <a:off x="6371610" y="4378874"/>
                <a:ext cx="387442"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a:t>
                </a:r>
              </a:p>
            </p:txBody>
          </p:sp>
          <p:sp>
            <p:nvSpPr>
              <p:cNvPr id="147" name="TextBox 146">
                <a:extLst>
                  <a:ext uri="{FF2B5EF4-FFF2-40B4-BE49-F238E27FC236}">
                    <a16:creationId xmlns:a16="http://schemas.microsoft.com/office/drawing/2014/main" id="{51267405-1D5E-F5DA-50D0-042414439383}"/>
                  </a:ext>
                </a:extLst>
              </p:cNvPr>
              <p:cNvSpPr txBox="1"/>
              <p:nvPr/>
            </p:nvSpPr>
            <p:spPr>
              <a:xfrm>
                <a:off x="6432830" y="4237498"/>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9</a:t>
                </a:r>
              </a:p>
            </p:txBody>
          </p:sp>
          <p:sp>
            <p:nvSpPr>
              <p:cNvPr id="184" name="TextBox 183">
                <a:extLst>
                  <a:ext uri="{FF2B5EF4-FFF2-40B4-BE49-F238E27FC236}">
                    <a16:creationId xmlns:a16="http://schemas.microsoft.com/office/drawing/2014/main" id="{D6070578-A68D-622B-FBFA-7719415BF707}"/>
                  </a:ext>
                </a:extLst>
              </p:cNvPr>
              <p:cNvSpPr txBox="1"/>
              <p:nvPr/>
            </p:nvSpPr>
            <p:spPr>
              <a:xfrm>
                <a:off x="6432830" y="4096120"/>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8</a:t>
                </a:r>
              </a:p>
            </p:txBody>
          </p:sp>
          <p:sp>
            <p:nvSpPr>
              <p:cNvPr id="185" name="TextBox 184">
                <a:extLst>
                  <a:ext uri="{FF2B5EF4-FFF2-40B4-BE49-F238E27FC236}">
                    <a16:creationId xmlns:a16="http://schemas.microsoft.com/office/drawing/2014/main" id="{116F435B-318A-4685-0BC8-3FFBF4CC2141}"/>
                  </a:ext>
                </a:extLst>
              </p:cNvPr>
              <p:cNvSpPr txBox="1"/>
              <p:nvPr/>
            </p:nvSpPr>
            <p:spPr>
              <a:xfrm>
                <a:off x="6432830" y="3954743"/>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7</a:t>
                </a:r>
              </a:p>
            </p:txBody>
          </p:sp>
          <p:sp>
            <p:nvSpPr>
              <p:cNvPr id="186" name="TextBox 185">
                <a:extLst>
                  <a:ext uri="{FF2B5EF4-FFF2-40B4-BE49-F238E27FC236}">
                    <a16:creationId xmlns:a16="http://schemas.microsoft.com/office/drawing/2014/main" id="{B9D4A964-1649-15D5-9F2E-44E0A186FBF2}"/>
                  </a:ext>
                </a:extLst>
              </p:cNvPr>
              <p:cNvSpPr txBox="1"/>
              <p:nvPr/>
            </p:nvSpPr>
            <p:spPr>
              <a:xfrm>
                <a:off x="6432830" y="3813364"/>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p:txBody>
          </p:sp>
          <p:sp>
            <p:nvSpPr>
              <p:cNvPr id="187" name="TextBox 186">
                <a:extLst>
                  <a:ext uri="{FF2B5EF4-FFF2-40B4-BE49-F238E27FC236}">
                    <a16:creationId xmlns:a16="http://schemas.microsoft.com/office/drawing/2014/main" id="{DE1673AC-CB1D-2044-E6D4-5A55A89FACF0}"/>
                  </a:ext>
                </a:extLst>
              </p:cNvPr>
              <p:cNvSpPr txBox="1"/>
              <p:nvPr/>
            </p:nvSpPr>
            <p:spPr>
              <a:xfrm>
                <a:off x="6432830" y="3671990"/>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5</a:t>
                </a:r>
              </a:p>
            </p:txBody>
          </p:sp>
          <p:sp>
            <p:nvSpPr>
              <p:cNvPr id="188" name="TextBox 187">
                <a:extLst>
                  <a:ext uri="{FF2B5EF4-FFF2-40B4-BE49-F238E27FC236}">
                    <a16:creationId xmlns:a16="http://schemas.microsoft.com/office/drawing/2014/main" id="{06809EEE-1B8B-01A8-F583-F2E76B7B837A}"/>
                  </a:ext>
                </a:extLst>
              </p:cNvPr>
              <p:cNvSpPr txBox="1"/>
              <p:nvPr/>
            </p:nvSpPr>
            <p:spPr>
              <a:xfrm>
                <a:off x="6432830" y="3530610"/>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4</a:t>
                </a:r>
              </a:p>
            </p:txBody>
          </p:sp>
          <p:sp>
            <p:nvSpPr>
              <p:cNvPr id="189" name="TextBox 188">
                <a:extLst>
                  <a:ext uri="{FF2B5EF4-FFF2-40B4-BE49-F238E27FC236}">
                    <a16:creationId xmlns:a16="http://schemas.microsoft.com/office/drawing/2014/main" id="{D0A5F966-A3D1-4829-8C8B-8F394E9F58A9}"/>
                  </a:ext>
                </a:extLst>
              </p:cNvPr>
              <p:cNvSpPr txBox="1"/>
              <p:nvPr/>
            </p:nvSpPr>
            <p:spPr>
              <a:xfrm>
                <a:off x="6432830" y="3389234"/>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3</a:t>
                </a:r>
              </a:p>
            </p:txBody>
          </p:sp>
          <p:sp>
            <p:nvSpPr>
              <p:cNvPr id="190" name="TextBox 189">
                <a:extLst>
                  <a:ext uri="{FF2B5EF4-FFF2-40B4-BE49-F238E27FC236}">
                    <a16:creationId xmlns:a16="http://schemas.microsoft.com/office/drawing/2014/main" id="{C3D0713F-CE6F-270C-2C20-32F982FE0D00}"/>
                  </a:ext>
                </a:extLst>
              </p:cNvPr>
              <p:cNvSpPr txBox="1"/>
              <p:nvPr/>
            </p:nvSpPr>
            <p:spPr>
              <a:xfrm>
                <a:off x="6432830" y="3247859"/>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p:txBody>
          </p:sp>
          <p:sp>
            <p:nvSpPr>
              <p:cNvPr id="191" name="TextBox 190">
                <a:extLst>
                  <a:ext uri="{FF2B5EF4-FFF2-40B4-BE49-F238E27FC236}">
                    <a16:creationId xmlns:a16="http://schemas.microsoft.com/office/drawing/2014/main" id="{B1FE78C9-EF17-E695-9A00-7DA25E3DDDDA}"/>
                  </a:ext>
                </a:extLst>
              </p:cNvPr>
              <p:cNvSpPr txBox="1"/>
              <p:nvPr/>
            </p:nvSpPr>
            <p:spPr>
              <a:xfrm>
                <a:off x="6432830" y="3106486"/>
                <a:ext cx="326225"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t>
                </a: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a:t>
                </a:r>
              </a:p>
            </p:txBody>
          </p:sp>
          <p:sp>
            <p:nvSpPr>
              <p:cNvPr id="192" name="TextBox 191">
                <a:extLst>
                  <a:ext uri="{FF2B5EF4-FFF2-40B4-BE49-F238E27FC236}">
                    <a16:creationId xmlns:a16="http://schemas.microsoft.com/office/drawing/2014/main" id="{FCA9697F-6F50-9F87-719B-15224F56A408}"/>
                  </a:ext>
                </a:extLst>
              </p:cNvPr>
              <p:cNvSpPr txBox="1"/>
              <p:nvPr/>
            </p:nvSpPr>
            <p:spPr>
              <a:xfrm>
                <a:off x="6478804" y="2965108"/>
                <a:ext cx="288706"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a:t>
                </a:r>
              </a:p>
            </p:txBody>
          </p:sp>
          <p:sp>
            <p:nvSpPr>
              <p:cNvPr id="193" name="TextBox 192">
                <a:extLst>
                  <a:ext uri="{FF2B5EF4-FFF2-40B4-BE49-F238E27FC236}">
                    <a16:creationId xmlns:a16="http://schemas.microsoft.com/office/drawing/2014/main" id="{C3133CED-8DCB-6E88-4A84-2A3938EACC93}"/>
                  </a:ext>
                </a:extLst>
              </p:cNvPr>
              <p:cNvSpPr txBox="1"/>
              <p:nvPr/>
            </p:nvSpPr>
            <p:spPr>
              <a:xfrm>
                <a:off x="6478804" y="2823731"/>
                <a:ext cx="288706"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a:t>
                </a:r>
              </a:p>
            </p:txBody>
          </p:sp>
          <p:sp>
            <p:nvSpPr>
              <p:cNvPr id="194" name="TextBox 193">
                <a:extLst>
                  <a:ext uri="{FF2B5EF4-FFF2-40B4-BE49-F238E27FC236}">
                    <a16:creationId xmlns:a16="http://schemas.microsoft.com/office/drawing/2014/main" id="{52B21F49-CB8C-23B5-4077-12B954306703}"/>
                  </a:ext>
                </a:extLst>
              </p:cNvPr>
              <p:cNvSpPr txBox="1"/>
              <p:nvPr/>
            </p:nvSpPr>
            <p:spPr>
              <a:xfrm>
                <a:off x="6478804" y="2682353"/>
                <a:ext cx="288706" cy="252231"/>
              </a:xfrm>
              <a:prstGeom prst="rect">
                <a:avLst/>
              </a:prstGeom>
              <a:noFill/>
            </p:spPr>
            <p:txBody>
              <a:bodyPr wrap="square" lIns="31641" tIns="31641" rIns="31641" bIns="31641" rtlCol="0" anchor="ctr" anchorCtr="0">
                <a:no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p:txBody>
          </p:sp>
          <p:cxnSp>
            <p:nvCxnSpPr>
              <p:cNvPr id="195" name="Straight Connector 194">
                <a:extLst>
                  <a:ext uri="{FF2B5EF4-FFF2-40B4-BE49-F238E27FC236}">
                    <a16:creationId xmlns:a16="http://schemas.microsoft.com/office/drawing/2014/main" id="{414EF670-4CC5-6ED6-1753-49F5B2943788}"/>
                  </a:ext>
                </a:extLst>
              </p:cNvPr>
              <p:cNvCxnSpPr/>
              <p:nvPr/>
            </p:nvCxnSpPr>
            <p:spPr>
              <a:xfrm>
                <a:off x="6763189" y="2816566"/>
                <a:ext cx="0" cy="2253181"/>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196" name="Straight Connector 195">
                <a:extLst>
                  <a:ext uri="{FF2B5EF4-FFF2-40B4-BE49-F238E27FC236}">
                    <a16:creationId xmlns:a16="http://schemas.microsoft.com/office/drawing/2014/main" id="{E9A3AD58-CBFF-C4F1-E8E9-8859855F8D49}"/>
                  </a:ext>
                </a:extLst>
              </p:cNvPr>
              <p:cNvCxnSpPr/>
              <p:nvPr/>
            </p:nvCxnSpPr>
            <p:spPr>
              <a:xfrm flipH="1">
                <a:off x="6766437" y="3090291"/>
                <a:ext cx="4591204"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197" name="Straight Connector 196">
                <a:extLst>
                  <a:ext uri="{FF2B5EF4-FFF2-40B4-BE49-F238E27FC236}">
                    <a16:creationId xmlns:a16="http://schemas.microsoft.com/office/drawing/2014/main" id="{447EC5CE-07C1-23CF-52DF-2FC345A58AEE}"/>
                  </a:ext>
                </a:extLst>
              </p:cNvPr>
              <p:cNvCxnSpPr/>
              <p:nvPr/>
            </p:nvCxnSpPr>
            <p:spPr>
              <a:xfrm>
                <a:off x="6713392" y="2819523"/>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198" name="Straight Connector 197">
                <a:extLst>
                  <a:ext uri="{FF2B5EF4-FFF2-40B4-BE49-F238E27FC236}">
                    <a16:creationId xmlns:a16="http://schemas.microsoft.com/office/drawing/2014/main" id="{3654E597-FBA7-7921-71CD-E2E6F48819EF}"/>
                  </a:ext>
                </a:extLst>
              </p:cNvPr>
              <p:cNvCxnSpPr/>
              <p:nvPr/>
            </p:nvCxnSpPr>
            <p:spPr>
              <a:xfrm>
                <a:off x="6711201" y="2955890"/>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199" name="Straight Connector 198">
                <a:extLst>
                  <a:ext uri="{FF2B5EF4-FFF2-40B4-BE49-F238E27FC236}">
                    <a16:creationId xmlns:a16="http://schemas.microsoft.com/office/drawing/2014/main" id="{8ED4464F-9561-EFCC-8BA7-BBED638534CD}"/>
                  </a:ext>
                </a:extLst>
              </p:cNvPr>
              <p:cNvCxnSpPr/>
              <p:nvPr/>
            </p:nvCxnSpPr>
            <p:spPr>
              <a:xfrm>
                <a:off x="6711201" y="3090291"/>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0" name="Straight Connector 199">
                <a:extLst>
                  <a:ext uri="{FF2B5EF4-FFF2-40B4-BE49-F238E27FC236}">
                    <a16:creationId xmlns:a16="http://schemas.microsoft.com/office/drawing/2014/main" id="{CA5A758F-A8F8-633D-1702-58A71A405643}"/>
                  </a:ext>
                </a:extLst>
              </p:cNvPr>
              <p:cNvCxnSpPr/>
              <p:nvPr/>
            </p:nvCxnSpPr>
            <p:spPr>
              <a:xfrm>
                <a:off x="6711201" y="3243950"/>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1" name="Straight Connector 200">
                <a:extLst>
                  <a:ext uri="{FF2B5EF4-FFF2-40B4-BE49-F238E27FC236}">
                    <a16:creationId xmlns:a16="http://schemas.microsoft.com/office/drawing/2014/main" id="{9D9490ED-DC7D-EFDA-276A-A4E7FE35722C}"/>
                  </a:ext>
                </a:extLst>
              </p:cNvPr>
              <p:cNvCxnSpPr/>
              <p:nvPr/>
            </p:nvCxnSpPr>
            <p:spPr>
              <a:xfrm>
                <a:off x="6711201" y="3376927"/>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2" name="Straight Connector 201">
                <a:extLst>
                  <a:ext uri="{FF2B5EF4-FFF2-40B4-BE49-F238E27FC236}">
                    <a16:creationId xmlns:a16="http://schemas.microsoft.com/office/drawing/2014/main" id="{91F6CF4C-FD36-020D-BB9C-9CA1B966DCB4}"/>
                  </a:ext>
                </a:extLst>
              </p:cNvPr>
              <p:cNvCxnSpPr/>
              <p:nvPr/>
            </p:nvCxnSpPr>
            <p:spPr>
              <a:xfrm>
                <a:off x="6711201" y="3512857"/>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3" name="Straight Connector 202">
                <a:extLst>
                  <a:ext uri="{FF2B5EF4-FFF2-40B4-BE49-F238E27FC236}">
                    <a16:creationId xmlns:a16="http://schemas.microsoft.com/office/drawing/2014/main" id="{D55D648F-040D-A8C7-9E1F-4F05E6453374}"/>
                  </a:ext>
                </a:extLst>
              </p:cNvPr>
              <p:cNvCxnSpPr/>
              <p:nvPr/>
            </p:nvCxnSpPr>
            <p:spPr>
              <a:xfrm>
                <a:off x="6711201" y="3663563"/>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4" name="Straight Connector 203">
                <a:extLst>
                  <a:ext uri="{FF2B5EF4-FFF2-40B4-BE49-F238E27FC236}">
                    <a16:creationId xmlns:a16="http://schemas.microsoft.com/office/drawing/2014/main" id="{7FCF1C62-BD13-E233-14ED-1353F339D775}"/>
                  </a:ext>
                </a:extLst>
              </p:cNvPr>
              <p:cNvCxnSpPr/>
              <p:nvPr/>
            </p:nvCxnSpPr>
            <p:spPr>
              <a:xfrm>
                <a:off x="6711201" y="3799492"/>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5" name="Straight Connector 204">
                <a:extLst>
                  <a:ext uri="{FF2B5EF4-FFF2-40B4-BE49-F238E27FC236}">
                    <a16:creationId xmlns:a16="http://schemas.microsoft.com/office/drawing/2014/main" id="{F356CD28-897E-44DD-8252-3AD47BBE0A76}"/>
                  </a:ext>
                </a:extLst>
              </p:cNvPr>
              <p:cNvCxnSpPr/>
              <p:nvPr/>
            </p:nvCxnSpPr>
            <p:spPr>
              <a:xfrm>
                <a:off x="6711201" y="3932469"/>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6" name="Straight Connector 205">
                <a:extLst>
                  <a:ext uri="{FF2B5EF4-FFF2-40B4-BE49-F238E27FC236}">
                    <a16:creationId xmlns:a16="http://schemas.microsoft.com/office/drawing/2014/main" id="{D915F8ED-6F2B-9BAB-FE0D-12CA6BD8269D}"/>
                  </a:ext>
                </a:extLst>
              </p:cNvPr>
              <p:cNvCxnSpPr/>
              <p:nvPr/>
            </p:nvCxnSpPr>
            <p:spPr>
              <a:xfrm>
                <a:off x="6711201" y="4086131"/>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7" name="Straight Connector 206">
                <a:extLst>
                  <a:ext uri="{FF2B5EF4-FFF2-40B4-BE49-F238E27FC236}">
                    <a16:creationId xmlns:a16="http://schemas.microsoft.com/office/drawing/2014/main" id="{C59DF3D7-05B1-4FC7-4F19-1F1CEA963A0B}"/>
                  </a:ext>
                </a:extLst>
              </p:cNvPr>
              <p:cNvCxnSpPr/>
              <p:nvPr/>
            </p:nvCxnSpPr>
            <p:spPr>
              <a:xfrm>
                <a:off x="6711201" y="4222061"/>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8" name="Straight Connector 207">
                <a:extLst>
                  <a:ext uri="{FF2B5EF4-FFF2-40B4-BE49-F238E27FC236}">
                    <a16:creationId xmlns:a16="http://schemas.microsoft.com/office/drawing/2014/main" id="{88BFD907-7DED-C5E1-25DF-0BB268F12935}"/>
                  </a:ext>
                </a:extLst>
              </p:cNvPr>
              <p:cNvCxnSpPr/>
              <p:nvPr/>
            </p:nvCxnSpPr>
            <p:spPr>
              <a:xfrm>
                <a:off x="6711201" y="4355036"/>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09" name="Straight Connector 208">
                <a:extLst>
                  <a:ext uri="{FF2B5EF4-FFF2-40B4-BE49-F238E27FC236}">
                    <a16:creationId xmlns:a16="http://schemas.microsoft.com/office/drawing/2014/main" id="{8AE90A22-6E47-DFA3-963D-55F204166C4B}"/>
                  </a:ext>
                </a:extLst>
              </p:cNvPr>
              <p:cNvCxnSpPr/>
              <p:nvPr/>
            </p:nvCxnSpPr>
            <p:spPr>
              <a:xfrm>
                <a:off x="6711201" y="4505741"/>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10" name="Straight Connector 209">
                <a:extLst>
                  <a:ext uri="{FF2B5EF4-FFF2-40B4-BE49-F238E27FC236}">
                    <a16:creationId xmlns:a16="http://schemas.microsoft.com/office/drawing/2014/main" id="{58F679D5-B2DA-C652-292E-4AB6483A9D89}"/>
                  </a:ext>
                </a:extLst>
              </p:cNvPr>
              <p:cNvCxnSpPr/>
              <p:nvPr/>
            </p:nvCxnSpPr>
            <p:spPr>
              <a:xfrm>
                <a:off x="6711201" y="4645174"/>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11" name="Straight Connector 210">
                <a:extLst>
                  <a:ext uri="{FF2B5EF4-FFF2-40B4-BE49-F238E27FC236}">
                    <a16:creationId xmlns:a16="http://schemas.microsoft.com/office/drawing/2014/main" id="{439723E7-A5EA-8C8C-CC28-B004F9E157BC}"/>
                  </a:ext>
                </a:extLst>
              </p:cNvPr>
              <p:cNvCxnSpPr/>
              <p:nvPr/>
            </p:nvCxnSpPr>
            <p:spPr>
              <a:xfrm>
                <a:off x="6711201" y="4777603"/>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12" name="Straight Connector 211">
                <a:extLst>
                  <a:ext uri="{FF2B5EF4-FFF2-40B4-BE49-F238E27FC236}">
                    <a16:creationId xmlns:a16="http://schemas.microsoft.com/office/drawing/2014/main" id="{A5BEBFC7-83AF-7888-E195-F5B8C7CEBC53}"/>
                  </a:ext>
                </a:extLst>
              </p:cNvPr>
              <p:cNvCxnSpPr/>
              <p:nvPr/>
            </p:nvCxnSpPr>
            <p:spPr>
              <a:xfrm>
                <a:off x="6711201" y="4931264"/>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cxnSp>
            <p:nvCxnSpPr>
              <p:cNvPr id="213" name="Straight Connector 212">
                <a:extLst>
                  <a:ext uri="{FF2B5EF4-FFF2-40B4-BE49-F238E27FC236}">
                    <a16:creationId xmlns:a16="http://schemas.microsoft.com/office/drawing/2014/main" id="{D070199F-0479-86CC-FF77-AFB380D6DCE3}"/>
                  </a:ext>
                </a:extLst>
              </p:cNvPr>
              <p:cNvCxnSpPr/>
              <p:nvPr/>
            </p:nvCxnSpPr>
            <p:spPr>
              <a:xfrm>
                <a:off x="6711201" y="5069748"/>
                <a:ext cx="51989"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cxnSp>
          <p:sp>
            <p:nvSpPr>
              <p:cNvPr id="214" name="TextBox 213">
                <a:extLst>
                  <a:ext uri="{FF2B5EF4-FFF2-40B4-BE49-F238E27FC236}">
                    <a16:creationId xmlns:a16="http://schemas.microsoft.com/office/drawing/2014/main" id="{FEFACC61-16CA-968B-6570-C8CAC3CC1B7C}"/>
                  </a:ext>
                </a:extLst>
              </p:cNvPr>
              <p:cNvSpPr txBox="1"/>
              <p:nvPr/>
            </p:nvSpPr>
            <p:spPr>
              <a:xfrm>
                <a:off x="9071368" y="5037310"/>
                <a:ext cx="567142"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3</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(n=24)</a:t>
                </a:r>
              </a:p>
            </p:txBody>
          </p:sp>
          <p:sp>
            <p:nvSpPr>
              <p:cNvPr id="215" name="TextBox 214">
                <a:extLst>
                  <a:ext uri="{FF2B5EF4-FFF2-40B4-BE49-F238E27FC236}">
                    <a16:creationId xmlns:a16="http://schemas.microsoft.com/office/drawing/2014/main" id="{4F4095F4-9588-30CD-4D4F-43E5DA732ADF}"/>
                  </a:ext>
                </a:extLst>
              </p:cNvPr>
              <p:cNvSpPr txBox="1"/>
              <p:nvPr/>
            </p:nvSpPr>
            <p:spPr>
              <a:xfrm>
                <a:off x="8559615" y="5037310"/>
                <a:ext cx="567142"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2</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(n=46)</a:t>
                </a:r>
              </a:p>
            </p:txBody>
          </p:sp>
          <p:sp>
            <p:nvSpPr>
              <p:cNvPr id="216" name="TextBox 215">
                <a:extLst>
                  <a:ext uri="{FF2B5EF4-FFF2-40B4-BE49-F238E27FC236}">
                    <a16:creationId xmlns:a16="http://schemas.microsoft.com/office/drawing/2014/main" id="{ED90DBE2-B9F7-D672-006C-4386C90D7F8D}"/>
                  </a:ext>
                </a:extLst>
              </p:cNvPr>
              <p:cNvSpPr txBox="1"/>
              <p:nvPr/>
            </p:nvSpPr>
            <p:spPr>
              <a:xfrm>
                <a:off x="8098531" y="5037310"/>
                <a:ext cx="567142"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(n=57)</a:t>
                </a:r>
              </a:p>
            </p:txBody>
          </p:sp>
          <p:sp>
            <p:nvSpPr>
              <p:cNvPr id="217" name="TextBox 216">
                <a:extLst>
                  <a:ext uri="{FF2B5EF4-FFF2-40B4-BE49-F238E27FC236}">
                    <a16:creationId xmlns:a16="http://schemas.microsoft.com/office/drawing/2014/main" id="{76C12CED-1D5E-A998-D3D3-EF5BEC968747}"/>
                  </a:ext>
                </a:extLst>
              </p:cNvPr>
              <p:cNvSpPr txBox="1"/>
              <p:nvPr/>
            </p:nvSpPr>
            <p:spPr>
              <a:xfrm>
                <a:off x="7585181" y="5037310"/>
                <a:ext cx="665878"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(n=64)</a:t>
                </a:r>
              </a:p>
            </p:txBody>
          </p:sp>
          <p:sp>
            <p:nvSpPr>
              <p:cNvPr id="218" name="TextBox 217">
                <a:extLst>
                  <a:ext uri="{FF2B5EF4-FFF2-40B4-BE49-F238E27FC236}">
                    <a16:creationId xmlns:a16="http://schemas.microsoft.com/office/drawing/2014/main" id="{C4D835B6-64F4-BAAE-6E16-0C2357B0853E}"/>
                  </a:ext>
                </a:extLst>
              </p:cNvPr>
              <p:cNvSpPr txBox="1"/>
              <p:nvPr/>
            </p:nvSpPr>
            <p:spPr>
              <a:xfrm>
                <a:off x="6634451" y="5037310"/>
                <a:ext cx="661930"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BL</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endPar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(n=67)</a:t>
                </a:r>
              </a:p>
            </p:txBody>
          </p:sp>
          <p:sp>
            <p:nvSpPr>
              <p:cNvPr id="219" name="TextBox 218">
                <a:extLst>
                  <a:ext uri="{FF2B5EF4-FFF2-40B4-BE49-F238E27FC236}">
                    <a16:creationId xmlns:a16="http://schemas.microsoft.com/office/drawing/2014/main" id="{FB1C8A8A-283F-0ADA-E917-D68D82F619F7}"/>
                  </a:ext>
                </a:extLst>
              </p:cNvPr>
              <p:cNvSpPr txBox="1"/>
              <p:nvPr/>
            </p:nvSpPr>
            <p:spPr>
              <a:xfrm>
                <a:off x="9471404" y="5037310"/>
                <a:ext cx="567142"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4</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(n=12)</a:t>
                </a:r>
              </a:p>
            </p:txBody>
          </p:sp>
          <p:sp>
            <p:nvSpPr>
              <p:cNvPr id="220" name="TextBox 219">
                <a:extLst>
                  <a:ext uri="{FF2B5EF4-FFF2-40B4-BE49-F238E27FC236}">
                    <a16:creationId xmlns:a16="http://schemas.microsoft.com/office/drawing/2014/main" id="{E657331E-2E97-151B-6127-A90BDBEFCA21}"/>
                  </a:ext>
                </a:extLst>
              </p:cNvPr>
              <p:cNvSpPr txBox="1"/>
              <p:nvPr/>
            </p:nvSpPr>
            <p:spPr>
              <a:xfrm>
                <a:off x="9941650" y="5037310"/>
                <a:ext cx="565167"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5</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(n=9)</a:t>
                </a:r>
              </a:p>
            </p:txBody>
          </p:sp>
          <p:sp>
            <p:nvSpPr>
              <p:cNvPr id="221" name="TextBox 220">
                <a:extLst>
                  <a:ext uri="{FF2B5EF4-FFF2-40B4-BE49-F238E27FC236}">
                    <a16:creationId xmlns:a16="http://schemas.microsoft.com/office/drawing/2014/main" id="{E2033403-DEB8-6546-0C3F-CCBBDC68981F}"/>
                  </a:ext>
                </a:extLst>
              </p:cNvPr>
              <p:cNvSpPr txBox="1"/>
              <p:nvPr/>
            </p:nvSpPr>
            <p:spPr>
              <a:xfrm>
                <a:off x="10389743" y="5037310"/>
                <a:ext cx="565167"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Year</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(n=2)</a:t>
                </a:r>
              </a:p>
            </p:txBody>
          </p:sp>
          <p:sp>
            <p:nvSpPr>
              <p:cNvPr id="222" name="TextBox 221">
                <a:extLst>
                  <a:ext uri="{FF2B5EF4-FFF2-40B4-BE49-F238E27FC236}">
                    <a16:creationId xmlns:a16="http://schemas.microsoft.com/office/drawing/2014/main" id="{4BBFDCF3-7EB5-ECD9-F023-8D1303015910}"/>
                  </a:ext>
                </a:extLst>
              </p:cNvPr>
              <p:cNvSpPr txBox="1"/>
              <p:nvPr/>
            </p:nvSpPr>
            <p:spPr>
              <a:xfrm>
                <a:off x="7126656" y="5037310"/>
                <a:ext cx="665878" cy="388048"/>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Month</a:t>
                </a:r>
                <a:b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b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3</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(n=66)</a:t>
                </a:r>
              </a:p>
            </p:txBody>
          </p:sp>
          <p:grpSp>
            <p:nvGrpSpPr>
              <p:cNvPr id="224" name="Group 223">
                <a:extLst>
                  <a:ext uri="{FF2B5EF4-FFF2-40B4-BE49-F238E27FC236}">
                    <a16:creationId xmlns:a16="http://schemas.microsoft.com/office/drawing/2014/main" id="{3C19663B-CBBF-1089-3E1B-9939D10B1879}"/>
                  </a:ext>
                </a:extLst>
              </p:cNvPr>
              <p:cNvGrpSpPr/>
              <p:nvPr/>
            </p:nvGrpSpPr>
            <p:grpSpPr>
              <a:xfrm>
                <a:off x="6927962" y="2952936"/>
                <a:ext cx="129277" cy="1552808"/>
                <a:chOff x="4362680" y="1648178"/>
                <a:chExt cx="140465" cy="1251304"/>
              </a:xfrm>
            </p:grpSpPr>
            <p:cxnSp>
              <p:nvCxnSpPr>
                <p:cNvPr id="273" name="Straight Connector 272">
                  <a:extLst>
                    <a:ext uri="{FF2B5EF4-FFF2-40B4-BE49-F238E27FC236}">
                      <a16:creationId xmlns:a16="http://schemas.microsoft.com/office/drawing/2014/main" id="{9D430BA8-1594-DAE5-65EA-8251C842AF74}"/>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09F7C2D-EBD3-CC0C-39E7-D8CED6FEB3C0}"/>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CB8DA7A2-CDC5-8DC0-71AC-2447D4C420CD}"/>
                    </a:ext>
                  </a:extLst>
                </p:cNvPr>
                <p:cNvCxnSpPr/>
                <p:nvPr/>
              </p:nvCxnSpPr>
              <p:spPr>
                <a:xfrm>
                  <a:off x="4362680" y="2898379"/>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C8166ADC-6E52-9D40-D7ED-BB372510E7B9}"/>
                  </a:ext>
                </a:extLst>
              </p:cNvPr>
              <p:cNvGrpSpPr/>
              <p:nvPr/>
            </p:nvGrpSpPr>
            <p:grpSpPr>
              <a:xfrm>
                <a:off x="7397971" y="3092367"/>
                <a:ext cx="129277" cy="1552808"/>
                <a:chOff x="4362680" y="1648178"/>
                <a:chExt cx="140465" cy="1251304"/>
              </a:xfrm>
            </p:grpSpPr>
            <p:cxnSp>
              <p:nvCxnSpPr>
                <p:cNvPr id="270" name="Straight Connector 269">
                  <a:extLst>
                    <a:ext uri="{FF2B5EF4-FFF2-40B4-BE49-F238E27FC236}">
                      <a16:creationId xmlns:a16="http://schemas.microsoft.com/office/drawing/2014/main" id="{14E4C9D8-340E-EE8D-F578-6049CDEA6A26}"/>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F96C3F6A-C51B-148F-5F31-D17C54138CD9}"/>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87DA08FF-E778-71C7-23CC-EF2D698A2910}"/>
                    </a:ext>
                  </a:extLst>
                </p:cNvPr>
                <p:cNvCxnSpPr/>
                <p:nvPr/>
              </p:nvCxnSpPr>
              <p:spPr>
                <a:xfrm>
                  <a:off x="4362680" y="2898379"/>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71A0CCCB-749E-0CCA-353D-1C5FBFF3CB1D}"/>
                  </a:ext>
                </a:extLst>
              </p:cNvPr>
              <p:cNvGrpSpPr/>
              <p:nvPr/>
            </p:nvGrpSpPr>
            <p:grpSpPr>
              <a:xfrm>
                <a:off x="7849603" y="3090291"/>
                <a:ext cx="129277" cy="1552808"/>
                <a:chOff x="4362680" y="1648178"/>
                <a:chExt cx="140465" cy="1251304"/>
              </a:xfrm>
            </p:grpSpPr>
            <p:cxnSp>
              <p:nvCxnSpPr>
                <p:cNvPr id="267" name="Straight Connector 266">
                  <a:extLst>
                    <a:ext uri="{FF2B5EF4-FFF2-40B4-BE49-F238E27FC236}">
                      <a16:creationId xmlns:a16="http://schemas.microsoft.com/office/drawing/2014/main" id="{193662EE-000A-1A11-4009-37ACEA650348}"/>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8C75F19A-1603-0688-8169-517F2F583AF4}"/>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79AE5863-AF00-0C0A-5A64-BFECE0DCC4DA}"/>
                    </a:ext>
                  </a:extLst>
                </p:cNvPr>
                <p:cNvCxnSpPr/>
                <p:nvPr/>
              </p:nvCxnSpPr>
              <p:spPr>
                <a:xfrm>
                  <a:off x="4362680" y="2897444"/>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57C0FA4-4701-6147-9AC9-F70B5B328FA1}"/>
                  </a:ext>
                </a:extLst>
              </p:cNvPr>
              <p:cNvGrpSpPr/>
              <p:nvPr/>
            </p:nvGrpSpPr>
            <p:grpSpPr>
              <a:xfrm>
                <a:off x="8317462" y="3098614"/>
                <a:ext cx="129277" cy="1832650"/>
                <a:chOff x="4362680" y="1648178"/>
                <a:chExt cx="140465" cy="1251304"/>
              </a:xfrm>
            </p:grpSpPr>
            <p:cxnSp>
              <p:nvCxnSpPr>
                <p:cNvPr id="264" name="Straight Connector 263">
                  <a:extLst>
                    <a:ext uri="{FF2B5EF4-FFF2-40B4-BE49-F238E27FC236}">
                      <a16:creationId xmlns:a16="http://schemas.microsoft.com/office/drawing/2014/main" id="{28377DCA-FA18-2D4B-403A-4F685EFC7D3A}"/>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6DB31D0-502E-CE06-A660-461776536193}"/>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36282BD-36EB-CC75-DEE4-62A6C7A13EFC}"/>
                    </a:ext>
                  </a:extLst>
                </p:cNvPr>
                <p:cNvCxnSpPr/>
                <p:nvPr/>
              </p:nvCxnSpPr>
              <p:spPr>
                <a:xfrm>
                  <a:off x="4362680" y="2898023"/>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6C80392C-1732-5120-B9D5-749B66966A9A}"/>
                  </a:ext>
                </a:extLst>
              </p:cNvPr>
              <p:cNvGrpSpPr/>
              <p:nvPr/>
            </p:nvGrpSpPr>
            <p:grpSpPr>
              <a:xfrm>
                <a:off x="8767097" y="3098612"/>
                <a:ext cx="129277" cy="1693463"/>
                <a:chOff x="4362680" y="1648178"/>
                <a:chExt cx="140465" cy="1251304"/>
              </a:xfrm>
            </p:grpSpPr>
            <p:cxnSp>
              <p:nvCxnSpPr>
                <p:cNvPr id="261" name="Straight Connector 260">
                  <a:extLst>
                    <a:ext uri="{FF2B5EF4-FFF2-40B4-BE49-F238E27FC236}">
                      <a16:creationId xmlns:a16="http://schemas.microsoft.com/office/drawing/2014/main" id="{33174B7D-2CAF-1220-E7F2-414F694CEB9F}"/>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966AFA5-2E73-D43F-9E0E-62DCC9208B68}"/>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623504A-3906-2A24-E2A7-B1682CBD2E22}"/>
                    </a:ext>
                  </a:extLst>
                </p:cNvPr>
                <p:cNvCxnSpPr/>
                <p:nvPr/>
              </p:nvCxnSpPr>
              <p:spPr>
                <a:xfrm>
                  <a:off x="4362680" y="2898185"/>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8E0DA7CC-D54D-F09D-10E3-184A52B7F842}"/>
                  </a:ext>
                </a:extLst>
              </p:cNvPr>
              <p:cNvGrpSpPr/>
              <p:nvPr/>
            </p:nvGrpSpPr>
            <p:grpSpPr>
              <a:xfrm>
                <a:off x="9232422" y="2952934"/>
                <a:ext cx="129277" cy="1132257"/>
                <a:chOff x="4362680" y="1648178"/>
                <a:chExt cx="140465" cy="1251304"/>
              </a:xfrm>
            </p:grpSpPr>
            <p:cxnSp>
              <p:nvCxnSpPr>
                <p:cNvPr id="258" name="Straight Connector 257">
                  <a:extLst>
                    <a:ext uri="{FF2B5EF4-FFF2-40B4-BE49-F238E27FC236}">
                      <a16:creationId xmlns:a16="http://schemas.microsoft.com/office/drawing/2014/main" id="{FB0A1A96-D65A-ECA5-764F-55E14CA69030}"/>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47E0506-518B-07C1-2104-89AEAFEDA02E}"/>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C63D2FD-9B64-0D74-9263-D8752216B2FF}"/>
                    </a:ext>
                  </a:extLst>
                </p:cNvPr>
                <p:cNvCxnSpPr/>
                <p:nvPr/>
              </p:nvCxnSpPr>
              <p:spPr>
                <a:xfrm>
                  <a:off x="4362680" y="2899245"/>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29D26B93-3F29-33E0-3D90-10A4A653EAEB}"/>
                  </a:ext>
                </a:extLst>
              </p:cNvPr>
              <p:cNvGrpSpPr/>
              <p:nvPr/>
            </p:nvGrpSpPr>
            <p:grpSpPr>
              <a:xfrm>
                <a:off x="9684589" y="2953730"/>
                <a:ext cx="129277" cy="1135913"/>
                <a:chOff x="4362680" y="1648178"/>
                <a:chExt cx="140465" cy="1251304"/>
              </a:xfrm>
            </p:grpSpPr>
            <p:cxnSp>
              <p:nvCxnSpPr>
                <p:cNvPr id="255" name="Straight Connector 254">
                  <a:extLst>
                    <a:ext uri="{FF2B5EF4-FFF2-40B4-BE49-F238E27FC236}">
                      <a16:creationId xmlns:a16="http://schemas.microsoft.com/office/drawing/2014/main" id="{1B45B70B-3B0D-0E35-A232-70B58A9D2AB9}"/>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5397E61-9B9F-6EE6-9B2E-54E3A65B2E59}"/>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9A9DEE3-D74B-2067-510E-9802C8C3D3D1}"/>
                    </a:ext>
                  </a:extLst>
                </p:cNvPr>
                <p:cNvCxnSpPr/>
                <p:nvPr/>
              </p:nvCxnSpPr>
              <p:spPr>
                <a:xfrm>
                  <a:off x="4362680" y="289604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8E5E0213-26F3-1093-F3E9-94BFC514A65E}"/>
                  </a:ext>
                </a:extLst>
              </p:cNvPr>
              <p:cNvGrpSpPr/>
              <p:nvPr/>
            </p:nvGrpSpPr>
            <p:grpSpPr>
              <a:xfrm>
                <a:off x="10146771" y="2951452"/>
                <a:ext cx="129277" cy="1138191"/>
                <a:chOff x="4362680" y="1648178"/>
                <a:chExt cx="140465" cy="1251304"/>
              </a:xfrm>
            </p:grpSpPr>
            <p:cxnSp>
              <p:nvCxnSpPr>
                <p:cNvPr id="252" name="Straight Connector 251">
                  <a:extLst>
                    <a:ext uri="{FF2B5EF4-FFF2-40B4-BE49-F238E27FC236}">
                      <a16:creationId xmlns:a16="http://schemas.microsoft.com/office/drawing/2014/main" id="{29793A87-AAA6-3172-C2C1-AC0FD4754535}"/>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092528E-4D6E-DB7D-447C-A85AA7F847BE}"/>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9A230157-DB13-8E9A-9983-A502598316F7}"/>
                    </a:ext>
                  </a:extLst>
                </p:cNvPr>
                <p:cNvCxnSpPr/>
                <p:nvPr/>
              </p:nvCxnSpPr>
              <p:spPr>
                <a:xfrm>
                  <a:off x="4362680" y="289604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2" name="Rectangle 231">
                <a:extLst>
                  <a:ext uri="{FF2B5EF4-FFF2-40B4-BE49-F238E27FC236}">
                    <a16:creationId xmlns:a16="http://schemas.microsoft.com/office/drawing/2014/main" id="{B7DFE409-AA53-435C-7083-964DEEA5F7C7}"/>
                  </a:ext>
                </a:extLst>
              </p:cNvPr>
              <p:cNvSpPr/>
              <p:nvPr/>
            </p:nvSpPr>
            <p:spPr>
              <a:xfrm>
                <a:off x="8753944" y="3400537"/>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3" name="Rectangle 232">
                <a:extLst>
                  <a:ext uri="{FF2B5EF4-FFF2-40B4-BE49-F238E27FC236}">
                    <a16:creationId xmlns:a16="http://schemas.microsoft.com/office/drawing/2014/main" id="{A770E0BB-1168-8E60-C649-3F130E6E9F47}"/>
                  </a:ext>
                </a:extLst>
              </p:cNvPr>
              <p:cNvSpPr/>
              <p:nvPr/>
            </p:nvSpPr>
            <p:spPr>
              <a:xfrm>
                <a:off x="8297624" y="3425485"/>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4" name="Rectangle 233">
                <a:extLst>
                  <a:ext uri="{FF2B5EF4-FFF2-40B4-BE49-F238E27FC236}">
                    <a16:creationId xmlns:a16="http://schemas.microsoft.com/office/drawing/2014/main" id="{B8CB6DAD-F043-51D6-3AEA-D260C2E90BEF}"/>
                  </a:ext>
                </a:extLst>
              </p:cNvPr>
              <p:cNvSpPr/>
              <p:nvPr/>
            </p:nvSpPr>
            <p:spPr>
              <a:xfrm>
                <a:off x="7836955" y="3453853"/>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5" name="Rectangle 234">
                <a:extLst>
                  <a:ext uri="{FF2B5EF4-FFF2-40B4-BE49-F238E27FC236}">
                    <a16:creationId xmlns:a16="http://schemas.microsoft.com/office/drawing/2014/main" id="{BF6F6CF3-69AD-D360-96AE-232CC90848C4}"/>
                  </a:ext>
                </a:extLst>
              </p:cNvPr>
              <p:cNvSpPr/>
              <p:nvPr/>
            </p:nvSpPr>
            <p:spPr>
              <a:xfrm>
                <a:off x="7388783" y="3476652"/>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6" name="Rectangle 235">
                <a:extLst>
                  <a:ext uri="{FF2B5EF4-FFF2-40B4-BE49-F238E27FC236}">
                    <a16:creationId xmlns:a16="http://schemas.microsoft.com/office/drawing/2014/main" id="{C4CF4304-3922-9D2A-AC97-DC3FB7B15BBB}"/>
                  </a:ext>
                </a:extLst>
              </p:cNvPr>
              <p:cNvSpPr/>
              <p:nvPr/>
            </p:nvSpPr>
            <p:spPr>
              <a:xfrm>
                <a:off x="6918538" y="3453853"/>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7" name="Rectangle 236">
                <a:extLst>
                  <a:ext uri="{FF2B5EF4-FFF2-40B4-BE49-F238E27FC236}">
                    <a16:creationId xmlns:a16="http://schemas.microsoft.com/office/drawing/2014/main" id="{F76DA43F-F404-A4C0-4CDC-57C7F2764BB3}"/>
                  </a:ext>
                </a:extLst>
              </p:cNvPr>
              <p:cNvSpPr/>
              <p:nvPr/>
            </p:nvSpPr>
            <p:spPr>
              <a:xfrm>
                <a:off x="9215807" y="3393165"/>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8" name="Rectangle 237">
                <a:extLst>
                  <a:ext uri="{FF2B5EF4-FFF2-40B4-BE49-F238E27FC236}">
                    <a16:creationId xmlns:a16="http://schemas.microsoft.com/office/drawing/2014/main" id="{C43B070F-0C66-A7FA-2885-0C3E42115AA2}"/>
                  </a:ext>
                </a:extLst>
              </p:cNvPr>
              <p:cNvSpPr/>
              <p:nvPr/>
            </p:nvSpPr>
            <p:spPr>
              <a:xfrm>
                <a:off x="9676441" y="3317928"/>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sp>
            <p:nvSpPr>
              <p:cNvPr id="239" name="Rectangle 238">
                <a:extLst>
                  <a:ext uri="{FF2B5EF4-FFF2-40B4-BE49-F238E27FC236}">
                    <a16:creationId xmlns:a16="http://schemas.microsoft.com/office/drawing/2014/main" id="{F870183F-2048-BC31-09CB-08F1FAB9000E}"/>
                  </a:ext>
                </a:extLst>
              </p:cNvPr>
              <p:cNvSpPr/>
              <p:nvPr/>
            </p:nvSpPr>
            <p:spPr>
              <a:xfrm>
                <a:off x="10134841" y="3291825"/>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grpSp>
            <p:nvGrpSpPr>
              <p:cNvPr id="240" name="Group 239">
                <a:extLst>
                  <a:ext uri="{FF2B5EF4-FFF2-40B4-BE49-F238E27FC236}">
                    <a16:creationId xmlns:a16="http://schemas.microsoft.com/office/drawing/2014/main" id="{D3923C50-5225-BA60-E8D7-E1F9C3B8BFDF}"/>
                  </a:ext>
                </a:extLst>
              </p:cNvPr>
              <p:cNvGrpSpPr/>
              <p:nvPr/>
            </p:nvGrpSpPr>
            <p:grpSpPr>
              <a:xfrm>
                <a:off x="11061118" y="2958778"/>
                <a:ext cx="129277" cy="1824853"/>
                <a:chOff x="4362680" y="1648178"/>
                <a:chExt cx="140465" cy="1251304"/>
              </a:xfrm>
            </p:grpSpPr>
            <p:cxnSp>
              <p:nvCxnSpPr>
                <p:cNvPr id="249" name="Straight Connector 248">
                  <a:extLst>
                    <a:ext uri="{FF2B5EF4-FFF2-40B4-BE49-F238E27FC236}">
                      <a16:creationId xmlns:a16="http://schemas.microsoft.com/office/drawing/2014/main" id="{981BAB19-CBAD-AB1A-D9D8-567A3788F9F9}"/>
                    </a:ext>
                  </a:extLst>
                </p:cNvPr>
                <p:cNvCxnSpPr/>
                <p:nvPr/>
              </p:nvCxnSpPr>
              <p:spPr>
                <a:xfrm>
                  <a:off x="4437087" y="1648178"/>
                  <a:ext cx="0" cy="125130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978B046F-A5BA-7795-492A-01DF3FFAFDA7}"/>
                    </a:ext>
                  </a:extLst>
                </p:cNvPr>
                <p:cNvCxnSpPr/>
                <p:nvPr/>
              </p:nvCxnSpPr>
              <p:spPr>
                <a:xfrm>
                  <a:off x="4362680" y="1648178"/>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0751D10-A030-3C8E-BCD3-80B7B19CDE61}"/>
                    </a:ext>
                  </a:extLst>
                </p:cNvPr>
                <p:cNvCxnSpPr/>
                <p:nvPr/>
              </p:nvCxnSpPr>
              <p:spPr>
                <a:xfrm>
                  <a:off x="4362680" y="2898031"/>
                  <a:ext cx="14046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1" name="Rectangle 240">
                <a:extLst>
                  <a:ext uri="{FF2B5EF4-FFF2-40B4-BE49-F238E27FC236}">
                    <a16:creationId xmlns:a16="http://schemas.microsoft.com/office/drawing/2014/main" id="{09685DC5-4FF7-3EF5-8335-F35215B0F57E}"/>
                  </a:ext>
                </a:extLst>
              </p:cNvPr>
              <p:cNvSpPr/>
              <p:nvPr/>
            </p:nvSpPr>
            <p:spPr>
              <a:xfrm>
                <a:off x="11044119" y="3426236"/>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grpSp>
            <p:nvGrpSpPr>
              <p:cNvPr id="242" name="Group 241">
                <a:extLst>
                  <a:ext uri="{FF2B5EF4-FFF2-40B4-BE49-F238E27FC236}">
                    <a16:creationId xmlns:a16="http://schemas.microsoft.com/office/drawing/2014/main" id="{217BCDDA-1CC4-1666-AAFE-3167229AAE3F}"/>
                  </a:ext>
                </a:extLst>
              </p:cNvPr>
              <p:cNvGrpSpPr/>
              <p:nvPr/>
            </p:nvGrpSpPr>
            <p:grpSpPr>
              <a:xfrm>
                <a:off x="10604471" y="3588695"/>
                <a:ext cx="129277" cy="75810"/>
                <a:chOff x="4362680" y="1648178"/>
                <a:chExt cx="140465" cy="1251304"/>
              </a:xfrm>
              <a:solidFill>
                <a:schemeClr val="bg2"/>
              </a:solidFill>
            </p:grpSpPr>
            <p:cxnSp>
              <p:nvCxnSpPr>
                <p:cNvPr id="246" name="Straight Connector 245">
                  <a:extLst>
                    <a:ext uri="{FF2B5EF4-FFF2-40B4-BE49-F238E27FC236}">
                      <a16:creationId xmlns:a16="http://schemas.microsoft.com/office/drawing/2014/main" id="{408D2D20-5F4C-6C06-2504-ADF7E71CE6AA}"/>
                    </a:ext>
                  </a:extLst>
                </p:cNvPr>
                <p:cNvCxnSpPr/>
                <p:nvPr/>
              </p:nvCxnSpPr>
              <p:spPr>
                <a:xfrm>
                  <a:off x="4437087" y="1648178"/>
                  <a:ext cx="0" cy="1251304"/>
                </a:xfrm>
                <a:prstGeom prst="line">
                  <a:avLst/>
                </a:prstGeom>
                <a:grpFill/>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0FEA120-D50E-1380-A931-D44A3740749C}"/>
                    </a:ext>
                  </a:extLst>
                </p:cNvPr>
                <p:cNvCxnSpPr/>
                <p:nvPr/>
              </p:nvCxnSpPr>
              <p:spPr>
                <a:xfrm>
                  <a:off x="4362680" y="1648178"/>
                  <a:ext cx="140465" cy="0"/>
                </a:xfrm>
                <a:prstGeom prst="line">
                  <a:avLst/>
                </a:prstGeom>
                <a:grpFill/>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6FBD343-B706-4978-1194-20E51AEE1C2F}"/>
                    </a:ext>
                  </a:extLst>
                </p:cNvPr>
                <p:cNvCxnSpPr/>
                <p:nvPr/>
              </p:nvCxnSpPr>
              <p:spPr>
                <a:xfrm>
                  <a:off x="4362680" y="2896048"/>
                  <a:ext cx="140465" cy="0"/>
                </a:xfrm>
                <a:prstGeom prst="line">
                  <a:avLst/>
                </a:prstGeom>
                <a:grpFill/>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3" name="Rectangle 242">
                <a:extLst>
                  <a:ext uri="{FF2B5EF4-FFF2-40B4-BE49-F238E27FC236}">
                    <a16:creationId xmlns:a16="http://schemas.microsoft.com/office/drawing/2014/main" id="{F54D1A7E-E6EF-F8E2-8894-D4B8DBA5210B}"/>
                  </a:ext>
                </a:extLst>
              </p:cNvPr>
              <p:cNvSpPr/>
              <p:nvPr/>
            </p:nvSpPr>
            <p:spPr>
              <a:xfrm>
                <a:off x="10588925" y="3547340"/>
                <a:ext cx="163272" cy="56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1641" tIns="31641" rIns="31641" bIns="31641"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US" sz="1055" b="0" i="0" u="none" strike="noStrike" kern="1200" cap="none" spc="0" normalizeH="0" baseline="0" noProof="0">
                  <a:ln>
                    <a:noFill/>
                  </a:ln>
                  <a:solidFill>
                    <a:srgbClr val="F3F4F3">
                      <a:lumMod val="10000"/>
                    </a:srgbClr>
                  </a:solidFill>
                  <a:effectLst/>
                  <a:uLnTx/>
                  <a:uFillTx/>
                  <a:latin typeface="Arial" panose="020B0604020202020204" pitchFamily="34" charset="0"/>
                  <a:ea typeface="+mn-ea"/>
                  <a:cs typeface="Arial" panose="020B0604020202020204" pitchFamily="34" charset="0"/>
                </a:endParaRPr>
              </a:p>
            </p:txBody>
          </p:sp>
        </p:grpSp>
        <p:sp>
          <p:nvSpPr>
            <p:cNvPr id="244" name="TextBox 243">
              <a:extLst>
                <a:ext uri="{FF2B5EF4-FFF2-40B4-BE49-F238E27FC236}">
                  <a16:creationId xmlns:a16="http://schemas.microsoft.com/office/drawing/2014/main" id="{CD2803AF-A197-5E91-2E70-B1331B866F90}"/>
                </a:ext>
              </a:extLst>
            </p:cNvPr>
            <p:cNvSpPr txBox="1"/>
            <p:nvPr/>
          </p:nvSpPr>
          <p:spPr>
            <a:xfrm>
              <a:off x="6647525" y="1951949"/>
              <a:ext cx="4496724" cy="236467"/>
            </a:xfrm>
            <a:prstGeom prst="rect">
              <a:avLst/>
            </a:prstGeom>
            <a:noFill/>
          </p:spPr>
          <p:txBody>
            <a:bodyPr wrap="square" lIns="31641" tIns="31641" rIns="31641" bIns="31641" rtlCol="0">
              <a:no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Mean ±2 SD for healthy population (age- and sex-adjusted)</a:t>
              </a:r>
            </a:p>
          </p:txBody>
        </p:sp>
        <p:sp>
          <p:nvSpPr>
            <p:cNvPr id="245" name="TextBox 244">
              <a:extLst>
                <a:ext uri="{FF2B5EF4-FFF2-40B4-BE49-F238E27FC236}">
                  <a16:creationId xmlns:a16="http://schemas.microsoft.com/office/drawing/2014/main" id="{89D811FC-DF77-D9F7-E83D-DB3AC769A46B}"/>
                </a:ext>
              </a:extLst>
            </p:cNvPr>
            <p:cNvSpPr txBox="1"/>
            <p:nvPr/>
          </p:nvSpPr>
          <p:spPr>
            <a:xfrm>
              <a:off x="8101351" y="1625719"/>
              <a:ext cx="1257409" cy="285496"/>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Length/height</a:t>
              </a:r>
            </a:p>
          </p:txBody>
        </p:sp>
      </p:grpSp>
      <p:sp>
        <p:nvSpPr>
          <p:cNvPr id="5" name="Rectangle 4">
            <a:extLst>
              <a:ext uri="{FF2B5EF4-FFF2-40B4-BE49-F238E27FC236}">
                <a16:creationId xmlns:a16="http://schemas.microsoft.com/office/drawing/2014/main" id="{746DF8EB-68E7-686D-85C4-7AF4F628C98F}"/>
              </a:ext>
            </a:extLst>
          </p:cNvPr>
          <p:cNvSpPr/>
          <p:nvPr/>
        </p:nvSpPr>
        <p:spPr>
          <a:xfrm>
            <a:off x="863204" y="1022817"/>
            <a:ext cx="10456664" cy="4475638"/>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E04B6BC-97E7-A272-09B9-3E51B052DD74}"/>
              </a:ext>
            </a:extLst>
          </p:cNvPr>
          <p:cNvSpPr txBox="1"/>
          <p:nvPr/>
        </p:nvSpPr>
        <p:spPr>
          <a:xfrm>
            <a:off x="1184096" y="5213590"/>
            <a:ext cx="9703458" cy="236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(Hofmann CE et al. </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J Clin Endocrinol </a:t>
            </a:r>
            <a:r>
              <a:rPr kumimoji="0" lang="en-US" sz="938" b="0" i="1" u="none" strike="noStrike" kern="1200" cap="none" spc="0" normalizeH="0" baseline="0" noProof="0" err="1">
                <a:ln>
                  <a:noFill/>
                </a:ln>
                <a:solidFill>
                  <a:srgbClr val="6E6159"/>
                </a:solidFill>
                <a:effectLst/>
                <a:uLnTx/>
                <a:uFillTx/>
                <a:latin typeface="Arial" panose="020B0604020202020204"/>
                <a:ea typeface="+mn-ea"/>
                <a:cs typeface="Arial" panose="020B0604020202020204" pitchFamily="34" charset="0"/>
              </a:rPr>
              <a:t>Metab</a:t>
            </a:r>
            <a:r>
              <a:rPr kumimoji="0" lang="en-US"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2019;104(7):2735–47). Published by Oxford University Press​ under CC BY 4.0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hlinkClick r:id="rId3"/>
              </a:rPr>
              <a:t>License</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12" name="TextBox 11">
            <a:extLst>
              <a:ext uri="{FF2B5EF4-FFF2-40B4-BE49-F238E27FC236}">
                <a16:creationId xmlns:a16="http://schemas.microsoft.com/office/drawing/2014/main" id="{582A104C-34B7-4E91-A0A7-D3FA9E7525F3}"/>
              </a:ext>
            </a:extLst>
          </p:cNvPr>
          <p:cNvSpPr txBox="1"/>
          <p:nvPr/>
        </p:nvSpPr>
        <p:spPr>
          <a:xfrm>
            <a:off x="2282795" y="3724685"/>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4" name="TextBox 13">
            <a:extLst>
              <a:ext uri="{FF2B5EF4-FFF2-40B4-BE49-F238E27FC236}">
                <a16:creationId xmlns:a16="http://schemas.microsoft.com/office/drawing/2014/main" id="{693A7E41-6A10-D9D0-C808-F32805E8DF7C}"/>
              </a:ext>
            </a:extLst>
          </p:cNvPr>
          <p:cNvSpPr txBox="1"/>
          <p:nvPr/>
        </p:nvSpPr>
        <p:spPr>
          <a:xfrm>
            <a:off x="2677373" y="3423846"/>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5" name="TextBox 14">
            <a:extLst>
              <a:ext uri="{FF2B5EF4-FFF2-40B4-BE49-F238E27FC236}">
                <a16:creationId xmlns:a16="http://schemas.microsoft.com/office/drawing/2014/main" id="{05185ABE-76B1-8F11-CBC0-E99C8545AF93}"/>
              </a:ext>
            </a:extLst>
          </p:cNvPr>
          <p:cNvSpPr txBox="1"/>
          <p:nvPr/>
        </p:nvSpPr>
        <p:spPr>
          <a:xfrm>
            <a:off x="3115749" y="3655746"/>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6" name="TextBox 15">
            <a:extLst>
              <a:ext uri="{FF2B5EF4-FFF2-40B4-BE49-F238E27FC236}">
                <a16:creationId xmlns:a16="http://schemas.microsoft.com/office/drawing/2014/main" id="{61D0BCA1-4AD6-7CED-5AE1-571E1DA73E4E}"/>
              </a:ext>
            </a:extLst>
          </p:cNvPr>
          <p:cNvSpPr txBox="1"/>
          <p:nvPr/>
        </p:nvSpPr>
        <p:spPr>
          <a:xfrm>
            <a:off x="3486110" y="3492714"/>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7" name="TextBox 16">
            <a:extLst>
              <a:ext uri="{FF2B5EF4-FFF2-40B4-BE49-F238E27FC236}">
                <a16:creationId xmlns:a16="http://schemas.microsoft.com/office/drawing/2014/main" id="{0E01F6BF-C8CF-3597-42DC-D43ADB25748C}"/>
              </a:ext>
            </a:extLst>
          </p:cNvPr>
          <p:cNvSpPr txBox="1"/>
          <p:nvPr/>
        </p:nvSpPr>
        <p:spPr>
          <a:xfrm>
            <a:off x="3899065" y="2547038"/>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8" name="TextBox 17">
            <a:extLst>
              <a:ext uri="{FF2B5EF4-FFF2-40B4-BE49-F238E27FC236}">
                <a16:creationId xmlns:a16="http://schemas.microsoft.com/office/drawing/2014/main" id="{CB3F4773-B7E8-05F3-9BB8-EAB0D38DF2B8}"/>
              </a:ext>
            </a:extLst>
          </p:cNvPr>
          <p:cNvSpPr txBox="1"/>
          <p:nvPr/>
        </p:nvSpPr>
        <p:spPr>
          <a:xfrm>
            <a:off x="5510145" y="3673561"/>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F4F3AFC1-3E69-1BFA-1303-01FB992617BC}"/>
              </a:ext>
            </a:extLst>
          </p:cNvPr>
          <p:cNvSpPr txBox="1"/>
          <p:nvPr/>
        </p:nvSpPr>
        <p:spPr>
          <a:xfrm>
            <a:off x="5430574" y="4577618"/>
            <a:ext cx="1451206" cy="265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r>
              <a:rPr kumimoji="0" lang="en-US" sz="1125" b="0" i="1"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P</a:t>
            </a:r>
            <a:r>
              <a:rPr kumimoji="0" lang="en-US"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&lt;0.05</a:t>
            </a:r>
            <a:endParaRPr kumimoji="0" lang="en-IN"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0" name="TextBox 19">
            <a:extLst>
              <a:ext uri="{FF2B5EF4-FFF2-40B4-BE49-F238E27FC236}">
                <a16:creationId xmlns:a16="http://schemas.microsoft.com/office/drawing/2014/main" id="{8E5B2131-9CE3-91E9-9F0C-7CCAB60336AA}"/>
              </a:ext>
            </a:extLst>
          </p:cNvPr>
          <p:cNvSpPr txBox="1"/>
          <p:nvPr/>
        </p:nvSpPr>
        <p:spPr>
          <a:xfrm>
            <a:off x="7591281" y="3698704"/>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1" name="TextBox 20">
            <a:extLst>
              <a:ext uri="{FF2B5EF4-FFF2-40B4-BE49-F238E27FC236}">
                <a16:creationId xmlns:a16="http://schemas.microsoft.com/office/drawing/2014/main" id="{4DFC180D-DC14-D9D7-E6B0-CAFAE346BB23}"/>
              </a:ext>
            </a:extLst>
          </p:cNvPr>
          <p:cNvSpPr txBox="1"/>
          <p:nvPr/>
        </p:nvSpPr>
        <p:spPr>
          <a:xfrm>
            <a:off x="8001048" y="3963259"/>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2" name="TextBox 21">
            <a:extLst>
              <a:ext uri="{FF2B5EF4-FFF2-40B4-BE49-F238E27FC236}">
                <a16:creationId xmlns:a16="http://schemas.microsoft.com/office/drawing/2014/main" id="{D3A9C5C5-A249-40B8-7B01-9276357508AB}"/>
              </a:ext>
            </a:extLst>
          </p:cNvPr>
          <p:cNvSpPr txBox="1"/>
          <p:nvPr/>
        </p:nvSpPr>
        <p:spPr>
          <a:xfrm>
            <a:off x="8414777" y="3828010"/>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3" name="TextBox 22">
            <a:extLst>
              <a:ext uri="{FF2B5EF4-FFF2-40B4-BE49-F238E27FC236}">
                <a16:creationId xmlns:a16="http://schemas.microsoft.com/office/drawing/2014/main" id="{DE2480C2-5070-5963-21DA-6FE9F2F67F82}"/>
              </a:ext>
            </a:extLst>
          </p:cNvPr>
          <p:cNvSpPr txBox="1"/>
          <p:nvPr/>
        </p:nvSpPr>
        <p:spPr>
          <a:xfrm>
            <a:off x="8800600" y="3176055"/>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4" name="TextBox 23">
            <a:extLst>
              <a:ext uri="{FF2B5EF4-FFF2-40B4-BE49-F238E27FC236}">
                <a16:creationId xmlns:a16="http://schemas.microsoft.com/office/drawing/2014/main" id="{438A344E-A7F2-9115-53F0-3D28A51BDCFD}"/>
              </a:ext>
            </a:extLst>
          </p:cNvPr>
          <p:cNvSpPr txBox="1"/>
          <p:nvPr/>
        </p:nvSpPr>
        <p:spPr>
          <a:xfrm>
            <a:off x="10438545" y="3826124"/>
            <a:ext cx="169437" cy="352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cxnSp>
        <p:nvCxnSpPr>
          <p:cNvPr id="25" name="Straight Connector 24">
            <a:extLst>
              <a:ext uri="{FF2B5EF4-FFF2-40B4-BE49-F238E27FC236}">
                <a16:creationId xmlns:a16="http://schemas.microsoft.com/office/drawing/2014/main" id="{C46CAC98-9D3A-4103-AD5C-3086369991D6}"/>
              </a:ext>
            </a:extLst>
          </p:cNvPr>
          <p:cNvCxnSpPr/>
          <p:nvPr/>
        </p:nvCxnSpPr>
        <p:spPr>
          <a:xfrm>
            <a:off x="10091059" y="2688140"/>
            <a:ext cx="0" cy="33750"/>
          </a:xfrm>
          <a:prstGeom prst="line">
            <a:avLst/>
          </a:prstGeom>
          <a:solidFill>
            <a:schemeClr val="bg2"/>
          </a:solidFill>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F5BE3C-D209-6174-A0AD-D42EB8A5CC0D}"/>
              </a:ext>
            </a:extLst>
          </p:cNvPr>
          <p:cNvCxnSpPr/>
          <p:nvPr/>
        </p:nvCxnSpPr>
        <p:spPr>
          <a:xfrm>
            <a:off x="10034248" y="2684892"/>
            <a:ext cx="113622" cy="0"/>
          </a:xfrm>
          <a:prstGeom prst="line">
            <a:avLst/>
          </a:prstGeom>
          <a:solidFill>
            <a:schemeClr val="bg2"/>
          </a:solidFill>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35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B3A1-4E77-6E73-B1D8-6A4CF07343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754B99-EB59-490D-465C-13F65F9835EB}"/>
              </a:ext>
            </a:extLst>
          </p:cNvPr>
          <p:cNvSpPr txBox="1"/>
          <p:nvPr/>
        </p:nvSpPr>
        <p:spPr>
          <a:xfrm>
            <a:off x="863204" y="1757876"/>
            <a:ext cx="1045666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t>Clinical trials in children with HPP</a:t>
            </a:r>
            <a:b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br>
            <a:r>
              <a:rPr kumimoji="0" lang="en-US" sz="2250" b="1" i="0" u="none" strike="noStrike" kern="1200" cap="none" spc="0" normalizeH="0" baseline="0" noProof="0" dirty="0">
                <a:ln>
                  <a:noFill/>
                </a:ln>
                <a:solidFill>
                  <a:srgbClr val="001E60"/>
                </a:solidFill>
                <a:effectLst/>
                <a:uLnTx/>
                <a:uFillTx/>
                <a:latin typeface="Arial" panose="020B0604020202020204"/>
                <a:ea typeface="+mn-ea"/>
                <a:cs typeface="+mn-cs"/>
              </a:rPr>
              <a:t>(6 to 12 years at inclusion)</a:t>
            </a:r>
          </a:p>
        </p:txBody>
      </p:sp>
      <p:sp>
        <p:nvSpPr>
          <p:cNvPr id="6" name="Oval 5">
            <a:extLst>
              <a:ext uri="{FF2B5EF4-FFF2-40B4-BE49-F238E27FC236}">
                <a16:creationId xmlns:a16="http://schemas.microsoft.com/office/drawing/2014/main" id="{8AF28A31-E6BA-4CD2-D011-6C2D3F1B8A2F}"/>
              </a:ext>
            </a:extLst>
          </p:cNvPr>
          <p:cNvSpPr/>
          <p:nvPr/>
        </p:nvSpPr>
        <p:spPr>
          <a:xfrm>
            <a:off x="5660462" y="2569956"/>
            <a:ext cx="1110574" cy="105656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Children">
            <a:extLst>
              <a:ext uri="{FF2B5EF4-FFF2-40B4-BE49-F238E27FC236}">
                <a16:creationId xmlns:a16="http://schemas.microsoft.com/office/drawing/2014/main" id="{498CF52B-03DF-C51A-F835-35FB3353E5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87124" y="2726156"/>
            <a:ext cx="857250" cy="857250"/>
          </a:xfrm>
          <a:prstGeom prst="rect">
            <a:avLst/>
          </a:prstGeom>
        </p:spPr>
      </p:pic>
      <p:sp>
        <p:nvSpPr>
          <p:cNvPr id="3" name="Text Placeholder 7">
            <a:extLst>
              <a:ext uri="{FF2B5EF4-FFF2-40B4-BE49-F238E27FC236}">
                <a16:creationId xmlns:a16="http://schemas.microsoft.com/office/drawing/2014/main" id="{9555171D-5708-F84B-0252-53DD67CE9E7E}"/>
              </a:ext>
            </a:extLst>
          </p:cNvPr>
          <p:cNvSpPr txBox="1">
            <a:spLocks/>
          </p:cNvSpPr>
          <p:nvPr/>
        </p:nvSpPr>
        <p:spPr bwMode="auto">
          <a:xfrm>
            <a:off x="837589" y="6389516"/>
            <a:ext cx="10516822" cy="1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t" anchorCtr="0" compatLnSpc="1">
            <a:prstTxWarp prst="textNoShape">
              <a:avLst/>
            </a:prstTxWarp>
          </a:bodyPr>
          <a:lstStyle>
            <a:lvl1pPr marL="0" indent="0" algn="l" rtl="0" eaLnBrk="1" fontAlgn="base" hangingPunct="1">
              <a:lnSpc>
                <a:spcPct val="90000"/>
              </a:lnSpc>
              <a:spcBef>
                <a:spcPts val="938"/>
              </a:spcBef>
              <a:spcAft>
                <a:spcPct val="0"/>
              </a:spcAft>
              <a:buFontTx/>
              <a:buNone/>
              <a:defRPr sz="1875" b="0" i="0" kern="1200">
                <a:solidFill>
                  <a:schemeClr val="tx2"/>
                </a:solidFill>
                <a:latin typeface="Montserrat" pitchFamily="2" charset="77"/>
                <a:ea typeface="ヒラギノ角ゴ Pro W3" panose="020B0300000000000000" pitchFamily="34" charset="-128"/>
                <a:cs typeface="+mn-cs"/>
              </a:defRPr>
            </a:lvl1pPr>
            <a:lvl2pPr marL="429139"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2pPr>
            <a:lvl3pPr marL="858248"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3pPr>
            <a:lvl4pPr marL="1287362"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4pPr>
            <a:lvl5pPr marL="1716487" indent="0" algn="l" rtl="0" eaLnBrk="1" fontAlgn="base" hangingPunct="1">
              <a:lnSpc>
                <a:spcPct val="90000"/>
              </a:lnSpc>
              <a:spcBef>
                <a:spcPts val="469"/>
              </a:spcBef>
              <a:spcAft>
                <a:spcPct val="0"/>
              </a:spcAft>
              <a:buFontTx/>
              <a:buNone/>
              <a:defRPr sz="1875" b="0" i="0" kern="1200">
                <a:solidFill>
                  <a:schemeClr val="tx2"/>
                </a:solidFill>
                <a:latin typeface="Arial" panose="020B0604020202020204" pitchFamily="34" charset="0"/>
                <a:ea typeface="ヒラギノ角ゴ Pro W3" panose="020B0300000000000000" pitchFamily="34" charset="-128"/>
                <a:cs typeface="+mn-cs"/>
              </a:defRPr>
            </a:lvl5pPr>
            <a:lvl6pPr marL="2360169"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9288"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840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7526" indent="-214573" algn="l" defTabSz="858248"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0" noProof="0">
                <a:ln>
                  <a:noFill/>
                </a:ln>
                <a:solidFill>
                  <a:srgbClr val="6E6159"/>
                </a:solidFill>
                <a:effectLst/>
                <a:uLnTx/>
                <a:uFillTx/>
                <a:latin typeface="Arial" panose="020B0604020202020204"/>
                <a:ea typeface="ヒラギノ角ゴ Pro W3" panose="020B0300000000000000" pitchFamily="34" charset="-128"/>
                <a:cs typeface="+mn-cs"/>
              </a:rPr>
              <a:t>HPP, hypophosphatasia</a:t>
            </a:r>
          </a:p>
        </p:txBody>
      </p:sp>
    </p:spTree>
    <p:extLst>
      <p:ext uri="{BB962C8B-B14F-4D97-AF65-F5344CB8AC3E}">
        <p14:creationId xmlns:p14="http://schemas.microsoft.com/office/powerpoint/2010/main" val="1563933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7544F-205D-9170-E20E-25930D215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687E4-9550-79AF-67C2-B6C8E59E1DAC}"/>
              </a:ext>
            </a:extLst>
          </p:cNvPr>
          <p:cNvSpPr>
            <a:spLocks noGrp="1"/>
          </p:cNvSpPr>
          <p:nvPr>
            <p:ph type="title"/>
          </p:nvPr>
        </p:nvSpPr>
        <p:spPr>
          <a:xfrm>
            <a:off x="863202" y="67500"/>
            <a:ext cx="9840517" cy="398186"/>
          </a:xfrm>
        </p:spPr>
        <p:txBody>
          <a:bodyPr/>
          <a:lstStyle/>
          <a:p>
            <a:r>
              <a:rPr lang="en-GB"/>
              <a:t>ENB-006-09/ENB-008-10: Study design and objectives</a:t>
            </a:r>
          </a:p>
        </p:txBody>
      </p:sp>
      <p:sp>
        <p:nvSpPr>
          <p:cNvPr id="3" name="Content Placeholder 2">
            <a:extLst>
              <a:ext uri="{FF2B5EF4-FFF2-40B4-BE49-F238E27FC236}">
                <a16:creationId xmlns:a16="http://schemas.microsoft.com/office/drawing/2014/main" id="{BA37F5ED-3933-A5F5-1A98-ED28DD6E6442}"/>
              </a:ext>
            </a:extLst>
          </p:cNvPr>
          <p:cNvSpPr>
            <a:spLocks noGrp="1"/>
          </p:cNvSpPr>
          <p:nvPr>
            <p:ph idx="4294967295"/>
          </p:nvPr>
        </p:nvSpPr>
        <p:spPr>
          <a:xfrm>
            <a:off x="872133" y="1013779"/>
            <a:ext cx="10456664" cy="654844"/>
          </a:xfrm>
          <a:solidFill>
            <a:schemeClr val="tx1"/>
          </a:solidFill>
        </p:spPr>
        <p:txBody>
          <a:bodyPr/>
          <a:lstStyle/>
          <a:p>
            <a:pPr marL="240469" indent="-240469">
              <a:lnSpc>
                <a:spcPct val="100000"/>
              </a:lnSpc>
              <a:spcBef>
                <a:spcPts val="0"/>
              </a:spcBef>
              <a:spcAft>
                <a:spcPts val="528"/>
              </a:spcAft>
              <a:buFont typeface="Arial" panose="020B0604020202020204" pitchFamily="34" charset="0"/>
              <a:buChar char="•"/>
            </a:pPr>
            <a:r>
              <a:rPr lang="en-US" sz="1500">
                <a:solidFill>
                  <a:schemeClr val="bg1"/>
                </a:solidFill>
                <a:latin typeface="+mn-lt"/>
              </a:rPr>
              <a:t>An open-label trial in patients with infantile/childhood-onset HPP and age-and sex matched historical controls</a:t>
            </a:r>
          </a:p>
          <a:p>
            <a:pPr marL="240469" indent="-240469">
              <a:lnSpc>
                <a:spcPct val="100000"/>
              </a:lnSpc>
              <a:spcBef>
                <a:spcPts val="0"/>
              </a:spcBef>
              <a:spcAft>
                <a:spcPts val="528"/>
              </a:spcAft>
              <a:buFont typeface="Arial" panose="020B0604020202020204" pitchFamily="34" charset="0"/>
              <a:buChar char="•"/>
            </a:pPr>
            <a:r>
              <a:rPr lang="en-US" sz="1500">
                <a:solidFill>
                  <a:schemeClr val="bg1"/>
                </a:solidFill>
                <a:latin typeface="+mn-lt"/>
              </a:rPr>
              <a:t>A subpopulation of patients turned age 13 years during the course of the study (adolescent subpopulation)</a:t>
            </a:r>
          </a:p>
        </p:txBody>
      </p:sp>
      <p:sp>
        <p:nvSpPr>
          <p:cNvPr id="4" name="Text Placeholder 3">
            <a:extLst>
              <a:ext uri="{FF2B5EF4-FFF2-40B4-BE49-F238E27FC236}">
                <a16:creationId xmlns:a16="http://schemas.microsoft.com/office/drawing/2014/main" id="{3A5D700A-E607-4B2D-550E-BC0AC7AAB12F}"/>
              </a:ext>
            </a:extLst>
          </p:cNvPr>
          <p:cNvSpPr>
            <a:spLocks noGrp="1"/>
          </p:cNvSpPr>
          <p:nvPr>
            <p:ph type="body" sz="quarter" idx="4294967295"/>
          </p:nvPr>
        </p:nvSpPr>
        <p:spPr>
          <a:xfrm>
            <a:off x="799399" y="5607022"/>
            <a:ext cx="10255747" cy="654844"/>
          </a:xfrm>
        </p:spPr>
        <p:txBody>
          <a:bodyPr/>
          <a:lstStyle/>
          <a:p>
            <a:pPr>
              <a:lnSpc>
                <a:spcPct val="100000"/>
              </a:lnSpc>
              <a:spcBef>
                <a:spcPts val="0"/>
              </a:spcBef>
              <a:spcAft>
                <a:spcPts val="188"/>
              </a:spcAft>
            </a:pPr>
            <a:r>
              <a:rPr lang="en-GB" sz="750" baseline="30000" dirty="0" err="1">
                <a:latin typeface="+mn-lt"/>
              </a:rPr>
              <a:t>a</a:t>
            </a:r>
            <a:r>
              <a:rPr lang="en-GB" sz="750" dirty="0" err="1">
                <a:latin typeface="+mn-lt"/>
              </a:rPr>
              <a:t>Dose</a:t>
            </a:r>
            <a:r>
              <a:rPr lang="en-GB" sz="750" dirty="0">
                <a:latin typeface="+mn-lt"/>
              </a:rPr>
              <a:t> adjustments permitted for safety concerns. </a:t>
            </a:r>
            <a:r>
              <a:rPr lang="en-GB" sz="750" baseline="30000" dirty="0" err="1">
                <a:latin typeface="+mn-lt"/>
              </a:rPr>
              <a:t>b</a:t>
            </a:r>
            <a:r>
              <a:rPr lang="en-GB" sz="750" dirty="0" err="1">
                <a:latin typeface="+mn-lt"/>
              </a:rPr>
              <a:t>Dose</a:t>
            </a:r>
            <a:r>
              <a:rPr lang="en-GB" sz="750" dirty="0">
                <a:latin typeface="+mn-lt"/>
              </a:rPr>
              <a:t> adjustments permitted for safety concerns or lack of efficacy. </a:t>
            </a:r>
            <a:r>
              <a:rPr lang="en-GB" sz="750" baseline="30000" dirty="0">
                <a:latin typeface="+mn-lt"/>
              </a:rPr>
              <a:t>c</a:t>
            </a:r>
            <a:r>
              <a:rPr lang="en-GB" sz="750" dirty="0">
                <a:latin typeface="+mn-lt"/>
              </a:rPr>
              <a:t>16 historical control patients were selected from a natural history database of patients with HPP maintained at Shriners Hospital for Children; </a:t>
            </a:r>
            <a:r>
              <a:rPr lang="en-GB" sz="750" baseline="30000" dirty="0" err="1">
                <a:latin typeface="+mn-lt"/>
              </a:rPr>
              <a:t>d</a:t>
            </a:r>
            <a:r>
              <a:rPr lang="en-GB" sz="750" dirty="0" err="1">
                <a:latin typeface="+mn-lt"/>
              </a:rPr>
              <a:t>One</a:t>
            </a:r>
            <a:r>
              <a:rPr lang="en-GB" sz="750" dirty="0">
                <a:latin typeface="+mn-lt"/>
              </a:rPr>
              <a:t> patient withdrew after 1 month of treatment for elective surgery (scoliosis repair).</a:t>
            </a:r>
          </a:p>
          <a:p>
            <a:pPr>
              <a:lnSpc>
                <a:spcPct val="100000"/>
              </a:lnSpc>
              <a:spcBef>
                <a:spcPts val="0"/>
              </a:spcBef>
              <a:spcAft>
                <a:spcPts val="188"/>
              </a:spcAft>
            </a:pPr>
            <a:r>
              <a:rPr lang="en-GB" sz="750" dirty="0">
                <a:latin typeface="+mn-lt"/>
              </a:rPr>
              <a:t>6MWT, 6-minute walk test; AE, adverse event; ALP, alkaline phosphatase; BOT-2, </a:t>
            </a:r>
            <a:r>
              <a:rPr lang="en-US" sz="750" dirty="0">
                <a:latin typeface="+mn-lt"/>
              </a:rPr>
              <a:t>The </a:t>
            </a:r>
            <a:r>
              <a:rPr lang="en-US" sz="750" dirty="0" err="1">
                <a:latin typeface="+mn-lt"/>
              </a:rPr>
              <a:t>Bruininks-Oseretsky</a:t>
            </a:r>
            <a:r>
              <a:rPr lang="en-US" sz="750" dirty="0">
                <a:latin typeface="+mn-lt"/>
              </a:rPr>
              <a:t> Test of Motor Proficiency Second Edition; CHAQ, Childhood Health Assessment Questionnaire; </a:t>
            </a:r>
            <a:r>
              <a:rPr lang="en-GB" sz="750" dirty="0">
                <a:latin typeface="+mn-lt"/>
              </a:rPr>
              <a:t>HHD, hand-held dynamometry; HPP, </a:t>
            </a:r>
            <a:r>
              <a:rPr lang="en-GB" sz="750" dirty="0" err="1">
                <a:latin typeface="+mn-lt"/>
              </a:rPr>
              <a:t>hypophosphatsia</a:t>
            </a:r>
            <a:r>
              <a:rPr lang="en-GB" sz="750" dirty="0">
                <a:latin typeface="+mn-lt"/>
              </a:rPr>
              <a:t>; PLP, pyridoxal 5’-phosphate; </a:t>
            </a:r>
            <a:r>
              <a:rPr lang="en-GB" sz="750" dirty="0" err="1">
                <a:latin typeface="+mn-lt"/>
              </a:rPr>
              <a:t>PPi</a:t>
            </a:r>
            <a:r>
              <a:rPr lang="en-GB" sz="750" dirty="0">
                <a:latin typeface="+mn-lt"/>
              </a:rPr>
              <a:t>, inorganic pyrophosphate; PODCI, </a:t>
            </a:r>
            <a:r>
              <a:rPr lang="en-GB" sz="750" dirty="0" err="1">
                <a:latin typeface="+mn-lt"/>
              </a:rPr>
              <a:t>Pediatric</a:t>
            </a:r>
            <a:r>
              <a:rPr lang="en-GB" sz="750" dirty="0">
                <a:latin typeface="+mn-lt"/>
              </a:rPr>
              <a:t> Outcomes Data Collection Instrument; RGI-C, </a:t>
            </a:r>
            <a:r>
              <a:rPr lang="en-US" sz="750" dirty="0">
                <a:latin typeface="+mn-lt"/>
              </a:rPr>
              <a:t>Radiographic Global Impression of Change; RSS, Ricket Severity Scale</a:t>
            </a:r>
            <a:endParaRPr lang="en-GB" sz="750" dirty="0">
              <a:latin typeface="+mn-lt"/>
            </a:endParaRPr>
          </a:p>
          <a:p>
            <a:pPr>
              <a:lnSpc>
                <a:spcPct val="100000"/>
              </a:lnSpc>
              <a:spcBef>
                <a:spcPts val="0"/>
              </a:spcBef>
              <a:spcAft>
                <a:spcPts val="188"/>
              </a:spcAft>
            </a:pPr>
            <a:r>
              <a:rPr lang="it-IT" sz="750" dirty="0">
                <a:latin typeface="+mn-lt"/>
              </a:rPr>
              <a:t>Whyte MP et al</a:t>
            </a:r>
            <a:r>
              <a:rPr lang="it-IT" sz="750" i="1" dirty="0">
                <a:latin typeface="+mn-lt"/>
              </a:rPr>
              <a:t>. JCI Insight </a:t>
            </a:r>
            <a:r>
              <a:rPr lang="it-IT" sz="750" dirty="0">
                <a:latin typeface="+mn-lt"/>
              </a:rPr>
              <a:t>2016;1:e85971</a:t>
            </a:r>
          </a:p>
        </p:txBody>
      </p:sp>
      <p:grpSp>
        <p:nvGrpSpPr>
          <p:cNvPr id="38" name="Group 37">
            <a:extLst>
              <a:ext uri="{FF2B5EF4-FFF2-40B4-BE49-F238E27FC236}">
                <a16:creationId xmlns:a16="http://schemas.microsoft.com/office/drawing/2014/main" id="{311C4337-586D-B716-5614-9BCE6A7CAA1F}"/>
              </a:ext>
            </a:extLst>
          </p:cNvPr>
          <p:cNvGrpSpPr/>
          <p:nvPr/>
        </p:nvGrpSpPr>
        <p:grpSpPr>
          <a:xfrm>
            <a:off x="1252066" y="1742396"/>
            <a:ext cx="9803080" cy="3422710"/>
            <a:chOff x="261587" y="1382955"/>
            <a:chExt cx="8784768" cy="4459315"/>
          </a:xfrm>
        </p:grpSpPr>
        <p:sp>
          <p:nvSpPr>
            <p:cNvPr id="39" name="Line 2">
              <a:extLst>
                <a:ext uri="{FF2B5EF4-FFF2-40B4-BE49-F238E27FC236}">
                  <a16:creationId xmlns:a16="http://schemas.microsoft.com/office/drawing/2014/main" id="{8197F76F-2951-8734-DF2A-7A1708244547}"/>
                </a:ext>
              </a:extLst>
            </p:cNvPr>
            <p:cNvSpPr>
              <a:spLocks noChangeShapeType="1"/>
            </p:cNvSpPr>
            <p:nvPr/>
          </p:nvSpPr>
          <p:spPr bwMode="auto">
            <a:xfrm flipH="1" flipV="1">
              <a:off x="2400574" y="2352314"/>
              <a:ext cx="0" cy="1449474"/>
            </a:xfrm>
            <a:prstGeom prst="line">
              <a:avLst/>
            </a:prstGeom>
            <a:noFill/>
            <a:ln w="19050">
              <a:solidFill>
                <a:schemeClr val="bg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8"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0" name="Rectangle 39">
              <a:extLst>
                <a:ext uri="{FF2B5EF4-FFF2-40B4-BE49-F238E27FC236}">
                  <a16:creationId xmlns:a16="http://schemas.microsoft.com/office/drawing/2014/main" id="{5FE058BB-961A-7514-AC77-8CE2B2DC8240}"/>
                </a:ext>
              </a:extLst>
            </p:cNvPr>
            <p:cNvSpPr>
              <a:spLocks noChangeArrowheads="1"/>
            </p:cNvSpPr>
            <p:nvPr/>
          </p:nvSpPr>
          <p:spPr bwMode="gray">
            <a:xfrm>
              <a:off x="662487" y="3213561"/>
              <a:ext cx="3466703" cy="214156"/>
            </a:xfrm>
            <a:prstGeom prst="rect">
              <a:avLst/>
            </a:prstGeom>
            <a:solidFill>
              <a:schemeClr val="bg2"/>
            </a:solidFill>
            <a:ln w="19050">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7"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Historical controls (n=16)</a:t>
              </a:r>
              <a:r>
                <a:rPr kumimoji="0" lang="en-US" sz="967" b="1"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rPr>
                <a:t>c</a:t>
              </a:r>
              <a:r>
                <a:rPr kumimoji="0" lang="en-US" sz="967"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for radiographs</a:t>
              </a:r>
            </a:p>
          </p:txBody>
        </p:sp>
        <p:sp>
          <p:nvSpPr>
            <p:cNvPr id="41" name="Line 4">
              <a:extLst>
                <a:ext uri="{FF2B5EF4-FFF2-40B4-BE49-F238E27FC236}">
                  <a16:creationId xmlns:a16="http://schemas.microsoft.com/office/drawing/2014/main" id="{B7534E6E-3436-AF67-3E02-2B27ACEC18F1}"/>
                </a:ext>
              </a:extLst>
            </p:cNvPr>
            <p:cNvSpPr>
              <a:spLocks noChangeShapeType="1"/>
            </p:cNvSpPr>
            <p:nvPr/>
          </p:nvSpPr>
          <p:spPr bwMode="auto">
            <a:xfrm>
              <a:off x="2400574" y="4081149"/>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2" name="Line 10">
              <a:extLst>
                <a:ext uri="{FF2B5EF4-FFF2-40B4-BE49-F238E27FC236}">
                  <a16:creationId xmlns:a16="http://schemas.microsoft.com/office/drawing/2014/main" id="{C23E3868-DBAB-D7C2-78D7-2E4177ACE61A}"/>
                </a:ext>
              </a:extLst>
            </p:cNvPr>
            <p:cNvSpPr>
              <a:spLocks noChangeShapeType="1"/>
            </p:cNvSpPr>
            <p:nvPr/>
          </p:nvSpPr>
          <p:spPr bwMode="auto">
            <a:xfrm flipV="1">
              <a:off x="654720" y="4054337"/>
              <a:ext cx="7812000" cy="26812"/>
            </a:xfrm>
            <a:prstGeom prst="line">
              <a:avLst/>
            </a:prstGeom>
            <a:noFill/>
            <a:ln w="19050">
              <a:solidFill>
                <a:srgbClr val="292929"/>
              </a:solidFill>
              <a:round/>
              <a:headEnd/>
              <a:tailEnd type="none"/>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3" name="Line 11">
              <a:extLst>
                <a:ext uri="{FF2B5EF4-FFF2-40B4-BE49-F238E27FC236}">
                  <a16:creationId xmlns:a16="http://schemas.microsoft.com/office/drawing/2014/main" id="{B3DE84BB-C54E-29EA-2C3C-F93530E5F646}"/>
                </a:ext>
              </a:extLst>
            </p:cNvPr>
            <p:cNvSpPr>
              <a:spLocks noChangeShapeType="1"/>
            </p:cNvSpPr>
            <p:nvPr/>
          </p:nvSpPr>
          <p:spPr bwMode="auto">
            <a:xfrm>
              <a:off x="662821" y="4078829"/>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4" name="Line 14">
              <a:extLst>
                <a:ext uri="{FF2B5EF4-FFF2-40B4-BE49-F238E27FC236}">
                  <a16:creationId xmlns:a16="http://schemas.microsoft.com/office/drawing/2014/main" id="{05A51AA9-C3F2-9BB2-8713-3651C6EFDD1F}"/>
                </a:ext>
              </a:extLst>
            </p:cNvPr>
            <p:cNvSpPr>
              <a:spLocks noChangeShapeType="1"/>
            </p:cNvSpPr>
            <p:nvPr/>
          </p:nvSpPr>
          <p:spPr bwMode="auto">
            <a:xfrm>
              <a:off x="4993498" y="4077964"/>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5" name="Text Box 16">
              <a:extLst>
                <a:ext uri="{FF2B5EF4-FFF2-40B4-BE49-F238E27FC236}">
                  <a16:creationId xmlns:a16="http://schemas.microsoft.com/office/drawing/2014/main" id="{95B6BBFA-883E-49C6-92D9-566C48EEA956}"/>
                </a:ext>
              </a:extLst>
            </p:cNvPr>
            <p:cNvSpPr txBox="1">
              <a:spLocks noChangeArrowheads="1"/>
            </p:cNvSpPr>
            <p:nvPr/>
          </p:nvSpPr>
          <p:spPr bwMode="auto">
            <a:xfrm>
              <a:off x="1892258" y="4219791"/>
              <a:ext cx="1022334"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Month 6</a:t>
              </a:r>
            </a:p>
          </p:txBody>
        </p:sp>
        <p:sp>
          <p:nvSpPr>
            <p:cNvPr id="46" name="Text Box 17">
              <a:extLst>
                <a:ext uri="{FF2B5EF4-FFF2-40B4-BE49-F238E27FC236}">
                  <a16:creationId xmlns:a16="http://schemas.microsoft.com/office/drawing/2014/main" id="{83C33E78-2C66-F76B-00AB-8F0186357C28}"/>
                </a:ext>
              </a:extLst>
            </p:cNvPr>
            <p:cNvSpPr txBox="1">
              <a:spLocks noChangeArrowheads="1"/>
            </p:cNvSpPr>
            <p:nvPr/>
          </p:nvSpPr>
          <p:spPr bwMode="auto">
            <a:xfrm>
              <a:off x="4546376"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3</a:t>
              </a:r>
            </a:p>
          </p:txBody>
        </p:sp>
        <p:sp>
          <p:nvSpPr>
            <p:cNvPr id="47" name="Text Box 19">
              <a:extLst>
                <a:ext uri="{FF2B5EF4-FFF2-40B4-BE49-F238E27FC236}">
                  <a16:creationId xmlns:a16="http://schemas.microsoft.com/office/drawing/2014/main" id="{6ABB9188-FB43-3DBE-D95D-64C71409795D}"/>
                </a:ext>
              </a:extLst>
            </p:cNvPr>
            <p:cNvSpPr txBox="1">
              <a:spLocks noChangeArrowheads="1"/>
            </p:cNvSpPr>
            <p:nvPr/>
          </p:nvSpPr>
          <p:spPr bwMode="auto">
            <a:xfrm>
              <a:off x="261587" y="4211476"/>
              <a:ext cx="831089"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Baseline</a:t>
              </a:r>
            </a:p>
          </p:txBody>
        </p:sp>
        <p:sp>
          <p:nvSpPr>
            <p:cNvPr id="48" name="Line 14">
              <a:extLst>
                <a:ext uri="{FF2B5EF4-FFF2-40B4-BE49-F238E27FC236}">
                  <a16:creationId xmlns:a16="http://schemas.microsoft.com/office/drawing/2014/main" id="{957086C4-2E8A-C925-E143-7893869EECA0}"/>
                </a:ext>
              </a:extLst>
            </p:cNvPr>
            <p:cNvSpPr>
              <a:spLocks noChangeShapeType="1"/>
            </p:cNvSpPr>
            <p:nvPr/>
          </p:nvSpPr>
          <p:spPr bwMode="auto">
            <a:xfrm>
              <a:off x="4129190" y="4067463"/>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9" name="Line 14">
              <a:extLst>
                <a:ext uri="{FF2B5EF4-FFF2-40B4-BE49-F238E27FC236}">
                  <a16:creationId xmlns:a16="http://schemas.microsoft.com/office/drawing/2014/main" id="{C7CFCCD1-DD44-A0B8-9ED7-DF5B4A511133}"/>
                </a:ext>
              </a:extLst>
            </p:cNvPr>
            <p:cNvSpPr>
              <a:spLocks noChangeShapeType="1"/>
            </p:cNvSpPr>
            <p:nvPr/>
          </p:nvSpPr>
          <p:spPr bwMode="auto">
            <a:xfrm>
              <a:off x="3264882" y="4079578"/>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50" name="Text Box 17">
              <a:extLst>
                <a:ext uri="{FF2B5EF4-FFF2-40B4-BE49-F238E27FC236}">
                  <a16:creationId xmlns:a16="http://schemas.microsoft.com/office/drawing/2014/main" id="{1D1B2D8C-F9E8-9106-7613-3330D6ABA8D8}"/>
                </a:ext>
              </a:extLst>
            </p:cNvPr>
            <p:cNvSpPr txBox="1">
              <a:spLocks noChangeArrowheads="1"/>
            </p:cNvSpPr>
            <p:nvPr/>
          </p:nvSpPr>
          <p:spPr bwMode="auto">
            <a:xfrm>
              <a:off x="3675172"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2</a:t>
              </a:r>
            </a:p>
          </p:txBody>
        </p:sp>
        <p:sp>
          <p:nvSpPr>
            <p:cNvPr id="51" name="Text Box 17">
              <a:extLst>
                <a:ext uri="{FF2B5EF4-FFF2-40B4-BE49-F238E27FC236}">
                  <a16:creationId xmlns:a16="http://schemas.microsoft.com/office/drawing/2014/main" id="{8A1D9B33-6782-B711-D765-70F32D5DE14B}"/>
                </a:ext>
              </a:extLst>
            </p:cNvPr>
            <p:cNvSpPr txBox="1">
              <a:spLocks noChangeArrowheads="1"/>
            </p:cNvSpPr>
            <p:nvPr/>
          </p:nvSpPr>
          <p:spPr bwMode="auto">
            <a:xfrm>
              <a:off x="2877046" y="4219791"/>
              <a:ext cx="757291"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1</a:t>
              </a:r>
            </a:p>
          </p:txBody>
        </p:sp>
        <p:sp>
          <p:nvSpPr>
            <p:cNvPr id="52" name="Text Box 24">
              <a:extLst>
                <a:ext uri="{FF2B5EF4-FFF2-40B4-BE49-F238E27FC236}">
                  <a16:creationId xmlns:a16="http://schemas.microsoft.com/office/drawing/2014/main" id="{2A5AF2D9-98A7-9E4F-9A6E-EEEDDE33951B}"/>
                </a:ext>
              </a:extLst>
            </p:cNvPr>
            <p:cNvSpPr txBox="1">
              <a:spLocks noChangeArrowheads="1"/>
            </p:cNvSpPr>
            <p:nvPr/>
          </p:nvSpPr>
          <p:spPr bwMode="auto">
            <a:xfrm>
              <a:off x="633046" y="3366479"/>
              <a:ext cx="1762687" cy="314193"/>
            </a:xfrm>
            <a:prstGeom prst="rect">
              <a:avLst/>
            </a:prstGeom>
            <a:noFill/>
            <a:ln w="19050">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401836" rtl="0" eaLnBrk="1" fontAlgn="base" latinLnBrk="0" hangingPunct="1">
                <a:lnSpc>
                  <a:spcPct val="100000"/>
                </a:lnSpc>
                <a:spcBef>
                  <a:spcPct val="0"/>
                </a:spcBef>
                <a:spcAft>
                  <a:spcPct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 patient </a:t>
              </a:r>
              <a:r>
                <a:rPr kumimoji="0" lang="en-US" sz="967"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withdrew</a:t>
              </a:r>
              <a:r>
                <a:rPr kumimoji="0" lang="en-US" sz="967" b="0" i="0" u="none" strike="noStrike" kern="1200" cap="none" spc="0" normalizeH="0" baseline="30000" noProof="0" err="1">
                  <a:ln>
                    <a:noFill/>
                  </a:ln>
                  <a:solidFill>
                    <a:srgbClr val="000000"/>
                  </a:solidFill>
                  <a:effectLst/>
                  <a:uLnTx/>
                  <a:uFillTx/>
                  <a:latin typeface="Arial" panose="020B0604020202020204"/>
                  <a:ea typeface="+mn-ea"/>
                  <a:cs typeface="Arial" panose="020B0604020202020204" pitchFamily="34" charset="0"/>
                </a:rPr>
                <a:t>d</a:t>
              </a:r>
              <a:endParaRPr kumimoji="0" lang="en-US" sz="967" b="0" i="0" u="none" strike="noStrike" kern="1200" cap="none" spc="0" normalizeH="0" baseline="30000" noProof="0">
                <a:ln>
                  <a:noFill/>
                </a:ln>
                <a:solidFill>
                  <a:srgbClr val="000000"/>
                </a:solidFill>
                <a:effectLst/>
                <a:uLnTx/>
                <a:uFillTx/>
                <a:latin typeface="Arial" panose="020B0604020202020204"/>
                <a:ea typeface="+mn-ea"/>
                <a:cs typeface="Arial" panose="020B0604020202020204" pitchFamily="34" charset="0"/>
              </a:endParaRPr>
            </a:p>
          </p:txBody>
        </p:sp>
        <p:sp>
          <p:nvSpPr>
            <p:cNvPr id="53" name="Line 4">
              <a:extLst>
                <a:ext uri="{FF2B5EF4-FFF2-40B4-BE49-F238E27FC236}">
                  <a16:creationId xmlns:a16="http://schemas.microsoft.com/office/drawing/2014/main" id="{E3D01670-FAE5-AB7E-DC50-3EFC0AB3177E}"/>
                </a:ext>
              </a:extLst>
            </p:cNvPr>
            <p:cNvSpPr>
              <a:spLocks noChangeShapeType="1"/>
            </p:cNvSpPr>
            <p:nvPr/>
          </p:nvSpPr>
          <p:spPr bwMode="auto">
            <a:xfrm>
              <a:off x="1536266" y="4089015"/>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54" name="Text Box 16">
              <a:extLst>
                <a:ext uri="{FF2B5EF4-FFF2-40B4-BE49-F238E27FC236}">
                  <a16:creationId xmlns:a16="http://schemas.microsoft.com/office/drawing/2014/main" id="{4AC6E476-5D66-854B-7CFF-B683BF4500D2}"/>
                </a:ext>
              </a:extLst>
            </p:cNvPr>
            <p:cNvSpPr txBox="1">
              <a:spLocks noChangeArrowheads="1"/>
            </p:cNvSpPr>
            <p:nvPr/>
          </p:nvSpPr>
          <p:spPr bwMode="auto">
            <a:xfrm>
              <a:off x="1020687" y="4219791"/>
              <a:ext cx="1022334"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Month 3</a:t>
              </a:r>
            </a:p>
          </p:txBody>
        </p:sp>
        <p:sp>
          <p:nvSpPr>
            <p:cNvPr id="55" name="Line 14">
              <a:extLst>
                <a:ext uri="{FF2B5EF4-FFF2-40B4-BE49-F238E27FC236}">
                  <a16:creationId xmlns:a16="http://schemas.microsoft.com/office/drawing/2014/main" id="{0D8C70F4-9259-2366-089E-F17B3B9142B4}"/>
                </a:ext>
              </a:extLst>
            </p:cNvPr>
            <p:cNvSpPr>
              <a:spLocks noChangeShapeType="1"/>
            </p:cNvSpPr>
            <p:nvPr/>
          </p:nvSpPr>
          <p:spPr bwMode="auto">
            <a:xfrm>
              <a:off x="5857806" y="4076780"/>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56" name="Text Box 17">
              <a:extLst>
                <a:ext uri="{FF2B5EF4-FFF2-40B4-BE49-F238E27FC236}">
                  <a16:creationId xmlns:a16="http://schemas.microsoft.com/office/drawing/2014/main" id="{C2AE2C34-4AF6-3952-CDA5-3FA5486F4B52}"/>
                </a:ext>
              </a:extLst>
            </p:cNvPr>
            <p:cNvSpPr txBox="1">
              <a:spLocks noChangeArrowheads="1"/>
            </p:cNvSpPr>
            <p:nvPr/>
          </p:nvSpPr>
          <p:spPr bwMode="auto">
            <a:xfrm>
              <a:off x="5408871"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4</a:t>
              </a:r>
            </a:p>
          </p:txBody>
        </p:sp>
        <p:sp>
          <p:nvSpPr>
            <p:cNvPr id="57" name="Text Box 17">
              <a:extLst>
                <a:ext uri="{FF2B5EF4-FFF2-40B4-BE49-F238E27FC236}">
                  <a16:creationId xmlns:a16="http://schemas.microsoft.com/office/drawing/2014/main" id="{5D66DE9E-2FC8-0F17-12BE-3367D3C583E3}"/>
                </a:ext>
              </a:extLst>
            </p:cNvPr>
            <p:cNvSpPr txBox="1">
              <a:spLocks noChangeArrowheads="1"/>
            </p:cNvSpPr>
            <p:nvPr/>
          </p:nvSpPr>
          <p:spPr bwMode="auto">
            <a:xfrm>
              <a:off x="6271366"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5</a:t>
              </a:r>
            </a:p>
          </p:txBody>
        </p:sp>
        <p:sp>
          <p:nvSpPr>
            <p:cNvPr id="58" name="Rectangle 57">
              <a:extLst>
                <a:ext uri="{FF2B5EF4-FFF2-40B4-BE49-F238E27FC236}">
                  <a16:creationId xmlns:a16="http://schemas.microsoft.com/office/drawing/2014/main" id="{8020B206-4A9D-91DA-8506-68FF785E6E34}"/>
                </a:ext>
              </a:extLst>
            </p:cNvPr>
            <p:cNvSpPr/>
            <p:nvPr/>
          </p:nvSpPr>
          <p:spPr>
            <a:xfrm>
              <a:off x="670780" y="1803698"/>
              <a:ext cx="1723601" cy="1401664"/>
            </a:xfrm>
            <a:prstGeom prst="rect">
              <a:avLst/>
            </a:prstGeom>
            <a:solidFill>
              <a:schemeClr val="tx1">
                <a:lumMod val="10000"/>
                <a:lumOff val="90000"/>
              </a:schemeClr>
            </a:solidFill>
            <a:ln w="22225" cap="flat" cmpd="sng" algn="ctr">
              <a:noFill/>
              <a:prstDash val="solid"/>
            </a:ln>
            <a:effectLst/>
          </p:spPr>
          <p:txBody>
            <a:bodyPr rtlCol="0" anchor="ctr" anchorCtr="0"/>
            <a:lstStyle/>
            <a:p>
              <a:pPr marL="0" marR="0" lvl="0" indent="0" algn="ctr" defTabSz="914400" rtl="0" eaLnBrk="0" fontAlgn="auto" latinLnBrk="0" hangingPunct="0">
                <a:lnSpc>
                  <a:spcPct val="100000"/>
                </a:lnSpc>
                <a:spcBef>
                  <a:spcPts val="0"/>
                </a:spcBef>
                <a:spcAft>
                  <a:spcPts val="176"/>
                </a:spcAft>
                <a:buClrTx/>
                <a:buSzTx/>
                <a:buFontTx/>
                <a:buNone/>
                <a:tabLst/>
                <a:defRPr/>
              </a:pPr>
              <a:r>
                <a:rPr kumimoji="0" lang="en-US" sz="1055" b="1" i="0" u="none" strike="noStrike" kern="0" cap="none" spc="0" normalizeH="0" baseline="0" noProof="0">
                  <a:ln>
                    <a:noFill/>
                  </a:ln>
                  <a:solidFill>
                    <a:srgbClr val="001E60"/>
                  </a:solidFill>
                  <a:effectLst/>
                  <a:uLnTx/>
                  <a:uFillTx/>
                  <a:latin typeface="Arial" panose="020B0604020202020204"/>
                  <a:ea typeface="+mn-ea"/>
                  <a:cs typeface="Arial" panose="020B0604020202020204" pitchFamily="34" charset="0"/>
                </a:rPr>
                <a:t>Initial phase</a:t>
              </a:r>
              <a:br>
                <a:rPr kumimoji="0" lang="en-US" sz="1055" b="1" i="0" u="none" strike="noStrike" kern="0" cap="none" spc="0" normalizeH="0" baseline="0" noProof="0">
                  <a:ln>
                    <a:noFill/>
                  </a:ln>
                  <a:solidFill>
                    <a:srgbClr val="001E60"/>
                  </a:solidFill>
                  <a:effectLst/>
                  <a:uLnTx/>
                  <a:uFillTx/>
                  <a:latin typeface="Arial" panose="020B0604020202020204"/>
                  <a:ea typeface="+mn-ea"/>
                  <a:cs typeface="Arial" panose="020B0604020202020204" pitchFamily="34" charset="0"/>
                </a:rPr>
              </a:br>
              <a:r>
                <a:rPr kumimoji="0" lang="en-US" sz="1055" b="1" i="0" u="none" strike="noStrike" kern="0" cap="none" spc="0" normalizeH="0" baseline="0" noProof="0">
                  <a:ln>
                    <a:noFill/>
                  </a:ln>
                  <a:solidFill>
                    <a:srgbClr val="001E60"/>
                  </a:solidFill>
                  <a:effectLst/>
                  <a:uLnTx/>
                  <a:uFillTx/>
                  <a:latin typeface="Arial" panose="020B0604020202020204"/>
                  <a:ea typeface="+mn-ea"/>
                  <a:cs typeface="Arial" panose="020B0604020202020204" pitchFamily="34" charset="0"/>
                </a:rPr>
                <a:t>(n=13)</a:t>
              </a:r>
            </a:p>
            <a:p>
              <a:pPr marL="0" marR="0" lvl="0" indent="0" algn="ctr" defTabSz="914400" rtl="0" eaLnBrk="0" fontAlgn="auto" latinLnBrk="0" hangingPunct="0">
                <a:lnSpc>
                  <a:spcPct val="100000"/>
                </a:lnSpc>
                <a:spcBef>
                  <a:spcPts val="0"/>
                </a:spcBef>
                <a:spcAft>
                  <a:spcPts val="176"/>
                </a:spcAft>
                <a:buClrTx/>
                <a:buSzTx/>
                <a:buFontTx/>
                <a:buNone/>
                <a:tabLst/>
                <a:defRPr/>
              </a:pP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Randomized:</a:t>
              </a:r>
              <a:b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6 mg/kg/</a:t>
              </a:r>
              <a:r>
                <a:rPr kumimoji="0" lang="en-US" sz="879"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 (n=6)</a:t>
              </a:r>
            </a:p>
            <a:p>
              <a:pPr marL="0" marR="0" lvl="0" indent="0" algn="ctr" defTabSz="914400" rtl="0" eaLnBrk="0" fontAlgn="auto" latinLnBrk="0" hangingPunct="0">
                <a:lnSpc>
                  <a:spcPct val="100000"/>
                </a:lnSpc>
                <a:spcBef>
                  <a:spcPts val="0"/>
                </a:spcBef>
                <a:spcAft>
                  <a:spcPts val="176"/>
                </a:spcAft>
                <a:buClrTx/>
                <a:buSzTx/>
                <a:buFontTx/>
                <a:buNone/>
                <a:tabLst/>
                <a:defRPr/>
              </a:pP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9 mg/kg/</a:t>
              </a:r>
              <a:r>
                <a:rPr kumimoji="0" lang="en-US" sz="879"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 (n=7)</a:t>
              </a:r>
            </a:p>
            <a:p>
              <a:pPr marL="0" marR="0" lvl="0" indent="0" algn="ctr" defTabSz="914400" rtl="0" eaLnBrk="0" fontAlgn="auto" latinLnBrk="0" hangingPunct="0">
                <a:lnSpc>
                  <a:spcPct val="100000"/>
                </a:lnSpc>
                <a:spcBef>
                  <a:spcPts val="0"/>
                </a:spcBef>
                <a:spcAft>
                  <a:spcPts val="176"/>
                </a:spcAft>
                <a:buClrTx/>
                <a:buSzTx/>
                <a:buFontTx/>
                <a:buNone/>
                <a:tabLst/>
                <a:defRPr/>
              </a:pP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(2 or 3 mg/kg 3x/</a:t>
              </a:r>
              <a:r>
                <a:rPr kumimoji="0" lang="en-US" sz="879"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a:p>
              <a:pPr marL="0" marR="0" lvl="0" indent="0" algn="ctr" defTabSz="914400" rtl="0" eaLnBrk="0" fontAlgn="auto" latinLnBrk="0" hangingPunct="0">
                <a:lnSpc>
                  <a:spcPct val="100000"/>
                </a:lnSpc>
                <a:spcBef>
                  <a:spcPts val="0"/>
                </a:spcBef>
                <a:spcAft>
                  <a:spcPts val="176"/>
                </a:spcAft>
                <a:buClrTx/>
                <a:buSzTx/>
                <a:buFontTx/>
                <a:buNone/>
                <a:tabLst/>
                <a:defRPr/>
              </a:pPr>
              <a:r>
                <a:rPr kumimoji="0" lang="en-US" sz="791"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Dose adjustments </a:t>
              </a:r>
              <a:r>
                <a:rPr kumimoji="0" lang="en-US" sz="791"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allowed</a:t>
              </a:r>
              <a:r>
                <a:rPr kumimoji="0" lang="en-US" sz="791" b="0" i="0" u="none" strike="noStrike" kern="0" cap="none" spc="0" normalizeH="0" baseline="30000" noProof="0" err="1">
                  <a:ln>
                    <a:noFill/>
                  </a:ln>
                  <a:solidFill>
                    <a:srgbClr val="000000"/>
                  </a:solidFill>
                  <a:effectLst/>
                  <a:uLnTx/>
                  <a:uFillTx/>
                  <a:latin typeface="Arial" panose="020B0604020202020204"/>
                  <a:ea typeface="+mn-ea"/>
                  <a:cs typeface="Arial" panose="020B0604020202020204" pitchFamily="34" charset="0"/>
                </a:rPr>
                <a:t>a</a:t>
              </a:r>
              <a:endParaRPr kumimoji="0" lang="en-US" sz="791"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endParaRPr>
            </a:p>
          </p:txBody>
        </p:sp>
        <p:sp>
          <p:nvSpPr>
            <p:cNvPr id="59" name="Line 14">
              <a:extLst>
                <a:ext uri="{FF2B5EF4-FFF2-40B4-BE49-F238E27FC236}">
                  <a16:creationId xmlns:a16="http://schemas.microsoft.com/office/drawing/2014/main" id="{0B1CF4F1-12FE-463E-A3CF-F4D293740AEE}"/>
                </a:ext>
              </a:extLst>
            </p:cNvPr>
            <p:cNvSpPr>
              <a:spLocks noChangeShapeType="1"/>
            </p:cNvSpPr>
            <p:nvPr/>
          </p:nvSpPr>
          <p:spPr bwMode="auto">
            <a:xfrm>
              <a:off x="6722114" y="4067444"/>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60" name="Pentagon 50">
              <a:extLst>
                <a:ext uri="{FF2B5EF4-FFF2-40B4-BE49-F238E27FC236}">
                  <a16:creationId xmlns:a16="http://schemas.microsoft.com/office/drawing/2014/main" id="{73846881-D1E3-82CB-830D-C3583D6749AF}"/>
                </a:ext>
              </a:extLst>
            </p:cNvPr>
            <p:cNvSpPr/>
            <p:nvPr/>
          </p:nvSpPr>
          <p:spPr>
            <a:xfrm>
              <a:off x="2394381" y="1803695"/>
              <a:ext cx="6060008" cy="1401665"/>
            </a:xfrm>
            <a:prstGeom prst="homePlate">
              <a:avLst>
                <a:gd name="adj" fmla="val 43941"/>
              </a:avLst>
            </a:prstGeom>
            <a:solidFill>
              <a:schemeClr val="tx1"/>
            </a:solidFill>
            <a:ln w="22225" cap="flat" cmpd="sng" algn="ctr">
              <a:noFill/>
              <a:prstDash val="solid"/>
              <a:round/>
              <a:headEnd type="none" w="med" len="med"/>
              <a:tailEnd type="none" w="med" len="med"/>
            </a:ln>
            <a:effectLst/>
          </p:spPr>
          <p:txBody>
            <a:bodyPr vert="horz" wrap="square" lIns="80367" tIns="40184" rIns="80367" bIns="40184" numCol="1" rtlCol="0" anchor="ctr" anchorCtr="0" compatLnSpc="1">
              <a:prstTxWarp prst="textNoShape">
                <a:avLst/>
              </a:prstTxWarp>
            </a:bodyPr>
            <a:lstStyle/>
            <a:p>
              <a:pPr marL="0" marR="0" lvl="0" indent="0" algn="ctr" defTabSz="914400" rtl="0" eaLnBrk="0" fontAlgn="auto" latinLnBrk="0" hangingPunct="0">
                <a:lnSpc>
                  <a:spcPct val="100000"/>
                </a:lnSpc>
                <a:spcBef>
                  <a:spcPts val="352"/>
                </a:spcBef>
                <a:spcAft>
                  <a:spcPts val="352"/>
                </a:spcAft>
                <a:buClrTx/>
                <a:buSzTx/>
                <a:buFontTx/>
                <a:buNone/>
                <a:tabLst/>
                <a:defRPr/>
              </a:pPr>
              <a:r>
                <a:rPr kumimoji="0" lang="en-US"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Extension phase</a:t>
              </a:r>
              <a:br>
                <a:rPr kumimoji="0" lang="en-US"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(n=12)</a:t>
              </a:r>
            </a:p>
            <a:p>
              <a:pPr marL="0" marR="0" lvl="0" indent="0" algn="ctr" defTabSz="914400" rtl="0" eaLnBrk="0" fontAlgn="auto" latinLnBrk="0" hangingPunct="0">
                <a:lnSpc>
                  <a:spcPct val="100000"/>
                </a:lnSpc>
                <a:spcBef>
                  <a:spcPts val="352"/>
                </a:spcBef>
                <a:spcAft>
                  <a:spcPts val="352"/>
                </a:spcAft>
                <a:buClrTx/>
                <a:buSzTx/>
                <a:buFontTx/>
                <a:buNone/>
                <a:tabLst/>
                <a:defRPr/>
              </a:pP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Initial dose: 3 mg/kg/</a:t>
              </a:r>
              <a:r>
                <a:rPr kumimoji="0" lang="en-US" sz="879" b="0"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wk</a:t>
              </a:r>
              <a:b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(0.5 mg/kg 6x/</a:t>
              </a:r>
              <a:r>
                <a:rPr kumimoji="0" lang="en-US" sz="879" b="0"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or 1 mg/kg 3x/</a:t>
              </a:r>
              <a:r>
                <a:rPr kumimoji="0" lang="en-US" sz="879" b="0"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a:t>
              </a:r>
              <a:b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Increased to 6 mg/kg/</a:t>
              </a:r>
              <a:r>
                <a:rPr kumimoji="0" lang="en-US" sz="879" b="0"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wk</a:t>
              </a: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via protocol amendment</a:t>
              </a:r>
              <a:br>
                <a:rPr kumimoji="0" lang="en-US" sz="791"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79"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Dose adjustments </a:t>
              </a:r>
              <a:r>
                <a:rPr kumimoji="0" lang="en-US" sz="879" b="0"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allowed</a:t>
              </a:r>
              <a:r>
                <a:rPr kumimoji="0" lang="en-US" sz="879" b="0" i="0" u="none" strike="noStrike" kern="0" cap="none" spc="0" normalizeH="0" baseline="30000" noProof="0" err="1">
                  <a:ln>
                    <a:noFill/>
                  </a:ln>
                  <a:solidFill>
                    <a:srgbClr val="FFFFFF"/>
                  </a:solidFill>
                  <a:effectLst/>
                  <a:uLnTx/>
                  <a:uFillTx/>
                  <a:latin typeface="Arial" panose="020B0604020202020204"/>
                  <a:ea typeface="+mn-ea"/>
                  <a:cs typeface="Arial" panose="020B0604020202020204" pitchFamily="34" charset="0"/>
                </a:rPr>
                <a:t>b</a:t>
              </a:r>
              <a:endParaRPr kumimoji="0" lang="en-US" sz="879" b="0"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61" name="Text Box 17">
              <a:extLst>
                <a:ext uri="{FF2B5EF4-FFF2-40B4-BE49-F238E27FC236}">
                  <a16:creationId xmlns:a16="http://schemas.microsoft.com/office/drawing/2014/main" id="{BC999B2D-29E8-5C75-5043-82B54EF82B92}"/>
                </a:ext>
              </a:extLst>
            </p:cNvPr>
            <p:cNvSpPr txBox="1">
              <a:spLocks noChangeArrowheads="1"/>
            </p:cNvSpPr>
            <p:nvPr/>
          </p:nvSpPr>
          <p:spPr bwMode="auto">
            <a:xfrm>
              <a:off x="7133861"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6</a:t>
              </a:r>
            </a:p>
          </p:txBody>
        </p:sp>
        <p:sp>
          <p:nvSpPr>
            <p:cNvPr id="62" name="Line 14">
              <a:extLst>
                <a:ext uri="{FF2B5EF4-FFF2-40B4-BE49-F238E27FC236}">
                  <a16:creationId xmlns:a16="http://schemas.microsoft.com/office/drawing/2014/main" id="{E7D25256-6515-4D80-DA7B-62D1689275C1}"/>
                </a:ext>
              </a:extLst>
            </p:cNvPr>
            <p:cNvSpPr>
              <a:spLocks noChangeShapeType="1"/>
            </p:cNvSpPr>
            <p:nvPr/>
          </p:nvSpPr>
          <p:spPr bwMode="auto">
            <a:xfrm>
              <a:off x="7586422" y="4064020"/>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63" name="Text Box 17">
              <a:extLst>
                <a:ext uri="{FF2B5EF4-FFF2-40B4-BE49-F238E27FC236}">
                  <a16:creationId xmlns:a16="http://schemas.microsoft.com/office/drawing/2014/main" id="{268AEFC8-8325-EECE-8CE0-D7E293C27196}"/>
                </a:ext>
              </a:extLst>
            </p:cNvPr>
            <p:cNvSpPr txBox="1">
              <a:spLocks noChangeArrowheads="1"/>
            </p:cNvSpPr>
            <p:nvPr/>
          </p:nvSpPr>
          <p:spPr bwMode="auto">
            <a:xfrm>
              <a:off x="7996356" y="4219791"/>
              <a:ext cx="908750" cy="294811"/>
            </a:xfrm>
            <a:prstGeom prst="rect">
              <a:avLst/>
            </a:prstGeom>
            <a:noFill/>
            <a:ln w="19050">
              <a:noFill/>
              <a:miter lim="800000"/>
              <a:headEnd/>
              <a:tailEnd/>
            </a:ln>
            <a:effectLst/>
          </p:spPr>
          <p:txBody>
            <a:bodyPr wrap="square">
              <a:spAutoFit/>
            </a:bodyPr>
            <a:lstStyle/>
            <a:p>
              <a:pPr marL="0" marR="0" lvl="0" indent="0" algn="ctr" defTabSz="401836" rtl="0" eaLnBrk="1" fontAlgn="auto" latinLnBrk="0" hangingPunct="1">
                <a:lnSpc>
                  <a:spcPct val="90000"/>
                </a:lnSpc>
                <a:spcBef>
                  <a:spcPts val="0"/>
                </a:spcBef>
                <a:spcAft>
                  <a:spcPts val="0"/>
                </a:spcAft>
                <a:buClrTx/>
                <a:buSzTx/>
                <a:buFontTx/>
                <a:buNone/>
                <a:tabLst/>
                <a:defRPr/>
              </a:pPr>
              <a:r>
                <a:rPr kumimoji="0" lang="en-US" sz="967"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 7</a:t>
              </a:r>
            </a:p>
          </p:txBody>
        </p:sp>
        <p:sp>
          <p:nvSpPr>
            <p:cNvPr id="64" name="Line 14">
              <a:extLst>
                <a:ext uri="{FF2B5EF4-FFF2-40B4-BE49-F238E27FC236}">
                  <a16:creationId xmlns:a16="http://schemas.microsoft.com/office/drawing/2014/main" id="{3BF762D9-6DD0-7225-A56E-ACB8F54B3CFF}"/>
                </a:ext>
              </a:extLst>
            </p:cNvPr>
            <p:cNvSpPr>
              <a:spLocks noChangeShapeType="1"/>
            </p:cNvSpPr>
            <p:nvPr/>
          </p:nvSpPr>
          <p:spPr bwMode="auto">
            <a:xfrm>
              <a:off x="8460061" y="4057073"/>
              <a:ext cx="0" cy="164592"/>
            </a:xfrm>
            <a:prstGeom prst="line">
              <a:avLst/>
            </a:prstGeom>
            <a:noFill/>
            <a:ln w="19050">
              <a:solidFill>
                <a:srgbClr val="29292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65" name="TextBox 64">
              <a:extLst>
                <a:ext uri="{FF2B5EF4-FFF2-40B4-BE49-F238E27FC236}">
                  <a16:creationId xmlns:a16="http://schemas.microsoft.com/office/drawing/2014/main" id="{E32D0C79-0B6D-2EA3-74FB-BFB1FD05873E}"/>
                </a:ext>
              </a:extLst>
            </p:cNvPr>
            <p:cNvSpPr txBox="1"/>
            <p:nvPr/>
          </p:nvSpPr>
          <p:spPr>
            <a:xfrm>
              <a:off x="328798" y="1382955"/>
              <a:ext cx="1235668" cy="402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6"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Study design:</a:t>
              </a:r>
              <a:endParaRPr kumimoji="0" lang="en-GB" sz="1406" b="1" i="0" u="none" strike="noStrike" kern="1200" cap="none" spc="0" normalizeH="0" baseline="30000" noProof="0">
                <a:ln>
                  <a:noFill/>
                </a:ln>
                <a:solidFill>
                  <a:srgbClr val="001E60"/>
                </a:solidFill>
                <a:effectLst/>
                <a:uLnTx/>
                <a:uFillTx/>
                <a:latin typeface="Arial" panose="020B0604020202020204"/>
                <a:ea typeface="+mn-ea"/>
                <a:cs typeface="Arial" panose="020B0604020202020204" pitchFamily="34" charset="0"/>
              </a:endParaRPr>
            </a:p>
          </p:txBody>
        </p:sp>
        <p:sp>
          <p:nvSpPr>
            <p:cNvPr id="67" name="Rounded Rectangle 42">
              <a:extLst>
                <a:ext uri="{FF2B5EF4-FFF2-40B4-BE49-F238E27FC236}">
                  <a16:creationId xmlns:a16="http://schemas.microsoft.com/office/drawing/2014/main" id="{D66CA122-E168-DE07-F3E1-C97981DBCA6E}"/>
                </a:ext>
              </a:extLst>
            </p:cNvPr>
            <p:cNvSpPr/>
            <p:nvPr/>
          </p:nvSpPr>
          <p:spPr bwMode="auto">
            <a:xfrm>
              <a:off x="469784" y="4499854"/>
              <a:ext cx="3523816" cy="1277923"/>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80367" tIns="40184" rIns="80367" bIns="40184"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sz="2109"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68" name="TextBox 67">
              <a:extLst>
                <a:ext uri="{FF2B5EF4-FFF2-40B4-BE49-F238E27FC236}">
                  <a16:creationId xmlns:a16="http://schemas.microsoft.com/office/drawing/2014/main" id="{8E50D401-2C63-14F5-87FD-DE3A8C24FCC1}"/>
                </a:ext>
              </a:extLst>
            </p:cNvPr>
            <p:cNvSpPr txBox="1"/>
            <p:nvPr/>
          </p:nvSpPr>
          <p:spPr>
            <a:xfrm>
              <a:off x="588910" y="4538050"/>
              <a:ext cx="3404689" cy="1248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25"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Key inclusion/exclusion criteria:</a:t>
              </a:r>
              <a:endParaRPr kumimoji="0" lang="en-GB" sz="1125" b="1"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Aged 6–12 years</a:t>
              </a: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Confirmed diagnosis of HPP </a:t>
              </a: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No evidence of treatable form of rickets</a:t>
              </a: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No previous bisphosphonate exposure</a:t>
              </a:r>
            </a:p>
          </p:txBody>
        </p:sp>
        <p:sp>
          <p:nvSpPr>
            <p:cNvPr id="69" name="TextBox 68">
              <a:extLst>
                <a:ext uri="{FF2B5EF4-FFF2-40B4-BE49-F238E27FC236}">
                  <a16:creationId xmlns:a16="http://schemas.microsoft.com/office/drawing/2014/main" id="{E73C2651-8F17-6848-53DE-4B7FC48952FE}"/>
                </a:ext>
              </a:extLst>
            </p:cNvPr>
            <p:cNvSpPr txBox="1"/>
            <p:nvPr/>
          </p:nvSpPr>
          <p:spPr>
            <a:xfrm>
              <a:off x="4256116" y="4538050"/>
              <a:ext cx="4790239" cy="130422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84"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Study assessments:</a:t>
              </a:r>
              <a:endParaRPr kumimoji="0" lang="en-GB" sz="984" b="1"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8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Primary: HPP skeletal manifestations (RGI-C, RSS) </a:t>
              </a: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8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Secondary: ALP substrates (</a:t>
              </a:r>
              <a:r>
                <a:rPr kumimoji="0" lang="en-GB" sz="984" b="0" i="0" u="none" strike="noStrike" kern="1200" cap="none" spc="0" normalizeH="0" baseline="0" noProof="0" err="1">
                  <a:ln>
                    <a:noFill/>
                  </a:ln>
                  <a:solidFill>
                    <a:srgbClr val="FFFFFF"/>
                  </a:solidFill>
                  <a:effectLst/>
                  <a:uLnTx/>
                  <a:uFillTx/>
                  <a:latin typeface="Arial" panose="020B0604020202020204"/>
                  <a:ea typeface="+mn-ea"/>
                  <a:cs typeface="Arial" panose="020B0604020202020204" pitchFamily="34" charset="0"/>
                </a:rPr>
                <a:t>PPi</a:t>
              </a:r>
              <a:r>
                <a:rPr kumimoji="0" lang="en-GB" sz="98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/PLP), growth (height/weight Z-scores), strength (HHD), walking ability (6MWT), physical function and strength (BOT-2), pain/function (PODCI), disability (CHAQ)</a:t>
              </a:r>
            </a:p>
            <a:p>
              <a:pPr marL="150688" marR="0" lvl="0" indent="-150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8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Safety, including AE reporting, ophthalmologic examination, and renal ultrasound</a:t>
              </a:r>
            </a:p>
          </p:txBody>
        </p:sp>
        <p:sp>
          <p:nvSpPr>
            <p:cNvPr id="70" name="Pentagon 55">
              <a:extLst>
                <a:ext uri="{FF2B5EF4-FFF2-40B4-BE49-F238E27FC236}">
                  <a16:creationId xmlns:a16="http://schemas.microsoft.com/office/drawing/2014/main" id="{7C413680-557B-E517-296A-B66338BB452B}"/>
                </a:ext>
              </a:extLst>
            </p:cNvPr>
            <p:cNvSpPr/>
            <p:nvPr/>
          </p:nvSpPr>
          <p:spPr bwMode="auto">
            <a:xfrm>
              <a:off x="677131" y="3702274"/>
              <a:ext cx="7777258" cy="275734"/>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80367" tIns="40184" rIns="80367" bIns="40184" numCol="1" rtlCol="0" anchor="ctr"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Adolescent subpopulation: patients turning age 13 years during the course of the study (n=9)</a:t>
              </a:r>
            </a:p>
          </p:txBody>
        </p:sp>
      </p:grpSp>
      <p:sp>
        <p:nvSpPr>
          <p:cNvPr id="5" name="Rectangle 4">
            <a:extLst>
              <a:ext uri="{FF2B5EF4-FFF2-40B4-BE49-F238E27FC236}">
                <a16:creationId xmlns:a16="http://schemas.microsoft.com/office/drawing/2014/main" id="{0944B8FA-CD20-70F8-A8FF-5E1912B92C06}"/>
              </a:ext>
            </a:extLst>
          </p:cNvPr>
          <p:cNvSpPr/>
          <p:nvPr/>
        </p:nvSpPr>
        <p:spPr>
          <a:xfrm>
            <a:off x="863204" y="1022817"/>
            <a:ext cx="10456664" cy="4339555"/>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0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495030-F0D6-C89C-C845-C933D629BBEA}"/>
              </a:ext>
            </a:extLst>
          </p:cNvPr>
          <p:cNvSpPr>
            <a:spLocks noGrp="1"/>
          </p:cNvSpPr>
          <p:nvPr>
            <p:ph type="body" sz="quarter" idx="16"/>
          </p:nvPr>
        </p:nvSpPr>
        <p:spPr>
          <a:xfrm>
            <a:off x="300038" y="2285774"/>
            <a:ext cx="11282362" cy="37610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 </a:t>
            </a:r>
            <a:r>
              <a:rPr kumimoji="0" lang="en-US" sz="1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Nalkhlah</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Tower, 13th Floor, 7198 Prince Mohammed Ibn Salman Ibn Abdulaziz Road, Al </a:t>
            </a:r>
            <a:r>
              <a:rPr kumimoji="0" lang="en-US" sz="1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Sahafa</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District, Unit No. 20, Riyadh 13315 - 3642, Kingdom of Saudi Arabia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794360"/>
              </a:solidFill>
              <a:effectLst/>
              <a:uLnTx/>
              <a:uFillTx/>
              <a:latin typeface="Calibri Light" panose="020F0302020204030204"/>
              <a:ea typeface="+mn-ea"/>
              <a:cs typeface="+mn-cs"/>
            </a:endParaRPr>
          </a:p>
          <a:p>
            <a:pPr marL="0" indent="0" algn="ctr">
              <a:spcBef>
                <a:spcPts val="0"/>
              </a:spcBef>
              <a:spcAft>
                <a:spcPts val="0"/>
              </a:spcAft>
              <a:buNone/>
              <a:defRPr/>
            </a:pPr>
            <a:r>
              <a:rPr lang="en-US" sz="1400" b="1" dirty="0">
                <a:solidFill>
                  <a:srgbClr val="794360"/>
                </a:solidFill>
                <a:latin typeface="Calibri" panose="020F0502020204030204" pitchFamily="34" charset="0"/>
                <a:ea typeface="Calibri" panose="020F0502020204030204" pitchFamily="34" charset="0"/>
                <a:cs typeface="Calibri" panose="020F0502020204030204" pitchFamily="34" charset="0"/>
              </a:rPr>
              <a:t>For Reporting Adverse Events and/or Product Quality Complains:</a:t>
            </a:r>
          </a:p>
          <a:p>
            <a:pPr marL="0" indent="0" algn="ctr">
              <a:spcBef>
                <a:spcPts val="0"/>
              </a:spcBef>
              <a:spcAft>
                <a:spcPts val="0"/>
              </a:spcAft>
              <a:buNone/>
              <a:defRPr/>
            </a:pPr>
            <a:endParaRPr lang="en-US" sz="1400" b="1" dirty="0">
              <a:solidFill>
                <a:srgbClr val="794360"/>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Website: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https://contactazmedical.astrazeneca.com</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E-mail: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rPr>
              <a:t>Ksa.ae@astrazeneca.com</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Call ASTRAZENECA (U.K.) LTD. CO. land line: +966 (11) 2249235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94360"/>
                </a:solidFill>
                <a:effectLst/>
                <a:uLnTx/>
                <a:uFillTx/>
                <a:latin typeface="Calibri" panose="020F0502020204030204" pitchFamily="34" charset="0"/>
                <a:ea typeface="Calibri" panose="020F0502020204030204" pitchFamily="34" charset="0"/>
                <a:cs typeface="Calibri" panose="020F0502020204030204" pitchFamily="34" charset="0"/>
              </a:rPr>
              <a:t>For Medical Information Enquires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Website: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https://contactazmedical.astrazeneca.com</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E-mail: </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medinfo-ksa@astrazeneca.com</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Call AstraZeneca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(U.K.) LTD. CO</a:t>
            </a: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land line : +966 (11) 2249235</a:t>
            </a:r>
          </a:p>
          <a:p>
            <a:endParaRPr lang="en-US" dirty="0"/>
          </a:p>
        </p:txBody>
      </p:sp>
      <p:sp>
        <p:nvSpPr>
          <p:cNvPr id="8" name="Text Placeholder 7">
            <a:extLst>
              <a:ext uri="{FF2B5EF4-FFF2-40B4-BE49-F238E27FC236}">
                <a16:creationId xmlns:a16="http://schemas.microsoft.com/office/drawing/2014/main" id="{C2FC3B09-170C-A833-FB85-92F6196E5096}"/>
              </a:ext>
            </a:extLst>
          </p:cNvPr>
          <p:cNvSpPr>
            <a:spLocks noGrp="1"/>
          </p:cNvSpPr>
          <p:nvPr>
            <p:ph type="body" sz="quarter" idx="17"/>
          </p:nvPr>
        </p:nvSpPr>
        <p:spPr>
          <a:xfrm>
            <a:off x="300038" y="1468438"/>
            <a:ext cx="11282362" cy="81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a:rPr>
              <a:t>Saudi Arabia</a:t>
            </a:r>
          </a:p>
          <a:p>
            <a:endParaRPr lang="en-US" dirty="0"/>
          </a:p>
        </p:txBody>
      </p:sp>
      <p:sp>
        <p:nvSpPr>
          <p:cNvPr id="3" name="TextBox 2">
            <a:extLst>
              <a:ext uri="{FF2B5EF4-FFF2-40B4-BE49-F238E27FC236}">
                <a16:creationId xmlns:a16="http://schemas.microsoft.com/office/drawing/2014/main" id="{0D27F013-0D1A-CE44-CBF6-0EE085ABA0C0}"/>
              </a:ext>
            </a:extLst>
          </p:cNvPr>
          <p:cNvSpPr txBox="1"/>
          <p:nvPr/>
        </p:nvSpPr>
        <p:spPr>
          <a:xfrm>
            <a:off x="609600" y="544266"/>
            <a:ext cx="60945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F4444"/>
                </a:solidFill>
                <a:effectLst/>
                <a:uLnTx/>
                <a:uFillTx/>
                <a:latin typeface="Calibri"/>
                <a:ea typeface="+mn-ea"/>
                <a:cs typeface="+mn-cs"/>
              </a:rPr>
              <a:t>KSA AE/Med Info Disclaimer</a:t>
            </a:r>
          </a:p>
        </p:txBody>
      </p:sp>
    </p:spTree>
    <p:extLst>
      <p:ext uri="{BB962C8B-B14F-4D97-AF65-F5344CB8AC3E}">
        <p14:creationId xmlns:p14="http://schemas.microsoft.com/office/powerpoint/2010/main" val="3863134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B94B-D5E3-5744-87F7-227E98B32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6A228-AF5F-495F-1F08-62162470A069}"/>
              </a:ext>
            </a:extLst>
          </p:cNvPr>
          <p:cNvSpPr>
            <a:spLocks noGrp="1"/>
          </p:cNvSpPr>
          <p:nvPr>
            <p:ph type="title"/>
          </p:nvPr>
        </p:nvSpPr>
        <p:spPr/>
        <p:txBody>
          <a:bodyPr/>
          <a:lstStyle/>
          <a:p>
            <a:pPr>
              <a:lnSpc>
                <a:spcPct val="100000"/>
              </a:lnSpc>
            </a:pPr>
            <a:r>
              <a:rPr lang="en-GB"/>
              <a:t>ENB-006-09/ENB-008-10 (6 to 12 years at inclusion)</a:t>
            </a:r>
            <a:br>
              <a:rPr lang="en-GB"/>
            </a:br>
            <a:r>
              <a:rPr lang="en-GB"/>
              <a:t>Skeletal mineralization: RGI-C scores</a:t>
            </a:r>
          </a:p>
        </p:txBody>
      </p:sp>
      <p:sp>
        <p:nvSpPr>
          <p:cNvPr id="3" name="Content Placeholder 2">
            <a:extLst>
              <a:ext uri="{FF2B5EF4-FFF2-40B4-BE49-F238E27FC236}">
                <a16:creationId xmlns:a16="http://schemas.microsoft.com/office/drawing/2014/main" id="{78D98EA2-D7DB-A85C-52C7-46D3FBD9FCFE}"/>
              </a:ext>
            </a:extLst>
          </p:cNvPr>
          <p:cNvSpPr>
            <a:spLocks noGrp="1"/>
          </p:cNvSpPr>
          <p:nvPr>
            <p:ph idx="4294967295"/>
          </p:nvPr>
        </p:nvSpPr>
        <p:spPr>
          <a:xfrm>
            <a:off x="861714" y="1018903"/>
            <a:ext cx="10467083" cy="535781"/>
          </a:xfrm>
          <a:solidFill>
            <a:schemeClr val="tx1"/>
          </a:solidFill>
        </p:spPr>
        <p:txBody>
          <a:bodyPr/>
          <a:lstStyle/>
          <a:p>
            <a:pPr marL="240469" indent="-240469">
              <a:lnSpc>
                <a:spcPct val="100000"/>
              </a:lnSpc>
              <a:spcBef>
                <a:spcPts val="0"/>
              </a:spcBef>
              <a:spcAft>
                <a:spcPts val="528"/>
              </a:spcAft>
              <a:buFont typeface="Arial" panose="020B0604020202020204" pitchFamily="34" charset="0"/>
              <a:buChar char="•"/>
            </a:pPr>
            <a:r>
              <a:rPr lang="en-GB" sz="1500">
                <a:solidFill>
                  <a:schemeClr val="bg1"/>
                </a:solidFill>
                <a:latin typeface="Arial" panose="020B0604020202020204" pitchFamily="34" charset="0"/>
                <a:cs typeface="Arial" panose="020B0604020202020204" pitchFamily="34" charset="0"/>
              </a:rPr>
              <a:t>Median RGI-C</a:t>
            </a:r>
            <a:r>
              <a:rPr lang="en-GB" sz="1500" baseline="30000">
                <a:solidFill>
                  <a:schemeClr val="bg1"/>
                </a:solidFill>
                <a:latin typeface="Arial" panose="020B0604020202020204" pitchFamily="34" charset="0"/>
                <a:cs typeface="Arial" panose="020B0604020202020204" pitchFamily="34" charset="0"/>
              </a:rPr>
              <a:t>a</a:t>
            </a:r>
            <a:r>
              <a:rPr lang="en-GB" sz="1500">
                <a:solidFill>
                  <a:schemeClr val="bg1"/>
                </a:solidFill>
                <a:latin typeface="Arial" panose="020B0604020202020204" pitchFamily="34" charset="0"/>
                <a:cs typeface="Arial" panose="020B0604020202020204" pitchFamily="34" charset="0"/>
              </a:rPr>
              <a:t> scores at 6 months (primary endpoint) and 2 years in children treated with </a:t>
            </a:r>
            <a:r>
              <a:rPr lang="en-GB" sz="1500" err="1">
                <a:solidFill>
                  <a:schemeClr val="bg1"/>
                </a:solidFill>
                <a:latin typeface="Arial" panose="020B0604020202020204" pitchFamily="34" charset="0"/>
                <a:cs typeface="Arial" panose="020B0604020202020204" pitchFamily="34" charset="0"/>
              </a:rPr>
              <a:t>asfotase</a:t>
            </a:r>
            <a:r>
              <a:rPr lang="en-GB" sz="1500">
                <a:solidFill>
                  <a:schemeClr val="bg1"/>
                </a:solidFill>
                <a:latin typeface="Arial" panose="020B0604020202020204" pitchFamily="34" charset="0"/>
                <a:cs typeface="Arial" panose="020B0604020202020204" pitchFamily="34" charset="0"/>
              </a:rPr>
              <a:t> alfa vs. untreated historical </a:t>
            </a:r>
            <a:r>
              <a:rPr lang="en-GB" sz="1500" err="1">
                <a:solidFill>
                  <a:schemeClr val="bg1"/>
                </a:solidFill>
                <a:latin typeface="Arial" panose="020B0604020202020204" pitchFamily="34" charset="0"/>
                <a:cs typeface="Arial" panose="020B0604020202020204" pitchFamily="34" charset="0"/>
              </a:rPr>
              <a:t>controls</a:t>
            </a:r>
            <a:r>
              <a:rPr lang="en-GB" sz="1500" baseline="30000" err="1">
                <a:solidFill>
                  <a:schemeClr val="bg1"/>
                </a:solidFill>
                <a:latin typeface="Arial" panose="020B0604020202020204" pitchFamily="34" charset="0"/>
                <a:cs typeface="Arial" panose="020B0604020202020204" pitchFamily="34" charset="0"/>
              </a:rPr>
              <a:t>b</a:t>
            </a:r>
            <a:endParaRPr lang="en-GB" sz="1500" baseline="30000">
              <a:solidFill>
                <a:schemeClr val="bg1"/>
              </a:solidFill>
              <a:latin typeface="Arial" panose="020B0604020202020204" pitchFamily="34" charset="0"/>
              <a:cs typeface="Arial" panose="020B0604020202020204" pitchFamily="34" charset="0"/>
            </a:endParaRPr>
          </a:p>
          <a:p>
            <a:endParaRPr lang="en-GB" sz="1313">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A989C0D-B69F-094B-7811-73F65C5A91C5}"/>
              </a:ext>
            </a:extLst>
          </p:cNvPr>
          <p:cNvSpPr>
            <a:spLocks noGrp="1"/>
          </p:cNvSpPr>
          <p:nvPr>
            <p:ph type="body" sz="quarter" idx="4294967295"/>
          </p:nvPr>
        </p:nvSpPr>
        <p:spPr>
          <a:xfrm>
            <a:off x="792166" y="5614333"/>
            <a:ext cx="10340578" cy="770930"/>
          </a:xfrm>
        </p:spPr>
        <p:txBody>
          <a:bodyPr/>
          <a:lstStyle/>
          <a:p>
            <a:pPr>
              <a:lnSpc>
                <a:spcPct val="100000"/>
              </a:lnSpc>
              <a:spcBef>
                <a:spcPts val="0"/>
              </a:spcBef>
              <a:spcAft>
                <a:spcPts val="188"/>
              </a:spcAft>
            </a:pPr>
            <a:r>
              <a:rPr lang="en-US" sz="750" baseline="30000" dirty="0" err="1">
                <a:latin typeface="+mn-lt"/>
              </a:rPr>
              <a:t>a</a:t>
            </a:r>
            <a:r>
              <a:rPr lang="en-US" sz="750" dirty="0" err="1">
                <a:latin typeface="+mn-lt"/>
              </a:rPr>
              <a:t>The</a:t>
            </a:r>
            <a:r>
              <a:rPr lang="en-US" sz="750" dirty="0">
                <a:latin typeface="+mn-lt"/>
              </a:rPr>
              <a:t> RGI-C is scored on a scale ranging from –3 to +3, with 0 representing no change. Negative values represent worsening, and positive values represent improvement or healing. A score of +3 indicates nearly complete or complete healing. Median RGI-C scores for the historical controls and </a:t>
            </a:r>
            <a:r>
              <a:rPr lang="en-US" sz="750" dirty="0" err="1">
                <a:latin typeface="+mn-lt"/>
              </a:rPr>
              <a:t>asfotase</a:t>
            </a:r>
            <a:r>
              <a:rPr lang="en-US" sz="750" dirty="0">
                <a:latin typeface="+mn-lt"/>
              </a:rPr>
              <a:t> alfa were 0 and 2, respectively, at 6 months and 2 years. The number of patients assessed at each time point is shown below each bar. </a:t>
            </a:r>
            <a:r>
              <a:rPr lang="en-US" sz="750" i="1" dirty="0">
                <a:latin typeface="+mn-lt"/>
              </a:rPr>
              <a:t>P</a:t>
            </a:r>
            <a:r>
              <a:rPr lang="en-US" sz="750" dirty="0">
                <a:latin typeface="+mn-lt"/>
              </a:rPr>
              <a:t>≤0.0001 by Wilcoxon signed-rank test at all time points compared with no change. </a:t>
            </a:r>
            <a:r>
              <a:rPr lang="en-US" sz="750" baseline="30000" dirty="0" err="1">
                <a:latin typeface="+mn-lt"/>
              </a:rPr>
              <a:t>b</a:t>
            </a:r>
            <a:r>
              <a:rPr lang="en-US" sz="750" dirty="0" err="1">
                <a:latin typeface="+mn-lt"/>
              </a:rPr>
              <a:t>Based</a:t>
            </a:r>
            <a:r>
              <a:rPr lang="en-US" sz="750" dirty="0">
                <a:latin typeface="+mn-lt"/>
              </a:rPr>
              <a:t> on an open-label trial in patients with infantile/childhood-onset HPP and age-and sex matched historical controls.</a:t>
            </a:r>
            <a:endParaRPr lang="en-GB" sz="703" dirty="0">
              <a:latin typeface="+mn-lt"/>
            </a:endParaRPr>
          </a:p>
          <a:p>
            <a:pPr>
              <a:lnSpc>
                <a:spcPct val="100000"/>
              </a:lnSpc>
              <a:spcBef>
                <a:spcPts val="0"/>
              </a:spcBef>
              <a:spcAft>
                <a:spcPts val="188"/>
              </a:spcAft>
            </a:pPr>
            <a:r>
              <a:rPr lang="en-GB" sz="750" dirty="0">
                <a:latin typeface="+mn-lt"/>
              </a:rPr>
              <a:t>HPP, </a:t>
            </a:r>
            <a:r>
              <a:rPr lang="en-GB" sz="750" dirty="0" err="1">
                <a:latin typeface="+mn-lt"/>
              </a:rPr>
              <a:t>hypophosphatsia</a:t>
            </a:r>
            <a:r>
              <a:rPr lang="en-GB" sz="750" dirty="0">
                <a:latin typeface="+mn-lt"/>
              </a:rPr>
              <a:t>; RGI-C, </a:t>
            </a:r>
            <a:r>
              <a:rPr lang="en-US" sz="750" dirty="0">
                <a:latin typeface="+mn-lt"/>
              </a:rPr>
              <a:t>Radiographic Global Impression of Change </a:t>
            </a:r>
            <a:endParaRPr lang="en-GB" sz="750" dirty="0">
              <a:latin typeface="+mn-lt"/>
            </a:endParaRPr>
          </a:p>
          <a:p>
            <a:pPr>
              <a:lnSpc>
                <a:spcPct val="100000"/>
              </a:lnSpc>
              <a:spcBef>
                <a:spcPts val="0"/>
              </a:spcBef>
            </a:pPr>
            <a:r>
              <a:rPr lang="it-IT" sz="750" dirty="0">
                <a:latin typeface="+mn-lt"/>
              </a:rPr>
              <a:t>Whyte MP et al. </a:t>
            </a:r>
            <a:r>
              <a:rPr lang="it-IT" sz="750" i="1" dirty="0">
                <a:latin typeface="+mn-lt"/>
              </a:rPr>
              <a:t>JCI Insight </a:t>
            </a:r>
            <a:r>
              <a:rPr lang="it-IT" sz="750" dirty="0">
                <a:latin typeface="+mn-lt"/>
              </a:rPr>
              <a:t>2016;1:e85971</a:t>
            </a:r>
          </a:p>
        </p:txBody>
      </p:sp>
      <p:sp>
        <p:nvSpPr>
          <p:cNvPr id="9" name="TextBox 8">
            <a:extLst>
              <a:ext uri="{FF2B5EF4-FFF2-40B4-BE49-F238E27FC236}">
                <a16:creationId xmlns:a16="http://schemas.microsoft.com/office/drawing/2014/main" id="{F22BB5C4-AB25-70E4-4673-27A683CA6E1F}"/>
              </a:ext>
            </a:extLst>
          </p:cNvPr>
          <p:cNvSpPr txBox="1"/>
          <p:nvPr/>
        </p:nvSpPr>
        <p:spPr>
          <a:xfrm>
            <a:off x="3709906" y="1763989"/>
            <a:ext cx="1657303" cy="203263"/>
          </a:xfrm>
          <a:prstGeom prst="rect">
            <a:avLst/>
          </a:prstGeom>
          <a:noFill/>
        </p:spPr>
        <p:txBody>
          <a:bodyPr wrap="square" lIns="0" tIns="23731" rIns="23731" bIns="2373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1"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a:t>
            </a: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=0.0007</a:t>
            </a:r>
          </a:p>
        </p:txBody>
      </p:sp>
      <p:cxnSp>
        <p:nvCxnSpPr>
          <p:cNvPr id="10" name="Straight Connector 9">
            <a:extLst>
              <a:ext uri="{FF2B5EF4-FFF2-40B4-BE49-F238E27FC236}">
                <a16:creationId xmlns:a16="http://schemas.microsoft.com/office/drawing/2014/main" id="{8A98D269-0AA9-9304-CA52-34FB159B6928}"/>
              </a:ext>
            </a:extLst>
          </p:cNvPr>
          <p:cNvCxnSpPr/>
          <p:nvPr/>
        </p:nvCxnSpPr>
        <p:spPr>
          <a:xfrm>
            <a:off x="3403986" y="1999801"/>
            <a:ext cx="0" cy="362375"/>
          </a:xfrm>
          <a:prstGeom prst="line">
            <a:avLst/>
          </a:prstGeom>
          <a:noFill/>
          <a:ln w="6350" cap="flat" cmpd="sng" algn="ctr">
            <a:solidFill>
              <a:srgbClr val="000000"/>
            </a:solidFill>
            <a:prstDash val="solid"/>
            <a:miter lim="800000"/>
          </a:ln>
          <a:effectLst/>
        </p:spPr>
      </p:cxnSp>
      <p:cxnSp>
        <p:nvCxnSpPr>
          <p:cNvPr id="11" name="Straight Connector 10">
            <a:extLst>
              <a:ext uri="{FF2B5EF4-FFF2-40B4-BE49-F238E27FC236}">
                <a16:creationId xmlns:a16="http://schemas.microsoft.com/office/drawing/2014/main" id="{F51EFD10-0B08-6DAE-667F-F912ACA30BB0}"/>
              </a:ext>
            </a:extLst>
          </p:cNvPr>
          <p:cNvCxnSpPr/>
          <p:nvPr/>
        </p:nvCxnSpPr>
        <p:spPr>
          <a:xfrm flipH="1">
            <a:off x="3407639" y="2001464"/>
            <a:ext cx="2261837" cy="275"/>
          </a:xfrm>
          <a:prstGeom prst="line">
            <a:avLst/>
          </a:prstGeom>
          <a:noFill/>
          <a:ln w="6350" cap="flat" cmpd="sng" algn="ctr">
            <a:solidFill>
              <a:srgbClr val="000000"/>
            </a:solidFill>
            <a:prstDash val="solid"/>
            <a:miter lim="800000"/>
          </a:ln>
          <a:effectLst/>
        </p:spPr>
      </p:cxnSp>
      <p:cxnSp>
        <p:nvCxnSpPr>
          <p:cNvPr id="12" name="Straight Connector 11">
            <a:extLst>
              <a:ext uri="{FF2B5EF4-FFF2-40B4-BE49-F238E27FC236}">
                <a16:creationId xmlns:a16="http://schemas.microsoft.com/office/drawing/2014/main" id="{DAC246BF-AB04-9248-BFF6-C36FBB976689}"/>
              </a:ext>
            </a:extLst>
          </p:cNvPr>
          <p:cNvCxnSpPr/>
          <p:nvPr/>
        </p:nvCxnSpPr>
        <p:spPr>
          <a:xfrm>
            <a:off x="5668146" y="1999801"/>
            <a:ext cx="0" cy="206284"/>
          </a:xfrm>
          <a:prstGeom prst="line">
            <a:avLst/>
          </a:prstGeom>
          <a:noFill/>
          <a:ln w="6350" cap="flat" cmpd="sng" algn="ctr">
            <a:solidFill>
              <a:srgbClr val="000000"/>
            </a:solidFill>
            <a:prstDash val="solid"/>
            <a:miter lim="800000"/>
          </a:ln>
          <a:effectLst/>
        </p:spPr>
      </p:cxnSp>
      <p:cxnSp>
        <p:nvCxnSpPr>
          <p:cNvPr id="13" name="Straight Connector 12">
            <a:extLst>
              <a:ext uri="{FF2B5EF4-FFF2-40B4-BE49-F238E27FC236}">
                <a16:creationId xmlns:a16="http://schemas.microsoft.com/office/drawing/2014/main" id="{82942975-A4C9-0916-F674-54997CFB3F39}"/>
              </a:ext>
            </a:extLst>
          </p:cNvPr>
          <p:cNvCxnSpPr>
            <a:cxnSpLocks/>
          </p:cNvCxnSpPr>
          <p:nvPr/>
        </p:nvCxnSpPr>
        <p:spPr>
          <a:xfrm flipH="1">
            <a:off x="2877653" y="3399636"/>
            <a:ext cx="1052668" cy="0"/>
          </a:xfrm>
          <a:prstGeom prst="line">
            <a:avLst/>
          </a:prstGeom>
          <a:noFill/>
          <a:ln w="6350" cap="flat" cmpd="sng" algn="ctr">
            <a:solidFill>
              <a:srgbClr val="292929"/>
            </a:solidFill>
            <a:prstDash val="solid"/>
            <a:miter lim="800000"/>
          </a:ln>
          <a:effectLst/>
        </p:spPr>
      </p:cxnSp>
      <p:sp>
        <p:nvSpPr>
          <p:cNvPr id="14" name="TextBox 13">
            <a:extLst>
              <a:ext uri="{FF2B5EF4-FFF2-40B4-BE49-F238E27FC236}">
                <a16:creationId xmlns:a16="http://schemas.microsoft.com/office/drawing/2014/main" id="{C132BA36-5566-69B0-A4CF-C92CC29EA003}"/>
              </a:ext>
            </a:extLst>
          </p:cNvPr>
          <p:cNvSpPr txBox="1"/>
          <p:nvPr/>
        </p:nvSpPr>
        <p:spPr>
          <a:xfrm>
            <a:off x="7750257" y="1763984"/>
            <a:ext cx="1657303" cy="203263"/>
          </a:xfrm>
          <a:prstGeom prst="rect">
            <a:avLst/>
          </a:prstGeom>
          <a:noFill/>
        </p:spPr>
        <p:txBody>
          <a:bodyPr wrap="square" lIns="0" tIns="23731" rIns="23731" bIns="2373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1"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a:t>
            </a: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=0.0011</a:t>
            </a:r>
          </a:p>
        </p:txBody>
      </p:sp>
      <p:cxnSp>
        <p:nvCxnSpPr>
          <p:cNvPr id="15" name="Straight Connector 14">
            <a:extLst>
              <a:ext uri="{FF2B5EF4-FFF2-40B4-BE49-F238E27FC236}">
                <a16:creationId xmlns:a16="http://schemas.microsoft.com/office/drawing/2014/main" id="{A83EDEF2-DEA7-6050-632C-132B2CD604B0}"/>
              </a:ext>
            </a:extLst>
          </p:cNvPr>
          <p:cNvCxnSpPr/>
          <p:nvPr/>
        </p:nvCxnSpPr>
        <p:spPr>
          <a:xfrm>
            <a:off x="7463071" y="1999802"/>
            <a:ext cx="0" cy="420842"/>
          </a:xfrm>
          <a:prstGeom prst="line">
            <a:avLst/>
          </a:prstGeom>
          <a:noFill/>
          <a:ln w="6350" cap="flat" cmpd="sng" algn="ctr">
            <a:solidFill>
              <a:srgbClr val="000000"/>
            </a:solidFill>
            <a:prstDash val="solid"/>
            <a:miter lim="800000"/>
          </a:ln>
          <a:effectLst/>
        </p:spPr>
      </p:cxnSp>
      <p:cxnSp>
        <p:nvCxnSpPr>
          <p:cNvPr id="16" name="Straight Connector 15">
            <a:extLst>
              <a:ext uri="{FF2B5EF4-FFF2-40B4-BE49-F238E27FC236}">
                <a16:creationId xmlns:a16="http://schemas.microsoft.com/office/drawing/2014/main" id="{6A4CB7C3-6351-984D-FFE3-102C75E9677C}"/>
              </a:ext>
            </a:extLst>
          </p:cNvPr>
          <p:cNvCxnSpPr/>
          <p:nvPr/>
        </p:nvCxnSpPr>
        <p:spPr>
          <a:xfrm flipH="1">
            <a:off x="7466389" y="2001464"/>
            <a:ext cx="2225041" cy="275"/>
          </a:xfrm>
          <a:prstGeom prst="line">
            <a:avLst/>
          </a:prstGeom>
          <a:noFill/>
          <a:ln w="6350" cap="flat" cmpd="sng" algn="ctr">
            <a:solidFill>
              <a:srgbClr val="000000"/>
            </a:solidFill>
            <a:prstDash val="solid"/>
            <a:miter lim="800000"/>
          </a:ln>
          <a:effectLst/>
        </p:spPr>
      </p:cxnSp>
      <p:cxnSp>
        <p:nvCxnSpPr>
          <p:cNvPr id="17" name="Straight Connector 16">
            <a:extLst>
              <a:ext uri="{FF2B5EF4-FFF2-40B4-BE49-F238E27FC236}">
                <a16:creationId xmlns:a16="http://schemas.microsoft.com/office/drawing/2014/main" id="{6FD9850F-4672-8FD3-9004-65C64EC590D5}"/>
              </a:ext>
            </a:extLst>
          </p:cNvPr>
          <p:cNvCxnSpPr/>
          <p:nvPr/>
        </p:nvCxnSpPr>
        <p:spPr>
          <a:xfrm rot="120000">
            <a:off x="9686517" y="2001305"/>
            <a:ext cx="0" cy="206284"/>
          </a:xfrm>
          <a:prstGeom prst="line">
            <a:avLst/>
          </a:prstGeom>
          <a:noFill/>
          <a:ln w="6350" cap="flat" cmpd="sng" algn="ctr">
            <a:solidFill>
              <a:srgbClr val="000000"/>
            </a:solidFill>
            <a:prstDash val="solid"/>
            <a:miter lim="800000"/>
          </a:ln>
          <a:effectLst/>
        </p:spPr>
      </p:cxnSp>
      <p:sp>
        <p:nvSpPr>
          <p:cNvPr id="18" name="Rectangle 21">
            <a:extLst>
              <a:ext uri="{FF2B5EF4-FFF2-40B4-BE49-F238E27FC236}">
                <a16:creationId xmlns:a16="http://schemas.microsoft.com/office/drawing/2014/main" id="{75F5DCFF-04EC-9EFD-66C1-4BC65D4FF491}"/>
              </a:ext>
            </a:extLst>
          </p:cNvPr>
          <p:cNvSpPr>
            <a:spLocks noChangeArrowheads="1"/>
          </p:cNvSpPr>
          <p:nvPr/>
        </p:nvSpPr>
        <p:spPr bwMode="auto">
          <a:xfrm>
            <a:off x="2752398" y="4596036"/>
            <a:ext cx="3443187" cy="14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406" b="1"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6 months</a:t>
            </a:r>
            <a:endParaRPr kumimoji="0" lang="en-US" altLang="en-US" sz="1406"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Line 5">
            <a:extLst>
              <a:ext uri="{FF2B5EF4-FFF2-40B4-BE49-F238E27FC236}">
                <a16:creationId xmlns:a16="http://schemas.microsoft.com/office/drawing/2014/main" id="{A554A6C9-4343-59DE-75FC-9C3EE4A076B9}"/>
              </a:ext>
            </a:extLst>
          </p:cNvPr>
          <p:cNvSpPr>
            <a:spLocks noChangeShapeType="1"/>
          </p:cNvSpPr>
          <p:nvPr/>
        </p:nvSpPr>
        <p:spPr bwMode="auto">
          <a:xfrm>
            <a:off x="2102947" y="2207171"/>
            <a:ext cx="78385"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0" name="Rectangle 6">
            <a:extLst>
              <a:ext uri="{FF2B5EF4-FFF2-40B4-BE49-F238E27FC236}">
                <a16:creationId xmlns:a16="http://schemas.microsoft.com/office/drawing/2014/main" id="{C8D4FB1C-890C-8A8C-B11D-534DB2C59A78}"/>
              </a:ext>
            </a:extLst>
          </p:cNvPr>
          <p:cNvSpPr>
            <a:spLocks noChangeArrowheads="1"/>
          </p:cNvSpPr>
          <p:nvPr/>
        </p:nvSpPr>
        <p:spPr bwMode="auto">
          <a:xfrm>
            <a:off x="1400402" y="2133910"/>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+3</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Line 7">
            <a:extLst>
              <a:ext uri="{FF2B5EF4-FFF2-40B4-BE49-F238E27FC236}">
                <a16:creationId xmlns:a16="http://schemas.microsoft.com/office/drawing/2014/main" id="{38A40633-8CF0-A9CA-C120-1B94B44947E0}"/>
              </a:ext>
            </a:extLst>
          </p:cNvPr>
          <p:cNvSpPr>
            <a:spLocks noChangeShapeType="1"/>
          </p:cNvSpPr>
          <p:nvPr/>
        </p:nvSpPr>
        <p:spPr bwMode="auto">
          <a:xfrm>
            <a:off x="2107160" y="2419212"/>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2" name="Line 9">
            <a:extLst>
              <a:ext uri="{FF2B5EF4-FFF2-40B4-BE49-F238E27FC236}">
                <a16:creationId xmlns:a16="http://schemas.microsoft.com/office/drawing/2014/main" id="{D92FB506-EB51-2F03-8B8F-728186E6CCAB}"/>
              </a:ext>
            </a:extLst>
          </p:cNvPr>
          <p:cNvSpPr>
            <a:spLocks noChangeShapeType="1"/>
          </p:cNvSpPr>
          <p:nvPr/>
        </p:nvSpPr>
        <p:spPr bwMode="auto">
          <a:xfrm>
            <a:off x="2107160" y="2817711"/>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3" name="Line 11">
            <a:extLst>
              <a:ext uri="{FF2B5EF4-FFF2-40B4-BE49-F238E27FC236}">
                <a16:creationId xmlns:a16="http://schemas.microsoft.com/office/drawing/2014/main" id="{17132605-AE01-EB68-2BEF-0AAE262E4D3F}"/>
              </a:ext>
            </a:extLst>
          </p:cNvPr>
          <p:cNvSpPr>
            <a:spLocks noChangeShapeType="1"/>
          </p:cNvSpPr>
          <p:nvPr/>
        </p:nvSpPr>
        <p:spPr bwMode="auto">
          <a:xfrm>
            <a:off x="2107160" y="3216208"/>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4" name="Line 19">
            <a:extLst>
              <a:ext uri="{FF2B5EF4-FFF2-40B4-BE49-F238E27FC236}">
                <a16:creationId xmlns:a16="http://schemas.microsoft.com/office/drawing/2014/main" id="{7C7BEECE-E9EA-A02E-1FFC-13A0C4A6C2AD}"/>
              </a:ext>
            </a:extLst>
          </p:cNvPr>
          <p:cNvSpPr>
            <a:spLocks noChangeShapeType="1"/>
          </p:cNvSpPr>
          <p:nvPr/>
        </p:nvSpPr>
        <p:spPr bwMode="auto">
          <a:xfrm>
            <a:off x="2118767" y="4618512"/>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5" name="Rectangle 20">
            <a:extLst>
              <a:ext uri="{FF2B5EF4-FFF2-40B4-BE49-F238E27FC236}">
                <a16:creationId xmlns:a16="http://schemas.microsoft.com/office/drawing/2014/main" id="{D05B2101-41B3-B8F6-D263-AD9FF7E63EBE}"/>
              </a:ext>
            </a:extLst>
          </p:cNvPr>
          <p:cNvSpPr>
            <a:spLocks noChangeArrowheads="1"/>
          </p:cNvSpPr>
          <p:nvPr/>
        </p:nvSpPr>
        <p:spPr bwMode="auto">
          <a:xfrm>
            <a:off x="1400402" y="4541901"/>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−3</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Line 7">
            <a:extLst>
              <a:ext uri="{FF2B5EF4-FFF2-40B4-BE49-F238E27FC236}">
                <a16:creationId xmlns:a16="http://schemas.microsoft.com/office/drawing/2014/main" id="{8592ACCC-8D58-90AC-CD6C-71384A4559ED}"/>
              </a:ext>
            </a:extLst>
          </p:cNvPr>
          <p:cNvSpPr>
            <a:spLocks noChangeShapeType="1"/>
          </p:cNvSpPr>
          <p:nvPr/>
        </p:nvSpPr>
        <p:spPr bwMode="auto">
          <a:xfrm>
            <a:off x="2107160" y="2618461"/>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8" name="Rectangle 8">
            <a:extLst>
              <a:ext uri="{FF2B5EF4-FFF2-40B4-BE49-F238E27FC236}">
                <a16:creationId xmlns:a16="http://schemas.microsoft.com/office/drawing/2014/main" id="{B96756AB-25F8-8036-1BC5-BBD7B49DAB73}"/>
              </a:ext>
            </a:extLst>
          </p:cNvPr>
          <p:cNvSpPr>
            <a:spLocks noChangeArrowheads="1"/>
          </p:cNvSpPr>
          <p:nvPr/>
        </p:nvSpPr>
        <p:spPr bwMode="auto">
          <a:xfrm>
            <a:off x="1400402" y="2535241"/>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+2</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Line 7">
            <a:extLst>
              <a:ext uri="{FF2B5EF4-FFF2-40B4-BE49-F238E27FC236}">
                <a16:creationId xmlns:a16="http://schemas.microsoft.com/office/drawing/2014/main" id="{B3A62AE1-5F2C-D540-AF67-A9DF4C633CCE}"/>
              </a:ext>
            </a:extLst>
          </p:cNvPr>
          <p:cNvSpPr>
            <a:spLocks noChangeShapeType="1"/>
          </p:cNvSpPr>
          <p:nvPr/>
        </p:nvSpPr>
        <p:spPr bwMode="auto">
          <a:xfrm>
            <a:off x="2107160" y="3016958"/>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0" name="Rectangle 8">
            <a:extLst>
              <a:ext uri="{FF2B5EF4-FFF2-40B4-BE49-F238E27FC236}">
                <a16:creationId xmlns:a16="http://schemas.microsoft.com/office/drawing/2014/main" id="{FB986FE2-B059-2624-89E6-7FE8F94B6528}"/>
              </a:ext>
            </a:extLst>
          </p:cNvPr>
          <p:cNvSpPr>
            <a:spLocks noChangeArrowheads="1"/>
          </p:cNvSpPr>
          <p:nvPr/>
        </p:nvSpPr>
        <p:spPr bwMode="auto">
          <a:xfrm>
            <a:off x="1400402" y="2936573"/>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+1</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Line 11">
            <a:extLst>
              <a:ext uri="{FF2B5EF4-FFF2-40B4-BE49-F238E27FC236}">
                <a16:creationId xmlns:a16="http://schemas.microsoft.com/office/drawing/2014/main" id="{B35EB4B5-D5A4-82D2-572F-7B9B3FBE8B71}"/>
              </a:ext>
            </a:extLst>
          </p:cNvPr>
          <p:cNvSpPr>
            <a:spLocks noChangeShapeType="1"/>
          </p:cNvSpPr>
          <p:nvPr/>
        </p:nvSpPr>
        <p:spPr bwMode="auto">
          <a:xfrm>
            <a:off x="2107160" y="3415458"/>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2" name="Rectangle 12">
            <a:extLst>
              <a:ext uri="{FF2B5EF4-FFF2-40B4-BE49-F238E27FC236}">
                <a16:creationId xmlns:a16="http://schemas.microsoft.com/office/drawing/2014/main" id="{343DE62A-C9ED-4938-775C-3EED026D7018}"/>
              </a:ext>
            </a:extLst>
          </p:cNvPr>
          <p:cNvSpPr>
            <a:spLocks noChangeArrowheads="1"/>
          </p:cNvSpPr>
          <p:nvPr/>
        </p:nvSpPr>
        <p:spPr bwMode="auto">
          <a:xfrm>
            <a:off x="1385661" y="3337905"/>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0</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Line 11">
            <a:extLst>
              <a:ext uri="{FF2B5EF4-FFF2-40B4-BE49-F238E27FC236}">
                <a16:creationId xmlns:a16="http://schemas.microsoft.com/office/drawing/2014/main" id="{4B121805-196A-FC36-06AD-326B6EC640D4}"/>
              </a:ext>
            </a:extLst>
          </p:cNvPr>
          <p:cNvSpPr>
            <a:spLocks noChangeShapeType="1"/>
          </p:cNvSpPr>
          <p:nvPr/>
        </p:nvSpPr>
        <p:spPr bwMode="auto">
          <a:xfrm>
            <a:off x="2107160" y="3614706"/>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4" name="Line 11">
            <a:extLst>
              <a:ext uri="{FF2B5EF4-FFF2-40B4-BE49-F238E27FC236}">
                <a16:creationId xmlns:a16="http://schemas.microsoft.com/office/drawing/2014/main" id="{6AEFACCA-0C0B-A0B7-F0C8-F6B8BF16A047}"/>
              </a:ext>
            </a:extLst>
          </p:cNvPr>
          <p:cNvSpPr>
            <a:spLocks noChangeShapeType="1"/>
          </p:cNvSpPr>
          <p:nvPr/>
        </p:nvSpPr>
        <p:spPr bwMode="auto">
          <a:xfrm>
            <a:off x="2107160" y="3813954"/>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5" name="Rectangle 12">
            <a:extLst>
              <a:ext uri="{FF2B5EF4-FFF2-40B4-BE49-F238E27FC236}">
                <a16:creationId xmlns:a16="http://schemas.microsoft.com/office/drawing/2014/main" id="{FAA75CD3-280A-EC83-B5DB-0C2CBD786320}"/>
              </a:ext>
            </a:extLst>
          </p:cNvPr>
          <p:cNvSpPr>
            <a:spLocks noChangeArrowheads="1"/>
          </p:cNvSpPr>
          <p:nvPr/>
        </p:nvSpPr>
        <p:spPr bwMode="auto">
          <a:xfrm>
            <a:off x="1419529" y="3739237"/>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−1</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Line 11">
            <a:extLst>
              <a:ext uri="{FF2B5EF4-FFF2-40B4-BE49-F238E27FC236}">
                <a16:creationId xmlns:a16="http://schemas.microsoft.com/office/drawing/2014/main" id="{5059567D-706B-AE68-315B-09DF4BDD418A}"/>
              </a:ext>
            </a:extLst>
          </p:cNvPr>
          <p:cNvSpPr>
            <a:spLocks noChangeShapeType="1"/>
          </p:cNvSpPr>
          <p:nvPr/>
        </p:nvSpPr>
        <p:spPr bwMode="auto">
          <a:xfrm>
            <a:off x="2107160" y="4013205"/>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7" name="Line 11">
            <a:extLst>
              <a:ext uri="{FF2B5EF4-FFF2-40B4-BE49-F238E27FC236}">
                <a16:creationId xmlns:a16="http://schemas.microsoft.com/office/drawing/2014/main" id="{9BAF0480-C6EF-0F48-C630-C8CAD4CBDEFF}"/>
              </a:ext>
            </a:extLst>
          </p:cNvPr>
          <p:cNvSpPr>
            <a:spLocks noChangeShapeType="1"/>
          </p:cNvSpPr>
          <p:nvPr/>
        </p:nvSpPr>
        <p:spPr bwMode="auto">
          <a:xfrm>
            <a:off x="2107160" y="4212454"/>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38" name="Rectangle 12">
            <a:extLst>
              <a:ext uri="{FF2B5EF4-FFF2-40B4-BE49-F238E27FC236}">
                <a16:creationId xmlns:a16="http://schemas.microsoft.com/office/drawing/2014/main" id="{36D7FADD-8FEC-CA20-3E68-CE2A7C6DD92E}"/>
              </a:ext>
            </a:extLst>
          </p:cNvPr>
          <p:cNvSpPr>
            <a:spLocks noChangeArrowheads="1"/>
          </p:cNvSpPr>
          <p:nvPr/>
        </p:nvSpPr>
        <p:spPr bwMode="auto">
          <a:xfrm>
            <a:off x="1400402" y="4140569"/>
            <a:ext cx="656097" cy="16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−2</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Line 11">
            <a:extLst>
              <a:ext uri="{FF2B5EF4-FFF2-40B4-BE49-F238E27FC236}">
                <a16:creationId xmlns:a16="http://schemas.microsoft.com/office/drawing/2014/main" id="{665AD1C0-4B07-E51B-04BF-57AE4207368C}"/>
              </a:ext>
            </a:extLst>
          </p:cNvPr>
          <p:cNvSpPr>
            <a:spLocks noChangeShapeType="1"/>
          </p:cNvSpPr>
          <p:nvPr/>
        </p:nvSpPr>
        <p:spPr bwMode="auto">
          <a:xfrm>
            <a:off x="2107160" y="4411703"/>
            <a:ext cx="60897" cy="0"/>
          </a:xfrm>
          <a:prstGeom prst="line">
            <a:avLst/>
          </a:prstGeom>
          <a:noFill/>
          <a:ln w="12700" cap="flat">
            <a:solidFill>
              <a:srgbClr val="292929"/>
            </a:solidFill>
            <a:prstDash val="solid"/>
            <a:round/>
            <a:headEnd/>
            <a:tailEnd/>
          </a:ln>
          <a:extLst>
            <a:ext uri="{909E8E84-426E-40DD-AFC4-6F175D3DCCD1}">
              <a14:hiddenFill xmlns:a14="http://schemas.microsoft.com/office/drawing/2010/main">
                <a:no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40" name="Freeform 36">
            <a:extLst>
              <a:ext uri="{FF2B5EF4-FFF2-40B4-BE49-F238E27FC236}">
                <a16:creationId xmlns:a16="http://schemas.microsoft.com/office/drawing/2014/main" id="{DDC4D675-A313-3A17-D24C-D5D4F0FAF7B7}"/>
              </a:ext>
            </a:extLst>
          </p:cNvPr>
          <p:cNvSpPr>
            <a:spLocks/>
          </p:cNvSpPr>
          <p:nvPr/>
        </p:nvSpPr>
        <p:spPr bwMode="auto">
          <a:xfrm>
            <a:off x="2176843" y="2202008"/>
            <a:ext cx="0" cy="2422101"/>
          </a:xfrm>
          <a:custGeom>
            <a:avLst/>
            <a:gdLst>
              <a:gd name="T0" fmla="*/ 5 w 4750"/>
              <a:gd name="T1" fmla="*/ 0 h 3490"/>
              <a:gd name="T2" fmla="*/ 5 w 4750"/>
              <a:gd name="T3" fmla="*/ 3490 h 3490"/>
              <a:gd name="T4" fmla="*/ 0 w 4750"/>
              <a:gd name="T5" fmla="*/ 3490 h 3490"/>
              <a:gd name="T6" fmla="*/ 4750 w 4750"/>
              <a:gd name="T7" fmla="*/ 3490 h 3490"/>
              <a:gd name="connsiteX0" fmla="*/ 11 w 11"/>
              <a:gd name="connsiteY0" fmla="*/ 0 h 10000"/>
              <a:gd name="connsiteX1" fmla="*/ 11 w 11"/>
              <a:gd name="connsiteY1" fmla="*/ 10000 h 10000"/>
              <a:gd name="connsiteX2" fmla="*/ 0 w 11"/>
              <a:gd name="connsiteY2" fmla="*/ 10000 h 10000"/>
              <a:gd name="connsiteX0" fmla="*/ 10000 w 10000"/>
              <a:gd name="connsiteY0" fmla="*/ 0 h 10000"/>
              <a:gd name="connsiteX1" fmla="*/ 10000 w 10000"/>
              <a:gd name="connsiteY1" fmla="*/ 10000 h 10000"/>
              <a:gd name="connsiteX2" fmla="*/ 0 w 10000"/>
              <a:gd name="connsiteY2" fmla="*/ 10000 h 10000"/>
              <a:gd name="connsiteX0" fmla="*/ 0 w 0"/>
              <a:gd name="connsiteY0" fmla="*/ 0 h 10000"/>
              <a:gd name="connsiteX1" fmla="*/ 0 w 0"/>
              <a:gd name="connsiteY1" fmla="*/ 10000 h 10000"/>
            </a:gdLst>
            <a:ahLst/>
            <a:cxnLst>
              <a:cxn ang="0">
                <a:pos x="connsiteX0" y="connsiteY0"/>
              </a:cxn>
              <a:cxn ang="0">
                <a:pos x="connsiteX1" y="connsiteY1"/>
              </a:cxn>
            </a:cxnLst>
            <a:rect l="l" t="t" r="r" b="b"/>
            <a:pathLst>
              <a:path h="10000">
                <a:moveTo>
                  <a:pt x="0" y="0"/>
                </a:moveTo>
                <a:lnTo>
                  <a:pt x="0" y="10000"/>
                </a:lnTo>
              </a:path>
            </a:pathLst>
          </a:custGeom>
          <a:noFill/>
          <a:ln w="12700" cap="flat">
            <a:solidFill>
              <a:srgbClr val="2929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276" tIns="30138" rIns="60276" bIns="30138" numCol="1" anchor="ctr" anchorCtr="0" compatLnSpc="1">
            <a:prstTxWarp prst="textNoShape">
              <a:avLst/>
            </a:prstTxWarp>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endParaRPr kumimoji="0" lang="en-GB" sz="1055"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nvGrpSpPr>
          <p:cNvPr id="41" name="Group 40">
            <a:extLst>
              <a:ext uri="{FF2B5EF4-FFF2-40B4-BE49-F238E27FC236}">
                <a16:creationId xmlns:a16="http://schemas.microsoft.com/office/drawing/2014/main" id="{A1B0B3F8-BFDB-FEAA-5C04-451C8E672164}"/>
              </a:ext>
            </a:extLst>
          </p:cNvPr>
          <p:cNvGrpSpPr/>
          <p:nvPr/>
        </p:nvGrpSpPr>
        <p:grpSpPr>
          <a:xfrm>
            <a:off x="2327799" y="4214879"/>
            <a:ext cx="4292393" cy="368602"/>
            <a:chOff x="2748998" y="4141737"/>
            <a:chExt cx="2188805" cy="502317"/>
          </a:xfrm>
        </p:grpSpPr>
        <p:sp>
          <p:nvSpPr>
            <p:cNvPr id="42" name="Rectangle 21">
              <a:extLst>
                <a:ext uri="{FF2B5EF4-FFF2-40B4-BE49-F238E27FC236}">
                  <a16:creationId xmlns:a16="http://schemas.microsoft.com/office/drawing/2014/main" id="{E9A17859-2CA1-33C6-5845-F8C667E02131}"/>
                </a:ext>
              </a:extLst>
            </p:cNvPr>
            <p:cNvSpPr>
              <a:spLocks noChangeArrowheads="1"/>
            </p:cNvSpPr>
            <p:nvPr/>
          </p:nvSpPr>
          <p:spPr bwMode="auto">
            <a:xfrm>
              <a:off x="2748998" y="4141740"/>
              <a:ext cx="1067712" cy="5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Historical controls</a:t>
              </a:r>
            </a:p>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(n=16)</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21">
              <a:extLst>
                <a:ext uri="{FF2B5EF4-FFF2-40B4-BE49-F238E27FC236}">
                  <a16:creationId xmlns:a16="http://schemas.microsoft.com/office/drawing/2014/main" id="{0F0A7CB7-0A52-6440-952E-784E6B406F6E}"/>
                </a:ext>
              </a:extLst>
            </p:cNvPr>
            <p:cNvSpPr>
              <a:spLocks noChangeArrowheads="1"/>
            </p:cNvSpPr>
            <p:nvPr/>
          </p:nvSpPr>
          <p:spPr bwMode="auto">
            <a:xfrm>
              <a:off x="3870091" y="4141737"/>
              <a:ext cx="1067712" cy="5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292929"/>
                  </a:solidFill>
                  <a:effectLst/>
                  <a:uLnTx/>
                  <a:uFillTx/>
                  <a:latin typeface="Arial" panose="020B0604020202020204" pitchFamily="34" charset="0"/>
                  <a:ea typeface="+mn-ea"/>
                  <a:cs typeface="Arial" panose="020B0604020202020204" pitchFamily="34" charset="0"/>
                </a:rPr>
                <a:t>asfotase alfa</a:t>
              </a:r>
              <a:endParaRPr kumimoji="0" lang="en-US" altLang="en-US" sz="1055" b="0" i="0" u="none" strike="noStrike" kern="0" cap="none" spc="0" normalizeH="0" baseline="30000" noProof="0">
                <a:ln>
                  <a:noFill/>
                </a:ln>
                <a:solidFill>
                  <a:srgbClr val="292929"/>
                </a:solidFill>
                <a:effectLst/>
                <a:uLnTx/>
                <a:uFillTx/>
                <a:latin typeface="Arial" panose="020B0604020202020204" pitchFamily="34" charset="0"/>
                <a:ea typeface="+mn-ea"/>
                <a:cs typeface="Arial" panose="020B0604020202020204" pitchFamily="34" charset="0"/>
              </a:endParaRPr>
            </a:p>
            <a:p>
              <a:pPr marL="0" marR="0" lvl="0" indent="0" algn="ct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292929"/>
                  </a:solidFill>
                  <a:effectLst/>
                  <a:uLnTx/>
                  <a:uFillTx/>
                  <a:latin typeface="Arial" panose="020B0604020202020204" pitchFamily="34" charset="0"/>
                  <a:ea typeface="+mn-ea"/>
                  <a:cs typeface="Arial" panose="020B0604020202020204" pitchFamily="34" charset="0"/>
                </a:rPr>
                <a:t>(n=13)</a:t>
              </a:r>
            </a:p>
          </p:txBody>
        </p:sp>
      </p:grpSp>
      <p:cxnSp>
        <p:nvCxnSpPr>
          <p:cNvPr id="44" name="Straight Connector 43">
            <a:extLst>
              <a:ext uri="{FF2B5EF4-FFF2-40B4-BE49-F238E27FC236}">
                <a16:creationId xmlns:a16="http://schemas.microsoft.com/office/drawing/2014/main" id="{8EC1B896-F069-DADF-5051-81F975581315}"/>
              </a:ext>
            </a:extLst>
          </p:cNvPr>
          <p:cNvCxnSpPr/>
          <p:nvPr/>
        </p:nvCxnSpPr>
        <p:spPr bwMode="auto">
          <a:xfrm>
            <a:off x="2742822" y="4560378"/>
            <a:ext cx="3462341" cy="0"/>
          </a:xfrm>
          <a:prstGeom prst="line">
            <a:avLst/>
          </a:prstGeom>
          <a:solidFill>
            <a:srgbClr val="283C8C"/>
          </a:solidFill>
          <a:ln w="12700" cap="flat" cmpd="sng" algn="ctr">
            <a:solidFill>
              <a:srgbClr val="292929"/>
            </a:solidFill>
            <a:prstDash val="solid"/>
            <a:round/>
            <a:headEnd type="none" w="med" len="med"/>
            <a:tailEnd type="none" w="med" len="med"/>
          </a:ln>
          <a:effectLst/>
        </p:spPr>
      </p:cxnSp>
      <p:sp>
        <p:nvSpPr>
          <p:cNvPr id="45" name="Rectangle 21">
            <a:extLst>
              <a:ext uri="{FF2B5EF4-FFF2-40B4-BE49-F238E27FC236}">
                <a16:creationId xmlns:a16="http://schemas.microsoft.com/office/drawing/2014/main" id="{CF1A59CB-DAE6-7807-D0D5-EF3F37B65063}"/>
              </a:ext>
            </a:extLst>
          </p:cNvPr>
          <p:cNvSpPr>
            <a:spLocks noChangeArrowheads="1"/>
          </p:cNvSpPr>
          <p:nvPr/>
        </p:nvSpPr>
        <p:spPr bwMode="auto">
          <a:xfrm>
            <a:off x="6930250" y="4596037"/>
            <a:ext cx="3443187" cy="14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406" b="1"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2 years</a:t>
            </a:r>
            <a:endParaRPr kumimoji="0" lang="en-US" altLang="en-US" sz="1406"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6" name="Group 45">
            <a:extLst>
              <a:ext uri="{FF2B5EF4-FFF2-40B4-BE49-F238E27FC236}">
                <a16:creationId xmlns:a16="http://schemas.microsoft.com/office/drawing/2014/main" id="{EAC444F9-59A8-2351-D179-B038B2F3E078}"/>
              </a:ext>
            </a:extLst>
          </p:cNvPr>
          <p:cNvGrpSpPr/>
          <p:nvPr/>
        </p:nvGrpSpPr>
        <p:grpSpPr>
          <a:xfrm>
            <a:off x="6505647" y="4214879"/>
            <a:ext cx="4292393" cy="368602"/>
            <a:chOff x="2748998" y="4141737"/>
            <a:chExt cx="2188805" cy="502317"/>
          </a:xfrm>
        </p:grpSpPr>
        <p:sp>
          <p:nvSpPr>
            <p:cNvPr id="47" name="Rectangle 21">
              <a:extLst>
                <a:ext uri="{FF2B5EF4-FFF2-40B4-BE49-F238E27FC236}">
                  <a16:creationId xmlns:a16="http://schemas.microsoft.com/office/drawing/2014/main" id="{DE11746F-9E69-A648-B856-28392EEC16E0}"/>
                </a:ext>
              </a:extLst>
            </p:cNvPr>
            <p:cNvSpPr>
              <a:spLocks noChangeArrowheads="1"/>
            </p:cNvSpPr>
            <p:nvPr/>
          </p:nvSpPr>
          <p:spPr bwMode="auto">
            <a:xfrm>
              <a:off x="2748998" y="4141737"/>
              <a:ext cx="1067712" cy="5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Historical controls</a:t>
              </a:r>
            </a:p>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(n=15)</a:t>
              </a:r>
              <a:endParaRPr kumimoji="0" lang="en-US" altLang="en-US" sz="1055"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Rectangle 21">
              <a:extLst>
                <a:ext uri="{FF2B5EF4-FFF2-40B4-BE49-F238E27FC236}">
                  <a16:creationId xmlns:a16="http://schemas.microsoft.com/office/drawing/2014/main" id="{9282133D-FB93-BDBF-D3B6-AC757866EF5E}"/>
                </a:ext>
              </a:extLst>
            </p:cNvPr>
            <p:cNvSpPr>
              <a:spLocks noChangeArrowheads="1"/>
            </p:cNvSpPr>
            <p:nvPr/>
          </p:nvSpPr>
          <p:spPr bwMode="auto">
            <a:xfrm>
              <a:off x="3870091" y="4141740"/>
              <a:ext cx="1067712" cy="5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03672"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292929"/>
                  </a:solidFill>
                  <a:effectLst/>
                  <a:uLnTx/>
                  <a:uFillTx/>
                  <a:latin typeface="Arial" panose="020B0604020202020204" pitchFamily="34" charset="0"/>
                  <a:ea typeface="+mn-ea"/>
                  <a:cs typeface="Arial" panose="020B0604020202020204" pitchFamily="34" charset="0"/>
                </a:rPr>
                <a:t>asfotase alfa</a:t>
              </a:r>
              <a:endParaRPr kumimoji="0" lang="en-US" altLang="en-US" sz="1055" b="0" i="0" u="none" strike="noStrike" kern="0" cap="none" spc="0" normalizeH="0" baseline="30000" noProof="0">
                <a:ln>
                  <a:noFill/>
                </a:ln>
                <a:solidFill>
                  <a:srgbClr val="292929"/>
                </a:solidFill>
                <a:effectLst/>
                <a:uLnTx/>
                <a:uFillTx/>
                <a:latin typeface="Arial" panose="020B0604020202020204" pitchFamily="34" charset="0"/>
                <a:ea typeface="+mn-ea"/>
                <a:cs typeface="Arial" panose="020B0604020202020204" pitchFamily="34" charset="0"/>
              </a:endParaRPr>
            </a:p>
            <a:p>
              <a:pPr marL="0" marR="0" lvl="0" indent="0" algn="ctr" defTabSz="602754" rtl="0" eaLnBrk="0" fontAlgn="base" latinLnBrk="0" hangingPunct="0">
                <a:lnSpc>
                  <a:spcPct val="100000"/>
                </a:lnSpc>
                <a:spcBef>
                  <a:spcPct val="0"/>
                </a:spcBef>
                <a:spcAft>
                  <a:spcPct val="0"/>
                </a:spcAft>
                <a:buClrTx/>
                <a:buSzTx/>
                <a:buFontTx/>
                <a:buNone/>
                <a:tabLst/>
                <a:defRPr/>
              </a:pPr>
              <a:r>
                <a:rPr kumimoji="0" lang="en-US" altLang="en-US" sz="1055" b="0" i="0" u="none" strike="noStrike" kern="0" cap="none" spc="0" normalizeH="0" baseline="0" noProof="0">
                  <a:ln>
                    <a:noFill/>
                  </a:ln>
                  <a:solidFill>
                    <a:srgbClr val="292929"/>
                  </a:solidFill>
                  <a:effectLst/>
                  <a:uLnTx/>
                  <a:uFillTx/>
                  <a:latin typeface="Arial" panose="020B0604020202020204" pitchFamily="34" charset="0"/>
                  <a:ea typeface="+mn-ea"/>
                  <a:cs typeface="Arial" panose="020B0604020202020204" pitchFamily="34" charset="0"/>
                </a:rPr>
                <a:t>(n=13)</a:t>
              </a:r>
            </a:p>
          </p:txBody>
        </p:sp>
      </p:grpSp>
      <p:cxnSp>
        <p:nvCxnSpPr>
          <p:cNvPr id="49" name="Straight Connector 48">
            <a:extLst>
              <a:ext uri="{FF2B5EF4-FFF2-40B4-BE49-F238E27FC236}">
                <a16:creationId xmlns:a16="http://schemas.microsoft.com/office/drawing/2014/main" id="{9000A12F-E926-F2C4-2302-9BBEC9F69EFE}"/>
              </a:ext>
            </a:extLst>
          </p:cNvPr>
          <p:cNvCxnSpPr/>
          <p:nvPr/>
        </p:nvCxnSpPr>
        <p:spPr bwMode="auto">
          <a:xfrm>
            <a:off x="6920671" y="4560378"/>
            <a:ext cx="3462341" cy="0"/>
          </a:xfrm>
          <a:prstGeom prst="line">
            <a:avLst/>
          </a:prstGeom>
          <a:solidFill>
            <a:srgbClr val="283C8C"/>
          </a:solidFill>
          <a:ln w="12700" cap="flat" cmpd="sng" algn="ctr">
            <a:solidFill>
              <a:srgbClr val="292929"/>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CBDBF954-CA93-4FC2-9E18-296A2C813D8C}"/>
              </a:ext>
            </a:extLst>
          </p:cNvPr>
          <p:cNvCxnSpPr>
            <a:cxnSpLocks/>
          </p:cNvCxnSpPr>
          <p:nvPr/>
        </p:nvCxnSpPr>
        <p:spPr>
          <a:xfrm flipH="1">
            <a:off x="6944778" y="3399636"/>
            <a:ext cx="1052668" cy="0"/>
          </a:xfrm>
          <a:prstGeom prst="line">
            <a:avLst/>
          </a:prstGeom>
          <a:noFill/>
          <a:ln w="6350" cap="flat" cmpd="sng" algn="ctr">
            <a:solidFill>
              <a:srgbClr val="292929"/>
            </a:solidFill>
            <a:prstDash val="solid"/>
            <a:miter lim="800000"/>
          </a:ln>
          <a:effectLst/>
        </p:spPr>
      </p:cxnSp>
      <p:sp>
        <p:nvSpPr>
          <p:cNvPr id="55" name="Rectangle 54">
            <a:extLst>
              <a:ext uri="{FF2B5EF4-FFF2-40B4-BE49-F238E27FC236}">
                <a16:creationId xmlns:a16="http://schemas.microsoft.com/office/drawing/2014/main" id="{F153E1AC-E620-5290-0638-355C389DAA5A}"/>
              </a:ext>
            </a:extLst>
          </p:cNvPr>
          <p:cNvSpPr/>
          <p:nvPr/>
        </p:nvSpPr>
        <p:spPr bwMode="auto">
          <a:xfrm>
            <a:off x="3109458" y="3002891"/>
            <a:ext cx="589061" cy="52833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56" name="Rectangle 55">
            <a:extLst>
              <a:ext uri="{FF2B5EF4-FFF2-40B4-BE49-F238E27FC236}">
                <a16:creationId xmlns:a16="http://schemas.microsoft.com/office/drawing/2014/main" id="{7C658131-6A50-EDA0-1763-DE20C25FF641}"/>
              </a:ext>
            </a:extLst>
          </p:cNvPr>
          <p:cNvSpPr/>
          <p:nvPr/>
        </p:nvSpPr>
        <p:spPr bwMode="auto">
          <a:xfrm>
            <a:off x="7176583" y="2996794"/>
            <a:ext cx="589061" cy="678917"/>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nvGrpSpPr>
          <p:cNvPr id="118" name="Group 117">
            <a:extLst>
              <a:ext uri="{FF2B5EF4-FFF2-40B4-BE49-F238E27FC236}">
                <a16:creationId xmlns:a16="http://schemas.microsoft.com/office/drawing/2014/main" id="{8715AEA0-C31C-E287-1069-918D078145AC}"/>
              </a:ext>
            </a:extLst>
          </p:cNvPr>
          <p:cNvGrpSpPr/>
          <p:nvPr/>
        </p:nvGrpSpPr>
        <p:grpSpPr>
          <a:xfrm>
            <a:off x="3163819" y="2537787"/>
            <a:ext cx="480338" cy="1462500"/>
            <a:chOff x="2778354" y="3319166"/>
            <a:chExt cx="546518" cy="1664000"/>
          </a:xfrm>
        </p:grpSpPr>
        <p:cxnSp>
          <p:nvCxnSpPr>
            <p:cNvPr id="7" name="Straight Connector 6">
              <a:extLst>
                <a:ext uri="{FF2B5EF4-FFF2-40B4-BE49-F238E27FC236}">
                  <a16:creationId xmlns:a16="http://schemas.microsoft.com/office/drawing/2014/main" id="{D443D583-4D13-EBAF-471E-F18E501DD673}"/>
                </a:ext>
              </a:extLst>
            </p:cNvPr>
            <p:cNvCxnSpPr>
              <a:cxnSpLocks/>
              <a:stCxn id="59" idx="4"/>
              <a:endCxn id="74" idx="0"/>
            </p:cNvCxnSpPr>
            <p:nvPr/>
          </p:nvCxnSpPr>
          <p:spPr>
            <a:xfrm>
              <a:off x="3062042" y="3490549"/>
              <a:ext cx="0" cy="1321233"/>
            </a:xfrm>
            <a:prstGeom prst="line">
              <a:avLst/>
            </a:prstGeom>
            <a:noFill/>
            <a:ln w="6350" cap="flat" cmpd="sng" algn="ctr">
              <a:solidFill>
                <a:srgbClr val="292929"/>
              </a:solidFill>
              <a:prstDash val="solid"/>
              <a:miter lim="800000"/>
            </a:ln>
            <a:effectLst/>
          </p:spPr>
        </p:cxnSp>
        <p:cxnSp>
          <p:nvCxnSpPr>
            <p:cNvPr id="51" name="Straight Connector 50">
              <a:extLst>
                <a:ext uri="{FF2B5EF4-FFF2-40B4-BE49-F238E27FC236}">
                  <a16:creationId xmlns:a16="http://schemas.microsoft.com/office/drawing/2014/main" id="{D55E240F-FA82-FA36-E343-5098B5BE5461}"/>
                </a:ext>
              </a:extLst>
            </p:cNvPr>
            <p:cNvCxnSpPr>
              <a:cxnSpLocks/>
            </p:cNvCxnSpPr>
            <p:nvPr/>
          </p:nvCxnSpPr>
          <p:spPr>
            <a:xfrm>
              <a:off x="3057312" y="3361013"/>
              <a:ext cx="144581" cy="71172"/>
            </a:xfrm>
            <a:prstGeom prst="line">
              <a:avLst/>
            </a:prstGeom>
            <a:noFill/>
            <a:ln w="6350" cap="flat" cmpd="sng" algn="ctr">
              <a:solidFill>
                <a:srgbClr val="FFFFFF"/>
              </a:solidFill>
              <a:prstDash val="solid"/>
              <a:miter lim="800000"/>
            </a:ln>
            <a:effectLst/>
          </p:spPr>
        </p:cxnSp>
        <p:sp>
          <p:nvSpPr>
            <p:cNvPr id="59" name="Oval 58">
              <a:extLst>
                <a:ext uri="{FF2B5EF4-FFF2-40B4-BE49-F238E27FC236}">
                  <a16:creationId xmlns:a16="http://schemas.microsoft.com/office/drawing/2014/main" id="{2B738CBB-8DD8-984A-4D2F-D3328DD67427}"/>
                </a:ext>
              </a:extLst>
            </p:cNvPr>
            <p:cNvSpPr/>
            <p:nvPr/>
          </p:nvSpPr>
          <p:spPr bwMode="auto">
            <a:xfrm>
              <a:off x="2978418" y="331916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0" name="Oval 59">
              <a:extLst>
                <a:ext uri="{FF2B5EF4-FFF2-40B4-BE49-F238E27FC236}">
                  <a16:creationId xmlns:a16="http://schemas.microsoft.com/office/drawing/2014/main" id="{AC8E8E12-E0F0-5F4F-C65C-1FD5EED48C79}"/>
                </a:ext>
              </a:extLst>
            </p:cNvPr>
            <p:cNvSpPr/>
            <p:nvPr/>
          </p:nvSpPr>
          <p:spPr bwMode="auto">
            <a:xfrm>
              <a:off x="2978418" y="3475805"/>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1" name="Oval 60">
              <a:extLst>
                <a:ext uri="{FF2B5EF4-FFF2-40B4-BE49-F238E27FC236}">
                  <a16:creationId xmlns:a16="http://schemas.microsoft.com/office/drawing/2014/main" id="{FEF90979-EE7A-2418-127F-E5D3692B77B4}"/>
                </a:ext>
              </a:extLst>
            </p:cNvPr>
            <p:cNvSpPr/>
            <p:nvPr/>
          </p:nvSpPr>
          <p:spPr bwMode="auto">
            <a:xfrm>
              <a:off x="2978418" y="376922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2" name="Oval 61">
              <a:extLst>
                <a:ext uri="{FF2B5EF4-FFF2-40B4-BE49-F238E27FC236}">
                  <a16:creationId xmlns:a16="http://schemas.microsoft.com/office/drawing/2014/main" id="{D70D75F8-216D-0E75-BE4D-F60315D938E5}"/>
                </a:ext>
              </a:extLst>
            </p:cNvPr>
            <p:cNvSpPr/>
            <p:nvPr/>
          </p:nvSpPr>
          <p:spPr bwMode="auto">
            <a:xfrm>
              <a:off x="2978418" y="3921798"/>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3" name="Oval 62">
              <a:extLst>
                <a:ext uri="{FF2B5EF4-FFF2-40B4-BE49-F238E27FC236}">
                  <a16:creationId xmlns:a16="http://schemas.microsoft.com/office/drawing/2014/main" id="{4DBD3B39-A173-F99E-3D49-58F1213E7570}"/>
                </a:ext>
              </a:extLst>
            </p:cNvPr>
            <p:cNvSpPr/>
            <p:nvPr/>
          </p:nvSpPr>
          <p:spPr bwMode="auto">
            <a:xfrm>
              <a:off x="2978418" y="4095750"/>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4" name="Oval 63">
              <a:extLst>
                <a:ext uri="{FF2B5EF4-FFF2-40B4-BE49-F238E27FC236}">
                  <a16:creationId xmlns:a16="http://schemas.microsoft.com/office/drawing/2014/main" id="{FB648B5A-4EB9-7857-C5F8-9167039D6B2A}"/>
                </a:ext>
              </a:extLst>
            </p:cNvPr>
            <p:cNvSpPr/>
            <p:nvPr/>
          </p:nvSpPr>
          <p:spPr bwMode="auto">
            <a:xfrm>
              <a:off x="2778354" y="3770179"/>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5" name="Oval 64">
              <a:extLst>
                <a:ext uri="{FF2B5EF4-FFF2-40B4-BE49-F238E27FC236}">
                  <a16:creationId xmlns:a16="http://schemas.microsoft.com/office/drawing/2014/main" id="{1D3F3D4C-797D-00D3-CC8A-DF940ECBBF73}"/>
                </a:ext>
              </a:extLst>
            </p:cNvPr>
            <p:cNvSpPr/>
            <p:nvPr/>
          </p:nvSpPr>
          <p:spPr bwMode="auto">
            <a:xfrm>
              <a:off x="3157624" y="3770179"/>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6" name="Oval 65">
              <a:extLst>
                <a:ext uri="{FF2B5EF4-FFF2-40B4-BE49-F238E27FC236}">
                  <a16:creationId xmlns:a16="http://schemas.microsoft.com/office/drawing/2014/main" id="{338AC74A-3A99-218D-CB64-B164458CABA0}"/>
                </a:ext>
              </a:extLst>
            </p:cNvPr>
            <p:cNvSpPr/>
            <p:nvPr/>
          </p:nvSpPr>
          <p:spPr bwMode="auto">
            <a:xfrm>
              <a:off x="2778354" y="4231077"/>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7" name="Oval 66">
              <a:extLst>
                <a:ext uri="{FF2B5EF4-FFF2-40B4-BE49-F238E27FC236}">
                  <a16:creationId xmlns:a16="http://schemas.microsoft.com/office/drawing/2014/main" id="{4C17724B-3F6D-091E-4EDA-018D6FF7CBB4}"/>
                </a:ext>
              </a:extLst>
            </p:cNvPr>
            <p:cNvSpPr/>
            <p:nvPr/>
          </p:nvSpPr>
          <p:spPr bwMode="auto">
            <a:xfrm>
              <a:off x="2978418" y="4231077"/>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8" name="Oval 67">
              <a:extLst>
                <a:ext uri="{FF2B5EF4-FFF2-40B4-BE49-F238E27FC236}">
                  <a16:creationId xmlns:a16="http://schemas.microsoft.com/office/drawing/2014/main" id="{B6286ACB-B393-CB5C-DFF6-F1C807CCFFDD}"/>
                </a:ext>
              </a:extLst>
            </p:cNvPr>
            <p:cNvSpPr/>
            <p:nvPr/>
          </p:nvSpPr>
          <p:spPr bwMode="auto">
            <a:xfrm>
              <a:off x="3152939" y="4248565"/>
              <a:ext cx="167248" cy="136407"/>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9" name="Oval 68">
              <a:extLst>
                <a:ext uri="{FF2B5EF4-FFF2-40B4-BE49-F238E27FC236}">
                  <a16:creationId xmlns:a16="http://schemas.microsoft.com/office/drawing/2014/main" id="{1D94FE5E-F6C5-E94D-F420-BC1E9FDAB658}"/>
                </a:ext>
              </a:extLst>
            </p:cNvPr>
            <p:cNvSpPr/>
            <p:nvPr/>
          </p:nvSpPr>
          <p:spPr bwMode="auto">
            <a:xfrm>
              <a:off x="3152939" y="4373297"/>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0" name="Oval 69">
              <a:extLst>
                <a:ext uri="{FF2B5EF4-FFF2-40B4-BE49-F238E27FC236}">
                  <a16:creationId xmlns:a16="http://schemas.microsoft.com/office/drawing/2014/main" id="{2F8887C3-F41B-08D2-5BB1-D6805B72D650}"/>
                </a:ext>
              </a:extLst>
            </p:cNvPr>
            <p:cNvSpPr/>
            <p:nvPr/>
          </p:nvSpPr>
          <p:spPr bwMode="auto">
            <a:xfrm>
              <a:off x="2978418" y="4390785"/>
              <a:ext cx="167248" cy="136407"/>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1" name="Oval 70">
              <a:extLst>
                <a:ext uri="{FF2B5EF4-FFF2-40B4-BE49-F238E27FC236}">
                  <a16:creationId xmlns:a16="http://schemas.microsoft.com/office/drawing/2014/main" id="{FBD5EC32-D127-D4FF-3CB2-C2546AB7266F}"/>
                </a:ext>
              </a:extLst>
            </p:cNvPr>
            <p:cNvSpPr/>
            <p:nvPr/>
          </p:nvSpPr>
          <p:spPr bwMode="auto">
            <a:xfrm>
              <a:off x="2794827" y="4373297"/>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2" name="Oval 71">
              <a:extLst>
                <a:ext uri="{FF2B5EF4-FFF2-40B4-BE49-F238E27FC236}">
                  <a16:creationId xmlns:a16="http://schemas.microsoft.com/office/drawing/2014/main" id="{917D269C-4B18-2206-9D72-8C3380DEE687}"/>
                </a:ext>
              </a:extLst>
            </p:cNvPr>
            <p:cNvSpPr/>
            <p:nvPr/>
          </p:nvSpPr>
          <p:spPr bwMode="auto">
            <a:xfrm>
              <a:off x="2978418" y="455373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3" name="Oval 72">
              <a:extLst>
                <a:ext uri="{FF2B5EF4-FFF2-40B4-BE49-F238E27FC236}">
                  <a16:creationId xmlns:a16="http://schemas.microsoft.com/office/drawing/2014/main" id="{C7CA51E1-1E55-A6CC-2E9C-C9FF84BB7DEE}"/>
                </a:ext>
              </a:extLst>
            </p:cNvPr>
            <p:cNvSpPr/>
            <p:nvPr/>
          </p:nvSpPr>
          <p:spPr bwMode="auto">
            <a:xfrm>
              <a:off x="2978418" y="466496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4" name="Oval 73">
              <a:extLst>
                <a:ext uri="{FF2B5EF4-FFF2-40B4-BE49-F238E27FC236}">
                  <a16:creationId xmlns:a16="http://schemas.microsoft.com/office/drawing/2014/main" id="{1B81756E-977F-1FE1-58AB-4624860565AC}"/>
                </a:ext>
              </a:extLst>
            </p:cNvPr>
            <p:cNvSpPr/>
            <p:nvPr/>
          </p:nvSpPr>
          <p:spPr bwMode="auto">
            <a:xfrm>
              <a:off x="2978418" y="48117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cxnSp>
        <p:nvCxnSpPr>
          <p:cNvPr id="6" name="Straight Connector 5">
            <a:extLst>
              <a:ext uri="{FF2B5EF4-FFF2-40B4-BE49-F238E27FC236}">
                <a16:creationId xmlns:a16="http://schemas.microsoft.com/office/drawing/2014/main" id="{24D62A6B-A217-CB2C-E375-EB914ED5790A}"/>
              </a:ext>
            </a:extLst>
          </p:cNvPr>
          <p:cNvCxnSpPr>
            <a:cxnSpLocks/>
          </p:cNvCxnSpPr>
          <p:nvPr/>
        </p:nvCxnSpPr>
        <p:spPr>
          <a:xfrm>
            <a:off x="5674131" y="2541920"/>
            <a:ext cx="0" cy="795647"/>
          </a:xfrm>
          <a:prstGeom prst="line">
            <a:avLst/>
          </a:prstGeom>
          <a:noFill/>
          <a:ln w="6350" cap="flat" cmpd="sng" algn="ctr">
            <a:solidFill>
              <a:srgbClr val="292929"/>
            </a:solidFill>
            <a:prstDash val="solid"/>
            <a:miter lim="800000"/>
          </a:ln>
          <a:effectLst/>
        </p:spPr>
      </p:cxnSp>
      <p:cxnSp>
        <p:nvCxnSpPr>
          <p:cNvPr id="52" name="Straight Connector 51">
            <a:extLst>
              <a:ext uri="{FF2B5EF4-FFF2-40B4-BE49-F238E27FC236}">
                <a16:creationId xmlns:a16="http://schemas.microsoft.com/office/drawing/2014/main" id="{6D1DB51A-18FF-DDE5-41A1-6349C4CDDE49}"/>
              </a:ext>
            </a:extLst>
          </p:cNvPr>
          <p:cNvCxnSpPr>
            <a:cxnSpLocks/>
          </p:cNvCxnSpPr>
          <p:nvPr/>
        </p:nvCxnSpPr>
        <p:spPr>
          <a:xfrm>
            <a:off x="5603541" y="2460896"/>
            <a:ext cx="141185" cy="81790"/>
          </a:xfrm>
          <a:prstGeom prst="line">
            <a:avLst/>
          </a:prstGeom>
          <a:noFill/>
          <a:ln w="6350" cap="flat" cmpd="sng" algn="ctr">
            <a:solidFill>
              <a:srgbClr val="FFFFFF"/>
            </a:solidFill>
            <a:prstDash val="solid"/>
            <a:miter lim="800000"/>
          </a:ln>
          <a:effectLst/>
        </p:spPr>
      </p:cxnSp>
      <p:cxnSp>
        <p:nvCxnSpPr>
          <p:cNvPr id="53" name="Straight Connector 52">
            <a:extLst>
              <a:ext uri="{FF2B5EF4-FFF2-40B4-BE49-F238E27FC236}">
                <a16:creationId xmlns:a16="http://schemas.microsoft.com/office/drawing/2014/main" id="{E853638F-0C93-6D53-4B48-E1759A7537A7}"/>
              </a:ext>
            </a:extLst>
          </p:cNvPr>
          <p:cNvCxnSpPr>
            <a:cxnSpLocks/>
          </p:cNvCxnSpPr>
          <p:nvPr/>
        </p:nvCxnSpPr>
        <p:spPr>
          <a:xfrm flipH="1">
            <a:off x="5147797" y="2613769"/>
            <a:ext cx="1052668" cy="0"/>
          </a:xfrm>
          <a:prstGeom prst="line">
            <a:avLst/>
          </a:prstGeom>
          <a:noFill/>
          <a:ln w="6350" cap="flat" cmpd="sng" algn="ctr">
            <a:solidFill>
              <a:schemeClr val="tx1"/>
            </a:solidFill>
            <a:prstDash val="solid"/>
            <a:miter lim="800000"/>
          </a:ln>
          <a:effectLst/>
        </p:spPr>
      </p:cxnSp>
      <p:sp>
        <p:nvSpPr>
          <p:cNvPr id="57" name="Rectangle 56">
            <a:extLst>
              <a:ext uri="{FF2B5EF4-FFF2-40B4-BE49-F238E27FC236}">
                <a16:creationId xmlns:a16="http://schemas.microsoft.com/office/drawing/2014/main" id="{F1EBE564-D020-54E7-66F6-7B50EA03DE0B}"/>
              </a:ext>
            </a:extLst>
          </p:cNvPr>
          <p:cNvSpPr/>
          <p:nvPr/>
        </p:nvSpPr>
        <p:spPr bwMode="auto">
          <a:xfrm flipV="1">
            <a:off x="5379602" y="2610022"/>
            <a:ext cx="589061" cy="155567"/>
          </a:xfrm>
          <a:prstGeom prst="rect">
            <a:avLst/>
          </a:prstGeom>
          <a:solidFill>
            <a:schemeClr val="tx1">
              <a:lumMod val="25000"/>
              <a:lumOff val="75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nvGrpSpPr>
          <p:cNvPr id="124" name="Group 123">
            <a:extLst>
              <a:ext uri="{FF2B5EF4-FFF2-40B4-BE49-F238E27FC236}">
                <a16:creationId xmlns:a16="http://schemas.microsoft.com/office/drawing/2014/main" id="{F4642770-2772-E329-128D-586FD523FC42}"/>
              </a:ext>
            </a:extLst>
          </p:cNvPr>
          <p:cNvGrpSpPr/>
          <p:nvPr/>
        </p:nvGrpSpPr>
        <p:grpSpPr>
          <a:xfrm>
            <a:off x="5270041" y="2391290"/>
            <a:ext cx="808183" cy="1096908"/>
            <a:chOff x="5139316" y="3152482"/>
            <a:chExt cx="919533" cy="1248037"/>
          </a:xfrm>
        </p:grpSpPr>
        <p:sp>
          <p:nvSpPr>
            <p:cNvPr id="75" name="Oval 74">
              <a:extLst>
                <a:ext uri="{FF2B5EF4-FFF2-40B4-BE49-F238E27FC236}">
                  <a16:creationId xmlns:a16="http://schemas.microsoft.com/office/drawing/2014/main" id="{DA387334-EF70-EDD0-D68D-474323491326}"/>
                </a:ext>
              </a:extLst>
            </p:cNvPr>
            <p:cNvSpPr/>
            <p:nvPr/>
          </p:nvSpPr>
          <p:spPr bwMode="auto">
            <a:xfrm>
              <a:off x="5533672" y="4229135"/>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6" name="Oval 75">
              <a:extLst>
                <a:ext uri="{FF2B5EF4-FFF2-40B4-BE49-F238E27FC236}">
                  <a16:creationId xmlns:a16="http://schemas.microsoft.com/office/drawing/2014/main" id="{F616DED5-9E3E-238E-6B3C-4FD9BBEBFDED}"/>
                </a:ext>
              </a:extLst>
            </p:cNvPr>
            <p:cNvSpPr/>
            <p:nvPr/>
          </p:nvSpPr>
          <p:spPr bwMode="auto">
            <a:xfrm>
              <a:off x="5533672" y="377798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7" name="Oval 76">
              <a:extLst>
                <a:ext uri="{FF2B5EF4-FFF2-40B4-BE49-F238E27FC236}">
                  <a16:creationId xmlns:a16="http://schemas.microsoft.com/office/drawing/2014/main" id="{01717059-8200-C308-BBF6-712C17A8DB5D}"/>
                </a:ext>
              </a:extLst>
            </p:cNvPr>
            <p:cNvSpPr/>
            <p:nvPr/>
          </p:nvSpPr>
          <p:spPr bwMode="auto">
            <a:xfrm>
              <a:off x="5395801" y="3497221"/>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8" name="Oval 77">
              <a:extLst>
                <a:ext uri="{FF2B5EF4-FFF2-40B4-BE49-F238E27FC236}">
                  <a16:creationId xmlns:a16="http://schemas.microsoft.com/office/drawing/2014/main" id="{ED792410-007E-FAD4-1DEF-0BD20344A61B}"/>
                </a:ext>
              </a:extLst>
            </p:cNvPr>
            <p:cNvSpPr/>
            <p:nvPr/>
          </p:nvSpPr>
          <p:spPr bwMode="auto">
            <a:xfrm>
              <a:off x="5702260" y="3497221"/>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79" name="Oval 78">
              <a:extLst>
                <a:ext uri="{FF2B5EF4-FFF2-40B4-BE49-F238E27FC236}">
                  <a16:creationId xmlns:a16="http://schemas.microsoft.com/office/drawing/2014/main" id="{F8342A07-44C9-FD7F-4DC2-5DAE13425B6D}"/>
                </a:ext>
              </a:extLst>
            </p:cNvPr>
            <p:cNvSpPr/>
            <p:nvPr/>
          </p:nvSpPr>
          <p:spPr bwMode="auto">
            <a:xfrm>
              <a:off x="5590689"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0" name="Oval 79">
              <a:extLst>
                <a:ext uri="{FF2B5EF4-FFF2-40B4-BE49-F238E27FC236}">
                  <a16:creationId xmlns:a16="http://schemas.microsoft.com/office/drawing/2014/main" id="{78515262-703D-3C0C-2C26-13B7932FE6A8}"/>
                </a:ext>
              </a:extLst>
            </p:cNvPr>
            <p:cNvSpPr/>
            <p:nvPr/>
          </p:nvSpPr>
          <p:spPr bwMode="auto">
            <a:xfrm>
              <a:off x="5741148"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1" name="Oval 80">
              <a:extLst>
                <a:ext uri="{FF2B5EF4-FFF2-40B4-BE49-F238E27FC236}">
                  <a16:creationId xmlns:a16="http://schemas.microsoft.com/office/drawing/2014/main" id="{98D51A18-A5F2-C044-70D2-41228FBE5095}"/>
                </a:ext>
              </a:extLst>
            </p:cNvPr>
            <p:cNvSpPr/>
            <p:nvPr/>
          </p:nvSpPr>
          <p:spPr bwMode="auto">
            <a:xfrm>
              <a:off x="5891601"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2" name="Oval 81">
              <a:extLst>
                <a:ext uri="{FF2B5EF4-FFF2-40B4-BE49-F238E27FC236}">
                  <a16:creationId xmlns:a16="http://schemas.microsoft.com/office/drawing/2014/main" id="{D010A141-CC74-7098-C3CE-FDFF9BFEF2D7}"/>
                </a:ext>
              </a:extLst>
            </p:cNvPr>
            <p:cNvSpPr/>
            <p:nvPr/>
          </p:nvSpPr>
          <p:spPr bwMode="auto">
            <a:xfrm>
              <a:off x="5440232"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3" name="Oval 82">
              <a:extLst>
                <a:ext uri="{FF2B5EF4-FFF2-40B4-BE49-F238E27FC236}">
                  <a16:creationId xmlns:a16="http://schemas.microsoft.com/office/drawing/2014/main" id="{BB092E03-5028-2035-5956-563D7F35C673}"/>
                </a:ext>
              </a:extLst>
            </p:cNvPr>
            <p:cNvSpPr/>
            <p:nvPr/>
          </p:nvSpPr>
          <p:spPr bwMode="auto">
            <a:xfrm>
              <a:off x="5289773"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4" name="Oval 83">
              <a:extLst>
                <a:ext uri="{FF2B5EF4-FFF2-40B4-BE49-F238E27FC236}">
                  <a16:creationId xmlns:a16="http://schemas.microsoft.com/office/drawing/2014/main" id="{5BEE209F-F87A-104E-D330-DF5D47FF6798}"/>
                </a:ext>
              </a:extLst>
            </p:cNvPr>
            <p:cNvSpPr/>
            <p:nvPr/>
          </p:nvSpPr>
          <p:spPr bwMode="auto">
            <a:xfrm>
              <a:off x="5139316"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5" name="Oval 84">
              <a:extLst>
                <a:ext uri="{FF2B5EF4-FFF2-40B4-BE49-F238E27FC236}">
                  <a16:creationId xmlns:a16="http://schemas.microsoft.com/office/drawing/2014/main" id="{CE89BA8C-2B91-496F-BCCD-7ED95BE411D4}"/>
                </a:ext>
              </a:extLst>
            </p:cNvPr>
            <p:cNvSpPr/>
            <p:nvPr/>
          </p:nvSpPr>
          <p:spPr bwMode="auto">
            <a:xfrm>
              <a:off x="5331811" y="31524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6" name="Oval 85">
              <a:extLst>
                <a:ext uri="{FF2B5EF4-FFF2-40B4-BE49-F238E27FC236}">
                  <a16:creationId xmlns:a16="http://schemas.microsoft.com/office/drawing/2014/main" id="{1A2CD2CB-24EC-C097-47A5-755BC9D97F66}"/>
                </a:ext>
              </a:extLst>
            </p:cNvPr>
            <p:cNvSpPr/>
            <p:nvPr/>
          </p:nvSpPr>
          <p:spPr bwMode="auto">
            <a:xfrm>
              <a:off x="5533672" y="31524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7" name="Oval 86">
              <a:extLst>
                <a:ext uri="{FF2B5EF4-FFF2-40B4-BE49-F238E27FC236}">
                  <a16:creationId xmlns:a16="http://schemas.microsoft.com/office/drawing/2014/main" id="{C23BD001-1BEF-CF42-B300-59FEAC78A8A8}"/>
                </a:ext>
              </a:extLst>
            </p:cNvPr>
            <p:cNvSpPr/>
            <p:nvPr/>
          </p:nvSpPr>
          <p:spPr bwMode="auto">
            <a:xfrm>
              <a:off x="5717283" y="31524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120" name="Group 119">
            <a:extLst>
              <a:ext uri="{FF2B5EF4-FFF2-40B4-BE49-F238E27FC236}">
                <a16:creationId xmlns:a16="http://schemas.microsoft.com/office/drawing/2014/main" id="{0EFAFEE5-70FF-75D4-DC02-BFFD55874F95}"/>
              </a:ext>
            </a:extLst>
          </p:cNvPr>
          <p:cNvGrpSpPr/>
          <p:nvPr/>
        </p:nvGrpSpPr>
        <p:grpSpPr>
          <a:xfrm>
            <a:off x="7233002" y="2546207"/>
            <a:ext cx="476224" cy="1338165"/>
            <a:chOff x="7443710" y="3328746"/>
            <a:chExt cx="541837" cy="1522534"/>
          </a:xfrm>
        </p:grpSpPr>
        <p:cxnSp>
          <p:nvCxnSpPr>
            <p:cNvPr id="5" name="Straight Connector 4">
              <a:extLst>
                <a:ext uri="{FF2B5EF4-FFF2-40B4-BE49-F238E27FC236}">
                  <a16:creationId xmlns:a16="http://schemas.microsoft.com/office/drawing/2014/main" id="{A4891E02-8C7B-531A-D101-24E998572E97}"/>
                </a:ext>
              </a:extLst>
            </p:cNvPr>
            <p:cNvCxnSpPr>
              <a:cxnSpLocks/>
              <a:stCxn id="88" idx="4"/>
              <a:endCxn id="102" idx="0"/>
            </p:cNvCxnSpPr>
            <p:nvPr/>
          </p:nvCxnSpPr>
          <p:spPr>
            <a:xfrm>
              <a:off x="7714629" y="3500129"/>
              <a:ext cx="0" cy="1179767"/>
            </a:xfrm>
            <a:prstGeom prst="line">
              <a:avLst/>
            </a:prstGeom>
            <a:noFill/>
            <a:ln w="6350" cap="flat" cmpd="sng" algn="ctr">
              <a:solidFill>
                <a:srgbClr val="292929"/>
              </a:solidFill>
              <a:prstDash val="solid"/>
              <a:miter lim="800000"/>
            </a:ln>
            <a:effectLst/>
          </p:spPr>
        </p:cxnSp>
        <p:sp>
          <p:nvSpPr>
            <p:cNvPr id="88" name="Oval 87">
              <a:extLst>
                <a:ext uri="{FF2B5EF4-FFF2-40B4-BE49-F238E27FC236}">
                  <a16:creationId xmlns:a16="http://schemas.microsoft.com/office/drawing/2014/main" id="{1D3DDC55-090B-DD57-7C4E-B94F537A5418}"/>
                </a:ext>
              </a:extLst>
            </p:cNvPr>
            <p:cNvSpPr/>
            <p:nvPr/>
          </p:nvSpPr>
          <p:spPr bwMode="auto">
            <a:xfrm>
              <a:off x="7631004" y="332874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9" name="Oval 88">
              <a:extLst>
                <a:ext uri="{FF2B5EF4-FFF2-40B4-BE49-F238E27FC236}">
                  <a16:creationId xmlns:a16="http://schemas.microsoft.com/office/drawing/2014/main" id="{5C84C46C-408A-8306-700C-33F5768C97BE}"/>
                </a:ext>
              </a:extLst>
            </p:cNvPr>
            <p:cNvSpPr/>
            <p:nvPr/>
          </p:nvSpPr>
          <p:spPr bwMode="auto">
            <a:xfrm>
              <a:off x="7631004" y="347579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0" name="Oval 89">
              <a:extLst>
                <a:ext uri="{FF2B5EF4-FFF2-40B4-BE49-F238E27FC236}">
                  <a16:creationId xmlns:a16="http://schemas.microsoft.com/office/drawing/2014/main" id="{AA5F5327-D075-75E3-FCCD-36597D20B363}"/>
                </a:ext>
              </a:extLst>
            </p:cNvPr>
            <p:cNvSpPr/>
            <p:nvPr/>
          </p:nvSpPr>
          <p:spPr bwMode="auto">
            <a:xfrm>
              <a:off x="7631004" y="3921798"/>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1" name="Oval 90">
              <a:extLst>
                <a:ext uri="{FF2B5EF4-FFF2-40B4-BE49-F238E27FC236}">
                  <a16:creationId xmlns:a16="http://schemas.microsoft.com/office/drawing/2014/main" id="{7560925F-6A8D-F441-4DC3-6F9665DA6B45}"/>
                </a:ext>
              </a:extLst>
            </p:cNvPr>
            <p:cNvSpPr/>
            <p:nvPr/>
          </p:nvSpPr>
          <p:spPr bwMode="auto">
            <a:xfrm>
              <a:off x="7527477" y="3787091"/>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2" name="Oval 91">
              <a:extLst>
                <a:ext uri="{FF2B5EF4-FFF2-40B4-BE49-F238E27FC236}">
                  <a16:creationId xmlns:a16="http://schemas.microsoft.com/office/drawing/2014/main" id="{013ADBEE-49BB-9851-395D-BA1EB0D1B329}"/>
                </a:ext>
              </a:extLst>
            </p:cNvPr>
            <p:cNvSpPr/>
            <p:nvPr/>
          </p:nvSpPr>
          <p:spPr bwMode="auto">
            <a:xfrm>
              <a:off x="7734532" y="3787091"/>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3" name="Oval 92">
              <a:extLst>
                <a:ext uri="{FF2B5EF4-FFF2-40B4-BE49-F238E27FC236}">
                  <a16:creationId xmlns:a16="http://schemas.microsoft.com/office/drawing/2014/main" id="{6F46B7DB-ACD5-AA37-FD55-1642BC764042}"/>
                </a:ext>
              </a:extLst>
            </p:cNvPr>
            <p:cNvSpPr/>
            <p:nvPr/>
          </p:nvSpPr>
          <p:spPr bwMode="auto">
            <a:xfrm>
              <a:off x="7631004" y="4110000"/>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4" name="Oval 93">
              <a:extLst>
                <a:ext uri="{FF2B5EF4-FFF2-40B4-BE49-F238E27FC236}">
                  <a16:creationId xmlns:a16="http://schemas.microsoft.com/office/drawing/2014/main" id="{29261342-C97A-02E2-2EA5-CF16A5CAEA24}"/>
                </a:ext>
              </a:extLst>
            </p:cNvPr>
            <p:cNvSpPr/>
            <p:nvPr/>
          </p:nvSpPr>
          <p:spPr bwMode="auto">
            <a:xfrm>
              <a:off x="7527477" y="4224884"/>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5" name="Oval 94">
              <a:extLst>
                <a:ext uri="{FF2B5EF4-FFF2-40B4-BE49-F238E27FC236}">
                  <a16:creationId xmlns:a16="http://schemas.microsoft.com/office/drawing/2014/main" id="{149EB5B0-4B1B-93C0-09BD-40F8EAF753B7}"/>
                </a:ext>
              </a:extLst>
            </p:cNvPr>
            <p:cNvSpPr/>
            <p:nvPr/>
          </p:nvSpPr>
          <p:spPr bwMode="auto">
            <a:xfrm>
              <a:off x="7734532" y="4224884"/>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6" name="Oval 95">
              <a:extLst>
                <a:ext uri="{FF2B5EF4-FFF2-40B4-BE49-F238E27FC236}">
                  <a16:creationId xmlns:a16="http://schemas.microsoft.com/office/drawing/2014/main" id="{DB0119F9-DCD0-98A1-B52A-62CF72937212}"/>
                </a:ext>
              </a:extLst>
            </p:cNvPr>
            <p:cNvSpPr/>
            <p:nvPr/>
          </p:nvSpPr>
          <p:spPr bwMode="auto">
            <a:xfrm>
              <a:off x="7443710" y="439530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7" name="Oval 96">
              <a:extLst>
                <a:ext uri="{FF2B5EF4-FFF2-40B4-BE49-F238E27FC236}">
                  <a16:creationId xmlns:a16="http://schemas.microsoft.com/office/drawing/2014/main" id="{350CFF53-72B4-9EA1-0113-CBDE9DDB45A9}"/>
                </a:ext>
              </a:extLst>
            </p:cNvPr>
            <p:cNvSpPr/>
            <p:nvPr/>
          </p:nvSpPr>
          <p:spPr bwMode="auto">
            <a:xfrm>
              <a:off x="7634552" y="4412794"/>
              <a:ext cx="167248" cy="136407"/>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8" name="Oval 97">
              <a:extLst>
                <a:ext uri="{FF2B5EF4-FFF2-40B4-BE49-F238E27FC236}">
                  <a16:creationId xmlns:a16="http://schemas.microsoft.com/office/drawing/2014/main" id="{6D160B0E-C7FC-CF88-409A-6176DA554C70}"/>
                </a:ext>
              </a:extLst>
            </p:cNvPr>
            <p:cNvSpPr/>
            <p:nvPr/>
          </p:nvSpPr>
          <p:spPr bwMode="auto">
            <a:xfrm>
              <a:off x="7818299" y="439530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99" name="Oval 98">
              <a:extLst>
                <a:ext uri="{FF2B5EF4-FFF2-40B4-BE49-F238E27FC236}">
                  <a16:creationId xmlns:a16="http://schemas.microsoft.com/office/drawing/2014/main" id="{32C9D3A1-9E16-3446-EE92-58EAE073981B}"/>
                </a:ext>
              </a:extLst>
            </p:cNvPr>
            <p:cNvSpPr/>
            <p:nvPr/>
          </p:nvSpPr>
          <p:spPr bwMode="auto">
            <a:xfrm>
              <a:off x="7443710" y="455350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0" name="Oval 99">
              <a:extLst>
                <a:ext uri="{FF2B5EF4-FFF2-40B4-BE49-F238E27FC236}">
                  <a16:creationId xmlns:a16="http://schemas.microsoft.com/office/drawing/2014/main" id="{D0539F13-4B1E-78DD-C921-B8D0F63F7F71}"/>
                </a:ext>
              </a:extLst>
            </p:cNvPr>
            <p:cNvSpPr/>
            <p:nvPr/>
          </p:nvSpPr>
          <p:spPr bwMode="auto">
            <a:xfrm>
              <a:off x="7634552" y="455350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1" name="Oval 100">
              <a:extLst>
                <a:ext uri="{FF2B5EF4-FFF2-40B4-BE49-F238E27FC236}">
                  <a16:creationId xmlns:a16="http://schemas.microsoft.com/office/drawing/2014/main" id="{04B1DB2A-4A8B-6BCA-2728-5EBAE42674AF}"/>
                </a:ext>
              </a:extLst>
            </p:cNvPr>
            <p:cNvSpPr/>
            <p:nvPr/>
          </p:nvSpPr>
          <p:spPr bwMode="auto">
            <a:xfrm>
              <a:off x="7818299" y="4553503"/>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2" name="Oval 101">
              <a:extLst>
                <a:ext uri="{FF2B5EF4-FFF2-40B4-BE49-F238E27FC236}">
                  <a16:creationId xmlns:a16="http://schemas.microsoft.com/office/drawing/2014/main" id="{B4D66807-D384-7B9A-2929-F91040F43714}"/>
                </a:ext>
              </a:extLst>
            </p:cNvPr>
            <p:cNvSpPr/>
            <p:nvPr/>
          </p:nvSpPr>
          <p:spPr bwMode="auto">
            <a:xfrm>
              <a:off x="7631004" y="467989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122" name="Group 121">
            <a:extLst>
              <a:ext uri="{FF2B5EF4-FFF2-40B4-BE49-F238E27FC236}">
                <a16:creationId xmlns:a16="http://schemas.microsoft.com/office/drawing/2014/main" id="{8EDFD7B8-F48D-A36D-78F3-153B5D23F5EC}"/>
              </a:ext>
            </a:extLst>
          </p:cNvPr>
          <p:cNvGrpSpPr/>
          <p:nvPr/>
        </p:nvGrpSpPr>
        <p:grpSpPr>
          <a:xfrm>
            <a:off x="9162397" y="2391288"/>
            <a:ext cx="1052668" cy="1096455"/>
            <a:chOff x="9597070" y="3152482"/>
            <a:chExt cx="1197702" cy="1247522"/>
          </a:xfrm>
        </p:grpSpPr>
        <p:cxnSp>
          <p:nvCxnSpPr>
            <p:cNvPr id="8" name="Straight Connector 7">
              <a:extLst>
                <a:ext uri="{FF2B5EF4-FFF2-40B4-BE49-F238E27FC236}">
                  <a16:creationId xmlns:a16="http://schemas.microsoft.com/office/drawing/2014/main" id="{921705E0-A095-8493-A025-5E25560E43DF}"/>
                </a:ext>
              </a:extLst>
            </p:cNvPr>
            <p:cNvCxnSpPr>
              <a:cxnSpLocks/>
              <a:endCxn id="114" idx="0"/>
            </p:cNvCxnSpPr>
            <p:nvPr/>
          </p:nvCxnSpPr>
          <p:spPr>
            <a:xfrm>
              <a:off x="10212811" y="3251949"/>
              <a:ext cx="11330" cy="976671"/>
            </a:xfrm>
            <a:prstGeom prst="line">
              <a:avLst/>
            </a:prstGeom>
            <a:noFill/>
            <a:ln w="6350" cap="flat" cmpd="sng" algn="ctr">
              <a:solidFill>
                <a:srgbClr val="292929"/>
              </a:solidFill>
              <a:prstDash val="solid"/>
              <a:miter lim="800000"/>
            </a:ln>
            <a:effectLst/>
          </p:spPr>
        </p:cxnSp>
        <p:cxnSp>
          <p:nvCxnSpPr>
            <p:cNvPr id="54" name="Straight Connector 53">
              <a:extLst>
                <a:ext uri="{FF2B5EF4-FFF2-40B4-BE49-F238E27FC236}">
                  <a16:creationId xmlns:a16="http://schemas.microsoft.com/office/drawing/2014/main" id="{1BAE1028-0B18-A8B5-5232-96DBA248229F}"/>
                </a:ext>
              </a:extLst>
            </p:cNvPr>
            <p:cNvCxnSpPr/>
            <p:nvPr/>
          </p:nvCxnSpPr>
          <p:spPr>
            <a:xfrm flipH="1">
              <a:off x="9597070" y="3401351"/>
              <a:ext cx="1197702" cy="0"/>
            </a:xfrm>
            <a:prstGeom prst="line">
              <a:avLst/>
            </a:prstGeom>
            <a:noFill/>
            <a:ln w="6350" cap="flat" cmpd="sng" algn="ctr">
              <a:solidFill>
                <a:schemeClr val="tx1"/>
              </a:solidFill>
              <a:prstDash val="solid"/>
              <a:miter lim="800000"/>
            </a:ln>
            <a:effectLst/>
          </p:spPr>
        </p:cxnSp>
        <p:sp>
          <p:nvSpPr>
            <p:cNvPr id="58" name="Rectangle 57">
              <a:extLst>
                <a:ext uri="{FF2B5EF4-FFF2-40B4-BE49-F238E27FC236}">
                  <a16:creationId xmlns:a16="http://schemas.microsoft.com/office/drawing/2014/main" id="{C3B76102-DC39-4BD2-E7D2-C8B31061C1B9}"/>
                </a:ext>
              </a:extLst>
            </p:cNvPr>
            <p:cNvSpPr/>
            <p:nvPr/>
          </p:nvSpPr>
          <p:spPr bwMode="auto">
            <a:xfrm flipV="1">
              <a:off x="9884591" y="3401351"/>
              <a:ext cx="670221" cy="348658"/>
            </a:xfrm>
            <a:prstGeom prst="rect">
              <a:avLst/>
            </a:prstGeom>
            <a:solidFill>
              <a:schemeClr val="tx1">
                <a:lumMod val="25000"/>
                <a:lumOff val="75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3" name="Oval 102">
              <a:extLst>
                <a:ext uri="{FF2B5EF4-FFF2-40B4-BE49-F238E27FC236}">
                  <a16:creationId xmlns:a16="http://schemas.microsoft.com/office/drawing/2014/main" id="{260C52CE-A5B8-5CEC-2441-A132FAA0B431}"/>
                </a:ext>
              </a:extLst>
            </p:cNvPr>
            <p:cNvSpPr/>
            <p:nvPr/>
          </p:nvSpPr>
          <p:spPr bwMode="auto">
            <a:xfrm>
              <a:off x="10036173" y="378154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4" name="Oval 103">
              <a:extLst>
                <a:ext uri="{FF2B5EF4-FFF2-40B4-BE49-F238E27FC236}">
                  <a16:creationId xmlns:a16="http://schemas.microsoft.com/office/drawing/2014/main" id="{8BBA5E40-06AB-EBBE-1CFE-044592A16109}"/>
                </a:ext>
              </a:extLst>
            </p:cNvPr>
            <p:cNvSpPr/>
            <p:nvPr/>
          </p:nvSpPr>
          <p:spPr bwMode="auto">
            <a:xfrm>
              <a:off x="10269550" y="3781546"/>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5" name="Oval 104">
              <a:extLst>
                <a:ext uri="{FF2B5EF4-FFF2-40B4-BE49-F238E27FC236}">
                  <a16:creationId xmlns:a16="http://schemas.microsoft.com/office/drawing/2014/main" id="{A17B2567-9855-A525-6ED2-AEE0DFFC7B64}"/>
                </a:ext>
              </a:extLst>
            </p:cNvPr>
            <p:cNvSpPr/>
            <p:nvPr/>
          </p:nvSpPr>
          <p:spPr bwMode="auto">
            <a:xfrm>
              <a:off x="10151243" y="3685485"/>
              <a:ext cx="167248" cy="136407"/>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6" name="Oval 105">
              <a:extLst>
                <a:ext uri="{FF2B5EF4-FFF2-40B4-BE49-F238E27FC236}">
                  <a16:creationId xmlns:a16="http://schemas.microsoft.com/office/drawing/2014/main" id="{361F55AA-99A5-63D0-20E6-54530D41AAD7}"/>
                </a:ext>
              </a:extLst>
            </p:cNvPr>
            <p:cNvSpPr/>
            <p:nvPr/>
          </p:nvSpPr>
          <p:spPr bwMode="auto">
            <a:xfrm>
              <a:off x="10065289" y="31524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7" name="Oval 106">
              <a:extLst>
                <a:ext uri="{FF2B5EF4-FFF2-40B4-BE49-F238E27FC236}">
                  <a16:creationId xmlns:a16="http://schemas.microsoft.com/office/drawing/2014/main" id="{AD0389EA-5CE7-9954-740C-7CF80F8E9F90}"/>
                </a:ext>
              </a:extLst>
            </p:cNvPr>
            <p:cNvSpPr/>
            <p:nvPr/>
          </p:nvSpPr>
          <p:spPr bwMode="auto">
            <a:xfrm>
              <a:off x="10215748" y="315248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8" name="Oval 107">
              <a:extLst>
                <a:ext uri="{FF2B5EF4-FFF2-40B4-BE49-F238E27FC236}">
                  <a16:creationId xmlns:a16="http://schemas.microsoft.com/office/drawing/2014/main" id="{F59A23AA-1D53-EF5A-336F-66FE5E138E23}"/>
                </a:ext>
              </a:extLst>
            </p:cNvPr>
            <p:cNvSpPr/>
            <p:nvPr/>
          </p:nvSpPr>
          <p:spPr bwMode="auto">
            <a:xfrm>
              <a:off x="10288502"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9" name="Oval 108">
              <a:extLst>
                <a:ext uri="{FF2B5EF4-FFF2-40B4-BE49-F238E27FC236}">
                  <a16:creationId xmlns:a16="http://schemas.microsoft.com/office/drawing/2014/main" id="{EFD14C34-1E32-0CCF-32AC-87532E2555B0}"/>
                </a:ext>
              </a:extLst>
            </p:cNvPr>
            <p:cNvSpPr/>
            <p:nvPr/>
          </p:nvSpPr>
          <p:spPr bwMode="auto">
            <a:xfrm>
              <a:off x="10430405"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0" name="Oval 109">
              <a:extLst>
                <a:ext uri="{FF2B5EF4-FFF2-40B4-BE49-F238E27FC236}">
                  <a16:creationId xmlns:a16="http://schemas.microsoft.com/office/drawing/2014/main" id="{C32CA48D-5D07-0294-B2EC-D42E2D00AC61}"/>
                </a:ext>
              </a:extLst>
            </p:cNvPr>
            <p:cNvSpPr/>
            <p:nvPr/>
          </p:nvSpPr>
          <p:spPr bwMode="auto">
            <a:xfrm>
              <a:off x="10572302"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1" name="Oval 110">
              <a:extLst>
                <a:ext uri="{FF2B5EF4-FFF2-40B4-BE49-F238E27FC236}">
                  <a16:creationId xmlns:a16="http://schemas.microsoft.com/office/drawing/2014/main" id="{4EE5532E-2E99-D1D6-6A6B-7329736CFF08}"/>
                </a:ext>
              </a:extLst>
            </p:cNvPr>
            <p:cNvSpPr/>
            <p:nvPr/>
          </p:nvSpPr>
          <p:spPr bwMode="auto">
            <a:xfrm>
              <a:off x="9996815"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2" name="Oval 111">
              <a:extLst>
                <a:ext uri="{FF2B5EF4-FFF2-40B4-BE49-F238E27FC236}">
                  <a16:creationId xmlns:a16="http://schemas.microsoft.com/office/drawing/2014/main" id="{92C177E0-4B84-6CE4-C306-39448086973A}"/>
                </a:ext>
              </a:extLst>
            </p:cNvPr>
            <p:cNvSpPr/>
            <p:nvPr/>
          </p:nvSpPr>
          <p:spPr bwMode="auto">
            <a:xfrm>
              <a:off x="9850643"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3" name="Oval 112">
              <a:extLst>
                <a:ext uri="{FF2B5EF4-FFF2-40B4-BE49-F238E27FC236}">
                  <a16:creationId xmlns:a16="http://schemas.microsoft.com/office/drawing/2014/main" id="{356A9185-F5A0-2D3D-0709-ECC6C2A8AF85}"/>
                </a:ext>
              </a:extLst>
            </p:cNvPr>
            <p:cNvSpPr/>
            <p:nvPr/>
          </p:nvSpPr>
          <p:spPr bwMode="auto">
            <a:xfrm>
              <a:off x="9700181" y="3333292"/>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4" name="Oval 113">
              <a:extLst>
                <a:ext uri="{FF2B5EF4-FFF2-40B4-BE49-F238E27FC236}">
                  <a16:creationId xmlns:a16="http://schemas.microsoft.com/office/drawing/2014/main" id="{C101C60E-A3E0-4BF6-A4E6-4D68350B2CEC}"/>
                </a:ext>
              </a:extLst>
            </p:cNvPr>
            <p:cNvSpPr/>
            <p:nvPr/>
          </p:nvSpPr>
          <p:spPr bwMode="auto">
            <a:xfrm>
              <a:off x="10140517" y="4228620"/>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5" name="Oval 114">
              <a:extLst>
                <a:ext uri="{FF2B5EF4-FFF2-40B4-BE49-F238E27FC236}">
                  <a16:creationId xmlns:a16="http://schemas.microsoft.com/office/drawing/2014/main" id="{BD30709F-1BC4-DF54-59DF-9353A8728BD6}"/>
                </a:ext>
              </a:extLst>
            </p:cNvPr>
            <p:cNvSpPr/>
            <p:nvPr/>
          </p:nvSpPr>
          <p:spPr bwMode="auto">
            <a:xfrm>
              <a:off x="10139470" y="3662195"/>
              <a:ext cx="167248" cy="171384"/>
            </a:xfrm>
            <a:prstGeom prst="ellipse">
              <a:avLst/>
            </a:prstGeom>
            <a:solidFill>
              <a:srgbClr val="000000"/>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16" name="Oval 115">
              <a:extLst>
                <a:ext uri="{FF2B5EF4-FFF2-40B4-BE49-F238E27FC236}">
                  <a16:creationId xmlns:a16="http://schemas.microsoft.com/office/drawing/2014/main" id="{74D971F8-715F-56A8-1CDE-BC09FD0B9CDE}"/>
                </a:ext>
              </a:extLst>
            </p:cNvPr>
            <p:cNvSpPr/>
            <p:nvPr/>
          </p:nvSpPr>
          <p:spPr bwMode="auto">
            <a:xfrm>
              <a:off x="10149162" y="3332511"/>
              <a:ext cx="167248" cy="171384"/>
            </a:xfrm>
            <a:prstGeom prst="ellipse">
              <a:avLst/>
            </a:prstGeom>
            <a:solidFill>
              <a:schemeClr val="bg1">
                <a:lumMod val="10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1055"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sp>
        <p:nvSpPr>
          <p:cNvPr id="119" name="Rectangle 118">
            <a:extLst>
              <a:ext uri="{FF2B5EF4-FFF2-40B4-BE49-F238E27FC236}">
                <a16:creationId xmlns:a16="http://schemas.microsoft.com/office/drawing/2014/main" id="{2216B0F2-7928-1C1B-4674-ACB3F49E590D}"/>
              </a:ext>
            </a:extLst>
          </p:cNvPr>
          <p:cNvSpPr/>
          <p:nvPr/>
        </p:nvSpPr>
        <p:spPr>
          <a:xfrm rot="16200000">
            <a:off x="472848" y="3013702"/>
            <a:ext cx="2105304" cy="242439"/>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RGI-C score</a:t>
            </a:r>
            <a:endParaRPr kumimoji="0" lang="en-US" sz="1231"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26" name="Rectangle 25">
            <a:extLst>
              <a:ext uri="{FF2B5EF4-FFF2-40B4-BE49-F238E27FC236}">
                <a16:creationId xmlns:a16="http://schemas.microsoft.com/office/drawing/2014/main" id="{4575ACF8-D8CB-EA7B-A21B-2110B0F204A2}"/>
              </a:ext>
            </a:extLst>
          </p:cNvPr>
          <p:cNvSpPr/>
          <p:nvPr/>
        </p:nvSpPr>
        <p:spPr>
          <a:xfrm>
            <a:off x="863204" y="1022817"/>
            <a:ext cx="10456664" cy="4425471"/>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TextBox 125">
            <a:extLst>
              <a:ext uri="{FF2B5EF4-FFF2-40B4-BE49-F238E27FC236}">
                <a16:creationId xmlns:a16="http://schemas.microsoft.com/office/drawing/2014/main" id="{F19CDFAF-5E55-CD82-4490-ECA6F89F34FB}"/>
              </a:ext>
            </a:extLst>
          </p:cNvPr>
          <p:cNvSpPr txBox="1"/>
          <p:nvPr/>
        </p:nvSpPr>
        <p:spPr>
          <a:xfrm>
            <a:off x="1369069" y="4871562"/>
            <a:ext cx="9703458" cy="381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Whyte MP et al. </a:t>
            </a:r>
            <a:r>
              <a:rPr kumimoji="0" lang="it-IT" sz="938"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JCI Insigh</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t 2016;1:e85971</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Published by JCI Insight under CC BY 4.0 </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hlinkClick r:id="rId3"/>
              </a:rPr>
              <a:t>License</a:t>
            </a: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128" name="TextBox 127">
            <a:extLst>
              <a:ext uri="{FF2B5EF4-FFF2-40B4-BE49-F238E27FC236}">
                <a16:creationId xmlns:a16="http://schemas.microsoft.com/office/drawing/2014/main" id="{E636C374-D9E9-64E8-8649-526E4F8256ED}"/>
              </a:ext>
            </a:extLst>
          </p:cNvPr>
          <p:cNvSpPr txBox="1"/>
          <p:nvPr/>
        </p:nvSpPr>
        <p:spPr>
          <a:xfrm>
            <a:off x="904354" y="5102039"/>
            <a:ext cx="10415513" cy="3521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44"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Individual dots illustrate the distribution of individual patient scores at each time point. Boxes represent the median RGI-C scores and represent first and third quartiles. Whisker lines above and below the boxes represent the end range of patient scores </a:t>
            </a:r>
          </a:p>
        </p:txBody>
      </p:sp>
    </p:spTree>
    <p:extLst>
      <p:ext uri="{BB962C8B-B14F-4D97-AF65-F5344CB8AC3E}">
        <p14:creationId xmlns:p14="http://schemas.microsoft.com/office/powerpoint/2010/main" val="301401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77165-398E-66EF-9239-788DC7DEA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0E50C-C6D2-C634-7D6C-1CEEBDC10F23}"/>
              </a:ext>
            </a:extLst>
          </p:cNvPr>
          <p:cNvSpPr>
            <a:spLocks noGrp="1"/>
          </p:cNvSpPr>
          <p:nvPr>
            <p:ph type="title"/>
          </p:nvPr>
        </p:nvSpPr>
        <p:spPr/>
        <p:txBody>
          <a:bodyPr/>
          <a:lstStyle/>
          <a:p>
            <a:r>
              <a:rPr lang="en-GB"/>
              <a:t>ENB-006-09/ENB-008-10 (6 to 12 years at inclusion)</a:t>
            </a:r>
            <a:br>
              <a:rPr lang="en-GB"/>
            </a:br>
            <a:r>
              <a:rPr lang="en-GB"/>
              <a:t>Skeletal mineralization: RGI-C scores</a:t>
            </a:r>
          </a:p>
        </p:txBody>
      </p:sp>
      <p:sp>
        <p:nvSpPr>
          <p:cNvPr id="3" name="Content Placeholder 2">
            <a:extLst>
              <a:ext uri="{FF2B5EF4-FFF2-40B4-BE49-F238E27FC236}">
                <a16:creationId xmlns:a16="http://schemas.microsoft.com/office/drawing/2014/main" id="{D0CD723C-D3DB-5E56-E32A-D4B476DADC1D}"/>
              </a:ext>
            </a:extLst>
          </p:cNvPr>
          <p:cNvSpPr>
            <a:spLocks noGrp="1"/>
          </p:cNvSpPr>
          <p:nvPr>
            <p:ph idx="4294967295"/>
          </p:nvPr>
        </p:nvSpPr>
        <p:spPr>
          <a:xfrm>
            <a:off x="863203" y="1028502"/>
            <a:ext cx="10456665" cy="322957"/>
          </a:xfrm>
          <a:solidFill>
            <a:schemeClr val="tx1"/>
          </a:solidFill>
        </p:spPr>
        <p:txBody>
          <a:bodyPr/>
          <a:lstStyle/>
          <a:p>
            <a:pPr marL="240469" indent="-240469">
              <a:lnSpc>
                <a:spcPct val="100000"/>
              </a:lnSpc>
              <a:spcBef>
                <a:spcPts val="0"/>
              </a:spcBef>
              <a:buFont typeface="Arial" panose="020B0604020202020204" pitchFamily="34" charset="0"/>
              <a:buChar char="•"/>
            </a:pPr>
            <a:r>
              <a:rPr lang="en-GB" sz="1500">
                <a:solidFill>
                  <a:schemeClr val="bg1"/>
                </a:solidFill>
                <a:latin typeface="+mn-lt"/>
              </a:rPr>
              <a:t>Median RGI-C scores over time in children with HPP treated with </a:t>
            </a:r>
            <a:r>
              <a:rPr lang="en-GB" sz="1500" err="1">
                <a:solidFill>
                  <a:schemeClr val="bg1"/>
                </a:solidFill>
                <a:latin typeface="+mn-lt"/>
              </a:rPr>
              <a:t>asfotase</a:t>
            </a:r>
            <a:r>
              <a:rPr lang="en-GB" sz="1500">
                <a:solidFill>
                  <a:schemeClr val="bg1"/>
                </a:solidFill>
                <a:latin typeface="+mn-lt"/>
              </a:rPr>
              <a:t> alfa</a:t>
            </a:r>
            <a:r>
              <a:rPr lang="en-GB" sz="1500" baseline="30000">
                <a:solidFill>
                  <a:schemeClr val="bg1"/>
                </a:solidFill>
                <a:latin typeface="+mn-lt"/>
              </a:rPr>
              <a:t>1,2</a:t>
            </a:r>
            <a:endParaRPr lang="en-GB" sz="1500">
              <a:solidFill>
                <a:schemeClr val="bg1"/>
              </a:solidFill>
              <a:latin typeface="+mn-lt"/>
            </a:endParaRPr>
          </a:p>
        </p:txBody>
      </p:sp>
      <p:sp>
        <p:nvSpPr>
          <p:cNvPr id="4" name="Text Placeholder 3">
            <a:extLst>
              <a:ext uri="{FF2B5EF4-FFF2-40B4-BE49-F238E27FC236}">
                <a16:creationId xmlns:a16="http://schemas.microsoft.com/office/drawing/2014/main" id="{A7E9E3FC-C891-3473-0F14-8A74653E1C59}"/>
              </a:ext>
            </a:extLst>
          </p:cNvPr>
          <p:cNvSpPr>
            <a:spLocks noGrp="1"/>
          </p:cNvSpPr>
          <p:nvPr>
            <p:ph type="body" sz="quarter" idx="4294967295"/>
          </p:nvPr>
        </p:nvSpPr>
        <p:spPr>
          <a:xfrm>
            <a:off x="788976" y="5823609"/>
            <a:ext cx="9629180" cy="455414"/>
          </a:xfrm>
        </p:spPr>
        <p:txBody>
          <a:bodyPr/>
          <a:lstStyle/>
          <a:p>
            <a:pPr>
              <a:lnSpc>
                <a:spcPct val="100000"/>
              </a:lnSpc>
              <a:spcBef>
                <a:spcPts val="0"/>
              </a:spcBef>
              <a:spcAft>
                <a:spcPts val="188"/>
              </a:spcAft>
            </a:pPr>
            <a:r>
              <a:rPr lang="en-GB" sz="750" dirty="0">
                <a:latin typeface="+mn-lt"/>
              </a:rPr>
              <a:t>*</a:t>
            </a:r>
            <a:r>
              <a:rPr lang="en-GB" sz="750" i="1" dirty="0">
                <a:latin typeface="+mn-lt"/>
              </a:rPr>
              <a:t>P</a:t>
            </a:r>
            <a:r>
              <a:rPr lang="en-GB" sz="750" dirty="0">
                <a:latin typeface="+mn-lt"/>
              </a:rPr>
              <a:t>&lt;0.008 based on Wilcoxon signed-rank test assessing if median is 0.</a:t>
            </a:r>
          </a:p>
          <a:p>
            <a:pPr>
              <a:lnSpc>
                <a:spcPct val="100000"/>
              </a:lnSpc>
              <a:spcBef>
                <a:spcPts val="0"/>
              </a:spcBef>
              <a:spcAft>
                <a:spcPts val="188"/>
              </a:spcAft>
            </a:pPr>
            <a:r>
              <a:rPr lang="en-GB" sz="750" dirty="0">
                <a:latin typeface="+mn-lt"/>
              </a:rPr>
              <a:t>HPP, hypophosphatasia; RGI-C, </a:t>
            </a:r>
            <a:r>
              <a:rPr lang="en-US" sz="750" dirty="0">
                <a:latin typeface="+mn-lt"/>
              </a:rPr>
              <a:t>Radiographic Global Impression of Change </a:t>
            </a:r>
            <a:endParaRPr lang="en-GB" sz="750" dirty="0">
              <a:latin typeface="+mn-lt"/>
            </a:endParaRPr>
          </a:p>
          <a:p>
            <a:pPr>
              <a:lnSpc>
                <a:spcPct val="100000"/>
              </a:lnSpc>
              <a:spcBef>
                <a:spcPts val="0"/>
              </a:spcBef>
              <a:spcAft>
                <a:spcPts val="188"/>
              </a:spcAft>
            </a:pPr>
            <a:r>
              <a:rPr lang="en-US" sz="750" dirty="0">
                <a:latin typeface="+mn-lt"/>
              </a:rPr>
              <a:t>1. </a:t>
            </a:r>
            <a:r>
              <a:rPr lang="it-IT" sz="750" dirty="0">
                <a:latin typeface="+mn-lt"/>
              </a:rPr>
              <a:t>Whyte MP et al. </a:t>
            </a:r>
            <a:r>
              <a:rPr lang="it-IT" sz="750" i="1" dirty="0">
                <a:latin typeface="+mn-lt"/>
              </a:rPr>
              <a:t>JCI Insight </a:t>
            </a:r>
            <a:r>
              <a:rPr lang="it-IT" sz="750" dirty="0">
                <a:latin typeface="+mn-lt"/>
              </a:rPr>
              <a:t>2016;1:e85971; 2. </a:t>
            </a:r>
            <a:r>
              <a:rPr lang="en-US" sz="750" dirty="0">
                <a:latin typeface="+mn-lt"/>
              </a:rPr>
              <a:t>Whyte MP et al. Oral presentation at the ICCBH 2017, 10</a:t>
            </a:r>
            <a:r>
              <a:rPr lang="it-IT" sz="750" dirty="0">
                <a:latin typeface="+mn-lt"/>
              </a:rPr>
              <a:t>–</a:t>
            </a:r>
            <a:r>
              <a:rPr lang="en-US" sz="750" dirty="0">
                <a:latin typeface="+mn-lt"/>
              </a:rPr>
              <a:t>13 June, 2017, Würzburg, Germany [OC23]</a:t>
            </a:r>
            <a:endParaRPr lang="en-GB" sz="750" dirty="0">
              <a:latin typeface="+mn-lt"/>
            </a:endParaRPr>
          </a:p>
        </p:txBody>
      </p:sp>
      <p:sp>
        <p:nvSpPr>
          <p:cNvPr id="119" name="Rectangle 118">
            <a:extLst>
              <a:ext uri="{FF2B5EF4-FFF2-40B4-BE49-F238E27FC236}">
                <a16:creationId xmlns:a16="http://schemas.microsoft.com/office/drawing/2014/main" id="{67778334-F886-AACF-1F1F-D130CD2A3957}"/>
              </a:ext>
            </a:extLst>
          </p:cNvPr>
          <p:cNvSpPr/>
          <p:nvPr/>
        </p:nvSpPr>
        <p:spPr>
          <a:xfrm rot="16200000">
            <a:off x="360724" y="2910621"/>
            <a:ext cx="2105304" cy="242439"/>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RGI-C score, median (min, max)</a:t>
            </a:r>
            <a:endParaRPr kumimoji="0" lang="en-US" sz="1231"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grpSp>
        <p:nvGrpSpPr>
          <p:cNvPr id="26" name="Group 25">
            <a:extLst>
              <a:ext uri="{FF2B5EF4-FFF2-40B4-BE49-F238E27FC236}">
                <a16:creationId xmlns:a16="http://schemas.microsoft.com/office/drawing/2014/main" id="{C503E2CC-56B5-F6C8-4352-67D0EDBC07B0}"/>
              </a:ext>
            </a:extLst>
          </p:cNvPr>
          <p:cNvGrpSpPr/>
          <p:nvPr/>
        </p:nvGrpSpPr>
        <p:grpSpPr>
          <a:xfrm>
            <a:off x="1438603" y="1682028"/>
            <a:ext cx="9610081" cy="3044454"/>
            <a:chOff x="283429" y="1684572"/>
            <a:chExt cx="9151333" cy="2552547"/>
          </a:xfrm>
        </p:grpSpPr>
        <p:sp>
          <p:nvSpPr>
            <p:cNvPr id="121" name="Rectangle 120">
              <a:extLst>
                <a:ext uri="{FF2B5EF4-FFF2-40B4-BE49-F238E27FC236}">
                  <a16:creationId xmlns:a16="http://schemas.microsoft.com/office/drawing/2014/main" id="{00FF4CEB-77F1-CD52-662C-7AD6138D7CF7}"/>
                </a:ext>
              </a:extLst>
            </p:cNvPr>
            <p:cNvSpPr/>
            <p:nvPr/>
          </p:nvSpPr>
          <p:spPr>
            <a:xfrm>
              <a:off x="880989" y="1848979"/>
              <a:ext cx="6992367" cy="7082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3672" rtl="0" eaLnBrk="1" fontAlgn="auto" latinLnBrk="0" hangingPunct="1">
                <a:lnSpc>
                  <a:spcPct val="100000"/>
                </a:lnSpc>
                <a:spcBef>
                  <a:spcPts val="0"/>
                </a:spcBef>
                <a:spcAft>
                  <a:spcPts val="0"/>
                </a:spcAft>
                <a:buClrTx/>
                <a:buSzTx/>
                <a:buFontTx/>
                <a:buNone/>
                <a:tabLst/>
                <a:defRPr/>
              </a:pPr>
              <a:endPar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endParaRPr>
            </a:p>
          </p:txBody>
        </p:sp>
        <p:grpSp>
          <p:nvGrpSpPr>
            <p:cNvPr id="123" name="Group 122">
              <a:extLst>
                <a:ext uri="{FF2B5EF4-FFF2-40B4-BE49-F238E27FC236}">
                  <a16:creationId xmlns:a16="http://schemas.microsoft.com/office/drawing/2014/main" id="{46C9807A-6C26-F294-1820-3DF059EA67AA}"/>
                </a:ext>
              </a:extLst>
            </p:cNvPr>
            <p:cNvGrpSpPr/>
            <p:nvPr/>
          </p:nvGrpSpPr>
          <p:grpSpPr>
            <a:xfrm>
              <a:off x="822612" y="1841495"/>
              <a:ext cx="7137605" cy="1444172"/>
              <a:chOff x="166667" y="1746457"/>
              <a:chExt cx="8137216" cy="1780729"/>
            </a:xfrm>
          </p:grpSpPr>
          <p:cxnSp>
            <p:nvCxnSpPr>
              <p:cNvPr id="125" name="Straight Connector 124">
                <a:extLst>
                  <a:ext uri="{FF2B5EF4-FFF2-40B4-BE49-F238E27FC236}">
                    <a16:creationId xmlns:a16="http://schemas.microsoft.com/office/drawing/2014/main" id="{FE953262-5AAD-95BF-9D00-50E8B1BEC9FD}"/>
                  </a:ext>
                </a:extLst>
              </p:cNvPr>
              <p:cNvCxnSpPr>
                <a:cxnSpLocks/>
              </p:cNvCxnSpPr>
              <p:nvPr/>
            </p:nvCxnSpPr>
            <p:spPr bwMode="auto">
              <a:xfrm>
                <a:off x="218811" y="3527186"/>
                <a:ext cx="8070663" cy="0"/>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cxnSp>
            <p:nvCxnSpPr>
              <p:cNvPr id="126" name="Straight Connector 125">
                <a:extLst>
                  <a:ext uri="{FF2B5EF4-FFF2-40B4-BE49-F238E27FC236}">
                    <a16:creationId xmlns:a16="http://schemas.microsoft.com/office/drawing/2014/main" id="{F88EC665-C3DC-02C0-0F47-AD1EFE833F1E}"/>
                  </a:ext>
                </a:extLst>
              </p:cNvPr>
              <p:cNvCxnSpPr>
                <a:cxnSpLocks/>
              </p:cNvCxnSpPr>
              <p:nvPr/>
            </p:nvCxnSpPr>
            <p:spPr bwMode="auto">
              <a:xfrm>
                <a:off x="166667" y="2633096"/>
                <a:ext cx="8137216" cy="0"/>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cxnSp>
            <p:nvCxnSpPr>
              <p:cNvPr id="127" name="Straight Connector 126">
                <a:extLst>
                  <a:ext uri="{FF2B5EF4-FFF2-40B4-BE49-F238E27FC236}">
                    <a16:creationId xmlns:a16="http://schemas.microsoft.com/office/drawing/2014/main" id="{3B17019B-5974-4B69-2F55-90F97B86AD58}"/>
                  </a:ext>
                </a:extLst>
              </p:cNvPr>
              <p:cNvCxnSpPr>
                <a:cxnSpLocks/>
              </p:cNvCxnSpPr>
              <p:nvPr/>
            </p:nvCxnSpPr>
            <p:spPr bwMode="auto">
              <a:xfrm>
                <a:off x="233220" y="1746457"/>
                <a:ext cx="7971638" cy="0"/>
              </a:xfrm>
              <a:prstGeom prst="line">
                <a:avLst/>
              </a:prstGeom>
              <a:solidFill>
                <a:schemeClr val="accent1"/>
              </a:solidFill>
              <a:ln w="15875" cap="flat" cmpd="sng" algn="ctr">
                <a:solidFill>
                  <a:schemeClr val="accent4"/>
                </a:solidFill>
                <a:prstDash val="dash"/>
                <a:round/>
                <a:headEnd type="none" w="med" len="med"/>
                <a:tailEnd type="none" w="med" len="med"/>
              </a:ln>
              <a:effectLst/>
            </p:spPr>
          </p:cxnSp>
        </p:grpSp>
        <p:graphicFrame>
          <p:nvGraphicFramePr>
            <p:cNvPr id="128" name="Chart 127">
              <a:extLst>
                <a:ext uri="{FF2B5EF4-FFF2-40B4-BE49-F238E27FC236}">
                  <a16:creationId xmlns:a16="http://schemas.microsoft.com/office/drawing/2014/main" id="{003F7647-9A11-79CE-6C66-AC970C9D5728}"/>
                </a:ext>
              </a:extLst>
            </p:cNvPr>
            <p:cNvGraphicFramePr/>
            <p:nvPr/>
          </p:nvGraphicFramePr>
          <p:xfrm>
            <a:off x="390096" y="1684572"/>
            <a:ext cx="7729630" cy="2525523"/>
          </p:xfrm>
          <a:graphic>
            <a:graphicData uri="http://schemas.openxmlformats.org/drawingml/2006/chart">
              <c:chart xmlns:c="http://schemas.openxmlformats.org/drawingml/2006/chart" xmlns:r="http://schemas.openxmlformats.org/officeDocument/2006/relationships" r:id="rId3"/>
            </a:graphicData>
          </a:graphic>
        </p:graphicFrame>
        <p:sp>
          <p:nvSpPr>
            <p:cNvPr id="129" name="TextBox 128">
              <a:extLst>
                <a:ext uri="{FF2B5EF4-FFF2-40B4-BE49-F238E27FC236}">
                  <a16:creationId xmlns:a16="http://schemas.microsoft.com/office/drawing/2014/main" id="{0D0AEEA7-C1DB-99AC-91BF-8EE2212CBFB9}"/>
                </a:ext>
              </a:extLst>
            </p:cNvPr>
            <p:cNvSpPr txBox="1"/>
            <p:nvPr/>
          </p:nvSpPr>
          <p:spPr>
            <a:xfrm>
              <a:off x="491318" y="1716092"/>
              <a:ext cx="379260"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+3</a:t>
              </a:r>
            </a:p>
          </p:txBody>
        </p:sp>
        <p:sp>
          <p:nvSpPr>
            <p:cNvPr id="130" name="TextBox 129">
              <a:extLst>
                <a:ext uri="{FF2B5EF4-FFF2-40B4-BE49-F238E27FC236}">
                  <a16:creationId xmlns:a16="http://schemas.microsoft.com/office/drawing/2014/main" id="{336AF246-5C7C-BA2F-711A-17D969C5E524}"/>
                </a:ext>
              </a:extLst>
            </p:cNvPr>
            <p:cNvSpPr txBox="1"/>
            <p:nvPr/>
          </p:nvSpPr>
          <p:spPr>
            <a:xfrm>
              <a:off x="283429" y="2088688"/>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+2.5</a:t>
              </a:r>
            </a:p>
          </p:txBody>
        </p:sp>
        <p:sp>
          <p:nvSpPr>
            <p:cNvPr id="131" name="TextBox 130">
              <a:extLst>
                <a:ext uri="{FF2B5EF4-FFF2-40B4-BE49-F238E27FC236}">
                  <a16:creationId xmlns:a16="http://schemas.microsoft.com/office/drawing/2014/main" id="{1DB5C5D2-F424-0529-E65E-86601CECF3F6}"/>
                </a:ext>
              </a:extLst>
            </p:cNvPr>
            <p:cNvSpPr txBox="1"/>
            <p:nvPr/>
          </p:nvSpPr>
          <p:spPr>
            <a:xfrm>
              <a:off x="283429" y="2468890"/>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p>
          </p:txBody>
        </p:sp>
        <p:sp>
          <p:nvSpPr>
            <p:cNvPr id="132" name="TextBox 131">
              <a:extLst>
                <a:ext uri="{FF2B5EF4-FFF2-40B4-BE49-F238E27FC236}">
                  <a16:creationId xmlns:a16="http://schemas.microsoft.com/office/drawing/2014/main" id="{EDAD66FA-F77C-0F03-97F2-70A22E64D81D}"/>
                </a:ext>
              </a:extLst>
            </p:cNvPr>
            <p:cNvSpPr txBox="1"/>
            <p:nvPr/>
          </p:nvSpPr>
          <p:spPr>
            <a:xfrm>
              <a:off x="283429" y="2803456"/>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+1.5</a:t>
              </a:r>
            </a:p>
          </p:txBody>
        </p:sp>
        <p:sp>
          <p:nvSpPr>
            <p:cNvPr id="133" name="TextBox 132">
              <a:extLst>
                <a:ext uri="{FF2B5EF4-FFF2-40B4-BE49-F238E27FC236}">
                  <a16:creationId xmlns:a16="http://schemas.microsoft.com/office/drawing/2014/main" id="{13DE1AE1-1A8F-9077-1A2D-FBFCFFB022FB}"/>
                </a:ext>
              </a:extLst>
            </p:cNvPr>
            <p:cNvSpPr txBox="1"/>
            <p:nvPr/>
          </p:nvSpPr>
          <p:spPr>
            <a:xfrm>
              <a:off x="283429" y="3176052"/>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a:t>
              </a:r>
            </a:p>
          </p:txBody>
        </p:sp>
        <p:sp>
          <p:nvSpPr>
            <p:cNvPr id="134" name="TextBox 133">
              <a:extLst>
                <a:ext uri="{FF2B5EF4-FFF2-40B4-BE49-F238E27FC236}">
                  <a16:creationId xmlns:a16="http://schemas.microsoft.com/office/drawing/2014/main" id="{263A1A07-3E2C-6A31-0610-53D81A93F01F}"/>
                </a:ext>
              </a:extLst>
            </p:cNvPr>
            <p:cNvSpPr txBox="1"/>
            <p:nvPr/>
          </p:nvSpPr>
          <p:spPr>
            <a:xfrm>
              <a:off x="283429" y="3533436"/>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+0.5</a:t>
              </a:r>
            </a:p>
          </p:txBody>
        </p:sp>
        <p:sp>
          <p:nvSpPr>
            <p:cNvPr id="135" name="TextBox 134">
              <a:extLst>
                <a:ext uri="{FF2B5EF4-FFF2-40B4-BE49-F238E27FC236}">
                  <a16:creationId xmlns:a16="http://schemas.microsoft.com/office/drawing/2014/main" id="{45269DF0-B963-2CB1-40D4-7F010DDF91A9}"/>
                </a:ext>
              </a:extLst>
            </p:cNvPr>
            <p:cNvSpPr txBox="1"/>
            <p:nvPr/>
          </p:nvSpPr>
          <p:spPr>
            <a:xfrm>
              <a:off x="283429" y="3883217"/>
              <a:ext cx="587148" cy="213534"/>
            </a:xfrm>
            <a:prstGeom prst="rect">
              <a:avLst/>
            </a:prstGeom>
            <a:noFill/>
            <a:ln>
              <a:noFill/>
            </a:ln>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a:t>
              </a:r>
            </a:p>
          </p:txBody>
        </p:sp>
        <p:sp>
          <p:nvSpPr>
            <p:cNvPr id="136" name="TextBox 135">
              <a:extLst>
                <a:ext uri="{FF2B5EF4-FFF2-40B4-BE49-F238E27FC236}">
                  <a16:creationId xmlns:a16="http://schemas.microsoft.com/office/drawing/2014/main" id="{3226D1B4-61B6-3401-A111-C7AD25A34D9B}"/>
                </a:ext>
              </a:extLst>
            </p:cNvPr>
            <p:cNvSpPr txBox="1"/>
            <p:nvPr/>
          </p:nvSpPr>
          <p:spPr>
            <a:xfrm>
              <a:off x="8164234" y="2458722"/>
              <a:ext cx="1270528"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Substantial healing</a:t>
              </a:r>
            </a:p>
          </p:txBody>
        </p:sp>
        <p:sp>
          <p:nvSpPr>
            <p:cNvPr id="137" name="TextBox 136">
              <a:extLst>
                <a:ext uri="{FF2B5EF4-FFF2-40B4-BE49-F238E27FC236}">
                  <a16:creationId xmlns:a16="http://schemas.microsoft.com/office/drawing/2014/main" id="{4FF0CA10-E8D6-B2F3-DE3C-BB4CE8BF5044}"/>
                </a:ext>
              </a:extLst>
            </p:cNvPr>
            <p:cNvSpPr txBox="1"/>
            <p:nvPr/>
          </p:nvSpPr>
          <p:spPr>
            <a:xfrm>
              <a:off x="8164234" y="3185766"/>
              <a:ext cx="1151232"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Minimal healing</a:t>
              </a:r>
            </a:p>
          </p:txBody>
        </p:sp>
        <p:sp>
          <p:nvSpPr>
            <p:cNvPr id="138" name="TextBox 137">
              <a:extLst>
                <a:ext uri="{FF2B5EF4-FFF2-40B4-BE49-F238E27FC236}">
                  <a16:creationId xmlns:a16="http://schemas.microsoft.com/office/drawing/2014/main" id="{F59E8780-70B8-0D04-0925-F00D19130423}"/>
                </a:ext>
              </a:extLst>
            </p:cNvPr>
            <p:cNvSpPr txBox="1"/>
            <p:nvPr/>
          </p:nvSpPr>
          <p:spPr>
            <a:xfrm>
              <a:off x="759746" y="4023150"/>
              <a:ext cx="1014790"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Month 3</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39" name="TextBox 138">
              <a:extLst>
                <a:ext uri="{FF2B5EF4-FFF2-40B4-BE49-F238E27FC236}">
                  <a16:creationId xmlns:a16="http://schemas.microsoft.com/office/drawing/2014/main" id="{F5221377-FA0D-18AD-74CC-C966FED4FF36}"/>
                </a:ext>
              </a:extLst>
            </p:cNvPr>
            <p:cNvSpPr txBox="1"/>
            <p:nvPr/>
          </p:nvSpPr>
          <p:spPr>
            <a:xfrm>
              <a:off x="1562817" y="4010639"/>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Month 6</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0" name="TextBox 139">
              <a:extLst>
                <a:ext uri="{FF2B5EF4-FFF2-40B4-BE49-F238E27FC236}">
                  <a16:creationId xmlns:a16="http://schemas.microsoft.com/office/drawing/2014/main" id="{2F4242E9-6CE2-0BF4-7FCF-301C4184E4E8}"/>
                </a:ext>
              </a:extLst>
            </p:cNvPr>
            <p:cNvSpPr txBox="1"/>
            <p:nvPr/>
          </p:nvSpPr>
          <p:spPr>
            <a:xfrm>
              <a:off x="2336938" y="4023150"/>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1</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1" name="TextBox 140">
              <a:extLst>
                <a:ext uri="{FF2B5EF4-FFF2-40B4-BE49-F238E27FC236}">
                  <a16:creationId xmlns:a16="http://schemas.microsoft.com/office/drawing/2014/main" id="{6E65DD43-4768-D2D4-7297-B1FA67E9D8EB}"/>
                </a:ext>
              </a:extLst>
            </p:cNvPr>
            <p:cNvSpPr txBox="1"/>
            <p:nvPr/>
          </p:nvSpPr>
          <p:spPr>
            <a:xfrm>
              <a:off x="3125158" y="4015268"/>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2</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2" name="TextBox 141">
              <a:extLst>
                <a:ext uri="{FF2B5EF4-FFF2-40B4-BE49-F238E27FC236}">
                  <a16:creationId xmlns:a16="http://schemas.microsoft.com/office/drawing/2014/main" id="{D726AF74-958E-C7DB-FC04-80B8A622AED2}"/>
                </a:ext>
              </a:extLst>
            </p:cNvPr>
            <p:cNvSpPr txBox="1"/>
            <p:nvPr/>
          </p:nvSpPr>
          <p:spPr>
            <a:xfrm>
              <a:off x="3858318" y="4013383"/>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3</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3" name="TextBox 142">
              <a:extLst>
                <a:ext uri="{FF2B5EF4-FFF2-40B4-BE49-F238E27FC236}">
                  <a16:creationId xmlns:a16="http://schemas.microsoft.com/office/drawing/2014/main" id="{E01158A8-A18C-7400-9F07-90783EFCD050}"/>
                </a:ext>
              </a:extLst>
            </p:cNvPr>
            <p:cNvSpPr txBox="1"/>
            <p:nvPr/>
          </p:nvSpPr>
          <p:spPr>
            <a:xfrm>
              <a:off x="4698857" y="4008020"/>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4</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4" name="TextBox 143">
              <a:extLst>
                <a:ext uri="{FF2B5EF4-FFF2-40B4-BE49-F238E27FC236}">
                  <a16:creationId xmlns:a16="http://schemas.microsoft.com/office/drawing/2014/main" id="{4D7F9608-C14B-A763-AEC5-8DAEF7BB0604}"/>
                </a:ext>
              </a:extLst>
            </p:cNvPr>
            <p:cNvSpPr txBox="1"/>
            <p:nvPr/>
          </p:nvSpPr>
          <p:spPr>
            <a:xfrm>
              <a:off x="5484630" y="4023585"/>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5</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5" name="TextBox 144">
              <a:extLst>
                <a:ext uri="{FF2B5EF4-FFF2-40B4-BE49-F238E27FC236}">
                  <a16:creationId xmlns:a16="http://schemas.microsoft.com/office/drawing/2014/main" id="{A5B2AD50-D487-9C4F-859D-599724C97CF9}"/>
                </a:ext>
              </a:extLst>
            </p:cNvPr>
            <p:cNvSpPr txBox="1"/>
            <p:nvPr/>
          </p:nvSpPr>
          <p:spPr>
            <a:xfrm>
              <a:off x="6272556" y="4020562"/>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6</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6" name="TextBox 145">
              <a:extLst>
                <a:ext uri="{FF2B5EF4-FFF2-40B4-BE49-F238E27FC236}">
                  <a16:creationId xmlns:a16="http://schemas.microsoft.com/office/drawing/2014/main" id="{410C57B0-9776-5495-334F-E53B90D2ADD7}"/>
                </a:ext>
              </a:extLst>
            </p:cNvPr>
            <p:cNvSpPr txBox="1"/>
            <p:nvPr/>
          </p:nvSpPr>
          <p:spPr>
            <a:xfrm>
              <a:off x="7057142" y="4015268"/>
              <a:ext cx="1013206" cy="213534"/>
            </a:xfrm>
            <a:prstGeom prst="rect">
              <a:avLst/>
            </a:prstGeom>
            <a:noFill/>
            <a:ln>
              <a:noFill/>
            </a:ln>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7</a:t>
              </a:r>
              <a:endParaRPr kumimoji="0" lang="en-GB" sz="1055" b="0" i="0" u="none" strike="noStrike" kern="1200" cap="none" spc="0" normalizeH="0" baseline="30000" noProof="0">
                <a:ln>
                  <a:noFill/>
                </a:ln>
                <a:solidFill>
                  <a:srgbClr val="292929"/>
                </a:solidFill>
                <a:effectLst/>
                <a:uLnTx/>
                <a:uFillTx/>
                <a:latin typeface="Arial" panose="020B0604020202020204"/>
                <a:ea typeface="+mn-ea"/>
                <a:cs typeface="Arial" panose="020B0604020202020204" pitchFamily="34" charset="0"/>
              </a:endParaRPr>
            </a:p>
          </p:txBody>
        </p:sp>
        <p:sp>
          <p:nvSpPr>
            <p:cNvPr id="147" name="TextBox 146">
              <a:extLst>
                <a:ext uri="{FF2B5EF4-FFF2-40B4-BE49-F238E27FC236}">
                  <a16:creationId xmlns:a16="http://schemas.microsoft.com/office/drawing/2014/main" id="{B90627AE-8E15-845B-A6ED-BFEB0BE7D559}"/>
                </a:ext>
              </a:extLst>
            </p:cNvPr>
            <p:cNvSpPr txBox="1"/>
            <p:nvPr/>
          </p:nvSpPr>
          <p:spPr>
            <a:xfrm>
              <a:off x="1077026" y="2725784"/>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1.8</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(0.3, 2.3)</a:t>
              </a:r>
            </a:p>
          </p:txBody>
        </p:sp>
        <p:sp>
          <p:nvSpPr>
            <p:cNvPr id="148" name="TextBox 147">
              <a:extLst>
                <a:ext uri="{FF2B5EF4-FFF2-40B4-BE49-F238E27FC236}">
                  <a16:creationId xmlns:a16="http://schemas.microsoft.com/office/drawing/2014/main" id="{7A26F1D9-41E1-0E02-8F24-D5E70A944D52}"/>
                </a:ext>
              </a:extLst>
            </p:cNvPr>
            <p:cNvSpPr txBox="1"/>
            <p:nvPr/>
          </p:nvSpPr>
          <p:spPr>
            <a:xfrm>
              <a:off x="1923960" y="2404827"/>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49" name="TextBox 148">
              <a:extLst>
                <a:ext uri="{FF2B5EF4-FFF2-40B4-BE49-F238E27FC236}">
                  <a16:creationId xmlns:a16="http://schemas.microsoft.com/office/drawing/2014/main" id="{3C32530E-EF02-DC1D-EEDC-B4C0C05875B0}"/>
                </a:ext>
              </a:extLst>
            </p:cNvPr>
            <p:cNvSpPr txBox="1"/>
            <p:nvPr/>
          </p:nvSpPr>
          <p:spPr>
            <a:xfrm>
              <a:off x="1864641" y="2572827"/>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(1.0, 2.3)</a:t>
              </a:r>
            </a:p>
          </p:txBody>
        </p:sp>
        <p:sp>
          <p:nvSpPr>
            <p:cNvPr id="150" name="TextBox 149">
              <a:extLst>
                <a:ext uri="{FF2B5EF4-FFF2-40B4-BE49-F238E27FC236}">
                  <a16:creationId xmlns:a16="http://schemas.microsoft.com/office/drawing/2014/main" id="{58CAF799-BDEE-31ED-BCED-20EC12B6BBCF}"/>
                </a:ext>
              </a:extLst>
            </p:cNvPr>
            <p:cNvSpPr txBox="1"/>
            <p:nvPr/>
          </p:nvSpPr>
          <p:spPr>
            <a:xfrm>
              <a:off x="2654570" y="2795596"/>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1.7</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(1.3, 2.3)</a:t>
              </a:r>
            </a:p>
          </p:txBody>
        </p:sp>
        <p:sp>
          <p:nvSpPr>
            <p:cNvPr id="151" name="TextBox 150">
              <a:extLst>
                <a:ext uri="{FF2B5EF4-FFF2-40B4-BE49-F238E27FC236}">
                  <a16:creationId xmlns:a16="http://schemas.microsoft.com/office/drawing/2014/main" id="{966400E6-90BC-0A1B-679D-8DDE2D4FC2DD}"/>
                </a:ext>
              </a:extLst>
            </p:cNvPr>
            <p:cNvSpPr txBox="1"/>
            <p:nvPr/>
          </p:nvSpPr>
          <p:spPr>
            <a:xfrm>
              <a:off x="2707092" y="2638865"/>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52" name="TextBox 151">
              <a:extLst>
                <a:ext uri="{FF2B5EF4-FFF2-40B4-BE49-F238E27FC236}">
                  <a16:creationId xmlns:a16="http://schemas.microsoft.com/office/drawing/2014/main" id="{BC2B1922-B594-4C21-A779-4CEFCC68BA49}"/>
                </a:ext>
              </a:extLst>
            </p:cNvPr>
            <p:cNvSpPr txBox="1"/>
            <p:nvPr/>
          </p:nvSpPr>
          <p:spPr>
            <a:xfrm>
              <a:off x="3438323" y="2577283"/>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(1.0, 2.3)</a:t>
              </a:r>
            </a:p>
          </p:txBody>
        </p:sp>
        <p:sp>
          <p:nvSpPr>
            <p:cNvPr id="153" name="TextBox 152">
              <a:extLst>
                <a:ext uri="{FF2B5EF4-FFF2-40B4-BE49-F238E27FC236}">
                  <a16:creationId xmlns:a16="http://schemas.microsoft.com/office/drawing/2014/main" id="{1A2AAEE2-5E40-BE1E-B21B-AB71FC8BD41F}"/>
                </a:ext>
              </a:extLst>
            </p:cNvPr>
            <p:cNvSpPr txBox="1"/>
            <p:nvPr/>
          </p:nvSpPr>
          <p:spPr>
            <a:xfrm>
              <a:off x="3481155" y="2412775"/>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54" name="TextBox 153">
              <a:extLst>
                <a:ext uri="{FF2B5EF4-FFF2-40B4-BE49-F238E27FC236}">
                  <a16:creationId xmlns:a16="http://schemas.microsoft.com/office/drawing/2014/main" id="{0C5AC5E9-D454-C2DF-E9C2-159C95A732C2}"/>
                </a:ext>
              </a:extLst>
            </p:cNvPr>
            <p:cNvSpPr txBox="1"/>
            <p:nvPr/>
          </p:nvSpPr>
          <p:spPr>
            <a:xfrm>
              <a:off x="4221052" y="2575055"/>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(1.3, 3.0)</a:t>
              </a:r>
            </a:p>
          </p:txBody>
        </p:sp>
        <p:sp>
          <p:nvSpPr>
            <p:cNvPr id="155" name="TextBox 154">
              <a:extLst>
                <a:ext uri="{FF2B5EF4-FFF2-40B4-BE49-F238E27FC236}">
                  <a16:creationId xmlns:a16="http://schemas.microsoft.com/office/drawing/2014/main" id="{4A195E1F-6E7D-D230-505F-3172452EFFF2}"/>
                </a:ext>
              </a:extLst>
            </p:cNvPr>
            <p:cNvSpPr txBox="1"/>
            <p:nvPr/>
          </p:nvSpPr>
          <p:spPr>
            <a:xfrm>
              <a:off x="4275180" y="2411239"/>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56" name="TextBox 155">
              <a:extLst>
                <a:ext uri="{FF2B5EF4-FFF2-40B4-BE49-F238E27FC236}">
                  <a16:creationId xmlns:a16="http://schemas.microsoft.com/office/drawing/2014/main" id="{34D4D9DC-8EA4-2286-3E41-FCEF6C24C202}"/>
                </a:ext>
              </a:extLst>
            </p:cNvPr>
            <p:cNvSpPr txBox="1"/>
            <p:nvPr/>
          </p:nvSpPr>
          <p:spPr>
            <a:xfrm>
              <a:off x="4896711" y="2361677"/>
              <a:ext cx="608361"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(0.7, 3.0)</a:t>
              </a:r>
            </a:p>
          </p:txBody>
        </p:sp>
        <p:sp>
          <p:nvSpPr>
            <p:cNvPr id="157" name="TextBox 156">
              <a:extLst>
                <a:ext uri="{FF2B5EF4-FFF2-40B4-BE49-F238E27FC236}">
                  <a16:creationId xmlns:a16="http://schemas.microsoft.com/office/drawing/2014/main" id="{46EE7FDE-7A22-6049-44EC-884782F86700}"/>
                </a:ext>
              </a:extLst>
            </p:cNvPr>
            <p:cNvSpPr txBox="1"/>
            <p:nvPr/>
          </p:nvSpPr>
          <p:spPr>
            <a:xfrm>
              <a:off x="5062799" y="2156357"/>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58" name="TextBox 157">
              <a:extLst>
                <a:ext uri="{FF2B5EF4-FFF2-40B4-BE49-F238E27FC236}">
                  <a16:creationId xmlns:a16="http://schemas.microsoft.com/office/drawing/2014/main" id="{A56190CE-007B-6D5A-2E18-5646F1BBB868}"/>
                </a:ext>
              </a:extLst>
            </p:cNvPr>
            <p:cNvSpPr txBox="1"/>
            <p:nvPr/>
          </p:nvSpPr>
          <p:spPr>
            <a:xfrm>
              <a:off x="5817012" y="2440075"/>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2.2</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(1.7, 2.7)</a:t>
              </a:r>
            </a:p>
          </p:txBody>
        </p:sp>
        <p:sp>
          <p:nvSpPr>
            <p:cNvPr id="159" name="TextBox 158">
              <a:extLst>
                <a:ext uri="{FF2B5EF4-FFF2-40B4-BE49-F238E27FC236}">
                  <a16:creationId xmlns:a16="http://schemas.microsoft.com/office/drawing/2014/main" id="{62FE2525-52BE-B75F-8C50-B6817015D97E}"/>
                </a:ext>
              </a:extLst>
            </p:cNvPr>
            <p:cNvSpPr txBox="1"/>
            <p:nvPr/>
          </p:nvSpPr>
          <p:spPr>
            <a:xfrm>
              <a:off x="5859064" y="2239153"/>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60" name="TextBox 159">
              <a:extLst>
                <a:ext uri="{FF2B5EF4-FFF2-40B4-BE49-F238E27FC236}">
                  <a16:creationId xmlns:a16="http://schemas.microsoft.com/office/drawing/2014/main" id="{C720B9CF-3933-7CD9-2FF0-A8181C97EC84}"/>
                </a:ext>
              </a:extLst>
            </p:cNvPr>
            <p:cNvSpPr txBox="1"/>
            <p:nvPr/>
          </p:nvSpPr>
          <p:spPr>
            <a:xfrm>
              <a:off x="6596167" y="2072433"/>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2.7</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(2.0, 3.0)</a:t>
              </a:r>
            </a:p>
          </p:txBody>
        </p:sp>
        <p:sp>
          <p:nvSpPr>
            <p:cNvPr id="161" name="TextBox 160">
              <a:extLst>
                <a:ext uri="{FF2B5EF4-FFF2-40B4-BE49-F238E27FC236}">
                  <a16:creationId xmlns:a16="http://schemas.microsoft.com/office/drawing/2014/main" id="{A5F200B2-4975-A119-7EC8-BDAAAB63F594}"/>
                </a:ext>
              </a:extLst>
            </p:cNvPr>
            <p:cNvSpPr txBox="1"/>
            <p:nvPr/>
          </p:nvSpPr>
          <p:spPr>
            <a:xfrm>
              <a:off x="6638220" y="1902998"/>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62" name="TextBox 161">
              <a:extLst>
                <a:ext uri="{FF2B5EF4-FFF2-40B4-BE49-F238E27FC236}">
                  <a16:creationId xmlns:a16="http://schemas.microsoft.com/office/drawing/2014/main" id="{A88ED8B5-E83C-DDD7-AF18-344299D2797A}"/>
                </a:ext>
              </a:extLst>
            </p:cNvPr>
            <p:cNvSpPr txBox="1"/>
            <p:nvPr/>
          </p:nvSpPr>
          <p:spPr>
            <a:xfrm>
              <a:off x="7380081" y="2000463"/>
              <a:ext cx="377942" cy="576136"/>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2.8</a:t>
              </a:r>
              <a:b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b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(2.0, 3.0)</a:t>
              </a:r>
            </a:p>
          </p:txBody>
        </p:sp>
        <p:sp>
          <p:nvSpPr>
            <p:cNvPr id="163" name="TextBox 162">
              <a:extLst>
                <a:ext uri="{FF2B5EF4-FFF2-40B4-BE49-F238E27FC236}">
                  <a16:creationId xmlns:a16="http://schemas.microsoft.com/office/drawing/2014/main" id="{D40CD86A-BF34-F3E9-9617-06B724DDF583}"/>
                </a:ext>
              </a:extLst>
            </p:cNvPr>
            <p:cNvSpPr txBox="1"/>
            <p:nvPr/>
          </p:nvSpPr>
          <p:spPr>
            <a:xfrm>
              <a:off x="7426977" y="1847168"/>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64" name="TextBox 163">
              <a:extLst>
                <a:ext uri="{FF2B5EF4-FFF2-40B4-BE49-F238E27FC236}">
                  <a16:creationId xmlns:a16="http://schemas.microsoft.com/office/drawing/2014/main" id="{D8C3BDC4-5DB6-B216-0B84-68C72F80716B}"/>
                </a:ext>
              </a:extLst>
            </p:cNvPr>
            <p:cNvSpPr txBox="1"/>
            <p:nvPr/>
          </p:nvSpPr>
          <p:spPr>
            <a:xfrm>
              <a:off x="1070732"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65" name="TextBox 164">
              <a:extLst>
                <a:ext uri="{FF2B5EF4-FFF2-40B4-BE49-F238E27FC236}">
                  <a16:creationId xmlns:a16="http://schemas.microsoft.com/office/drawing/2014/main" id="{FDB88AF3-7A64-2441-CAAE-1761DA2948B1}"/>
                </a:ext>
              </a:extLst>
            </p:cNvPr>
            <p:cNvSpPr txBox="1"/>
            <p:nvPr/>
          </p:nvSpPr>
          <p:spPr>
            <a:xfrm>
              <a:off x="7916176" y="1743046"/>
              <a:ext cx="379260"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+3</a:t>
              </a:r>
            </a:p>
          </p:txBody>
        </p:sp>
        <p:sp>
          <p:nvSpPr>
            <p:cNvPr id="166" name="TextBox 165">
              <a:extLst>
                <a:ext uri="{FF2B5EF4-FFF2-40B4-BE49-F238E27FC236}">
                  <a16:creationId xmlns:a16="http://schemas.microsoft.com/office/drawing/2014/main" id="{3BFF812A-7C1E-1172-48B6-91247D579C6C}"/>
                </a:ext>
              </a:extLst>
            </p:cNvPr>
            <p:cNvSpPr txBox="1"/>
            <p:nvPr/>
          </p:nvSpPr>
          <p:spPr>
            <a:xfrm>
              <a:off x="7916176" y="2460433"/>
              <a:ext cx="489189"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p>
          </p:txBody>
        </p:sp>
        <p:sp>
          <p:nvSpPr>
            <p:cNvPr id="167" name="TextBox 166">
              <a:extLst>
                <a:ext uri="{FF2B5EF4-FFF2-40B4-BE49-F238E27FC236}">
                  <a16:creationId xmlns:a16="http://schemas.microsoft.com/office/drawing/2014/main" id="{AAF83625-5F00-2AD8-14F1-09FDDD34B3AC}"/>
                </a:ext>
              </a:extLst>
            </p:cNvPr>
            <p:cNvSpPr txBox="1"/>
            <p:nvPr/>
          </p:nvSpPr>
          <p:spPr>
            <a:xfrm>
              <a:off x="7916176" y="3182866"/>
              <a:ext cx="489189"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a:t>
              </a:r>
            </a:p>
          </p:txBody>
        </p:sp>
        <p:sp>
          <p:nvSpPr>
            <p:cNvPr id="168" name="TextBox 167">
              <a:extLst>
                <a:ext uri="{FF2B5EF4-FFF2-40B4-BE49-F238E27FC236}">
                  <a16:creationId xmlns:a16="http://schemas.microsoft.com/office/drawing/2014/main" id="{BD8B9FB4-FB6B-9600-1CE5-D7AECABF7D85}"/>
                </a:ext>
              </a:extLst>
            </p:cNvPr>
            <p:cNvSpPr txBox="1"/>
            <p:nvPr/>
          </p:nvSpPr>
          <p:spPr>
            <a:xfrm>
              <a:off x="1862159" y="3829425"/>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69" name="TextBox 168">
              <a:extLst>
                <a:ext uri="{FF2B5EF4-FFF2-40B4-BE49-F238E27FC236}">
                  <a16:creationId xmlns:a16="http://schemas.microsoft.com/office/drawing/2014/main" id="{392C19D1-347B-EFE9-96D0-F171355C13FC}"/>
                </a:ext>
              </a:extLst>
            </p:cNvPr>
            <p:cNvSpPr txBox="1"/>
            <p:nvPr/>
          </p:nvSpPr>
          <p:spPr>
            <a:xfrm>
              <a:off x="2648746" y="3835241"/>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70" name="TextBox 169">
              <a:extLst>
                <a:ext uri="{FF2B5EF4-FFF2-40B4-BE49-F238E27FC236}">
                  <a16:creationId xmlns:a16="http://schemas.microsoft.com/office/drawing/2014/main" id="{18E0E25E-4E9E-B3D6-5F88-05CD9A23BB57}"/>
                </a:ext>
              </a:extLst>
            </p:cNvPr>
            <p:cNvSpPr txBox="1"/>
            <p:nvPr/>
          </p:nvSpPr>
          <p:spPr>
            <a:xfrm>
              <a:off x="3440173"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71" name="TextBox 170">
              <a:extLst>
                <a:ext uri="{FF2B5EF4-FFF2-40B4-BE49-F238E27FC236}">
                  <a16:creationId xmlns:a16="http://schemas.microsoft.com/office/drawing/2014/main" id="{E9085FB2-F88E-C079-245C-60A882542D13}"/>
                </a:ext>
              </a:extLst>
            </p:cNvPr>
            <p:cNvSpPr txBox="1"/>
            <p:nvPr/>
          </p:nvSpPr>
          <p:spPr>
            <a:xfrm>
              <a:off x="4221920"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n=8</a:t>
              </a:r>
            </a:p>
          </p:txBody>
        </p:sp>
        <p:sp>
          <p:nvSpPr>
            <p:cNvPr id="172" name="TextBox 171">
              <a:extLst>
                <a:ext uri="{FF2B5EF4-FFF2-40B4-BE49-F238E27FC236}">
                  <a16:creationId xmlns:a16="http://schemas.microsoft.com/office/drawing/2014/main" id="{FEB474E9-A219-65F0-466B-6C628118AD37}"/>
                </a:ext>
              </a:extLst>
            </p:cNvPr>
            <p:cNvSpPr txBox="1"/>
            <p:nvPr/>
          </p:nvSpPr>
          <p:spPr>
            <a:xfrm>
              <a:off x="5012180"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n=11</a:t>
              </a:r>
            </a:p>
          </p:txBody>
        </p:sp>
        <p:sp>
          <p:nvSpPr>
            <p:cNvPr id="173" name="TextBox 172">
              <a:extLst>
                <a:ext uri="{FF2B5EF4-FFF2-40B4-BE49-F238E27FC236}">
                  <a16:creationId xmlns:a16="http://schemas.microsoft.com/office/drawing/2014/main" id="{64FA4CED-23F6-B122-3B9D-92E56ECA14A8}"/>
                </a:ext>
              </a:extLst>
            </p:cNvPr>
            <p:cNvSpPr txBox="1"/>
            <p:nvPr/>
          </p:nvSpPr>
          <p:spPr>
            <a:xfrm>
              <a:off x="5798767"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74" name="TextBox 173">
              <a:extLst>
                <a:ext uri="{FF2B5EF4-FFF2-40B4-BE49-F238E27FC236}">
                  <a16:creationId xmlns:a16="http://schemas.microsoft.com/office/drawing/2014/main" id="{1385C086-1BF1-254D-6EFE-CACB7CA9D65B}"/>
                </a:ext>
              </a:extLst>
            </p:cNvPr>
            <p:cNvSpPr txBox="1"/>
            <p:nvPr/>
          </p:nvSpPr>
          <p:spPr>
            <a:xfrm>
              <a:off x="6586521" y="3829624"/>
              <a:ext cx="394024"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n=8</a:t>
              </a:r>
            </a:p>
          </p:txBody>
        </p:sp>
        <p:sp>
          <p:nvSpPr>
            <p:cNvPr id="175" name="TextBox 174">
              <a:extLst>
                <a:ext uri="{FF2B5EF4-FFF2-40B4-BE49-F238E27FC236}">
                  <a16:creationId xmlns:a16="http://schemas.microsoft.com/office/drawing/2014/main" id="{196B5A31-432D-B9A1-03DC-A63DFAD3A470}"/>
                </a:ext>
              </a:extLst>
            </p:cNvPr>
            <p:cNvSpPr txBox="1"/>
            <p:nvPr/>
          </p:nvSpPr>
          <p:spPr>
            <a:xfrm>
              <a:off x="7381618" y="3829624"/>
              <a:ext cx="377942" cy="187205"/>
            </a:xfrm>
            <a:prstGeom prst="rect">
              <a:avLst/>
            </a:prstGeom>
            <a:noFill/>
            <a:ln>
              <a:noFill/>
            </a:ln>
          </p:spPr>
          <p:txBody>
            <a:bodyPr wrap="none"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176" name="TextBox 175">
              <a:extLst>
                <a:ext uri="{FF2B5EF4-FFF2-40B4-BE49-F238E27FC236}">
                  <a16:creationId xmlns:a16="http://schemas.microsoft.com/office/drawing/2014/main" id="{D928C019-68D3-3000-6069-D21883E69F93}"/>
                </a:ext>
              </a:extLst>
            </p:cNvPr>
            <p:cNvSpPr txBox="1"/>
            <p:nvPr/>
          </p:nvSpPr>
          <p:spPr>
            <a:xfrm>
              <a:off x="885345" y="1858579"/>
              <a:ext cx="2157426" cy="21353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Responder: RGI-C score ≥+2</a:t>
              </a:r>
            </a:p>
          </p:txBody>
        </p:sp>
        <p:sp>
          <p:nvSpPr>
            <p:cNvPr id="177" name="TextBox 176">
              <a:extLst>
                <a:ext uri="{FF2B5EF4-FFF2-40B4-BE49-F238E27FC236}">
                  <a16:creationId xmlns:a16="http://schemas.microsoft.com/office/drawing/2014/main" id="{866C6022-E422-0C78-89AD-1D8E5572627E}"/>
                </a:ext>
              </a:extLst>
            </p:cNvPr>
            <p:cNvSpPr txBox="1"/>
            <p:nvPr/>
          </p:nvSpPr>
          <p:spPr>
            <a:xfrm>
              <a:off x="1134220" y="2566102"/>
              <a:ext cx="292277" cy="145980"/>
            </a:xfrm>
            <a:prstGeom prst="rect">
              <a:avLst/>
            </a:prstGeom>
            <a:noFill/>
            <a:ln>
              <a:noFill/>
            </a:ln>
          </p:spPr>
          <p:txBody>
            <a:bodyPr wrap="none" rtlCol="0" anchor="ctr">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179" name="TextBox 178">
              <a:extLst>
                <a:ext uri="{FF2B5EF4-FFF2-40B4-BE49-F238E27FC236}">
                  <a16:creationId xmlns:a16="http://schemas.microsoft.com/office/drawing/2014/main" id="{50BAB70E-38DA-0B6C-DE96-4C0363234007}"/>
                </a:ext>
              </a:extLst>
            </p:cNvPr>
            <p:cNvSpPr txBox="1"/>
            <p:nvPr/>
          </p:nvSpPr>
          <p:spPr>
            <a:xfrm>
              <a:off x="8164234" y="1692243"/>
              <a:ext cx="1270528" cy="349654"/>
            </a:xfrm>
            <a:prstGeom prst="rect">
              <a:avLst/>
            </a:prstGeom>
            <a:noFill/>
            <a:ln>
              <a:noFill/>
            </a:ln>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Complete/near complete healing</a:t>
              </a:r>
            </a:p>
          </p:txBody>
        </p:sp>
      </p:grpSp>
      <p:sp>
        <p:nvSpPr>
          <p:cNvPr id="178" name="TextBox 177">
            <a:extLst>
              <a:ext uri="{FF2B5EF4-FFF2-40B4-BE49-F238E27FC236}">
                <a16:creationId xmlns:a16="http://schemas.microsoft.com/office/drawing/2014/main" id="{0E0CF669-0F13-EDF0-A49B-0FEA9DB46B8E}"/>
              </a:ext>
            </a:extLst>
          </p:cNvPr>
          <p:cNvSpPr txBox="1"/>
          <p:nvPr/>
        </p:nvSpPr>
        <p:spPr>
          <a:xfrm>
            <a:off x="4848930" y="4752197"/>
            <a:ext cx="1780239" cy="1894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5" name="Rectangle 4">
            <a:extLst>
              <a:ext uri="{FF2B5EF4-FFF2-40B4-BE49-F238E27FC236}">
                <a16:creationId xmlns:a16="http://schemas.microsoft.com/office/drawing/2014/main" id="{F114A82E-09D6-64C0-81C5-A1FE0B6285B2}"/>
              </a:ext>
            </a:extLst>
          </p:cNvPr>
          <p:cNvSpPr/>
          <p:nvPr/>
        </p:nvSpPr>
        <p:spPr>
          <a:xfrm>
            <a:off x="863204" y="1022817"/>
            <a:ext cx="10456664" cy="4475638"/>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D368B06-1824-AE64-2500-8C4A73CD43D5}"/>
              </a:ext>
            </a:extLst>
          </p:cNvPr>
          <p:cNvSpPr txBox="1"/>
          <p:nvPr/>
        </p:nvSpPr>
        <p:spPr>
          <a:xfrm>
            <a:off x="1369069" y="5037897"/>
            <a:ext cx="9703458" cy="381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mn-cs"/>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mn-cs"/>
              </a:rPr>
              <a:t>Whyte MP et al. Oral presentation at the ICCBH 2017, 10–13 June, 2017, Würzburg, Germany [OC23]).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7920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971D9-E42F-FC76-6FFF-34A36A7EAB91}"/>
            </a:ext>
          </a:extLst>
        </p:cNvPr>
        <p:cNvGrpSpPr/>
        <p:nvPr/>
      </p:nvGrpSpPr>
      <p:grpSpPr>
        <a:xfrm>
          <a:off x="0" y="0"/>
          <a:ext cx="0" cy="0"/>
          <a:chOff x="0" y="0"/>
          <a:chExt cx="0" cy="0"/>
        </a:xfrm>
      </p:grpSpPr>
      <p:grpSp>
        <p:nvGrpSpPr>
          <p:cNvPr id="64" name="Group 63">
            <a:extLst>
              <a:ext uri="{FF2B5EF4-FFF2-40B4-BE49-F238E27FC236}">
                <a16:creationId xmlns:a16="http://schemas.microsoft.com/office/drawing/2014/main" id="{305316D9-175F-D631-4D77-D129D695E608}"/>
              </a:ext>
            </a:extLst>
          </p:cNvPr>
          <p:cNvGrpSpPr/>
          <p:nvPr/>
        </p:nvGrpSpPr>
        <p:grpSpPr>
          <a:xfrm>
            <a:off x="1254319" y="1528809"/>
            <a:ext cx="9683362" cy="3180630"/>
            <a:chOff x="150893" y="1304188"/>
            <a:chExt cx="9796066" cy="3043513"/>
          </a:xfrm>
        </p:grpSpPr>
        <p:cxnSp>
          <p:nvCxnSpPr>
            <p:cNvPr id="65" name="Straight Connector 64">
              <a:extLst>
                <a:ext uri="{FF2B5EF4-FFF2-40B4-BE49-F238E27FC236}">
                  <a16:creationId xmlns:a16="http://schemas.microsoft.com/office/drawing/2014/main" id="{A98C3032-6373-A872-66D0-B6F605915854}"/>
                </a:ext>
              </a:extLst>
            </p:cNvPr>
            <p:cNvCxnSpPr>
              <a:cxnSpLocks/>
            </p:cNvCxnSpPr>
            <p:nvPr/>
          </p:nvCxnSpPr>
          <p:spPr>
            <a:xfrm flipV="1">
              <a:off x="908878" y="1580662"/>
              <a:ext cx="7018616" cy="1"/>
            </a:xfrm>
            <a:prstGeom prst="line">
              <a:avLst/>
            </a:prstGeom>
            <a:noFill/>
            <a:ln w="19050" cap="flat" cmpd="sng" algn="ctr">
              <a:solidFill>
                <a:schemeClr val="accent4"/>
              </a:solidFill>
              <a:prstDash val="dash"/>
            </a:ln>
            <a:effectLst/>
          </p:spPr>
        </p:cxnSp>
        <p:graphicFrame>
          <p:nvGraphicFramePr>
            <p:cNvPr id="66" name="Content Placeholder 11">
              <a:extLst>
                <a:ext uri="{FF2B5EF4-FFF2-40B4-BE49-F238E27FC236}">
                  <a16:creationId xmlns:a16="http://schemas.microsoft.com/office/drawing/2014/main" id="{4061A593-E048-6257-6F84-9326D7A45FC7}"/>
                </a:ext>
              </a:extLst>
            </p:cNvPr>
            <p:cNvGraphicFramePr>
              <a:graphicFrameLocks/>
            </p:cNvGraphicFramePr>
            <p:nvPr/>
          </p:nvGraphicFramePr>
          <p:xfrm>
            <a:off x="150893" y="1304188"/>
            <a:ext cx="8063794" cy="3043513"/>
          </p:xfrm>
          <a:graphic>
            <a:graphicData uri="http://schemas.openxmlformats.org/drawingml/2006/chart">
              <c:chart xmlns:c="http://schemas.openxmlformats.org/drawingml/2006/chart" xmlns:r="http://schemas.openxmlformats.org/officeDocument/2006/relationships" r:id="rId3"/>
            </a:graphicData>
          </a:graphic>
        </p:graphicFrame>
        <p:sp>
          <p:nvSpPr>
            <p:cNvPr id="67" name="TextBox 66">
              <a:extLst>
                <a:ext uri="{FF2B5EF4-FFF2-40B4-BE49-F238E27FC236}">
                  <a16:creationId xmlns:a16="http://schemas.microsoft.com/office/drawing/2014/main" id="{4F7D8579-F60A-F184-EF22-73403D8A5EA8}"/>
                </a:ext>
              </a:extLst>
            </p:cNvPr>
            <p:cNvSpPr txBox="1"/>
            <p:nvPr/>
          </p:nvSpPr>
          <p:spPr>
            <a:xfrm>
              <a:off x="7971749" y="1456886"/>
              <a:ext cx="1323144" cy="239025"/>
            </a:xfrm>
            <a:prstGeom prst="rect">
              <a:avLst/>
            </a:prstGeom>
            <a:noFill/>
          </p:spPr>
          <p:txBody>
            <a:bodyPr wrap="square" lIns="31641" tIns="31641" rIns="31641" bIns="31641" rtlCol="0">
              <a:noAutofit/>
            </a:bodyPr>
            <a:lstStyle/>
            <a:p>
              <a:pPr marL="149643" marR="0" lvl="0" indent="-149643" algn="l"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10 Severe rickets</a:t>
              </a:r>
            </a:p>
          </p:txBody>
        </p:sp>
        <p:sp>
          <p:nvSpPr>
            <p:cNvPr id="68" name="TextBox 67">
              <a:extLst>
                <a:ext uri="{FF2B5EF4-FFF2-40B4-BE49-F238E27FC236}">
                  <a16:creationId xmlns:a16="http://schemas.microsoft.com/office/drawing/2014/main" id="{1B533AAD-C8D7-20E5-4CEC-428D31C4A708}"/>
                </a:ext>
              </a:extLst>
            </p:cNvPr>
            <p:cNvSpPr txBox="1"/>
            <p:nvPr/>
          </p:nvSpPr>
          <p:spPr>
            <a:xfrm>
              <a:off x="940976" y="1998204"/>
              <a:ext cx="665211"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3.0</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(0.5, 6.0)</a:t>
              </a:r>
            </a:p>
          </p:txBody>
        </p:sp>
        <p:sp>
          <p:nvSpPr>
            <p:cNvPr id="69" name="TextBox 68">
              <a:extLst>
                <a:ext uri="{FF2B5EF4-FFF2-40B4-BE49-F238E27FC236}">
                  <a16:creationId xmlns:a16="http://schemas.microsoft.com/office/drawing/2014/main" id="{4A21CE94-8395-2CEE-9E83-2C4B732EC206}"/>
                </a:ext>
              </a:extLst>
            </p:cNvPr>
            <p:cNvSpPr txBox="1"/>
            <p:nvPr/>
          </p:nvSpPr>
          <p:spPr>
            <a:xfrm>
              <a:off x="1800553" y="3235397"/>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0.8</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(0, 4.5)</a:t>
              </a:r>
            </a:p>
          </p:txBody>
        </p:sp>
        <p:sp>
          <p:nvSpPr>
            <p:cNvPr id="70" name="TextBox 69">
              <a:extLst>
                <a:ext uri="{FF2B5EF4-FFF2-40B4-BE49-F238E27FC236}">
                  <a16:creationId xmlns:a16="http://schemas.microsoft.com/office/drawing/2014/main" id="{9C3C98FA-669F-DA46-0388-E3766CCBCD1A}"/>
                </a:ext>
              </a:extLst>
            </p:cNvPr>
            <p:cNvSpPr txBox="1"/>
            <p:nvPr/>
          </p:nvSpPr>
          <p:spPr>
            <a:xfrm>
              <a:off x="2575140" y="3088540"/>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1.0</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(0, 4.5)</a:t>
              </a:r>
            </a:p>
          </p:txBody>
        </p:sp>
        <p:sp>
          <p:nvSpPr>
            <p:cNvPr id="71" name="TextBox 70">
              <a:extLst>
                <a:ext uri="{FF2B5EF4-FFF2-40B4-BE49-F238E27FC236}">
                  <a16:creationId xmlns:a16="http://schemas.microsoft.com/office/drawing/2014/main" id="{6FCA4457-2671-E942-E09C-860CD0A6C4B6}"/>
                </a:ext>
              </a:extLst>
            </p:cNvPr>
            <p:cNvSpPr txBox="1"/>
            <p:nvPr/>
          </p:nvSpPr>
          <p:spPr>
            <a:xfrm>
              <a:off x="3399807" y="3365115"/>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0.5</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(0, 4.0)</a:t>
              </a:r>
            </a:p>
          </p:txBody>
        </p:sp>
        <p:sp>
          <p:nvSpPr>
            <p:cNvPr id="72" name="TextBox 71">
              <a:extLst>
                <a:ext uri="{FF2B5EF4-FFF2-40B4-BE49-F238E27FC236}">
                  <a16:creationId xmlns:a16="http://schemas.microsoft.com/office/drawing/2014/main" id="{1B66E63D-9083-B176-5A76-ABA14D143B5F}"/>
                </a:ext>
              </a:extLst>
            </p:cNvPr>
            <p:cNvSpPr txBox="1"/>
            <p:nvPr/>
          </p:nvSpPr>
          <p:spPr>
            <a:xfrm>
              <a:off x="1066326" y="3821967"/>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n=13</a:t>
              </a:r>
            </a:p>
          </p:txBody>
        </p:sp>
        <p:sp>
          <p:nvSpPr>
            <p:cNvPr id="73" name="TextBox 72">
              <a:extLst>
                <a:ext uri="{FF2B5EF4-FFF2-40B4-BE49-F238E27FC236}">
                  <a16:creationId xmlns:a16="http://schemas.microsoft.com/office/drawing/2014/main" id="{7CC1A839-BA40-3AAC-F9E5-1AB86395772E}"/>
                </a:ext>
              </a:extLst>
            </p:cNvPr>
            <p:cNvSpPr txBox="1"/>
            <p:nvPr/>
          </p:nvSpPr>
          <p:spPr>
            <a:xfrm>
              <a:off x="1830473" y="3821967"/>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74" name="TextBox 73">
              <a:extLst>
                <a:ext uri="{FF2B5EF4-FFF2-40B4-BE49-F238E27FC236}">
                  <a16:creationId xmlns:a16="http://schemas.microsoft.com/office/drawing/2014/main" id="{D69A9EE8-30AD-4A9E-661C-2DB739B131C4}"/>
                </a:ext>
              </a:extLst>
            </p:cNvPr>
            <p:cNvSpPr txBox="1"/>
            <p:nvPr/>
          </p:nvSpPr>
          <p:spPr>
            <a:xfrm>
              <a:off x="2652220" y="3821967"/>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75" name="TextBox 74">
              <a:extLst>
                <a:ext uri="{FF2B5EF4-FFF2-40B4-BE49-F238E27FC236}">
                  <a16:creationId xmlns:a16="http://schemas.microsoft.com/office/drawing/2014/main" id="{7846E9B3-1C49-E494-9FAF-26EA424E8295}"/>
                </a:ext>
              </a:extLst>
            </p:cNvPr>
            <p:cNvSpPr txBox="1"/>
            <p:nvPr/>
          </p:nvSpPr>
          <p:spPr>
            <a:xfrm>
              <a:off x="3472209" y="3821967"/>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77" name="TextBox 76">
              <a:extLst>
                <a:ext uri="{FF2B5EF4-FFF2-40B4-BE49-F238E27FC236}">
                  <a16:creationId xmlns:a16="http://schemas.microsoft.com/office/drawing/2014/main" id="{C3D25E32-57ED-D487-627D-6AB1871A773C}"/>
                </a:ext>
              </a:extLst>
            </p:cNvPr>
            <p:cNvSpPr txBox="1"/>
            <p:nvPr/>
          </p:nvSpPr>
          <p:spPr>
            <a:xfrm>
              <a:off x="4289232" y="3821967"/>
              <a:ext cx="408024" cy="221347"/>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n=8</a:t>
              </a:r>
            </a:p>
          </p:txBody>
        </p:sp>
        <p:sp>
          <p:nvSpPr>
            <p:cNvPr id="78" name="TextBox 77">
              <a:extLst>
                <a:ext uri="{FF2B5EF4-FFF2-40B4-BE49-F238E27FC236}">
                  <a16:creationId xmlns:a16="http://schemas.microsoft.com/office/drawing/2014/main" id="{7E454863-9F89-1497-2ECF-5106CF1DB66B}"/>
                </a:ext>
              </a:extLst>
            </p:cNvPr>
            <p:cNvSpPr txBox="1"/>
            <p:nvPr/>
          </p:nvSpPr>
          <p:spPr>
            <a:xfrm>
              <a:off x="4195589" y="3358808"/>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0.5</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(0, 2.0)</a:t>
              </a:r>
            </a:p>
          </p:txBody>
        </p:sp>
        <p:sp>
          <p:nvSpPr>
            <p:cNvPr id="79" name="TextBox 78">
              <a:extLst>
                <a:ext uri="{FF2B5EF4-FFF2-40B4-BE49-F238E27FC236}">
                  <a16:creationId xmlns:a16="http://schemas.microsoft.com/office/drawing/2014/main" id="{A3E7AF0F-B17D-A0F8-DD9E-B9278901C43B}"/>
                </a:ext>
              </a:extLst>
            </p:cNvPr>
            <p:cNvSpPr txBox="1"/>
            <p:nvPr/>
          </p:nvSpPr>
          <p:spPr>
            <a:xfrm>
              <a:off x="4991371" y="3491361"/>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0.25</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(0, 1.5)</a:t>
              </a:r>
            </a:p>
          </p:txBody>
        </p:sp>
        <p:sp>
          <p:nvSpPr>
            <p:cNvPr id="80" name="TextBox 79">
              <a:extLst>
                <a:ext uri="{FF2B5EF4-FFF2-40B4-BE49-F238E27FC236}">
                  <a16:creationId xmlns:a16="http://schemas.microsoft.com/office/drawing/2014/main" id="{EA509139-EE1C-DC43-4CE6-BDBE73A12FD3}"/>
                </a:ext>
              </a:extLst>
            </p:cNvPr>
            <p:cNvSpPr txBox="1"/>
            <p:nvPr/>
          </p:nvSpPr>
          <p:spPr>
            <a:xfrm>
              <a:off x="5809896" y="3510135"/>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(0, 1.0)</a:t>
              </a:r>
            </a:p>
          </p:txBody>
        </p:sp>
        <p:sp>
          <p:nvSpPr>
            <p:cNvPr id="81" name="TextBox 80">
              <a:extLst>
                <a:ext uri="{FF2B5EF4-FFF2-40B4-BE49-F238E27FC236}">
                  <a16:creationId xmlns:a16="http://schemas.microsoft.com/office/drawing/2014/main" id="{F5A4B8EF-1A8A-7F2D-7051-7DBD30C36B07}"/>
                </a:ext>
              </a:extLst>
            </p:cNvPr>
            <p:cNvSpPr txBox="1"/>
            <p:nvPr/>
          </p:nvSpPr>
          <p:spPr>
            <a:xfrm>
              <a:off x="5057381" y="3821967"/>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solidFill>
                  <a:effectLst/>
                  <a:uLnTx/>
                  <a:uFillTx/>
                  <a:latin typeface="Arial" panose="020B0604020202020204"/>
                  <a:ea typeface="+mn-ea"/>
                  <a:cs typeface="Arial" panose="020B0604020202020204" pitchFamily="34" charset="0"/>
                </a:rPr>
                <a:t>n=10</a:t>
              </a:r>
            </a:p>
          </p:txBody>
        </p:sp>
        <p:sp>
          <p:nvSpPr>
            <p:cNvPr id="82" name="TextBox 81">
              <a:extLst>
                <a:ext uri="{FF2B5EF4-FFF2-40B4-BE49-F238E27FC236}">
                  <a16:creationId xmlns:a16="http://schemas.microsoft.com/office/drawing/2014/main" id="{062FB4F7-E39F-8306-18C2-3232ED957065}"/>
                </a:ext>
              </a:extLst>
            </p:cNvPr>
            <p:cNvSpPr txBox="1"/>
            <p:nvPr/>
          </p:nvSpPr>
          <p:spPr>
            <a:xfrm>
              <a:off x="5897147" y="3803049"/>
              <a:ext cx="456898" cy="223091"/>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n=10</a:t>
              </a:r>
            </a:p>
          </p:txBody>
        </p:sp>
        <p:sp>
          <p:nvSpPr>
            <p:cNvPr id="83" name="TextBox 82">
              <a:extLst>
                <a:ext uri="{FF2B5EF4-FFF2-40B4-BE49-F238E27FC236}">
                  <a16:creationId xmlns:a16="http://schemas.microsoft.com/office/drawing/2014/main" id="{5F66F150-0B28-9BB2-8058-3B717F562DF3}"/>
                </a:ext>
              </a:extLst>
            </p:cNvPr>
            <p:cNvSpPr txBox="1"/>
            <p:nvPr/>
          </p:nvSpPr>
          <p:spPr>
            <a:xfrm>
              <a:off x="6726289" y="3803049"/>
              <a:ext cx="408024" cy="221347"/>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n=7</a:t>
              </a:r>
            </a:p>
          </p:txBody>
        </p:sp>
        <p:sp>
          <p:nvSpPr>
            <p:cNvPr id="84" name="TextBox 83">
              <a:extLst>
                <a:ext uri="{FF2B5EF4-FFF2-40B4-BE49-F238E27FC236}">
                  <a16:creationId xmlns:a16="http://schemas.microsoft.com/office/drawing/2014/main" id="{6CE3CB81-2D5D-E35D-5B59-2ABF7F0242D6}"/>
                </a:ext>
              </a:extLst>
            </p:cNvPr>
            <p:cNvSpPr txBox="1"/>
            <p:nvPr/>
          </p:nvSpPr>
          <p:spPr>
            <a:xfrm>
              <a:off x="7505103" y="3803049"/>
              <a:ext cx="408024" cy="221347"/>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n=6</a:t>
              </a:r>
            </a:p>
          </p:txBody>
        </p:sp>
        <p:sp>
          <p:nvSpPr>
            <p:cNvPr id="85" name="TextBox 84">
              <a:extLst>
                <a:ext uri="{FF2B5EF4-FFF2-40B4-BE49-F238E27FC236}">
                  <a16:creationId xmlns:a16="http://schemas.microsoft.com/office/drawing/2014/main" id="{5DD0FBD3-0460-EE9B-D394-E7C208C920F3}"/>
                </a:ext>
              </a:extLst>
            </p:cNvPr>
            <p:cNvSpPr txBox="1"/>
            <p:nvPr/>
          </p:nvSpPr>
          <p:spPr>
            <a:xfrm>
              <a:off x="6617797" y="3510135"/>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(0, 0.5)</a:t>
              </a:r>
            </a:p>
          </p:txBody>
        </p:sp>
        <p:sp>
          <p:nvSpPr>
            <p:cNvPr id="86" name="TextBox 85">
              <a:extLst>
                <a:ext uri="{FF2B5EF4-FFF2-40B4-BE49-F238E27FC236}">
                  <a16:creationId xmlns:a16="http://schemas.microsoft.com/office/drawing/2014/main" id="{06CD5BB8-D7D5-3103-071B-B9E0B089DB0F}"/>
                </a:ext>
              </a:extLst>
            </p:cNvPr>
            <p:cNvSpPr txBox="1"/>
            <p:nvPr/>
          </p:nvSpPr>
          <p:spPr>
            <a:xfrm>
              <a:off x="7424248" y="3510135"/>
              <a:ext cx="569734" cy="358539"/>
            </a:xfrm>
            <a:prstGeom prst="rect">
              <a:avLst/>
            </a:prstGeom>
            <a:noFill/>
          </p:spPr>
          <p:txBody>
            <a:bodyPr wrap="square" lIns="31641" tIns="31641" rIns="31641" bIns="31641" rtlCol="0">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a:t>
              </a:r>
            </a:p>
            <a:p>
              <a:pPr marL="0" marR="0" lvl="0" indent="0" algn="ct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(0, 1.0)</a:t>
              </a:r>
            </a:p>
          </p:txBody>
        </p:sp>
        <p:sp>
          <p:nvSpPr>
            <p:cNvPr id="87" name="TextBox 86">
              <a:extLst>
                <a:ext uri="{FF2B5EF4-FFF2-40B4-BE49-F238E27FC236}">
                  <a16:creationId xmlns:a16="http://schemas.microsoft.com/office/drawing/2014/main" id="{04045211-8DF6-5F2C-111F-2C2F72AA83FD}"/>
                </a:ext>
              </a:extLst>
            </p:cNvPr>
            <p:cNvSpPr txBox="1"/>
            <p:nvPr/>
          </p:nvSpPr>
          <p:spPr>
            <a:xfrm>
              <a:off x="548646" y="1452199"/>
              <a:ext cx="338854" cy="239025"/>
            </a:xfrm>
            <a:prstGeom prst="rect">
              <a:avLst/>
            </a:prstGeom>
            <a:noFill/>
          </p:spPr>
          <p:txBody>
            <a:bodyPr wrap="square" lIns="31641" tIns="31641" rIns="31641" bIns="31641" rtlCol="0">
              <a:noAutofit/>
            </a:bodyPr>
            <a:lstStyle/>
            <a:p>
              <a:pPr marL="0" marR="0" lvl="0" indent="0" algn="r"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10</a:t>
              </a:r>
            </a:p>
          </p:txBody>
        </p:sp>
        <p:sp>
          <p:nvSpPr>
            <p:cNvPr id="88" name="TextBox 87">
              <a:extLst>
                <a:ext uri="{FF2B5EF4-FFF2-40B4-BE49-F238E27FC236}">
                  <a16:creationId xmlns:a16="http://schemas.microsoft.com/office/drawing/2014/main" id="{58586932-8EEE-5612-839A-F4073213F0AF}"/>
                </a:ext>
              </a:extLst>
            </p:cNvPr>
            <p:cNvSpPr txBox="1"/>
            <p:nvPr/>
          </p:nvSpPr>
          <p:spPr>
            <a:xfrm>
              <a:off x="8214686" y="3803049"/>
              <a:ext cx="1732273" cy="339085"/>
            </a:xfrm>
            <a:prstGeom prst="rect">
              <a:avLst/>
            </a:prstGeom>
            <a:noFill/>
          </p:spPr>
          <p:txBody>
            <a:bodyPr wrap="square" lIns="31641" tIns="31641" rIns="31641" bIns="31641" rtlCol="0">
              <a:noAutofit/>
            </a:bodyPr>
            <a:lstStyle/>
            <a:p>
              <a:pPr marL="0" marR="0" lvl="0" indent="0" algn="l"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Absence of metaphyseal cupping and fraying </a:t>
              </a:r>
            </a:p>
          </p:txBody>
        </p:sp>
        <p:sp>
          <p:nvSpPr>
            <p:cNvPr id="89" name="Freeform 40">
              <a:extLst>
                <a:ext uri="{FF2B5EF4-FFF2-40B4-BE49-F238E27FC236}">
                  <a16:creationId xmlns:a16="http://schemas.microsoft.com/office/drawing/2014/main" id="{7AD53C88-EAE2-6F94-361A-923C2DE76CDA}"/>
                </a:ext>
              </a:extLst>
            </p:cNvPr>
            <p:cNvSpPr/>
            <p:nvPr/>
          </p:nvSpPr>
          <p:spPr>
            <a:xfrm>
              <a:off x="841197" y="1576536"/>
              <a:ext cx="44739" cy="234833"/>
            </a:xfrm>
            <a:custGeom>
              <a:avLst/>
              <a:gdLst>
                <a:gd name="connsiteX0" fmla="*/ 0 w 90488"/>
                <a:gd name="connsiteY0" fmla="*/ 0 h 366712"/>
                <a:gd name="connsiteX1" fmla="*/ 90488 w 90488"/>
                <a:gd name="connsiteY1" fmla="*/ 0 h 366712"/>
                <a:gd name="connsiteX2" fmla="*/ 90488 w 90488"/>
                <a:gd name="connsiteY2" fmla="*/ 366712 h 366712"/>
                <a:gd name="connsiteX3" fmla="*/ 7144 w 90488"/>
                <a:gd name="connsiteY3" fmla="*/ 366712 h 366712"/>
                <a:gd name="connsiteX4" fmla="*/ 7144 w 90488"/>
                <a:gd name="connsiteY4" fmla="*/ 364331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366712">
                  <a:moveTo>
                    <a:pt x="0" y="0"/>
                  </a:moveTo>
                  <a:lnTo>
                    <a:pt x="90488" y="0"/>
                  </a:lnTo>
                  <a:lnTo>
                    <a:pt x="90488" y="366712"/>
                  </a:lnTo>
                  <a:lnTo>
                    <a:pt x="7144" y="366712"/>
                  </a:lnTo>
                  <a:lnTo>
                    <a:pt x="7144" y="364331"/>
                  </a:lnTo>
                </a:path>
              </a:pathLst>
            </a:custGeom>
            <a:noFill/>
            <a:ln w="12700" cap="sq" cmpd="sng" algn="ctr">
              <a:solidFill>
                <a:sysClr val="windowText" lastClr="000000"/>
              </a:solidFill>
              <a:prstDash val="solid"/>
              <a:miter lim="800000"/>
            </a:ln>
            <a:effectLst/>
          </p:spPr>
          <p:txBody>
            <a:bodyPr wrap="square" lIns="31641" tIns="31641" rIns="31641" bIns="31641" rtlCol="0" anchor="ctr">
              <a:noAutofit/>
            </a:bodyPr>
            <a:lstStyle/>
            <a:p>
              <a:pPr marL="0" marR="0" lvl="0" indent="0" algn="ctr" defTabSz="602754" rtl="0" eaLnBrk="1" fontAlgn="auto" latinLnBrk="0" hangingPunct="1">
                <a:lnSpc>
                  <a:spcPct val="100000"/>
                </a:lnSpc>
                <a:spcBef>
                  <a:spcPts val="0"/>
                </a:spcBef>
                <a:spcAft>
                  <a:spcPts val="0"/>
                </a:spcAft>
                <a:buClrTx/>
                <a:buSzTx/>
                <a:buFontTx/>
                <a:buNone/>
                <a:tabLst/>
                <a:defRPr/>
              </a:pPr>
              <a:endParaRPr kumimoji="0" lang="en-US" sz="1055"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90" name="TextBox 89">
              <a:extLst>
                <a:ext uri="{FF2B5EF4-FFF2-40B4-BE49-F238E27FC236}">
                  <a16:creationId xmlns:a16="http://schemas.microsoft.com/office/drawing/2014/main" id="{EF7B71A3-FCA7-EC3F-43A0-4D3C5D490F73}"/>
                </a:ext>
              </a:extLst>
            </p:cNvPr>
            <p:cNvSpPr txBox="1"/>
            <p:nvPr/>
          </p:nvSpPr>
          <p:spPr>
            <a:xfrm>
              <a:off x="8024383" y="3865135"/>
              <a:ext cx="252238" cy="243706"/>
            </a:xfrm>
            <a:prstGeom prst="rect">
              <a:avLst/>
            </a:prstGeom>
            <a:noFill/>
          </p:spPr>
          <p:txBody>
            <a:bodyPr wrap="square" rtlCol="0">
              <a:spAutoFit/>
            </a:bodyPr>
            <a:lstStyle/>
            <a:p>
              <a:pPr marL="0" marR="0" lvl="0" indent="0" algn="l" defTabSz="602754" rtl="0" eaLnBrk="1" fontAlgn="auto" latinLnBrk="0" hangingPunct="1">
                <a:lnSpc>
                  <a:spcPct val="100000"/>
                </a:lnSpc>
                <a:spcBef>
                  <a:spcPts val="0"/>
                </a:spcBef>
                <a:spcAft>
                  <a:spcPts val="0"/>
                </a:spcAft>
                <a:buClrTx/>
                <a:buSzTx/>
                <a:buFontTx/>
                <a:buNone/>
                <a:tabLst/>
                <a:defRPr/>
              </a:pPr>
              <a:r>
                <a:rPr kumimoji="0" lang="en-US" sz="1055"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0</a:t>
              </a:r>
            </a:p>
          </p:txBody>
        </p:sp>
      </p:grpSp>
      <p:sp>
        <p:nvSpPr>
          <p:cNvPr id="2" name="Title 1">
            <a:extLst>
              <a:ext uri="{FF2B5EF4-FFF2-40B4-BE49-F238E27FC236}">
                <a16:creationId xmlns:a16="http://schemas.microsoft.com/office/drawing/2014/main" id="{989A52EE-FFD2-CE86-EAE0-D26005EB8F03}"/>
              </a:ext>
            </a:extLst>
          </p:cNvPr>
          <p:cNvSpPr>
            <a:spLocks noGrp="1"/>
          </p:cNvSpPr>
          <p:nvPr>
            <p:ph type="title"/>
          </p:nvPr>
        </p:nvSpPr>
        <p:spPr/>
        <p:txBody>
          <a:bodyPr/>
          <a:lstStyle/>
          <a:p>
            <a:r>
              <a:rPr lang="en-GB"/>
              <a:t>ENB-006-09/ENB-008-10 (6 to 12 years at inclusion)</a:t>
            </a:r>
            <a:br>
              <a:rPr lang="en-GB"/>
            </a:br>
            <a:r>
              <a:rPr lang="en-GB"/>
              <a:t>Skeletal mineralization: RSS scores</a:t>
            </a:r>
          </a:p>
        </p:txBody>
      </p:sp>
      <p:sp>
        <p:nvSpPr>
          <p:cNvPr id="3" name="Content Placeholder 2">
            <a:extLst>
              <a:ext uri="{FF2B5EF4-FFF2-40B4-BE49-F238E27FC236}">
                <a16:creationId xmlns:a16="http://schemas.microsoft.com/office/drawing/2014/main" id="{4DF3A3F2-2A9E-1530-D869-D5E370DE2869}"/>
              </a:ext>
            </a:extLst>
          </p:cNvPr>
          <p:cNvSpPr>
            <a:spLocks noGrp="1"/>
          </p:cNvSpPr>
          <p:nvPr>
            <p:ph idx="4294967295"/>
          </p:nvPr>
        </p:nvSpPr>
        <p:spPr>
          <a:xfrm>
            <a:off x="863202" y="1021411"/>
            <a:ext cx="10447734" cy="369094"/>
          </a:xfrm>
          <a:solidFill>
            <a:schemeClr val="tx1"/>
          </a:solidFill>
        </p:spPr>
        <p:txBody>
          <a:bodyPr/>
          <a:lstStyle/>
          <a:p>
            <a:pPr marL="240469" indent="-240469">
              <a:lnSpc>
                <a:spcPct val="100000"/>
              </a:lnSpc>
              <a:spcBef>
                <a:spcPts val="0"/>
              </a:spcBef>
              <a:spcAft>
                <a:spcPts val="528"/>
              </a:spcAft>
              <a:buFont typeface="Arial" panose="020B0604020202020204" pitchFamily="34" charset="0"/>
              <a:buChar char="•"/>
            </a:pPr>
            <a:r>
              <a:rPr lang="en-GB" sz="1500">
                <a:solidFill>
                  <a:schemeClr val="bg1"/>
                </a:solidFill>
                <a:latin typeface="+mn-lt"/>
              </a:rPr>
              <a:t>Median RSS scores over time in children with HPP treated with </a:t>
            </a:r>
            <a:r>
              <a:rPr lang="en-GB" sz="1500" err="1">
                <a:solidFill>
                  <a:schemeClr val="bg1"/>
                </a:solidFill>
                <a:latin typeface="+mn-lt"/>
              </a:rPr>
              <a:t>asfotase</a:t>
            </a:r>
            <a:r>
              <a:rPr lang="en-GB" sz="1500">
                <a:solidFill>
                  <a:schemeClr val="bg1"/>
                </a:solidFill>
                <a:latin typeface="+mn-lt"/>
              </a:rPr>
              <a:t> alfa</a:t>
            </a:r>
            <a:r>
              <a:rPr lang="en-GB" sz="1500" baseline="30000">
                <a:solidFill>
                  <a:schemeClr val="bg1"/>
                </a:solidFill>
                <a:latin typeface="+mn-lt"/>
              </a:rPr>
              <a:t>1,2</a:t>
            </a:r>
            <a:endParaRPr lang="en-GB" sz="1500">
              <a:solidFill>
                <a:schemeClr val="bg1"/>
              </a:solidFill>
              <a:latin typeface="+mn-lt"/>
            </a:endParaRPr>
          </a:p>
        </p:txBody>
      </p:sp>
      <p:sp>
        <p:nvSpPr>
          <p:cNvPr id="4" name="Text Placeholder 3">
            <a:extLst>
              <a:ext uri="{FF2B5EF4-FFF2-40B4-BE49-F238E27FC236}">
                <a16:creationId xmlns:a16="http://schemas.microsoft.com/office/drawing/2014/main" id="{4C3B3B27-74C9-6939-203E-A292E3EF68A4}"/>
              </a:ext>
            </a:extLst>
          </p:cNvPr>
          <p:cNvSpPr>
            <a:spLocks noGrp="1"/>
          </p:cNvSpPr>
          <p:nvPr>
            <p:ph type="body" sz="quarter" idx="4294967295"/>
          </p:nvPr>
        </p:nvSpPr>
        <p:spPr>
          <a:xfrm>
            <a:off x="778762" y="5960490"/>
            <a:ext cx="9721453" cy="223242"/>
          </a:xfrm>
        </p:spPr>
        <p:txBody>
          <a:bodyPr/>
          <a:lstStyle/>
          <a:p>
            <a:pPr>
              <a:lnSpc>
                <a:spcPct val="100000"/>
              </a:lnSpc>
              <a:spcBef>
                <a:spcPts val="0"/>
              </a:spcBef>
              <a:spcAft>
                <a:spcPts val="188"/>
              </a:spcAft>
            </a:pPr>
            <a:r>
              <a:rPr lang="en-US" sz="750" dirty="0">
                <a:latin typeface="+mn-lt"/>
              </a:rPr>
              <a:t>HPP, hypophosphatasia; RSS, Ricket Severity Score</a:t>
            </a:r>
          </a:p>
          <a:p>
            <a:pPr>
              <a:lnSpc>
                <a:spcPct val="100000"/>
              </a:lnSpc>
              <a:spcBef>
                <a:spcPts val="0"/>
              </a:spcBef>
            </a:pPr>
            <a:r>
              <a:rPr lang="en-US" sz="750" dirty="0">
                <a:latin typeface="+mn-lt"/>
              </a:rPr>
              <a:t>1. </a:t>
            </a:r>
            <a:r>
              <a:rPr lang="it-IT" sz="750" dirty="0">
                <a:latin typeface="+mn-lt"/>
              </a:rPr>
              <a:t>Whyte MP et al. </a:t>
            </a:r>
            <a:r>
              <a:rPr lang="it-IT" sz="750" i="1" dirty="0">
                <a:latin typeface="+mn-lt"/>
              </a:rPr>
              <a:t>JCI Insight </a:t>
            </a:r>
            <a:r>
              <a:rPr lang="it-IT" sz="750" dirty="0">
                <a:latin typeface="+mn-lt"/>
              </a:rPr>
              <a:t>2016;1:e85971; 2. </a:t>
            </a:r>
            <a:r>
              <a:rPr lang="en-US" sz="750" dirty="0">
                <a:latin typeface="+mn-lt"/>
              </a:rPr>
              <a:t>Whyte MP et al. Oral presentation at the ICCBH 2017, 10–13 June, 2017, Würzburg, Germany [OC23]</a:t>
            </a:r>
          </a:p>
        </p:txBody>
      </p:sp>
      <p:sp>
        <p:nvSpPr>
          <p:cNvPr id="119" name="Rectangle 118">
            <a:extLst>
              <a:ext uri="{FF2B5EF4-FFF2-40B4-BE49-F238E27FC236}">
                <a16:creationId xmlns:a16="http://schemas.microsoft.com/office/drawing/2014/main" id="{FB99C56F-9542-3814-6903-034464146C90}"/>
              </a:ext>
            </a:extLst>
          </p:cNvPr>
          <p:cNvSpPr/>
          <p:nvPr/>
        </p:nvSpPr>
        <p:spPr>
          <a:xfrm rot="16200000">
            <a:off x="403572" y="2997905"/>
            <a:ext cx="2105304" cy="242439"/>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RSS score, median (min, max)</a:t>
            </a:r>
            <a:endParaRPr kumimoji="0" lang="en-US" sz="1231"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78" name="TextBox 177">
            <a:extLst>
              <a:ext uri="{FF2B5EF4-FFF2-40B4-BE49-F238E27FC236}">
                <a16:creationId xmlns:a16="http://schemas.microsoft.com/office/drawing/2014/main" id="{DF334EFB-DCB3-1E6F-C231-3315AE93ECF6}"/>
              </a:ext>
            </a:extLst>
          </p:cNvPr>
          <p:cNvSpPr txBox="1"/>
          <p:nvPr/>
        </p:nvSpPr>
        <p:spPr>
          <a:xfrm>
            <a:off x="5252480" y="4679476"/>
            <a:ext cx="1780239" cy="1894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5" name="Rectangle 4">
            <a:extLst>
              <a:ext uri="{FF2B5EF4-FFF2-40B4-BE49-F238E27FC236}">
                <a16:creationId xmlns:a16="http://schemas.microsoft.com/office/drawing/2014/main" id="{CC646F59-9B7A-B932-A6B9-0DFC932B7E08}"/>
              </a:ext>
            </a:extLst>
          </p:cNvPr>
          <p:cNvSpPr/>
          <p:nvPr/>
        </p:nvSpPr>
        <p:spPr>
          <a:xfrm>
            <a:off x="863204" y="1022817"/>
            <a:ext cx="10456664" cy="4475638"/>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CD84498-A76C-41B6-F9ED-1E391D50CED3}"/>
              </a:ext>
            </a:extLst>
          </p:cNvPr>
          <p:cNvSpPr txBox="1"/>
          <p:nvPr/>
        </p:nvSpPr>
        <p:spPr>
          <a:xfrm>
            <a:off x="1369069" y="5037897"/>
            <a:ext cx="9703458" cy="381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mn-cs"/>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mn-cs"/>
              </a:rPr>
              <a:t>Whyte MP et al. Oral presentation at the ICCBH 2017, 10–13 June, 2017, Würzburg, Germany [OC23]).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0908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E124-FFFC-AA24-1FAA-BA03E2DAC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E8AE2-EB2F-9A1A-EA95-F7AB6CBB257A}"/>
              </a:ext>
            </a:extLst>
          </p:cNvPr>
          <p:cNvSpPr>
            <a:spLocks noGrp="1"/>
          </p:cNvSpPr>
          <p:nvPr>
            <p:ph type="title"/>
          </p:nvPr>
        </p:nvSpPr>
        <p:spPr/>
        <p:txBody>
          <a:bodyPr/>
          <a:lstStyle/>
          <a:p>
            <a:r>
              <a:rPr lang="en-GB"/>
              <a:t>ENB-006-09/ENB-008-10 (6 to 12 years at inclusion)</a:t>
            </a:r>
            <a:br>
              <a:rPr lang="en-GB"/>
            </a:br>
            <a:r>
              <a:rPr lang="en-GB"/>
              <a:t>Growth: Height and weight Z-scores</a:t>
            </a:r>
          </a:p>
        </p:txBody>
      </p:sp>
      <p:sp>
        <p:nvSpPr>
          <p:cNvPr id="3" name="Content Placeholder 2">
            <a:extLst>
              <a:ext uri="{FF2B5EF4-FFF2-40B4-BE49-F238E27FC236}">
                <a16:creationId xmlns:a16="http://schemas.microsoft.com/office/drawing/2014/main" id="{4531EF62-3889-1901-582F-388E5417E9E9}"/>
              </a:ext>
            </a:extLst>
          </p:cNvPr>
          <p:cNvSpPr>
            <a:spLocks noGrp="1"/>
          </p:cNvSpPr>
          <p:nvPr>
            <p:ph idx="4294967295"/>
          </p:nvPr>
        </p:nvSpPr>
        <p:spPr>
          <a:xfrm>
            <a:off x="872133" y="1020215"/>
            <a:ext cx="10447734" cy="375103"/>
          </a:xfrm>
          <a:solidFill>
            <a:schemeClr val="tx1"/>
          </a:solidFill>
        </p:spPr>
        <p:txBody>
          <a:bodyPr/>
          <a:lstStyle/>
          <a:p>
            <a:pPr marL="240469" indent="-240469">
              <a:lnSpc>
                <a:spcPct val="100000"/>
              </a:lnSpc>
              <a:spcBef>
                <a:spcPts val="0"/>
              </a:spcBef>
              <a:buFont typeface="Arial" panose="020B0604020202020204" pitchFamily="34" charset="0"/>
              <a:buChar char="•"/>
            </a:pPr>
            <a:r>
              <a:rPr lang="en-GB" sz="1500">
                <a:solidFill>
                  <a:schemeClr val="bg1"/>
                </a:solidFill>
                <a:latin typeface="Arial" panose="020B0604020202020204" pitchFamily="34" charset="0"/>
                <a:cs typeface="Arial" panose="020B0604020202020204" pitchFamily="34" charset="0"/>
              </a:rPr>
              <a:t>Median height and weight Z-scores over time in children with HPP treated with </a:t>
            </a:r>
            <a:r>
              <a:rPr lang="en-GB" sz="1500" err="1">
                <a:solidFill>
                  <a:schemeClr val="bg1"/>
                </a:solidFill>
                <a:latin typeface="Arial" panose="020B0604020202020204" pitchFamily="34" charset="0"/>
                <a:cs typeface="Arial" panose="020B0604020202020204" pitchFamily="34" charset="0"/>
              </a:rPr>
              <a:t>asfotase</a:t>
            </a:r>
            <a:r>
              <a:rPr lang="en-GB" sz="1500">
                <a:solidFill>
                  <a:schemeClr val="bg1"/>
                </a:solidFill>
                <a:latin typeface="Arial" panose="020B0604020202020204" pitchFamily="34" charset="0"/>
                <a:cs typeface="Arial" panose="020B0604020202020204" pitchFamily="34" charset="0"/>
              </a:rPr>
              <a:t> alfa</a:t>
            </a:r>
            <a:r>
              <a:rPr lang="en-GB" sz="1500" baseline="30000">
                <a:solidFill>
                  <a:schemeClr val="bg1"/>
                </a:solidFill>
                <a:latin typeface="Arial" panose="020B0604020202020204" pitchFamily="34" charset="0"/>
                <a:cs typeface="Arial" panose="020B0604020202020204" pitchFamily="34" charset="0"/>
              </a:rPr>
              <a:t>1,2</a:t>
            </a:r>
            <a:endParaRPr lang="en-GB" sz="150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237E072-A12D-30BB-534B-6234D7BCBD2C}"/>
              </a:ext>
            </a:extLst>
          </p:cNvPr>
          <p:cNvSpPr>
            <a:spLocks noGrp="1"/>
          </p:cNvSpPr>
          <p:nvPr>
            <p:ph type="body" sz="quarter" idx="4294967295"/>
          </p:nvPr>
        </p:nvSpPr>
        <p:spPr>
          <a:xfrm>
            <a:off x="788701" y="5815709"/>
            <a:ext cx="9721453" cy="453926"/>
          </a:xfrm>
        </p:spPr>
        <p:txBody>
          <a:bodyPr/>
          <a:lstStyle/>
          <a:p>
            <a:pPr>
              <a:lnSpc>
                <a:spcPct val="100000"/>
              </a:lnSpc>
              <a:spcBef>
                <a:spcPts val="0"/>
              </a:spcBef>
              <a:spcAft>
                <a:spcPts val="188"/>
              </a:spcAft>
            </a:pPr>
            <a:r>
              <a:rPr lang="en-GB" sz="750" dirty="0">
                <a:latin typeface="+mn-lt"/>
              </a:rPr>
              <a:t>*</a:t>
            </a:r>
            <a:r>
              <a:rPr lang="en-GB" sz="750" i="1" dirty="0">
                <a:latin typeface="+mn-lt"/>
              </a:rPr>
              <a:t>P</a:t>
            </a:r>
            <a:r>
              <a:rPr lang="en-GB" sz="750" dirty="0">
                <a:latin typeface="+mn-lt"/>
              </a:rPr>
              <a:t>&lt;0.008 vs. baseline, based on within-group Wilcoxon signed-rank test assessing if mean change differs from 0.</a:t>
            </a:r>
          </a:p>
          <a:p>
            <a:pPr>
              <a:lnSpc>
                <a:spcPct val="100000"/>
              </a:lnSpc>
              <a:spcBef>
                <a:spcPts val="0"/>
              </a:spcBef>
              <a:spcAft>
                <a:spcPts val="188"/>
              </a:spcAft>
            </a:pPr>
            <a:r>
              <a:rPr lang="en-GB" sz="750" dirty="0">
                <a:latin typeface="+mn-lt"/>
              </a:rPr>
              <a:t>HPP, hypophosphatasia; SD, standard deviation</a:t>
            </a:r>
          </a:p>
          <a:p>
            <a:pPr>
              <a:lnSpc>
                <a:spcPct val="100000"/>
              </a:lnSpc>
              <a:spcBef>
                <a:spcPts val="0"/>
              </a:spcBef>
              <a:spcAft>
                <a:spcPts val="188"/>
              </a:spcAft>
            </a:pPr>
            <a:r>
              <a:rPr lang="en-US" sz="750" dirty="0">
                <a:latin typeface="+mn-lt"/>
              </a:rPr>
              <a:t>1. </a:t>
            </a:r>
            <a:r>
              <a:rPr lang="it-IT" sz="750" dirty="0">
                <a:latin typeface="+mn-lt"/>
              </a:rPr>
              <a:t>Whyte MP et al. </a:t>
            </a:r>
            <a:r>
              <a:rPr lang="it-IT" sz="750" i="1" dirty="0">
                <a:latin typeface="+mn-lt"/>
              </a:rPr>
              <a:t>JCI Insight </a:t>
            </a:r>
            <a:r>
              <a:rPr lang="it-IT" sz="750" dirty="0">
                <a:latin typeface="+mn-lt"/>
              </a:rPr>
              <a:t>2016;1:e85971; 2. </a:t>
            </a:r>
            <a:r>
              <a:rPr lang="en-US" sz="750" dirty="0">
                <a:latin typeface="+mn-lt"/>
              </a:rPr>
              <a:t>Whyte MP et al. Oral presentation at the ICCBH 2017, 10–13 June, 2017, Würzburg, Germany [OC23]</a:t>
            </a:r>
          </a:p>
        </p:txBody>
      </p:sp>
      <p:grpSp>
        <p:nvGrpSpPr>
          <p:cNvPr id="6" name="Group 5">
            <a:extLst>
              <a:ext uri="{FF2B5EF4-FFF2-40B4-BE49-F238E27FC236}">
                <a16:creationId xmlns:a16="http://schemas.microsoft.com/office/drawing/2014/main" id="{FB0F96E1-9A80-28B0-1672-5D03E9E08DD6}"/>
              </a:ext>
            </a:extLst>
          </p:cNvPr>
          <p:cNvGrpSpPr/>
          <p:nvPr/>
        </p:nvGrpSpPr>
        <p:grpSpPr>
          <a:xfrm>
            <a:off x="1247000" y="1527987"/>
            <a:ext cx="9715369" cy="3567508"/>
            <a:chOff x="948624" y="1953018"/>
            <a:chExt cx="10363060" cy="3805342"/>
          </a:xfrm>
        </p:grpSpPr>
        <p:sp>
          <p:nvSpPr>
            <p:cNvPr id="119" name="Rectangle 118">
              <a:extLst>
                <a:ext uri="{FF2B5EF4-FFF2-40B4-BE49-F238E27FC236}">
                  <a16:creationId xmlns:a16="http://schemas.microsoft.com/office/drawing/2014/main" id="{D792A256-CA24-DC4F-D9FE-461B2C69E385}"/>
                </a:ext>
              </a:extLst>
            </p:cNvPr>
            <p:cNvSpPr/>
            <p:nvPr/>
          </p:nvSpPr>
          <p:spPr>
            <a:xfrm rot="16200000">
              <a:off x="-44904" y="3431242"/>
              <a:ext cx="2245658" cy="258602"/>
            </a:xfrm>
            <a:prstGeom prst="rect">
              <a:avLst/>
            </a:prstGeom>
          </p:spPr>
          <p:txBody>
            <a:bodyPr wrap="none">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Z-score, median (min, max)</a:t>
              </a:r>
              <a:endParaRPr kumimoji="0" lang="en-US" sz="1231"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endParaRPr>
            </a:p>
          </p:txBody>
        </p:sp>
        <p:sp>
          <p:nvSpPr>
            <p:cNvPr id="178" name="TextBox 177">
              <a:extLst>
                <a:ext uri="{FF2B5EF4-FFF2-40B4-BE49-F238E27FC236}">
                  <a16:creationId xmlns:a16="http://schemas.microsoft.com/office/drawing/2014/main" id="{351AA966-263E-5EF0-5F0C-646B8ACF22EE}"/>
                </a:ext>
              </a:extLst>
            </p:cNvPr>
            <p:cNvSpPr txBox="1"/>
            <p:nvPr/>
          </p:nvSpPr>
          <p:spPr>
            <a:xfrm>
              <a:off x="4742517" y="5556322"/>
              <a:ext cx="1898922" cy="202038"/>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116" name="Rectangle 115">
              <a:extLst>
                <a:ext uri="{FF2B5EF4-FFF2-40B4-BE49-F238E27FC236}">
                  <a16:creationId xmlns:a16="http://schemas.microsoft.com/office/drawing/2014/main" id="{6A4A76D3-F269-B41E-3F51-12485EFE8891}"/>
                </a:ext>
              </a:extLst>
            </p:cNvPr>
            <p:cNvSpPr/>
            <p:nvPr/>
          </p:nvSpPr>
          <p:spPr bwMode="auto">
            <a:xfrm>
              <a:off x="1793631" y="2278597"/>
              <a:ext cx="7893556" cy="2819665"/>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60276" tIns="30138" rIns="60276" bIns="30138" numCol="1" rtlCol="0" anchor="t" anchorCtr="0" compatLnSpc="1">
              <a:prstTxWarp prst="textNoShape">
                <a:avLst/>
              </a:prstTxWarp>
            </a:bodyPr>
            <a:lstStyle/>
            <a:p>
              <a:pPr marL="0" marR="0" lvl="0" indent="0" algn="l" defTabSz="602754" rtl="0" eaLnBrk="0" fontAlgn="auto" latinLnBrk="0" hangingPunct="0">
                <a:lnSpc>
                  <a:spcPct val="100000"/>
                </a:lnSpc>
                <a:spcBef>
                  <a:spcPts val="0"/>
                </a:spcBef>
                <a:spcAft>
                  <a:spcPts val="0"/>
                </a:spcAft>
                <a:buClrTx/>
                <a:buSzTx/>
                <a:buFontTx/>
                <a:buNone/>
                <a:tabLst/>
                <a:defRPr/>
              </a:pPr>
              <a:endParaRPr kumimoji="0" lang="en-GB" sz="879" b="0" i="0" u="none" strike="noStrike" kern="1200" cap="none" spc="0" normalizeH="0" baseline="0" noProof="0">
                <a:ln>
                  <a:noFill/>
                </a:ln>
                <a:solidFill>
                  <a:srgbClr val="00A6CE"/>
                </a:solidFill>
                <a:effectLst/>
                <a:uLnTx/>
                <a:uFillTx/>
                <a:latin typeface="Arial" panose="020B0604020202020204"/>
                <a:ea typeface="+mn-ea"/>
                <a:cs typeface="Arial" panose="020B0604020202020204" pitchFamily="34" charset="0"/>
              </a:endParaRPr>
            </a:p>
          </p:txBody>
        </p:sp>
        <p:sp>
          <p:nvSpPr>
            <p:cNvPr id="117" name="Freeform 5">
              <a:extLst>
                <a:ext uri="{FF2B5EF4-FFF2-40B4-BE49-F238E27FC236}">
                  <a16:creationId xmlns:a16="http://schemas.microsoft.com/office/drawing/2014/main" id="{0DB8AF34-D280-CFE7-7336-AF161393582C}"/>
                </a:ext>
              </a:extLst>
            </p:cNvPr>
            <p:cNvSpPr>
              <a:spLocks/>
            </p:cNvSpPr>
            <p:nvPr/>
          </p:nvSpPr>
          <p:spPr bwMode="auto">
            <a:xfrm>
              <a:off x="1793631" y="2274435"/>
              <a:ext cx="7904350" cy="2825373"/>
            </a:xfrm>
            <a:custGeom>
              <a:avLst/>
              <a:gdLst>
                <a:gd name="T0" fmla="*/ 0 w 4463"/>
                <a:gd name="T1" fmla="*/ 0 h 2399"/>
                <a:gd name="T2" fmla="*/ 0 w 4463"/>
                <a:gd name="T3" fmla="*/ 2392 h 2399"/>
                <a:gd name="T4" fmla="*/ 4463 w 4463"/>
                <a:gd name="T5" fmla="*/ 2399 h 2399"/>
              </a:gdLst>
              <a:ahLst/>
              <a:cxnLst>
                <a:cxn ang="0">
                  <a:pos x="T0" y="T1"/>
                </a:cxn>
                <a:cxn ang="0">
                  <a:pos x="T2" y="T3"/>
                </a:cxn>
                <a:cxn ang="0">
                  <a:pos x="T4" y="T5"/>
                </a:cxn>
              </a:cxnLst>
              <a:rect l="0" t="0" r="r" b="b"/>
              <a:pathLst>
                <a:path w="4463" h="2399">
                  <a:moveTo>
                    <a:pt x="0" y="0"/>
                  </a:moveTo>
                  <a:lnTo>
                    <a:pt x="0" y="2392"/>
                  </a:lnTo>
                  <a:lnTo>
                    <a:pt x="4463" y="2399"/>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18" name="Line 6">
              <a:extLst>
                <a:ext uri="{FF2B5EF4-FFF2-40B4-BE49-F238E27FC236}">
                  <a16:creationId xmlns:a16="http://schemas.microsoft.com/office/drawing/2014/main" id="{FCF2B496-12DC-E9AD-991A-0D370FA67DF5}"/>
                </a:ext>
              </a:extLst>
            </p:cNvPr>
            <p:cNvSpPr>
              <a:spLocks noChangeShapeType="1"/>
            </p:cNvSpPr>
            <p:nvPr/>
          </p:nvSpPr>
          <p:spPr bwMode="auto">
            <a:xfrm>
              <a:off x="1727089" y="5089628"/>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0" name="Line 7">
              <a:extLst>
                <a:ext uri="{FF2B5EF4-FFF2-40B4-BE49-F238E27FC236}">
                  <a16:creationId xmlns:a16="http://schemas.microsoft.com/office/drawing/2014/main" id="{1D4F36FC-1766-4B76-3D81-8F62440053E1}"/>
                </a:ext>
              </a:extLst>
            </p:cNvPr>
            <p:cNvSpPr>
              <a:spLocks noChangeShapeType="1"/>
            </p:cNvSpPr>
            <p:nvPr/>
          </p:nvSpPr>
          <p:spPr bwMode="auto">
            <a:xfrm>
              <a:off x="1727089" y="4776352"/>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1" name="Line 8">
              <a:extLst>
                <a:ext uri="{FF2B5EF4-FFF2-40B4-BE49-F238E27FC236}">
                  <a16:creationId xmlns:a16="http://schemas.microsoft.com/office/drawing/2014/main" id="{DF86D377-27B1-41BD-04B0-C41A1271A91D}"/>
                </a:ext>
              </a:extLst>
            </p:cNvPr>
            <p:cNvSpPr>
              <a:spLocks noChangeShapeType="1"/>
            </p:cNvSpPr>
            <p:nvPr/>
          </p:nvSpPr>
          <p:spPr bwMode="auto">
            <a:xfrm>
              <a:off x="1727089" y="4463075"/>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2" name="Line 9">
              <a:extLst>
                <a:ext uri="{FF2B5EF4-FFF2-40B4-BE49-F238E27FC236}">
                  <a16:creationId xmlns:a16="http://schemas.microsoft.com/office/drawing/2014/main" id="{0C640BD9-43DA-AF34-E7A3-B30095D27102}"/>
                </a:ext>
              </a:extLst>
            </p:cNvPr>
            <p:cNvSpPr>
              <a:spLocks noChangeShapeType="1"/>
            </p:cNvSpPr>
            <p:nvPr/>
          </p:nvSpPr>
          <p:spPr bwMode="auto">
            <a:xfrm>
              <a:off x="1727089" y="4149798"/>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3" name="Line 10">
              <a:extLst>
                <a:ext uri="{FF2B5EF4-FFF2-40B4-BE49-F238E27FC236}">
                  <a16:creationId xmlns:a16="http://schemas.microsoft.com/office/drawing/2014/main" id="{18BF1411-1433-BBCA-F6E2-BB86939A32E5}"/>
                </a:ext>
              </a:extLst>
            </p:cNvPr>
            <p:cNvSpPr>
              <a:spLocks noChangeShapeType="1"/>
            </p:cNvSpPr>
            <p:nvPr/>
          </p:nvSpPr>
          <p:spPr bwMode="auto">
            <a:xfrm>
              <a:off x="1727089" y="3837700"/>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4" name="Line 11">
              <a:extLst>
                <a:ext uri="{FF2B5EF4-FFF2-40B4-BE49-F238E27FC236}">
                  <a16:creationId xmlns:a16="http://schemas.microsoft.com/office/drawing/2014/main" id="{8674E9FB-D32A-98FE-8B97-08A498EA1FA8}"/>
                </a:ext>
              </a:extLst>
            </p:cNvPr>
            <p:cNvSpPr>
              <a:spLocks noChangeShapeType="1"/>
            </p:cNvSpPr>
            <p:nvPr/>
          </p:nvSpPr>
          <p:spPr bwMode="auto">
            <a:xfrm>
              <a:off x="1727089" y="3524425"/>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5" name="Line 12">
              <a:extLst>
                <a:ext uri="{FF2B5EF4-FFF2-40B4-BE49-F238E27FC236}">
                  <a16:creationId xmlns:a16="http://schemas.microsoft.com/office/drawing/2014/main" id="{D2012BE3-A534-84A2-F8F7-5695B0992C54}"/>
                </a:ext>
              </a:extLst>
            </p:cNvPr>
            <p:cNvSpPr>
              <a:spLocks noChangeShapeType="1"/>
            </p:cNvSpPr>
            <p:nvPr/>
          </p:nvSpPr>
          <p:spPr bwMode="auto">
            <a:xfrm>
              <a:off x="1727089" y="3211148"/>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6" name="Line 13">
              <a:extLst>
                <a:ext uri="{FF2B5EF4-FFF2-40B4-BE49-F238E27FC236}">
                  <a16:creationId xmlns:a16="http://schemas.microsoft.com/office/drawing/2014/main" id="{B0F2558F-AF49-F205-622A-7401056080AA}"/>
                </a:ext>
              </a:extLst>
            </p:cNvPr>
            <p:cNvSpPr>
              <a:spLocks noChangeShapeType="1"/>
            </p:cNvSpPr>
            <p:nvPr/>
          </p:nvSpPr>
          <p:spPr bwMode="auto">
            <a:xfrm>
              <a:off x="1727089" y="2897873"/>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7" name="Line 14">
              <a:extLst>
                <a:ext uri="{FF2B5EF4-FFF2-40B4-BE49-F238E27FC236}">
                  <a16:creationId xmlns:a16="http://schemas.microsoft.com/office/drawing/2014/main" id="{64A9F1E5-617F-3029-0874-BB4A514BF2CC}"/>
                </a:ext>
              </a:extLst>
            </p:cNvPr>
            <p:cNvSpPr>
              <a:spLocks noChangeShapeType="1"/>
            </p:cNvSpPr>
            <p:nvPr/>
          </p:nvSpPr>
          <p:spPr bwMode="auto">
            <a:xfrm>
              <a:off x="1727089" y="2588129"/>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8" name="Line 15">
              <a:extLst>
                <a:ext uri="{FF2B5EF4-FFF2-40B4-BE49-F238E27FC236}">
                  <a16:creationId xmlns:a16="http://schemas.microsoft.com/office/drawing/2014/main" id="{CC6BC2E4-BB62-2791-15AB-48EF7844D43C}"/>
                </a:ext>
              </a:extLst>
            </p:cNvPr>
            <p:cNvSpPr>
              <a:spLocks noChangeShapeType="1"/>
            </p:cNvSpPr>
            <p:nvPr/>
          </p:nvSpPr>
          <p:spPr bwMode="auto">
            <a:xfrm>
              <a:off x="1727089" y="2274853"/>
              <a:ext cx="549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29" name="Line 16">
              <a:extLst>
                <a:ext uri="{FF2B5EF4-FFF2-40B4-BE49-F238E27FC236}">
                  <a16:creationId xmlns:a16="http://schemas.microsoft.com/office/drawing/2014/main" id="{9DAB580E-0BA6-8F52-844F-3586EADA485D}"/>
                </a:ext>
              </a:extLst>
            </p:cNvPr>
            <p:cNvSpPr>
              <a:spLocks noChangeShapeType="1"/>
            </p:cNvSpPr>
            <p:nvPr/>
          </p:nvSpPr>
          <p:spPr bwMode="auto">
            <a:xfrm>
              <a:off x="1787304" y="5100230"/>
              <a:ext cx="0" cy="36509"/>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0" name="Oval 27">
              <a:extLst>
                <a:ext uri="{FF2B5EF4-FFF2-40B4-BE49-F238E27FC236}">
                  <a16:creationId xmlns:a16="http://schemas.microsoft.com/office/drawing/2014/main" id="{87BA17A5-7445-30F1-9153-6CD29756DD4F}"/>
                </a:ext>
              </a:extLst>
            </p:cNvPr>
            <p:cNvSpPr>
              <a:spLocks noChangeArrowheads="1"/>
            </p:cNvSpPr>
            <p:nvPr/>
          </p:nvSpPr>
          <p:spPr bwMode="auto">
            <a:xfrm>
              <a:off x="3051860" y="3648209"/>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1" name="Oval 28">
              <a:extLst>
                <a:ext uri="{FF2B5EF4-FFF2-40B4-BE49-F238E27FC236}">
                  <a16:creationId xmlns:a16="http://schemas.microsoft.com/office/drawing/2014/main" id="{60DC5EF0-94C6-EFCC-EA08-BF02E6A03866}"/>
                </a:ext>
              </a:extLst>
            </p:cNvPr>
            <p:cNvSpPr>
              <a:spLocks noChangeArrowheads="1"/>
            </p:cNvSpPr>
            <p:nvPr/>
          </p:nvSpPr>
          <p:spPr bwMode="auto">
            <a:xfrm>
              <a:off x="3921462" y="3459771"/>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2" name="Oval 29">
              <a:extLst>
                <a:ext uri="{FF2B5EF4-FFF2-40B4-BE49-F238E27FC236}">
                  <a16:creationId xmlns:a16="http://schemas.microsoft.com/office/drawing/2014/main" id="{C5396854-ACBB-1AF2-EC04-FF7547612F1E}"/>
                </a:ext>
              </a:extLst>
            </p:cNvPr>
            <p:cNvSpPr>
              <a:spLocks noChangeArrowheads="1"/>
            </p:cNvSpPr>
            <p:nvPr/>
          </p:nvSpPr>
          <p:spPr bwMode="auto">
            <a:xfrm>
              <a:off x="4799919" y="3285468"/>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3" name="Oval 30">
              <a:extLst>
                <a:ext uri="{FF2B5EF4-FFF2-40B4-BE49-F238E27FC236}">
                  <a16:creationId xmlns:a16="http://schemas.microsoft.com/office/drawing/2014/main" id="{5076D4B2-C8E9-7E65-F73F-5AEA89D862E0}"/>
                </a:ext>
              </a:extLst>
            </p:cNvPr>
            <p:cNvSpPr>
              <a:spLocks noChangeArrowheads="1"/>
            </p:cNvSpPr>
            <p:nvPr/>
          </p:nvSpPr>
          <p:spPr bwMode="auto">
            <a:xfrm>
              <a:off x="5674836" y="2991036"/>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4" name="Oval 31">
              <a:extLst>
                <a:ext uri="{FF2B5EF4-FFF2-40B4-BE49-F238E27FC236}">
                  <a16:creationId xmlns:a16="http://schemas.microsoft.com/office/drawing/2014/main" id="{BA98A98B-203E-CABA-FA6C-9C85791B5FF0}"/>
                </a:ext>
              </a:extLst>
            </p:cNvPr>
            <p:cNvSpPr>
              <a:spLocks noChangeArrowheads="1"/>
            </p:cNvSpPr>
            <p:nvPr/>
          </p:nvSpPr>
          <p:spPr bwMode="auto">
            <a:xfrm>
              <a:off x="6551522" y="2935683"/>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5" name="Oval 33">
              <a:extLst>
                <a:ext uri="{FF2B5EF4-FFF2-40B4-BE49-F238E27FC236}">
                  <a16:creationId xmlns:a16="http://schemas.microsoft.com/office/drawing/2014/main" id="{5161925F-5CE8-EF38-1D84-6768D0C364F3}"/>
                </a:ext>
              </a:extLst>
            </p:cNvPr>
            <p:cNvSpPr>
              <a:spLocks noChangeArrowheads="1"/>
            </p:cNvSpPr>
            <p:nvPr/>
          </p:nvSpPr>
          <p:spPr bwMode="auto">
            <a:xfrm>
              <a:off x="7421125" y="3032256"/>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6" name="Oval 34">
              <a:extLst>
                <a:ext uri="{FF2B5EF4-FFF2-40B4-BE49-F238E27FC236}">
                  <a16:creationId xmlns:a16="http://schemas.microsoft.com/office/drawing/2014/main" id="{56CB57E6-37BE-A2F8-31D4-CD093837B914}"/>
                </a:ext>
              </a:extLst>
            </p:cNvPr>
            <p:cNvSpPr>
              <a:spLocks noChangeArrowheads="1"/>
            </p:cNvSpPr>
            <p:nvPr/>
          </p:nvSpPr>
          <p:spPr bwMode="auto">
            <a:xfrm>
              <a:off x="8308438" y="3147674"/>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7" name="Oval 35">
              <a:extLst>
                <a:ext uri="{FF2B5EF4-FFF2-40B4-BE49-F238E27FC236}">
                  <a16:creationId xmlns:a16="http://schemas.microsoft.com/office/drawing/2014/main" id="{F6BBE97B-DBCB-A5F0-0DA9-7B1AE43AE50A}"/>
                </a:ext>
              </a:extLst>
            </p:cNvPr>
            <p:cNvSpPr>
              <a:spLocks noChangeArrowheads="1"/>
            </p:cNvSpPr>
            <p:nvPr/>
          </p:nvSpPr>
          <p:spPr bwMode="auto">
            <a:xfrm>
              <a:off x="9181583" y="2768445"/>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4" name="Oval 43">
              <a:extLst>
                <a:ext uri="{FF2B5EF4-FFF2-40B4-BE49-F238E27FC236}">
                  <a16:creationId xmlns:a16="http://schemas.microsoft.com/office/drawing/2014/main" id="{7B416E83-86E6-683E-7BB5-AB18821A54C9}"/>
                </a:ext>
              </a:extLst>
            </p:cNvPr>
            <p:cNvSpPr>
              <a:spLocks noChangeArrowheads="1"/>
            </p:cNvSpPr>
            <p:nvPr/>
          </p:nvSpPr>
          <p:spPr bwMode="auto">
            <a:xfrm>
              <a:off x="7449462" y="3522191"/>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5" name="Oval 44">
              <a:extLst>
                <a:ext uri="{FF2B5EF4-FFF2-40B4-BE49-F238E27FC236}">
                  <a16:creationId xmlns:a16="http://schemas.microsoft.com/office/drawing/2014/main" id="{5B27BD1C-6AA7-3D62-32B5-47E56E78F613}"/>
                </a:ext>
              </a:extLst>
            </p:cNvPr>
            <p:cNvSpPr>
              <a:spLocks noChangeArrowheads="1"/>
            </p:cNvSpPr>
            <p:nvPr/>
          </p:nvSpPr>
          <p:spPr bwMode="auto">
            <a:xfrm>
              <a:off x="8308438" y="3582254"/>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6" name="Oval 45">
              <a:extLst>
                <a:ext uri="{FF2B5EF4-FFF2-40B4-BE49-F238E27FC236}">
                  <a16:creationId xmlns:a16="http://schemas.microsoft.com/office/drawing/2014/main" id="{6A58D692-2EA5-0755-D3D1-733135AA7566}"/>
                </a:ext>
              </a:extLst>
            </p:cNvPr>
            <p:cNvSpPr>
              <a:spLocks noChangeArrowheads="1"/>
            </p:cNvSpPr>
            <p:nvPr/>
          </p:nvSpPr>
          <p:spPr bwMode="auto">
            <a:xfrm>
              <a:off x="9181583" y="3618765"/>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7" name="Freeform 46">
              <a:extLst>
                <a:ext uri="{FF2B5EF4-FFF2-40B4-BE49-F238E27FC236}">
                  <a16:creationId xmlns:a16="http://schemas.microsoft.com/office/drawing/2014/main" id="{8654426C-3C4B-7966-BD9A-ADF5BEE7CB19}"/>
                </a:ext>
              </a:extLst>
            </p:cNvPr>
            <p:cNvSpPr>
              <a:spLocks/>
            </p:cNvSpPr>
            <p:nvPr/>
          </p:nvSpPr>
          <p:spPr bwMode="auto">
            <a:xfrm>
              <a:off x="2221223" y="2817787"/>
              <a:ext cx="7015265" cy="1660598"/>
            </a:xfrm>
            <a:custGeom>
              <a:avLst/>
              <a:gdLst>
                <a:gd name="T0" fmla="*/ 0 w 1790"/>
                <a:gd name="T1" fmla="*/ 637 h 637"/>
                <a:gd name="T2" fmla="*/ 225 w 1790"/>
                <a:gd name="T3" fmla="*/ 333 h 637"/>
                <a:gd name="T4" fmla="*/ 450 w 1790"/>
                <a:gd name="T5" fmla="*/ 263 h 637"/>
                <a:gd name="T6" fmla="*/ 668 w 1790"/>
                <a:gd name="T7" fmla="*/ 198 h 637"/>
                <a:gd name="T8" fmla="*/ 893 w 1790"/>
                <a:gd name="T9" fmla="*/ 83 h 637"/>
                <a:gd name="T10" fmla="*/ 1121 w 1790"/>
                <a:gd name="T11" fmla="*/ 65 h 637"/>
                <a:gd name="T12" fmla="*/ 1342 w 1790"/>
                <a:gd name="T13" fmla="*/ 101 h 637"/>
                <a:gd name="T14" fmla="*/ 1566 w 1790"/>
                <a:gd name="T15" fmla="*/ 145 h 637"/>
                <a:gd name="T16" fmla="*/ 1790 w 1790"/>
                <a:gd name="T17"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0" h="637">
                  <a:moveTo>
                    <a:pt x="0" y="637"/>
                  </a:moveTo>
                  <a:cubicBezTo>
                    <a:pt x="225" y="333"/>
                    <a:pt x="225" y="333"/>
                    <a:pt x="225" y="333"/>
                  </a:cubicBezTo>
                  <a:cubicBezTo>
                    <a:pt x="450" y="263"/>
                    <a:pt x="450" y="263"/>
                    <a:pt x="450" y="263"/>
                  </a:cubicBezTo>
                  <a:cubicBezTo>
                    <a:pt x="668" y="198"/>
                    <a:pt x="668" y="198"/>
                    <a:pt x="668" y="198"/>
                  </a:cubicBezTo>
                  <a:cubicBezTo>
                    <a:pt x="893" y="83"/>
                    <a:pt x="893" y="83"/>
                    <a:pt x="893" y="83"/>
                  </a:cubicBezTo>
                  <a:cubicBezTo>
                    <a:pt x="1121" y="65"/>
                    <a:pt x="1121" y="65"/>
                    <a:pt x="1121" y="65"/>
                  </a:cubicBezTo>
                  <a:cubicBezTo>
                    <a:pt x="1342" y="101"/>
                    <a:pt x="1342" y="101"/>
                    <a:pt x="1342" y="101"/>
                  </a:cubicBezTo>
                  <a:cubicBezTo>
                    <a:pt x="1342" y="101"/>
                    <a:pt x="1564" y="145"/>
                    <a:pt x="1566" y="145"/>
                  </a:cubicBezTo>
                  <a:cubicBezTo>
                    <a:pt x="1569" y="145"/>
                    <a:pt x="1790" y="0"/>
                    <a:pt x="1790" y="0"/>
                  </a:cubicBezTo>
                </a:path>
              </a:pathLst>
            </a:custGeom>
            <a:noFill/>
            <a:ln w="1428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8" name="Freeform 47">
              <a:extLst>
                <a:ext uri="{FF2B5EF4-FFF2-40B4-BE49-F238E27FC236}">
                  <a16:creationId xmlns:a16="http://schemas.microsoft.com/office/drawing/2014/main" id="{884CCF8B-FA84-E313-D725-E454FCE90CE5}"/>
                </a:ext>
              </a:extLst>
            </p:cNvPr>
            <p:cNvSpPr>
              <a:spLocks/>
            </p:cNvSpPr>
            <p:nvPr/>
          </p:nvSpPr>
          <p:spPr bwMode="auto">
            <a:xfrm>
              <a:off x="2221223" y="3568001"/>
              <a:ext cx="7015265" cy="991648"/>
            </a:xfrm>
            <a:custGeom>
              <a:avLst/>
              <a:gdLst>
                <a:gd name="T0" fmla="*/ 0 w 3961"/>
                <a:gd name="T1" fmla="*/ 842 h 842"/>
                <a:gd name="T2" fmla="*/ 500 w 3961"/>
                <a:gd name="T3" fmla="*/ 638 h 842"/>
                <a:gd name="T4" fmla="*/ 996 w 3961"/>
                <a:gd name="T5" fmla="*/ 525 h 842"/>
                <a:gd name="T6" fmla="*/ 1496 w 3961"/>
                <a:gd name="T7" fmla="*/ 198 h 842"/>
                <a:gd name="T8" fmla="*/ 1981 w 3961"/>
                <a:gd name="T9" fmla="*/ 164 h 842"/>
                <a:gd name="T10" fmla="*/ 2481 w 3961"/>
                <a:gd name="T11" fmla="*/ 140 h 842"/>
                <a:gd name="T12" fmla="*/ 2985 w 3961"/>
                <a:gd name="T13" fmla="*/ 0 h 842"/>
                <a:gd name="T14" fmla="*/ 3470 w 3961"/>
                <a:gd name="T15" fmla="*/ 51 h 842"/>
                <a:gd name="T16" fmla="*/ 3961 w 3961"/>
                <a:gd name="T17" fmla="*/ 8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1" h="842">
                  <a:moveTo>
                    <a:pt x="0" y="842"/>
                  </a:moveTo>
                  <a:lnTo>
                    <a:pt x="500" y="638"/>
                  </a:lnTo>
                  <a:lnTo>
                    <a:pt x="996" y="525"/>
                  </a:lnTo>
                  <a:lnTo>
                    <a:pt x="1496" y="198"/>
                  </a:lnTo>
                  <a:lnTo>
                    <a:pt x="1981" y="164"/>
                  </a:lnTo>
                  <a:lnTo>
                    <a:pt x="2481" y="140"/>
                  </a:lnTo>
                  <a:lnTo>
                    <a:pt x="2985" y="0"/>
                  </a:lnTo>
                  <a:lnTo>
                    <a:pt x="3470" y="51"/>
                  </a:lnTo>
                  <a:lnTo>
                    <a:pt x="3961" y="82"/>
                  </a:lnTo>
                </a:path>
              </a:pathLst>
            </a:custGeom>
            <a:noFill/>
            <a:ln w="14288" cap="flat">
              <a:solidFill>
                <a:schemeClr val="accent2"/>
              </a:solidFill>
              <a:prstDash val="solid"/>
              <a:miter lim="800000"/>
              <a:headEnd/>
              <a:tailEnd/>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9" name="Line 48">
              <a:extLst>
                <a:ext uri="{FF2B5EF4-FFF2-40B4-BE49-F238E27FC236}">
                  <a16:creationId xmlns:a16="http://schemas.microsoft.com/office/drawing/2014/main" id="{D49C04C1-4FE7-9807-6695-87DBDC142EAC}"/>
                </a:ext>
              </a:extLst>
            </p:cNvPr>
            <p:cNvSpPr>
              <a:spLocks noChangeShapeType="1"/>
            </p:cNvSpPr>
            <p:nvPr/>
          </p:nvSpPr>
          <p:spPr bwMode="auto">
            <a:xfrm>
              <a:off x="1813874" y="2588129"/>
              <a:ext cx="7877783" cy="0"/>
            </a:xfrm>
            <a:prstGeom prst="line">
              <a:avLst/>
            </a:prstGeom>
            <a:noFill/>
            <a:ln w="14288" cap="flat">
              <a:solidFill>
                <a:schemeClr val="accent4"/>
              </a:solidFill>
              <a:prstDash val="sysDash"/>
              <a:miter lim="800000"/>
              <a:headEnd type="none" w="med" len="med"/>
              <a:tailEnd type="none" w="med" len="me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60" name="Freeform 51">
              <a:extLst>
                <a:ext uri="{FF2B5EF4-FFF2-40B4-BE49-F238E27FC236}">
                  <a16:creationId xmlns:a16="http://schemas.microsoft.com/office/drawing/2014/main" id="{E30D7137-39A3-FE05-33BE-137A18D346B0}"/>
                </a:ext>
              </a:extLst>
            </p:cNvPr>
            <p:cNvSpPr>
              <a:spLocks/>
            </p:cNvSpPr>
            <p:nvPr/>
          </p:nvSpPr>
          <p:spPr bwMode="auto">
            <a:xfrm>
              <a:off x="9762500" y="2274856"/>
              <a:ext cx="159397" cy="2843039"/>
            </a:xfrm>
            <a:custGeom>
              <a:avLst/>
              <a:gdLst>
                <a:gd name="T0" fmla="*/ 0 w 90"/>
                <a:gd name="T1" fmla="*/ 2414 h 2414"/>
                <a:gd name="T2" fmla="*/ 0 w 90"/>
                <a:gd name="T3" fmla="*/ 281 h 2414"/>
                <a:gd name="T4" fmla="*/ 90 w 90"/>
                <a:gd name="T5" fmla="*/ 266 h 2414"/>
                <a:gd name="T6" fmla="*/ 0 w 90"/>
                <a:gd name="T7" fmla="*/ 252 h 2414"/>
                <a:gd name="T8" fmla="*/ 0 w 90"/>
                <a:gd name="T9" fmla="*/ 0 h 2414"/>
              </a:gdLst>
              <a:ahLst/>
              <a:cxnLst>
                <a:cxn ang="0">
                  <a:pos x="T0" y="T1"/>
                </a:cxn>
                <a:cxn ang="0">
                  <a:pos x="T2" y="T3"/>
                </a:cxn>
                <a:cxn ang="0">
                  <a:pos x="T4" y="T5"/>
                </a:cxn>
                <a:cxn ang="0">
                  <a:pos x="T6" y="T7"/>
                </a:cxn>
                <a:cxn ang="0">
                  <a:pos x="T8" y="T9"/>
                </a:cxn>
              </a:cxnLst>
              <a:rect l="0" t="0" r="r" b="b"/>
              <a:pathLst>
                <a:path w="90" h="2414">
                  <a:moveTo>
                    <a:pt x="0" y="2414"/>
                  </a:moveTo>
                  <a:lnTo>
                    <a:pt x="0" y="281"/>
                  </a:lnTo>
                  <a:lnTo>
                    <a:pt x="90" y="266"/>
                  </a:lnTo>
                  <a:lnTo>
                    <a:pt x="0" y="252"/>
                  </a:lnTo>
                  <a:lnTo>
                    <a:pt x="0" y="0"/>
                  </a:lnTo>
                </a:path>
              </a:pathLst>
            </a:custGeom>
            <a:noFill/>
            <a:ln w="28575" cap="flat">
              <a:solidFill>
                <a:schemeClr val="accent4"/>
              </a:solidFill>
              <a:prstDash val="sysDash"/>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61" name="TextBox 160">
              <a:extLst>
                <a:ext uri="{FF2B5EF4-FFF2-40B4-BE49-F238E27FC236}">
                  <a16:creationId xmlns:a16="http://schemas.microsoft.com/office/drawing/2014/main" id="{E5FACCDF-D56E-87AB-C39F-B6E351E68F4B}"/>
                </a:ext>
              </a:extLst>
            </p:cNvPr>
            <p:cNvSpPr txBox="1"/>
            <p:nvPr/>
          </p:nvSpPr>
          <p:spPr>
            <a:xfrm>
              <a:off x="1174541" y="2133602"/>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0.2</a:t>
              </a:r>
            </a:p>
          </p:txBody>
        </p:sp>
        <p:sp>
          <p:nvSpPr>
            <p:cNvPr id="162" name="TextBox 161">
              <a:extLst>
                <a:ext uri="{FF2B5EF4-FFF2-40B4-BE49-F238E27FC236}">
                  <a16:creationId xmlns:a16="http://schemas.microsoft.com/office/drawing/2014/main" id="{2FE7C8DE-1755-B377-08E7-5EE554E0F396}"/>
                </a:ext>
              </a:extLst>
            </p:cNvPr>
            <p:cNvSpPr txBox="1"/>
            <p:nvPr/>
          </p:nvSpPr>
          <p:spPr>
            <a:xfrm>
              <a:off x="1174541" y="2441436"/>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0.0</a:t>
              </a:r>
            </a:p>
          </p:txBody>
        </p:sp>
        <p:sp>
          <p:nvSpPr>
            <p:cNvPr id="163" name="TextBox 162">
              <a:extLst>
                <a:ext uri="{FF2B5EF4-FFF2-40B4-BE49-F238E27FC236}">
                  <a16:creationId xmlns:a16="http://schemas.microsoft.com/office/drawing/2014/main" id="{F4238845-CFDA-F82E-0938-8450248FFE40}"/>
                </a:ext>
              </a:extLst>
            </p:cNvPr>
            <p:cNvSpPr txBox="1"/>
            <p:nvPr/>
          </p:nvSpPr>
          <p:spPr>
            <a:xfrm>
              <a:off x="1174541" y="2760669"/>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−0.2</a:t>
              </a:r>
            </a:p>
          </p:txBody>
        </p:sp>
        <p:sp>
          <p:nvSpPr>
            <p:cNvPr id="164" name="TextBox 163">
              <a:extLst>
                <a:ext uri="{FF2B5EF4-FFF2-40B4-BE49-F238E27FC236}">
                  <a16:creationId xmlns:a16="http://schemas.microsoft.com/office/drawing/2014/main" id="{A2F6596E-AFF4-5A48-56BB-A6E57FDFFD5B}"/>
                </a:ext>
              </a:extLst>
            </p:cNvPr>
            <p:cNvSpPr txBox="1"/>
            <p:nvPr/>
          </p:nvSpPr>
          <p:spPr>
            <a:xfrm>
              <a:off x="1174541" y="3074204"/>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−0.4</a:t>
              </a:r>
            </a:p>
          </p:txBody>
        </p:sp>
        <p:sp>
          <p:nvSpPr>
            <p:cNvPr id="165" name="TextBox 164">
              <a:extLst>
                <a:ext uri="{FF2B5EF4-FFF2-40B4-BE49-F238E27FC236}">
                  <a16:creationId xmlns:a16="http://schemas.microsoft.com/office/drawing/2014/main" id="{CF10F5AA-6D7E-65AA-2240-0FD20F7416F4}"/>
                </a:ext>
              </a:extLst>
            </p:cNvPr>
            <p:cNvSpPr txBox="1"/>
            <p:nvPr/>
          </p:nvSpPr>
          <p:spPr>
            <a:xfrm>
              <a:off x="1174541" y="3382036"/>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−0.6</a:t>
              </a:r>
            </a:p>
          </p:txBody>
        </p:sp>
        <p:sp>
          <p:nvSpPr>
            <p:cNvPr id="166" name="TextBox 165">
              <a:extLst>
                <a:ext uri="{FF2B5EF4-FFF2-40B4-BE49-F238E27FC236}">
                  <a16:creationId xmlns:a16="http://schemas.microsoft.com/office/drawing/2014/main" id="{88E3B978-AEAA-5081-CB6E-42E93DD710EC}"/>
                </a:ext>
              </a:extLst>
            </p:cNvPr>
            <p:cNvSpPr txBox="1"/>
            <p:nvPr/>
          </p:nvSpPr>
          <p:spPr>
            <a:xfrm>
              <a:off x="1174541" y="3701270"/>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−0.8</a:t>
              </a:r>
            </a:p>
          </p:txBody>
        </p:sp>
        <p:sp>
          <p:nvSpPr>
            <p:cNvPr id="167" name="TextBox 166">
              <a:extLst>
                <a:ext uri="{FF2B5EF4-FFF2-40B4-BE49-F238E27FC236}">
                  <a16:creationId xmlns:a16="http://schemas.microsoft.com/office/drawing/2014/main" id="{5321B1B6-EE77-DC49-6A16-89E1CCA1E1F5}"/>
                </a:ext>
              </a:extLst>
            </p:cNvPr>
            <p:cNvSpPr txBox="1"/>
            <p:nvPr/>
          </p:nvSpPr>
          <p:spPr>
            <a:xfrm>
              <a:off x="1174541" y="4009101"/>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−1.0</a:t>
              </a:r>
            </a:p>
          </p:txBody>
        </p:sp>
        <p:sp>
          <p:nvSpPr>
            <p:cNvPr id="168" name="TextBox 167">
              <a:extLst>
                <a:ext uri="{FF2B5EF4-FFF2-40B4-BE49-F238E27FC236}">
                  <a16:creationId xmlns:a16="http://schemas.microsoft.com/office/drawing/2014/main" id="{F49DFF34-993F-29B2-B0FF-43215393549C}"/>
                </a:ext>
              </a:extLst>
            </p:cNvPr>
            <p:cNvSpPr txBox="1"/>
            <p:nvPr/>
          </p:nvSpPr>
          <p:spPr>
            <a:xfrm>
              <a:off x="1174541" y="4316935"/>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−1.2</a:t>
              </a:r>
            </a:p>
          </p:txBody>
        </p:sp>
        <p:sp>
          <p:nvSpPr>
            <p:cNvPr id="169" name="TextBox 168">
              <a:extLst>
                <a:ext uri="{FF2B5EF4-FFF2-40B4-BE49-F238E27FC236}">
                  <a16:creationId xmlns:a16="http://schemas.microsoft.com/office/drawing/2014/main" id="{CC8B60D7-F922-B84B-8568-1BD4447C6510}"/>
                </a:ext>
              </a:extLst>
            </p:cNvPr>
            <p:cNvSpPr txBox="1"/>
            <p:nvPr/>
          </p:nvSpPr>
          <p:spPr>
            <a:xfrm>
              <a:off x="1174541" y="4636170"/>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−1.4</a:t>
              </a:r>
            </a:p>
          </p:txBody>
        </p:sp>
        <p:sp>
          <p:nvSpPr>
            <p:cNvPr id="170" name="TextBox 169">
              <a:extLst>
                <a:ext uri="{FF2B5EF4-FFF2-40B4-BE49-F238E27FC236}">
                  <a16:creationId xmlns:a16="http://schemas.microsoft.com/office/drawing/2014/main" id="{F2407D7E-2E3A-91FC-9B11-7C3AB19419D5}"/>
                </a:ext>
              </a:extLst>
            </p:cNvPr>
            <p:cNvSpPr txBox="1"/>
            <p:nvPr/>
          </p:nvSpPr>
          <p:spPr>
            <a:xfrm>
              <a:off x="1174541" y="4944003"/>
              <a:ext cx="580000" cy="271664"/>
            </a:xfrm>
            <a:prstGeom prst="rect">
              <a:avLst/>
            </a:prstGeom>
            <a:noFill/>
          </p:spPr>
          <p:txBody>
            <a:bodyPr wrap="square" rtlCol="0">
              <a:spAutoFit/>
            </a:bodyPr>
            <a:lstStyle/>
            <a:p>
              <a:pPr marL="0" marR="0" lvl="0" indent="0" algn="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−1.6</a:t>
              </a:r>
            </a:p>
          </p:txBody>
        </p:sp>
        <p:sp>
          <p:nvSpPr>
            <p:cNvPr id="172" name="TextBox 171">
              <a:extLst>
                <a:ext uri="{FF2B5EF4-FFF2-40B4-BE49-F238E27FC236}">
                  <a16:creationId xmlns:a16="http://schemas.microsoft.com/office/drawing/2014/main" id="{F97F3FFF-D93E-731A-98AD-EA910939B794}"/>
                </a:ext>
              </a:extLst>
            </p:cNvPr>
            <p:cNvSpPr txBox="1"/>
            <p:nvPr/>
          </p:nvSpPr>
          <p:spPr>
            <a:xfrm>
              <a:off x="1781994" y="5094288"/>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Baseline</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n=13</a:t>
              </a:r>
            </a:p>
          </p:txBody>
        </p:sp>
        <p:sp>
          <p:nvSpPr>
            <p:cNvPr id="173" name="TextBox 172">
              <a:extLst>
                <a:ext uri="{FF2B5EF4-FFF2-40B4-BE49-F238E27FC236}">
                  <a16:creationId xmlns:a16="http://schemas.microsoft.com/office/drawing/2014/main" id="{C342F9BB-2AA2-F080-7608-E7320531087F}"/>
                </a:ext>
              </a:extLst>
            </p:cNvPr>
            <p:cNvSpPr txBox="1"/>
            <p:nvPr/>
          </p:nvSpPr>
          <p:spPr>
            <a:xfrm>
              <a:off x="2659685"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Month 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74" name="TextBox 173">
              <a:extLst>
                <a:ext uri="{FF2B5EF4-FFF2-40B4-BE49-F238E27FC236}">
                  <a16:creationId xmlns:a16="http://schemas.microsoft.com/office/drawing/2014/main" id="{87106219-2069-3BF4-F5F4-5922A0261C1F}"/>
                </a:ext>
              </a:extLst>
            </p:cNvPr>
            <p:cNvSpPr txBox="1"/>
            <p:nvPr/>
          </p:nvSpPr>
          <p:spPr>
            <a:xfrm>
              <a:off x="3541973"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1</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75" name="TextBox 174">
              <a:extLst>
                <a:ext uri="{FF2B5EF4-FFF2-40B4-BE49-F238E27FC236}">
                  <a16:creationId xmlns:a16="http://schemas.microsoft.com/office/drawing/2014/main" id="{74CEA1AD-3AC6-5952-4C03-4AD7B0AAD89B}"/>
                </a:ext>
              </a:extLst>
            </p:cNvPr>
            <p:cNvSpPr txBox="1"/>
            <p:nvPr/>
          </p:nvSpPr>
          <p:spPr>
            <a:xfrm>
              <a:off x="4424259"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2</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76" name="TextBox 175">
              <a:extLst>
                <a:ext uri="{FF2B5EF4-FFF2-40B4-BE49-F238E27FC236}">
                  <a16:creationId xmlns:a16="http://schemas.microsoft.com/office/drawing/2014/main" id="{419C27CD-35ED-1603-FD86-0E55E2928F1E}"/>
                </a:ext>
              </a:extLst>
            </p:cNvPr>
            <p:cNvSpPr txBox="1"/>
            <p:nvPr/>
          </p:nvSpPr>
          <p:spPr>
            <a:xfrm>
              <a:off x="5283571"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3</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n=8</a:t>
              </a:r>
            </a:p>
          </p:txBody>
        </p:sp>
        <p:sp>
          <p:nvSpPr>
            <p:cNvPr id="177" name="TextBox 176">
              <a:extLst>
                <a:ext uri="{FF2B5EF4-FFF2-40B4-BE49-F238E27FC236}">
                  <a16:creationId xmlns:a16="http://schemas.microsoft.com/office/drawing/2014/main" id="{1A0E1402-E157-70D4-4075-C67A17EECDD7}"/>
                </a:ext>
              </a:extLst>
            </p:cNvPr>
            <p:cNvSpPr txBox="1"/>
            <p:nvPr/>
          </p:nvSpPr>
          <p:spPr>
            <a:xfrm>
              <a:off x="6170455"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4</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n=11</a:t>
              </a:r>
            </a:p>
          </p:txBody>
        </p:sp>
        <p:sp>
          <p:nvSpPr>
            <p:cNvPr id="179" name="TextBox 178">
              <a:extLst>
                <a:ext uri="{FF2B5EF4-FFF2-40B4-BE49-F238E27FC236}">
                  <a16:creationId xmlns:a16="http://schemas.microsoft.com/office/drawing/2014/main" id="{FBE53E2E-FEED-C40F-B373-7EEB24D198B4}"/>
                </a:ext>
              </a:extLst>
            </p:cNvPr>
            <p:cNvSpPr txBox="1"/>
            <p:nvPr/>
          </p:nvSpPr>
          <p:spPr>
            <a:xfrm>
              <a:off x="7057336"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5</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80" name="TextBox 179">
              <a:extLst>
                <a:ext uri="{FF2B5EF4-FFF2-40B4-BE49-F238E27FC236}">
                  <a16:creationId xmlns:a16="http://schemas.microsoft.com/office/drawing/2014/main" id="{1450B5D9-60FB-CD5F-20FF-4BE84E36F76C}"/>
                </a:ext>
              </a:extLst>
            </p:cNvPr>
            <p:cNvSpPr txBox="1"/>
            <p:nvPr/>
          </p:nvSpPr>
          <p:spPr>
            <a:xfrm>
              <a:off x="7930432"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6</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81" name="TextBox 180">
              <a:extLst>
                <a:ext uri="{FF2B5EF4-FFF2-40B4-BE49-F238E27FC236}">
                  <a16:creationId xmlns:a16="http://schemas.microsoft.com/office/drawing/2014/main" id="{F1BAC711-399B-908E-6BBE-580335C837D0}"/>
                </a:ext>
              </a:extLst>
            </p:cNvPr>
            <p:cNvSpPr txBox="1"/>
            <p:nvPr/>
          </p:nvSpPr>
          <p:spPr>
            <a:xfrm>
              <a:off x="8808125" y="5090547"/>
              <a:ext cx="883771" cy="423159"/>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Year 7</a:t>
              </a:r>
            </a:p>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n=12</a:t>
              </a:r>
            </a:p>
          </p:txBody>
        </p:sp>
        <p:sp>
          <p:nvSpPr>
            <p:cNvPr id="182" name="TextBox 181">
              <a:extLst>
                <a:ext uri="{FF2B5EF4-FFF2-40B4-BE49-F238E27FC236}">
                  <a16:creationId xmlns:a16="http://schemas.microsoft.com/office/drawing/2014/main" id="{A6F12D97-F69D-CC25-4403-37E05681DE74}"/>
                </a:ext>
              </a:extLst>
            </p:cNvPr>
            <p:cNvSpPr txBox="1"/>
            <p:nvPr/>
          </p:nvSpPr>
          <p:spPr>
            <a:xfrm>
              <a:off x="9951557" y="2459215"/>
              <a:ext cx="1360127" cy="733466"/>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Normal range (</a:t>
              </a:r>
              <a:r>
                <a:rPr kumimoji="0" lang="en-GB" sz="967"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sym typeface="Symbol" panose="05050102010706020507" pitchFamily="18" charset="2"/>
                </a:rPr>
                <a:t>2 SD of age-adjusted mean for healthy children)</a:t>
              </a:r>
              <a:endPar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83" name="TextBox 182">
              <a:extLst>
                <a:ext uri="{FF2B5EF4-FFF2-40B4-BE49-F238E27FC236}">
                  <a16:creationId xmlns:a16="http://schemas.microsoft.com/office/drawing/2014/main" id="{B78D917E-10E1-6135-2DC3-E50E9C265FC5}"/>
                </a:ext>
              </a:extLst>
            </p:cNvPr>
            <p:cNvSpPr txBox="1"/>
            <p:nvPr/>
          </p:nvSpPr>
          <p:spPr>
            <a:xfrm>
              <a:off x="9762499" y="2208140"/>
              <a:ext cx="883771" cy="257233"/>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endPar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84" name="TextBox 183">
              <a:extLst>
                <a:ext uri="{FF2B5EF4-FFF2-40B4-BE49-F238E27FC236}">
                  <a16:creationId xmlns:a16="http://schemas.microsoft.com/office/drawing/2014/main" id="{D6C54FB6-48B3-1263-F326-C8C578562555}"/>
                </a:ext>
              </a:extLst>
            </p:cNvPr>
            <p:cNvSpPr txBox="1"/>
            <p:nvPr/>
          </p:nvSpPr>
          <p:spPr>
            <a:xfrm>
              <a:off x="9762499" y="4973243"/>
              <a:ext cx="883771" cy="257233"/>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−2</a:t>
              </a:r>
              <a:endPar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85" name="TextBox 184">
              <a:extLst>
                <a:ext uri="{FF2B5EF4-FFF2-40B4-BE49-F238E27FC236}">
                  <a16:creationId xmlns:a16="http://schemas.microsoft.com/office/drawing/2014/main" id="{892D3DB7-5D1C-8FB6-FB1A-DE72A2C2FE49}"/>
                </a:ext>
              </a:extLst>
            </p:cNvPr>
            <p:cNvSpPr txBox="1"/>
            <p:nvPr/>
          </p:nvSpPr>
          <p:spPr>
            <a:xfrm>
              <a:off x="1825143" y="4611862"/>
              <a:ext cx="813659"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−1.26</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(−6.6, 0)</a:t>
              </a:r>
            </a:p>
          </p:txBody>
        </p:sp>
        <p:sp>
          <p:nvSpPr>
            <p:cNvPr id="139" name="Oval 26">
              <a:extLst>
                <a:ext uri="{FF2B5EF4-FFF2-40B4-BE49-F238E27FC236}">
                  <a16:creationId xmlns:a16="http://schemas.microsoft.com/office/drawing/2014/main" id="{10CB286D-1CB0-C634-D21E-07F499F1BD08}"/>
                </a:ext>
              </a:extLst>
            </p:cNvPr>
            <p:cNvSpPr>
              <a:spLocks noChangeArrowheads="1"/>
            </p:cNvSpPr>
            <p:nvPr/>
          </p:nvSpPr>
          <p:spPr bwMode="auto">
            <a:xfrm>
              <a:off x="2166319" y="4432576"/>
              <a:ext cx="109397" cy="106014"/>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8" name="Oval 36">
              <a:extLst>
                <a:ext uri="{FF2B5EF4-FFF2-40B4-BE49-F238E27FC236}">
                  <a16:creationId xmlns:a16="http://schemas.microsoft.com/office/drawing/2014/main" id="{B5D6AE4F-27AA-CA49-8B07-5FEDC80DA3ED}"/>
                </a:ext>
              </a:extLst>
            </p:cNvPr>
            <p:cNvSpPr>
              <a:spLocks noChangeArrowheads="1"/>
            </p:cNvSpPr>
            <p:nvPr/>
          </p:nvSpPr>
          <p:spPr bwMode="auto">
            <a:xfrm>
              <a:off x="2166319" y="4513839"/>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49" name="Oval 37">
              <a:extLst>
                <a:ext uri="{FF2B5EF4-FFF2-40B4-BE49-F238E27FC236}">
                  <a16:creationId xmlns:a16="http://schemas.microsoft.com/office/drawing/2014/main" id="{98E465F0-6CC2-9B9E-3940-D00154836BA2}"/>
                </a:ext>
              </a:extLst>
            </p:cNvPr>
            <p:cNvSpPr>
              <a:spLocks noChangeArrowheads="1"/>
            </p:cNvSpPr>
            <p:nvPr/>
          </p:nvSpPr>
          <p:spPr bwMode="auto">
            <a:xfrm>
              <a:off x="3051860" y="4279472"/>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0" name="Oval 38">
              <a:extLst>
                <a:ext uri="{FF2B5EF4-FFF2-40B4-BE49-F238E27FC236}">
                  <a16:creationId xmlns:a16="http://schemas.microsoft.com/office/drawing/2014/main" id="{EF67270E-3D66-71A0-1713-1F2AB72288F3}"/>
                </a:ext>
              </a:extLst>
            </p:cNvPr>
            <p:cNvSpPr>
              <a:spLocks noChangeArrowheads="1"/>
            </p:cNvSpPr>
            <p:nvPr/>
          </p:nvSpPr>
          <p:spPr bwMode="auto">
            <a:xfrm>
              <a:off x="3921462" y="4140500"/>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1" name="Oval 39">
              <a:extLst>
                <a:ext uri="{FF2B5EF4-FFF2-40B4-BE49-F238E27FC236}">
                  <a16:creationId xmlns:a16="http://schemas.microsoft.com/office/drawing/2014/main" id="{2FD15623-5CC0-48EB-B98D-F28CA17BB94C}"/>
                </a:ext>
              </a:extLst>
            </p:cNvPr>
            <p:cNvSpPr>
              <a:spLocks noChangeArrowheads="1"/>
            </p:cNvSpPr>
            <p:nvPr/>
          </p:nvSpPr>
          <p:spPr bwMode="auto">
            <a:xfrm>
              <a:off x="4799919" y="3764805"/>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2" name="Oval 40">
              <a:extLst>
                <a:ext uri="{FF2B5EF4-FFF2-40B4-BE49-F238E27FC236}">
                  <a16:creationId xmlns:a16="http://schemas.microsoft.com/office/drawing/2014/main" id="{E5A8E177-FFCC-4C43-CC6B-0BC8888785B5}"/>
                </a:ext>
              </a:extLst>
            </p:cNvPr>
            <p:cNvSpPr>
              <a:spLocks noChangeArrowheads="1"/>
            </p:cNvSpPr>
            <p:nvPr/>
          </p:nvSpPr>
          <p:spPr bwMode="auto">
            <a:xfrm>
              <a:off x="5681919" y="3708272"/>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53" name="Oval 41">
              <a:extLst>
                <a:ext uri="{FF2B5EF4-FFF2-40B4-BE49-F238E27FC236}">
                  <a16:creationId xmlns:a16="http://schemas.microsoft.com/office/drawing/2014/main" id="{BB39D59E-EB14-F564-F5C0-70A2CF1C06C7}"/>
                </a:ext>
              </a:extLst>
            </p:cNvPr>
            <p:cNvSpPr>
              <a:spLocks noChangeArrowheads="1"/>
            </p:cNvSpPr>
            <p:nvPr/>
          </p:nvSpPr>
          <p:spPr bwMode="auto">
            <a:xfrm>
              <a:off x="6551522" y="3684719"/>
              <a:ext cx="109397" cy="106014"/>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grpSp>
          <p:nvGrpSpPr>
            <p:cNvPr id="8" name="Group 7">
              <a:extLst>
                <a:ext uri="{FF2B5EF4-FFF2-40B4-BE49-F238E27FC236}">
                  <a16:creationId xmlns:a16="http://schemas.microsoft.com/office/drawing/2014/main" id="{14AC9AC8-BC58-0DD7-D0BE-464C7A8C25AD}"/>
                </a:ext>
              </a:extLst>
            </p:cNvPr>
            <p:cNvGrpSpPr/>
            <p:nvPr/>
          </p:nvGrpSpPr>
          <p:grpSpPr>
            <a:xfrm>
              <a:off x="2504996" y="3616033"/>
              <a:ext cx="7341590" cy="1553447"/>
              <a:chOff x="2417994" y="4022836"/>
              <a:chExt cx="7831029" cy="1657010"/>
            </a:xfrm>
          </p:grpSpPr>
          <p:sp>
            <p:nvSpPr>
              <p:cNvPr id="130" name="Line 17">
                <a:extLst>
                  <a:ext uri="{FF2B5EF4-FFF2-40B4-BE49-F238E27FC236}">
                    <a16:creationId xmlns:a16="http://schemas.microsoft.com/office/drawing/2014/main" id="{A38A1707-8EC0-0220-5C73-4CBB33D7B98A}"/>
                  </a:ext>
                </a:extLst>
              </p:cNvPr>
              <p:cNvSpPr>
                <a:spLocks noChangeShapeType="1"/>
              </p:cNvSpPr>
              <p:nvPr/>
            </p:nvSpPr>
            <p:spPr bwMode="auto">
              <a:xfrm>
                <a:off x="2587591"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1" name="Line 18">
                <a:extLst>
                  <a:ext uri="{FF2B5EF4-FFF2-40B4-BE49-F238E27FC236}">
                    <a16:creationId xmlns:a16="http://schemas.microsoft.com/office/drawing/2014/main" id="{2A22CB4B-C5EB-3ED8-35DD-7F2B0B8F1533}"/>
                  </a:ext>
                </a:extLst>
              </p:cNvPr>
              <p:cNvSpPr>
                <a:spLocks noChangeShapeType="1"/>
              </p:cNvSpPr>
              <p:nvPr/>
            </p:nvSpPr>
            <p:spPr bwMode="auto">
              <a:xfrm>
                <a:off x="3524612"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2" name="Line 19">
                <a:extLst>
                  <a:ext uri="{FF2B5EF4-FFF2-40B4-BE49-F238E27FC236}">
                    <a16:creationId xmlns:a16="http://schemas.microsoft.com/office/drawing/2014/main" id="{26367A8C-77CC-8293-5659-EBFAD9320B15}"/>
                  </a:ext>
                </a:extLst>
              </p:cNvPr>
              <p:cNvSpPr>
                <a:spLocks noChangeShapeType="1"/>
              </p:cNvSpPr>
              <p:nvPr/>
            </p:nvSpPr>
            <p:spPr bwMode="auto">
              <a:xfrm>
                <a:off x="4461634"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3" name="Line 20">
                <a:extLst>
                  <a:ext uri="{FF2B5EF4-FFF2-40B4-BE49-F238E27FC236}">
                    <a16:creationId xmlns:a16="http://schemas.microsoft.com/office/drawing/2014/main" id="{500EF43E-7BBA-53E8-E83B-23D32EE1850A}"/>
                  </a:ext>
                </a:extLst>
              </p:cNvPr>
              <p:cNvSpPr>
                <a:spLocks noChangeShapeType="1"/>
              </p:cNvSpPr>
              <p:nvPr/>
            </p:nvSpPr>
            <p:spPr bwMode="auto">
              <a:xfrm>
                <a:off x="5396765"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4" name="Line 21">
                <a:extLst>
                  <a:ext uri="{FF2B5EF4-FFF2-40B4-BE49-F238E27FC236}">
                    <a16:creationId xmlns:a16="http://schemas.microsoft.com/office/drawing/2014/main" id="{F1F1C8DA-610D-7A77-E0CA-AB00A3914956}"/>
                  </a:ext>
                </a:extLst>
              </p:cNvPr>
              <p:cNvSpPr>
                <a:spLocks noChangeShapeType="1"/>
              </p:cNvSpPr>
              <p:nvPr/>
            </p:nvSpPr>
            <p:spPr bwMode="auto">
              <a:xfrm>
                <a:off x="6333788"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5" name="Line 22">
                <a:extLst>
                  <a:ext uri="{FF2B5EF4-FFF2-40B4-BE49-F238E27FC236}">
                    <a16:creationId xmlns:a16="http://schemas.microsoft.com/office/drawing/2014/main" id="{2965F9A1-B61C-EAB7-E317-8E55022F6407}"/>
                  </a:ext>
                </a:extLst>
              </p:cNvPr>
              <p:cNvSpPr>
                <a:spLocks noChangeShapeType="1"/>
              </p:cNvSpPr>
              <p:nvPr/>
            </p:nvSpPr>
            <p:spPr bwMode="auto">
              <a:xfrm>
                <a:off x="7274589"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6" name="Line 23">
                <a:extLst>
                  <a:ext uri="{FF2B5EF4-FFF2-40B4-BE49-F238E27FC236}">
                    <a16:creationId xmlns:a16="http://schemas.microsoft.com/office/drawing/2014/main" id="{0024C0A1-E50E-4158-339F-BE7C573B2286}"/>
                  </a:ext>
                </a:extLst>
              </p:cNvPr>
              <p:cNvSpPr>
                <a:spLocks noChangeShapeType="1"/>
              </p:cNvSpPr>
              <p:nvPr/>
            </p:nvSpPr>
            <p:spPr bwMode="auto">
              <a:xfrm>
                <a:off x="8209721"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7" name="Line 24">
                <a:extLst>
                  <a:ext uri="{FF2B5EF4-FFF2-40B4-BE49-F238E27FC236}">
                    <a16:creationId xmlns:a16="http://schemas.microsoft.com/office/drawing/2014/main" id="{C89B9263-DC48-4701-38FD-1029AB19C476}"/>
                  </a:ext>
                </a:extLst>
              </p:cNvPr>
              <p:cNvSpPr>
                <a:spLocks noChangeShapeType="1"/>
              </p:cNvSpPr>
              <p:nvPr/>
            </p:nvSpPr>
            <p:spPr bwMode="auto">
              <a:xfrm>
                <a:off x="9146742"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38" name="Line 25">
                <a:extLst>
                  <a:ext uri="{FF2B5EF4-FFF2-40B4-BE49-F238E27FC236}">
                    <a16:creationId xmlns:a16="http://schemas.microsoft.com/office/drawing/2014/main" id="{EA2118F3-68A0-879B-D0EC-76D7A3D4B3AC}"/>
                  </a:ext>
                </a:extLst>
              </p:cNvPr>
              <p:cNvSpPr>
                <a:spLocks noChangeShapeType="1"/>
              </p:cNvSpPr>
              <p:nvPr/>
            </p:nvSpPr>
            <p:spPr bwMode="auto">
              <a:xfrm>
                <a:off x="10083764" y="5640903"/>
                <a:ext cx="0" cy="38943"/>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endParaRPr>
              </a:p>
            </p:txBody>
          </p:sp>
          <p:sp>
            <p:nvSpPr>
              <p:cNvPr id="186" name="TextBox 185">
                <a:extLst>
                  <a:ext uri="{FF2B5EF4-FFF2-40B4-BE49-F238E27FC236}">
                    <a16:creationId xmlns:a16="http://schemas.microsoft.com/office/drawing/2014/main" id="{5D32CFE0-97EA-41E4-B3BA-23CB0DB84097}"/>
                  </a:ext>
                </a:extLst>
              </p:cNvPr>
              <p:cNvSpPr txBox="1"/>
              <p:nvPr/>
            </p:nvSpPr>
            <p:spPr>
              <a:xfrm>
                <a:off x="2417994" y="4845258"/>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−1.11</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(−6.9, −0.1)</a:t>
                </a:r>
              </a:p>
            </p:txBody>
          </p:sp>
          <p:sp>
            <p:nvSpPr>
              <p:cNvPr id="187" name="TextBox 186">
                <a:extLst>
                  <a:ext uri="{FF2B5EF4-FFF2-40B4-BE49-F238E27FC236}">
                    <a16:creationId xmlns:a16="http://schemas.microsoft.com/office/drawing/2014/main" id="{A69E87D6-54C2-FBFC-8F55-E2721B2EDA40}"/>
                  </a:ext>
                </a:extLst>
              </p:cNvPr>
              <p:cNvSpPr txBox="1"/>
              <p:nvPr/>
            </p:nvSpPr>
            <p:spPr>
              <a:xfrm>
                <a:off x="3351109" y="4679967"/>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−1.03</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(−6.9, −0.2)</a:t>
                </a:r>
              </a:p>
            </p:txBody>
          </p:sp>
          <p:sp>
            <p:nvSpPr>
              <p:cNvPr id="188" name="TextBox 187">
                <a:extLst>
                  <a:ext uri="{FF2B5EF4-FFF2-40B4-BE49-F238E27FC236}">
                    <a16:creationId xmlns:a16="http://schemas.microsoft.com/office/drawing/2014/main" id="{95FCD987-BAD5-A9D8-C42A-689A60AD3E95}"/>
                  </a:ext>
                </a:extLst>
              </p:cNvPr>
              <p:cNvSpPr txBox="1"/>
              <p:nvPr/>
            </p:nvSpPr>
            <p:spPr>
              <a:xfrm>
                <a:off x="4288130" y="4295443"/>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−0.78</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(−6.5, 0)</a:t>
                </a:r>
              </a:p>
            </p:txBody>
          </p:sp>
          <p:sp>
            <p:nvSpPr>
              <p:cNvPr id="189" name="TextBox 188">
                <a:extLst>
                  <a:ext uri="{FF2B5EF4-FFF2-40B4-BE49-F238E27FC236}">
                    <a16:creationId xmlns:a16="http://schemas.microsoft.com/office/drawing/2014/main" id="{B66F0F69-EA14-3475-77DB-FCDC6C88013A}"/>
                  </a:ext>
                </a:extLst>
              </p:cNvPr>
              <p:cNvSpPr txBox="1"/>
              <p:nvPr/>
            </p:nvSpPr>
            <p:spPr>
              <a:xfrm>
                <a:off x="5233353" y="4216586"/>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−0.75</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(−6.1, 0.1)</a:t>
                </a:r>
              </a:p>
            </p:txBody>
          </p:sp>
          <p:sp>
            <p:nvSpPr>
              <p:cNvPr id="190" name="TextBox 189">
                <a:extLst>
                  <a:ext uri="{FF2B5EF4-FFF2-40B4-BE49-F238E27FC236}">
                    <a16:creationId xmlns:a16="http://schemas.microsoft.com/office/drawing/2014/main" id="{D449D2B9-A86D-8072-8355-C45CB83F83AC}"/>
                  </a:ext>
                </a:extLst>
              </p:cNvPr>
              <p:cNvSpPr txBox="1"/>
              <p:nvPr/>
            </p:nvSpPr>
            <p:spPr>
              <a:xfrm>
                <a:off x="6156506" y="4210016"/>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−0.74</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(−5.9, 0.2)</a:t>
                </a:r>
              </a:p>
            </p:txBody>
          </p:sp>
          <p:sp>
            <p:nvSpPr>
              <p:cNvPr id="191" name="TextBox 190">
                <a:extLst>
                  <a:ext uri="{FF2B5EF4-FFF2-40B4-BE49-F238E27FC236}">
                    <a16:creationId xmlns:a16="http://schemas.microsoft.com/office/drawing/2014/main" id="{C09F4D95-440F-0A98-8F73-CCC384FBEEBD}"/>
                  </a:ext>
                </a:extLst>
              </p:cNvPr>
              <p:cNvSpPr txBox="1"/>
              <p:nvPr/>
            </p:nvSpPr>
            <p:spPr>
              <a:xfrm>
                <a:off x="8020458" y="4081227"/>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−0.67</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(−5.4, 0.4)</a:t>
                </a:r>
              </a:p>
            </p:txBody>
          </p:sp>
          <p:sp>
            <p:nvSpPr>
              <p:cNvPr id="192" name="TextBox 191">
                <a:extLst>
                  <a:ext uri="{FF2B5EF4-FFF2-40B4-BE49-F238E27FC236}">
                    <a16:creationId xmlns:a16="http://schemas.microsoft.com/office/drawing/2014/main" id="{834D4EE2-2C8F-ADCE-BCD2-E89DD2EC2C6B}"/>
                  </a:ext>
                </a:extLst>
              </p:cNvPr>
              <p:cNvSpPr txBox="1"/>
              <p:nvPr/>
            </p:nvSpPr>
            <p:spPr>
              <a:xfrm>
                <a:off x="7097306" y="4022836"/>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−0.63</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(−5.8, 0.4)</a:t>
                </a:r>
              </a:p>
            </p:txBody>
          </p:sp>
          <p:sp>
            <p:nvSpPr>
              <p:cNvPr id="193" name="TextBox 192">
                <a:extLst>
                  <a:ext uri="{FF2B5EF4-FFF2-40B4-BE49-F238E27FC236}">
                    <a16:creationId xmlns:a16="http://schemas.microsoft.com/office/drawing/2014/main" id="{83B528C3-DADE-AC66-2E6D-FB9556D83CBF}"/>
                  </a:ext>
                </a:extLst>
              </p:cNvPr>
              <p:cNvSpPr txBox="1"/>
              <p:nvPr/>
            </p:nvSpPr>
            <p:spPr>
              <a:xfrm>
                <a:off x="8976330" y="4128691"/>
                <a:ext cx="1272693" cy="428243"/>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−0.69</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(−5.4, 0.4)</a:t>
                </a:r>
              </a:p>
            </p:txBody>
          </p:sp>
        </p:grpSp>
        <p:sp>
          <p:nvSpPr>
            <p:cNvPr id="202" name="TextBox 201">
              <a:extLst>
                <a:ext uri="{FF2B5EF4-FFF2-40B4-BE49-F238E27FC236}">
                  <a16:creationId xmlns:a16="http://schemas.microsoft.com/office/drawing/2014/main" id="{BC5DEBA2-4A50-3A07-7327-26253FA90F68}"/>
                </a:ext>
              </a:extLst>
            </p:cNvPr>
            <p:cNvSpPr txBox="1"/>
            <p:nvPr/>
          </p:nvSpPr>
          <p:spPr>
            <a:xfrm>
              <a:off x="8855466" y="2832066"/>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−0.15</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(5.4, 2.7)</a:t>
              </a:r>
            </a:p>
          </p:txBody>
        </p:sp>
        <p:grpSp>
          <p:nvGrpSpPr>
            <p:cNvPr id="203" name="Group 202">
              <a:extLst>
                <a:ext uri="{FF2B5EF4-FFF2-40B4-BE49-F238E27FC236}">
                  <a16:creationId xmlns:a16="http://schemas.microsoft.com/office/drawing/2014/main" id="{3FF7087B-8AF4-2A3A-E4CC-6B6C980CD146}"/>
                </a:ext>
              </a:extLst>
            </p:cNvPr>
            <p:cNvGrpSpPr/>
            <p:nvPr/>
          </p:nvGrpSpPr>
          <p:grpSpPr>
            <a:xfrm>
              <a:off x="4837427" y="1953018"/>
              <a:ext cx="2527877" cy="271664"/>
              <a:chOff x="3390600" y="1510196"/>
              <a:chExt cx="2112944" cy="234316"/>
            </a:xfrm>
          </p:grpSpPr>
          <p:sp>
            <p:nvSpPr>
              <p:cNvPr id="218" name="Oval 32">
                <a:extLst>
                  <a:ext uri="{FF2B5EF4-FFF2-40B4-BE49-F238E27FC236}">
                    <a16:creationId xmlns:a16="http://schemas.microsoft.com/office/drawing/2014/main" id="{68280065-5985-231A-2D9A-2917F0809FFF}"/>
                  </a:ext>
                </a:extLst>
              </p:cNvPr>
              <p:cNvSpPr>
                <a:spLocks noChangeArrowheads="1"/>
              </p:cNvSpPr>
              <p:nvPr/>
            </p:nvSpPr>
            <p:spPr bwMode="auto">
              <a:xfrm>
                <a:off x="4520124" y="1562946"/>
                <a:ext cx="91440" cy="91440"/>
              </a:xfrm>
              <a:prstGeom prst="ellipse">
                <a:avLst/>
              </a:prstGeom>
              <a:solidFill>
                <a:schemeClr val="tx1"/>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19" name="Oval 42">
                <a:extLst>
                  <a:ext uri="{FF2B5EF4-FFF2-40B4-BE49-F238E27FC236}">
                    <a16:creationId xmlns:a16="http://schemas.microsoft.com/office/drawing/2014/main" id="{3A40523E-95D5-9BE5-9B8F-17C5D7B9C4CC}"/>
                  </a:ext>
                </a:extLst>
              </p:cNvPr>
              <p:cNvSpPr>
                <a:spLocks noChangeArrowheads="1"/>
              </p:cNvSpPr>
              <p:nvPr/>
            </p:nvSpPr>
            <p:spPr bwMode="auto">
              <a:xfrm>
                <a:off x="3482384" y="1562946"/>
                <a:ext cx="91440" cy="91440"/>
              </a:xfrm>
              <a:prstGeom prst="ellipse">
                <a:avLst/>
              </a:prstGeom>
              <a:solidFill>
                <a:schemeClr val="accent2"/>
              </a:solidFill>
              <a:ln>
                <a:noFill/>
              </a:ln>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20" name="Line 49">
                <a:extLst>
                  <a:ext uri="{FF2B5EF4-FFF2-40B4-BE49-F238E27FC236}">
                    <a16:creationId xmlns:a16="http://schemas.microsoft.com/office/drawing/2014/main" id="{184AEA42-5E23-5AFA-B84A-75C5C28386A4}"/>
                  </a:ext>
                </a:extLst>
              </p:cNvPr>
              <p:cNvSpPr>
                <a:spLocks noChangeShapeType="1"/>
              </p:cNvSpPr>
              <p:nvPr/>
            </p:nvSpPr>
            <p:spPr bwMode="auto">
              <a:xfrm>
                <a:off x="3390600" y="1608666"/>
                <a:ext cx="270909" cy="0"/>
              </a:xfrm>
              <a:prstGeom prst="line">
                <a:avLst/>
              </a:prstGeom>
              <a:noFill/>
              <a:ln w="14288"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21" name="Line 50">
                <a:extLst>
                  <a:ext uri="{FF2B5EF4-FFF2-40B4-BE49-F238E27FC236}">
                    <a16:creationId xmlns:a16="http://schemas.microsoft.com/office/drawing/2014/main" id="{5D07C483-90B6-1069-CB3D-0710DC0A5E04}"/>
                  </a:ext>
                </a:extLst>
              </p:cNvPr>
              <p:cNvSpPr>
                <a:spLocks noChangeShapeType="1"/>
              </p:cNvSpPr>
              <p:nvPr/>
            </p:nvSpPr>
            <p:spPr bwMode="auto">
              <a:xfrm>
                <a:off x="4431302" y="1608666"/>
                <a:ext cx="272389" cy="0"/>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0276" tIns="30138" rIns="60276" bIns="30138" numCol="1" anchor="t" anchorCtr="0" compatLnSpc="1">
                <a:prstTxWarp prst="textNoShape">
                  <a:avLst/>
                </a:prstTxWarp>
              </a:bodyPr>
              <a:lstStyle/>
              <a:p>
                <a:pPr marL="0" marR="0" lvl="0" indent="0" algn="l" defTabSz="803672" rtl="0" eaLnBrk="1" fontAlgn="auto" latinLnBrk="0" hangingPunct="1">
                  <a:lnSpc>
                    <a:spcPct val="100000"/>
                  </a:lnSpc>
                  <a:spcBef>
                    <a:spcPts val="0"/>
                  </a:spcBef>
                  <a:spcAft>
                    <a:spcPts val="0"/>
                  </a:spcAft>
                  <a:buClrTx/>
                  <a:buSzTx/>
                  <a:buFontTx/>
                  <a:buNone/>
                  <a:tabLst/>
                  <a:defRPr/>
                </a:pPr>
                <a:endParaRPr kumimoji="0" lang="en-GB" sz="175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22" name="TextBox 221">
                <a:extLst>
                  <a:ext uri="{FF2B5EF4-FFF2-40B4-BE49-F238E27FC236}">
                    <a16:creationId xmlns:a16="http://schemas.microsoft.com/office/drawing/2014/main" id="{8712A0C6-0B39-5EAA-F313-F6B1C1FE25A8}"/>
                  </a:ext>
                </a:extLst>
              </p:cNvPr>
              <p:cNvSpPr txBox="1"/>
              <p:nvPr/>
            </p:nvSpPr>
            <p:spPr>
              <a:xfrm>
                <a:off x="3633181" y="1510196"/>
                <a:ext cx="804494" cy="234316"/>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Height</a:t>
                </a:r>
              </a:p>
            </p:txBody>
          </p:sp>
          <p:sp>
            <p:nvSpPr>
              <p:cNvPr id="223" name="TextBox 222">
                <a:extLst>
                  <a:ext uri="{FF2B5EF4-FFF2-40B4-BE49-F238E27FC236}">
                    <a16:creationId xmlns:a16="http://schemas.microsoft.com/office/drawing/2014/main" id="{67DBAE10-B8B3-CB1E-6991-DDEC34E31DF3}"/>
                  </a:ext>
                </a:extLst>
              </p:cNvPr>
              <p:cNvSpPr txBox="1"/>
              <p:nvPr/>
            </p:nvSpPr>
            <p:spPr>
              <a:xfrm>
                <a:off x="4699050" y="1510196"/>
                <a:ext cx="804494" cy="234316"/>
              </a:xfrm>
              <a:prstGeom prst="rect">
                <a:avLst/>
              </a:prstGeom>
              <a:noFill/>
            </p:spPr>
            <p:txBody>
              <a:bodyPr wrap="square" rtlCol="0">
                <a:spAutoFit/>
              </a:bodyPr>
              <a:lstStyle/>
              <a:p>
                <a:pPr marL="0" marR="0" lvl="0" indent="0" algn="l" defTabSz="803672" rtl="0" eaLnBrk="1" fontAlgn="auto" latinLnBrk="0" hangingPunct="1">
                  <a:lnSpc>
                    <a:spcPct val="100000"/>
                  </a:lnSpc>
                  <a:spcBef>
                    <a:spcPts val="0"/>
                  </a:spcBef>
                  <a:spcAft>
                    <a:spcPts val="0"/>
                  </a:spcAft>
                  <a:buClrTx/>
                  <a:buSzTx/>
                  <a:buFontTx/>
                  <a:buNone/>
                  <a:tabLst/>
                  <a:defRPr/>
                </a:pPr>
                <a:r>
                  <a:rPr kumimoji="0" lang="en-GB" sz="1055"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Weight</a:t>
                </a:r>
              </a:p>
            </p:txBody>
          </p:sp>
        </p:grpSp>
        <p:grpSp>
          <p:nvGrpSpPr>
            <p:cNvPr id="9" name="Group 8">
              <a:extLst>
                <a:ext uri="{FF2B5EF4-FFF2-40B4-BE49-F238E27FC236}">
                  <a16:creationId xmlns:a16="http://schemas.microsoft.com/office/drawing/2014/main" id="{82538E82-F16A-C688-D46D-3D50F139E9A4}"/>
                </a:ext>
              </a:extLst>
            </p:cNvPr>
            <p:cNvGrpSpPr/>
            <p:nvPr/>
          </p:nvGrpSpPr>
          <p:grpSpPr>
            <a:xfrm>
              <a:off x="4682038" y="3292323"/>
              <a:ext cx="4721018" cy="628750"/>
              <a:chOff x="4743223" y="3752126"/>
              <a:chExt cx="5035753" cy="670667"/>
            </a:xfrm>
          </p:grpSpPr>
          <p:sp>
            <p:nvSpPr>
              <p:cNvPr id="211" name="TextBox 210">
                <a:extLst>
                  <a:ext uri="{FF2B5EF4-FFF2-40B4-BE49-F238E27FC236}">
                    <a16:creationId xmlns:a16="http://schemas.microsoft.com/office/drawing/2014/main" id="{DF77E7FC-B899-8059-6435-0264571C4A29}"/>
                  </a:ext>
                </a:extLst>
              </p:cNvPr>
              <p:cNvSpPr txBox="1"/>
              <p:nvPr/>
            </p:nvSpPr>
            <p:spPr>
              <a:xfrm>
                <a:off x="4743223" y="4009943"/>
                <a:ext cx="365439" cy="412850"/>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2" name="TextBox 211">
                <a:extLst>
                  <a:ext uri="{FF2B5EF4-FFF2-40B4-BE49-F238E27FC236}">
                    <a16:creationId xmlns:a16="http://schemas.microsoft.com/office/drawing/2014/main" id="{2B881FD5-E338-2606-790C-96F4C9264F20}"/>
                  </a:ext>
                </a:extLst>
              </p:cNvPr>
              <p:cNvSpPr txBox="1"/>
              <p:nvPr/>
            </p:nvSpPr>
            <p:spPr>
              <a:xfrm>
                <a:off x="6607284" y="3929131"/>
                <a:ext cx="365439" cy="412850"/>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3" name="TextBox 212">
                <a:extLst>
                  <a:ext uri="{FF2B5EF4-FFF2-40B4-BE49-F238E27FC236}">
                    <a16:creationId xmlns:a16="http://schemas.microsoft.com/office/drawing/2014/main" id="{5BF18D64-2F91-527E-E992-C75094E6E278}"/>
                  </a:ext>
                </a:extLst>
              </p:cNvPr>
              <p:cNvSpPr txBox="1"/>
              <p:nvPr/>
            </p:nvSpPr>
            <p:spPr>
              <a:xfrm>
                <a:off x="7563983" y="3752126"/>
                <a:ext cx="365439" cy="412850"/>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4" name="TextBox 213">
                <a:extLst>
                  <a:ext uri="{FF2B5EF4-FFF2-40B4-BE49-F238E27FC236}">
                    <a16:creationId xmlns:a16="http://schemas.microsoft.com/office/drawing/2014/main" id="{C6977D75-A6B3-88EB-58E1-0410F8719DCE}"/>
                  </a:ext>
                </a:extLst>
              </p:cNvPr>
              <p:cNvSpPr txBox="1"/>
              <p:nvPr/>
            </p:nvSpPr>
            <p:spPr>
              <a:xfrm>
                <a:off x="8486065" y="3812395"/>
                <a:ext cx="365439" cy="412850"/>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5" name="TextBox 214">
                <a:extLst>
                  <a:ext uri="{FF2B5EF4-FFF2-40B4-BE49-F238E27FC236}">
                    <a16:creationId xmlns:a16="http://schemas.microsoft.com/office/drawing/2014/main" id="{71C224A0-7AB2-D752-8026-E1B30BEAAA1A}"/>
                  </a:ext>
                </a:extLst>
              </p:cNvPr>
              <p:cNvSpPr txBox="1"/>
              <p:nvPr/>
            </p:nvSpPr>
            <p:spPr>
              <a:xfrm>
                <a:off x="9413537" y="3863961"/>
                <a:ext cx="365439" cy="412850"/>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grpSp>
        <p:sp>
          <p:nvSpPr>
            <p:cNvPr id="194" name="TextBox 193">
              <a:extLst>
                <a:ext uri="{FF2B5EF4-FFF2-40B4-BE49-F238E27FC236}">
                  <a16:creationId xmlns:a16="http://schemas.microsoft.com/office/drawing/2014/main" id="{16047ADE-C0B2-A09A-A5AF-914AFF095CF2}"/>
                </a:ext>
              </a:extLst>
            </p:cNvPr>
            <p:cNvSpPr txBox="1"/>
            <p:nvPr/>
          </p:nvSpPr>
          <p:spPr>
            <a:xfrm>
              <a:off x="1669139" y="3953200"/>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−1.21</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(−8.2, 2.3)</a:t>
              </a:r>
            </a:p>
          </p:txBody>
        </p:sp>
        <p:sp>
          <p:nvSpPr>
            <p:cNvPr id="195" name="TextBox 194">
              <a:extLst>
                <a:ext uri="{FF2B5EF4-FFF2-40B4-BE49-F238E27FC236}">
                  <a16:creationId xmlns:a16="http://schemas.microsoft.com/office/drawing/2014/main" id="{983BA600-0582-9D35-1BD9-4ED1A260766E}"/>
                </a:ext>
              </a:extLst>
            </p:cNvPr>
            <p:cNvSpPr txBox="1"/>
            <p:nvPr/>
          </p:nvSpPr>
          <p:spPr>
            <a:xfrm>
              <a:off x="2613224" y="3275596"/>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−0.71</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(−7.7, 1.8)</a:t>
              </a:r>
            </a:p>
          </p:txBody>
        </p:sp>
        <p:sp>
          <p:nvSpPr>
            <p:cNvPr id="196" name="TextBox 195">
              <a:extLst>
                <a:ext uri="{FF2B5EF4-FFF2-40B4-BE49-F238E27FC236}">
                  <a16:creationId xmlns:a16="http://schemas.microsoft.com/office/drawing/2014/main" id="{DB684013-5C96-E7A8-5FAD-92422EC179B7}"/>
                </a:ext>
              </a:extLst>
            </p:cNvPr>
            <p:cNvSpPr txBox="1"/>
            <p:nvPr/>
          </p:nvSpPr>
          <p:spPr>
            <a:xfrm>
              <a:off x="3496440" y="3099514"/>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−0.59</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(−7.8, 1.9)</a:t>
              </a:r>
            </a:p>
          </p:txBody>
        </p:sp>
        <p:sp>
          <p:nvSpPr>
            <p:cNvPr id="197" name="TextBox 196">
              <a:extLst>
                <a:ext uri="{FF2B5EF4-FFF2-40B4-BE49-F238E27FC236}">
                  <a16:creationId xmlns:a16="http://schemas.microsoft.com/office/drawing/2014/main" id="{A067882A-2ECD-A77A-3A14-241A6D1DF119}"/>
                </a:ext>
              </a:extLst>
            </p:cNvPr>
            <p:cNvSpPr txBox="1"/>
            <p:nvPr/>
          </p:nvSpPr>
          <p:spPr>
            <a:xfrm>
              <a:off x="4366656" y="2903192"/>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−0.48</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(−6.6, 2.1)</a:t>
              </a:r>
            </a:p>
          </p:txBody>
        </p:sp>
        <p:sp>
          <p:nvSpPr>
            <p:cNvPr id="198" name="TextBox 197">
              <a:extLst>
                <a:ext uri="{FF2B5EF4-FFF2-40B4-BE49-F238E27FC236}">
                  <a16:creationId xmlns:a16="http://schemas.microsoft.com/office/drawing/2014/main" id="{05ED957A-28B6-684E-423C-8F918A994C48}"/>
                </a:ext>
              </a:extLst>
            </p:cNvPr>
            <p:cNvSpPr txBox="1"/>
            <p:nvPr/>
          </p:nvSpPr>
          <p:spPr>
            <a:xfrm>
              <a:off x="5233591" y="2657155"/>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−0.29</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(−5.9, 2.0)</a:t>
              </a:r>
            </a:p>
          </p:txBody>
        </p:sp>
        <p:sp>
          <p:nvSpPr>
            <p:cNvPr id="199" name="TextBox 198">
              <a:extLst>
                <a:ext uri="{FF2B5EF4-FFF2-40B4-BE49-F238E27FC236}">
                  <a16:creationId xmlns:a16="http://schemas.microsoft.com/office/drawing/2014/main" id="{A6392FB3-BD56-1852-7CCA-2F99DBF89770}"/>
                </a:ext>
              </a:extLst>
            </p:cNvPr>
            <p:cNvSpPr txBox="1"/>
            <p:nvPr/>
          </p:nvSpPr>
          <p:spPr>
            <a:xfrm>
              <a:off x="6106642" y="2599306"/>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−0.26</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(−5.9, 2.0)</a:t>
              </a:r>
            </a:p>
          </p:txBody>
        </p:sp>
        <p:sp>
          <p:nvSpPr>
            <p:cNvPr id="200" name="TextBox 199">
              <a:extLst>
                <a:ext uri="{FF2B5EF4-FFF2-40B4-BE49-F238E27FC236}">
                  <a16:creationId xmlns:a16="http://schemas.microsoft.com/office/drawing/2014/main" id="{E2F9FE94-830D-90EC-5B15-4C967C688137}"/>
                </a:ext>
              </a:extLst>
            </p:cNvPr>
            <p:cNvSpPr txBox="1"/>
            <p:nvPr/>
          </p:nvSpPr>
          <p:spPr>
            <a:xfrm>
              <a:off x="6968225" y="2688977"/>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−0.32</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(−5.4, 2.2)</a:t>
              </a:r>
            </a:p>
          </p:txBody>
        </p:sp>
        <p:sp>
          <p:nvSpPr>
            <p:cNvPr id="201" name="TextBox 200">
              <a:extLst>
                <a:ext uri="{FF2B5EF4-FFF2-40B4-BE49-F238E27FC236}">
                  <a16:creationId xmlns:a16="http://schemas.microsoft.com/office/drawing/2014/main" id="{C92C8161-0550-2E29-2713-E866CC59A1A0}"/>
                </a:ext>
              </a:extLst>
            </p:cNvPr>
            <p:cNvSpPr txBox="1"/>
            <p:nvPr/>
          </p:nvSpPr>
          <p:spPr>
            <a:xfrm>
              <a:off x="7811649" y="2782121"/>
              <a:ext cx="962478" cy="401477"/>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−0.39</a:t>
              </a:r>
              <a:b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br>
              <a:r>
                <a:rPr kumimoji="0" lang="en-GB" sz="923"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(−5.3, 2.8)</a:t>
              </a:r>
            </a:p>
          </p:txBody>
        </p:sp>
        <p:sp>
          <p:nvSpPr>
            <p:cNvPr id="204" name="TextBox 203">
              <a:extLst>
                <a:ext uri="{FF2B5EF4-FFF2-40B4-BE49-F238E27FC236}">
                  <a16:creationId xmlns:a16="http://schemas.microsoft.com/office/drawing/2014/main" id="{6F46C374-83B8-9B32-B292-E05E5CAB0D62}"/>
                </a:ext>
              </a:extLst>
            </p:cNvPr>
            <p:cNvSpPr txBox="1"/>
            <p:nvPr/>
          </p:nvSpPr>
          <p:spPr>
            <a:xfrm>
              <a:off x="2923166" y="3115044"/>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05" name="TextBox 204">
              <a:extLst>
                <a:ext uri="{FF2B5EF4-FFF2-40B4-BE49-F238E27FC236}">
                  <a16:creationId xmlns:a16="http://schemas.microsoft.com/office/drawing/2014/main" id="{41E03B85-7728-E7D1-0E1A-4FDE8585BE02}"/>
                </a:ext>
              </a:extLst>
            </p:cNvPr>
            <p:cNvSpPr txBox="1"/>
            <p:nvPr/>
          </p:nvSpPr>
          <p:spPr>
            <a:xfrm>
              <a:off x="3806381" y="2934718"/>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06" name="TextBox 205">
              <a:extLst>
                <a:ext uri="{FF2B5EF4-FFF2-40B4-BE49-F238E27FC236}">
                  <a16:creationId xmlns:a16="http://schemas.microsoft.com/office/drawing/2014/main" id="{7A25CAD7-A950-EA32-F816-CCB467994ABE}"/>
                </a:ext>
              </a:extLst>
            </p:cNvPr>
            <p:cNvSpPr txBox="1"/>
            <p:nvPr/>
          </p:nvSpPr>
          <p:spPr>
            <a:xfrm>
              <a:off x="4710366" y="2745070"/>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07" name="TextBox 206">
              <a:extLst>
                <a:ext uri="{FF2B5EF4-FFF2-40B4-BE49-F238E27FC236}">
                  <a16:creationId xmlns:a16="http://schemas.microsoft.com/office/drawing/2014/main" id="{458EFB78-0901-0511-3939-8B7874EA5C4A}"/>
                </a:ext>
              </a:extLst>
            </p:cNvPr>
            <p:cNvSpPr txBox="1"/>
            <p:nvPr/>
          </p:nvSpPr>
          <p:spPr>
            <a:xfrm>
              <a:off x="5543532" y="2507420"/>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08" name="TextBox 207">
              <a:extLst>
                <a:ext uri="{FF2B5EF4-FFF2-40B4-BE49-F238E27FC236}">
                  <a16:creationId xmlns:a16="http://schemas.microsoft.com/office/drawing/2014/main" id="{3DEEDF5D-7B71-0608-1983-C71B8CFC9FA0}"/>
                </a:ext>
              </a:extLst>
            </p:cNvPr>
            <p:cNvSpPr txBox="1"/>
            <p:nvPr/>
          </p:nvSpPr>
          <p:spPr>
            <a:xfrm>
              <a:off x="6435126" y="2492240"/>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09" name="TextBox 208">
              <a:extLst>
                <a:ext uri="{FF2B5EF4-FFF2-40B4-BE49-F238E27FC236}">
                  <a16:creationId xmlns:a16="http://schemas.microsoft.com/office/drawing/2014/main" id="{208718F9-55B4-2CE3-B52D-387374FD8AB5}"/>
                </a:ext>
              </a:extLst>
            </p:cNvPr>
            <p:cNvSpPr txBox="1"/>
            <p:nvPr/>
          </p:nvSpPr>
          <p:spPr>
            <a:xfrm>
              <a:off x="7296708" y="2536282"/>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0" name="TextBox 209">
              <a:extLst>
                <a:ext uri="{FF2B5EF4-FFF2-40B4-BE49-F238E27FC236}">
                  <a16:creationId xmlns:a16="http://schemas.microsoft.com/office/drawing/2014/main" id="{E1C56F0C-D572-4C36-1AA5-9790494230A2}"/>
                </a:ext>
              </a:extLst>
            </p:cNvPr>
            <p:cNvSpPr txBox="1"/>
            <p:nvPr/>
          </p:nvSpPr>
          <p:spPr>
            <a:xfrm>
              <a:off x="8145080" y="2631309"/>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sp>
          <p:nvSpPr>
            <p:cNvPr id="216" name="TextBox 215">
              <a:extLst>
                <a:ext uri="{FF2B5EF4-FFF2-40B4-BE49-F238E27FC236}">
                  <a16:creationId xmlns:a16="http://schemas.microsoft.com/office/drawing/2014/main" id="{1A04D1C7-474A-12D2-D88A-4A640827E188}"/>
                </a:ext>
              </a:extLst>
            </p:cNvPr>
            <p:cNvSpPr txBox="1"/>
            <p:nvPr/>
          </p:nvSpPr>
          <p:spPr>
            <a:xfrm>
              <a:off x="9063600" y="2550656"/>
              <a:ext cx="342599" cy="387046"/>
            </a:xfrm>
            <a:prstGeom prst="rect">
              <a:avLst/>
            </a:prstGeom>
            <a:noFill/>
          </p:spPr>
          <p:txBody>
            <a:bodyPr wrap="square" rtlCol="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758" b="0" i="0" u="none" strike="noStrike" kern="1200" cap="none" spc="0" normalizeH="0" baseline="0" noProof="0">
                  <a:ln>
                    <a:noFill/>
                  </a:ln>
                  <a:solidFill>
                    <a:srgbClr val="292929"/>
                  </a:solidFill>
                  <a:effectLst/>
                  <a:uLnTx/>
                  <a:uFillTx/>
                  <a:latin typeface="Arial" panose="020B0604020202020204"/>
                  <a:ea typeface="+mn-ea"/>
                  <a:cs typeface="Arial" panose="020B0604020202020204" pitchFamily="34" charset="0"/>
                </a:rPr>
                <a:t>*</a:t>
              </a:r>
            </a:p>
          </p:txBody>
        </p:sp>
      </p:grpSp>
      <p:sp>
        <p:nvSpPr>
          <p:cNvPr id="5" name="Rectangle 4">
            <a:extLst>
              <a:ext uri="{FF2B5EF4-FFF2-40B4-BE49-F238E27FC236}">
                <a16:creationId xmlns:a16="http://schemas.microsoft.com/office/drawing/2014/main" id="{C6A98B8F-FEFA-22C4-2E3C-A128DB0F04E2}"/>
              </a:ext>
            </a:extLst>
          </p:cNvPr>
          <p:cNvSpPr/>
          <p:nvPr/>
        </p:nvSpPr>
        <p:spPr>
          <a:xfrm>
            <a:off x="863204" y="1022817"/>
            <a:ext cx="10456664" cy="4475638"/>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08DF427-56D4-045E-AA47-8BD1BDA742F1}"/>
              </a:ext>
            </a:extLst>
          </p:cNvPr>
          <p:cNvSpPr txBox="1"/>
          <p:nvPr/>
        </p:nvSpPr>
        <p:spPr>
          <a:xfrm>
            <a:off x="1378114" y="5216404"/>
            <a:ext cx="9703458" cy="381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mn-cs"/>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mn-cs"/>
              </a:rPr>
              <a:t>Whyte MP et al. Oral presentation at the ICCBH 2017, 10–13 June, 2017, Würzburg, Germany [OC23]).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023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A3240-11E8-F5F4-0DB1-A1FF2DACF183}"/>
            </a:ext>
          </a:extLst>
        </p:cNvPr>
        <p:cNvGrpSpPr/>
        <p:nvPr/>
      </p:nvGrpSpPr>
      <p:grpSpPr>
        <a:xfrm>
          <a:off x="0" y="0"/>
          <a:ext cx="0" cy="0"/>
          <a:chOff x="0" y="0"/>
          <a:chExt cx="0" cy="0"/>
        </a:xfrm>
      </p:grpSpPr>
      <p:sp>
        <p:nvSpPr>
          <p:cNvPr id="114" name="Rectangle 113">
            <a:extLst>
              <a:ext uri="{FF2B5EF4-FFF2-40B4-BE49-F238E27FC236}">
                <a16:creationId xmlns:a16="http://schemas.microsoft.com/office/drawing/2014/main" id="{011F2520-4B17-A70F-2021-F183D5EA68CB}"/>
              </a:ext>
            </a:extLst>
          </p:cNvPr>
          <p:cNvSpPr/>
          <p:nvPr/>
        </p:nvSpPr>
        <p:spPr bwMode="auto">
          <a:xfrm>
            <a:off x="1842066" y="1972847"/>
            <a:ext cx="3976398" cy="786319"/>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31641" tIns="31641" rIns="31641" bIns="31641" numCol="1" rtlCol="0" anchor="t" anchorCtr="0" compatLnSpc="1">
            <a:prstTxWarp prst="textNoShape">
              <a:avLst/>
            </a:prstTxWarp>
            <a:noAutofit/>
          </a:bodyPr>
          <a:lstStyle/>
          <a:p>
            <a:pPr marL="0" marR="0" lvl="0" indent="0" algn="l" defTabSz="803672" rtl="0" eaLnBrk="0" fontAlgn="auto" latinLnBrk="0" hangingPunct="0">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Reference for healthy peers</a:t>
            </a:r>
          </a:p>
        </p:txBody>
      </p:sp>
      <p:sp>
        <p:nvSpPr>
          <p:cNvPr id="113" name="Rectangle 112">
            <a:extLst>
              <a:ext uri="{FF2B5EF4-FFF2-40B4-BE49-F238E27FC236}">
                <a16:creationId xmlns:a16="http://schemas.microsoft.com/office/drawing/2014/main" id="{388F695D-8524-966E-8650-4A39A17A286A}"/>
              </a:ext>
            </a:extLst>
          </p:cNvPr>
          <p:cNvSpPr/>
          <p:nvPr/>
        </p:nvSpPr>
        <p:spPr bwMode="auto">
          <a:xfrm>
            <a:off x="6731174" y="1984884"/>
            <a:ext cx="4074449" cy="911886"/>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31641" tIns="31641" rIns="31641" bIns="31641" numCol="1" rtlCol="0" anchor="t" anchorCtr="0" compatLnSpc="1">
            <a:prstTxWarp prst="textNoShape">
              <a:avLst/>
            </a:prstTxWarp>
            <a:noAutofit/>
          </a:bodyPr>
          <a:lstStyle/>
          <a:p>
            <a:pPr marL="0" marR="0" lvl="0" indent="0" algn="l" defTabSz="803672" rtl="0" eaLnBrk="0" fontAlgn="auto" latinLnBrk="0" hangingPunct="0">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Reference for healthy peers</a:t>
            </a:r>
          </a:p>
        </p:txBody>
      </p:sp>
      <p:graphicFrame>
        <p:nvGraphicFramePr>
          <p:cNvPr id="171" name="Content Placeholder 7">
            <a:extLst>
              <a:ext uri="{FF2B5EF4-FFF2-40B4-BE49-F238E27FC236}">
                <a16:creationId xmlns:a16="http://schemas.microsoft.com/office/drawing/2014/main" id="{5A36F7D7-41A6-EAB3-A20D-42AC421C673B}"/>
              </a:ext>
            </a:extLst>
          </p:cNvPr>
          <p:cNvGraphicFramePr>
            <a:graphicFrameLocks/>
          </p:cNvGraphicFramePr>
          <p:nvPr/>
        </p:nvGraphicFramePr>
        <p:xfrm>
          <a:off x="1064681" y="1667952"/>
          <a:ext cx="4940868" cy="36705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5" name="Content Placeholder 7">
            <a:extLst>
              <a:ext uri="{FF2B5EF4-FFF2-40B4-BE49-F238E27FC236}">
                <a16:creationId xmlns:a16="http://schemas.microsoft.com/office/drawing/2014/main" id="{7A562ED8-5223-8920-CDCC-DB5F338F7759}"/>
              </a:ext>
            </a:extLst>
          </p:cNvPr>
          <p:cNvGraphicFramePr>
            <a:graphicFrameLocks/>
          </p:cNvGraphicFramePr>
          <p:nvPr/>
        </p:nvGraphicFramePr>
        <p:xfrm>
          <a:off x="5943072" y="1723108"/>
          <a:ext cx="4941347" cy="359476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CA5F7B87-681B-759D-B420-BFA28685FF01}"/>
              </a:ext>
            </a:extLst>
          </p:cNvPr>
          <p:cNvSpPr>
            <a:spLocks noGrp="1"/>
          </p:cNvSpPr>
          <p:nvPr>
            <p:ph type="title"/>
          </p:nvPr>
        </p:nvSpPr>
        <p:spPr>
          <a:xfrm>
            <a:off x="863202" y="67500"/>
            <a:ext cx="9840517" cy="709809"/>
          </a:xfrm>
        </p:spPr>
        <p:txBody>
          <a:bodyPr/>
          <a:lstStyle/>
          <a:p>
            <a:r>
              <a:rPr lang="en-GB"/>
              <a:t>ENB-006-09/ENB-008-10 (6 to 12 years at inclusion)</a:t>
            </a:r>
            <a:br>
              <a:rPr lang="en-GB"/>
            </a:br>
            <a:r>
              <a:rPr lang="en-GB"/>
              <a:t>Physical function: 6MWT and BOT-2</a:t>
            </a:r>
          </a:p>
        </p:txBody>
      </p:sp>
      <p:sp>
        <p:nvSpPr>
          <p:cNvPr id="3" name="Content Placeholder 2">
            <a:extLst>
              <a:ext uri="{FF2B5EF4-FFF2-40B4-BE49-F238E27FC236}">
                <a16:creationId xmlns:a16="http://schemas.microsoft.com/office/drawing/2014/main" id="{29901805-3E0E-9718-41C9-BEB7F7E14D26}"/>
              </a:ext>
            </a:extLst>
          </p:cNvPr>
          <p:cNvSpPr>
            <a:spLocks noGrp="1"/>
          </p:cNvSpPr>
          <p:nvPr>
            <p:ph idx="4294967295"/>
          </p:nvPr>
        </p:nvSpPr>
        <p:spPr>
          <a:xfrm>
            <a:off x="863202" y="1023938"/>
            <a:ext cx="10459958" cy="349747"/>
          </a:xfrm>
          <a:solidFill>
            <a:schemeClr val="tx1"/>
          </a:solidFill>
        </p:spPr>
        <p:txBody>
          <a:bodyPr/>
          <a:lstStyle/>
          <a:p>
            <a:pPr marL="240469" indent="-240469">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Changes in physical function over time in children with HPP treated with asfotase alfa</a:t>
            </a:r>
            <a:r>
              <a:rPr lang="en-US" sz="1500" baseline="30000">
                <a:solidFill>
                  <a:schemeClr val="bg1"/>
                </a:solidFill>
                <a:latin typeface="Arial" panose="020B0604020202020204" pitchFamily="34" charset="0"/>
                <a:cs typeface="Arial" panose="020B0604020202020204" pitchFamily="34" charset="0"/>
              </a:rPr>
              <a:t>1,2</a:t>
            </a:r>
            <a:r>
              <a:rPr lang="en-US" sz="1500">
                <a:solidFill>
                  <a:schemeClr val="bg1"/>
                </a:solidFill>
                <a:latin typeface="Arial" panose="020B0604020202020204" pitchFamily="34" charset="0"/>
                <a:cs typeface="Arial" panose="020B0604020202020204" pitchFamily="34" charset="0"/>
              </a:rPr>
              <a:t> </a:t>
            </a:r>
          </a:p>
        </p:txBody>
      </p:sp>
      <p:sp>
        <p:nvSpPr>
          <p:cNvPr id="4" name="Text Placeholder 3">
            <a:extLst>
              <a:ext uri="{FF2B5EF4-FFF2-40B4-BE49-F238E27FC236}">
                <a16:creationId xmlns:a16="http://schemas.microsoft.com/office/drawing/2014/main" id="{DFD03259-8E14-B962-99BF-5D6AE6E9C89A}"/>
              </a:ext>
            </a:extLst>
          </p:cNvPr>
          <p:cNvSpPr>
            <a:spLocks noGrp="1"/>
          </p:cNvSpPr>
          <p:nvPr>
            <p:ph type="body" sz="quarter" idx="4294967295"/>
          </p:nvPr>
        </p:nvSpPr>
        <p:spPr>
          <a:xfrm>
            <a:off x="792130" y="5847598"/>
            <a:ext cx="10370344" cy="391418"/>
          </a:xfrm>
        </p:spPr>
        <p:txBody>
          <a:bodyPr/>
          <a:lstStyle/>
          <a:p>
            <a:pPr>
              <a:lnSpc>
                <a:spcPct val="100000"/>
              </a:lnSpc>
              <a:spcBef>
                <a:spcPts val="0"/>
              </a:spcBef>
              <a:spcAft>
                <a:spcPts val="188"/>
              </a:spcAft>
            </a:pPr>
            <a:r>
              <a:rPr lang="en-GB" sz="750" dirty="0">
                <a:latin typeface="+mn-lt"/>
              </a:rPr>
              <a:t>*</a:t>
            </a:r>
            <a:r>
              <a:rPr lang="en-GB" sz="750" i="1" dirty="0">
                <a:latin typeface="+mn-lt"/>
              </a:rPr>
              <a:t>P</a:t>
            </a:r>
            <a:r>
              <a:rPr lang="en-GB" sz="750" dirty="0">
                <a:latin typeface="+mn-lt"/>
              </a:rPr>
              <a:t>≤0.001; </a:t>
            </a:r>
            <a:r>
              <a:rPr lang="en-GB" sz="750" i="1" dirty="0">
                <a:latin typeface="+mn-lt"/>
              </a:rPr>
              <a:t>P</a:t>
            </a:r>
            <a:r>
              <a:rPr lang="en-GB" sz="750" dirty="0">
                <a:latin typeface="+mn-lt"/>
              </a:rPr>
              <a:t> value testing whether the mean change from baseline at each visit is 0 based on a t-test; </a:t>
            </a:r>
            <a:r>
              <a:rPr lang="en-US" sz="750" baseline="30000" dirty="0">
                <a:latin typeface="+mn-lt"/>
              </a:rPr>
              <a:t>†</a:t>
            </a:r>
            <a:r>
              <a:rPr lang="en-GB" sz="750" dirty="0">
                <a:latin typeface="+mn-lt"/>
              </a:rPr>
              <a:t>P≤0.0002; P value testing whether the mean change from baseline at each visit is 0 based on a t-test.</a:t>
            </a:r>
          </a:p>
          <a:p>
            <a:pPr>
              <a:lnSpc>
                <a:spcPct val="100000"/>
              </a:lnSpc>
              <a:spcBef>
                <a:spcPts val="0"/>
              </a:spcBef>
              <a:spcAft>
                <a:spcPts val="188"/>
              </a:spcAft>
            </a:pPr>
            <a:r>
              <a:rPr lang="en-US" sz="750" dirty="0">
                <a:latin typeface="+mn-lt"/>
              </a:rPr>
              <a:t>6MWT, 6-minute walk test; BL, baseline; BOT-2, The </a:t>
            </a:r>
            <a:r>
              <a:rPr lang="en-US" sz="750" dirty="0" err="1">
                <a:latin typeface="+mn-lt"/>
              </a:rPr>
              <a:t>Bruininks-Oseretsky</a:t>
            </a:r>
            <a:r>
              <a:rPr lang="en-US" sz="750" dirty="0">
                <a:latin typeface="+mn-lt"/>
              </a:rPr>
              <a:t> Test of Motor Proficiency Second Edition; HPP, hypophosphatasia</a:t>
            </a:r>
            <a:endParaRPr lang="en-GB" sz="750" dirty="0">
              <a:latin typeface="+mn-lt"/>
            </a:endParaRPr>
          </a:p>
          <a:p>
            <a:pPr>
              <a:lnSpc>
                <a:spcPct val="100000"/>
              </a:lnSpc>
              <a:spcBef>
                <a:spcPts val="0"/>
              </a:spcBef>
              <a:spcAft>
                <a:spcPts val="188"/>
              </a:spcAft>
            </a:pPr>
            <a:r>
              <a:rPr lang="en-GB" sz="750" dirty="0">
                <a:latin typeface="+mn-lt"/>
              </a:rPr>
              <a:t>1. </a:t>
            </a:r>
            <a:r>
              <a:rPr lang="it-IT" sz="750" dirty="0">
                <a:latin typeface="+mn-lt"/>
              </a:rPr>
              <a:t>Whyte MP et al. </a:t>
            </a:r>
            <a:r>
              <a:rPr lang="it-IT" sz="750" i="1" dirty="0">
                <a:latin typeface="+mn-lt"/>
              </a:rPr>
              <a:t>JCI Insight </a:t>
            </a:r>
            <a:r>
              <a:rPr lang="it-IT" sz="750" dirty="0">
                <a:latin typeface="+mn-lt"/>
              </a:rPr>
              <a:t>2016;1:e85971; 2. </a:t>
            </a:r>
            <a:r>
              <a:rPr lang="en-US" sz="750" dirty="0">
                <a:latin typeface="+mn-lt"/>
              </a:rPr>
              <a:t>Whyte MP et al. Oral presentation at the ICCBH 2017, 10–13 June, 2017, Würzburg, Germany [OC23]</a:t>
            </a:r>
          </a:p>
          <a:p>
            <a:pPr>
              <a:lnSpc>
                <a:spcPct val="100000"/>
              </a:lnSpc>
              <a:spcBef>
                <a:spcPts val="0"/>
              </a:spcBef>
            </a:pPr>
            <a:endParaRPr lang="en-GB" sz="750" dirty="0">
              <a:latin typeface="+mn-lt"/>
            </a:endParaRPr>
          </a:p>
        </p:txBody>
      </p:sp>
      <p:sp>
        <p:nvSpPr>
          <p:cNvPr id="178" name="TextBox 177">
            <a:extLst>
              <a:ext uri="{FF2B5EF4-FFF2-40B4-BE49-F238E27FC236}">
                <a16:creationId xmlns:a16="http://schemas.microsoft.com/office/drawing/2014/main" id="{9D2227A7-CC7E-F572-2B74-F34ECEB39CFD}"/>
              </a:ext>
            </a:extLst>
          </p:cNvPr>
          <p:cNvSpPr txBox="1"/>
          <p:nvPr/>
        </p:nvSpPr>
        <p:spPr>
          <a:xfrm>
            <a:off x="2780963" y="4976718"/>
            <a:ext cx="1780239" cy="1894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217" name="TextBox 216">
            <a:extLst>
              <a:ext uri="{FF2B5EF4-FFF2-40B4-BE49-F238E27FC236}">
                <a16:creationId xmlns:a16="http://schemas.microsoft.com/office/drawing/2014/main" id="{BFE0694D-6C12-4214-73F2-F7C51261E4F4}"/>
              </a:ext>
            </a:extLst>
          </p:cNvPr>
          <p:cNvSpPr txBox="1"/>
          <p:nvPr/>
        </p:nvSpPr>
        <p:spPr>
          <a:xfrm>
            <a:off x="6732632" y="4378491"/>
            <a:ext cx="458408" cy="255706"/>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n=13</a:t>
            </a:r>
          </a:p>
        </p:txBody>
      </p:sp>
      <p:sp>
        <p:nvSpPr>
          <p:cNvPr id="224" name="TextBox 223">
            <a:extLst>
              <a:ext uri="{FF2B5EF4-FFF2-40B4-BE49-F238E27FC236}">
                <a16:creationId xmlns:a16="http://schemas.microsoft.com/office/drawing/2014/main" id="{571DFE68-6B2A-0EEC-978B-732952B73584}"/>
              </a:ext>
            </a:extLst>
          </p:cNvPr>
          <p:cNvSpPr txBox="1"/>
          <p:nvPr/>
        </p:nvSpPr>
        <p:spPr>
          <a:xfrm>
            <a:off x="7179694"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25" name="TextBox 224">
            <a:extLst>
              <a:ext uri="{FF2B5EF4-FFF2-40B4-BE49-F238E27FC236}">
                <a16:creationId xmlns:a16="http://schemas.microsoft.com/office/drawing/2014/main" id="{530FACDB-7AC7-83EB-9008-A36E21B2C9C9}"/>
              </a:ext>
            </a:extLst>
          </p:cNvPr>
          <p:cNvSpPr txBox="1"/>
          <p:nvPr/>
        </p:nvSpPr>
        <p:spPr>
          <a:xfrm>
            <a:off x="7626757"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26" name="TextBox 225">
            <a:extLst>
              <a:ext uri="{FF2B5EF4-FFF2-40B4-BE49-F238E27FC236}">
                <a16:creationId xmlns:a16="http://schemas.microsoft.com/office/drawing/2014/main" id="{7CB86772-BD3D-58AB-1DEF-9D345F29C207}"/>
              </a:ext>
            </a:extLst>
          </p:cNvPr>
          <p:cNvSpPr txBox="1"/>
          <p:nvPr/>
        </p:nvSpPr>
        <p:spPr>
          <a:xfrm>
            <a:off x="8073820"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n=10</a:t>
            </a:r>
          </a:p>
        </p:txBody>
      </p:sp>
      <p:sp>
        <p:nvSpPr>
          <p:cNvPr id="227" name="TextBox 226">
            <a:extLst>
              <a:ext uri="{FF2B5EF4-FFF2-40B4-BE49-F238E27FC236}">
                <a16:creationId xmlns:a16="http://schemas.microsoft.com/office/drawing/2014/main" id="{B64FC162-7776-6A62-DA08-093195192249}"/>
              </a:ext>
            </a:extLst>
          </p:cNvPr>
          <p:cNvSpPr txBox="1"/>
          <p:nvPr/>
        </p:nvSpPr>
        <p:spPr>
          <a:xfrm>
            <a:off x="8967947"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n=10</a:t>
            </a:r>
          </a:p>
        </p:txBody>
      </p:sp>
      <p:sp>
        <p:nvSpPr>
          <p:cNvPr id="228" name="TextBox 227">
            <a:extLst>
              <a:ext uri="{FF2B5EF4-FFF2-40B4-BE49-F238E27FC236}">
                <a16:creationId xmlns:a16="http://schemas.microsoft.com/office/drawing/2014/main" id="{DF05A36A-75E1-AABB-BB00-7E04736633BA}"/>
              </a:ext>
            </a:extLst>
          </p:cNvPr>
          <p:cNvSpPr txBox="1"/>
          <p:nvPr/>
        </p:nvSpPr>
        <p:spPr>
          <a:xfrm>
            <a:off x="10338890" y="4378491"/>
            <a:ext cx="429593"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29" name="TextBox 228">
            <a:extLst>
              <a:ext uri="{FF2B5EF4-FFF2-40B4-BE49-F238E27FC236}">
                <a16:creationId xmlns:a16="http://schemas.microsoft.com/office/drawing/2014/main" id="{879F98B6-D65E-B2FA-9BEA-7E247C741767}"/>
              </a:ext>
            </a:extLst>
          </p:cNvPr>
          <p:cNvSpPr txBox="1"/>
          <p:nvPr/>
        </p:nvSpPr>
        <p:spPr>
          <a:xfrm>
            <a:off x="8550642" y="4378491"/>
            <a:ext cx="398896"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n=7</a:t>
            </a:r>
          </a:p>
        </p:txBody>
      </p:sp>
      <p:sp>
        <p:nvSpPr>
          <p:cNvPr id="230" name="TextBox 229">
            <a:extLst>
              <a:ext uri="{FF2B5EF4-FFF2-40B4-BE49-F238E27FC236}">
                <a16:creationId xmlns:a16="http://schemas.microsoft.com/office/drawing/2014/main" id="{F249F1A5-5AE6-BF81-A83F-8998A78951D9}"/>
              </a:ext>
            </a:extLst>
          </p:cNvPr>
          <p:cNvSpPr txBox="1"/>
          <p:nvPr/>
        </p:nvSpPr>
        <p:spPr>
          <a:xfrm>
            <a:off x="9415010"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31" name="TextBox 230">
            <a:extLst>
              <a:ext uri="{FF2B5EF4-FFF2-40B4-BE49-F238E27FC236}">
                <a16:creationId xmlns:a16="http://schemas.microsoft.com/office/drawing/2014/main" id="{023397CF-1BFD-EA8A-D276-77E5B33A668B}"/>
              </a:ext>
            </a:extLst>
          </p:cNvPr>
          <p:cNvSpPr txBox="1"/>
          <p:nvPr/>
        </p:nvSpPr>
        <p:spPr>
          <a:xfrm>
            <a:off x="9862072" y="4378491"/>
            <a:ext cx="458408" cy="255706"/>
          </a:xfrm>
          <a:prstGeom prst="rect">
            <a:avLst/>
          </a:prstGeom>
          <a:noFill/>
        </p:spPr>
        <p:txBody>
          <a:bodyPr wrap="square" lIns="31641" tIns="31641" rIns="31641" bIns="31641" rtlCol="0" anchor="b">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US" sz="791"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32" name="TextBox 231">
            <a:extLst>
              <a:ext uri="{FF2B5EF4-FFF2-40B4-BE49-F238E27FC236}">
                <a16:creationId xmlns:a16="http://schemas.microsoft.com/office/drawing/2014/main" id="{B7AC0A8F-2C31-623F-5828-A0CB312CE669}"/>
              </a:ext>
            </a:extLst>
          </p:cNvPr>
          <p:cNvSpPr txBox="1"/>
          <p:nvPr/>
        </p:nvSpPr>
        <p:spPr>
          <a:xfrm>
            <a:off x="6759342" y="3410977"/>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28</a:t>
            </a:r>
            <a:b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37)</a:t>
            </a:r>
          </a:p>
        </p:txBody>
      </p:sp>
      <p:sp>
        <p:nvSpPr>
          <p:cNvPr id="233" name="Content Placeholder 6">
            <a:extLst>
              <a:ext uri="{FF2B5EF4-FFF2-40B4-BE49-F238E27FC236}">
                <a16:creationId xmlns:a16="http://schemas.microsoft.com/office/drawing/2014/main" id="{4CA9100D-2CEE-1786-371B-9776D8208E31}"/>
              </a:ext>
            </a:extLst>
          </p:cNvPr>
          <p:cNvSpPr txBox="1">
            <a:spLocks/>
          </p:cNvSpPr>
          <p:nvPr/>
        </p:nvSpPr>
        <p:spPr>
          <a:xfrm>
            <a:off x="1824185" y="1562082"/>
            <a:ext cx="4071962" cy="335662"/>
          </a:xfrm>
          <a:prstGeom prst="rect">
            <a:avLst/>
          </a:prstGeom>
          <a:ln>
            <a:noFill/>
          </a:ln>
        </p:spPr>
        <p:txBody>
          <a:bodyPr vert="horz" lIns="80367" tIns="80367" rIns="80367" bIns="80367" rtlCol="0" anchor="ctr">
            <a:noAutofit/>
          </a:bodyPr>
          <a:lstStyle>
            <a:lvl1pPr marL="233363" indent="-233363" algn="l" defTabSz="914400" rtl="0" eaLnBrk="1" latinLnBrk="0" hangingPunct="1">
              <a:spcBef>
                <a:spcPts val="600"/>
              </a:spcBef>
              <a:buClr>
                <a:srgbClr val="292929"/>
              </a:buClr>
              <a:buSzPct val="100000"/>
              <a:buFont typeface="Arial" panose="020B0604020202020204" pitchFamily="34" charset="0"/>
              <a:buBlip>
                <a:blip r:embed="rId5"/>
              </a:buBlip>
              <a:defRPr lang="en-US" sz="1400" kern="1200">
                <a:solidFill>
                  <a:srgbClr val="292929"/>
                </a:solidFill>
                <a:latin typeface="Century Gothic" panose="020B0502020202020204" pitchFamily="34" charset="0"/>
                <a:ea typeface="+mn-ea"/>
                <a:cs typeface="+mn-cs"/>
              </a:defRPr>
            </a:lvl1pPr>
            <a:lvl2pPr marL="512763" indent="-223838" algn="l" defTabSz="914400" rtl="0" eaLnBrk="1" latinLnBrk="0" hangingPunct="1">
              <a:spcBef>
                <a:spcPts val="600"/>
              </a:spcBef>
              <a:buFont typeface="Arial" panose="020B0604020202020204" pitchFamily="34" charset="0"/>
              <a:buChar char="–"/>
              <a:defRPr lang="en-US" sz="1200" kern="1200">
                <a:solidFill>
                  <a:srgbClr val="292929"/>
                </a:solidFill>
                <a:latin typeface="Century Gothic" panose="020B0502020202020204" pitchFamily="34" charset="0"/>
                <a:ea typeface="+mn-ea"/>
                <a:cs typeface="+mn-cs"/>
              </a:defRPr>
            </a:lvl2pPr>
            <a:lvl3pPr marL="746125" indent="-177800" algn="l" defTabSz="914400" rtl="0" eaLnBrk="1" latinLnBrk="0" hangingPunct="1">
              <a:spcBef>
                <a:spcPts val="600"/>
              </a:spcBef>
              <a:buFont typeface="Arial" panose="020B0604020202020204" pitchFamily="34" charset="0"/>
              <a:buChar char="•"/>
              <a:defRPr lang="en-US" sz="1100" kern="1200">
                <a:solidFill>
                  <a:srgbClr val="292929"/>
                </a:solidFill>
                <a:latin typeface="Century Gothic" panose="020B0502020202020204" pitchFamily="34" charset="0"/>
                <a:ea typeface="+mn-ea"/>
                <a:cs typeface="+mn-cs"/>
              </a:defRPr>
            </a:lvl3pPr>
            <a:lvl4pPr marL="1027113" indent="-225425" algn="l" defTabSz="914400" rtl="0" eaLnBrk="1" latinLnBrk="0" hangingPunct="1">
              <a:spcBef>
                <a:spcPts val="600"/>
              </a:spcBef>
              <a:buFont typeface="Wingdings" panose="05000000000000000000" pitchFamily="2" charset="2"/>
              <a:buChar char="§"/>
              <a:defRPr lang="en-US" sz="1050" kern="1200">
                <a:solidFill>
                  <a:srgbClr val="292929"/>
                </a:solidFill>
                <a:latin typeface="Century Gothic" panose="020B0502020202020204" pitchFamily="34" charset="0"/>
                <a:ea typeface="+mn-ea"/>
                <a:cs typeface="+mn-cs"/>
              </a:defRPr>
            </a:lvl4pPr>
            <a:lvl5pPr marL="1203325" indent="-173038" algn="l" defTabSz="914400" rtl="0" eaLnBrk="1" latinLnBrk="0" hangingPunct="1">
              <a:spcBef>
                <a:spcPts val="600"/>
              </a:spcBef>
              <a:buFont typeface="Arial" panose="020B0604020202020204" pitchFamily="34" charset="0"/>
              <a:buChar char="•"/>
              <a:defRPr sz="1050" kern="1200">
                <a:solidFill>
                  <a:srgbClr val="292929"/>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803672" rtl="0" eaLnBrk="1" fontAlgn="auto" latinLnBrk="0" hangingPunct="1">
              <a:lnSpc>
                <a:spcPct val="100000"/>
              </a:lnSpc>
              <a:spcBef>
                <a:spcPts val="528"/>
              </a:spcBef>
              <a:spcAft>
                <a:spcPts val="0"/>
              </a:spcAft>
              <a:buClr>
                <a:srgbClr val="292929"/>
              </a:buClr>
              <a:buSzPct val="100000"/>
              <a:buFont typeface="Arial" panose="020B0604020202020204" pitchFamily="34" charset="0"/>
              <a:buNone/>
              <a:tabLst/>
              <a:defRPr/>
            </a:pPr>
            <a:r>
              <a:rPr kumimoji="0" lang="en-GB" sz="1406" b="1" i="0" u="none" strike="noStrike" kern="120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rPr>
              <a:t>6MWT percent predicted distance</a:t>
            </a:r>
          </a:p>
        </p:txBody>
      </p:sp>
      <p:sp>
        <p:nvSpPr>
          <p:cNvPr id="234" name="Content Placeholder 6">
            <a:extLst>
              <a:ext uri="{FF2B5EF4-FFF2-40B4-BE49-F238E27FC236}">
                <a16:creationId xmlns:a16="http://schemas.microsoft.com/office/drawing/2014/main" id="{3D0908A0-EE5F-C582-491D-ADD3A5960645}"/>
              </a:ext>
            </a:extLst>
          </p:cNvPr>
          <p:cNvSpPr txBox="1">
            <a:spLocks/>
          </p:cNvSpPr>
          <p:nvPr/>
        </p:nvSpPr>
        <p:spPr bwMode="auto">
          <a:xfrm>
            <a:off x="6747606" y="1562081"/>
            <a:ext cx="4045913" cy="367903"/>
          </a:xfrm>
          <a:prstGeom prst="rect">
            <a:avLst/>
          </a:prstGeom>
          <a:noFill/>
          <a:ln w="9525">
            <a:noFill/>
            <a:miter lim="800000"/>
          </a:ln>
        </p:spPr>
        <p:txBody>
          <a:bodyPr vert="horz" wrap="square" lIns="80367" tIns="80367" rIns="80367" bIns="80367" numCol="1" anchor="ctr" anchorCtr="0" compatLnSpc="1">
            <a:prstTxWarp prst="textNoShape">
              <a:avLst/>
            </a:prstTxWarp>
          </a:bodyPr>
          <a:lstStyle>
            <a:lvl1pPr marL="168275" indent="-168275" algn="l" rtl="0" eaLnBrk="1" fontAlgn="base" hangingPunct="1">
              <a:lnSpc>
                <a:spcPct val="95000"/>
              </a:lnSpc>
              <a:spcBef>
                <a:spcPct val="65000"/>
              </a:spcBef>
              <a:spcAft>
                <a:spcPct val="0"/>
              </a:spcAft>
              <a:buClr>
                <a:schemeClr val="bg1">
                  <a:lumMod val="40000"/>
                  <a:lumOff val="60000"/>
                </a:schemeClr>
              </a:buClr>
              <a:buFont typeface="Wingdings" pitchFamily="2" charset="2"/>
              <a:buChar char="§"/>
              <a:defRPr sz="1800">
                <a:solidFill>
                  <a:schemeClr val="bg2"/>
                </a:solidFill>
                <a:uFillTx/>
                <a:latin typeface="+mn-lt"/>
                <a:ea typeface="+mn-ea"/>
                <a:cs typeface="+mn-cs"/>
              </a:defRPr>
            </a:lvl1pPr>
            <a:lvl2pPr marL="573088" indent="-171450" algn="l" rtl="0" eaLnBrk="1" fontAlgn="base" hangingPunct="1">
              <a:lnSpc>
                <a:spcPct val="95000"/>
              </a:lnSpc>
              <a:spcBef>
                <a:spcPct val="25000"/>
              </a:spcBef>
              <a:spcAft>
                <a:spcPct val="0"/>
              </a:spcAft>
              <a:buClr>
                <a:schemeClr val="tx1">
                  <a:lumMod val="75000"/>
                </a:schemeClr>
              </a:buClr>
              <a:buFont typeface="Arial" pitchFamily="34" charset="0"/>
              <a:buChar char="−"/>
              <a:defRPr sz="1400">
                <a:solidFill>
                  <a:schemeClr val="bg2"/>
                </a:solidFill>
                <a:uFillTx/>
                <a:latin typeface="+mn-lt"/>
              </a:defRPr>
            </a:lvl2pPr>
            <a:lvl3pPr marL="914400" indent="-111125" algn="l" rtl="0" eaLnBrk="1" fontAlgn="base" hangingPunct="1">
              <a:lnSpc>
                <a:spcPct val="95000"/>
              </a:lnSpc>
              <a:spcBef>
                <a:spcPct val="25000"/>
              </a:spcBef>
              <a:spcAft>
                <a:spcPct val="0"/>
              </a:spcAft>
              <a:buClr>
                <a:schemeClr val="tx1">
                  <a:lumMod val="75000"/>
                </a:schemeClr>
              </a:buClr>
              <a:buFont typeface="Arial" pitchFamily="34" charset="0"/>
              <a:buChar char="-"/>
              <a:defRPr sz="1200">
                <a:solidFill>
                  <a:schemeClr val="bg2"/>
                </a:solidFill>
                <a:uFillTx/>
                <a:latin typeface="+mn-lt"/>
              </a:defRPr>
            </a:lvl3pPr>
            <a:lvl4pPr marL="1255713" indent="-115888" algn="l" rtl="0" eaLnBrk="1" fontAlgn="base" hangingPunct="1">
              <a:lnSpc>
                <a:spcPct val="95000"/>
              </a:lnSpc>
              <a:spcBef>
                <a:spcPct val="25000"/>
              </a:spcBef>
              <a:spcAft>
                <a:spcPct val="0"/>
              </a:spcAft>
              <a:buClr>
                <a:schemeClr val="tx1">
                  <a:lumMod val="75000"/>
                </a:schemeClr>
              </a:buClr>
              <a:buFont typeface="Arial" pitchFamily="34" charset="0"/>
              <a:buChar char="•"/>
              <a:defRPr sz="1100">
                <a:solidFill>
                  <a:schemeClr val="bg2"/>
                </a:solidFill>
                <a:uFillTx/>
                <a:latin typeface="+mn-lt"/>
              </a:defRPr>
            </a:lvl4pPr>
            <a:lvl5pPr marL="1603375" indent="-112713" algn="l" rtl="0" eaLnBrk="1" fontAlgn="base" hangingPunct="1">
              <a:lnSpc>
                <a:spcPct val="95000"/>
              </a:lnSpc>
              <a:spcBef>
                <a:spcPct val="25000"/>
              </a:spcBef>
              <a:spcAft>
                <a:spcPct val="0"/>
              </a:spcAft>
              <a:buClr>
                <a:schemeClr val="tx1">
                  <a:lumMod val="75000"/>
                </a:schemeClr>
              </a:buClr>
              <a:buFont typeface="Arial" pitchFamily="34" charset="0"/>
              <a:buChar char="·"/>
              <a:defRPr sz="1100">
                <a:solidFill>
                  <a:schemeClr val="bg2"/>
                </a:solidFill>
                <a:uFillTx/>
                <a:latin typeface="+mn-lt"/>
              </a:defRPr>
            </a:lvl5pPr>
            <a:lvl6pPr marL="21685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6pPr>
            <a:lvl7pPr marL="26257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7pPr>
            <a:lvl8pPr marL="30829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8pPr>
            <a:lvl9pPr marL="35401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9pPr>
          </a:lstStyle>
          <a:p>
            <a:pPr marL="0" marR="0" lvl="0" indent="0" algn="ctr" defTabSz="803672" rtl="0" eaLnBrk="1" fontAlgn="base" latinLnBrk="0" hangingPunct="1">
              <a:lnSpc>
                <a:spcPct val="95000"/>
              </a:lnSpc>
              <a:spcBef>
                <a:spcPct val="65000"/>
              </a:spcBef>
              <a:spcAft>
                <a:spcPct val="0"/>
              </a:spcAft>
              <a:buClr>
                <a:srgbClr val="F3F4F3">
                  <a:lumMod val="40000"/>
                  <a:lumOff val="60000"/>
                </a:srgbClr>
              </a:buClr>
              <a:buSzTx/>
              <a:buFont typeface="Wingdings" pitchFamily="2" charset="2"/>
              <a:buNone/>
              <a:tabLst/>
              <a:defRPr/>
            </a:pPr>
            <a:r>
              <a:rPr kumimoji="0" lang="en-GB" sz="1406" b="1" i="0" u="none" strike="noStrike" kern="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rPr>
              <a:t>BOT-2 strength and agility composite score</a:t>
            </a:r>
          </a:p>
        </p:txBody>
      </p:sp>
      <p:sp>
        <p:nvSpPr>
          <p:cNvPr id="237" name="TextBox 236">
            <a:extLst>
              <a:ext uri="{FF2B5EF4-FFF2-40B4-BE49-F238E27FC236}">
                <a16:creationId xmlns:a16="http://schemas.microsoft.com/office/drawing/2014/main" id="{70929D16-2CAA-661A-5389-636B8972F7C3}"/>
              </a:ext>
            </a:extLst>
          </p:cNvPr>
          <p:cNvSpPr txBox="1"/>
          <p:nvPr/>
        </p:nvSpPr>
        <p:spPr>
          <a:xfrm>
            <a:off x="7191917" y="2805423"/>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38" name="TextBox 237">
            <a:extLst>
              <a:ext uri="{FF2B5EF4-FFF2-40B4-BE49-F238E27FC236}">
                <a16:creationId xmlns:a16="http://schemas.microsoft.com/office/drawing/2014/main" id="{B2A4C5DD-2A6E-F2A7-2013-0E0D1114BEAA}"/>
              </a:ext>
            </a:extLst>
          </p:cNvPr>
          <p:cNvSpPr txBox="1"/>
          <p:nvPr/>
        </p:nvSpPr>
        <p:spPr>
          <a:xfrm>
            <a:off x="7641863" y="2642030"/>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39" name="TextBox 238">
            <a:extLst>
              <a:ext uri="{FF2B5EF4-FFF2-40B4-BE49-F238E27FC236}">
                <a16:creationId xmlns:a16="http://schemas.microsoft.com/office/drawing/2014/main" id="{A6C01952-3455-F239-8FB5-4E367264BEFB}"/>
              </a:ext>
            </a:extLst>
          </p:cNvPr>
          <p:cNvSpPr txBox="1"/>
          <p:nvPr/>
        </p:nvSpPr>
        <p:spPr>
          <a:xfrm>
            <a:off x="8091810" y="2583151"/>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0" name="TextBox 239">
            <a:extLst>
              <a:ext uri="{FF2B5EF4-FFF2-40B4-BE49-F238E27FC236}">
                <a16:creationId xmlns:a16="http://schemas.microsoft.com/office/drawing/2014/main" id="{BBB7892A-5B99-3C7E-0C7E-1F6AB2306C23}"/>
              </a:ext>
            </a:extLst>
          </p:cNvPr>
          <p:cNvSpPr txBox="1"/>
          <p:nvPr/>
        </p:nvSpPr>
        <p:spPr>
          <a:xfrm>
            <a:off x="8541756" y="2231672"/>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1" name="TextBox 240">
            <a:extLst>
              <a:ext uri="{FF2B5EF4-FFF2-40B4-BE49-F238E27FC236}">
                <a16:creationId xmlns:a16="http://schemas.microsoft.com/office/drawing/2014/main" id="{D918462C-FF39-FB37-F737-638BE4596D2E}"/>
              </a:ext>
            </a:extLst>
          </p:cNvPr>
          <p:cNvSpPr txBox="1"/>
          <p:nvPr/>
        </p:nvSpPr>
        <p:spPr>
          <a:xfrm>
            <a:off x="8991702" y="2357197"/>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2" name="TextBox 241">
            <a:extLst>
              <a:ext uri="{FF2B5EF4-FFF2-40B4-BE49-F238E27FC236}">
                <a16:creationId xmlns:a16="http://schemas.microsoft.com/office/drawing/2014/main" id="{0A12F9CA-7283-058C-3133-8ACB16FF844E}"/>
              </a:ext>
            </a:extLst>
          </p:cNvPr>
          <p:cNvSpPr txBox="1"/>
          <p:nvPr/>
        </p:nvSpPr>
        <p:spPr>
          <a:xfrm>
            <a:off x="9441649" y="2408923"/>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3" name="TextBox 242">
            <a:extLst>
              <a:ext uri="{FF2B5EF4-FFF2-40B4-BE49-F238E27FC236}">
                <a16:creationId xmlns:a16="http://schemas.microsoft.com/office/drawing/2014/main" id="{960A1FB7-25E3-B828-2DD7-426C74C258A9}"/>
              </a:ext>
            </a:extLst>
          </p:cNvPr>
          <p:cNvSpPr txBox="1"/>
          <p:nvPr/>
        </p:nvSpPr>
        <p:spPr>
          <a:xfrm>
            <a:off x="9891595" y="2498827"/>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4" name="TextBox 243">
            <a:extLst>
              <a:ext uri="{FF2B5EF4-FFF2-40B4-BE49-F238E27FC236}">
                <a16:creationId xmlns:a16="http://schemas.microsoft.com/office/drawing/2014/main" id="{BFE1CB40-1BA5-83A3-8F9A-5C27BFC0570A}"/>
              </a:ext>
            </a:extLst>
          </p:cNvPr>
          <p:cNvSpPr txBox="1"/>
          <p:nvPr/>
        </p:nvSpPr>
        <p:spPr>
          <a:xfrm>
            <a:off x="10341538" y="2207472"/>
            <a:ext cx="417094" cy="17980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30000" noProof="0">
                <a:ln>
                  <a:noFill/>
                </a:ln>
                <a:solidFill>
                  <a:srgbClr val="000000"/>
                </a:solidFill>
                <a:effectLst/>
                <a:uLnTx/>
                <a:uFillTx/>
                <a:latin typeface="Arial" panose="020B0604020202020204"/>
                <a:ea typeface="+mn-ea"/>
                <a:cs typeface="Arial" panose="020B0604020202020204" pitchFamily="34" charset="0"/>
              </a:rPr>
              <a:t>†</a:t>
            </a:r>
          </a:p>
        </p:txBody>
      </p:sp>
      <p:sp>
        <p:nvSpPr>
          <p:cNvPr id="245" name="TextBox 244">
            <a:extLst>
              <a:ext uri="{FF2B5EF4-FFF2-40B4-BE49-F238E27FC236}">
                <a16:creationId xmlns:a16="http://schemas.microsoft.com/office/drawing/2014/main" id="{FF492FC4-3977-1029-B320-A5D9894CE9F1}"/>
              </a:ext>
            </a:extLst>
          </p:cNvPr>
          <p:cNvSpPr txBox="1"/>
          <p:nvPr/>
        </p:nvSpPr>
        <p:spPr>
          <a:xfrm>
            <a:off x="7208323" y="3034704"/>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37</a:t>
            </a:r>
            <a:b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52)</a:t>
            </a:r>
          </a:p>
        </p:txBody>
      </p:sp>
      <p:sp>
        <p:nvSpPr>
          <p:cNvPr id="246" name="TextBox 245">
            <a:extLst>
              <a:ext uri="{FF2B5EF4-FFF2-40B4-BE49-F238E27FC236}">
                <a16:creationId xmlns:a16="http://schemas.microsoft.com/office/drawing/2014/main" id="{41CA62C0-3DE1-2503-C68F-86335073BAD1}"/>
              </a:ext>
            </a:extLst>
          </p:cNvPr>
          <p:cNvSpPr txBox="1"/>
          <p:nvPr/>
        </p:nvSpPr>
        <p:spPr>
          <a:xfrm>
            <a:off x="7657303" y="2836026"/>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48)</a:t>
            </a:r>
          </a:p>
        </p:txBody>
      </p:sp>
      <p:sp>
        <p:nvSpPr>
          <p:cNvPr id="247" name="TextBox 246">
            <a:extLst>
              <a:ext uri="{FF2B5EF4-FFF2-40B4-BE49-F238E27FC236}">
                <a16:creationId xmlns:a16="http://schemas.microsoft.com/office/drawing/2014/main" id="{A293B867-FE09-E086-B113-E18B7D7CCD5D}"/>
              </a:ext>
            </a:extLst>
          </p:cNvPr>
          <p:cNvSpPr txBox="1"/>
          <p:nvPr/>
        </p:nvSpPr>
        <p:spPr>
          <a:xfrm>
            <a:off x="8106284" y="2751114"/>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42</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48)</a:t>
            </a:r>
          </a:p>
        </p:txBody>
      </p:sp>
      <p:sp>
        <p:nvSpPr>
          <p:cNvPr id="248" name="TextBox 247">
            <a:extLst>
              <a:ext uri="{FF2B5EF4-FFF2-40B4-BE49-F238E27FC236}">
                <a16:creationId xmlns:a16="http://schemas.microsoft.com/office/drawing/2014/main" id="{094EC4C1-980A-FD98-2922-659C2A2B601A}"/>
              </a:ext>
            </a:extLst>
          </p:cNvPr>
          <p:cNvSpPr txBox="1"/>
          <p:nvPr/>
        </p:nvSpPr>
        <p:spPr>
          <a:xfrm>
            <a:off x="8555266" y="2413879"/>
            <a:ext cx="404990" cy="49413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50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64)</a:t>
            </a:r>
          </a:p>
        </p:txBody>
      </p:sp>
      <p:sp>
        <p:nvSpPr>
          <p:cNvPr id="249" name="TextBox 248">
            <a:extLst>
              <a:ext uri="{FF2B5EF4-FFF2-40B4-BE49-F238E27FC236}">
                <a16:creationId xmlns:a16="http://schemas.microsoft.com/office/drawing/2014/main" id="{DA906E97-7F4E-F513-309E-AEC8E73E7576}"/>
              </a:ext>
            </a:extLst>
          </p:cNvPr>
          <p:cNvSpPr txBox="1"/>
          <p:nvPr/>
        </p:nvSpPr>
        <p:spPr>
          <a:xfrm>
            <a:off x="9004247" y="2522719"/>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47</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(34,</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65)</a:t>
            </a:r>
          </a:p>
        </p:txBody>
      </p:sp>
      <p:sp>
        <p:nvSpPr>
          <p:cNvPr id="250" name="TextBox 249">
            <a:extLst>
              <a:ext uri="{FF2B5EF4-FFF2-40B4-BE49-F238E27FC236}">
                <a16:creationId xmlns:a16="http://schemas.microsoft.com/office/drawing/2014/main" id="{5E326CAD-9C0C-123A-8894-708A39F0823B}"/>
              </a:ext>
            </a:extLst>
          </p:cNvPr>
          <p:cNvSpPr txBox="1"/>
          <p:nvPr/>
        </p:nvSpPr>
        <p:spPr>
          <a:xfrm>
            <a:off x="9449503" y="2586415"/>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46</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64)</a:t>
            </a:r>
          </a:p>
        </p:txBody>
      </p:sp>
      <p:sp>
        <p:nvSpPr>
          <p:cNvPr id="251" name="TextBox 250">
            <a:extLst>
              <a:ext uri="{FF2B5EF4-FFF2-40B4-BE49-F238E27FC236}">
                <a16:creationId xmlns:a16="http://schemas.microsoft.com/office/drawing/2014/main" id="{70E56D8C-BF68-BB63-743F-773C896A1A16}"/>
              </a:ext>
            </a:extLst>
          </p:cNvPr>
          <p:cNvSpPr txBox="1"/>
          <p:nvPr/>
        </p:nvSpPr>
        <p:spPr>
          <a:xfrm>
            <a:off x="9902209" y="2661549"/>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44</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64)</a:t>
            </a:r>
          </a:p>
        </p:txBody>
      </p:sp>
      <p:sp>
        <p:nvSpPr>
          <p:cNvPr id="252" name="TextBox 251">
            <a:extLst>
              <a:ext uri="{FF2B5EF4-FFF2-40B4-BE49-F238E27FC236}">
                <a16:creationId xmlns:a16="http://schemas.microsoft.com/office/drawing/2014/main" id="{57A01749-3D53-FB59-F040-7EF889B56BE3}"/>
              </a:ext>
            </a:extLst>
          </p:cNvPr>
          <p:cNvSpPr txBox="1"/>
          <p:nvPr/>
        </p:nvSpPr>
        <p:spPr>
          <a:xfrm>
            <a:off x="10351191" y="2375253"/>
            <a:ext cx="404990" cy="472898"/>
          </a:xfrm>
          <a:prstGeom prst="rect">
            <a:avLst/>
          </a:prstGeom>
          <a:noFill/>
        </p:spPr>
        <p:txBody>
          <a:bodyPr wrap="square" lIns="0" tIns="31641" rIns="0" bIns="0"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51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(34,</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62)</a:t>
            </a:r>
          </a:p>
        </p:txBody>
      </p:sp>
      <p:sp>
        <p:nvSpPr>
          <p:cNvPr id="253" name="TextBox 252">
            <a:extLst>
              <a:ext uri="{FF2B5EF4-FFF2-40B4-BE49-F238E27FC236}">
                <a16:creationId xmlns:a16="http://schemas.microsoft.com/office/drawing/2014/main" id="{3F8DB12C-FE15-0B98-3098-85D0609CD380}"/>
              </a:ext>
            </a:extLst>
          </p:cNvPr>
          <p:cNvSpPr txBox="1"/>
          <p:nvPr/>
        </p:nvSpPr>
        <p:spPr>
          <a:xfrm>
            <a:off x="4104084" y="2294735"/>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91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(73,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96)</a:t>
            </a:r>
          </a:p>
        </p:txBody>
      </p:sp>
      <p:sp>
        <p:nvSpPr>
          <p:cNvPr id="254" name="TextBox 253">
            <a:extLst>
              <a:ext uri="{FF2B5EF4-FFF2-40B4-BE49-F238E27FC236}">
                <a16:creationId xmlns:a16="http://schemas.microsoft.com/office/drawing/2014/main" id="{EFFC695C-D915-BD03-C27A-40AF0D20A678}"/>
              </a:ext>
            </a:extLst>
          </p:cNvPr>
          <p:cNvSpPr txBox="1"/>
          <p:nvPr/>
        </p:nvSpPr>
        <p:spPr>
          <a:xfrm>
            <a:off x="4103272" y="2002924"/>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55" name="TextBox 254">
            <a:extLst>
              <a:ext uri="{FF2B5EF4-FFF2-40B4-BE49-F238E27FC236}">
                <a16:creationId xmlns:a16="http://schemas.microsoft.com/office/drawing/2014/main" id="{DE3B5F16-20C7-ED36-AC7E-C064F469A24B}"/>
              </a:ext>
            </a:extLst>
          </p:cNvPr>
          <p:cNvSpPr txBox="1"/>
          <p:nvPr/>
        </p:nvSpPr>
        <p:spPr>
          <a:xfrm>
            <a:off x="2300197" y="2135833"/>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56" name="TextBox 255">
            <a:extLst>
              <a:ext uri="{FF2B5EF4-FFF2-40B4-BE49-F238E27FC236}">
                <a16:creationId xmlns:a16="http://schemas.microsoft.com/office/drawing/2014/main" id="{73DBBD61-E7F7-2B84-F4E3-42779D1F6388}"/>
              </a:ext>
            </a:extLst>
          </p:cNvPr>
          <p:cNvSpPr txBox="1"/>
          <p:nvPr/>
        </p:nvSpPr>
        <p:spPr>
          <a:xfrm>
            <a:off x="1851596" y="3056208"/>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61</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(29,</a:t>
            </a:r>
            <a:b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82)</a:t>
            </a:r>
          </a:p>
        </p:txBody>
      </p:sp>
      <p:sp>
        <p:nvSpPr>
          <p:cNvPr id="257" name="TextBox 256">
            <a:extLst>
              <a:ext uri="{FF2B5EF4-FFF2-40B4-BE49-F238E27FC236}">
                <a16:creationId xmlns:a16="http://schemas.microsoft.com/office/drawing/2014/main" id="{9F75F927-A777-AAAE-4A98-FC664320D833}"/>
              </a:ext>
            </a:extLst>
          </p:cNvPr>
          <p:cNvSpPr txBox="1"/>
          <p:nvPr/>
        </p:nvSpPr>
        <p:spPr>
          <a:xfrm>
            <a:off x="2302093" y="2366009"/>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(52, 100)</a:t>
            </a:r>
          </a:p>
        </p:txBody>
      </p:sp>
      <p:sp>
        <p:nvSpPr>
          <p:cNvPr id="258" name="TextBox 257">
            <a:extLst>
              <a:ext uri="{FF2B5EF4-FFF2-40B4-BE49-F238E27FC236}">
                <a16:creationId xmlns:a16="http://schemas.microsoft.com/office/drawing/2014/main" id="{6351DE2B-1C9D-1689-167B-C86901B85264}"/>
              </a:ext>
            </a:extLst>
          </p:cNvPr>
          <p:cNvSpPr txBox="1"/>
          <p:nvPr/>
        </p:nvSpPr>
        <p:spPr>
          <a:xfrm>
            <a:off x="2752591" y="2372482"/>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(54,</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99)</a:t>
            </a:r>
          </a:p>
        </p:txBody>
      </p:sp>
      <p:sp>
        <p:nvSpPr>
          <p:cNvPr id="259" name="TextBox 258">
            <a:extLst>
              <a:ext uri="{FF2B5EF4-FFF2-40B4-BE49-F238E27FC236}">
                <a16:creationId xmlns:a16="http://schemas.microsoft.com/office/drawing/2014/main" id="{B6DC4751-A199-1ABD-39DD-651D300F2476}"/>
              </a:ext>
            </a:extLst>
          </p:cNvPr>
          <p:cNvSpPr txBox="1"/>
          <p:nvPr/>
        </p:nvSpPr>
        <p:spPr>
          <a:xfrm>
            <a:off x="3210488" y="2495380"/>
            <a:ext cx="400545"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(73,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92)</a:t>
            </a:r>
          </a:p>
        </p:txBody>
      </p:sp>
      <p:sp>
        <p:nvSpPr>
          <p:cNvPr id="260" name="TextBox 259">
            <a:extLst>
              <a:ext uri="{FF2B5EF4-FFF2-40B4-BE49-F238E27FC236}">
                <a16:creationId xmlns:a16="http://schemas.microsoft.com/office/drawing/2014/main" id="{542D73C6-B491-B576-2BCC-EEE0F51B3206}"/>
              </a:ext>
            </a:extLst>
          </p:cNvPr>
          <p:cNvSpPr txBox="1"/>
          <p:nvPr/>
        </p:nvSpPr>
        <p:spPr>
          <a:xfrm>
            <a:off x="3653587" y="2401123"/>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87</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(82,</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96)</a:t>
            </a:r>
          </a:p>
        </p:txBody>
      </p:sp>
      <p:sp>
        <p:nvSpPr>
          <p:cNvPr id="261" name="TextBox 260">
            <a:extLst>
              <a:ext uri="{FF2B5EF4-FFF2-40B4-BE49-F238E27FC236}">
                <a16:creationId xmlns:a16="http://schemas.microsoft.com/office/drawing/2014/main" id="{BA1883FC-A642-5882-AFE9-853A8BBA131A}"/>
              </a:ext>
            </a:extLst>
          </p:cNvPr>
          <p:cNvSpPr txBox="1"/>
          <p:nvPr/>
        </p:nvSpPr>
        <p:spPr>
          <a:xfrm>
            <a:off x="4554582" y="2492323"/>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(70,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104)</a:t>
            </a:r>
          </a:p>
        </p:txBody>
      </p:sp>
      <p:sp>
        <p:nvSpPr>
          <p:cNvPr id="262" name="TextBox 261">
            <a:extLst>
              <a:ext uri="{FF2B5EF4-FFF2-40B4-BE49-F238E27FC236}">
                <a16:creationId xmlns:a16="http://schemas.microsoft.com/office/drawing/2014/main" id="{FB6C47B9-7E96-1912-3890-A681B0EE4CE6}"/>
              </a:ext>
            </a:extLst>
          </p:cNvPr>
          <p:cNvSpPr txBox="1"/>
          <p:nvPr/>
        </p:nvSpPr>
        <p:spPr>
          <a:xfrm>
            <a:off x="5005079" y="2452454"/>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106)</a:t>
            </a:r>
          </a:p>
        </p:txBody>
      </p:sp>
      <p:sp>
        <p:nvSpPr>
          <p:cNvPr id="263" name="TextBox 262">
            <a:extLst>
              <a:ext uri="{FF2B5EF4-FFF2-40B4-BE49-F238E27FC236}">
                <a16:creationId xmlns:a16="http://schemas.microsoft.com/office/drawing/2014/main" id="{20B4D52F-EB88-67F8-6533-D37A07C4DC0C}"/>
              </a:ext>
            </a:extLst>
          </p:cNvPr>
          <p:cNvSpPr txBox="1"/>
          <p:nvPr/>
        </p:nvSpPr>
        <p:spPr>
          <a:xfrm>
            <a:off x="5455580" y="2441839"/>
            <a:ext cx="404990" cy="496036"/>
          </a:xfrm>
          <a:prstGeom prst="rect">
            <a:avLst/>
          </a:prstGeom>
          <a:noFill/>
        </p:spPr>
        <p:txBody>
          <a:bodyPr wrap="square" lIns="0" tIns="31641" rIns="0"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85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(69,</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104)</a:t>
            </a:r>
          </a:p>
        </p:txBody>
      </p:sp>
      <p:sp>
        <p:nvSpPr>
          <p:cNvPr id="264" name="TextBox 263">
            <a:extLst>
              <a:ext uri="{FF2B5EF4-FFF2-40B4-BE49-F238E27FC236}">
                <a16:creationId xmlns:a16="http://schemas.microsoft.com/office/drawing/2014/main" id="{CA607277-8F0D-7EE3-6D76-63C52B6B269E}"/>
              </a:ext>
            </a:extLst>
          </p:cNvPr>
          <p:cNvSpPr txBox="1"/>
          <p:nvPr/>
        </p:nvSpPr>
        <p:spPr>
          <a:xfrm>
            <a:off x="2750966" y="2083335"/>
            <a:ext cx="404990" cy="273024"/>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65" name="TextBox 264">
            <a:extLst>
              <a:ext uri="{FF2B5EF4-FFF2-40B4-BE49-F238E27FC236}">
                <a16:creationId xmlns:a16="http://schemas.microsoft.com/office/drawing/2014/main" id="{30B14387-EEFE-8CDB-BF2D-D21DD760BDC4}"/>
              </a:ext>
            </a:extLst>
          </p:cNvPr>
          <p:cNvSpPr txBox="1"/>
          <p:nvPr/>
        </p:nvSpPr>
        <p:spPr>
          <a:xfrm>
            <a:off x="3201733" y="2185974"/>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66" name="TextBox 265">
            <a:extLst>
              <a:ext uri="{FF2B5EF4-FFF2-40B4-BE49-F238E27FC236}">
                <a16:creationId xmlns:a16="http://schemas.microsoft.com/office/drawing/2014/main" id="{46C1B671-3155-42DA-AF8A-602453505DE0}"/>
              </a:ext>
            </a:extLst>
          </p:cNvPr>
          <p:cNvSpPr txBox="1"/>
          <p:nvPr/>
        </p:nvSpPr>
        <p:spPr>
          <a:xfrm>
            <a:off x="3652503" y="2107622"/>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67" name="TextBox 266">
            <a:extLst>
              <a:ext uri="{FF2B5EF4-FFF2-40B4-BE49-F238E27FC236}">
                <a16:creationId xmlns:a16="http://schemas.microsoft.com/office/drawing/2014/main" id="{445350E4-EB16-0EEA-F83E-4D52169AD91B}"/>
              </a:ext>
            </a:extLst>
          </p:cNvPr>
          <p:cNvSpPr txBox="1"/>
          <p:nvPr/>
        </p:nvSpPr>
        <p:spPr>
          <a:xfrm>
            <a:off x="4554040" y="2185685"/>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68" name="TextBox 267">
            <a:extLst>
              <a:ext uri="{FF2B5EF4-FFF2-40B4-BE49-F238E27FC236}">
                <a16:creationId xmlns:a16="http://schemas.microsoft.com/office/drawing/2014/main" id="{5C51C674-B479-7414-CCB8-281FB59D0E55}"/>
              </a:ext>
            </a:extLst>
          </p:cNvPr>
          <p:cNvSpPr txBox="1"/>
          <p:nvPr/>
        </p:nvSpPr>
        <p:spPr>
          <a:xfrm>
            <a:off x="5004809" y="2151938"/>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69" name="TextBox 268">
            <a:extLst>
              <a:ext uri="{FF2B5EF4-FFF2-40B4-BE49-F238E27FC236}">
                <a16:creationId xmlns:a16="http://schemas.microsoft.com/office/drawing/2014/main" id="{1DA21F22-963C-B58C-FF26-40BBFC738FAC}"/>
              </a:ext>
            </a:extLst>
          </p:cNvPr>
          <p:cNvSpPr txBox="1"/>
          <p:nvPr/>
        </p:nvSpPr>
        <p:spPr>
          <a:xfrm>
            <a:off x="5455580" y="2153589"/>
            <a:ext cx="404990" cy="28513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406"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a:t>
            </a:r>
          </a:p>
        </p:txBody>
      </p:sp>
      <p:sp>
        <p:nvSpPr>
          <p:cNvPr id="270" name="TextBox 269">
            <a:extLst>
              <a:ext uri="{FF2B5EF4-FFF2-40B4-BE49-F238E27FC236}">
                <a16:creationId xmlns:a16="http://schemas.microsoft.com/office/drawing/2014/main" id="{61561E4E-3BB5-53DD-1654-66038B69D64C}"/>
              </a:ext>
            </a:extLst>
          </p:cNvPr>
          <p:cNvSpPr txBox="1"/>
          <p:nvPr/>
        </p:nvSpPr>
        <p:spPr>
          <a:xfrm>
            <a:off x="1851596"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n=13</a:t>
            </a:r>
          </a:p>
        </p:txBody>
      </p:sp>
      <p:sp>
        <p:nvSpPr>
          <p:cNvPr id="271" name="TextBox 270">
            <a:extLst>
              <a:ext uri="{FF2B5EF4-FFF2-40B4-BE49-F238E27FC236}">
                <a16:creationId xmlns:a16="http://schemas.microsoft.com/office/drawing/2014/main" id="{F8B3081C-B8A8-03A8-F9C8-2BCA36EE03F6}"/>
              </a:ext>
            </a:extLst>
          </p:cNvPr>
          <p:cNvSpPr txBox="1"/>
          <p:nvPr/>
        </p:nvSpPr>
        <p:spPr>
          <a:xfrm>
            <a:off x="2302093"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2" name="TextBox 271">
            <a:extLst>
              <a:ext uri="{FF2B5EF4-FFF2-40B4-BE49-F238E27FC236}">
                <a16:creationId xmlns:a16="http://schemas.microsoft.com/office/drawing/2014/main" id="{CCEC4B88-0ED2-8DDF-C92D-418C9A8BDCF3}"/>
              </a:ext>
            </a:extLst>
          </p:cNvPr>
          <p:cNvSpPr txBox="1"/>
          <p:nvPr/>
        </p:nvSpPr>
        <p:spPr>
          <a:xfrm>
            <a:off x="2752591"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3" name="TextBox 272">
            <a:extLst>
              <a:ext uri="{FF2B5EF4-FFF2-40B4-BE49-F238E27FC236}">
                <a16:creationId xmlns:a16="http://schemas.microsoft.com/office/drawing/2014/main" id="{6BF95846-B954-1E56-AC6C-E4CD0B95DE1B}"/>
              </a:ext>
            </a:extLst>
          </p:cNvPr>
          <p:cNvSpPr txBox="1"/>
          <p:nvPr/>
        </p:nvSpPr>
        <p:spPr>
          <a:xfrm>
            <a:off x="3203088"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4" name="TextBox 273">
            <a:extLst>
              <a:ext uri="{FF2B5EF4-FFF2-40B4-BE49-F238E27FC236}">
                <a16:creationId xmlns:a16="http://schemas.microsoft.com/office/drawing/2014/main" id="{5AD89593-34DB-4079-F633-3865A0F1A3BB}"/>
              </a:ext>
            </a:extLst>
          </p:cNvPr>
          <p:cNvSpPr txBox="1"/>
          <p:nvPr/>
        </p:nvSpPr>
        <p:spPr>
          <a:xfrm>
            <a:off x="3653587"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n=7</a:t>
            </a:r>
          </a:p>
        </p:txBody>
      </p:sp>
      <p:sp>
        <p:nvSpPr>
          <p:cNvPr id="275" name="TextBox 274">
            <a:extLst>
              <a:ext uri="{FF2B5EF4-FFF2-40B4-BE49-F238E27FC236}">
                <a16:creationId xmlns:a16="http://schemas.microsoft.com/office/drawing/2014/main" id="{7BED1CA9-6F61-E11B-46A2-355236A50755}"/>
              </a:ext>
            </a:extLst>
          </p:cNvPr>
          <p:cNvSpPr txBox="1"/>
          <p:nvPr/>
        </p:nvSpPr>
        <p:spPr>
          <a:xfrm>
            <a:off x="4104084"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n=10</a:t>
            </a:r>
          </a:p>
        </p:txBody>
      </p:sp>
      <p:sp>
        <p:nvSpPr>
          <p:cNvPr id="276" name="TextBox 275">
            <a:extLst>
              <a:ext uri="{FF2B5EF4-FFF2-40B4-BE49-F238E27FC236}">
                <a16:creationId xmlns:a16="http://schemas.microsoft.com/office/drawing/2014/main" id="{BCB143C9-5395-3724-F4FD-A59DC24AB696}"/>
              </a:ext>
            </a:extLst>
          </p:cNvPr>
          <p:cNvSpPr txBox="1"/>
          <p:nvPr/>
        </p:nvSpPr>
        <p:spPr>
          <a:xfrm>
            <a:off x="4554582"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7" name="TextBox 276">
            <a:extLst>
              <a:ext uri="{FF2B5EF4-FFF2-40B4-BE49-F238E27FC236}">
                <a16:creationId xmlns:a16="http://schemas.microsoft.com/office/drawing/2014/main" id="{8B2C8262-373F-FEFB-6EAB-45D77F98AC25}"/>
              </a:ext>
            </a:extLst>
          </p:cNvPr>
          <p:cNvSpPr txBox="1"/>
          <p:nvPr/>
        </p:nvSpPr>
        <p:spPr>
          <a:xfrm>
            <a:off x="5005079"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8" name="TextBox 277">
            <a:extLst>
              <a:ext uri="{FF2B5EF4-FFF2-40B4-BE49-F238E27FC236}">
                <a16:creationId xmlns:a16="http://schemas.microsoft.com/office/drawing/2014/main" id="{2E3D084E-F7F3-672A-2711-10FAB8932848}"/>
              </a:ext>
            </a:extLst>
          </p:cNvPr>
          <p:cNvSpPr txBox="1"/>
          <p:nvPr/>
        </p:nvSpPr>
        <p:spPr>
          <a:xfrm>
            <a:off x="5455580" y="4396193"/>
            <a:ext cx="404990" cy="238002"/>
          </a:xfrm>
          <a:prstGeom prst="rect">
            <a:avLst/>
          </a:prstGeom>
          <a:noFill/>
        </p:spPr>
        <p:txBody>
          <a:bodyPr wrap="square" lIns="31641" tIns="31641" rIns="31641" bIns="31641" rtlCol="0" anchor="b">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791"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n=11</a:t>
            </a:r>
          </a:p>
        </p:txBody>
      </p:sp>
      <p:sp>
        <p:nvSpPr>
          <p:cNvPr id="279" name="TextBox 278">
            <a:extLst>
              <a:ext uri="{FF2B5EF4-FFF2-40B4-BE49-F238E27FC236}">
                <a16:creationId xmlns:a16="http://schemas.microsoft.com/office/drawing/2014/main" id="{6BA998A3-595F-A131-08B7-FB7F0AAFFF4A}"/>
              </a:ext>
            </a:extLst>
          </p:cNvPr>
          <p:cNvSpPr txBox="1"/>
          <p:nvPr/>
        </p:nvSpPr>
        <p:spPr>
          <a:xfrm>
            <a:off x="7783935" y="4972355"/>
            <a:ext cx="1780239" cy="18941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12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1231"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sp>
        <p:nvSpPr>
          <p:cNvPr id="5" name="Rectangle 4">
            <a:extLst>
              <a:ext uri="{FF2B5EF4-FFF2-40B4-BE49-F238E27FC236}">
                <a16:creationId xmlns:a16="http://schemas.microsoft.com/office/drawing/2014/main" id="{7C8D7FC2-52C0-B797-604B-BD0BB8215038}"/>
              </a:ext>
            </a:extLst>
          </p:cNvPr>
          <p:cNvSpPr/>
          <p:nvPr/>
        </p:nvSpPr>
        <p:spPr>
          <a:xfrm>
            <a:off x="863204" y="1022817"/>
            <a:ext cx="10456664" cy="4597206"/>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72C43FC-6DA2-F74A-A12B-2B4E84794DAA}"/>
              </a:ext>
            </a:extLst>
          </p:cNvPr>
          <p:cNvSpPr txBox="1"/>
          <p:nvPr/>
        </p:nvSpPr>
        <p:spPr>
          <a:xfrm>
            <a:off x="1385528" y="5373632"/>
            <a:ext cx="9703458" cy="381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Whyte MP et al. Oral presentation at the ICCBH 2017, 10–13 June, 2017, Würzburg, Germany [OC23]).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7" name="TextBox 6">
            <a:extLst>
              <a:ext uri="{FF2B5EF4-FFF2-40B4-BE49-F238E27FC236}">
                <a16:creationId xmlns:a16="http://schemas.microsoft.com/office/drawing/2014/main" id="{5BFB3523-4073-B09F-AF7A-D6F0F0387206}"/>
              </a:ext>
            </a:extLst>
          </p:cNvPr>
          <p:cNvSpPr txBox="1"/>
          <p:nvPr/>
        </p:nvSpPr>
        <p:spPr>
          <a:xfrm>
            <a:off x="1630029" y="3279823"/>
            <a:ext cx="8968387" cy="923330"/>
          </a:xfrm>
          <a:prstGeom prst="rect">
            <a:avLst/>
          </a:prstGeom>
          <a:solidFill>
            <a:schemeClr val="accent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Asfotase alfa is effective in improving skeletal health in  children with HPP. The therapy shows early, statistically significant benefits that are sustained or enhanced over several years, offering hope for long-term disease modification.</a:t>
            </a:r>
          </a:p>
        </p:txBody>
      </p:sp>
    </p:spTree>
    <p:extLst>
      <p:ext uri="{BB962C8B-B14F-4D97-AF65-F5344CB8AC3E}">
        <p14:creationId xmlns:p14="http://schemas.microsoft.com/office/powerpoint/2010/main" val="21346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9CDF23-919E-09F5-186A-F98B227404A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375A9EC-D5A3-87CB-B1C8-31E6DA485431}"/>
              </a:ext>
            </a:extLst>
          </p:cNvPr>
          <p:cNvGrpSpPr/>
          <p:nvPr/>
        </p:nvGrpSpPr>
        <p:grpSpPr>
          <a:xfrm>
            <a:off x="6931995" y="1984575"/>
            <a:ext cx="4290285" cy="3363521"/>
            <a:chOff x="5358831" y="1690497"/>
            <a:chExt cx="3589592" cy="2736001"/>
          </a:xfrm>
        </p:grpSpPr>
        <p:graphicFrame>
          <p:nvGraphicFramePr>
            <p:cNvPr id="23" name="Chart 22">
              <a:extLst>
                <a:ext uri="{FF2B5EF4-FFF2-40B4-BE49-F238E27FC236}">
                  <a16:creationId xmlns:a16="http://schemas.microsoft.com/office/drawing/2014/main" id="{1EBF857C-B3D0-8555-477C-6A29310ED091}"/>
                </a:ext>
              </a:extLst>
            </p:cNvPr>
            <p:cNvGraphicFramePr/>
            <p:nvPr/>
          </p:nvGraphicFramePr>
          <p:xfrm>
            <a:off x="5358831" y="1690497"/>
            <a:ext cx="3589592" cy="2736001"/>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787D7BE5-871D-7024-1A74-0AA1FFD7524C}"/>
                </a:ext>
              </a:extLst>
            </p:cNvPr>
            <p:cNvSpPr txBox="1"/>
            <p:nvPr/>
          </p:nvSpPr>
          <p:spPr>
            <a:xfrm>
              <a:off x="5637312" y="2211026"/>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50.0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(23,</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50)</a:t>
              </a:r>
            </a:p>
          </p:txBody>
        </p:sp>
        <p:sp>
          <p:nvSpPr>
            <p:cNvPr id="25" name="TextBox 24">
              <a:extLst>
                <a:ext uri="{FF2B5EF4-FFF2-40B4-BE49-F238E27FC236}">
                  <a16:creationId xmlns:a16="http://schemas.microsoft.com/office/drawing/2014/main" id="{0CCE9C2A-5D02-FB97-4A98-FB4D46C60E52}"/>
                </a:ext>
              </a:extLst>
            </p:cNvPr>
            <p:cNvSpPr txBox="1"/>
            <p:nvPr/>
          </p:nvSpPr>
          <p:spPr>
            <a:xfrm>
              <a:off x="5989786" y="2338993"/>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46.5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56)</a:t>
              </a:r>
            </a:p>
          </p:txBody>
        </p:sp>
        <p:sp>
          <p:nvSpPr>
            <p:cNvPr id="26" name="TextBox 25">
              <a:extLst>
                <a:ext uri="{FF2B5EF4-FFF2-40B4-BE49-F238E27FC236}">
                  <a16:creationId xmlns:a16="http://schemas.microsoft.com/office/drawing/2014/main" id="{123F894A-6D75-C675-B065-08A0D0EAF8D0}"/>
                </a:ext>
              </a:extLst>
            </p:cNvPr>
            <p:cNvSpPr txBox="1"/>
            <p:nvPr/>
          </p:nvSpPr>
          <p:spPr>
            <a:xfrm>
              <a:off x="6342262" y="2285394"/>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48.0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(34,</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27" name="TextBox 26">
              <a:extLst>
                <a:ext uri="{FF2B5EF4-FFF2-40B4-BE49-F238E27FC236}">
                  <a16:creationId xmlns:a16="http://schemas.microsoft.com/office/drawing/2014/main" id="{0ADFA8F0-32BF-C743-30E2-5D9ACF5FBFC0}"/>
                </a:ext>
              </a:extLst>
            </p:cNvPr>
            <p:cNvSpPr txBox="1"/>
            <p:nvPr/>
          </p:nvSpPr>
          <p:spPr>
            <a:xfrm>
              <a:off x="6697922" y="2087876"/>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53.5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(32,</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56)</a:t>
              </a:r>
            </a:p>
          </p:txBody>
        </p:sp>
        <p:sp>
          <p:nvSpPr>
            <p:cNvPr id="28" name="TextBox 27">
              <a:extLst>
                <a:ext uri="{FF2B5EF4-FFF2-40B4-BE49-F238E27FC236}">
                  <a16:creationId xmlns:a16="http://schemas.microsoft.com/office/drawing/2014/main" id="{6D65E53C-ABFF-185B-D3EB-53B17E1121CD}"/>
                </a:ext>
              </a:extLst>
            </p:cNvPr>
            <p:cNvSpPr txBox="1"/>
            <p:nvPr/>
          </p:nvSpPr>
          <p:spPr>
            <a:xfrm>
              <a:off x="7040177" y="1964055"/>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(56,</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29" name="TextBox 28">
              <a:extLst>
                <a:ext uri="{FF2B5EF4-FFF2-40B4-BE49-F238E27FC236}">
                  <a16:creationId xmlns:a16="http://schemas.microsoft.com/office/drawing/2014/main" id="{E2408F98-8830-A9F3-EB87-EC511DDBCA9C}"/>
                </a:ext>
              </a:extLst>
            </p:cNvPr>
            <p:cNvSpPr txBox="1"/>
            <p:nvPr/>
          </p:nvSpPr>
          <p:spPr>
            <a:xfrm>
              <a:off x="7395658" y="2074995"/>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54.0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(42,</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30" name="TextBox 29">
              <a:extLst>
                <a:ext uri="{FF2B5EF4-FFF2-40B4-BE49-F238E27FC236}">
                  <a16:creationId xmlns:a16="http://schemas.microsoft.com/office/drawing/2014/main" id="{FFFD27BD-4062-4870-FFD6-5A987D135B9A}"/>
                </a:ext>
              </a:extLst>
            </p:cNvPr>
            <p:cNvSpPr txBox="1"/>
            <p:nvPr/>
          </p:nvSpPr>
          <p:spPr>
            <a:xfrm>
              <a:off x="7744105" y="2071501"/>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54.0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(38,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31" name="TextBox 30">
              <a:extLst>
                <a:ext uri="{FF2B5EF4-FFF2-40B4-BE49-F238E27FC236}">
                  <a16:creationId xmlns:a16="http://schemas.microsoft.com/office/drawing/2014/main" id="{EFE3DEEC-5FC8-5C6D-FD98-8B18937E5200}"/>
                </a:ext>
              </a:extLst>
            </p:cNvPr>
            <p:cNvSpPr txBox="1"/>
            <p:nvPr/>
          </p:nvSpPr>
          <p:spPr>
            <a:xfrm>
              <a:off x="8107821" y="2090686"/>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53.5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(8,</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224" name="TextBox 223">
              <a:extLst>
                <a:ext uri="{FF2B5EF4-FFF2-40B4-BE49-F238E27FC236}">
                  <a16:creationId xmlns:a16="http://schemas.microsoft.com/office/drawing/2014/main" id="{AA2EBB6C-2689-DFDF-CC5E-DD9F8B11EEE1}"/>
                </a:ext>
              </a:extLst>
            </p:cNvPr>
            <p:cNvSpPr txBox="1"/>
            <p:nvPr/>
          </p:nvSpPr>
          <p:spPr>
            <a:xfrm>
              <a:off x="8451428" y="2018318"/>
              <a:ext cx="380030" cy="520817"/>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55.5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(35,</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57)</a:t>
              </a:r>
            </a:p>
          </p:txBody>
        </p:sp>
        <p:sp>
          <p:nvSpPr>
            <p:cNvPr id="225" name="TextBox 224">
              <a:extLst>
                <a:ext uri="{FF2B5EF4-FFF2-40B4-BE49-F238E27FC236}">
                  <a16:creationId xmlns:a16="http://schemas.microsoft.com/office/drawing/2014/main" id="{3A84B65B-1B80-4C45-7F63-C6F8EF0485BC}"/>
                </a:ext>
              </a:extLst>
            </p:cNvPr>
            <p:cNvSpPr txBox="1"/>
            <p:nvPr/>
          </p:nvSpPr>
          <p:spPr>
            <a:xfrm>
              <a:off x="5645532"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n=3</a:t>
              </a:r>
            </a:p>
          </p:txBody>
        </p:sp>
        <p:sp>
          <p:nvSpPr>
            <p:cNvPr id="226" name="TextBox 225">
              <a:extLst>
                <a:ext uri="{FF2B5EF4-FFF2-40B4-BE49-F238E27FC236}">
                  <a16:creationId xmlns:a16="http://schemas.microsoft.com/office/drawing/2014/main" id="{BE72CC8F-52E9-8BC4-8CD5-37B317982B0A}"/>
                </a:ext>
              </a:extLst>
            </p:cNvPr>
            <p:cNvSpPr txBox="1"/>
            <p:nvPr/>
          </p:nvSpPr>
          <p:spPr>
            <a:xfrm>
              <a:off x="6005778"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n=4</a:t>
              </a:r>
            </a:p>
          </p:txBody>
        </p:sp>
        <p:sp>
          <p:nvSpPr>
            <p:cNvPr id="227" name="TextBox 226">
              <a:extLst>
                <a:ext uri="{FF2B5EF4-FFF2-40B4-BE49-F238E27FC236}">
                  <a16:creationId xmlns:a16="http://schemas.microsoft.com/office/drawing/2014/main" id="{853F88F1-7739-C271-4BBC-D765B58D3AAA}"/>
                </a:ext>
              </a:extLst>
            </p:cNvPr>
            <p:cNvSpPr txBox="1"/>
            <p:nvPr/>
          </p:nvSpPr>
          <p:spPr>
            <a:xfrm>
              <a:off x="6349605"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n=4</a:t>
              </a:r>
            </a:p>
          </p:txBody>
        </p:sp>
        <p:sp>
          <p:nvSpPr>
            <p:cNvPr id="228" name="TextBox 227">
              <a:extLst>
                <a:ext uri="{FF2B5EF4-FFF2-40B4-BE49-F238E27FC236}">
                  <a16:creationId xmlns:a16="http://schemas.microsoft.com/office/drawing/2014/main" id="{5C1A9354-5460-DB3C-FAB0-82EE78869B24}"/>
                </a:ext>
              </a:extLst>
            </p:cNvPr>
            <p:cNvSpPr txBox="1"/>
            <p:nvPr/>
          </p:nvSpPr>
          <p:spPr>
            <a:xfrm>
              <a:off x="6706081"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n=4</a:t>
              </a:r>
            </a:p>
          </p:txBody>
        </p:sp>
        <p:sp>
          <p:nvSpPr>
            <p:cNvPr id="229" name="TextBox 228">
              <a:extLst>
                <a:ext uri="{FF2B5EF4-FFF2-40B4-BE49-F238E27FC236}">
                  <a16:creationId xmlns:a16="http://schemas.microsoft.com/office/drawing/2014/main" id="{C1953470-004D-A885-5A3A-087518B9884D}"/>
                </a:ext>
              </a:extLst>
            </p:cNvPr>
            <p:cNvSpPr txBox="1"/>
            <p:nvPr/>
          </p:nvSpPr>
          <p:spPr>
            <a:xfrm>
              <a:off x="7056089"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n=3</a:t>
              </a:r>
            </a:p>
          </p:txBody>
        </p:sp>
        <p:sp>
          <p:nvSpPr>
            <p:cNvPr id="230" name="TextBox 229">
              <a:extLst>
                <a:ext uri="{FF2B5EF4-FFF2-40B4-BE49-F238E27FC236}">
                  <a16:creationId xmlns:a16="http://schemas.microsoft.com/office/drawing/2014/main" id="{1B43927A-B7AC-E6D5-A7C8-B48F2D417075}"/>
                </a:ext>
              </a:extLst>
            </p:cNvPr>
            <p:cNvSpPr txBox="1"/>
            <p:nvPr/>
          </p:nvSpPr>
          <p:spPr>
            <a:xfrm>
              <a:off x="7406383"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n=7</a:t>
              </a:r>
            </a:p>
          </p:txBody>
        </p:sp>
        <p:sp>
          <p:nvSpPr>
            <p:cNvPr id="231" name="TextBox 230">
              <a:extLst>
                <a:ext uri="{FF2B5EF4-FFF2-40B4-BE49-F238E27FC236}">
                  <a16:creationId xmlns:a16="http://schemas.microsoft.com/office/drawing/2014/main" id="{3588BC3B-457A-BE74-8FF8-EB4C57E019F7}"/>
                </a:ext>
              </a:extLst>
            </p:cNvPr>
            <p:cNvSpPr txBox="1"/>
            <p:nvPr/>
          </p:nvSpPr>
          <p:spPr>
            <a:xfrm>
              <a:off x="7761491" y="3738899"/>
              <a:ext cx="363593"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n=9</a:t>
              </a:r>
            </a:p>
          </p:txBody>
        </p:sp>
        <p:sp>
          <p:nvSpPr>
            <p:cNvPr id="232" name="TextBox 231">
              <a:extLst>
                <a:ext uri="{FF2B5EF4-FFF2-40B4-BE49-F238E27FC236}">
                  <a16:creationId xmlns:a16="http://schemas.microsoft.com/office/drawing/2014/main" id="{7F07522A-720D-559E-6F7D-52FE6AD5D842}"/>
                </a:ext>
              </a:extLst>
            </p:cNvPr>
            <p:cNvSpPr txBox="1"/>
            <p:nvPr/>
          </p:nvSpPr>
          <p:spPr>
            <a:xfrm>
              <a:off x="8094178" y="3738899"/>
              <a:ext cx="417837"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sp>
          <p:nvSpPr>
            <p:cNvPr id="234" name="TextBox 233">
              <a:extLst>
                <a:ext uri="{FF2B5EF4-FFF2-40B4-BE49-F238E27FC236}">
                  <a16:creationId xmlns:a16="http://schemas.microsoft.com/office/drawing/2014/main" id="{2F91B7A1-77EA-CC16-B4D6-C18032EDCA19}"/>
                </a:ext>
              </a:extLst>
            </p:cNvPr>
            <p:cNvSpPr txBox="1"/>
            <p:nvPr/>
          </p:nvSpPr>
          <p:spPr>
            <a:xfrm>
              <a:off x="8432528" y="3738899"/>
              <a:ext cx="417837" cy="246702"/>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79"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n=12</a:t>
              </a:r>
            </a:p>
          </p:txBody>
        </p:sp>
      </p:grpSp>
      <p:sp>
        <p:nvSpPr>
          <p:cNvPr id="2" name="Title 1">
            <a:extLst>
              <a:ext uri="{FF2B5EF4-FFF2-40B4-BE49-F238E27FC236}">
                <a16:creationId xmlns:a16="http://schemas.microsoft.com/office/drawing/2014/main" id="{D5363FC0-E2A1-3F76-8AB0-4745E4D7C54E}"/>
              </a:ext>
            </a:extLst>
          </p:cNvPr>
          <p:cNvSpPr>
            <a:spLocks noGrp="1"/>
          </p:cNvSpPr>
          <p:nvPr>
            <p:ph type="title"/>
          </p:nvPr>
        </p:nvSpPr>
        <p:spPr/>
        <p:txBody>
          <a:bodyPr/>
          <a:lstStyle/>
          <a:p>
            <a:r>
              <a:rPr lang="en-GB"/>
              <a:t>ENB-006-09/ENB-008-10 (6 to 12 years at inclusion)</a:t>
            </a:r>
            <a:br>
              <a:rPr lang="en-GB"/>
            </a:br>
            <a:r>
              <a:rPr lang="en-GB"/>
              <a:t>Physical function: CHAQ and PODCI</a:t>
            </a:r>
          </a:p>
        </p:txBody>
      </p:sp>
      <p:sp>
        <p:nvSpPr>
          <p:cNvPr id="3" name="Content Placeholder 2">
            <a:extLst>
              <a:ext uri="{FF2B5EF4-FFF2-40B4-BE49-F238E27FC236}">
                <a16:creationId xmlns:a16="http://schemas.microsoft.com/office/drawing/2014/main" id="{8630C770-5D54-14E6-A71F-5F6313979892}"/>
              </a:ext>
            </a:extLst>
          </p:cNvPr>
          <p:cNvSpPr>
            <a:spLocks noGrp="1"/>
          </p:cNvSpPr>
          <p:nvPr>
            <p:ph idx="4294967295"/>
          </p:nvPr>
        </p:nvSpPr>
        <p:spPr>
          <a:xfrm>
            <a:off x="863203" y="1024488"/>
            <a:ext cx="10456665" cy="404813"/>
          </a:xfrm>
          <a:solidFill>
            <a:schemeClr val="tx1"/>
          </a:solidFill>
        </p:spPr>
        <p:txBody>
          <a:bodyPr/>
          <a:lstStyle/>
          <a:p>
            <a:pPr marL="240469" indent="-240469">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Changes in pain and disability over time in children with HPP treated with asfotase alfa</a:t>
            </a:r>
          </a:p>
        </p:txBody>
      </p:sp>
      <p:sp>
        <p:nvSpPr>
          <p:cNvPr id="4" name="Text Placeholder 3">
            <a:extLst>
              <a:ext uri="{FF2B5EF4-FFF2-40B4-BE49-F238E27FC236}">
                <a16:creationId xmlns:a16="http://schemas.microsoft.com/office/drawing/2014/main" id="{6DF61F53-EFDB-AAD9-5188-418868C2C968}"/>
              </a:ext>
            </a:extLst>
          </p:cNvPr>
          <p:cNvSpPr>
            <a:spLocks noGrp="1"/>
          </p:cNvSpPr>
          <p:nvPr>
            <p:ph type="body" sz="quarter" idx="4294967295"/>
          </p:nvPr>
        </p:nvSpPr>
        <p:spPr>
          <a:xfrm>
            <a:off x="801384" y="5968846"/>
            <a:ext cx="9629180" cy="322957"/>
          </a:xfrm>
        </p:spPr>
        <p:txBody>
          <a:bodyPr/>
          <a:lstStyle/>
          <a:p>
            <a:pPr>
              <a:lnSpc>
                <a:spcPct val="100000"/>
              </a:lnSpc>
              <a:spcBef>
                <a:spcPts val="0"/>
              </a:spcBef>
              <a:spcAft>
                <a:spcPts val="188"/>
              </a:spcAft>
              <a:buClr>
                <a:srgbClr val="292929"/>
              </a:buClr>
              <a:buSzPct val="100000"/>
            </a:pPr>
            <a:r>
              <a:rPr lang="en-US" sz="750" dirty="0">
                <a:latin typeface="+mn-lt"/>
              </a:rPr>
              <a:t>BL, baseline; CHAQ, Childhood Health Assessment Questionnaire; HPP, hypophosphatasia; ICCBH, International Conference on Children's Bone Health; PODCI, Pediatric Outcomes Data Collection Instrument</a:t>
            </a:r>
          </a:p>
          <a:p>
            <a:pPr>
              <a:lnSpc>
                <a:spcPct val="100000"/>
              </a:lnSpc>
              <a:spcBef>
                <a:spcPts val="0"/>
              </a:spcBef>
              <a:spcAft>
                <a:spcPts val="188"/>
              </a:spcAft>
              <a:buClr>
                <a:srgbClr val="292929"/>
              </a:buClr>
              <a:buSzPct val="100000"/>
            </a:pPr>
            <a:r>
              <a:rPr lang="en-US" sz="750" dirty="0">
                <a:latin typeface="+mn-lt"/>
              </a:rPr>
              <a:t>1. </a:t>
            </a:r>
            <a:r>
              <a:rPr lang="it-IT" sz="750" dirty="0">
                <a:latin typeface="+mn-lt"/>
              </a:rPr>
              <a:t>Whyte MP et al. </a:t>
            </a:r>
            <a:r>
              <a:rPr lang="it-IT" sz="750" i="1" dirty="0">
                <a:latin typeface="+mn-lt"/>
              </a:rPr>
              <a:t>JCI Insight </a:t>
            </a:r>
            <a:r>
              <a:rPr lang="it-IT" sz="750" dirty="0">
                <a:latin typeface="+mn-lt"/>
              </a:rPr>
              <a:t>2016;1:e85971; </a:t>
            </a:r>
            <a:r>
              <a:rPr lang="en-US" sz="750" dirty="0">
                <a:latin typeface="+mn-lt"/>
              </a:rPr>
              <a:t>2. Whyte MP et al. Oral presentation at the ICCBH 2017, 10–13 June, 2017, Würzburg, Germany [OC23]; 3. Alexion Pharmaceuticals, Inc. Data on file</a:t>
            </a:r>
            <a:endParaRPr lang="en-US" sz="750" dirty="0">
              <a:solidFill>
                <a:srgbClr val="FF0000"/>
              </a:solidFill>
              <a:latin typeface="+mn-lt"/>
            </a:endParaRPr>
          </a:p>
        </p:txBody>
      </p:sp>
      <p:sp>
        <p:nvSpPr>
          <p:cNvPr id="233" name="Content Placeholder 6">
            <a:extLst>
              <a:ext uri="{FF2B5EF4-FFF2-40B4-BE49-F238E27FC236}">
                <a16:creationId xmlns:a16="http://schemas.microsoft.com/office/drawing/2014/main" id="{7E34C781-A7A9-0204-5560-AE7A17BB96B5}"/>
              </a:ext>
            </a:extLst>
          </p:cNvPr>
          <p:cNvSpPr txBox="1">
            <a:spLocks/>
          </p:cNvSpPr>
          <p:nvPr/>
        </p:nvSpPr>
        <p:spPr>
          <a:xfrm>
            <a:off x="1714670" y="1883884"/>
            <a:ext cx="4071962" cy="335662"/>
          </a:xfrm>
          <a:prstGeom prst="rect">
            <a:avLst/>
          </a:prstGeom>
          <a:ln>
            <a:noFill/>
          </a:ln>
        </p:spPr>
        <p:txBody>
          <a:bodyPr vert="horz" lIns="80367" tIns="80367" rIns="80367" bIns="80367" rtlCol="0" anchor="ctr">
            <a:noAutofit/>
          </a:bodyPr>
          <a:lstStyle>
            <a:lvl1pPr marL="233363" indent="-233363" algn="l" defTabSz="914400" rtl="0" eaLnBrk="1" latinLnBrk="0" hangingPunct="1">
              <a:spcBef>
                <a:spcPts val="600"/>
              </a:spcBef>
              <a:buClr>
                <a:srgbClr val="292929"/>
              </a:buClr>
              <a:buSzPct val="100000"/>
              <a:buFont typeface="Arial" panose="020B0604020202020204" pitchFamily="34" charset="0"/>
              <a:buBlip>
                <a:blip r:embed="rId4"/>
              </a:buBlip>
              <a:defRPr lang="en-US" sz="1400" kern="1200">
                <a:solidFill>
                  <a:srgbClr val="292929"/>
                </a:solidFill>
                <a:latin typeface="Century Gothic" panose="020B0502020202020204" pitchFamily="34" charset="0"/>
                <a:ea typeface="+mn-ea"/>
                <a:cs typeface="+mn-cs"/>
              </a:defRPr>
            </a:lvl1pPr>
            <a:lvl2pPr marL="512763" indent="-223838" algn="l" defTabSz="914400" rtl="0" eaLnBrk="1" latinLnBrk="0" hangingPunct="1">
              <a:spcBef>
                <a:spcPts val="600"/>
              </a:spcBef>
              <a:buFont typeface="Arial" panose="020B0604020202020204" pitchFamily="34" charset="0"/>
              <a:buChar char="–"/>
              <a:defRPr lang="en-US" sz="1200" kern="1200">
                <a:solidFill>
                  <a:srgbClr val="292929"/>
                </a:solidFill>
                <a:latin typeface="Century Gothic" panose="020B0502020202020204" pitchFamily="34" charset="0"/>
                <a:ea typeface="+mn-ea"/>
                <a:cs typeface="+mn-cs"/>
              </a:defRPr>
            </a:lvl2pPr>
            <a:lvl3pPr marL="746125" indent="-177800" algn="l" defTabSz="914400" rtl="0" eaLnBrk="1" latinLnBrk="0" hangingPunct="1">
              <a:spcBef>
                <a:spcPts val="600"/>
              </a:spcBef>
              <a:buFont typeface="Arial" panose="020B0604020202020204" pitchFamily="34" charset="0"/>
              <a:buChar char="•"/>
              <a:defRPr lang="en-US" sz="1100" kern="1200">
                <a:solidFill>
                  <a:srgbClr val="292929"/>
                </a:solidFill>
                <a:latin typeface="Century Gothic" panose="020B0502020202020204" pitchFamily="34" charset="0"/>
                <a:ea typeface="+mn-ea"/>
                <a:cs typeface="+mn-cs"/>
              </a:defRPr>
            </a:lvl3pPr>
            <a:lvl4pPr marL="1027113" indent="-225425" algn="l" defTabSz="914400" rtl="0" eaLnBrk="1" latinLnBrk="0" hangingPunct="1">
              <a:spcBef>
                <a:spcPts val="600"/>
              </a:spcBef>
              <a:buFont typeface="Wingdings" panose="05000000000000000000" pitchFamily="2" charset="2"/>
              <a:buChar char="§"/>
              <a:defRPr lang="en-US" sz="1050" kern="1200">
                <a:solidFill>
                  <a:srgbClr val="292929"/>
                </a:solidFill>
                <a:latin typeface="Century Gothic" panose="020B0502020202020204" pitchFamily="34" charset="0"/>
                <a:ea typeface="+mn-ea"/>
                <a:cs typeface="+mn-cs"/>
              </a:defRPr>
            </a:lvl4pPr>
            <a:lvl5pPr marL="1203325" indent="-173038" algn="l" defTabSz="914400" rtl="0" eaLnBrk="1" latinLnBrk="0" hangingPunct="1">
              <a:spcBef>
                <a:spcPts val="600"/>
              </a:spcBef>
              <a:buFont typeface="Arial" panose="020B0604020202020204" pitchFamily="34" charset="0"/>
              <a:buChar char="•"/>
              <a:defRPr sz="1050" kern="1200">
                <a:solidFill>
                  <a:srgbClr val="292929"/>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803672" rtl="0" eaLnBrk="1" fontAlgn="auto" latinLnBrk="0" hangingPunct="1">
              <a:lnSpc>
                <a:spcPct val="100000"/>
              </a:lnSpc>
              <a:spcBef>
                <a:spcPts val="528"/>
              </a:spcBef>
              <a:spcAft>
                <a:spcPts val="0"/>
              </a:spcAft>
              <a:buClr>
                <a:srgbClr val="292929"/>
              </a:buClr>
              <a:buSzPct val="100000"/>
              <a:buFont typeface="Arial" panose="020B0604020202020204" pitchFamily="34" charset="0"/>
              <a:buNone/>
              <a:tabLst/>
              <a:defRPr/>
            </a:pPr>
            <a:r>
              <a:rPr kumimoji="0" lang="en-GB" sz="1406" b="1" i="0" u="none" strike="noStrike" kern="120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rPr>
              <a:t>CHAQ disability index</a:t>
            </a:r>
            <a:r>
              <a:rPr kumimoji="0" lang="en-GB" sz="1406" b="1" i="0" u="none" strike="noStrike" kern="1200" cap="none" spc="0" normalizeH="0" baseline="30000" noProof="0">
                <a:ln>
                  <a:noFill/>
                </a:ln>
                <a:solidFill>
                  <a:srgbClr val="001E60"/>
                </a:solidFill>
                <a:effectLst/>
                <a:uLnTx/>
                <a:uFillTx/>
                <a:latin typeface="Arial" panose="020B0604020202020204" pitchFamily="34" charset="0"/>
                <a:ea typeface="+mn-ea"/>
                <a:cs typeface="Arial" panose="020B0604020202020204" pitchFamily="34" charset="0"/>
              </a:rPr>
              <a:t>1,2</a:t>
            </a:r>
            <a:endParaRPr kumimoji="0" lang="en-GB" sz="1406" b="1" i="0" u="none" strike="noStrike" kern="120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01D3EB23-28AB-AEAE-2EDE-1C37C23DCDD8}"/>
              </a:ext>
            </a:extLst>
          </p:cNvPr>
          <p:cNvGrpSpPr/>
          <p:nvPr/>
        </p:nvGrpSpPr>
        <p:grpSpPr>
          <a:xfrm>
            <a:off x="896750" y="2022654"/>
            <a:ext cx="5455440" cy="3122085"/>
            <a:chOff x="993219" y="1934785"/>
            <a:chExt cx="5145897" cy="3743670"/>
          </a:xfrm>
        </p:grpSpPr>
        <p:sp>
          <p:nvSpPr>
            <p:cNvPr id="178" name="TextBox 177">
              <a:extLst>
                <a:ext uri="{FF2B5EF4-FFF2-40B4-BE49-F238E27FC236}">
                  <a16:creationId xmlns:a16="http://schemas.microsoft.com/office/drawing/2014/main" id="{678D6B4C-6B6C-2BE9-6738-6994E4BE68B7}"/>
                </a:ext>
              </a:extLst>
            </p:cNvPr>
            <p:cNvSpPr txBox="1"/>
            <p:nvPr/>
          </p:nvSpPr>
          <p:spPr>
            <a:xfrm>
              <a:off x="2936144" y="5505384"/>
              <a:ext cx="1898922" cy="173071"/>
            </a:xfrm>
            <a:prstGeom prst="rect">
              <a:avLst/>
            </a:prstGeom>
            <a:noFill/>
            <a:ln>
              <a:noFill/>
            </a:ln>
          </p:spPr>
          <p:txBody>
            <a:bodyPr wrap="square" lIns="0" tIns="0" rIns="0" bIns="0" rtlCol="0" anchor="ctr" anchorCtr="0">
              <a:sp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938"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Treatment</a:t>
              </a:r>
              <a:r>
                <a:rPr kumimoji="0" lang="en-GB"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 </a:t>
              </a:r>
              <a:r>
                <a:rPr kumimoji="0" lang="en-GB" sz="938" b="1" i="0" u="none" strike="noStrike" kern="1200" cap="none" spc="0" normalizeH="0" baseline="0" noProof="0">
                  <a:ln>
                    <a:noFill/>
                  </a:ln>
                  <a:solidFill>
                    <a:srgbClr val="F3F4F3">
                      <a:lumMod val="10000"/>
                    </a:srgbClr>
                  </a:solidFill>
                  <a:effectLst/>
                  <a:uLnTx/>
                  <a:uFillTx/>
                  <a:latin typeface="Arial" panose="020B0604020202020204"/>
                  <a:ea typeface="+mn-ea"/>
                  <a:cs typeface="Arial" panose="020B0604020202020204" pitchFamily="34" charset="0"/>
                </a:rPr>
                <a:t>duration</a:t>
              </a:r>
            </a:p>
          </p:txBody>
        </p:sp>
        <p:graphicFrame>
          <p:nvGraphicFramePr>
            <p:cNvPr id="86" name="Chart 85">
              <a:extLst>
                <a:ext uri="{FF2B5EF4-FFF2-40B4-BE49-F238E27FC236}">
                  <a16:creationId xmlns:a16="http://schemas.microsoft.com/office/drawing/2014/main" id="{B9D54F61-1698-E511-F3BA-C5770221B7A8}"/>
                </a:ext>
              </a:extLst>
            </p:cNvPr>
            <p:cNvGraphicFramePr/>
            <p:nvPr/>
          </p:nvGraphicFramePr>
          <p:xfrm>
            <a:off x="1529800" y="1934785"/>
            <a:ext cx="4609316" cy="3469736"/>
          </p:xfrm>
          <a:graphic>
            <a:graphicData uri="http://schemas.openxmlformats.org/drawingml/2006/chart">
              <c:chart xmlns:c="http://schemas.openxmlformats.org/drawingml/2006/chart" xmlns:r="http://schemas.openxmlformats.org/officeDocument/2006/relationships" r:id="rId5"/>
            </a:graphicData>
          </a:graphic>
        </p:graphicFrame>
        <p:sp>
          <p:nvSpPr>
            <p:cNvPr id="87" name="TextBox 86">
              <a:extLst>
                <a:ext uri="{FF2B5EF4-FFF2-40B4-BE49-F238E27FC236}">
                  <a16:creationId xmlns:a16="http://schemas.microsoft.com/office/drawing/2014/main" id="{34492B2B-C0BA-F340-90AE-337106C450C3}"/>
                </a:ext>
              </a:extLst>
            </p:cNvPr>
            <p:cNvSpPr txBox="1"/>
            <p:nvPr/>
          </p:nvSpPr>
          <p:spPr>
            <a:xfrm>
              <a:off x="2425922" y="4030950"/>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88" name="TextBox 87">
              <a:extLst>
                <a:ext uri="{FF2B5EF4-FFF2-40B4-BE49-F238E27FC236}">
                  <a16:creationId xmlns:a16="http://schemas.microsoft.com/office/drawing/2014/main" id="{ABD4790D-C63C-0615-AD42-6330B022A507}"/>
                </a:ext>
              </a:extLst>
            </p:cNvPr>
            <p:cNvSpPr txBox="1"/>
            <p:nvPr/>
          </p:nvSpPr>
          <p:spPr>
            <a:xfrm>
              <a:off x="2867841" y="4180228"/>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89" name="TextBox 88">
              <a:extLst>
                <a:ext uri="{FF2B5EF4-FFF2-40B4-BE49-F238E27FC236}">
                  <a16:creationId xmlns:a16="http://schemas.microsoft.com/office/drawing/2014/main" id="{C790BA65-5F7E-8B2A-0760-951E54331E89}"/>
                </a:ext>
              </a:extLst>
            </p:cNvPr>
            <p:cNvSpPr txBox="1"/>
            <p:nvPr/>
          </p:nvSpPr>
          <p:spPr>
            <a:xfrm>
              <a:off x="3328324" y="4169835"/>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0" name="TextBox 89">
              <a:extLst>
                <a:ext uri="{FF2B5EF4-FFF2-40B4-BE49-F238E27FC236}">
                  <a16:creationId xmlns:a16="http://schemas.microsoft.com/office/drawing/2014/main" id="{F115CC5C-3F2F-9090-274E-6D9860E56EDD}"/>
                </a:ext>
              </a:extLst>
            </p:cNvPr>
            <p:cNvSpPr txBox="1"/>
            <p:nvPr/>
          </p:nvSpPr>
          <p:spPr>
            <a:xfrm>
              <a:off x="3744620" y="4186879"/>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1" name="TextBox 90">
              <a:extLst>
                <a:ext uri="{FF2B5EF4-FFF2-40B4-BE49-F238E27FC236}">
                  <a16:creationId xmlns:a16="http://schemas.microsoft.com/office/drawing/2014/main" id="{CC21C82E-2AFE-D842-90EA-ACDCAE55BCCD}"/>
                </a:ext>
              </a:extLst>
            </p:cNvPr>
            <p:cNvSpPr txBox="1"/>
            <p:nvPr/>
          </p:nvSpPr>
          <p:spPr>
            <a:xfrm>
              <a:off x="4193601" y="4195110"/>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2" name="TextBox 91">
              <a:extLst>
                <a:ext uri="{FF2B5EF4-FFF2-40B4-BE49-F238E27FC236}">
                  <a16:creationId xmlns:a16="http://schemas.microsoft.com/office/drawing/2014/main" id="{9154FC82-F178-F76B-C294-1611121B17D0}"/>
                </a:ext>
              </a:extLst>
            </p:cNvPr>
            <p:cNvSpPr txBox="1"/>
            <p:nvPr/>
          </p:nvSpPr>
          <p:spPr>
            <a:xfrm>
              <a:off x="4629081" y="4195519"/>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3" name="TextBox 92">
              <a:extLst>
                <a:ext uri="{FF2B5EF4-FFF2-40B4-BE49-F238E27FC236}">
                  <a16:creationId xmlns:a16="http://schemas.microsoft.com/office/drawing/2014/main" id="{941B1D6E-40FD-314B-CA5B-19E995B10EAC}"/>
                </a:ext>
              </a:extLst>
            </p:cNvPr>
            <p:cNvSpPr txBox="1"/>
            <p:nvPr/>
          </p:nvSpPr>
          <p:spPr>
            <a:xfrm>
              <a:off x="5084555" y="4196886"/>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4" name="TextBox 93">
              <a:extLst>
                <a:ext uri="{FF2B5EF4-FFF2-40B4-BE49-F238E27FC236}">
                  <a16:creationId xmlns:a16="http://schemas.microsoft.com/office/drawing/2014/main" id="{1458CF98-4CA1-84C2-A19B-4766D6164CFE}"/>
                </a:ext>
              </a:extLst>
            </p:cNvPr>
            <p:cNvSpPr txBox="1"/>
            <p:nvPr/>
          </p:nvSpPr>
          <p:spPr>
            <a:xfrm>
              <a:off x="5493293" y="4184099"/>
              <a:ext cx="389261" cy="278099"/>
            </a:xfrm>
            <a:prstGeom prst="rect">
              <a:avLst/>
            </a:prstGeom>
            <a:noFill/>
          </p:spPr>
          <p:txBody>
            <a:bodyPr wrap="square" lIns="31641" tIns="31641" rIns="31641" bIns="31641" rtlCol="0">
              <a:noAutofit/>
            </a:bodyPr>
            <a:lstStyle/>
            <a:p>
              <a:pPr marL="0" marR="0" lvl="0" indent="0" algn="ctr" defTabSz="803672"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a:t>
              </a:r>
            </a:p>
          </p:txBody>
        </p:sp>
        <p:sp>
          <p:nvSpPr>
            <p:cNvPr id="95" name="TextBox 94">
              <a:extLst>
                <a:ext uri="{FF2B5EF4-FFF2-40B4-BE49-F238E27FC236}">
                  <a16:creationId xmlns:a16="http://schemas.microsoft.com/office/drawing/2014/main" id="{09153BBF-62C2-3E04-3270-E15FA98C1627}"/>
                </a:ext>
              </a:extLst>
            </p:cNvPr>
            <p:cNvSpPr txBox="1"/>
            <p:nvPr/>
          </p:nvSpPr>
          <p:spPr>
            <a:xfrm>
              <a:off x="2032673" y="2676905"/>
              <a:ext cx="342076" cy="307195"/>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1.00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rPr>
                <a:t>(0.5, 2.3)</a:t>
              </a:r>
              <a:endParaRPr kumimoji="0" lang="en-US" sz="984" b="0" i="0" u="none" strike="noStrike" kern="1200" cap="none" spc="0" normalizeH="0" baseline="0" noProof="0">
                <a:ln>
                  <a:noFill/>
                </a:ln>
                <a:solidFill>
                  <a:srgbClr val="F3F4F3"/>
                </a:solidFill>
                <a:effectLst/>
                <a:uLnTx/>
                <a:uFillTx/>
                <a:latin typeface="Arial" panose="020B0604020202020204"/>
                <a:ea typeface="+mn-ea"/>
                <a:cs typeface="Arial" panose="020B0604020202020204" pitchFamily="34" charset="0"/>
              </a:endParaRPr>
            </a:p>
          </p:txBody>
        </p:sp>
        <p:sp>
          <p:nvSpPr>
            <p:cNvPr id="96" name="TextBox 95">
              <a:extLst>
                <a:ext uri="{FF2B5EF4-FFF2-40B4-BE49-F238E27FC236}">
                  <a16:creationId xmlns:a16="http://schemas.microsoft.com/office/drawing/2014/main" id="{B049DE59-3879-89EC-4F5B-F88F439A3BDC}"/>
                </a:ext>
              </a:extLst>
            </p:cNvPr>
            <p:cNvSpPr txBox="1"/>
            <p:nvPr/>
          </p:nvSpPr>
          <p:spPr>
            <a:xfrm>
              <a:off x="2395958" y="4289177"/>
              <a:ext cx="522083" cy="660488"/>
            </a:xfrm>
            <a:prstGeom prst="rect">
              <a:avLst/>
            </a:prstGeom>
            <a:noFill/>
          </p:spPr>
          <p:txBody>
            <a:bodyPr wrap="square" lIns="31641" tIns="31641" rIns="31641" bIns="31641" rtlCol="0">
              <a:noAutofit/>
            </a:bodyPr>
            <a:lstStyle>
              <a:defPPr>
                <a:defRPr lang="en-US"/>
              </a:defPPr>
              <a:lvl1pPr algn="ctr" defTabSz="428625" fontAlgn="auto">
                <a:spcBef>
                  <a:spcPts val="0"/>
                </a:spcBef>
                <a:spcAft>
                  <a:spcPts val="0"/>
                </a:spcAft>
                <a:defRPr sz="900">
                  <a:solidFill>
                    <a:srgbClr val="F3F4F3"/>
                  </a:solidFill>
                  <a:latin typeface="+mn-lt"/>
                  <a:cs typeface="Arial" panose="020B0604020202020204" pitchFamily="34" charset="0"/>
                </a:defRPr>
              </a:lvl1p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3F4F3"/>
                  </a:solidFill>
                  <a:effectLst/>
                  <a:uLnTx/>
                  <a:uFillTx/>
                  <a:latin typeface="Arial" panose="020B0604020202020204" pitchFamily="34" charset="0"/>
                  <a:ea typeface="+mn-ea"/>
                  <a:cs typeface="Arial" panose="020B0604020202020204" pitchFamily="34" charset="0"/>
                </a:rPr>
                <a:t>0.3</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3F4F3"/>
                  </a:solidFill>
                  <a:effectLst/>
                  <a:uLnTx/>
                  <a:uFillTx/>
                  <a:latin typeface="Arial" panose="020B0604020202020204" pitchFamily="34" charset="0"/>
                  <a:ea typeface="+mn-ea"/>
                  <a:cs typeface="Arial" panose="020B0604020202020204" pitchFamily="34" charset="0"/>
                </a:rPr>
                <a:t>(0, 0.5)</a:t>
              </a:r>
            </a:p>
          </p:txBody>
        </p:sp>
        <p:sp>
          <p:nvSpPr>
            <p:cNvPr id="97" name="TextBox 96">
              <a:extLst>
                <a:ext uri="{FF2B5EF4-FFF2-40B4-BE49-F238E27FC236}">
                  <a16:creationId xmlns:a16="http://schemas.microsoft.com/office/drawing/2014/main" id="{11CC2640-AB0E-2C42-A266-77B3C0EC4148}"/>
                </a:ext>
              </a:extLst>
            </p:cNvPr>
            <p:cNvSpPr txBox="1"/>
            <p:nvPr/>
          </p:nvSpPr>
          <p:spPr>
            <a:xfrm>
              <a:off x="2830488" y="4312013"/>
              <a:ext cx="522083" cy="660488"/>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0.2</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(0, 2.0)</a:t>
              </a:r>
            </a:p>
          </p:txBody>
        </p:sp>
        <p:sp>
          <p:nvSpPr>
            <p:cNvPr id="98" name="TextBox 97">
              <a:extLst>
                <a:ext uri="{FF2B5EF4-FFF2-40B4-BE49-F238E27FC236}">
                  <a16:creationId xmlns:a16="http://schemas.microsoft.com/office/drawing/2014/main" id="{8BEF95F0-BB0D-F0D8-954A-DC2504ADECBA}"/>
                </a:ext>
              </a:extLst>
            </p:cNvPr>
            <p:cNvSpPr txBox="1"/>
            <p:nvPr/>
          </p:nvSpPr>
          <p:spPr>
            <a:xfrm>
              <a:off x="3254755" y="4378908"/>
              <a:ext cx="522083" cy="401180"/>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(0, 1.8)</a:t>
              </a:r>
            </a:p>
          </p:txBody>
        </p:sp>
        <p:sp>
          <p:nvSpPr>
            <p:cNvPr id="99" name="TextBox 98">
              <a:extLst>
                <a:ext uri="{FF2B5EF4-FFF2-40B4-BE49-F238E27FC236}">
                  <a16:creationId xmlns:a16="http://schemas.microsoft.com/office/drawing/2014/main" id="{B03E33BC-9B76-11A3-A674-F3B86758A0B1}"/>
                </a:ext>
              </a:extLst>
            </p:cNvPr>
            <p:cNvSpPr txBox="1"/>
            <p:nvPr/>
          </p:nvSpPr>
          <p:spPr>
            <a:xfrm>
              <a:off x="3682412" y="4372979"/>
              <a:ext cx="522083" cy="34724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(0, 1.5)</a:t>
              </a:r>
            </a:p>
          </p:txBody>
        </p:sp>
        <p:sp>
          <p:nvSpPr>
            <p:cNvPr id="100" name="TextBox 99">
              <a:extLst>
                <a:ext uri="{FF2B5EF4-FFF2-40B4-BE49-F238E27FC236}">
                  <a16:creationId xmlns:a16="http://schemas.microsoft.com/office/drawing/2014/main" id="{FA20DBC1-D4AC-7539-E089-6CE1C97EFA03}"/>
                </a:ext>
              </a:extLst>
            </p:cNvPr>
            <p:cNvSpPr txBox="1"/>
            <p:nvPr/>
          </p:nvSpPr>
          <p:spPr>
            <a:xfrm>
              <a:off x="4124642" y="4378406"/>
              <a:ext cx="522083" cy="42688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(0, 0.9)</a:t>
              </a:r>
            </a:p>
          </p:txBody>
        </p:sp>
        <p:sp>
          <p:nvSpPr>
            <p:cNvPr id="101" name="TextBox 100">
              <a:extLst>
                <a:ext uri="{FF2B5EF4-FFF2-40B4-BE49-F238E27FC236}">
                  <a16:creationId xmlns:a16="http://schemas.microsoft.com/office/drawing/2014/main" id="{0CFF9308-8099-4E3D-EAC2-24F38720446D}"/>
                </a:ext>
              </a:extLst>
            </p:cNvPr>
            <p:cNvSpPr txBox="1"/>
            <p:nvPr/>
          </p:nvSpPr>
          <p:spPr>
            <a:xfrm>
              <a:off x="4554935" y="4372477"/>
              <a:ext cx="522083" cy="312223"/>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(0, 1.0)</a:t>
              </a:r>
            </a:p>
          </p:txBody>
        </p:sp>
        <p:sp>
          <p:nvSpPr>
            <p:cNvPr id="102" name="TextBox 101">
              <a:extLst>
                <a:ext uri="{FF2B5EF4-FFF2-40B4-BE49-F238E27FC236}">
                  <a16:creationId xmlns:a16="http://schemas.microsoft.com/office/drawing/2014/main" id="{8E3F1968-4283-6709-E284-904AF39EE098}"/>
                </a:ext>
              </a:extLst>
            </p:cNvPr>
            <p:cNvSpPr txBox="1"/>
            <p:nvPr/>
          </p:nvSpPr>
          <p:spPr>
            <a:xfrm>
              <a:off x="5001913" y="4371261"/>
              <a:ext cx="522083" cy="385506"/>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(0, 1.0)</a:t>
              </a:r>
            </a:p>
          </p:txBody>
        </p:sp>
        <p:sp>
          <p:nvSpPr>
            <p:cNvPr id="103" name="TextBox 102">
              <a:extLst>
                <a:ext uri="{FF2B5EF4-FFF2-40B4-BE49-F238E27FC236}">
                  <a16:creationId xmlns:a16="http://schemas.microsoft.com/office/drawing/2014/main" id="{FE8025FD-89C6-3385-1EF1-089F679B182A}"/>
                </a:ext>
              </a:extLst>
            </p:cNvPr>
            <p:cNvSpPr txBox="1"/>
            <p:nvPr/>
          </p:nvSpPr>
          <p:spPr>
            <a:xfrm>
              <a:off x="5432206" y="4378406"/>
              <a:ext cx="522083" cy="330746"/>
            </a:xfrm>
            <a:prstGeom prst="rect">
              <a:avLst/>
            </a:prstGeom>
            <a:noFill/>
          </p:spPr>
          <p:txBody>
            <a:bodyPr wrap="square" lIns="31641" tIns="31641" rIns="31641" bIns="31641" rtlCol="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a:t>
              </a:r>
            </a:p>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(0, 0.5)</a:t>
              </a:r>
            </a:p>
          </p:txBody>
        </p:sp>
        <p:sp>
          <p:nvSpPr>
            <p:cNvPr id="104" name="TextBox 103">
              <a:extLst>
                <a:ext uri="{FF2B5EF4-FFF2-40B4-BE49-F238E27FC236}">
                  <a16:creationId xmlns:a16="http://schemas.microsoft.com/office/drawing/2014/main" id="{E04AB254-F569-8302-7866-792B3ED7152F}"/>
                </a:ext>
              </a:extLst>
            </p:cNvPr>
            <p:cNvSpPr txBox="1"/>
            <p:nvPr/>
          </p:nvSpPr>
          <p:spPr>
            <a:xfrm>
              <a:off x="1898571" y="5139206"/>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n=13</a:t>
              </a:r>
            </a:p>
          </p:txBody>
        </p:sp>
        <p:sp>
          <p:nvSpPr>
            <p:cNvPr id="105" name="TextBox 104">
              <a:extLst>
                <a:ext uri="{FF2B5EF4-FFF2-40B4-BE49-F238E27FC236}">
                  <a16:creationId xmlns:a16="http://schemas.microsoft.com/office/drawing/2014/main" id="{717789D0-07F4-B8A8-090B-1198A477E41B}"/>
                </a:ext>
              </a:extLst>
            </p:cNvPr>
            <p:cNvSpPr txBox="1"/>
            <p:nvPr/>
          </p:nvSpPr>
          <p:spPr>
            <a:xfrm>
              <a:off x="2354108" y="5139206"/>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n=11</a:t>
              </a:r>
            </a:p>
          </p:txBody>
        </p:sp>
        <p:sp>
          <p:nvSpPr>
            <p:cNvPr id="106" name="TextBox 105">
              <a:extLst>
                <a:ext uri="{FF2B5EF4-FFF2-40B4-BE49-F238E27FC236}">
                  <a16:creationId xmlns:a16="http://schemas.microsoft.com/office/drawing/2014/main" id="{940CF279-2C09-F799-5755-F6E91223C1DF}"/>
                </a:ext>
              </a:extLst>
            </p:cNvPr>
            <p:cNvSpPr txBox="1"/>
            <p:nvPr/>
          </p:nvSpPr>
          <p:spPr>
            <a:xfrm>
              <a:off x="2821639" y="5152583"/>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n=12</a:t>
              </a:r>
            </a:p>
          </p:txBody>
        </p:sp>
        <p:sp>
          <p:nvSpPr>
            <p:cNvPr id="107" name="TextBox 106">
              <a:extLst>
                <a:ext uri="{FF2B5EF4-FFF2-40B4-BE49-F238E27FC236}">
                  <a16:creationId xmlns:a16="http://schemas.microsoft.com/office/drawing/2014/main" id="{B95A61A6-2E16-A084-9EB5-63BE4DBBAC9A}"/>
                </a:ext>
              </a:extLst>
            </p:cNvPr>
            <p:cNvSpPr txBox="1"/>
            <p:nvPr/>
          </p:nvSpPr>
          <p:spPr>
            <a:xfrm>
              <a:off x="3235179" y="5136455"/>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n=12</a:t>
              </a:r>
            </a:p>
          </p:txBody>
        </p:sp>
        <p:sp>
          <p:nvSpPr>
            <p:cNvPr id="108" name="TextBox 107">
              <a:extLst>
                <a:ext uri="{FF2B5EF4-FFF2-40B4-BE49-F238E27FC236}">
                  <a16:creationId xmlns:a16="http://schemas.microsoft.com/office/drawing/2014/main" id="{98936C3C-83B5-9A8C-12D4-BE87D3B603F0}"/>
                </a:ext>
              </a:extLst>
            </p:cNvPr>
            <p:cNvSpPr txBox="1"/>
            <p:nvPr/>
          </p:nvSpPr>
          <p:spPr>
            <a:xfrm>
              <a:off x="3689549" y="5124955"/>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n=8</a:t>
              </a:r>
            </a:p>
          </p:txBody>
        </p:sp>
        <p:sp>
          <p:nvSpPr>
            <p:cNvPr id="109" name="TextBox 108">
              <a:extLst>
                <a:ext uri="{FF2B5EF4-FFF2-40B4-BE49-F238E27FC236}">
                  <a16:creationId xmlns:a16="http://schemas.microsoft.com/office/drawing/2014/main" id="{3873B2B0-9857-1A40-6ED9-A7E61BA1DECE}"/>
                </a:ext>
              </a:extLst>
            </p:cNvPr>
            <p:cNvSpPr txBox="1"/>
            <p:nvPr/>
          </p:nvSpPr>
          <p:spPr>
            <a:xfrm>
              <a:off x="4134761" y="5138112"/>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n=11</a:t>
              </a:r>
            </a:p>
          </p:txBody>
        </p:sp>
        <p:sp>
          <p:nvSpPr>
            <p:cNvPr id="110" name="TextBox 109">
              <a:extLst>
                <a:ext uri="{FF2B5EF4-FFF2-40B4-BE49-F238E27FC236}">
                  <a16:creationId xmlns:a16="http://schemas.microsoft.com/office/drawing/2014/main" id="{221D3E98-216A-B143-7617-FF1C49AE8EC3}"/>
                </a:ext>
              </a:extLst>
            </p:cNvPr>
            <p:cNvSpPr txBox="1"/>
            <p:nvPr/>
          </p:nvSpPr>
          <p:spPr>
            <a:xfrm>
              <a:off x="4573825" y="5151121"/>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n=12</a:t>
              </a:r>
            </a:p>
          </p:txBody>
        </p:sp>
        <p:sp>
          <p:nvSpPr>
            <p:cNvPr id="111" name="TextBox 110">
              <a:extLst>
                <a:ext uri="{FF2B5EF4-FFF2-40B4-BE49-F238E27FC236}">
                  <a16:creationId xmlns:a16="http://schemas.microsoft.com/office/drawing/2014/main" id="{5A690256-8D57-1098-B8E9-81E76C2CEC9A}"/>
                </a:ext>
              </a:extLst>
            </p:cNvPr>
            <p:cNvSpPr txBox="1"/>
            <p:nvPr/>
          </p:nvSpPr>
          <p:spPr>
            <a:xfrm>
              <a:off x="5002671" y="5150305"/>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n=12</a:t>
              </a:r>
            </a:p>
          </p:txBody>
        </p:sp>
        <p:sp>
          <p:nvSpPr>
            <p:cNvPr id="112" name="TextBox 111">
              <a:extLst>
                <a:ext uri="{FF2B5EF4-FFF2-40B4-BE49-F238E27FC236}">
                  <a16:creationId xmlns:a16="http://schemas.microsoft.com/office/drawing/2014/main" id="{BC908E50-8057-E284-2B8F-E5AE77D53A24}"/>
                </a:ext>
              </a:extLst>
            </p:cNvPr>
            <p:cNvSpPr txBox="1"/>
            <p:nvPr/>
          </p:nvSpPr>
          <p:spPr>
            <a:xfrm>
              <a:off x="5458102" y="5136455"/>
              <a:ext cx="530811" cy="307195"/>
            </a:xfrm>
            <a:prstGeom prst="rect">
              <a:avLst/>
            </a:prstGeom>
            <a:noFill/>
          </p:spPr>
          <p:txBody>
            <a:bodyPr wrap="square" lIns="31641" tIns="31641" rIns="31641" bIns="31641" rtlCol="0" anchor="b" anchorCtr="0">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US" sz="1031"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n=12</a:t>
              </a:r>
            </a:p>
          </p:txBody>
        </p:sp>
        <p:sp>
          <p:nvSpPr>
            <p:cNvPr id="117" name="Pentagon 25">
              <a:extLst>
                <a:ext uri="{FF2B5EF4-FFF2-40B4-BE49-F238E27FC236}">
                  <a16:creationId xmlns:a16="http://schemas.microsoft.com/office/drawing/2014/main" id="{975EA808-8DC5-03F8-F07C-788A5970F6DC}"/>
                </a:ext>
              </a:extLst>
            </p:cNvPr>
            <p:cNvSpPr/>
            <p:nvPr/>
          </p:nvSpPr>
          <p:spPr>
            <a:xfrm rot="16200000">
              <a:off x="-449909" y="3549455"/>
              <a:ext cx="3166041" cy="279786"/>
            </a:xfrm>
            <a:prstGeom prst="homePlate">
              <a:avLst/>
            </a:prstGeom>
            <a:gradFill flip="none" rotWithShape="0">
              <a:gsLst>
                <a:gs pos="100000">
                  <a:schemeClr val="accent6"/>
                </a:gs>
                <a:gs pos="48000">
                  <a:schemeClr val="bg1">
                    <a:lumMod val="50000"/>
                  </a:schemeClr>
                </a:gs>
                <a:gs pos="0">
                  <a:schemeClr val="accent3"/>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lIns="31641" tIns="31641" rIns="31641" bIns="31641" rtlCol="0" anchor="ctr">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endParaRPr kumimoji="0" lang="en-GB" sz="938" b="0" i="0" u="none" strike="noStrike" kern="1200" cap="none" spc="0" normalizeH="0" baseline="0" noProof="0">
                <a:ln>
                  <a:noFill/>
                </a:ln>
                <a:solidFill>
                  <a:srgbClr val="F5F5F5"/>
                </a:solidFill>
                <a:effectLst/>
                <a:uLnTx/>
                <a:uFillTx/>
                <a:latin typeface="Arial" panose="020B0604020202020204" pitchFamily="34" charset="0"/>
                <a:ea typeface="+mn-ea"/>
                <a:cs typeface="Arial" panose="020B0604020202020204" pitchFamily="34" charset="0"/>
              </a:endParaRPr>
            </a:p>
          </p:txBody>
        </p:sp>
        <p:sp>
          <p:nvSpPr>
            <p:cNvPr id="118" name="TextBox 117">
              <a:extLst>
                <a:ext uri="{FF2B5EF4-FFF2-40B4-BE49-F238E27FC236}">
                  <a16:creationId xmlns:a16="http://schemas.microsoft.com/office/drawing/2014/main" id="{1A383159-087F-9115-C121-5153686FCF0A}"/>
                </a:ext>
              </a:extLst>
            </p:cNvPr>
            <p:cNvSpPr txBox="1"/>
            <p:nvPr/>
          </p:nvSpPr>
          <p:spPr>
            <a:xfrm rot="16200000">
              <a:off x="135777" y="3477786"/>
              <a:ext cx="1920018" cy="185746"/>
            </a:xfrm>
            <a:prstGeom prst="rect">
              <a:avLst/>
            </a:prstGeom>
            <a:noFill/>
          </p:spPr>
          <p:txBody>
            <a:bodyPr wrap="square" lIns="31641" tIns="31641" rIns="31641" bIns="31641" rtlCol="0" anchor="ctr">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938"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Increasing disability</a:t>
              </a:r>
            </a:p>
          </p:txBody>
        </p:sp>
        <p:sp>
          <p:nvSpPr>
            <p:cNvPr id="119" name="Content Placeholder 6">
              <a:extLst>
                <a:ext uri="{FF2B5EF4-FFF2-40B4-BE49-F238E27FC236}">
                  <a16:creationId xmlns:a16="http://schemas.microsoft.com/office/drawing/2014/main" id="{22376E85-81D0-219D-828A-1E48AE8E19B0}"/>
                </a:ext>
              </a:extLst>
            </p:cNvPr>
            <p:cNvSpPr txBox="1">
              <a:spLocks/>
            </p:cNvSpPr>
            <p:nvPr/>
          </p:nvSpPr>
          <p:spPr>
            <a:xfrm rot="16200000">
              <a:off x="143645" y="3284294"/>
              <a:ext cx="2623178" cy="279784"/>
            </a:xfrm>
            <a:prstGeom prst="rect">
              <a:avLst/>
            </a:prstGeom>
          </p:spPr>
          <p:txBody>
            <a:bodyPr wrap="square" lIns="31641" tIns="31641" rIns="31641" bIns="31641" anchor="ctr">
              <a:noAutofit/>
            </a:bodyPr>
            <a:lstStyle>
              <a:lvl1pPr marL="171450" indent="-171450" algn="l" defTabSz="685800" rtl="0" eaLnBrk="1" latinLnBrk="0" hangingPunct="1">
                <a:lnSpc>
                  <a:spcPct val="90000"/>
                </a:lnSpc>
                <a:spcBef>
                  <a:spcPts val="750"/>
                </a:spcBef>
                <a:buClr>
                  <a:srgbClr val="416D55"/>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416D55"/>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416D55"/>
                </a:buClr>
                <a:buSzPct val="100000"/>
                <a:buFont typeface="Univers Light" panose="020B0403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416D55"/>
                </a:buClr>
                <a:buFont typeface="AvenirNext LT Pro Cn" panose="020B0506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416D55"/>
                </a:buClr>
                <a:buFont typeface="AvenirNext LT Pro Cn" panose="020B0506020202020204" pitchFamily="34" charset="0"/>
                <a:buChar char="−"/>
                <a:defRPr sz="1050" kern="1200">
                  <a:solidFill>
                    <a:schemeClr val="tx1"/>
                  </a:solidFill>
                  <a:latin typeface="AvenirNext LT Pro Cn" panose="020B0506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02754" rtl="0" eaLnBrk="1" fontAlgn="auto" latinLnBrk="0" hangingPunct="1">
                <a:lnSpc>
                  <a:spcPct val="90000"/>
                </a:lnSpc>
                <a:spcBef>
                  <a:spcPts val="659"/>
                </a:spcBef>
                <a:spcAft>
                  <a:spcPts val="0"/>
                </a:spcAft>
                <a:buClr>
                  <a:srgbClr val="416D55"/>
                </a:buClr>
                <a:buSzTx/>
                <a:buFont typeface="Arial" panose="020B0604020202020204" pitchFamily="34" charset="0"/>
                <a:buNone/>
                <a:tabLst/>
                <a:defRPr sz="900" b="1" i="0" u="none" strike="noStrike" kern="1200" baseline="0">
                  <a:solidFill>
                    <a:prstClr val="black"/>
                  </a:solidFill>
                  <a:latin typeface="Century Gothic" panose="020B0502020202020204" pitchFamily="34" charset="0"/>
                  <a:ea typeface="+mn-ea"/>
                  <a:cs typeface="Arial" panose="020B0604020202020204" pitchFamily="34" charset="0"/>
                </a:defRPr>
              </a:pPr>
              <a:r>
                <a:rPr kumimoji="0" lang="en-US" sz="938"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CHAQ disability </a:t>
              </a:r>
              <a:br>
                <a:rPr kumimoji="0" lang="en-US" sz="938"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938"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index score, median (min, max)</a:t>
              </a:r>
              <a:endParaRPr kumimoji="0" lang="en-US" sz="938"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Rectangle 4">
            <a:extLst>
              <a:ext uri="{FF2B5EF4-FFF2-40B4-BE49-F238E27FC236}">
                <a16:creationId xmlns:a16="http://schemas.microsoft.com/office/drawing/2014/main" id="{0F38F2A6-9E09-CFDD-E562-3112704DD819}"/>
              </a:ext>
            </a:extLst>
          </p:cNvPr>
          <p:cNvSpPr/>
          <p:nvPr/>
        </p:nvSpPr>
        <p:spPr>
          <a:xfrm>
            <a:off x="863204" y="1022817"/>
            <a:ext cx="10456664" cy="4704744"/>
          </a:xfrm>
          <a:prstGeom prst="rect">
            <a:avLst/>
          </a:prstGeom>
          <a:noFill/>
          <a:ln w="6350">
            <a:solidFill>
              <a:srgbClr val="6E6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58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041BAF1-550A-CB46-7939-CF05F0BC3E97}"/>
              </a:ext>
            </a:extLst>
          </p:cNvPr>
          <p:cNvSpPr txBox="1"/>
          <p:nvPr/>
        </p:nvSpPr>
        <p:spPr>
          <a:xfrm>
            <a:off x="1103944" y="5291479"/>
            <a:ext cx="4655754" cy="5253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Figure adapted from (</a:t>
            </a:r>
            <a:r>
              <a:rPr kumimoji="0" lang="it-IT"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Whyte MP et al. Oral presentation at the ICCBH 2017, 10–13 June, 2017, Würzburg, Germany [OC23]).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38"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endParaRPr>
          </a:p>
        </p:txBody>
      </p:sp>
      <p:sp>
        <p:nvSpPr>
          <p:cNvPr id="12" name="TextBox 11">
            <a:extLst>
              <a:ext uri="{FF2B5EF4-FFF2-40B4-BE49-F238E27FC236}">
                <a16:creationId xmlns:a16="http://schemas.microsoft.com/office/drawing/2014/main" id="{793F3DFB-B08D-88D6-6FC3-A04C662FCF75}"/>
              </a:ext>
            </a:extLst>
          </p:cNvPr>
          <p:cNvSpPr txBox="1"/>
          <p:nvPr/>
        </p:nvSpPr>
        <p:spPr>
          <a:xfrm>
            <a:off x="1568074" y="2045844"/>
            <a:ext cx="350842" cy="26545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3</a:t>
            </a:r>
            <a:endParaRPr kumimoji="0" lang="en-IN" sz="1688"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3" name="TextBox 12">
            <a:extLst>
              <a:ext uri="{FF2B5EF4-FFF2-40B4-BE49-F238E27FC236}">
                <a16:creationId xmlns:a16="http://schemas.microsoft.com/office/drawing/2014/main" id="{ABE9E89F-CC4F-3FC0-14D4-3B3286F8914E}"/>
              </a:ext>
            </a:extLst>
          </p:cNvPr>
          <p:cNvSpPr txBox="1"/>
          <p:nvPr/>
        </p:nvSpPr>
        <p:spPr>
          <a:xfrm>
            <a:off x="1839956" y="2272454"/>
            <a:ext cx="235697" cy="35208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nvGrpSpPr>
          <p:cNvPr id="18" name="Group 17">
            <a:extLst>
              <a:ext uri="{FF2B5EF4-FFF2-40B4-BE49-F238E27FC236}">
                <a16:creationId xmlns:a16="http://schemas.microsoft.com/office/drawing/2014/main" id="{B1C35D6D-314C-7B36-ABCA-1E75A09CDF9E}"/>
              </a:ext>
            </a:extLst>
          </p:cNvPr>
          <p:cNvGrpSpPr/>
          <p:nvPr/>
        </p:nvGrpSpPr>
        <p:grpSpPr>
          <a:xfrm>
            <a:off x="1908731" y="2247038"/>
            <a:ext cx="131328" cy="172603"/>
            <a:chOff x="5229724" y="2652800"/>
            <a:chExt cx="140083" cy="184110"/>
          </a:xfrm>
        </p:grpSpPr>
        <p:cxnSp>
          <p:nvCxnSpPr>
            <p:cNvPr id="16" name="Straight Connector 15">
              <a:extLst>
                <a:ext uri="{FF2B5EF4-FFF2-40B4-BE49-F238E27FC236}">
                  <a16:creationId xmlns:a16="http://schemas.microsoft.com/office/drawing/2014/main" id="{4A35E935-7BD7-DF84-651F-473C7389E11E}"/>
                </a:ext>
              </a:extLst>
            </p:cNvPr>
            <p:cNvCxnSpPr/>
            <p:nvPr/>
          </p:nvCxnSpPr>
          <p:spPr>
            <a:xfrm>
              <a:off x="5229724" y="2692910"/>
              <a:ext cx="108000" cy="144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94C06C-8827-FA53-05CD-11E4F196BF88}"/>
                </a:ext>
              </a:extLst>
            </p:cNvPr>
            <p:cNvCxnSpPr/>
            <p:nvPr/>
          </p:nvCxnSpPr>
          <p:spPr>
            <a:xfrm>
              <a:off x="5261807" y="2652800"/>
              <a:ext cx="108000" cy="144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C6AB5E4-5FE6-1F31-61C2-E2A559C625F5}"/>
              </a:ext>
            </a:extLst>
          </p:cNvPr>
          <p:cNvCxnSpPr/>
          <p:nvPr/>
        </p:nvCxnSpPr>
        <p:spPr>
          <a:xfrm>
            <a:off x="1957805" y="2165715"/>
            <a:ext cx="4151250" cy="0"/>
          </a:xfrm>
          <a:prstGeom prst="line">
            <a:avLst/>
          </a:prstGeom>
          <a:ln>
            <a:solidFill>
              <a:srgbClr val="002060"/>
            </a:solidFill>
            <a:prstDash val="lg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E3054A-CDCB-5D6B-3D80-CBB05D2BFDEA}"/>
              </a:ext>
            </a:extLst>
          </p:cNvPr>
          <p:cNvSpPr txBox="1"/>
          <p:nvPr/>
        </p:nvSpPr>
        <p:spPr>
          <a:xfrm>
            <a:off x="4326754" y="2255304"/>
            <a:ext cx="2227556" cy="294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3: Maximum disability</a:t>
            </a:r>
            <a:endParaRPr kumimoji="0" lang="en-IN" sz="1313"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19" name="Content Placeholder 6">
            <a:extLst>
              <a:ext uri="{FF2B5EF4-FFF2-40B4-BE49-F238E27FC236}">
                <a16:creationId xmlns:a16="http://schemas.microsoft.com/office/drawing/2014/main" id="{5CC8E71D-6D88-EC10-8F69-768EC6DC0E01}"/>
              </a:ext>
            </a:extLst>
          </p:cNvPr>
          <p:cNvSpPr txBox="1">
            <a:spLocks/>
          </p:cNvSpPr>
          <p:nvPr/>
        </p:nvSpPr>
        <p:spPr bwMode="auto">
          <a:xfrm>
            <a:off x="7290617" y="1910979"/>
            <a:ext cx="4045913" cy="367903"/>
          </a:xfrm>
          <a:prstGeom prst="rect">
            <a:avLst/>
          </a:prstGeom>
          <a:noFill/>
          <a:ln w="9525">
            <a:noFill/>
            <a:miter lim="800000"/>
          </a:ln>
        </p:spPr>
        <p:txBody>
          <a:bodyPr vert="horz" wrap="square" lIns="80367" tIns="80367" rIns="80367" bIns="80367" numCol="1" anchor="ctr" anchorCtr="0" compatLnSpc="1">
            <a:prstTxWarp prst="textNoShape">
              <a:avLst/>
            </a:prstTxWarp>
          </a:bodyPr>
          <a:lstStyle>
            <a:lvl1pPr marL="168275" indent="-168275" algn="l" rtl="0" eaLnBrk="1" fontAlgn="base" hangingPunct="1">
              <a:lnSpc>
                <a:spcPct val="95000"/>
              </a:lnSpc>
              <a:spcBef>
                <a:spcPct val="65000"/>
              </a:spcBef>
              <a:spcAft>
                <a:spcPct val="0"/>
              </a:spcAft>
              <a:buClr>
                <a:schemeClr val="bg1">
                  <a:lumMod val="40000"/>
                  <a:lumOff val="60000"/>
                </a:schemeClr>
              </a:buClr>
              <a:buFont typeface="Wingdings" pitchFamily="2" charset="2"/>
              <a:buChar char="§"/>
              <a:defRPr sz="1800">
                <a:solidFill>
                  <a:schemeClr val="bg2"/>
                </a:solidFill>
                <a:uFillTx/>
                <a:latin typeface="+mn-lt"/>
                <a:ea typeface="+mn-ea"/>
                <a:cs typeface="+mn-cs"/>
              </a:defRPr>
            </a:lvl1pPr>
            <a:lvl2pPr marL="573088" indent="-171450" algn="l" rtl="0" eaLnBrk="1" fontAlgn="base" hangingPunct="1">
              <a:lnSpc>
                <a:spcPct val="95000"/>
              </a:lnSpc>
              <a:spcBef>
                <a:spcPct val="25000"/>
              </a:spcBef>
              <a:spcAft>
                <a:spcPct val="0"/>
              </a:spcAft>
              <a:buClr>
                <a:schemeClr val="tx1">
                  <a:lumMod val="75000"/>
                </a:schemeClr>
              </a:buClr>
              <a:buFont typeface="Arial" pitchFamily="34" charset="0"/>
              <a:buChar char="−"/>
              <a:defRPr sz="1400">
                <a:solidFill>
                  <a:schemeClr val="bg2"/>
                </a:solidFill>
                <a:uFillTx/>
                <a:latin typeface="+mn-lt"/>
              </a:defRPr>
            </a:lvl2pPr>
            <a:lvl3pPr marL="914400" indent="-111125" algn="l" rtl="0" eaLnBrk="1" fontAlgn="base" hangingPunct="1">
              <a:lnSpc>
                <a:spcPct val="95000"/>
              </a:lnSpc>
              <a:spcBef>
                <a:spcPct val="25000"/>
              </a:spcBef>
              <a:spcAft>
                <a:spcPct val="0"/>
              </a:spcAft>
              <a:buClr>
                <a:schemeClr val="tx1">
                  <a:lumMod val="75000"/>
                </a:schemeClr>
              </a:buClr>
              <a:buFont typeface="Arial" pitchFamily="34" charset="0"/>
              <a:buChar char="-"/>
              <a:defRPr sz="1200">
                <a:solidFill>
                  <a:schemeClr val="bg2"/>
                </a:solidFill>
                <a:uFillTx/>
                <a:latin typeface="+mn-lt"/>
              </a:defRPr>
            </a:lvl3pPr>
            <a:lvl4pPr marL="1255713" indent="-115888" algn="l" rtl="0" eaLnBrk="1" fontAlgn="base" hangingPunct="1">
              <a:lnSpc>
                <a:spcPct val="95000"/>
              </a:lnSpc>
              <a:spcBef>
                <a:spcPct val="25000"/>
              </a:spcBef>
              <a:spcAft>
                <a:spcPct val="0"/>
              </a:spcAft>
              <a:buClr>
                <a:schemeClr val="tx1">
                  <a:lumMod val="75000"/>
                </a:schemeClr>
              </a:buClr>
              <a:buFont typeface="Arial" pitchFamily="34" charset="0"/>
              <a:buChar char="•"/>
              <a:defRPr sz="1100">
                <a:solidFill>
                  <a:schemeClr val="bg2"/>
                </a:solidFill>
                <a:uFillTx/>
                <a:latin typeface="+mn-lt"/>
              </a:defRPr>
            </a:lvl4pPr>
            <a:lvl5pPr marL="1603375" indent="-112713" algn="l" rtl="0" eaLnBrk="1" fontAlgn="base" hangingPunct="1">
              <a:lnSpc>
                <a:spcPct val="95000"/>
              </a:lnSpc>
              <a:spcBef>
                <a:spcPct val="25000"/>
              </a:spcBef>
              <a:spcAft>
                <a:spcPct val="0"/>
              </a:spcAft>
              <a:buClr>
                <a:schemeClr val="tx1">
                  <a:lumMod val="75000"/>
                </a:schemeClr>
              </a:buClr>
              <a:buFont typeface="Arial" pitchFamily="34" charset="0"/>
              <a:buChar char="·"/>
              <a:defRPr sz="1100">
                <a:solidFill>
                  <a:schemeClr val="bg2"/>
                </a:solidFill>
                <a:uFillTx/>
                <a:latin typeface="+mn-lt"/>
              </a:defRPr>
            </a:lvl5pPr>
            <a:lvl6pPr marL="21685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6pPr>
            <a:lvl7pPr marL="26257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7pPr>
            <a:lvl8pPr marL="30829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8pPr>
            <a:lvl9pPr marL="3540125" indent="-220663" algn="l" rtl="0" eaLnBrk="1" fontAlgn="base" hangingPunct="1">
              <a:lnSpc>
                <a:spcPct val="95000"/>
              </a:lnSpc>
              <a:spcBef>
                <a:spcPct val="25000"/>
              </a:spcBef>
              <a:spcAft>
                <a:spcPct val="0"/>
              </a:spcAft>
              <a:buClr>
                <a:srgbClr val="339966"/>
              </a:buClr>
              <a:buChar char="–"/>
              <a:defRPr>
                <a:solidFill>
                  <a:schemeClr val="tx1"/>
                </a:solidFill>
                <a:uFillTx/>
                <a:latin typeface="+mn-lt"/>
              </a:defRPr>
            </a:lvl9pPr>
          </a:lstStyle>
          <a:p>
            <a:pPr marL="0" marR="0" lvl="0" indent="0" algn="ctr" defTabSz="803672" rtl="0" eaLnBrk="1" fontAlgn="base" latinLnBrk="0" hangingPunct="1">
              <a:lnSpc>
                <a:spcPct val="95000"/>
              </a:lnSpc>
              <a:spcBef>
                <a:spcPct val="65000"/>
              </a:spcBef>
              <a:spcAft>
                <a:spcPct val="0"/>
              </a:spcAft>
              <a:buClr>
                <a:srgbClr val="F3F4F3">
                  <a:lumMod val="40000"/>
                  <a:lumOff val="60000"/>
                </a:srgbClr>
              </a:buClr>
              <a:buSzTx/>
              <a:buFont typeface="Wingdings" pitchFamily="2" charset="2"/>
              <a:buNone/>
              <a:tabLst/>
              <a:defRPr/>
            </a:pPr>
            <a:r>
              <a:rPr kumimoji="0" lang="en-GB" sz="1406" b="1" i="0" u="none" strike="noStrike" kern="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rPr>
              <a:t>PODCI global functioning scale</a:t>
            </a:r>
            <a:r>
              <a:rPr kumimoji="0" lang="en-GB" sz="1406" b="1" i="0" u="none" strike="noStrike" kern="0" cap="none" spc="0" normalizeH="0" baseline="30000" noProof="0">
                <a:ln>
                  <a:noFill/>
                </a:ln>
                <a:solidFill>
                  <a:srgbClr val="001E60"/>
                </a:solidFill>
                <a:effectLst/>
                <a:uLnTx/>
                <a:uFillTx/>
                <a:latin typeface="Arial" panose="020B0604020202020204" pitchFamily="34" charset="0"/>
                <a:ea typeface="+mn-ea"/>
                <a:cs typeface="Arial" panose="020B0604020202020204" pitchFamily="34" charset="0"/>
              </a:rPr>
              <a:t>3</a:t>
            </a:r>
            <a:endParaRPr kumimoji="0" lang="en-GB" sz="1406" b="1" i="0" u="none" strike="noStrike" kern="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endParaRPr>
          </a:p>
        </p:txBody>
      </p:sp>
      <p:sp>
        <p:nvSpPr>
          <p:cNvPr id="235" name="Rectangle 30">
            <a:extLst>
              <a:ext uri="{FF2B5EF4-FFF2-40B4-BE49-F238E27FC236}">
                <a16:creationId xmlns:a16="http://schemas.microsoft.com/office/drawing/2014/main" id="{F8BAA2DA-AFEC-F7EF-71E5-3EF53760A8FD}"/>
              </a:ext>
            </a:extLst>
          </p:cNvPr>
          <p:cNvSpPr>
            <a:spLocks noChangeArrowheads="1"/>
          </p:cNvSpPr>
          <p:nvPr/>
        </p:nvSpPr>
        <p:spPr bwMode="auto">
          <a:xfrm rot="16200000">
            <a:off x="5389088" y="3351426"/>
            <a:ext cx="2852344" cy="30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1641" tIns="31641" rIns="31641" bIns="31641"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03672" rtl="0" eaLnBrk="0" fontAlgn="base" latinLnBrk="0" hangingPunct="0">
              <a:lnSpc>
                <a:spcPct val="100000"/>
              </a:lnSpc>
              <a:spcBef>
                <a:spcPct val="0"/>
              </a:spcBef>
              <a:spcAft>
                <a:spcPct val="0"/>
              </a:spcAft>
              <a:buClrTx/>
              <a:buSzTx/>
              <a:buFontTx/>
              <a:buNone/>
              <a:tabLst/>
              <a:defRPr/>
            </a:pPr>
            <a:r>
              <a:rPr kumimoji="0" lang="en-US" altLang="en-US" sz="967" b="1" i="0" u="none" strike="noStrike" kern="0" cap="none" spc="0" normalizeH="0" baseline="0" noProof="0">
                <a:ln>
                  <a:noFill/>
                </a:ln>
                <a:solidFill>
                  <a:srgbClr val="010101"/>
                </a:solidFill>
                <a:effectLst/>
                <a:uLnTx/>
                <a:uFillTx/>
                <a:latin typeface="Arial" panose="020B0604020202020204" pitchFamily="34" charset="0"/>
                <a:ea typeface="+mn-ea"/>
                <a:cs typeface="Arial" panose="020B0604020202020204" pitchFamily="34" charset="0"/>
              </a:rPr>
              <a:t>PODCI global functioning scale normative score, median (min, max)</a:t>
            </a:r>
            <a:endParaRPr kumimoji="0" lang="en-US" altLang="en-US" sz="967"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6" name="Pentagon 29">
            <a:extLst>
              <a:ext uri="{FF2B5EF4-FFF2-40B4-BE49-F238E27FC236}">
                <a16:creationId xmlns:a16="http://schemas.microsoft.com/office/drawing/2014/main" id="{3D81494A-79FE-3830-22B0-CB821BFFC4AA}"/>
              </a:ext>
            </a:extLst>
          </p:cNvPr>
          <p:cNvSpPr/>
          <p:nvPr/>
        </p:nvSpPr>
        <p:spPr>
          <a:xfrm rot="16200000">
            <a:off x="5121654" y="3331418"/>
            <a:ext cx="2635142" cy="314178"/>
          </a:xfrm>
          <a:prstGeom prst="homePlate">
            <a:avLst/>
          </a:prstGeom>
          <a:gradFill flip="none" rotWithShape="0">
            <a:gsLst>
              <a:gs pos="0">
                <a:schemeClr val="accent6"/>
              </a:gs>
              <a:gs pos="48000">
                <a:schemeClr val="bg1">
                  <a:lumMod val="50000"/>
                </a:schemeClr>
              </a:gs>
              <a:gs pos="100000">
                <a:schemeClr val="accent3"/>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lIns="31641" tIns="31641" rIns="31641" bIns="31641" rtlCol="0" anchor="ctr">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endParaRPr kumimoji="0" lang="en-GB" sz="2461" b="0" i="0" u="none" strike="noStrike" kern="1200" cap="none" spc="0" normalizeH="0" baseline="0" noProof="0">
              <a:ln>
                <a:noFill/>
              </a:ln>
              <a:solidFill>
                <a:srgbClr val="F5F5F5"/>
              </a:solidFill>
              <a:effectLst/>
              <a:uLnTx/>
              <a:uFillTx/>
              <a:latin typeface="Arial" panose="020B0604020202020204" pitchFamily="34" charset="0"/>
              <a:ea typeface="+mn-ea"/>
              <a:cs typeface="Arial" panose="020B0604020202020204" pitchFamily="34" charset="0"/>
            </a:endParaRPr>
          </a:p>
        </p:txBody>
      </p:sp>
      <p:sp>
        <p:nvSpPr>
          <p:cNvPr id="237" name="TextBox 236">
            <a:extLst>
              <a:ext uri="{FF2B5EF4-FFF2-40B4-BE49-F238E27FC236}">
                <a16:creationId xmlns:a16="http://schemas.microsoft.com/office/drawing/2014/main" id="{338AFF45-DB0D-E376-098E-722D29912C4C}"/>
              </a:ext>
            </a:extLst>
          </p:cNvPr>
          <p:cNvSpPr txBox="1"/>
          <p:nvPr/>
        </p:nvSpPr>
        <p:spPr>
          <a:xfrm rot="16200000">
            <a:off x="5549980" y="3401557"/>
            <a:ext cx="1773021" cy="314177"/>
          </a:xfrm>
          <a:prstGeom prst="rect">
            <a:avLst/>
          </a:prstGeom>
          <a:noFill/>
        </p:spPr>
        <p:txBody>
          <a:bodyPr wrap="square" lIns="31641" tIns="31641" rIns="31641" bIns="31641" rtlCol="0" anchor="ctr">
            <a:noAutofit/>
          </a:bodyPr>
          <a:lstStyle/>
          <a:p>
            <a:pPr marL="0" marR="0" lvl="0" indent="0" algn="ctr" defTabSz="401836" rtl="0" eaLnBrk="1" fontAlgn="auto" latinLnBrk="0" hangingPunct="1">
              <a:lnSpc>
                <a:spcPct val="100000"/>
              </a:lnSpc>
              <a:spcBef>
                <a:spcPts val="0"/>
              </a:spcBef>
              <a:spcAft>
                <a:spcPts val="0"/>
              </a:spcAft>
              <a:buClrTx/>
              <a:buSzTx/>
              <a:buFontTx/>
              <a:buNone/>
              <a:tabLst/>
              <a:defRPr/>
            </a:pPr>
            <a:r>
              <a:rPr kumimoji="0" lang="en-GB" sz="967"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Increasing functioning</a:t>
            </a:r>
          </a:p>
        </p:txBody>
      </p:sp>
      <p:sp>
        <p:nvSpPr>
          <p:cNvPr id="15" name="TextBox 14">
            <a:extLst>
              <a:ext uri="{FF2B5EF4-FFF2-40B4-BE49-F238E27FC236}">
                <a16:creationId xmlns:a16="http://schemas.microsoft.com/office/drawing/2014/main" id="{768E36D9-A839-AC23-FE71-C2484B2A685E}"/>
              </a:ext>
            </a:extLst>
          </p:cNvPr>
          <p:cNvSpPr txBox="1"/>
          <p:nvPr/>
        </p:nvSpPr>
        <p:spPr>
          <a:xfrm>
            <a:off x="2213210" y="1530590"/>
            <a:ext cx="7886069" cy="2943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8"/>
              </a:spcAft>
              <a:buClr>
                <a:srgbClr val="292929"/>
              </a:buClr>
              <a:buSzPct val="100000"/>
              <a:buFontTx/>
              <a:buNone/>
              <a:tabLst/>
              <a:defRPr/>
            </a:pPr>
            <a:r>
              <a:rPr kumimoji="0" lang="en-US" sz="131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a:t>
            </a:r>
            <a:r>
              <a:rPr kumimoji="0" lang="en-US" sz="1313"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P</a:t>
            </a:r>
            <a:r>
              <a:rPr kumimoji="0" lang="en-US" sz="131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&lt;0.007; </a:t>
            </a:r>
            <a:r>
              <a:rPr kumimoji="0" lang="en-US" sz="1313" b="0" i="1"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P</a:t>
            </a:r>
            <a:r>
              <a:rPr kumimoji="0" lang="en-US" sz="1313" b="0" i="0" u="none" strike="noStrike" kern="1200" cap="none" spc="0" normalizeH="0" baseline="0" noProof="0">
                <a:ln>
                  <a:noFill/>
                </a:ln>
                <a:solidFill>
                  <a:srgbClr val="6E6159"/>
                </a:solidFill>
                <a:effectLst/>
                <a:uLnTx/>
                <a:uFillTx/>
                <a:latin typeface="Arial" panose="020B0604020202020204"/>
                <a:ea typeface="+mn-ea"/>
                <a:cs typeface="Arial" panose="020B0604020202020204" pitchFamily="34" charset="0"/>
              </a:rPr>
              <a:t> value testing whether the mean change from baseline at each visit is 0 based on a t -test</a:t>
            </a:r>
          </a:p>
        </p:txBody>
      </p:sp>
    </p:spTree>
    <p:extLst>
      <p:ext uri="{BB962C8B-B14F-4D97-AF65-F5344CB8AC3E}">
        <p14:creationId xmlns:p14="http://schemas.microsoft.com/office/powerpoint/2010/main" val="3628935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1E6A96-E1B6-0FC2-D21D-50E0846FC6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2D3ECE-0A76-09F6-46C8-22C737D00195}"/>
              </a:ext>
            </a:extLst>
          </p:cNvPr>
          <p:cNvSpPr/>
          <p:nvPr/>
        </p:nvSpPr>
        <p:spPr>
          <a:xfrm>
            <a:off x="878606" y="1023937"/>
            <a:ext cx="10434789" cy="73937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00795373-0109-596E-5CF7-34B9E245DC72}"/>
              </a:ext>
            </a:extLst>
          </p:cNvPr>
          <p:cNvSpPr>
            <a:spLocks noGrp="1"/>
          </p:cNvSpPr>
          <p:nvPr>
            <p:ph type="title"/>
          </p:nvPr>
        </p:nvSpPr>
        <p:spPr>
          <a:xfrm>
            <a:off x="863202" y="67500"/>
            <a:ext cx="9840517" cy="398186"/>
          </a:xfrm>
        </p:spPr>
        <p:txBody>
          <a:bodyPr/>
          <a:lstStyle/>
          <a:p>
            <a:r>
              <a:rPr lang="en-US"/>
              <a:t>Asfotase alfa clinical studies: Growth in juvenile-onset HPP </a:t>
            </a:r>
          </a:p>
        </p:txBody>
      </p:sp>
      <p:sp>
        <p:nvSpPr>
          <p:cNvPr id="5" name="Content Placeholder 4">
            <a:extLst>
              <a:ext uri="{FF2B5EF4-FFF2-40B4-BE49-F238E27FC236}">
                <a16:creationId xmlns:a16="http://schemas.microsoft.com/office/drawing/2014/main" id="{EFF86203-5CAF-0272-AFBA-76724D9A388D}"/>
              </a:ext>
            </a:extLst>
          </p:cNvPr>
          <p:cNvSpPr>
            <a:spLocks noGrp="1"/>
          </p:cNvSpPr>
          <p:nvPr>
            <p:ph sz="quarter" idx="4294967295"/>
          </p:nvPr>
        </p:nvSpPr>
        <p:spPr>
          <a:xfrm>
            <a:off x="878605" y="1018123"/>
            <a:ext cx="10441262" cy="4572000"/>
          </a:xfrm>
          <a:ln w="6350">
            <a:solidFill>
              <a:srgbClr val="6E6159"/>
            </a:solidFill>
          </a:ln>
        </p:spPr>
        <p:txBody>
          <a:bodyPr>
            <a:normAutofit/>
          </a:bodyPr>
          <a:lstStyle/>
          <a:p>
            <a:pPr marL="256500" indent="-256500">
              <a:lnSpc>
                <a:spcPct val="100000"/>
              </a:lnSpc>
              <a:spcBef>
                <a:spcPts val="0"/>
              </a:spcBef>
              <a:spcAft>
                <a:spcPts val="563"/>
              </a:spcAft>
              <a:buFont typeface="Arial" panose="020B0604020202020204" pitchFamily="34" charset="0"/>
              <a:buChar char="•"/>
            </a:pPr>
            <a:r>
              <a:rPr lang="en-US" sz="1313">
                <a:solidFill>
                  <a:schemeClr val="bg1"/>
                </a:solidFill>
                <a:latin typeface="Arial" panose="020B0604020202020204" pitchFamily="34" charset="0"/>
                <a:cs typeface="Arial" panose="020B0604020202020204" pitchFamily="34" charset="0"/>
              </a:rPr>
              <a:t>Height and weight measurements (as measured by Z-scores) in 8 asfotase alfa–treated patients were compared with a historical cohort </a:t>
            </a:r>
            <a:br>
              <a:rPr lang="en-US" sz="1313">
                <a:solidFill>
                  <a:schemeClr val="bg1"/>
                </a:solidFill>
                <a:latin typeface="Arial" panose="020B0604020202020204" pitchFamily="34" charset="0"/>
                <a:cs typeface="Arial" panose="020B0604020202020204" pitchFamily="34" charset="0"/>
              </a:rPr>
            </a:br>
            <a:r>
              <a:rPr lang="en-US" sz="1313">
                <a:solidFill>
                  <a:schemeClr val="bg1"/>
                </a:solidFill>
                <a:latin typeface="Arial" panose="020B0604020202020204" pitchFamily="34" charset="0"/>
                <a:cs typeface="Arial" panose="020B0604020202020204" pitchFamily="34" charset="0"/>
              </a:rPr>
              <a:t>of 32 untreated patients with similar clinical </a:t>
            </a:r>
            <a:r>
              <a:rPr lang="en-US" sz="1313" err="1">
                <a:solidFill>
                  <a:schemeClr val="bg1"/>
                </a:solidFill>
                <a:latin typeface="Arial" panose="020B0604020202020204" pitchFamily="34" charset="0"/>
                <a:cs typeface="Arial" panose="020B0604020202020204" pitchFamily="34" charset="0"/>
              </a:rPr>
              <a:t>characteristics</a:t>
            </a:r>
            <a:r>
              <a:rPr lang="en-US" sz="1313" baseline="30000" err="1">
                <a:solidFill>
                  <a:schemeClr val="bg1"/>
                </a:solidFill>
                <a:latin typeface="Arial" panose="020B0604020202020204" pitchFamily="34" charset="0"/>
                <a:cs typeface="Arial" panose="020B0604020202020204" pitchFamily="34" charset="0"/>
              </a:rPr>
              <a:t>a</a:t>
            </a:r>
            <a:endParaRPr lang="en-US" sz="1313">
              <a:solidFill>
                <a:schemeClr val="bg1"/>
              </a:solidFill>
              <a:latin typeface="Arial" panose="020B0604020202020204" pitchFamily="34" charset="0"/>
              <a:cs typeface="Arial" panose="020B0604020202020204" pitchFamily="34" charset="0"/>
            </a:endParaRPr>
          </a:p>
          <a:p>
            <a:pPr marL="256500" indent="-256500">
              <a:lnSpc>
                <a:spcPct val="100000"/>
              </a:lnSpc>
              <a:spcBef>
                <a:spcPts val="0"/>
              </a:spcBef>
              <a:spcAft>
                <a:spcPts val="563"/>
              </a:spcAft>
              <a:buFont typeface="Arial" panose="020B0604020202020204" pitchFamily="34" charset="0"/>
              <a:buChar char="•"/>
            </a:pPr>
            <a:r>
              <a:rPr lang="en-US" sz="1313">
                <a:solidFill>
                  <a:schemeClr val="bg1"/>
                </a:solidFill>
                <a:latin typeface="Arial" panose="020B0604020202020204" pitchFamily="34" charset="0"/>
                <a:cs typeface="Arial" panose="020B0604020202020204" pitchFamily="34" charset="0"/>
              </a:rPr>
              <a:t>Height and weight data for historical patients were collected from medical records</a:t>
            </a:r>
          </a:p>
        </p:txBody>
      </p:sp>
      <p:sp>
        <p:nvSpPr>
          <p:cNvPr id="3" name="Content Placeholder 2">
            <a:extLst>
              <a:ext uri="{FF2B5EF4-FFF2-40B4-BE49-F238E27FC236}">
                <a16:creationId xmlns:a16="http://schemas.microsoft.com/office/drawing/2014/main" id="{1DB93429-ED9A-8A35-715F-D90DDAE3F5C6}"/>
              </a:ext>
            </a:extLst>
          </p:cNvPr>
          <p:cNvSpPr>
            <a:spLocks noGrp="1"/>
          </p:cNvSpPr>
          <p:nvPr>
            <p:ph type="body" sz="quarter" idx="4294967295"/>
          </p:nvPr>
        </p:nvSpPr>
        <p:spPr>
          <a:xfrm>
            <a:off x="801052" y="5727188"/>
            <a:ext cx="10456664" cy="522387"/>
          </a:xfrm>
        </p:spPr>
        <p:txBody>
          <a:bodyPr/>
          <a:lstStyle/>
          <a:p>
            <a:pPr>
              <a:lnSpc>
                <a:spcPct val="100000"/>
              </a:lnSpc>
              <a:spcBef>
                <a:spcPts val="0"/>
              </a:spcBef>
              <a:spcAft>
                <a:spcPts val="188"/>
              </a:spcAft>
            </a:pPr>
            <a:r>
              <a:rPr lang="en-US" sz="750" baseline="30000" dirty="0" err="1">
                <a:latin typeface="+mn-lt"/>
              </a:rPr>
              <a:t>a</a:t>
            </a:r>
            <a:r>
              <a:rPr lang="en-US" sz="750" dirty="0" err="1">
                <a:latin typeface="+mn-lt"/>
              </a:rPr>
              <a:t>Study</a:t>
            </a:r>
            <a:r>
              <a:rPr lang="en-US" sz="750" dirty="0">
                <a:latin typeface="+mn-lt"/>
              </a:rPr>
              <a:t> ENB-006-09/ENB-008-10 (Study 3) was a prospective open-label 24-week trial that included 8 juvenile-onset HPP patients and 5 perinatal/ infantile-onset HPP patient. </a:t>
            </a:r>
            <a:r>
              <a:rPr lang="en-US" sz="750" baseline="30000" dirty="0" err="1">
                <a:latin typeface="+mn-lt"/>
              </a:rPr>
              <a:t>b</a:t>
            </a:r>
            <a:r>
              <a:rPr lang="en-US" sz="750" dirty="0" err="1">
                <a:latin typeface="+mn-lt"/>
              </a:rPr>
              <a:t>The</a:t>
            </a:r>
            <a:r>
              <a:rPr lang="en-US" sz="750" dirty="0">
                <a:latin typeface="+mn-lt"/>
              </a:rPr>
              <a:t> mean time interval between baseline and last assessment was 77 months (range was 75.9 months to 78.6 months). </a:t>
            </a:r>
            <a:r>
              <a:rPr lang="en-US" sz="750" baseline="30000" dirty="0" err="1">
                <a:latin typeface="+mn-lt"/>
              </a:rPr>
              <a:t>c</a:t>
            </a:r>
            <a:r>
              <a:rPr lang="en-US" sz="750" dirty="0" err="1">
                <a:latin typeface="+mn-lt"/>
              </a:rPr>
              <a:t>The</a:t>
            </a:r>
            <a:r>
              <a:rPr lang="en-US" sz="750" dirty="0">
                <a:latin typeface="+mn-lt"/>
              </a:rPr>
              <a:t> mean time interval between baseline and last assessment was 61 months (range was 19 months to 109 months).</a:t>
            </a:r>
          </a:p>
          <a:p>
            <a:pPr>
              <a:lnSpc>
                <a:spcPct val="100000"/>
              </a:lnSpc>
              <a:spcBef>
                <a:spcPts val="0"/>
              </a:spcBef>
              <a:spcAft>
                <a:spcPts val="188"/>
              </a:spcAft>
            </a:pPr>
            <a:r>
              <a:rPr lang="en-US" sz="750" dirty="0">
                <a:latin typeface="+mn-lt"/>
              </a:rPr>
              <a:t>CCDS, Company Core Data Sheet; HPP, hypophosphatasia</a:t>
            </a:r>
          </a:p>
          <a:p>
            <a:pPr>
              <a:lnSpc>
                <a:spcPct val="100000"/>
              </a:lnSpc>
              <a:spcBef>
                <a:spcPts val="0"/>
              </a:spcBef>
              <a:spcAft>
                <a:spcPts val="188"/>
              </a:spcAft>
            </a:pPr>
            <a:r>
              <a:rPr lang="en-US" sz="750" dirty="0">
                <a:latin typeface="+mn-lt"/>
              </a:rPr>
              <a:t>1. Data on file – Alexion CCDS (</a:t>
            </a:r>
            <a:r>
              <a:rPr lang="en-US" sz="750" dirty="0" err="1">
                <a:latin typeface="+mn-lt"/>
              </a:rPr>
              <a:t>Asfotase</a:t>
            </a:r>
            <a:r>
              <a:rPr lang="en-US" sz="750" dirty="0">
                <a:latin typeface="+mn-lt"/>
              </a:rPr>
              <a:t> alfa); 2. </a:t>
            </a:r>
            <a:r>
              <a:rPr lang="it-IT" sz="750" dirty="0">
                <a:latin typeface="+mn-lt"/>
              </a:rPr>
              <a:t>Whyte MP et al</a:t>
            </a:r>
            <a:r>
              <a:rPr lang="it-IT" sz="750" i="1" dirty="0">
                <a:latin typeface="+mn-lt"/>
              </a:rPr>
              <a:t>. JCI Insight </a:t>
            </a:r>
            <a:r>
              <a:rPr lang="it-IT" sz="750" dirty="0">
                <a:latin typeface="+mn-lt"/>
              </a:rPr>
              <a:t>2016;1:e85971</a:t>
            </a:r>
            <a:endParaRPr lang="fr-FR" sz="750" dirty="0">
              <a:solidFill>
                <a:srgbClr val="6E6159"/>
              </a:solidFill>
              <a:latin typeface="+mn-lt"/>
            </a:endParaRPr>
          </a:p>
          <a:p>
            <a:pPr>
              <a:lnSpc>
                <a:spcPct val="100000"/>
              </a:lnSpc>
              <a:spcBef>
                <a:spcPts val="0"/>
              </a:spcBef>
            </a:pPr>
            <a:endParaRPr lang="en-GB" sz="750" dirty="0">
              <a:latin typeface="+mn-lt"/>
            </a:endParaRPr>
          </a:p>
        </p:txBody>
      </p:sp>
      <p:graphicFrame>
        <p:nvGraphicFramePr>
          <p:cNvPr id="11" name="Chart 10">
            <a:extLst>
              <a:ext uri="{FF2B5EF4-FFF2-40B4-BE49-F238E27FC236}">
                <a16:creationId xmlns:a16="http://schemas.microsoft.com/office/drawing/2014/main" id="{6266ECF6-A41D-2FDB-E455-CD78B0A8A0DA}"/>
              </a:ext>
            </a:extLst>
          </p:cNvPr>
          <p:cNvGraphicFramePr/>
          <p:nvPr/>
        </p:nvGraphicFramePr>
        <p:xfrm>
          <a:off x="1020306" y="2395216"/>
          <a:ext cx="4547784" cy="261485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69C6E8AB-5959-D140-3B3C-211110636C3F}"/>
              </a:ext>
            </a:extLst>
          </p:cNvPr>
          <p:cNvSpPr/>
          <p:nvPr/>
        </p:nvSpPr>
        <p:spPr>
          <a:xfrm>
            <a:off x="1595977" y="1867338"/>
            <a:ext cx="3635932" cy="360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37302C">
                    <a:lumMod val="65000"/>
                    <a:lumOff val="35000"/>
                  </a:srgbClr>
                </a:solidFill>
                <a:latin typeface="+mn-lt"/>
                <a:ea typeface="+mn-ea"/>
                <a:cs typeface="+mn-cs"/>
              </a:defRPr>
            </a:pPr>
            <a:r>
              <a:rPr kumimoji="0" lang="en-US" sz="1746" b="1" i="0" u="none" strike="noStrike" kern="1200" cap="none" spc="0" normalizeH="0" baseline="0" noProof="0">
                <a:ln>
                  <a:noFill/>
                </a:ln>
                <a:solidFill>
                  <a:srgbClr val="002F6C"/>
                </a:solidFill>
                <a:effectLst/>
                <a:uLnTx/>
                <a:uFillTx/>
                <a:latin typeface="Arial" panose="020B0604020202020204"/>
                <a:ea typeface="+mn-ea"/>
                <a:cs typeface="Arial" panose="020B0604020202020204" pitchFamily="34" charset="0"/>
              </a:rPr>
              <a:t>Height Z-score, Mean (min, max)</a:t>
            </a:r>
          </a:p>
        </p:txBody>
      </p:sp>
      <p:graphicFrame>
        <p:nvGraphicFramePr>
          <p:cNvPr id="18" name="Chart 17">
            <a:extLst>
              <a:ext uri="{FF2B5EF4-FFF2-40B4-BE49-F238E27FC236}">
                <a16:creationId xmlns:a16="http://schemas.microsoft.com/office/drawing/2014/main" id="{49679336-1C52-7075-15F5-5472EB94DEBD}"/>
              </a:ext>
            </a:extLst>
          </p:cNvPr>
          <p:cNvGraphicFramePr/>
          <p:nvPr/>
        </p:nvGraphicFramePr>
        <p:xfrm>
          <a:off x="5678091" y="2131480"/>
          <a:ext cx="5531776" cy="2921572"/>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a:extLst>
              <a:ext uri="{FF2B5EF4-FFF2-40B4-BE49-F238E27FC236}">
                <a16:creationId xmlns:a16="http://schemas.microsoft.com/office/drawing/2014/main" id="{60C67630-DBAA-43F8-645A-F93A35C70963}"/>
              </a:ext>
            </a:extLst>
          </p:cNvPr>
          <p:cNvSpPr/>
          <p:nvPr/>
        </p:nvSpPr>
        <p:spPr>
          <a:xfrm>
            <a:off x="7100603" y="1888449"/>
            <a:ext cx="3681585" cy="360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37302C">
                    <a:lumMod val="65000"/>
                    <a:lumOff val="35000"/>
                  </a:srgbClr>
                </a:solidFill>
                <a:latin typeface="+mn-lt"/>
                <a:ea typeface="+mn-ea"/>
                <a:cs typeface="+mn-cs"/>
              </a:defRPr>
            </a:pPr>
            <a:r>
              <a:rPr kumimoji="0" lang="en-US" sz="1746" b="1" i="0" u="none" strike="noStrike" kern="1200" cap="none" spc="0" normalizeH="0" baseline="0" noProof="0">
                <a:ln>
                  <a:noFill/>
                </a:ln>
                <a:solidFill>
                  <a:srgbClr val="002F6C"/>
                </a:solidFill>
                <a:effectLst/>
                <a:uLnTx/>
                <a:uFillTx/>
                <a:latin typeface="Arial" panose="020B0604020202020204"/>
                <a:ea typeface="+mn-ea"/>
                <a:cs typeface="Arial" panose="020B0604020202020204" pitchFamily="34" charset="0"/>
              </a:rPr>
              <a:t>Weight Z-score, Mean (min, max)</a:t>
            </a:r>
          </a:p>
        </p:txBody>
      </p:sp>
      <p:sp>
        <p:nvSpPr>
          <p:cNvPr id="20" name="TextBox 19">
            <a:extLst>
              <a:ext uri="{FF2B5EF4-FFF2-40B4-BE49-F238E27FC236}">
                <a16:creationId xmlns:a16="http://schemas.microsoft.com/office/drawing/2014/main" id="{F4D426FA-E09B-7397-B497-D8634D718E16}"/>
              </a:ext>
            </a:extLst>
          </p:cNvPr>
          <p:cNvSpPr txBox="1"/>
          <p:nvPr/>
        </p:nvSpPr>
        <p:spPr>
          <a:xfrm>
            <a:off x="1882398" y="2251041"/>
            <a:ext cx="1249551" cy="250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Baseline</a:t>
            </a:r>
          </a:p>
        </p:txBody>
      </p:sp>
      <p:sp>
        <p:nvSpPr>
          <p:cNvPr id="21" name="TextBox 20">
            <a:extLst>
              <a:ext uri="{FF2B5EF4-FFF2-40B4-BE49-F238E27FC236}">
                <a16:creationId xmlns:a16="http://schemas.microsoft.com/office/drawing/2014/main" id="{40775B03-BB11-476D-7A99-772A45EE687A}"/>
              </a:ext>
            </a:extLst>
          </p:cNvPr>
          <p:cNvSpPr txBox="1"/>
          <p:nvPr/>
        </p:nvSpPr>
        <p:spPr>
          <a:xfrm>
            <a:off x="3859284" y="2251041"/>
            <a:ext cx="1249551" cy="409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Last Assessment</a:t>
            </a:r>
          </a:p>
        </p:txBody>
      </p:sp>
      <p:sp>
        <p:nvSpPr>
          <p:cNvPr id="22" name="TextBox 21">
            <a:extLst>
              <a:ext uri="{FF2B5EF4-FFF2-40B4-BE49-F238E27FC236}">
                <a16:creationId xmlns:a16="http://schemas.microsoft.com/office/drawing/2014/main" id="{B348EFB2-69DF-505D-F82E-7931B621714B}"/>
              </a:ext>
            </a:extLst>
          </p:cNvPr>
          <p:cNvSpPr txBox="1"/>
          <p:nvPr/>
        </p:nvSpPr>
        <p:spPr>
          <a:xfrm>
            <a:off x="6638262" y="2304543"/>
            <a:ext cx="1249551" cy="250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Baseline</a:t>
            </a:r>
          </a:p>
        </p:txBody>
      </p:sp>
      <p:sp>
        <p:nvSpPr>
          <p:cNvPr id="23" name="TextBox 22">
            <a:extLst>
              <a:ext uri="{FF2B5EF4-FFF2-40B4-BE49-F238E27FC236}">
                <a16:creationId xmlns:a16="http://schemas.microsoft.com/office/drawing/2014/main" id="{43A58059-870B-321A-99D7-DBD0F216E5D4}"/>
              </a:ext>
            </a:extLst>
          </p:cNvPr>
          <p:cNvSpPr txBox="1"/>
          <p:nvPr/>
        </p:nvSpPr>
        <p:spPr>
          <a:xfrm>
            <a:off x="9119739" y="2280230"/>
            <a:ext cx="1249551" cy="409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1"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Last Assessment</a:t>
            </a:r>
          </a:p>
        </p:txBody>
      </p:sp>
      <p:sp>
        <p:nvSpPr>
          <p:cNvPr id="24" name="Rectangle 23">
            <a:extLst>
              <a:ext uri="{FF2B5EF4-FFF2-40B4-BE49-F238E27FC236}">
                <a16:creationId xmlns:a16="http://schemas.microsoft.com/office/drawing/2014/main" id="{0E1255AD-415D-95A7-910D-0AC443444F8C}"/>
              </a:ext>
            </a:extLst>
          </p:cNvPr>
          <p:cNvSpPr/>
          <p:nvPr/>
        </p:nvSpPr>
        <p:spPr>
          <a:xfrm>
            <a:off x="1864960" y="4412337"/>
            <a:ext cx="607859" cy="5253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(-3.8, 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5" name="Rectangle 24">
            <a:extLst>
              <a:ext uri="{FF2B5EF4-FFF2-40B4-BE49-F238E27FC236}">
                <a16:creationId xmlns:a16="http://schemas.microsoft.com/office/drawing/2014/main" id="{B6EFE44F-0A0D-294B-4677-673EB2660814}"/>
              </a:ext>
            </a:extLst>
          </p:cNvPr>
          <p:cNvSpPr/>
          <p:nvPr/>
        </p:nvSpPr>
        <p:spPr>
          <a:xfrm>
            <a:off x="2349072" y="3929710"/>
            <a:ext cx="708848" cy="5253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(-4.9, 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6" name="Rectangle 25">
            <a:extLst>
              <a:ext uri="{FF2B5EF4-FFF2-40B4-BE49-F238E27FC236}">
                <a16:creationId xmlns:a16="http://schemas.microsoft.com/office/drawing/2014/main" id="{8494EFE0-83F9-0441-32AE-352974BD21F6}"/>
              </a:ext>
            </a:extLst>
          </p:cNvPr>
          <p:cNvSpPr/>
          <p:nvPr/>
        </p:nvSpPr>
        <p:spPr>
          <a:xfrm>
            <a:off x="3776239" y="3678943"/>
            <a:ext cx="675186" cy="5253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(-1.9,0.3)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7" name="Rectangle 26">
            <a:extLst>
              <a:ext uri="{FF2B5EF4-FFF2-40B4-BE49-F238E27FC236}">
                <a16:creationId xmlns:a16="http://schemas.microsoft.com/office/drawing/2014/main" id="{C0DC4B88-5A0C-45E8-D885-A73BA99B3B34}"/>
              </a:ext>
            </a:extLst>
          </p:cNvPr>
          <p:cNvSpPr/>
          <p:nvPr/>
        </p:nvSpPr>
        <p:spPr>
          <a:xfrm>
            <a:off x="4356644" y="3917402"/>
            <a:ext cx="708848" cy="5253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(-4.9,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28" name="Rectangle 27">
            <a:extLst>
              <a:ext uri="{FF2B5EF4-FFF2-40B4-BE49-F238E27FC236}">
                <a16:creationId xmlns:a16="http://schemas.microsoft.com/office/drawing/2014/main" id="{3C41C1BF-7EC6-5402-9521-3084B762246C}"/>
              </a:ext>
            </a:extLst>
          </p:cNvPr>
          <p:cNvSpPr/>
          <p:nvPr/>
        </p:nvSpPr>
        <p:spPr>
          <a:xfrm>
            <a:off x="6629636" y="4296920"/>
            <a:ext cx="708848" cy="3810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(-3.5, 2.3)</a:t>
            </a:r>
          </a:p>
        </p:txBody>
      </p:sp>
      <p:sp>
        <p:nvSpPr>
          <p:cNvPr id="29" name="Rectangle 28">
            <a:extLst>
              <a:ext uri="{FF2B5EF4-FFF2-40B4-BE49-F238E27FC236}">
                <a16:creationId xmlns:a16="http://schemas.microsoft.com/office/drawing/2014/main" id="{8548C467-B534-3752-0D88-EBF67F9D4483}"/>
              </a:ext>
            </a:extLst>
          </p:cNvPr>
          <p:cNvSpPr/>
          <p:nvPr/>
        </p:nvSpPr>
        <p:spPr>
          <a:xfrm>
            <a:off x="7458598" y="4371638"/>
            <a:ext cx="607859" cy="5253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(-5, 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30" name="Rectangle 29">
            <a:extLst>
              <a:ext uri="{FF2B5EF4-FFF2-40B4-BE49-F238E27FC236}">
                <a16:creationId xmlns:a16="http://schemas.microsoft.com/office/drawing/2014/main" id="{8F3BB5F8-EFDD-1DDB-4C07-5743B1C81AAC}"/>
              </a:ext>
            </a:extLst>
          </p:cNvPr>
          <p:cNvSpPr/>
          <p:nvPr/>
        </p:nvSpPr>
        <p:spPr>
          <a:xfrm>
            <a:off x="8818922" y="2696351"/>
            <a:ext cx="1312403" cy="5253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(-1.1,2.7)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31" name="Rectangle 30">
            <a:extLst>
              <a:ext uri="{FF2B5EF4-FFF2-40B4-BE49-F238E27FC236}">
                <a16:creationId xmlns:a16="http://schemas.microsoft.com/office/drawing/2014/main" id="{BE199CEF-4D3A-2A51-662B-9A42694A0DCD}"/>
              </a:ext>
            </a:extLst>
          </p:cNvPr>
          <p:cNvSpPr/>
          <p:nvPr/>
        </p:nvSpPr>
        <p:spPr>
          <a:xfrm>
            <a:off x="9910804" y="4221642"/>
            <a:ext cx="708848" cy="3810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t>(-5.7, 2.1)</a:t>
            </a:r>
          </a:p>
        </p:txBody>
      </p:sp>
      <p:sp>
        <p:nvSpPr>
          <p:cNvPr id="32" name="TextBox 31">
            <a:extLst>
              <a:ext uri="{FF2B5EF4-FFF2-40B4-BE49-F238E27FC236}">
                <a16:creationId xmlns:a16="http://schemas.microsoft.com/office/drawing/2014/main" id="{E955AB87-AA2E-210F-EDD5-F0A79EA6B8E4}"/>
              </a:ext>
            </a:extLst>
          </p:cNvPr>
          <p:cNvSpPr txBox="1"/>
          <p:nvPr/>
        </p:nvSpPr>
        <p:spPr>
          <a:xfrm>
            <a:off x="3186947" y="4775210"/>
            <a:ext cx="112796"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30000" noProof="0">
                <a:ln>
                  <a:noFill/>
                </a:ln>
                <a:solidFill>
                  <a:srgbClr val="001E60"/>
                </a:solidFill>
                <a:effectLst/>
                <a:uLnTx/>
                <a:uFillTx/>
                <a:latin typeface="Arial" panose="020B0604020202020204"/>
                <a:ea typeface="+mn-ea"/>
                <a:cs typeface="Arial" panose="020B0604020202020204" pitchFamily="34" charset="0"/>
              </a:rPr>
              <a:t>b</a:t>
            </a:r>
          </a:p>
        </p:txBody>
      </p:sp>
      <p:sp>
        <p:nvSpPr>
          <p:cNvPr id="33" name="TextBox 32">
            <a:extLst>
              <a:ext uri="{FF2B5EF4-FFF2-40B4-BE49-F238E27FC236}">
                <a16:creationId xmlns:a16="http://schemas.microsoft.com/office/drawing/2014/main" id="{F9DE2D01-15E1-8CDA-BF41-1D44A5FE7CCD}"/>
              </a:ext>
            </a:extLst>
          </p:cNvPr>
          <p:cNvSpPr txBox="1"/>
          <p:nvPr/>
        </p:nvSpPr>
        <p:spPr>
          <a:xfrm>
            <a:off x="4509577" y="4770206"/>
            <a:ext cx="112796"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30000" noProof="0">
                <a:ln>
                  <a:noFill/>
                </a:ln>
                <a:solidFill>
                  <a:srgbClr val="001E60"/>
                </a:solidFill>
                <a:effectLst/>
                <a:uLnTx/>
                <a:uFillTx/>
                <a:latin typeface="Arial" panose="020B0604020202020204"/>
                <a:ea typeface="+mn-ea"/>
                <a:cs typeface="Arial" panose="020B0604020202020204" pitchFamily="34" charset="0"/>
              </a:rPr>
              <a:t>c</a:t>
            </a:r>
          </a:p>
        </p:txBody>
      </p:sp>
      <p:sp>
        <p:nvSpPr>
          <p:cNvPr id="34" name="TextBox 33">
            <a:extLst>
              <a:ext uri="{FF2B5EF4-FFF2-40B4-BE49-F238E27FC236}">
                <a16:creationId xmlns:a16="http://schemas.microsoft.com/office/drawing/2014/main" id="{2D9760F5-6197-0456-5C63-2DC00585D1C5}"/>
              </a:ext>
            </a:extLst>
          </p:cNvPr>
          <p:cNvSpPr txBox="1"/>
          <p:nvPr/>
        </p:nvSpPr>
        <p:spPr>
          <a:xfrm>
            <a:off x="8457130" y="4705528"/>
            <a:ext cx="112796"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30000" noProof="0">
                <a:ln>
                  <a:noFill/>
                </a:ln>
                <a:solidFill>
                  <a:srgbClr val="001E60"/>
                </a:solidFill>
                <a:effectLst/>
                <a:uLnTx/>
                <a:uFillTx/>
                <a:latin typeface="Arial" panose="020B0604020202020204"/>
                <a:ea typeface="+mn-ea"/>
                <a:cs typeface="Arial" panose="020B0604020202020204" pitchFamily="34" charset="0"/>
              </a:rPr>
              <a:t>b</a:t>
            </a:r>
          </a:p>
        </p:txBody>
      </p:sp>
      <p:sp>
        <p:nvSpPr>
          <p:cNvPr id="35" name="TextBox 34">
            <a:extLst>
              <a:ext uri="{FF2B5EF4-FFF2-40B4-BE49-F238E27FC236}">
                <a16:creationId xmlns:a16="http://schemas.microsoft.com/office/drawing/2014/main" id="{9EA1BFB3-44E2-30A5-A2E2-7DE97E9D94ED}"/>
              </a:ext>
            </a:extLst>
          </p:cNvPr>
          <p:cNvSpPr txBox="1"/>
          <p:nvPr/>
        </p:nvSpPr>
        <p:spPr>
          <a:xfrm>
            <a:off x="9693837" y="4722481"/>
            <a:ext cx="112796"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30000" noProof="0">
                <a:ln>
                  <a:noFill/>
                </a:ln>
                <a:solidFill>
                  <a:srgbClr val="001E60"/>
                </a:solidFill>
                <a:effectLst/>
                <a:uLnTx/>
                <a:uFillTx/>
                <a:latin typeface="Arial" panose="020B0604020202020204"/>
                <a:ea typeface="+mn-ea"/>
                <a:cs typeface="Arial" panose="020B0604020202020204" pitchFamily="34" charset="0"/>
              </a:rPr>
              <a:t>c</a:t>
            </a:r>
          </a:p>
        </p:txBody>
      </p:sp>
    </p:spTree>
    <p:extLst>
      <p:ext uri="{BB962C8B-B14F-4D97-AF65-F5344CB8AC3E}">
        <p14:creationId xmlns:p14="http://schemas.microsoft.com/office/powerpoint/2010/main" val="2136812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2CE6-8220-2CB1-7BA6-80310E6FAD46}"/>
              </a:ext>
            </a:extLst>
          </p:cNvPr>
          <p:cNvSpPr>
            <a:spLocks noGrp="1"/>
          </p:cNvSpPr>
          <p:nvPr>
            <p:ph type="title"/>
          </p:nvPr>
        </p:nvSpPr>
        <p:spPr>
          <a:xfrm>
            <a:off x="259080" y="182177"/>
            <a:ext cx="10515600" cy="1325563"/>
          </a:xfrm>
        </p:spPr>
        <p:txBody>
          <a:bodyPr/>
          <a:lstStyle/>
          <a:p>
            <a:r>
              <a:rPr lang="en-GB" b="1" dirty="0">
                <a:solidFill>
                  <a:schemeClr val="accent1">
                    <a:lumMod val="75000"/>
                  </a:schemeClr>
                </a:solidFill>
              </a:rPr>
              <a:t>Case 1</a:t>
            </a:r>
          </a:p>
        </p:txBody>
      </p:sp>
      <p:sp>
        <p:nvSpPr>
          <p:cNvPr id="18" name="TextBox 17">
            <a:extLst>
              <a:ext uri="{FF2B5EF4-FFF2-40B4-BE49-F238E27FC236}">
                <a16:creationId xmlns:a16="http://schemas.microsoft.com/office/drawing/2014/main" id="{163C39AA-F0C5-0D46-2126-E5AFAC7660D5}"/>
              </a:ext>
            </a:extLst>
          </p:cNvPr>
          <p:cNvSpPr txBox="1"/>
          <p:nvPr/>
        </p:nvSpPr>
        <p:spPr>
          <a:xfrm>
            <a:off x="182880" y="1804988"/>
            <a:ext cx="11170920" cy="1169551"/>
          </a:xfrm>
          <a:prstGeom prst="rect">
            <a:avLst/>
          </a:prstGeom>
          <a:noFill/>
        </p:spPr>
        <p:txBody>
          <a:bodyPr wrap="square" rtlCol="0">
            <a:spAutoFit/>
          </a:bodyPr>
          <a:lstStyle/>
          <a:p>
            <a:r>
              <a:rPr lang="en-GB" sz="3600" b="1" dirty="0">
                <a:cs typeface="Arial" panose="020B0604020202020204" pitchFamily="34" charset="0"/>
              </a:rPr>
              <a:t>History</a:t>
            </a:r>
            <a:r>
              <a:rPr lang="en-GB" sz="3200" b="1" u="sng" dirty="0">
                <a:cs typeface="Arial" panose="020B0604020202020204" pitchFamily="34" charset="0"/>
              </a:rPr>
              <a:t> </a:t>
            </a:r>
          </a:p>
          <a:p>
            <a:endParaRPr lang="en-GB" sz="2000" b="1" u="sng" dirty="0">
              <a:cs typeface="Arial" panose="020B0604020202020204" pitchFamily="34" charset="0"/>
            </a:endParaRPr>
          </a:p>
          <a:p>
            <a:pPr marL="285750" indent="-285750">
              <a:buFont typeface="Wingdings" panose="05000000000000000000" pitchFamily="2" charset="2"/>
              <a:buChar char="§"/>
            </a:pPr>
            <a:endParaRPr lang="en-GB" sz="1400" dirty="0"/>
          </a:p>
        </p:txBody>
      </p:sp>
      <p:sp>
        <p:nvSpPr>
          <p:cNvPr id="4" name="TextBox 3">
            <a:extLst>
              <a:ext uri="{FF2B5EF4-FFF2-40B4-BE49-F238E27FC236}">
                <a16:creationId xmlns:a16="http://schemas.microsoft.com/office/drawing/2014/main" id="{1E8F64C9-23B2-FFBF-ADD8-2D293FE1FB23}"/>
              </a:ext>
            </a:extLst>
          </p:cNvPr>
          <p:cNvSpPr txBox="1"/>
          <p:nvPr/>
        </p:nvSpPr>
        <p:spPr>
          <a:xfrm>
            <a:off x="114300" y="6415335"/>
            <a:ext cx="6096000" cy="276999"/>
          </a:xfrm>
          <a:prstGeom prst="rect">
            <a:avLst/>
          </a:prstGeom>
          <a:noFill/>
        </p:spPr>
        <p:txBody>
          <a:bodyPr wrap="square">
            <a:spAutoFit/>
          </a:bodyPr>
          <a:lstStyle/>
          <a:p>
            <a:r>
              <a:rPr lang="en-GB" sz="1200" dirty="0"/>
              <a:t>Case treated by Dr. Afaf </a:t>
            </a:r>
            <a:r>
              <a:rPr lang="en-GB" sz="1200" dirty="0" err="1"/>
              <a:t>AlSagheir</a:t>
            </a:r>
            <a:r>
              <a:rPr lang="en-GB" sz="1200" dirty="0"/>
              <a:t> </a:t>
            </a:r>
          </a:p>
        </p:txBody>
      </p:sp>
      <p:pic>
        <p:nvPicPr>
          <p:cNvPr id="15" name="Picture 14">
            <a:extLst>
              <a:ext uri="{FF2B5EF4-FFF2-40B4-BE49-F238E27FC236}">
                <a16:creationId xmlns:a16="http://schemas.microsoft.com/office/drawing/2014/main" id="{11D67ED4-87A4-C581-C31F-6C8A573F38A7}"/>
              </a:ext>
            </a:extLst>
          </p:cNvPr>
          <p:cNvPicPr>
            <a:picLocks noChangeAspect="1"/>
          </p:cNvPicPr>
          <p:nvPr/>
        </p:nvPicPr>
        <p:blipFill>
          <a:blip r:embed="rId3"/>
          <a:stretch>
            <a:fillRect/>
          </a:stretch>
        </p:blipFill>
        <p:spPr>
          <a:xfrm>
            <a:off x="2895600" y="165666"/>
            <a:ext cx="6766560" cy="6585654"/>
          </a:xfrm>
          <a:prstGeom prst="rect">
            <a:avLst/>
          </a:prstGeom>
        </p:spPr>
      </p:pic>
    </p:spTree>
    <p:extLst>
      <p:ext uri="{BB962C8B-B14F-4D97-AF65-F5344CB8AC3E}">
        <p14:creationId xmlns:p14="http://schemas.microsoft.com/office/powerpoint/2010/main" val="3288471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719BD3-2012-C034-C1E4-0EE5DFD1D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30880-ADBD-60E4-2524-D30F47C2DE7E}"/>
              </a:ext>
            </a:extLst>
          </p:cNvPr>
          <p:cNvSpPr>
            <a:spLocks noGrp="1"/>
          </p:cNvSpPr>
          <p:nvPr>
            <p:ph type="title"/>
          </p:nvPr>
        </p:nvSpPr>
        <p:spPr>
          <a:xfrm>
            <a:off x="259080" y="182177"/>
            <a:ext cx="10515600" cy="1325563"/>
          </a:xfrm>
        </p:spPr>
        <p:txBody>
          <a:bodyPr>
            <a:normAutofit/>
          </a:bodyPr>
          <a:lstStyle/>
          <a:p>
            <a:r>
              <a:rPr lang="en-GB" sz="5400" b="1" dirty="0">
                <a:solidFill>
                  <a:schemeClr val="accent1">
                    <a:lumMod val="75000"/>
                  </a:schemeClr>
                </a:solidFill>
              </a:rPr>
              <a:t>Case 1</a:t>
            </a:r>
          </a:p>
        </p:txBody>
      </p:sp>
      <p:sp>
        <p:nvSpPr>
          <p:cNvPr id="18" name="TextBox 17">
            <a:extLst>
              <a:ext uri="{FF2B5EF4-FFF2-40B4-BE49-F238E27FC236}">
                <a16:creationId xmlns:a16="http://schemas.microsoft.com/office/drawing/2014/main" id="{7E613F89-FE9D-C27C-E701-24D4DDEB7F52}"/>
              </a:ext>
            </a:extLst>
          </p:cNvPr>
          <p:cNvSpPr txBox="1"/>
          <p:nvPr/>
        </p:nvSpPr>
        <p:spPr>
          <a:xfrm>
            <a:off x="259080" y="1370648"/>
            <a:ext cx="11170920" cy="1169551"/>
          </a:xfrm>
          <a:prstGeom prst="rect">
            <a:avLst/>
          </a:prstGeom>
          <a:noFill/>
        </p:spPr>
        <p:txBody>
          <a:bodyPr wrap="square" rtlCol="0">
            <a:spAutoFit/>
          </a:bodyPr>
          <a:lstStyle/>
          <a:p>
            <a:r>
              <a:rPr lang="en-GB" sz="3600" b="1" dirty="0">
                <a:cs typeface="Arial" panose="020B0604020202020204" pitchFamily="34" charset="0"/>
              </a:rPr>
              <a:t>On Exam</a:t>
            </a:r>
            <a:endParaRPr lang="en-GB" sz="3200" b="1" u="sng" dirty="0">
              <a:cs typeface="Arial" panose="020B0604020202020204" pitchFamily="34" charset="0"/>
            </a:endParaRPr>
          </a:p>
          <a:p>
            <a:endParaRPr lang="en-GB" sz="2000" b="1" u="sng" dirty="0">
              <a:cs typeface="Arial" panose="020B0604020202020204" pitchFamily="34" charset="0"/>
            </a:endParaRPr>
          </a:p>
          <a:p>
            <a:pPr marL="285750" indent="-285750">
              <a:buFont typeface="Wingdings" panose="05000000000000000000" pitchFamily="2" charset="2"/>
              <a:buChar char="§"/>
            </a:pPr>
            <a:endParaRPr lang="en-GB" sz="1400" dirty="0"/>
          </a:p>
        </p:txBody>
      </p:sp>
      <p:sp>
        <p:nvSpPr>
          <p:cNvPr id="4" name="TextBox 3">
            <a:extLst>
              <a:ext uri="{FF2B5EF4-FFF2-40B4-BE49-F238E27FC236}">
                <a16:creationId xmlns:a16="http://schemas.microsoft.com/office/drawing/2014/main" id="{37693E50-700E-7770-607A-97979E2C52F5}"/>
              </a:ext>
            </a:extLst>
          </p:cNvPr>
          <p:cNvSpPr txBox="1"/>
          <p:nvPr/>
        </p:nvSpPr>
        <p:spPr>
          <a:xfrm>
            <a:off x="114300" y="6415335"/>
            <a:ext cx="6096000" cy="276999"/>
          </a:xfrm>
          <a:prstGeom prst="rect">
            <a:avLst/>
          </a:prstGeom>
          <a:noFill/>
        </p:spPr>
        <p:txBody>
          <a:bodyPr wrap="square">
            <a:spAutoFit/>
          </a:bodyPr>
          <a:lstStyle/>
          <a:p>
            <a:r>
              <a:rPr lang="en-GB" sz="1200" dirty="0"/>
              <a:t>Case treated by Dr. Afaf </a:t>
            </a:r>
            <a:r>
              <a:rPr lang="en-GB" sz="1200" dirty="0" err="1"/>
              <a:t>AlSagheir</a:t>
            </a:r>
            <a:r>
              <a:rPr lang="en-GB" sz="1200" dirty="0"/>
              <a:t> </a:t>
            </a:r>
          </a:p>
        </p:txBody>
      </p:sp>
      <p:pic>
        <p:nvPicPr>
          <p:cNvPr id="13" name="Picture 12">
            <a:extLst>
              <a:ext uri="{FF2B5EF4-FFF2-40B4-BE49-F238E27FC236}">
                <a16:creationId xmlns:a16="http://schemas.microsoft.com/office/drawing/2014/main" id="{669AE43B-C40E-3C80-D69F-68AB413C36F2}"/>
              </a:ext>
            </a:extLst>
          </p:cNvPr>
          <p:cNvPicPr>
            <a:picLocks noChangeAspect="1"/>
          </p:cNvPicPr>
          <p:nvPr/>
        </p:nvPicPr>
        <p:blipFill>
          <a:blip r:embed="rId3"/>
          <a:stretch>
            <a:fillRect/>
          </a:stretch>
        </p:blipFill>
        <p:spPr>
          <a:xfrm>
            <a:off x="2822012" y="396874"/>
            <a:ext cx="5788588" cy="6400166"/>
          </a:xfrm>
          <a:prstGeom prst="rect">
            <a:avLst/>
          </a:prstGeom>
        </p:spPr>
      </p:pic>
    </p:spTree>
    <p:extLst>
      <p:ext uri="{BB962C8B-B14F-4D97-AF65-F5344CB8AC3E}">
        <p14:creationId xmlns:p14="http://schemas.microsoft.com/office/powerpoint/2010/main" val="3673143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D0550E-680A-C4CF-CBCC-93F0EA662DCD}"/>
              </a:ext>
            </a:extLst>
          </p:cNvPr>
          <p:cNvSpPr txBox="1"/>
          <p:nvPr/>
        </p:nvSpPr>
        <p:spPr>
          <a:xfrm>
            <a:off x="2704780" y="700033"/>
            <a:ext cx="66259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56082"/>
                </a:solidFill>
                <a:effectLst/>
                <a:uLnTx/>
                <a:uFillTx/>
                <a:latin typeface="Aptos" panose="02110004020202020204"/>
                <a:ea typeface="+mn-ea"/>
                <a:cs typeface="+mn-cs"/>
              </a:rPr>
              <a:t>Nout's Family pedigree</a:t>
            </a:r>
          </a:p>
        </p:txBody>
      </p:sp>
      <p:sp>
        <p:nvSpPr>
          <p:cNvPr id="4" name="TextBox 3">
            <a:extLst>
              <a:ext uri="{FF2B5EF4-FFF2-40B4-BE49-F238E27FC236}">
                <a16:creationId xmlns:a16="http://schemas.microsoft.com/office/drawing/2014/main" id="{89065628-9A10-97ED-CB8C-9CC0BABDAD34}"/>
              </a:ext>
            </a:extLst>
          </p:cNvPr>
          <p:cNvSpPr txBox="1"/>
          <p:nvPr/>
        </p:nvSpPr>
        <p:spPr>
          <a:xfrm>
            <a:off x="686184" y="6342128"/>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ptos" panose="0211000402020202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Aptos" panose="0211000402020202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4" name="Picture 13">
            <a:extLst>
              <a:ext uri="{FF2B5EF4-FFF2-40B4-BE49-F238E27FC236}">
                <a16:creationId xmlns:a16="http://schemas.microsoft.com/office/drawing/2014/main" id="{F6E6E120-D2F6-BF72-10CD-175C792AE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69" y="1860216"/>
            <a:ext cx="11472262" cy="4389831"/>
          </a:xfrm>
          <a:prstGeom prst="rect">
            <a:avLst/>
          </a:prstGeom>
        </p:spPr>
      </p:pic>
      <p:sp>
        <p:nvSpPr>
          <p:cNvPr id="2" name="TextBox 1">
            <a:extLst>
              <a:ext uri="{FF2B5EF4-FFF2-40B4-BE49-F238E27FC236}">
                <a16:creationId xmlns:a16="http://schemas.microsoft.com/office/drawing/2014/main" id="{76FA4D24-3E3E-467D-7BE8-1850BAFF73A4}"/>
              </a:ext>
            </a:extLst>
          </p:cNvPr>
          <p:cNvSpPr txBox="1"/>
          <p:nvPr/>
        </p:nvSpPr>
        <p:spPr>
          <a:xfrm>
            <a:off x="3421430" y="5746792"/>
            <a:ext cx="6200965" cy="4111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E9477A81-DDA5-4219-E6CC-7356F70CE9E4}"/>
              </a:ext>
            </a:extLst>
          </p:cNvPr>
          <p:cNvSpPr/>
          <p:nvPr/>
        </p:nvSpPr>
        <p:spPr>
          <a:xfrm>
            <a:off x="1501796" y="4771836"/>
            <a:ext cx="6479523" cy="974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5E7872A-D3CB-531F-762C-E08A95DCAE7F}"/>
              </a:ext>
            </a:extLst>
          </p:cNvPr>
          <p:cNvSpPr/>
          <p:nvPr/>
        </p:nvSpPr>
        <p:spPr>
          <a:xfrm>
            <a:off x="6273631" y="5026781"/>
            <a:ext cx="5195162" cy="617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1FF0EA38-002C-5C6A-02A5-929EF2C03A64}"/>
              </a:ext>
            </a:extLst>
          </p:cNvPr>
          <p:cNvPicPr>
            <a:picLocks noChangeAspect="1"/>
          </p:cNvPicPr>
          <p:nvPr/>
        </p:nvPicPr>
        <p:blipFill>
          <a:blip r:embed="rId4"/>
          <a:stretch>
            <a:fillRect/>
          </a:stretch>
        </p:blipFill>
        <p:spPr>
          <a:xfrm>
            <a:off x="9965987" y="4771836"/>
            <a:ext cx="761275" cy="993734"/>
          </a:xfrm>
          <a:prstGeom prst="rect">
            <a:avLst/>
          </a:prstGeom>
        </p:spPr>
      </p:pic>
      <p:pic>
        <p:nvPicPr>
          <p:cNvPr id="9" name="Picture 8">
            <a:extLst>
              <a:ext uri="{FF2B5EF4-FFF2-40B4-BE49-F238E27FC236}">
                <a16:creationId xmlns:a16="http://schemas.microsoft.com/office/drawing/2014/main" id="{F5EAE71D-FC3E-42C6-F58E-BE1549DA2EC7}"/>
              </a:ext>
            </a:extLst>
          </p:cNvPr>
          <p:cNvPicPr>
            <a:picLocks noChangeAspect="1"/>
          </p:cNvPicPr>
          <p:nvPr/>
        </p:nvPicPr>
        <p:blipFill>
          <a:blip r:embed="rId5"/>
          <a:stretch>
            <a:fillRect/>
          </a:stretch>
        </p:blipFill>
        <p:spPr>
          <a:xfrm>
            <a:off x="10019601" y="108725"/>
            <a:ext cx="1938696" cy="591363"/>
          </a:xfrm>
          <a:prstGeom prst="rect">
            <a:avLst/>
          </a:prstGeom>
        </p:spPr>
      </p:pic>
    </p:spTree>
    <p:extLst>
      <p:ext uri="{BB962C8B-B14F-4D97-AF65-F5344CB8AC3E}">
        <p14:creationId xmlns:p14="http://schemas.microsoft.com/office/powerpoint/2010/main" val="2158162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958503-54F6-87DE-CCC7-2DE407D592D8}"/>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B95FF2EA-5962-63F0-8FB3-D4F2774E955A}"/>
              </a:ext>
            </a:extLst>
          </p:cNvPr>
          <p:cNvPicPr>
            <a:picLocks noChangeAspect="1"/>
          </p:cNvPicPr>
          <p:nvPr/>
        </p:nvPicPr>
        <p:blipFill>
          <a:blip r:embed="rId4"/>
          <a:stretch>
            <a:fillRect/>
          </a:stretch>
        </p:blipFill>
        <p:spPr>
          <a:xfrm>
            <a:off x="4270961" y="1345191"/>
            <a:ext cx="3570446" cy="2967514"/>
          </a:xfrm>
          <a:prstGeom prst="rect">
            <a:avLst/>
          </a:prstGeom>
        </p:spPr>
      </p:pic>
      <p:sp>
        <p:nvSpPr>
          <p:cNvPr id="18" name="Title 2">
            <a:extLst>
              <a:ext uri="{FF2B5EF4-FFF2-40B4-BE49-F238E27FC236}">
                <a16:creationId xmlns:a16="http://schemas.microsoft.com/office/drawing/2014/main" id="{4B8BABFE-6F15-3910-FDCA-1A41C0E78A9A}"/>
              </a:ext>
            </a:extLst>
          </p:cNvPr>
          <p:cNvSpPr txBox="1">
            <a:spLocks/>
          </p:cNvSpPr>
          <p:nvPr/>
        </p:nvSpPr>
        <p:spPr bwMode="auto">
          <a:xfrm>
            <a:off x="885528" y="-29061"/>
            <a:ext cx="10420945" cy="6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anchor="ctr" anchorCtr="0" compatLnSpc="1">
            <a:prstTxWarp prst="textNoShape">
              <a:avLst/>
            </a:prstTxWarp>
          </a:bodyPr>
          <a:lstStyle>
            <a:lvl1pPr algn="ctr" rtl="0" eaLnBrk="1" fontAlgn="base" hangingPunct="1">
              <a:lnSpc>
                <a:spcPct val="90000"/>
              </a:lnSpc>
              <a:spcBef>
                <a:spcPct val="0"/>
              </a:spcBef>
              <a:spcAft>
                <a:spcPct val="0"/>
              </a:spcAft>
              <a:defRPr sz="4000" b="0" i="0" kern="12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1pPr>
            <a:lvl2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2pPr>
            <a:lvl3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3pPr>
            <a:lvl4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4pPr>
            <a:lvl5pPr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5pPr>
            <a:lvl6pPr marL="457748"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6pPr>
            <a:lvl7pPr marL="915464"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7pPr>
            <a:lvl8pPr marL="1373186"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8pPr>
            <a:lvl9pPr marL="1830919" algn="ctr" rtl="0" eaLnBrk="1" fontAlgn="base" hangingPunct="1">
              <a:lnSpc>
                <a:spcPct val="90000"/>
              </a:lnSpc>
              <a:spcBef>
                <a:spcPct val="0"/>
              </a:spcBef>
              <a:spcAft>
                <a:spcPct val="0"/>
              </a:spcAft>
              <a:defRPr sz="3400" b="1">
                <a:solidFill>
                  <a:schemeClr val="tx1"/>
                </a:solidFill>
                <a:latin typeface="Arial" panose="020B0604020202020204" pitchFamily="34" charset="0"/>
                <a:ea typeface="ヒラギノ角ゴ Pro W3" panose="020B0300000000000000" pitchFamily="34" charset="-128"/>
              </a:defRPr>
            </a:lvl9pPr>
          </a:lstStyle>
          <a:p>
            <a:pPr marL="0" marR="0" lvl="0" indent="0" algn="ctr" defTabSz="857250" rtl="0" eaLnBrk="1" fontAlgn="base" latinLnBrk="0" hangingPunct="1">
              <a:lnSpc>
                <a:spcPct val="9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1E6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5" name="Content Placeholder 4">
            <a:extLst>
              <a:ext uri="{FF2B5EF4-FFF2-40B4-BE49-F238E27FC236}">
                <a16:creationId xmlns:a16="http://schemas.microsoft.com/office/drawing/2014/main" id="{15BF746F-778D-CDF5-BF0F-EA5900C4AEAB}"/>
              </a:ext>
            </a:extLst>
          </p:cNvPr>
          <p:cNvSpPr txBox="1">
            <a:spLocks/>
          </p:cNvSpPr>
          <p:nvPr/>
        </p:nvSpPr>
        <p:spPr>
          <a:xfrm>
            <a:off x="784341" y="5737765"/>
            <a:ext cx="9966589" cy="579646"/>
          </a:xfrm>
          <a:prstGeom prst="rect">
            <a:avLst/>
          </a:prstGeom>
          <a:ln>
            <a:noFill/>
          </a:ln>
        </p:spPr>
        <p:txBody>
          <a:bodyPr wrap="square" anchor="b">
            <a:spAutoFit/>
          </a:bodyPr>
          <a:lstStyle>
            <a:lvl1pPr marL="0" indent="0" algn="l" rtl="0" eaLnBrk="1" fontAlgn="base" hangingPunct="1">
              <a:lnSpc>
                <a:spcPct val="90000"/>
              </a:lnSpc>
              <a:spcBef>
                <a:spcPts val="10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1pPr>
            <a:lvl2pPr marL="457748"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2pPr>
            <a:lvl3pPr marL="915464"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3pPr>
            <a:lvl4pPr marL="1373186"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4pPr>
            <a:lvl5pPr marL="1830919" indent="0" algn="l" rtl="0" eaLnBrk="1" fontAlgn="base" hangingPunct="1">
              <a:lnSpc>
                <a:spcPct val="90000"/>
              </a:lnSpc>
              <a:spcBef>
                <a:spcPts val="500"/>
              </a:spcBef>
              <a:spcAft>
                <a:spcPct val="0"/>
              </a:spcAft>
              <a:buFontTx/>
              <a:buNone/>
              <a:defRPr sz="2000" b="0" i="0" kern="1200">
                <a:solidFill>
                  <a:schemeClr val="tx2"/>
                </a:solidFill>
                <a:latin typeface="Arial" panose="020B0604020202020204" pitchFamily="34" charset="0"/>
                <a:ea typeface="ヒラギノ角ゴ Pro W3" panose="020B0300000000000000" pitchFamily="34" charset="-128"/>
                <a:cs typeface="+mn-cs"/>
              </a:defRPr>
            </a:lvl5pPr>
            <a:lvl6pPr marL="251751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5240"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2966"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90694" indent="-228878" algn="l" defTabSz="9154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100000"/>
              </a:lnSpc>
              <a:spcBef>
                <a:spcPts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Phosphate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and calcium may be elevated or remain within normal limits. </a:t>
            </a:r>
            <a:b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b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ALP, alkaline phosphatase;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ALPL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alkaline phosphatase gene </a:t>
            </a:r>
            <a:r>
              <a:rPr kumimoji="0" lang="en-GB"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liver/bone/kidney</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HPP, hypophosphatasia </a:t>
            </a:r>
          </a:p>
          <a:p>
            <a:pPr marL="0" marR="0" lvl="0" indent="0" algn="l" defTabSz="857250" rtl="0" eaLnBrk="1" fontAlgn="base" latinLnBrk="0" hangingPunct="1">
              <a:lnSpc>
                <a:spcPct val="100000"/>
              </a:lnSpc>
              <a:spcBef>
                <a:spcPts val="0"/>
              </a:spcBef>
              <a:spcAft>
                <a:spcPts val="375"/>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1. Rockman-Greenberg C.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Pediatr</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Endocrinol Rev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2013;10(suppl 2):380–88; 2. Whyte MP. In: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Thakker</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et al, eds.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Genetics of Bone Biology and Skeletal Disease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2013:337–60; 3.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Mornet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E.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Best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Pract</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Res Clin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Rheumatol</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2008;22:113–27; 4.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Millán</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JL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J Bone Miner Res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2008;23:777–87; 5. Whyte MP.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Endocr</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Rev </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1994;15:439–61; 6.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Millán</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JL, Whyte MP.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Calcif</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Tissue Int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Arial" panose="020B0604020202020204" pitchFamily="34" charset="0"/>
              </a:rPr>
              <a:t> 2016;98(4):398–416</a:t>
            </a:r>
          </a:p>
        </p:txBody>
      </p:sp>
      <p:sp>
        <p:nvSpPr>
          <p:cNvPr id="22" name="TextBox 21">
            <a:extLst>
              <a:ext uri="{FF2B5EF4-FFF2-40B4-BE49-F238E27FC236}">
                <a16:creationId xmlns:a16="http://schemas.microsoft.com/office/drawing/2014/main" id="{9D78A2CA-E2F1-A4E8-3857-C465CF74F570}"/>
              </a:ext>
            </a:extLst>
          </p:cNvPr>
          <p:cNvSpPr txBox="1"/>
          <p:nvPr/>
        </p:nvSpPr>
        <p:spPr>
          <a:xfrm>
            <a:off x="2827398" y="5028030"/>
            <a:ext cx="1708158" cy="323165"/>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83C8C">
                    <a:lumMod val="50000"/>
                  </a:srgbClr>
                </a:solidFill>
                <a:effectLst/>
                <a:uLnTx/>
                <a:uFillTx/>
                <a:latin typeface="Arial" panose="020B0604020202020204" pitchFamily="34" charset="0"/>
                <a:ea typeface="ヒラギノ角ゴ Pro W3" panose="020B0300000000000000" pitchFamily="34" charset="-128"/>
                <a:cs typeface="Arial" panose="020B0604020202020204" pitchFamily="34" charset="0"/>
              </a:rPr>
              <a:t>Cell membrane</a:t>
            </a:r>
          </a:p>
        </p:txBody>
      </p:sp>
      <p:sp>
        <p:nvSpPr>
          <p:cNvPr id="9" name="Rounded Rectangle 23">
            <a:extLst>
              <a:ext uri="{FF2B5EF4-FFF2-40B4-BE49-F238E27FC236}">
                <a16:creationId xmlns:a16="http://schemas.microsoft.com/office/drawing/2014/main" id="{3D76E9A7-A594-78C7-AF54-91C3F257E140}"/>
              </a:ext>
            </a:extLst>
          </p:cNvPr>
          <p:cNvSpPr/>
          <p:nvPr/>
        </p:nvSpPr>
        <p:spPr bwMode="auto">
          <a:xfrm>
            <a:off x="8702764" y="2342534"/>
            <a:ext cx="2617103" cy="643897"/>
          </a:xfrm>
          <a:prstGeom prst="rect">
            <a:avLst/>
          </a:prstGeom>
          <a:noFill/>
          <a:ln w="12700" cap="flat" cmpd="sng" algn="ctr">
            <a:solidFill>
              <a:schemeClr val="tx1"/>
            </a:solidFill>
            <a:prstDash val="solid"/>
            <a:round/>
            <a:headEnd type="none" w="med" len="med"/>
            <a:tailEnd type="none" w="med" len="med"/>
          </a:ln>
          <a:effectLst/>
        </p:spPr>
        <p:txBody>
          <a:bodyPr vert="horz" wrap="square" lIns="85725" tIns="42863" rIns="85725" bIns="42863" numCol="1" rtlCol="0" anchor="t" anchorCtr="0" compatLnSpc="1">
            <a:prstTxWarp prst="textNoShape">
              <a:avLst/>
            </a:prstTxWarp>
          </a:bodyPr>
          <a:lstStyle/>
          <a:p>
            <a:pPr marL="267891" marR="0" lvl="0" indent="-267891" algn="l" defTabSz="857250"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Inorganic phosphate (Pi)</a:t>
            </a:r>
          </a:p>
          <a:p>
            <a:pPr marL="267891" marR="0" lvl="0" indent="-267891" algn="l" defTabSz="857250"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Pyridoxal (PL) </a:t>
            </a:r>
          </a:p>
        </p:txBody>
      </p:sp>
      <p:sp>
        <p:nvSpPr>
          <p:cNvPr id="10" name="TextBox 9">
            <a:extLst>
              <a:ext uri="{FF2B5EF4-FFF2-40B4-BE49-F238E27FC236}">
                <a16:creationId xmlns:a16="http://schemas.microsoft.com/office/drawing/2014/main" id="{E9E7FABD-85DE-1E80-0D02-6012808F0BC5}"/>
              </a:ext>
            </a:extLst>
          </p:cNvPr>
          <p:cNvSpPr txBox="1"/>
          <p:nvPr/>
        </p:nvSpPr>
        <p:spPr>
          <a:xfrm>
            <a:off x="932899" y="2147952"/>
            <a:ext cx="2828555" cy="294376"/>
          </a:xfrm>
          <a:prstGeom prst="rect">
            <a:avLst/>
          </a:prstGeom>
          <a:solidFill>
            <a:schemeClr val="tx1"/>
          </a:solid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313" b="0" i="0" u="none" strike="noStrike" kern="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Key substrates</a:t>
            </a:r>
            <a:r>
              <a:rPr kumimoji="0" lang="en-US" sz="1313" b="0" i="0" u="none" strike="noStrike" kern="0" cap="none" spc="0" normalizeH="0" baseline="3000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3</a:t>
            </a:r>
            <a:endParaRPr kumimoji="0" lang="en-US" sz="1313" b="0" i="0" u="none" strike="noStrike" kern="0" cap="none" spc="0" normalizeH="0" baseline="0" noProof="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11" name="Rounded Rectangle 26">
            <a:extLst>
              <a:ext uri="{FF2B5EF4-FFF2-40B4-BE49-F238E27FC236}">
                <a16:creationId xmlns:a16="http://schemas.microsoft.com/office/drawing/2014/main" id="{A9AEE18A-91FF-22DB-4F4D-067FAECD6E56}"/>
              </a:ext>
            </a:extLst>
          </p:cNvPr>
          <p:cNvSpPr/>
          <p:nvPr/>
        </p:nvSpPr>
        <p:spPr bwMode="auto">
          <a:xfrm>
            <a:off x="915999" y="2464551"/>
            <a:ext cx="2828556" cy="964449"/>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85725" tIns="42863" rIns="85725" bIns="42863" numCol="1" rtlCol="0" anchor="ctr" anchorCtr="0" compatLnSpc="1">
            <a:prstTxWarp prst="textNoShape">
              <a:avLst/>
            </a:prstTxWarp>
          </a:bodyPr>
          <a:lstStyle/>
          <a:p>
            <a:pPr marL="267891" marR="0" lvl="0" indent="-267891" algn="l" defTabSz="857250"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Inorganic pyrophosphate (</a:t>
            </a:r>
            <a:r>
              <a:rPr kumimoji="0" lang="en-US" sz="1313" b="0" i="0" u="none" strike="noStrike" kern="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PPi</a:t>
            </a: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a:t>
            </a:r>
          </a:p>
          <a:p>
            <a:pPr marL="267891" marR="0" lvl="0" indent="-267891" algn="l" defTabSz="857250"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Pyridoxal 5′-phosphate (PLP)</a:t>
            </a:r>
          </a:p>
          <a:p>
            <a:pPr marL="267891" marR="0" lvl="0" indent="-267891" algn="l" defTabSz="857250" rtl="0" eaLnBrk="0" fontAlgn="base" latinLnBrk="0" hangingPunct="0">
              <a:lnSpc>
                <a:spcPct val="100000"/>
              </a:lnSpc>
              <a:spcBef>
                <a:spcPct val="0"/>
              </a:spcBef>
              <a:spcAft>
                <a:spcPts val="563"/>
              </a:spcAft>
              <a:buClrTx/>
              <a:buSzTx/>
              <a:buFont typeface="Arial" panose="020B0604020202020204" pitchFamily="34" charset="0"/>
              <a:buChar char="•"/>
              <a:tabLst/>
              <a:defRPr/>
            </a:pPr>
            <a:r>
              <a:rPr kumimoji="0" lang="en-US" sz="1313" b="0" i="0" u="none" strike="noStrike" kern="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Phosphoethanolamine</a:t>
            </a: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(PEA)</a:t>
            </a:r>
          </a:p>
        </p:txBody>
      </p:sp>
      <p:sp>
        <p:nvSpPr>
          <p:cNvPr id="12" name="TextBox 11">
            <a:extLst>
              <a:ext uri="{FF2B5EF4-FFF2-40B4-BE49-F238E27FC236}">
                <a16:creationId xmlns:a16="http://schemas.microsoft.com/office/drawing/2014/main" id="{CDE2D79D-C090-9A05-2B26-7EBB91CFE35E}"/>
              </a:ext>
            </a:extLst>
          </p:cNvPr>
          <p:cNvSpPr txBox="1"/>
          <p:nvPr/>
        </p:nvSpPr>
        <p:spPr>
          <a:xfrm>
            <a:off x="8672828" y="3770183"/>
            <a:ext cx="2664116" cy="1157452"/>
          </a:xfrm>
          <a:prstGeom prst="round2DiagRect">
            <a:avLst>
              <a:gd name="adj1" fmla="val 0"/>
              <a:gd name="adj2" fmla="val 0"/>
            </a:avLst>
          </a:prstGeom>
          <a:noFill/>
          <a:ln w="12700">
            <a:solidFill>
              <a:srgbClr val="000000"/>
            </a:solidFill>
          </a:ln>
        </p:spPr>
        <p:txBody>
          <a:bodyPr wrap="square" lIns="85725" tIns="42863" rIns="85725" bIns="42863" rtlCol="0" anchor="ctr">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rPr>
              <a:t>In HPP, low serum ALP activity results in accumulation of </a:t>
            </a:r>
            <a:endPar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endParaRPr>
          </a:p>
          <a:p>
            <a:pPr marL="267891" marR="0" lvl="0" indent="-267891" algn="l" defTabSz="8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rPr>
              <a:t>PPi</a:t>
            </a:r>
            <a:r>
              <a:rPr kumimoji="0" lang="en-US" sz="1313" b="0" i="0" u="none" strike="noStrike" kern="0" cap="none" spc="0" normalizeH="0" baseline="3000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rPr>
              <a:t>1,4,a</a:t>
            </a:r>
            <a:endParaRPr kumimoji="0" lang="en-US" sz="1313" b="0" i="0" u="none" strike="noStrike" kern="0" cap="none" spc="0" normalizeH="0" baseline="30000" noProof="0" dirty="0">
              <a:ln>
                <a:noFill/>
              </a:ln>
              <a:solidFill>
                <a:srgbClr val="6E6159"/>
              </a:solidFill>
              <a:effectLst/>
              <a:uLnTx/>
              <a:uFillTx/>
              <a:latin typeface="Arial" panose="020B0604020202020204" pitchFamily="34" charset="0"/>
              <a:ea typeface="ＭＳ Ｐゴシック"/>
              <a:cs typeface="Arial" panose="020B0604020202020204" pitchFamily="34" charset="0"/>
            </a:endParaRPr>
          </a:p>
          <a:p>
            <a:pPr marL="267891" marR="0" lvl="0" indent="-267891" algn="l" defTabSz="8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rPr>
              <a:t>PLP (vitamin B6)</a:t>
            </a:r>
            <a:r>
              <a:rPr kumimoji="0" lang="en-CA" sz="1313" b="0" i="0" u="none" strike="noStrike" kern="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1,3,4</a:t>
            </a:r>
            <a:r>
              <a:rPr kumimoji="0" lang="en-CA" sz="1313" b="0" i="0" u="none" strike="noStrike" kern="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a:t>
            </a:r>
          </a:p>
          <a:p>
            <a:pPr marL="267891" marR="0" lvl="0" indent="-267891" algn="l" defTabSz="8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rPr>
              <a:t>PEA</a:t>
            </a:r>
            <a:r>
              <a:rPr kumimoji="0" lang="en-CA" sz="1313" b="0" i="0" u="none" strike="noStrike" kern="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sym typeface="Symbol"/>
              </a:rPr>
              <a:t>5</a:t>
            </a:r>
            <a:endParaRPr kumimoji="0" lang="en-US" sz="1313" b="0" i="0" u="none" strike="noStrike" kern="0" cap="none" spc="0" normalizeH="0" baseline="0" noProof="0" dirty="0">
              <a:ln>
                <a:noFill/>
              </a:ln>
              <a:solidFill>
                <a:srgbClr val="6E6159"/>
              </a:solidFill>
              <a:effectLst/>
              <a:uLnTx/>
              <a:uFillTx/>
              <a:latin typeface="Arial" panose="020B0604020202020204" pitchFamily="34" charset="0"/>
              <a:ea typeface="ＭＳ Ｐゴシック"/>
              <a:cs typeface="Arial" panose="020B0604020202020204" pitchFamily="34" charset="0"/>
              <a:sym typeface="Symbol"/>
            </a:endParaRPr>
          </a:p>
        </p:txBody>
      </p:sp>
      <p:sp>
        <p:nvSpPr>
          <p:cNvPr id="13" name="TextBox 12">
            <a:extLst>
              <a:ext uri="{FF2B5EF4-FFF2-40B4-BE49-F238E27FC236}">
                <a16:creationId xmlns:a16="http://schemas.microsoft.com/office/drawing/2014/main" id="{AB6FF2D3-008A-496D-529F-A832EBB7A72F}"/>
              </a:ext>
            </a:extLst>
          </p:cNvPr>
          <p:cNvSpPr txBox="1"/>
          <p:nvPr/>
        </p:nvSpPr>
        <p:spPr>
          <a:xfrm>
            <a:off x="7574755" y="1954189"/>
            <a:ext cx="3762190" cy="290882"/>
          </a:xfrm>
          <a:prstGeom prst="rect">
            <a:avLst/>
          </a:prstGeom>
          <a:solidFill>
            <a:schemeClr val="tx1"/>
          </a:solidFill>
        </p:spPr>
        <p:txBody>
          <a:bodyPr wrap="square" lIns="0" tIns="0" rIns="0" bIns="0" rtlCol="0" anchor="t">
            <a:no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Products of  ALP enzymatic activity</a:t>
            </a:r>
            <a:r>
              <a:rPr kumimoji="0" lang="en-US" sz="1313"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1,3</a:t>
            </a:r>
            <a:endPar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cxnSp>
        <p:nvCxnSpPr>
          <p:cNvPr id="14" name="Connector: Elbow 23557">
            <a:extLst>
              <a:ext uri="{FF2B5EF4-FFF2-40B4-BE49-F238E27FC236}">
                <a16:creationId xmlns:a16="http://schemas.microsoft.com/office/drawing/2014/main" id="{4ACD3CD9-9613-CB72-519E-FD9CEB061F2E}"/>
              </a:ext>
            </a:extLst>
          </p:cNvPr>
          <p:cNvCxnSpPr>
            <a:cxnSpLocks/>
            <a:endCxn id="15" idx="2"/>
          </p:cNvCxnSpPr>
          <p:nvPr/>
        </p:nvCxnSpPr>
        <p:spPr>
          <a:xfrm flipV="1">
            <a:off x="3744555" y="3232820"/>
            <a:ext cx="1488236" cy="1116"/>
          </a:xfrm>
          <a:prstGeom prst="bentConnector3">
            <a:avLst>
              <a:gd name="adj1" fmla="val 50000"/>
            </a:avLst>
          </a:prstGeom>
          <a:noFill/>
          <a:ln w="28575" cap="flat" cmpd="sng" algn="ctr">
            <a:solidFill>
              <a:schemeClr val="tx1"/>
            </a:solidFill>
            <a:prstDash val="sysDash"/>
            <a:miter lim="800000"/>
            <a:tailEnd type="triangle"/>
          </a:ln>
          <a:effectLst/>
        </p:spPr>
      </p:cxnSp>
      <p:sp>
        <p:nvSpPr>
          <p:cNvPr id="15" name="TextBox 14">
            <a:extLst>
              <a:ext uri="{FF2B5EF4-FFF2-40B4-BE49-F238E27FC236}">
                <a16:creationId xmlns:a16="http://schemas.microsoft.com/office/drawing/2014/main" id="{36B5C024-EE6C-5083-128E-AD6127D92272}"/>
              </a:ext>
            </a:extLst>
          </p:cNvPr>
          <p:cNvSpPr txBox="1"/>
          <p:nvPr/>
        </p:nvSpPr>
        <p:spPr>
          <a:xfrm>
            <a:off x="5232792" y="3033892"/>
            <a:ext cx="1358238" cy="397857"/>
          </a:xfrm>
          <a:prstGeom prst="ellipse">
            <a:avLst/>
          </a:prstGeom>
          <a:solidFill>
            <a:srgbClr val="FFFFFF"/>
          </a:solidFill>
          <a:ln w="38100">
            <a:solidFill>
              <a:schemeClr val="tx1"/>
            </a:solidFill>
          </a:ln>
        </p:spPr>
        <p:txBody>
          <a:bodyPr wrap="square" lIns="0" tIns="0" rIns="0" bIns="0" rtlCol="0">
            <a:noAutofit/>
          </a:bodyPr>
          <a:lstStyle/>
          <a:p>
            <a:pPr marL="33750" marR="0" lvl="0" indent="0" algn="ctr" defTabSz="857250" rtl="0" eaLnBrk="1" fontAlgn="auto" latinLnBrk="0" hangingPunct="1">
              <a:lnSpc>
                <a:spcPct val="100000"/>
              </a:lnSpc>
              <a:spcBef>
                <a:spcPts val="0"/>
              </a:spcBef>
              <a:spcAft>
                <a:spcPts val="0"/>
              </a:spcAft>
              <a:buClrTx/>
              <a:buSzTx/>
              <a:buFontTx/>
              <a:buNone/>
              <a:tabLst/>
              <a:defRPr/>
            </a:pPr>
            <a:r>
              <a:rPr kumimoji="0" lang="en-US" sz="1313" b="1" i="0" u="none" strike="noStrike" kern="0" cap="none" spc="0" normalizeH="0" baseline="0" noProof="0" dirty="0">
                <a:ln>
                  <a:noFill/>
                </a:ln>
                <a:solidFill>
                  <a:srgbClr val="283C8C"/>
                </a:solidFill>
                <a:effectLst/>
                <a:uLnTx/>
                <a:uFillTx/>
                <a:latin typeface="Arial" panose="020B0604020202020204" pitchFamily="34" charset="0"/>
                <a:ea typeface="ヒラギノ角ゴ Pro W3" panose="020B0300000000000000" pitchFamily="34" charset="-128"/>
                <a:cs typeface="Arial" panose="020B0604020202020204" pitchFamily="34" charset="0"/>
              </a:rPr>
              <a:t>ALP</a:t>
            </a:r>
            <a:r>
              <a:rPr kumimoji="0" lang="en-US" sz="1313" b="1" i="0" u="none" strike="noStrike" kern="0" cap="none" spc="0" normalizeH="0" baseline="30000" noProof="0" dirty="0">
                <a:ln>
                  <a:noFill/>
                </a:ln>
                <a:solidFill>
                  <a:srgbClr val="283C8C"/>
                </a:solidFill>
                <a:effectLst/>
                <a:uLnTx/>
                <a:uFillTx/>
                <a:latin typeface="Arial" panose="020B0604020202020204" pitchFamily="34" charset="0"/>
                <a:ea typeface="ヒラギノ角ゴ Pro W3" panose="020B0300000000000000" pitchFamily="34" charset="-128"/>
                <a:cs typeface="Arial" panose="020B0604020202020204" pitchFamily="34" charset="0"/>
              </a:rPr>
              <a:t>4,5</a:t>
            </a:r>
            <a:endParaRPr kumimoji="0" lang="en-US" sz="1313" b="1" i="0" u="none" strike="noStrike" kern="0" cap="none" spc="0" normalizeH="0" baseline="0" noProof="0" dirty="0">
              <a:ln>
                <a:noFill/>
              </a:ln>
              <a:solidFill>
                <a:srgbClr val="283C8C"/>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cxnSp>
        <p:nvCxnSpPr>
          <p:cNvPr id="17" name="Connector: Elbow 23561">
            <a:extLst>
              <a:ext uri="{FF2B5EF4-FFF2-40B4-BE49-F238E27FC236}">
                <a16:creationId xmlns:a16="http://schemas.microsoft.com/office/drawing/2014/main" id="{76203A4A-49F4-D5A6-A950-C43B22CB0853}"/>
              </a:ext>
            </a:extLst>
          </p:cNvPr>
          <p:cNvCxnSpPr>
            <a:cxnSpLocks/>
            <a:stCxn id="15" idx="6"/>
          </p:cNvCxnSpPr>
          <p:nvPr/>
        </p:nvCxnSpPr>
        <p:spPr>
          <a:xfrm flipV="1">
            <a:off x="6591030" y="2632181"/>
            <a:ext cx="2081798" cy="600640"/>
          </a:xfrm>
          <a:prstGeom prst="bentConnector3">
            <a:avLst>
              <a:gd name="adj1" fmla="val 50000"/>
            </a:avLst>
          </a:prstGeom>
          <a:noFill/>
          <a:ln w="28575" cap="flat" cmpd="sng" algn="ctr">
            <a:solidFill>
              <a:schemeClr val="tx1"/>
            </a:solidFill>
            <a:prstDash val="sysDash"/>
            <a:miter lim="800000"/>
            <a:tailEnd type="triangle"/>
          </a:ln>
          <a:effectLst/>
        </p:spPr>
      </p:cxnSp>
      <p:sp>
        <p:nvSpPr>
          <p:cNvPr id="19" name="Arrow: Right 18">
            <a:extLst>
              <a:ext uri="{FF2B5EF4-FFF2-40B4-BE49-F238E27FC236}">
                <a16:creationId xmlns:a16="http://schemas.microsoft.com/office/drawing/2014/main" id="{DB9CA178-8BBD-4CC2-339C-1F612A1A42DE}"/>
              </a:ext>
            </a:extLst>
          </p:cNvPr>
          <p:cNvSpPr/>
          <p:nvPr/>
        </p:nvSpPr>
        <p:spPr>
          <a:xfrm>
            <a:off x="7295188" y="4204380"/>
            <a:ext cx="1395812" cy="512956"/>
          </a:xfrm>
          <a:prstGeom prst="rightArrow">
            <a:avLst>
              <a:gd name="adj1" fmla="val 50000"/>
              <a:gd name="adj2" fmla="val 52081"/>
            </a:avLst>
          </a:prstGeom>
          <a:solidFill>
            <a:schemeClr val="tx1"/>
          </a:solidFill>
          <a:ln w="6350" cap="flat" cmpd="sng" algn="ctr">
            <a:noFill/>
            <a:prstDash val="solid"/>
            <a:miter lim="800000"/>
          </a:ln>
          <a:effectLst/>
        </p:spPr>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0" cap="none" spc="0" normalizeH="0" baseline="0" noProof="0">
              <a:ln>
                <a:noFill/>
              </a:ln>
              <a:solidFill>
                <a:srgbClr val="F5F5F5"/>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30" name="TextBox 29">
            <a:extLst>
              <a:ext uri="{FF2B5EF4-FFF2-40B4-BE49-F238E27FC236}">
                <a16:creationId xmlns:a16="http://schemas.microsoft.com/office/drawing/2014/main" id="{C76B19B3-C5D2-934F-AEA8-CEBE7BF7A473}"/>
              </a:ext>
            </a:extLst>
          </p:cNvPr>
          <p:cNvSpPr txBox="1"/>
          <p:nvPr/>
        </p:nvSpPr>
        <p:spPr>
          <a:xfrm>
            <a:off x="868781" y="1003529"/>
            <a:ext cx="10467766" cy="861774"/>
          </a:xfrm>
          <a:prstGeom prst="rect">
            <a:avLst/>
          </a:prstGeom>
          <a:solidFill>
            <a:schemeClr val="tx1"/>
          </a:solidFill>
        </p:spPr>
        <p:txBody>
          <a:bodyPr wrap="square">
            <a:spAutoFit/>
          </a:bodyPr>
          <a:lstStyle/>
          <a:p>
            <a:pPr marL="256500" marR="0" lvl="0" indent="-256500" algn="l" defTabSz="857250" rtl="0" eaLnBrk="1" fontAlgn="base" latinLnBrk="0" hangingPunct="1">
              <a:lnSpc>
                <a:spcPct val="100000"/>
              </a:lnSpc>
              <a:spcBef>
                <a:spcPct val="0"/>
              </a:spcBef>
              <a:spcAft>
                <a:spcPts val="563"/>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HPP is a rare, inherited, metabolic disorder caused by deficiency in the </a:t>
            </a:r>
            <a:r>
              <a:rPr kumimoji="0" lang="en-US" sz="15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ALPL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gene</a:t>
            </a:r>
            <a:r>
              <a:rPr kumimoji="0" lang="en-US" sz="15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1,2</a:t>
            </a:r>
          </a:p>
          <a:p>
            <a:pPr marL="513000" marR="0" lvl="0" indent="-256500" algn="l" defTabSz="857250" rtl="0" eaLnBrk="1" fontAlgn="base" latinLnBrk="0" hangingPunct="1">
              <a:lnSpc>
                <a:spcPct val="100000"/>
              </a:lnSpc>
              <a:spcBef>
                <a:spcPct val="0"/>
              </a:spcBef>
              <a:spcAft>
                <a:spcPts val="563"/>
              </a:spcAft>
              <a:buClr>
                <a:srgbClr val="FFFFFF"/>
              </a:buClr>
              <a:buSzTx/>
              <a:buFont typeface="Engravers MT" panose="02090707080505020304" pitchFamily="18" charset="0"/>
              <a:buChar char="–"/>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Loss-of-function mutations in </a:t>
            </a:r>
            <a:r>
              <a:rPr kumimoji="0" lang="en-US" sz="15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ALPL</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 cause the deficiency of tissue-nonspecific ALP activity which leads to the extracellular accumulation of its substrates</a:t>
            </a:r>
            <a:r>
              <a:rPr kumimoji="0" lang="en-US" sz="15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1</a:t>
            </a:r>
          </a:p>
        </p:txBody>
      </p:sp>
      <p:pic>
        <p:nvPicPr>
          <p:cNvPr id="34" name="Picture 33">
            <a:extLst>
              <a:ext uri="{FF2B5EF4-FFF2-40B4-BE49-F238E27FC236}">
                <a16:creationId xmlns:a16="http://schemas.microsoft.com/office/drawing/2014/main" id="{EECE945B-54BA-51B3-89A6-637FF7DEAED3}"/>
              </a:ext>
            </a:extLst>
          </p:cNvPr>
          <p:cNvPicPr>
            <a:picLocks noChangeAspect="1"/>
          </p:cNvPicPr>
          <p:nvPr/>
        </p:nvPicPr>
        <p:blipFill>
          <a:blip r:embed="rId5"/>
          <a:stretch>
            <a:fillRect/>
          </a:stretch>
        </p:blipFill>
        <p:spPr>
          <a:xfrm>
            <a:off x="4491007" y="4312705"/>
            <a:ext cx="2992932" cy="1093426"/>
          </a:xfrm>
          <a:prstGeom prst="rect">
            <a:avLst/>
          </a:prstGeom>
        </p:spPr>
      </p:pic>
      <p:sp>
        <p:nvSpPr>
          <p:cNvPr id="4" name="TextBox 3">
            <a:extLst>
              <a:ext uri="{FF2B5EF4-FFF2-40B4-BE49-F238E27FC236}">
                <a16:creationId xmlns:a16="http://schemas.microsoft.com/office/drawing/2014/main" id="{A571168A-E6B9-9657-090C-67B7348C51BF}"/>
              </a:ext>
            </a:extLst>
          </p:cNvPr>
          <p:cNvSpPr txBox="1"/>
          <p:nvPr/>
        </p:nvSpPr>
        <p:spPr>
          <a:xfrm>
            <a:off x="1497969" y="5460953"/>
            <a:ext cx="8955466" cy="222240"/>
          </a:xfrm>
          <a:prstGeom prst="rect">
            <a:avLst/>
          </a:prstGeom>
          <a:noFill/>
        </p:spPr>
        <p:txBody>
          <a:bodyPr wrap="square">
            <a:spAutoFit/>
          </a:bodyPr>
          <a:lstStyle/>
          <a:p>
            <a:pPr marL="0" marR="0" lvl="0" indent="0" algn="l" defTabSz="857250" rtl="0" eaLnBrk="1" fontAlgn="base" latinLnBrk="0" hangingPunct="1">
              <a:lnSpc>
                <a:spcPct val="100000"/>
              </a:lnSpc>
              <a:spcBef>
                <a:spcPct val="0"/>
              </a:spcBef>
              <a:spcAft>
                <a:spcPct val="0"/>
              </a:spcAft>
              <a:buClrTx/>
              <a:buSzTx/>
              <a:buFontTx/>
              <a:buNone/>
              <a:tabLst/>
              <a:defRPr/>
            </a:pP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Figure used from (</a:t>
            </a:r>
            <a:r>
              <a:rPr kumimoji="0" lang="en-IN" sz="844" b="0" i="0"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Millán</a:t>
            </a: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JL, Whyte MP. Alkaline Phosphatase and Hypophosphatasia. </a:t>
            </a:r>
            <a:r>
              <a:rPr kumimoji="0" lang="en-IN" sz="844" b="0" i="1" u="none" strike="noStrike" kern="1200" cap="none" spc="0" normalizeH="0" baseline="0" noProof="0" dirty="0" err="1">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Calcif</a:t>
            </a:r>
            <a:r>
              <a:rPr kumimoji="0" lang="en-IN" sz="844" b="0" i="1"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Tissue Int. </a:t>
            </a: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2016;98(4):398–416</a:t>
            </a:r>
            <a:r>
              <a:rPr kumimoji="0" lang="en-IN" sz="844" b="0" i="0" u="none" strike="noStrike" kern="1200" cap="none" spc="0" normalizeH="0" baseline="3000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)6.</a:t>
            </a:r>
            <a:r>
              <a:rPr kumimoji="0" lang="en-IN" sz="844" b="0" i="0" u="none" strike="noStrike" kern="1200" cap="none" spc="0" normalizeH="0" baseline="0" noProof="0" dirty="0">
                <a:ln>
                  <a:noFill/>
                </a:ln>
                <a:solidFill>
                  <a:srgbClr val="6E6159"/>
                </a:solidFill>
                <a:effectLst/>
                <a:uLnTx/>
                <a:uFillTx/>
                <a:latin typeface="Arial" panose="020B0604020202020204" pitchFamily="34" charset="0"/>
                <a:ea typeface="ヒラギノ角ゴ Pro W3" panose="020B0300000000000000" pitchFamily="34" charset="-128"/>
                <a:cs typeface="Arial" panose="020B0604020202020204" pitchFamily="34" charset="0"/>
              </a:rPr>
              <a:t> Published by Springer Nature under CC BY 2.0 </a:t>
            </a:r>
            <a:r>
              <a:rPr kumimoji="0" lang="en-IN" sz="844"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hlinkClick r:id="rId6"/>
              </a:rPr>
              <a:t>License</a:t>
            </a:r>
            <a:r>
              <a:rPr kumimoji="0" lang="en-IN" sz="844"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rPr>
              <a:t>.</a:t>
            </a:r>
          </a:p>
        </p:txBody>
      </p:sp>
      <p:sp>
        <p:nvSpPr>
          <p:cNvPr id="6" name="Title 5">
            <a:extLst>
              <a:ext uri="{FF2B5EF4-FFF2-40B4-BE49-F238E27FC236}">
                <a16:creationId xmlns:a16="http://schemas.microsoft.com/office/drawing/2014/main" id="{8124BC41-28C0-4836-C8C8-2342DD57D57A}"/>
              </a:ext>
            </a:extLst>
          </p:cNvPr>
          <p:cNvSpPr>
            <a:spLocks noGrp="1"/>
          </p:cNvSpPr>
          <p:nvPr>
            <p:ph type="title"/>
          </p:nvPr>
        </p:nvSpPr>
        <p:spPr>
          <a:xfrm>
            <a:off x="863202" y="67500"/>
            <a:ext cx="9840517" cy="708750"/>
          </a:xfrm>
        </p:spPr>
        <p:txBody>
          <a:bodyPr/>
          <a:lstStyle/>
          <a:p>
            <a:r>
              <a:rPr lang="en-GB" dirty="0">
                <a:ea typeface="ヒラギノ角ゴ Pro W3"/>
              </a:rPr>
              <a:t>Hypophosphatasia – caused by mutations in </a:t>
            </a:r>
            <a:r>
              <a:rPr lang="en-GB" i="1" dirty="0">
                <a:ea typeface="ヒラギノ角ゴ Pro W3"/>
              </a:rPr>
              <a:t>ALPL</a:t>
            </a:r>
            <a:r>
              <a:rPr lang="en-GB" dirty="0">
                <a:ea typeface="ヒラギノ角ゴ Pro W3"/>
              </a:rPr>
              <a:t> gene</a:t>
            </a:r>
            <a:endParaRPr lang="en-IN" dirty="0"/>
          </a:p>
        </p:txBody>
      </p:sp>
      <p:sp>
        <p:nvSpPr>
          <p:cNvPr id="8" name="Rectangle: Rounded Corners 7">
            <a:extLst>
              <a:ext uri="{FF2B5EF4-FFF2-40B4-BE49-F238E27FC236}">
                <a16:creationId xmlns:a16="http://schemas.microsoft.com/office/drawing/2014/main" id="{E05979EE-D7A9-55BF-FD31-EC4FA4F83753}"/>
              </a:ext>
            </a:extLst>
          </p:cNvPr>
          <p:cNvSpPr/>
          <p:nvPr/>
        </p:nvSpPr>
        <p:spPr>
          <a:xfrm>
            <a:off x="863204" y="1009055"/>
            <a:ext cx="10465591" cy="4679231"/>
          </a:xfrm>
          <a:prstGeom prst="roundRect">
            <a:avLst>
              <a:gd name="adj" fmla="val 0"/>
            </a:avLst>
          </a:prstGeom>
          <a:noFill/>
          <a:ln w="6350">
            <a:solidFill>
              <a:srgbClr val="6E6159"/>
            </a:solidFill>
            <a:prstDash val="solid"/>
          </a:ln>
          <a:effectLst/>
        </p:spPr>
        <p:style>
          <a:lnRef idx="1">
            <a:schemeClr val="accent1"/>
          </a:lnRef>
          <a:fillRef idx="3">
            <a:schemeClr val="accent1"/>
          </a:fillRef>
          <a:effectRef idx="2">
            <a:schemeClr val="accent1"/>
          </a:effectRef>
          <a:fontRef idx="minor">
            <a:schemeClr val="lt1"/>
          </a:fontRef>
        </p:style>
        <p:txBody>
          <a:bodyPr wrap="square" lIns="171450" tIns="85725" rIns="171450" bIns="85725" rtlCol="0" anchor="t" anchorCtr="0">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30885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4BF98-5DDE-E8DB-B42E-DA511461B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0" y="764294"/>
            <a:ext cx="3793718" cy="5715044"/>
          </a:xfrm>
          <a:prstGeom prst="rect">
            <a:avLst/>
          </a:prstGeom>
        </p:spPr>
      </p:pic>
      <p:pic>
        <p:nvPicPr>
          <p:cNvPr id="9" name="Picture 8">
            <a:extLst>
              <a:ext uri="{FF2B5EF4-FFF2-40B4-BE49-F238E27FC236}">
                <a16:creationId xmlns:a16="http://schemas.microsoft.com/office/drawing/2014/main" id="{AB2C76C9-6C25-5FC1-D239-02804EF68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443" y="764295"/>
            <a:ext cx="3622346" cy="5715041"/>
          </a:xfrm>
          <a:prstGeom prst="rect">
            <a:avLst/>
          </a:prstGeom>
        </p:spPr>
      </p:pic>
      <p:pic>
        <p:nvPicPr>
          <p:cNvPr id="11" name="Picture 10">
            <a:extLst>
              <a:ext uri="{FF2B5EF4-FFF2-40B4-BE49-F238E27FC236}">
                <a16:creationId xmlns:a16="http://schemas.microsoft.com/office/drawing/2014/main" id="{7D71DBB3-4624-70CE-6038-B664A3637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224" y="764295"/>
            <a:ext cx="4212269" cy="5715042"/>
          </a:xfrm>
          <a:prstGeom prst="rect">
            <a:avLst/>
          </a:prstGeom>
        </p:spPr>
      </p:pic>
      <p:sp>
        <p:nvSpPr>
          <p:cNvPr id="17" name="TextBox 16">
            <a:extLst>
              <a:ext uri="{FF2B5EF4-FFF2-40B4-BE49-F238E27FC236}">
                <a16:creationId xmlns:a16="http://schemas.microsoft.com/office/drawing/2014/main" id="{7C6214CE-7172-C8C6-EBD7-4649070BA9BD}"/>
              </a:ext>
            </a:extLst>
          </p:cNvPr>
          <p:cNvSpPr txBox="1"/>
          <p:nvPr/>
        </p:nvSpPr>
        <p:spPr>
          <a:xfrm>
            <a:off x="2336006" y="207169"/>
            <a:ext cx="67722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Radiological studies</a:t>
            </a:r>
          </a:p>
        </p:txBody>
      </p:sp>
      <p:pic>
        <p:nvPicPr>
          <p:cNvPr id="19" name="Picture 18">
            <a:extLst>
              <a:ext uri="{FF2B5EF4-FFF2-40B4-BE49-F238E27FC236}">
                <a16:creationId xmlns:a16="http://schemas.microsoft.com/office/drawing/2014/main" id="{BDF47B81-B3B8-8983-3E2A-427A888C1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268" y="764294"/>
            <a:ext cx="3824315" cy="5621266"/>
          </a:xfrm>
          <a:prstGeom prst="rect">
            <a:avLst/>
          </a:prstGeom>
        </p:spPr>
      </p:pic>
      <p:sp>
        <p:nvSpPr>
          <p:cNvPr id="6" name="TextBox 5">
            <a:extLst>
              <a:ext uri="{FF2B5EF4-FFF2-40B4-BE49-F238E27FC236}">
                <a16:creationId xmlns:a16="http://schemas.microsoft.com/office/drawing/2014/main" id="{A1352966-D79D-C688-9E60-DC0EAA23D547}"/>
              </a:ext>
            </a:extLst>
          </p:cNvPr>
          <p:cNvSpPr txBox="1"/>
          <p:nvPr/>
        </p:nvSpPr>
        <p:spPr>
          <a:xfrm>
            <a:off x="0" y="6466165"/>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ptos" panose="0211000402020202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Aptos" panose="0211000402020202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0376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B0B5-25DF-78FA-EE37-10A1843C1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E7A54-502E-238A-14E0-AC540CBA9188}"/>
              </a:ext>
            </a:extLst>
          </p:cNvPr>
          <p:cNvSpPr>
            <a:spLocks noGrp="1"/>
          </p:cNvSpPr>
          <p:nvPr>
            <p:ph type="title"/>
          </p:nvPr>
        </p:nvSpPr>
        <p:spPr>
          <a:xfrm>
            <a:off x="259080" y="182177"/>
            <a:ext cx="10515600" cy="1325563"/>
          </a:xfrm>
        </p:spPr>
        <p:txBody>
          <a:bodyPr>
            <a:normAutofit/>
          </a:bodyPr>
          <a:lstStyle/>
          <a:p>
            <a:r>
              <a:rPr lang="en-GB" sz="5400" b="1" dirty="0">
                <a:solidFill>
                  <a:schemeClr val="accent1">
                    <a:lumMod val="75000"/>
                  </a:schemeClr>
                </a:solidFill>
              </a:rPr>
              <a:t>Case 1</a:t>
            </a:r>
          </a:p>
        </p:txBody>
      </p:sp>
      <p:sp>
        <p:nvSpPr>
          <p:cNvPr id="18" name="TextBox 17">
            <a:extLst>
              <a:ext uri="{FF2B5EF4-FFF2-40B4-BE49-F238E27FC236}">
                <a16:creationId xmlns:a16="http://schemas.microsoft.com/office/drawing/2014/main" id="{3562C99E-7E35-79F6-B107-F587D3F35BF0}"/>
              </a:ext>
            </a:extLst>
          </p:cNvPr>
          <p:cNvSpPr txBox="1"/>
          <p:nvPr/>
        </p:nvSpPr>
        <p:spPr>
          <a:xfrm>
            <a:off x="114300" y="2170748"/>
            <a:ext cx="11170920" cy="861774"/>
          </a:xfrm>
          <a:prstGeom prst="rect">
            <a:avLst/>
          </a:prstGeom>
          <a:noFill/>
        </p:spPr>
        <p:txBody>
          <a:bodyPr wrap="square" rtlCol="0">
            <a:spAutoFit/>
          </a:bodyPr>
          <a:lstStyle/>
          <a:p>
            <a:r>
              <a:rPr lang="en-GB" sz="3600" b="1" dirty="0"/>
              <a:t>Investigations</a:t>
            </a:r>
            <a:endParaRPr lang="en-GB" sz="2000" b="1" u="sng" dirty="0">
              <a:cs typeface="Arial" panose="020B0604020202020204" pitchFamily="34" charset="0"/>
            </a:endParaRPr>
          </a:p>
          <a:p>
            <a:pPr marL="285750" indent="-285750">
              <a:buFont typeface="Wingdings" panose="05000000000000000000" pitchFamily="2" charset="2"/>
              <a:buChar char="§"/>
            </a:pPr>
            <a:endParaRPr lang="en-GB" sz="1400" dirty="0"/>
          </a:p>
        </p:txBody>
      </p:sp>
      <p:sp>
        <p:nvSpPr>
          <p:cNvPr id="4" name="TextBox 3">
            <a:extLst>
              <a:ext uri="{FF2B5EF4-FFF2-40B4-BE49-F238E27FC236}">
                <a16:creationId xmlns:a16="http://schemas.microsoft.com/office/drawing/2014/main" id="{593B85CB-BFE3-54D2-3DED-3FD5321FBBB8}"/>
              </a:ext>
            </a:extLst>
          </p:cNvPr>
          <p:cNvSpPr txBox="1"/>
          <p:nvPr/>
        </p:nvSpPr>
        <p:spPr>
          <a:xfrm>
            <a:off x="114300" y="6415335"/>
            <a:ext cx="6096000" cy="276999"/>
          </a:xfrm>
          <a:prstGeom prst="rect">
            <a:avLst/>
          </a:prstGeom>
          <a:noFill/>
        </p:spPr>
        <p:txBody>
          <a:bodyPr wrap="square">
            <a:spAutoFit/>
          </a:bodyPr>
          <a:lstStyle/>
          <a:p>
            <a:r>
              <a:rPr lang="en-GB" sz="1200" dirty="0"/>
              <a:t>Case treated by Dr. Afaf </a:t>
            </a:r>
            <a:r>
              <a:rPr lang="en-GB" sz="1200" dirty="0" err="1"/>
              <a:t>AlSagheir</a:t>
            </a:r>
            <a:r>
              <a:rPr lang="en-GB" sz="1200" dirty="0"/>
              <a:t> </a:t>
            </a:r>
          </a:p>
        </p:txBody>
      </p:sp>
      <p:pic>
        <p:nvPicPr>
          <p:cNvPr id="5" name="Picture 4">
            <a:extLst>
              <a:ext uri="{FF2B5EF4-FFF2-40B4-BE49-F238E27FC236}">
                <a16:creationId xmlns:a16="http://schemas.microsoft.com/office/drawing/2014/main" id="{91735543-28F5-F2F0-071B-544F91FDB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220" y="1615441"/>
            <a:ext cx="3749040" cy="4218636"/>
          </a:xfrm>
          <a:prstGeom prst="rect">
            <a:avLst/>
          </a:prstGeom>
        </p:spPr>
      </p:pic>
      <p:pic>
        <p:nvPicPr>
          <p:cNvPr id="7" name="Picture 6">
            <a:extLst>
              <a:ext uri="{FF2B5EF4-FFF2-40B4-BE49-F238E27FC236}">
                <a16:creationId xmlns:a16="http://schemas.microsoft.com/office/drawing/2014/main" id="{658F95C5-B28C-7AC1-0E3E-F2E0A4FE3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280" y="729967"/>
            <a:ext cx="2790845" cy="766768"/>
          </a:xfrm>
          <a:prstGeom prst="rect">
            <a:avLst/>
          </a:prstGeom>
        </p:spPr>
      </p:pic>
      <p:pic>
        <p:nvPicPr>
          <p:cNvPr id="9" name="Picture 8">
            <a:extLst>
              <a:ext uri="{FF2B5EF4-FFF2-40B4-BE49-F238E27FC236}">
                <a16:creationId xmlns:a16="http://schemas.microsoft.com/office/drawing/2014/main" id="{8676B408-EE6F-39A0-8FF6-3D6FD5520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781" y="647700"/>
            <a:ext cx="3920959" cy="5067300"/>
          </a:xfrm>
          <a:prstGeom prst="rect">
            <a:avLst/>
          </a:prstGeom>
        </p:spPr>
      </p:pic>
      <p:sp>
        <p:nvSpPr>
          <p:cNvPr id="10" name="TextBox 9">
            <a:extLst>
              <a:ext uri="{FF2B5EF4-FFF2-40B4-BE49-F238E27FC236}">
                <a16:creationId xmlns:a16="http://schemas.microsoft.com/office/drawing/2014/main" id="{A5C656F1-132B-7C75-855D-2B7F1EC202CE}"/>
              </a:ext>
            </a:extLst>
          </p:cNvPr>
          <p:cNvSpPr txBox="1"/>
          <p:nvPr/>
        </p:nvSpPr>
        <p:spPr>
          <a:xfrm>
            <a:off x="2903220" y="5977920"/>
            <a:ext cx="9288780" cy="584775"/>
          </a:xfrm>
          <a:prstGeom prst="rect">
            <a:avLst/>
          </a:prstGeom>
          <a:noFill/>
        </p:spPr>
        <p:txBody>
          <a:bodyPr wrap="square" rtlCol="0">
            <a:spAutoFit/>
          </a:bodyPr>
          <a:lstStyle/>
          <a:p>
            <a:r>
              <a:rPr lang="en-GB" sz="3200" dirty="0">
                <a:solidFill>
                  <a:srgbClr val="C00000"/>
                </a:solidFill>
              </a:rPr>
              <a:t>Final Diagnosis: Infantile hypophosphatasia</a:t>
            </a:r>
          </a:p>
        </p:txBody>
      </p:sp>
    </p:spTree>
    <p:extLst>
      <p:ext uri="{BB962C8B-B14F-4D97-AF65-F5344CB8AC3E}">
        <p14:creationId xmlns:p14="http://schemas.microsoft.com/office/powerpoint/2010/main" val="7618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BDFB3B-D7CD-B5D5-B362-F2D352CD3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820" y="373381"/>
            <a:ext cx="7917179" cy="6294120"/>
          </a:xfrm>
          <a:prstGeom prst="rect">
            <a:avLst/>
          </a:prstGeom>
        </p:spPr>
      </p:pic>
    </p:spTree>
    <p:extLst>
      <p:ext uri="{BB962C8B-B14F-4D97-AF65-F5344CB8AC3E}">
        <p14:creationId xmlns:p14="http://schemas.microsoft.com/office/powerpoint/2010/main" val="1074032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7DA5A1-8375-1F8A-DDCC-1FB9DB36DBAE}"/>
              </a:ext>
            </a:extLst>
          </p:cNvPr>
          <p:cNvSpPr txBox="1"/>
          <p:nvPr/>
        </p:nvSpPr>
        <p:spPr>
          <a:xfrm>
            <a:off x="220980" y="1545637"/>
            <a:ext cx="6096000" cy="769441"/>
          </a:xfrm>
          <a:prstGeom prst="rect">
            <a:avLst/>
          </a:prstGeom>
          <a:noFill/>
        </p:spPr>
        <p:txBody>
          <a:bodyPr wrap="square">
            <a:spAutoFit/>
          </a:bodyPr>
          <a:lstStyle/>
          <a:p>
            <a:r>
              <a:rPr lang="en-GB" sz="4400" b="1" dirty="0"/>
              <a:t>Follow-up</a:t>
            </a:r>
            <a:endParaRPr lang="en-GB" sz="2800" b="1" u="sng" dirty="0">
              <a:cs typeface="Arial" panose="020B0604020202020204" pitchFamily="34" charset="0"/>
            </a:endParaRPr>
          </a:p>
        </p:txBody>
      </p:sp>
      <p:sp>
        <p:nvSpPr>
          <p:cNvPr id="7" name="TextBox 6">
            <a:extLst>
              <a:ext uri="{FF2B5EF4-FFF2-40B4-BE49-F238E27FC236}">
                <a16:creationId xmlns:a16="http://schemas.microsoft.com/office/drawing/2014/main" id="{6A791B7F-816A-4A37-D08C-4C493F0D0D0F}"/>
              </a:ext>
            </a:extLst>
          </p:cNvPr>
          <p:cNvSpPr txBox="1"/>
          <p:nvPr/>
        </p:nvSpPr>
        <p:spPr>
          <a:xfrm>
            <a:off x="220980" y="638294"/>
            <a:ext cx="6096000" cy="769441"/>
          </a:xfrm>
          <a:prstGeom prst="rect">
            <a:avLst/>
          </a:prstGeom>
          <a:noFill/>
        </p:spPr>
        <p:txBody>
          <a:bodyPr wrap="square">
            <a:spAutoFit/>
          </a:bodyPr>
          <a:lstStyle/>
          <a:p>
            <a:r>
              <a:rPr lang="en-GB" sz="4400" b="1" dirty="0">
                <a:solidFill>
                  <a:schemeClr val="accent1">
                    <a:lumMod val="75000"/>
                  </a:schemeClr>
                </a:solidFill>
              </a:rPr>
              <a:t>Case 1</a:t>
            </a:r>
            <a:endParaRPr lang="en-GB" sz="4400" dirty="0"/>
          </a:p>
        </p:txBody>
      </p:sp>
      <p:sp>
        <p:nvSpPr>
          <p:cNvPr id="9" name="TextBox 8">
            <a:extLst>
              <a:ext uri="{FF2B5EF4-FFF2-40B4-BE49-F238E27FC236}">
                <a16:creationId xmlns:a16="http://schemas.microsoft.com/office/drawing/2014/main" id="{C4AD450E-DE7A-18A7-EE4B-1F5EAE477BAD}"/>
              </a:ext>
            </a:extLst>
          </p:cNvPr>
          <p:cNvSpPr txBox="1"/>
          <p:nvPr/>
        </p:nvSpPr>
        <p:spPr>
          <a:xfrm>
            <a:off x="141464" y="6433182"/>
            <a:ext cx="6096000" cy="261610"/>
          </a:xfrm>
          <a:prstGeom prst="rect">
            <a:avLst/>
          </a:prstGeom>
          <a:noFill/>
        </p:spPr>
        <p:txBody>
          <a:bodyPr wrap="square">
            <a:spAutoFit/>
          </a:bodyPr>
          <a:lstStyle/>
          <a:p>
            <a:r>
              <a:rPr lang="en-GB" sz="1050" dirty="0"/>
              <a:t>Case treated by Dr. Afaf </a:t>
            </a:r>
            <a:r>
              <a:rPr lang="en-GB" sz="1050" dirty="0" err="1"/>
              <a:t>AlSagheir</a:t>
            </a:r>
            <a:r>
              <a:rPr lang="en-GB" sz="1050" dirty="0"/>
              <a:t> </a:t>
            </a:r>
          </a:p>
        </p:txBody>
      </p:sp>
      <p:pic>
        <p:nvPicPr>
          <p:cNvPr id="11" name="Picture 10">
            <a:extLst>
              <a:ext uri="{FF2B5EF4-FFF2-40B4-BE49-F238E27FC236}">
                <a16:creationId xmlns:a16="http://schemas.microsoft.com/office/drawing/2014/main" id="{CDCB9E69-6721-695D-32B0-1EE9761E2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380" y="271884"/>
            <a:ext cx="6461760" cy="6292103"/>
          </a:xfrm>
          <a:prstGeom prst="rect">
            <a:avLst/>
          </a:prstGeom>
        </p:spPr>
      </p:pic>
      <p:pic>
        <p:nvPicPr>
          <p:cNvPr id="13" name="Picture 12">
            <a:extLst>
              <a:ext uri="{FF2B5EF4-FFF2-40B4-BE49-F238E27FC236}">
                <a16:creationId xmlns:a16="http://schemas.microsoft.com/office/drawing/2014/main" id="{C505729B-0E71-4D33-CF10-50D62FFD8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68" y="2452980"/>
            <a:ext cx="3082782" cy="3186132"/>
          </a:xfrm>
          <a:prstGeom prst="rect">
            <a:avLst/>
          </a:prstGeom>
        </p:spPr>
      </p:pic>
      <p:pic>
        <p:nvPicPr>
          <p:cNvPr id="14" name="Picture 13">
            <a:extLst>
              <a:ext uri="{FF2B5EF4-FFF2-40B4-BE49-F238E27FC236}">
                <a16:creationId xmlns:a16="http://schemas.microsoft.com/office/drawing/2014/main" id="{455B8246-BFC1-B0B0-3A05-063B2CC8E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68" y="2452980"/>
            <a:ext cx="2926079" cy="3126583"/>
          </a:xfrm>
          <a:prstGeom prst="rect">
            <a:avLst/>
          </a:prstGeom>
        </p:spPr>
      </p:pic>
    </p:spTree>
    <p:extLst>
      <p:ext uri="{BB962C8B-B14F-4D97-AF65-F5344CB8AC3E}">
        <p14:creationId xmlns:p14="http://schemas.microsoft.com/office/powerpoint/2010/main" val="218940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2438ED-3974-4485-7F43-F6C54429BE03}"/>
              </a:ext>
            </a:extLst>
          </p:cNvPr>
          <p:cNvSpPr txBox="1"/>
          <p:nvPr/>
        </p:nvSpPr>
        <p:spPr>
          <a:xfrm>
            <a:off x="0" y="1988820"/>
            <a:ext cx="6964680" cy="646331"/>
          </a:xfrm>
          <a:prstGeom prst="rect">
            <a:avLst/>
          </a:prstGeom>
          <a:noFill/>
        </p:spPr>
        <p:txBody>
          <a:bodyPr wrap="square" rtlCol="0">
            <a:spAutoFit/>
          </a:bodyPr>
          <a:lstStyle/>
          <a:p>
            <a:r>
              <a:rPr lang="en-GB" sz="3600" b="1" u="sng" dirty="0">
                <a:solidFill>
                  <a:schemeClr val="accent1"/>
                </a:solidFill>
              </a:rPr>
              <a:t>Continue the story:</a:t>
            </a:r>
          </a:p>
        </p:txBody>
      </p:sp>
      <p:pic>
        <p:nvPicPr>
          <p:cNvPr id="7" name="Picture 6">
            <a:extLst>
              <a:ext uri="{FF2B5EF4-FFF2-40B4-BE49-F238E27FC236}">
                <a16:creationId xmlns:a16="http://schemas.microsoft.com/office/drawing/2014/main" id="{6D4AEFD1-CE3C-26D6-A55E-F7B3B4B5A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0"/>
            <a:ext cx="7314225" cy="6644640"/>
          </a:xfrm>
          <a:prstGeom prst="rect">
            <a:avLst/>
          </a:prstGeom>
        </p:spPr>
      </p:pic>
      <p:sp>
        <p:nvSpPr>
          <p:cNvPr id="9" name="TextBox 8">
            <a:extLst>
              <a:ext uri="{FF2B5EF4-FFF2-40B4-BE49-F238E27FC236}">
                <a16:creationId xmlns:a16="http://schemas.microsoft.com/office/drawing/2014/main" id="{CF5010CD-C4CE-0FCA-3FF3-6AF68F461B2D}"/>
              </a:ext>
            </a:extLst>
          </p:cNvPr>
          <p:cNvSpPr txBox="1"/>
          <p:nvPr/>
        </p:nvSpPr>
        <p:spPr>
          <a:xfrm>
            <a:off x="236220" y="6275308"/>
            <a:ext cx="61874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87337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EF29A-029F-FA42-DFB3-992550C14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068" y="217622"/>
            <a:ext cx="5229263" cy="6529435"/>
          </a:xfrm>
          <a:prstGeom prst="rect">
            <a:avLst/>
          </a:prstGeom>
        </p:spPr>
      </p:pic>
      <p:pic>
        <p:nvPicPr>
          <p:cNvPr id="7" name="Picture 6">
            <a:extLst>
              <a:ext uri="{FF2B5EF4-FFF2-40B4-BE49-F238E27FC236}">
                <a16:creationId xmlns:a16="http://schemas.microsoft.com/office/drawing/2014/main" id="{3C6E6A42-043F-42F6-F5E2-43E4971BD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8" y="2695569"/>
            <a:ext cx="4252944" cy="733430"/>
          </a:xfrm>
          <a:prstGeom prst="rect">
            <a:avLst/>
          </a:prstGeom>
        </p:spPr>
      </p:pic>
    </p:spTree>
    <p:extLst>
      <p:ext uri="{BB962C8B-B14F-4D97-AF65-F5344CB8AC3E}">
        <p14:creationId xmlns:p14="http://schemas.microsoft.com/office/powerpoint/2010/main" val="3978161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D240-5C9E-E0A7-BFDF-D69D08600F9A}"/>
              </a:ext>
            </a:extLst>
          </p:cNvPr>
          <p:cNvSpPr>
            <a:spLocks noGrp="1"/>
          </p:cNvSpPr>
          <p:nvPr>
            <p:ph type="title"/>
          </p:nvPr>
        </p:nvSpPr>
        <p:spPr>
          <a:xfrm>
            <a:off x="68580" y="2103437"/>
            <a:ext cx="10515600" cy="1325563"/>
          </a:xfrm>
        </p:spPr>
        <p:txBody>
          <a:bodyPr>
            <a:normAutofit/>
          </a:bodyPr>
          <a:lstStyle/>
          <a:p>
            <a:r>
              <a:rPr lang="en-GB" sz="3200" b="1" dirty="0">
                <a:solidFill>
                  <a:schemeClr val="accent1">
                    <a:lumMod val="75000"/>
                  </a:schemeClr>
                </a:solidFill>
              </a:rPr>
              <a:t>Last visit to clinic</a:t>
            </a:r>
          </a:p>
        </p:txBody>
      </p:sp>
      <p:pic>
        <p:nvPicPr>
          <p:cNvPr id="7" name="Picture 6">
            <a:extLst>
              <a:ext uri="{FF2B5EF4-FFF2-40B4-BE49-F238E27FC236}">
                <a16:creationId xmlns:a16="http://schemas.microsoft.com/office/drawing/2014/main" id="{40D389BD-E3C4-200E-06A5-747FC041A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050" y="338824"/>
            <a:ext cx="7100430" cy="6369867"/>
          </a:xfrm>
          <a:prstGeom prst="rect">
            <a:avLst/>
          </a:prstGeom>
        </p:spPr>
      </p:pic>
      <p:sp>
        <p:nvSpPr>
          <p:cNvPr id="8" name="TextBox 7">
            <a:extLst>
              <a:ext uri="{FF2B5EF4-FFF2-40B4-BE49-F238E27FC236}">
                <a16:creationId xmlns:a16="http://schemas.microsoft.com/office/drawing/2014/main" id="{AE4A6834-D9CB-B9FA-537D-1E30408E1E57}"/>
              </a:ext>
            </a:extLst>
          </p:cNvPr>
          <p:cNvSpPr txBox="1"/>
          <p:nvPr/>
        </p:nvSpPr>
        <p:spPr>
          <a:xfrm>
            <a:off x="115710" y="6454775"/>
            <a:ext cx="609600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99411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BCD519D-B76E-3651-D77D-1BCE0C7799E6}"/>
              </a:ext>
            </a:extLst>
          </p:cNvPr>
          <p:cNvPicPr>
            <a:picLocks noChangeAspect="1"/>
          </p:cNvPicPr>
          <p:nvPr/>
        </p:nvPicPr>
        <p:blipFill>
          <a:blip r:embed="rId3"/>
          <a:stretch>
            <a:fillRect/>
          </a:stretch>
        </p:blipFill>
        <p:spPr>
          <a:xfrm>
            <a:off x="5811770" y="701040"/>
            <a:ext cx="5907136" cy="5554980"/>
          </a:xfrm>
          <a:prstGeom prst="rect">
            <a:avLst/>
          </a:prstGeom>
          <a:ln w="28575">
            <a:solidFill>
              <a:schemeClr val="tx1"/>
            </a:solidFill>
          </a:ln>
        </p:spPr>
      </p:pic>
      <p:sp>
        <p:nvSpPr>
          <p:cNvPr id="4" name="TextBox 3">
            <a:extLst>
              <a:ext uri="{FF2B5EF4-FFF2-40B4-BE49-F238E27FC236}">
                <a16:creationId xmlns:a16="http://schemas.microsoft.com/office/drawing/2014/main" id="{6FF7B106-3DCD-1987-E23B-A8B6B7DBBA2C}"/>
              </a:ext>
            </a:extLst>
          </p:cNvPr>
          <p:cNvSpPr txBox="1"/>
          <p:nvPr/>
        </p:nvSpPr>
        <p:spPr>
          <a:xfrm>
            <a:off x="397565" y="6492875"/>
            <a:ext cx="609600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13F6DF45-4436-1483-647A-E46F247C3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65" y="413837"/>
            <a:ext cx="4943385" cy="5842183"/>
          </a:xfrm>
          <a:prstGeom prst="rect">
            <a:avLst/>
          </a:prstGeom>
          <a:solidFill>
            <a:srgbClr val="002060"/>
          </a:solidFill>
          <a:ln>
            <a:solidFill>
              <a:schemeClr val="tx2">
                <a:lumMod val="40000"/>
                <a:lumOff val="60000"/>
              </a:schemeClr>
            </a:solidFill>
          </a:ln>
        </p:spPr>
      </p:pic>
      <p:sp>
        <p:nvSpPr>
          <p:cNvPr id="8" name="TextBox 7">
            <a:extLst>
              <a:ext uri="{FF2B5EF4-FFF2-40B4-BE49-F238E27FC236}">
                <a16:creationId xmlns:a16="http://schemas.microsoft.com/office/drawing/2014/main" id="{9FCE1BE7-85F2-B62E-5396-DE4A9EFD58FA}"/>
              </a:ext>
            </a:extLst>
          </p:cNvPr>
          <p:cNvSpPr txBox="1"/>
          <p:nvPr/>
        </p:nvSpPr>
        <p:spPr>
          <a:xfrm>
            <a:off x="7538755" y="4301479"/>
            <a:ext cx="1721646" cy="369332"/>
          </a:xfrm>
          <a:prstGeom prst="rect">
            <a:avLst/>
          </a:prstGeom>
          <a:solidFill>
            <a:schemeClr val="tx2">
              <a:lumMod val="20000"/>
              <a:lumOff val="80000"/>
            </a:schemeClr>
          </a:solidFill>
          <a:ln w="38100">
            <a:solidFill>
              <a:schemeClr val="tx1"/>
            </a:solidFill>
          </a:ln>
        </p:spPr>
        <p:txBody>
          <a:bodyPr wrap="square" rtlCol="0">
            <a:spAutoFit/>
          </a:bodyPr>
          <a:lstStyle/>
          <a:p>
            <a:r>
              <a:rPr lang="en-GB" dirty="0"/>
              <a:t>GV :1.5 cm/year</a:t>
            </a:r>
          </a:p>
        </p:txBody>
      </p:sp>
      <p:sp>
        <p:nvSpPr>
          <p:cNvPr id="9" name="TextBox 8">
            <a:extLst>
              <a:ext uri="{FF2B5EF4-FFF2-40B4-BE49-F238E27FC236}">
                <a16:creationId xmlns:a16="http://schemas.microsoft.com/office/drawing/2014/main" id="{10902CE9-C669-ADC8-D981-DD0AEBD3C681}"/>
              </a:ext>
            </a:extLst>
          </p:cNvPr>
          <p:cNvSpPr txBox="1"/>
          <p:nvPr/>
        </p:nvSpPr>
        <p:spPr>
          <a:xfrm>
            <a:off x="7538755" y="4879323"/>
            <a:ext cx="1721646" cy="369332"/>
          </a:xfrm>
          <a:prstGeom prst="rect">
            <a:avLst/>
          </a:prstGeom>
          <a:solidFill>
            <a:schemeClr val="tx2">
              <a:lumMod val="20000"/>
              <a:lumOff val="80000"/>
            </a:schemeClr>
          </a:solidFill>
          <a:ln w="38100">
            <a:solidFill>
              <a:schemeClr val="tx1"/>
            </a:solidFill>
          </a:ln>
        </p:spPr>
        <p:txBody>
          <a:bodyPr wrap="square" rtlCol="0">
            <a:spAutoFit/>
          </a:bodyPr>
          <a:lstStyle/>
          <a:p>
            <a:r>
              <a:rPr lang="en-GB" dirty="0"/>
              <a:t>GV :4.3 cm/year</a:t>
            </a:r>
          </a:p>
        </p:txBody>
      </p:sp>
    </p:spTree>
    <p:extLst>
      <p:ext uri="{BB962C8B-B14F-4D97-AF65-F5344CB8AC3E}">
        <p14:creationId xmlns:p14="http://schemas.microsoft.com/office/powerpoint/2010/main" val="2276119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FF9C-7F25-9CA1-7FD6-C749302125A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9200D99-5230-6993-0A36-E0F609303D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7754"/>
            <a:ext cx="10364602" cy="6339240"/>
          </a:xfrm>
        </p:spPr>
      </p:pic>
      <p:sp>
        <p:nvSpPr>
          <p:cNvPr id="9" name="TextBox 8">
            <a:extLst>
              <a:ext uri="{FF2B5EF4-FFF2-40B4-BE49-F238E27FC236}">
                <a16:creationId xmlns:a16="http://schemas.microsoft.com/office/drawing/2014/main" id="{F8F1DFFD-3633-AEC9-4122-D8CDD3F1C289}"/>
              </a:ext>
            </a:extLst>
          </p:cNvPr>
          <p:cNvSpPr txBox="1"/>
          <p:nvPr/>
        </p:nvSpPr>
        <p:spPr>
          <a:xfrm>
            <a:off x="687202" y="6604084"/>
            <a:ext cx="609600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06152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B1C17-3640-0CC9-5372-FC03C1725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9" y="553003"/>
            <a:ext cx="3820283" cy="6176692"/>
          </a:xfrm>
          <a:prstGeom prst="rect">
            <a:avLst/>
          </a:prstGeom>
        </p:spPr>
      </p:pic>
      <p:pic>
        <p:nvPicPr>
          <p:cNvPr id="6" name="Picture 5">
            <a:extLst>
              <a:ext uri="{FF2B5EF4-FFF2-40B4-BE49-F238E27FC236}">
                <a16:creationId xmlns:a16="http://schemas.microsoft.com/office/drawing/2014/main" id="{6CFEA99C-A8C3-1BD7-2C9D-30F56EABD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249" y="553003"/>
            <a:ext cx="3979228" cy="6176692"/>
          </a:xfrm>
          <a:prstGeom prst="rect">
            <a:avLst/>
          </a:prstGeom>
        </p:spPr>
      </p:pic>
      <p:pic>
        <p:nvPicPr>
          <p:cNvPr id="8" name="Picture 7">
            <a:extLst>
              <a:ext uri="{FF2B5EF4-FFF2-40B4-BE49-F238E27FC236}">
                <a16:creationId xmlns:a16="http://schemas.microsoft.com/office/drawing/2014/main" id="{D8141398-96E7-3410-6802-B16968D9F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727" y="553003"/>
            <a:ext cx="3979228" cy="6176692"/>
          </a:xfrm>
          <a:prstGeom prst="rect">
            <a:avLst/>
          </a:prstGeom>
        </p:spPr>
      </p:pic>
      <p:pic>
        <p:nvPicPr>
          <p:cNvPr id="9" name="Picture 8">
            <a:extLst>
              <a:ext uri="{FF2B5EF4-FFF2-40B4-BE49-F238E27FC236}">
                <a16:creationId xmlns:a16="http://schemas.microsoft.com/office/drawing/2014/main" id="{EA454FDC-4AA5-5777-53FF-902432103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8" y="553002"/>
            <a:ext cx="3820283" cy="6176689"/>
          </a:xfrm>
          <a:prstGeom prst="rect">
            <a:avLst/>
          </a:prstGeom>
        </p:spPr>
      </p:pic>
      <p:pic>
        <p:nvPicPr>
          <p:cNvPr id="13" name="Picture 12">
            <a:extLst>
              <a:ext uri="{FF2B5EF4-FFF2-40B4-BE49-F238E27FC236}">
                <a16:creationId xmlns:a16="http://schemas.microsoft.com/office/drawing/2014/main" id="{B14F0BDA-4A0E-7F97-B282-4684F53BB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727" y="553003"/>
            <a:ext cx="3979228" cy="6176690"/>
          </a:xfrm>
          <a:prstGeom prst="rect">
            <a:avLst/>
          </a:prstGeom>
        </p:spPr>
      </p:pic>
      <p:pic>
        <p:nvPicPr>
          <p:cNvPr id="16" name="Picture 15">
            <a:extLst>
              <a:ext uri="{FF2B5EF4-FFF2-40B4-BE49-F238E27FC236}">
                <a16:creationId xmlns:a16="http://schemas.microsoft.com/office/drawing/2014/main" id="{BDE8D6FC-281E-CE19-9D72-21AFCE77D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5999" y="581293"/>
            <a:ext cx="4038682" cy="6176690"/>
          </a:xfrm>
          <a:prstGeom prst="rect">
            <a:avLst/>
          </a:prstGeom>
        </p:spPr>
      </p:pic>
      <p:sp>
        <p:nvSpPr>
          <p:cNvPr id="17" name="TextBox 16">
            <a:extLst>
              <a:ext uri="{FF2B5EF4-FFF2-40B4-BE49-F238E27FC236}">
                <a16:creationId xmlns:a16="http://schemas.microsoft.com/office/drawing/2014/main" id="{3277511B-6244-888E-9D08-C1B84CF04688}"/>
              </a:ext>
            </a:extLst>
          </p:cNvPr>
          <p:cNvSpPr txBox="1"/>
          <p:nvPr/>
        </p:nvSpPr>
        <p:spPr>
          <a:xfrm>
            <a:off x="5628392" y="58073"/>
            <a:ext cx="2743200" cy="523220"/>
          </a:xfrm>
          <a:prstGeom prst="rect">
            <a:avLst/>
          </a:prstGeom>
          <a:noFill/>
        </p:spPr>
        <p:txBody>
          <a:bodyPr wrap="square" rtlCol="0">
            <a:spAutoFit/>
          </a:bodyPr>
          <a:lstStyle/>
          <a:p>
            <a:r>
              <a:rPr lang="en-GB" sz="2800" b="1" dirty="0"/>
              <a:t>2017</a:t>
            </a:r>
          </a:p>
        </p:txBody>
      </p:sp>
      <p:sp>
        <p:nvSpPr>
          <p:cNvPr id="18" name="TextBox 17">
            <a:extLst>
              <a:ext uri="{FF2B5EF4-FFF2-40B4-BE49-F238E27FC236}">
                <a16:creationId xmlns:a16="http://schemas.microsoft.com/office/drawing/2014/main" id="{72110221-18E7-D73F-19E0-C0854AD4D777}"/>
              </a:ext>
            </a:extLst>
          </p:cNvPr>
          <p:cNvSpPr txBox="1"/>
          <p:nvPr/>
        </p:nvSpPr>
        <p:spPr>
          <a:xfrm>
            <a:off x="1427653" y="29781"/>
            <a:ext cx="2743200" cy="523220"/>
          </a:xfrm>
          <a:prstGeom prst="rect">
            <a:avLst/>
          </a:prstGeom>
          <a:noFill/>
        </p:spPr>
        <p:txBody>
          <a:bodyPr wrap="square" rtlCol="0">
            <a:spAutoFit/>
          </a:bodyPr>
          <a:lstStyle/>
          <a:p>
            <a:r>
              <a:rPr lang="en-GB" sz="2800" b="1" dirty="0"/>
              <a:t>2010</a:t>
            </a:r>
          </a:p>
        </p:txBody>
      </p:sp>
      <p:sp>
        <p:nvSpPr>
          <p:cNvPr id="19" name="TextBox 18">
            <a:extLst>
              <a:ext uri="{FF2B5EF4-FFF2-40B4-BE49-F238E27FC236}">
                <a16:creationId xmlns:a16="http://schemas.microsoft.com/office/drawing/2014/main" id="{8F01E13E-FB98-8A58-A7D1-4A5BF1CB07AF}"/>
              </a:ext>
            </a:extLst>
          </p:cNvPr>
          <p:cNvSpPr txBox="1"/>
          <p:nvPr/>
        </p:nvSpPr>
        <p:spPr>
          <a:xfrm>
            <a:off x="9758362" y="0"/>
            <a:ext cx="2743200" cy="523220"/>
          </a:xfrm>
          <a:prstGeom prst="rect">
            <a:avLst/>
          </a:prstGeom>
          <a:noFill/>
        </p:spPr>
        <p:txBody>
          <a:bodyPr wrap="square" rtlCol="0">
            <a:spAutoFit/>
          </a:bodyPr>
          <a:lstStyle/>
          <a:p>
            <a:r>
              <a:rPr lang="en-GB" sz="2800" b="1" dirty="0"/>
              <a:t>2023</a:t>
            </a:r>
          </a:p>
        </p:txBody>
      </p:sp>
      <p:pic>
        <p:nvPicPr>
          <p:cNvPr id="21" name="Picture 20">
            <a:extLst>
              <a:ext uri="{FF2B5EF4-FFF2-40B4-BE49-F238E27FC236}">
                <a16:creationId xmlns:a16="http://schemas.microsoft.com/office/drawing/2014/main" id="{C73E13ED-1252-F641-260C-C02ECBB7E1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9080" y="581293"/>
            <a:ext cx="3933858" cy="6148400"/>
          </a:xfrm>
          <a:prstGeom prst="rect">
            <a:avLst/>
          </a:prstGeom>
        </p:spPr>
      </p:pic>
      <p:sp>
        <p:nvSpPr>
          <p:cNvPr id="3" name="TextBox 2">
            <a:extLst>
              <a:ext uri="{FF2B5EF4-FFF2-40B4-BE49-F238E27FC236}">
                <a16:creationId xmlns:a16="http://schemas.microsoft.com/office/drawing/2014/main" id="{87F98D89-28B0-A1AD-2ECA-C6E3314E3CE0}"/>
              </a:ext>
            </a:extLst>
          </p:cNvPr>
          <p:cNvSpPr txBox="1"/>
          <p:nvPr/>
        </p:nvSpPr>
        <p:spPr>
          <a:xfrm>
            <a:off x="0" y="6672969"/>
            <a:ext cx="6261652"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124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FFE68A8C-F220-788D-DBF0-8EC43832BEAA}"/>
              </a:ext>
            </a:extLst>
          </p:cNvPr>
          <p:cNvSpPr/>
          <p:nvPr/>
        </p:nvSpPr>
        <p:spPr>
          <a:xfrm>
            <a:off x="1789014" y="3195313"/>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547E2ECE-3293-4AF5-9BC1-993ADC932F5C}"/>
              </a:ext>
            </a:extLst>
          </p:cNvPr>
          <p:cNvSpPr>
            <a:spLocks noGrp="1"/>
          </p:cNvSpPr>
          <p:nvPr>
            <p:ph type="body" sz="quarter" idx="4294967295"/>
          </p:nvPr>
        </p:nvSpPr>
        <p:spPr>
          <a:xfrm>
            <a:off x="381000" y="5851922"/>
            <a:ext cx="10020598" cy="452438"/>
          </a:xfrm>
        </p:spPr>
        <p:txBody>
          <a:bodyPr/>
          <a:lstStyle/>
          <a:p>
            <a:pPr>
              <a:lnSpc>
                <a:spcPct val="100000"/>
              </a:lnSpc>
              <a:spcBef>
                <a:spcPts val="0"/>
              </a:spcBef>
              <a:spcAft>
                <a:spcPts val="188"/>
              </a:spcAft>
            </a:pPr>
            <a:r>
              <a:rPr lang="en-US" sz="750" dirty="0">
                <a:latin typeface="+mn-lt"/>
                <a:cs typeface="Arial" panose="020B0604020202020204" pitchFamily="34" charset="0"/>
              </a:rPr>
              <a:t>ALP, alkaline phosphatase; </a:t>
            </a:r>
            <a:r>
              <a:rPr lang="en-US" sz="750" i="1" dirty="0">
                <a:solidFill>
                  <a:srgbClr val="6E6159"/>
                </a:solidFill>
                <a:latin typeface="+mn-lt"/>
                <a:cs typeface="Arial" panose="020B0604020202020204" pitchFamily="34" charset="0"/>
              </a:rPr>
              <a:t>ALPL</a:t>
            </a:r>
            <a:r>
              <a:rPr lang="en-US" sz="750" dirty="0">
                <a:solidFill>
                  <a:srgbClr val="6E6159"/>
                </a:solidFill>
                <a:latin typeface="+mn-lt"/>
                <a:cs typeface="Arial" panose="020B0604020202020204" pitchFamily="34" charset="0"/>
              </a:rPr>
              <a:t>,</a:t>
            </a:r>
            <a:r>
              <a:rPr lang="en-US" sz="750" i="1" dirty="0">
                <a:solidFill>
                  <a:srgbClr val="6E6159"/>
                </a:solidFill>
                <a:latin typeface="+mn-lt"/>
                <a:cs typeface="Arial" panose="020B0604020202020204" pitchFamily="34" charset="0"/>
              </a:rPr>
              <a:t> </a:t>
            </a:r>
            <a:r>
              <a:rPr lang="en-US" sz="750" dirty="0">
                <a:latin typeface="+mn-lt"/>
                <a:cs typeface="Arial" panose="020B0604020202020204" pitchFamily="34" charset="0"/>
              </a:rPr>
              <a:t>alkaline phosphatase gene liver/bone/kidney; HPP, hypophosphatasia</a:t>
            </a:r>
            <a:endParaRPr lang="en-GB" sz="750" dirty="0">
              <a:latin typeface="+mn-lt"/>
              <a:cs typeface="Arial" panose="020B0604020202020204" pitchFamily="34" charset="0"/>
            </a:endParaRPr>
          </a:p>
          <a:p>
            <a:pPr>
              <a:lnSpc>
                <a:spcPct val="100000"/>
              </a:lnSpc>
              <a:spcBef>
                <a:spcPts val="0"/>
              </a:spcBef>
              <a:spcAft>
                <a:spcPts val="188"/>
              </a:spcAft>
            </a:pPr>
            <a:r>
              <a:rPr lang="en-GB" sz="750" dirty="0">
                <a:latin typeface="+mn-lt"/>
                <a:cs typeface="Arial" panose="020B0604020202020204" pitchFamily="34" charset="0"/>
              </a:rPr>
              <a:t>1. Rockman-Greenberg C et al.</a:t>
            </a:r>
            <a:r>
              <a:rPr lang="en-GB" sz="750" i="1" dirty="0">
                <a:latin typeface="+mn-lt"/>
                <a:cs typeface="Arial" panose="020B0604020202020204" pitchFamily="34" charset="0"/>
              </a:rPr>
              <a:t> Am J Hum Genet </a:t>
            </a:r>
            <a:r>
              <a:rPr lang="en-GB" sz="750" dirty="0">
                <a:latin typeface="+mn-lt"/>
                <a:cs typeface="Arial" panose="020B0604020202020204" pitchFamily="34" charset="0"/>
              </a:rPr>
              <a:t>1990;46:286–292; 2. </a:t>
            </a:r>
            <a:r>
              <a:rPr lang="en-GB" sz="750" dirty="0" err="1">
                <a:latin typeface="+mn-lt"/>
                <a:cs typeface="Arial" panose="020B0604020202020204" pitchFamily="34" charset="0"/>
              </a:rPr>
              <a:t>Mornet</a:t>
            </a:r>
            <a:r>
              <a:rPr lang="en-GB" sz="750" dirty="0">
                <a:latin typeface="+mn-lt"/>
                <a:cs typeface="Arial" panose="020B0604020202020204" pitchFamily="34" charset="0"/>
              </a:rPr>
              <a:t> E. </a:t>
            </a:r>
            <a:r>
              <a:rPr lang="en-GB" sz="750" i="1" dirty="0">
                <a:latin typeface="+mn-lt"/>
                <a:cs typeface="Arial" panose="020B0604020202020204" pitchFamily="34" charset="0"/>
              </a:rPr>
              <a:t>Best </a:t>
            </a:r>
            <a:r>
              <a:rPr lang="en-GB" sz="750" i="1" dirty="0" err="1">
                <a:latin typeface="+mn-lt"/>
                <a:cs typeface="Arial" panose="020B0604020202020204" pitchFamily="34" charset="0"/>
              </a:rPr>
              <a:t>Pract</a:t>
            </a:r>
            <a:r>
              <a:rPr lang="en-GB" sz="750" i="1" dirty="0">
                <a:latin typeface="+mn-lt"/>
                <a:cs typeface="Arial" panose="020B0604020202020204" pitchFamily="34" charset="0"/>
              </a:rPr>
              <a:t> Res Clin </a:t>
            </a:r>
            <a:r>
              <a:rPr lang="en-GB" sz="750" i="1" dirty="0" err="1">
                <a:latin typeface="+mn-lt"/>
                <a:cs typeface="Arial" panose="020B0604020202020204" pitchFamily="34" charset="0"/>
              </a:rPr>
              <a:t>Rheumatol</a:t>
            </a:r>
            <a:r>
              <a:rPr lang="en-GB" sz="750" i="1" dirty="0">
                <a:latin typeface="+mn-lt"/>
                <a:cs typeface="Arial" panose="020B0604020202020204" pitchFamily="34" charset="0"/>
              </a:rPr>
              <a:t> </a:t>
            </a:r>
            <a:r>
              <a:rPr lang="en-GB" sz="750" dirty="0">
                <a:latin typeface="+mn-lt"/>
                <a:cs typeface="Arial" panose="020B0604020202020204" pitchFamily="34" charset="0"/>
              </a:rPr>
              <a:t>2008;22:113-127; 3. </a:t>
            </a:r>
            <a:r>
              <a:rPr lang="en-GB" sz="750" dirty="0" err="1">
                <a:latin typeface="+mn-lt"/>
                <a:cs typeface="Arial" panose="020B0604020202020204" pitchFamily="34" charset="0"/>
              </a:rPr>
              <a:t>Mornet</a:t>
            </a:r>
            <a:r>
              <a:rPr lang="en-GB" sz="750" dirty="0">
                <a:latin typeface="+mn-lt"/>
                <a:cs typeface="Arial" panose="020B0604020202020204" pitchFamily="34" charset="0"/>
              </a:rPr>
              <a:t> E. </a:t>
            </a:r>
            <a:r>
              <a:rPr lang="en-GB" sz="750" i="1" dirty="0">
                <a:latin typeface="+mn-lt"/>
                <a:cs typeface="Arial" panose="020B0604020202020204" pitchFamily="34" charset="0"/>
              </a:rPr>
              <a:t>Arch </a:t>
            </a:r>
            <a:r>
              <a:rPr lang="en-GB" sz="750" i="1" dirty="0" err="1">
                <a:latin typeface="+mn-lt"/>
                <a:cs typeface="Arial" panose="020B0604020202020204" pitchFamily="34" charset="0"/>
              </a:rPr>
              <a:t>Pediatr</a:t>
            </a:r>
            <a:r>
              <a:rPr lang="en-GB" sz="750" i="1" dirty="0">
                <a:latin typeface="+mn-lt"/>
                <a:cs typeface="Arial" panose="020B0604020202020204" pitchFamily="34" charset="0"/>
              </a:rPr>
              <a:t> </a:t>
            </a:r>
            <a:r>
              <a:rPr lang="en-GB" sz="750" dirty="0">
                <a:latin typeface="+mn-lt"/>
                <a:cs typeface="Arial" panose="020B0604020202020204" pitchFamily="34" charset="0"/>
              </a:rPr>
              <a:t>2017;24:5S51–S5; 4. </a:t>
            </a:r>
            <a:r>
              <a:rPr lang="en-US" sz="750" dirty="0">
                <a:latin typeface="+mn-lt"/>
                <a:cs typeface="Arial" panose="020B0604020202020204" pitchFamily="34" charset="0"/>
              </a:rPr>
              <a:t>Hypophosphatasia. </a:t>
            </a:r>
            <a:r>
              <a:rPr lang="en-US" sz="750" i="1" dirty="0">
                <a:latin typeface="+mn-lt"/>
                <a:cs typeface="Arial" panose="020B0604020202020204" pitchFamily="34" charset="0"/>
              </a:rPr>
              <a:t>Health Jade. </a:t>
            </a:r>
            <a:r>
              <a:rPr lang="en-US" sz="750" dirty="0">
                <a:latin typeface="+mn-lt"/>
                <a:cs typeface="Arial" panose="020B0604020202020204" pitchFamily="34" charset="0"/>
              </a:rPr>
              <a:t>Available from: </a:t>
            </a:r>
            <a:r>
              <a:rPr lang="en-US" sz="750" dirty="0">
                <a:latin typeface="+mn-lt"/>
                <a:cs typeface="Arial" panose="020B0604020202020204" pitchFamily="34" charset="0"/>
                <a:hlinkClick r:id="rId3"/>
              </a:rPr>
              <a:t>https://healthjade.net/hypophosphatasia/#google_vignette </a:t>
            </a:r>
            <a:r>
              <a:rPr lang="en-US" sz="750" dirty="0">
                <a:latin typeface="+mn-lt"/>
                <a:cs typeface="Arial" panose="020B0604020202020204" pitchFamily="34" charset="0"/>
              </a:rPr>
              <a:t>(Accessed on April 18, 2024)</a:t>
            </a:r>
            <a:endParaRPr lang="en-GB" sz="750" dirty="0">
              <a:latin typeface="+mn-lt"/>
              <a:cs typeface="Arial" panose="020B0604020202020204" pitchFamily="34" charset="0"/>
            </a:endParaRPr>
          </a:p>
        </p:txBody>
      </p:sp>
      <p:sp>
        <p:nvSpPr>
          <p:cNvPr id="2" name="Title 1">
            <a:extLst>
              <a:ext uri="{FF2B5EF4-FFF2-40B4-BE49-F238E27FC236}">
                <a16:creationId xmlns:a16="http://schemas.microsoft.com/office/drawing/2014/main" id="{3EC8E6A3-3A5F-4F95-8885-8E92103147C1}"/>
              </a:ext>
            </a:extLst>
          </p:cNvPr>
          <p:cNvSpPr>
            <a:spLocks noGrp="1"/>
          </p:cNvSpPr>
          <p:nvPr>
            <p:ph type="title"/>
          </p:nvPr>
        </p:nvSpPr>
        <p:spPr>
          <a:xfrm>
            <a:off x="863202" y="67500"/>
            <a:ext cx="9840517" cy="708750"/>
          </a:xfrm>
        </p:spPr>
        <p:txBody>
          <a:bodyPr>
            <a:normAutofit/>
          </a:bodyPr>
          <a:lstStyle/>
          <a:p>
            <a:r>
              <a:rPr lang="en-GB" dirty="0">
                <a:solidFill>
                  <a:srgbClr val="002060"/>
                </a:solidFill>
              </a:rPr>
              <a:t>Inheritance of HPP </a:t>
            </a:r>
          </a:p>
        </p:txBody>
      </p:sp>
      <p:sp>
        <p:nvSpPr>
          <p:cNvPr id="3" name="Content Placeholder 2">
            <a:extLst>
              <a:ext uri="{FF2B5EF4-FFF2-40B4-BE49-F238E27FC236}">
                <a16:creationId xmlns:a16="http://schemas.microsoft.com/office/drawing/2014/main" id="{AF9505DF-2AFB-4F9D-AE10-727B618DD73E}"/>
              </a:ext>
            </a:extLst>
          </p:cNvPr>
          <p:cNvSpPr>
            <a:spLocks noGrp="1"/>
          </p:cNvSpPr>
          <p:nvPr>
            <p:ph sz="quarter" idx="4294967295"/>
          </p:nvPr>
        </p:nvSpPr>
        <p:spPr>
          <a:xfrm>
            <a:off x="381000" y="1009055"/>
            <a:ext cx="10459641" cy="837903"/>
          </a:xfrm>
          <a:solidFill>
            <a:schemeClr val="tx1"/>
          </a:solidFill>
        </p:spPr>
        <p:txBody>
          <a:bodyPr vert="horz" wrap="square" lIns="85725" tIns="42863" rIns="85725" bIns="42863" numCol="1" anchor="t" anchorCtr="0" compatLnSpc="1">
            <a:prstTxWarp prst="textNoShape">
              <a:avLst/>
            </a:prstTxWarp>
            <a:noAutofit/>
          </a:bodyPr>
          <a:lstStyle/>
          <a:p>
            <a:pPr marL="263250" indent="-263250">
              <a:lnSpc>
                <a:spcPct val="120000"/>
              </a:lnSpc>
              <a:spcBef>
                <a:spcPts val="0"/>
              </a:spcBef>
              <a:spcAft>
                <a:spcPts val="188"/>
              </a:spcAft>
              <a:buFont typeface="Arial" panose="020B0604020202020204" pitchFamily="34" charset="0"/>
              <a:buChar char="•"/>
            </a:pPr>
            <a:r>
              <a:rPr lang="en-GB" sz="1313" dirty="0">
                <a:solidFill>
                  <a:schemeClr val="bg1"/>
                </a:solidFill>
                <a:latin typeface="Arial" panose="020B0604020202020204" pitchFamily="34" charset="0"/>
                <a:ea typeface="ヒラギノ角ゴ Pro W3"/>
                <a:cs typeface="Arial" panose="020B0604020202020204" pitchFamily="34" charset="0"/>
              </a:rPr>
              <a:t>The ALP gene, </a:t>
            </a:r>
            <a:r>
              <a:rPr lang="en-GB" sz="1313" i="1" dirty="0">
                <a:solidFill>
                  <a:schemeClr val="bg1"/>
                </a:solidFill>
                <a:latin typeface="Arial" panose="020B0604020202020204" pitchFamily="34" charset="0"/>
                <a:ea typeface="ヒラギノ角ゴ Pro W3"/>
                <a:cs typeface="Arial" panose="020B0604020202020204" pitchFamily="34" charset="0"/>
              </a:rPr>
              <a:t>ALPL</a:t>
            </a:r>
            <a:r>
              <a:rPr lang="en-GB" sz="1313" dirty="0">
                <a:solidFill>
                  <a:schemeClr val="bg1"/>
                </a:solidFill>
                <a:latin typeface="Arial" panose="020B0604020202020204" pitchFamily="34" charset="0"/>
                <a:ea typeface="ヒラギノ角ゴ Pro W3"/>
                <a:cs typeface="Arial" panose="020B0604020202020204" pitchFamily="34" charset="0"/>
              </a:rPr>
              <a:t>, is located on the short arm of chromosome 1 (1p36.1-34) and is ~50 kb in length, consisting of 12 exons</a:t>
            </a:r>
            <a:r>
              <a:rPr lang="en-GB" sz="1313" baseline="30000" dirty="0">
                <a:solidFill>
                  <a:schemeClr val="bg1"/>
                </a:solidFill>
                <a:latin typeface="Arial" panose="020B0604020202020204" pitchFamily="34" charset="0"/>
                <a:ea typeface="ヒラギノ角ゴ Pro W3"/>
                <a:cs typeface="Arial" panose="020B0604020202020204" pitchFamily="34" charset="0"/>
              </a:rPr>
              <a:t>1,2</a:t>
            </a:r>
          </a:p>
          <a:p>
            <a:pPr marL="432000" lvl="1" indent="-263250">
              <a:lnSpc>
                <a:spcPct val="120000"/>
              </a:lnSpc>
              <a:spcBef>
                <a:spcPts val="0"/>
              </a:spcBef>
              <a:spcAft>
                <a:spcPts val="188"/>
              </a:spcAft>
              <a:buFont typeface="Arial" panose="020B0604020202020204" pitchFamily="34" charset="0"/>
              <a:buChar char="‒"/>
            </a:pPr>
            <a:r>
              <a:rPr lang="en-US" sz="1313" dirty="0">
                <a:solidFill>
                  <a:schemeClr val="bg1"/>
                </a:solidFill>
                <a:ea typeface="ヒラギノ角ゴ Pro W3"/>
                <a:cs typeface="Arial" panose="020B0604020202020204" pitchFamily="34" charset="0"/>
              </a:rPr>
              <a:t>HPP is caused by loss-of-function mutations in the </a:t>
            </a:r>
            <a:r>
              <a:rPr lang="en-US" sz="1313" i="1" dirty="0">
                <a:solidFill>
                  <a:schemeClr val="bg1"/>
                </a:solidFill>
                <a:ea typeface="ヒラギノ角ゴ Pro W3"/>
                <a:cs typeface="Arial" panose="020B0604020202020204" pitchFamily="34" charset="0"/>
              </a:rPr>
              <a:t>ALPL </a:t>
            </a:r>
            <a:r>
              <a:rPr lang="en-US" sz="1313" dirty="0">
                <a:solidFill>
                  <a:schemeClr val="bg1"/>
                </a:solidFill>
                <a:ea typeface="ヒラギノ角ゴ Pro W3"/>
                <a:cs typeface="Arial" panose="020B0604020202020204" pitchFamily="34" charset="0"/>
              </a:rPr>
              <a:t>gene, leading to persistently low serum ALP activity</a:t>
            </a:r>
            <a:r>
              <a:rPr lang="en-US" sz="1313" baseline="30000" dirty="0">
                <a:solidFill>
                  <a:schemeClr val="bg1"/>
                </a:solidFill>
                <a:ea typeface="ヒラギノ角ゴ Pro W3"/>
                <a:cs typeface="Arial" panose="020B0604020202020204" pitchFamily="34" charset="0"/>
              </a:rPr>
              <a:t>3</a:t>
            </a:r>
          </a:p>
          <a:p>
            <a:pPr marL="432000" lvl="1" indent="-263250">
              <a:lnSpc>
                <a:spcPct val="120000"/>
              </a:lnSpc>
              <a:spcBef>
                <a:spcPts val="0"/>
              </a:spcBef>
              <a:spcAft>
                <a:spcPts val="188"/>
              </a:spcAft>
              <a:buFont typeface="Arial" panose="020B0604020202020204" pitchFamily="34" charset="0"/>
              <a:buChar char="‒"/>
            </a:pPr>
            <a:r>
              <a:rPr lang="en-US" sz="1313" dirty="0">
                <a:solidFill>
                  <a:schemeClr val="bg1"/>
                </a:solidFill>
                <a:ea typeface="ヒラギノ角ゴ Pro W3"/>
                <a:cs typeface="Arial" panose="020B0604020202020204" pitchFamily="34" charset="0"/>
              </a:rPr>
              <a:t>HPP can be inherited through either autosomal dominant or recessive modes</a:t>
            </a:r>
            <a:r>
              <a:rPr lang="en-US" sz="1313" baseline="30000" dirty="0">
                <a:solidFill>
                  <a:schemeClr val="bg1"/>
                </a:solidFill>
                <a:ea typeface="ヒラギノ角ゴ Pro W3"/>
                <a:cs typeface="Arial" panose="020B0604020202020204" pitchFamily="34" charset="0"/>
              </a:rPr>
              <a:t>3</a:t>
            </a:r>
          </a:p>
        </p:txBody>
      </p:sp>
      <p:pic>
        <p:nvPicPr>
          <p:cNvPr id="22" name="Graphic 21" descr="Man">
            <a:extLst>
              <a:ext uri="{FF2B5EF4-FFF2-40B4-BE49-F238E27FC236}">
                <a16:creationId xmlns:a16="http://schemas.microsoft.com/office/drawing/2014/main" id="{D30BD13F-D25D-9E86-FC51-2382F2F09D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8244" y="2561344"/>
            <a:ext cx="616960" cy="616960"/>
          </a:xfrm>
          <a:prstGeom prst="rect">
            <a:avLst/>
          </a:prstGeom>
        </p:spPr>
      </p:pic>
      <p:pic>
        <p:nvPicPr>
          <p:cNvPr id="24" name="Graphic 23" descr="Woman">
            <a:extLst>
              <a:ext uri="{FF2B5EF4-FFF2-40B4-BE49-F238E27FC236}">
                <a16:creationId xmlns:a16="http://schemas.microsoft.com/office/drawing/2014/main" id="{E44E1D5B-2564-618F-C077-E6688E25B1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5205" y="2561344"/>
            <a:ext cx="621029" cy="621029"/>
          </a:xfrm>
          <a:prstGeom prst="rect">
            <a:avLst/>
          </a:prstGeom>
        </p:spPr>
      </p:pic>
      <p:sp>
        <p:nvSpPr>
          <p:cNvPr id="25" name="TextBox 24">
            <a:extLst>
              <a:ext uri="{FF2B5EF4-FFF2-40B4-BE49-F238E27FC236}">
                <a16:creationId xmlns:a16="http://schemas.microsoft.com/office/drawing/2014/main" id="{8AC5536A-CA90-0EED-633C-D6C85A2FE1CF}"/>
              </a:ext>
            </a:extLst>
          </p:cNvPr>
          <p:cNvSpPr txBox="1"/>
          <p:nvPr/>
        </p:nvSpPr>
        <p:spPr>
          <a:xfrm>
            <a:off x="870072" y="2628344"/>
            <a:ext cx="1152741" cy="58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srgbClr val="002060"/>
                </a:solidFill>
                <a:effectLst/>
                <a:uLnTx/>
                <a:uFillTx/>
                <a:latin typeface="Arial" panose="020B0604020202020204"/>
                <a:ea typeface="+mn-ea"/>
                <a:cs typeface="Arial" panose="020B0604020202020204" pitchFamily="34" charset="0"/>
              </a:rPr>
              <a:t>Father is a carrier </a:t>
            </a:r>
            <a:br>
              <a:rPr kumimoji="0" lang="en-US" sz="1125" b="1" i="0" u="none" strike="noStrike" kern="1200" cap="none" spc="0" normalizeH="0" baseline="0" noProof="0">
                <a:ln>
                  <a:noFill/>
                </a:ln>
                <a:solidFill>
                  <a:srgbClr val="0070C0"/>
                </a:solidFill>
                <a:effectLst/>
                <a:uLnTx/>
                <a:uFillTx/>
                <a:latin typeface="Arial" panose="020B0604020202020204"/>
                <a:ea typeface="+mn-ea"/>
                <a:cs typeface="Arial" panose="020B0604020202020204" pitchFamily="34" charset="0"/>
              </a:rPr>
            </a:br>
            <a:r>
              <a:rPr kumimoji="0" lang="en-US" sz="938"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rPr>
              <a:t>(no condition)</a:t>
            </a:r>
            <a:endParaRPr kumimoji="0" lang="en-IN" sz="1125"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pic>
        <p:nvPicPr>
          <p:cNvPr id="28" name="Graphic 27" descr="Checkmark">
            <a:extLst>
              <a:ext uri="{FF2B5EF4-FFF2-40B4-BE49-F238E27FC236}">
                <a16:creationId xmlns:a16="http://schemas.microsoft.com/office/drawing/2014/main" id="{8A814193-E5BB-5C82-E60F-497DE8C3C3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3957" y="3273950"/>
            <a:ext cx="207818" cy="207818"/>
          </a:xfrm>
          <a:prstGeom prst="rect">
            <a:avLst/>
          </a:prstGeom>
        </p:spPr>
      </p:pic>
      <p:sp>
        <p:nvSpPr>
          <p:cNvPr id="30" name="TextBox 29">
            <a:extLst>
              <a:ext uri="{FF2B5EF4-FFF2-40B4-BE49-F238E27FC236}">
                <a16:creationId xmlns:a16="http://schemas.microsoft.com/office/drawing/2014/main" id="{131C797D-292B-427B-7AFE-1BDD4A1F3CA3}"/>
              </a:ext>
            </a:extLst>
          </p:cNvPr>
          <p:cNvSpPr txBox="1"/>
          <p:nvPr/>
        </p:nvSpPr>
        <p:spPr>
          <a:xfrm>
            <a:off x="2847593" y="2628344"/>
            <a:ext cx="1152741" cy="58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srgbClr val="002060"/>
                </a:solidFill>
                <a:effectLst/>
                <a:uLnTx/>
                <a:uFillTx/>
                <a:latin typeface="Arial" panose="020B0604020202020204"/>
                <a:ea typeface="+mn-ea"/>
                <a:cs typeface="Arial" panose="020B0604020202020204" pitchFamily="34" charset="0"/>
              </a:rPr>
              <a:t>Mother is a carrier </a:t>
            </a:r>
            <a:br>
              <a:rPr kumimoji="0" lang="en-US" sz="1125" b="1"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rPr>
            </a:br>
            <a:r>
              <a:rPr kumimoji="0" lang="en-US" sz="938"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rPr>
              <a:t>(no condition)</a:t>
            </a:r>
            <a:endParaRPr kumimoji="0" lang="en-IN" sz="1125"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sp>
        <p:nvSpPr>
          <p:cNvPr id="31" name="Oval 30">
            <a:extLst>
              <a:ext uri="{FF2B5EF4-FFF2-40B4-BE49-F238E27FC236}">
                <a16:creationId xmlns:a16="http://schemas.microsoft.com/office/drawing/2014/main" id="{D022DD43-75AF-48B4-B8C4-7158C461D321}"/>
              </a:ext>
            </a:extLst>
          </p:cNvPr>
          <p:cNvSpPr/>
          <p:nvPr/>
        </p:nvSpPr>
        <p:spPr>
          <a:xfrm>
            <a:off x="2535868" y="3189808"/>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2" name="Graphic 31" descr="Checkmark">
            <a:extLst>
              <a:ext uri="{FF2B5EF4-FFF2-40B4-BE49-F238E27FC236}">
                <a16:creationId xmlns:a16="http://schemas.microsoft.com/office/drawing/2014/main" id="{5FB68922-5A83-2776-CA2E-E682074651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0810" y="3268445"/>
            <a:ext cx="207818" cy="207818"/>
          </a:xfrm>
          <a:prstGeom prst="rect">
            <a:avLst/>
          </a:prstGeom>
        </p:spPr>
      </p:pic>
      <p:sp>
        <p:nvSpPr>
          <p:cNvPr id="33" name="Oval 32">
            <a:extLst>
              <a:ext uri="{FF2B5EF4-FFF2-40B4-BE49-F238E27FC236}">
                <a16:creationId xmlns:a16="http://schemas.microsoft.com/office/drawing/2014/main" id="{35AB98F8-886B-E1CE-31E0-DD0574AC453B}"/>
              </a:ext>
            </a:extLst>
          </p:cNvPr>
          <p:cNvSpPr/>
          <p:nvPr/>
        </p:nvSpPr>
        <p:spPr>
          <a:xfrm>
            <a:off x="2178675" y="3182320"/>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6" name="Graphic 35" descr="Close">
            <a:extLst>
              <a:ext uri="{FF2B5EF4-FFF2-40B4-BE49-F238E27FC236}">
                <a16:creationId xmlns:a16="http://schemas.microsoft.com/office/drawing/2014/main" id="{B42AB102-7F47-BBCD-4957-E7669164C2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4695" y="3286054"/>
            <a:ext cx="168750" cy="168750"/>
          </a:xfrm>
          <a:prstGeom prst="rect">
            <a:avLst/>
          </a:prstGeom>
        </p:spPr>
      </p:pic>
      <p:sp>
        <p:nvSpPr>
          <p:cNvPr id="37" name="Oval 36">
            <a:extLst>
              <a:ext uri="{FF2B5EF4-FFF2-40B4-BE49-F238E27FC236}">
                <a16:creationId xmlns:a16="http://schemas.microsoft.com/office/drawing/2014/main" id="{695ACA65-7BC3-59A0-FAD3-AA0545C99CA0}"/>
              </a:ext>
            </a:extLst>
          </p:cNvPr>
          <p:cNvSpPr/>
          <p:nvPr/>
        </p:nvSpPr>
        <p:spPr>
          <a:xfrm>
            <a:off x="2919034" y="3195307"/>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Graphic 37" descr="Close">
            <a:extLst>
              <a:ext uri="{FF2B5EF4-FFF2-40B4-BE49-F238E27FC236}">
                <a16:creationId xmlns:a16="http://schemas.microsoft.com/office/drawing/2014/main" id="{5745808D-37BA-D591-9719-C3831579CBB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5054" y="3299041"/>
            <a:ext cx="168750" cy="168750"/>
          </a:xfrm>
          <a:prstGeom prst="rect">
            <a:avLst/>
          </a:prstGeom>
        </p:spPr>
      </p:pic>
      <p:pic>
        <p:nvPicPr>
          <p:cNvPr id="43" name="Picture 42">
            <a:extLst>
              <a:ext uri="{FF2B5EF4-FFF2-40B4-BE49-F238E27FC236}">
                <a16:creationId xmlns:a16="http://schemas.microsoft.com/office/drawing/2014/main" id="{5E9E7783-CA0E-DF39-43C2-8083362CC316}"/>
              </a:ext>
            </a:extLst>
          </p:cNvPr>
          <p:cNvPicPr>
            <a:picLocks noChangeAspect="1"/>
          </p:cNvPicPr>
          <p:nvPr/>
        </p:nvPicPr>
        <p:blipFill>
          <a:blip r:embed="rId8"/>
          <a:stretch>
            <a:fillRect/>
          </a:stretch>
        </p:blipFill>
        <p:spPr>
          <a:xfrm>
            <a:off x="4975512" y="2956175"/>
            <a:ext cx="207076" cy="221115"/>
          </a:xfrm>
          <a:prstGeom prst="rect">
            <a:avLst/>
          </a:prstGeom>
        </p:spPr>
      </p:pic>
      <p:pic>
        <p:nvPicPr>
          <p:cNvPr id="44" name="Picture 43">
            <a:extLst>
              <a:ext uri="{FF2B5EF4-FFF2-40B4-BE49-F238E27FC236}">
                <a16:creationId xmlns:a16="http://schemas.microsoft.com/office/drawing/2014/main" id="{AD87AF80-50A4-D4EB-79C0-890D93C389C4}"/>
              </a:ext>
            </a:extLst>
          </p:cNvPr>
          <p:cNvPicPr>
            <a:picLocks noChangeAspect="1"/>
          </p:cNvPicPr>
          <p:nvPr/>
        </p:nvPicPr>
        <p:blipFill>
          <a:blip r:embed="rId9"/>
          <a:stretch>
            <a:fillRect/>
          </a:stretch>
        </p:blipFill>
        <p:spPr>
          <a:xfrm>
            <a:off x="4975323" y="2660418"/>
            <a:ext cx="233243" cy="245104"/>
          </a:xfrm>
          <a:prstGeom prst="rect">
            <a:avLst/>
          </a:prstGeom>
        </p:spPr>
      </p:pic>
      <p:sp>
        <p:nvSpPr>
          <p:cNvPr id="45" name="TextBox 44">
            <a:extLst>
              <a:ext uri="{FF2B5EF4-FFF2-40B4-BE49-F238E27FC236}">
                <a16:creationId xmlns:a16="http://schemas.microsoft.com/office/drawing/2014/main" id="{EB59E4B3-5FF8-4BD6-566D-E0BA1C7D7BA4}"/>
              </a:ext>
            </a:extLst>
          </p:cNvPr>
          <p:cNvSpPr txBox="1"/>
          <p:nvPr/>
        </p:nvSpPr>
        <p:spPr>
          <a:xfrm>
            <a:off x="5042000" y="2672338"/>
            <a:ext cx="1414479" cy="236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2060"/>
                </a:solidFill>
                <a:effectLst/>
                <a:uLnTx/>
                <a:uFillTx/>
                <a:latin typeface="Arial" panose="020B0604020202020204"/>
                <a:ea typeface="+mn-ea"/>
                <a:cs typeface="Arial" panose="020B0604020202020204" pitchFamily="34" charset="0"/>
              </a:rPr>
              <a:t>Functional gene</a:t>
            </a:r>
            <a:endParaRPr kumimoji="0" lang="en-IN" sz="938"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sp>
        <p:nvSpPr>
          <p:cNvPr id="46" name="TextBox 45">
            <a:extLst>
              <a:ext uri="{FF2B5EF4-FFF2-40B4-BE49-F238E27FC236}">
                <a16:creationId xmlns:a16="http://schemas.microsoft.com/office/drawing/2014/main" id="{EFED1D87-3A9E-0350-5C3B-40A240520ECF}"/>
              </a:ext>
            </a:extLst>
          </p:cNvPr>
          <p:cNvSpPr txBox="1"/>
          <p:nvPr/>
        </p:nvSpPr>
        <p:spPr>
          <a:xfrm>
            <a:off x="4985060" y="2946487"/>
            <a:ext cx="1748937" cy="236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8"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rPr>
              <a:t>Non-functional gene</a:t>
            </a:r>
            <a:endParaRPr kumimoji="0" lang="en-IN" sz="938"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sp>
        <p:nvSpPr>
          <p:cNvPr id="47" name="TextBox 46">
            <a:extLst>
              <a:ext uri="{FF2B5EF4-FFF2-40B4-BE49-F238E27FC236}">
                <a16:creationId xmlns:a16="http://schemas.microsoft.com/office/drawing/2014/main" id="{27380F6A-B027-A672-464B-21BB018A88F8}"/>
              </a:ext>
            </a:extLst>
          </p:cNvPr>
          <p:cNvSpPr txBox="1"/>
          <p:nvPr/>
        </p:nvSpPr>
        <p:spPr>
          <a:xfrm>
            <a:off x="1240729" y="2086610"/>
            <a:ext cx="3032052" cy="265457"/>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Autosomal Recessive Inheritance Pattern</a:t>
            </a:r>
            <a:r>
              <a:rPr kumimoji="0" lang="en-US" sz="1125" b="0"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rPr>
              <a:t>4</a:t>
            </a:r>
            <a:endParaRPr kumimoji="0" lang="en-IN"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pic>
        <p:nvPicPr>
          <p:cNvPr id="49" name="Graphic 48" descr="Baby">
            <a:extLst>
              <a:ext uri="{FF2B5EF4-FFF2-40B4-BE49-F238E27FC236}">
                <a16:creationId xmlns:a16="http://schemas.microsoft.com/office/drawing/2014/main" id="{695ADED0-E3DA-67BE-90D5-352DFB8B61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693" y="4387834"/>
            <a:ext cx="480580" cy="480580"/>
          </a:xfrm>
          <a:prstGeom prst="rect">
            <a:avLst/>
          </a:prstGeom>
        </p:spPr>
      </p:pic>
      <p:pic>
        <p:nvPicPr>
          <p:cNvPr id="50" name="Graphic 49" descr="Baby">
            <a:extLst>
              <a:ext uri="{FF2B5EF4-FFF2-40B4-BE49-F238E27FC236}">
                <a16:creationId xmlns:a16="http://schemas.microsoft.com/office/drawing/2014/main" id="{AEB3CE76-B679-D5B7-16CE-518B1A57CF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3705" y="4374138"/>
            <a:ext cx="480580" cy="480580"/>
          </a:xfrm>
          <a:prstGeom prst="rect">
            <a:avLst/>
          </a:prstGeom>
        </p:spPr>
      </p:pic>
      <p:pic>
        <p:nvPicPr>
          <p:cNvPr id="51" name="Graphic 50" descr="Baby">
            <a:extLst>
              <a:ext uri="{FF2B5EF4-FFF2-40B4-BE49-F238E27FC236}">
                <a16:creationId xmlns:a16="http://schemas.microsoft.com/office/drawing/2014/main" id="{E5C7A612-EE9C-1BB7-9A56-67E77D4A13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3173" y="4380645"/>
            <a:ext cx="480580" cy="480580"/>
          </a:xfrm>
          <a:prstGeom prst="rect">
            <a:avLst/>
          </a:prstGeom>
        </p:spPr>
      </p:pic>
      <p:pic>
        <p:nvPicPr>
          <p:cNvPr id="52" name="Graphic 51" descr="Baby">
            <a:extLst>
              <a:ext uri="{FF2B5EF4-FFF2-40B4-BE49-F238E27FC236}">
                <a16:creationId xmlns:a16="http://schemas.microsoft.com/office/drawing/2014/main" id="{F2270FDF-91C2-DE70-64B8-223EB4A26A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8868" y="4371168"/>
            <a:ext cx="480580" cy="480580"/>
          </a:xfrm>
          <a:prstGeom prst="rect">
            <a:avLst/>
          </a:prstGeom>
        </p:spPr>
      </p:pic>
      <p:pic>
        <p:nvPicPr>
          <p:cNvPr id="53" name="Picture 52">
            <a:extLst>
              <a:ext uri="{FF2B5EF4-FFF2-40B4-BE49-F238E27FC236}">
                <a16:creationId xmlns:a16="http://schemas.microsoft.com/office/drawing/2014/main" id="{4826BD89-13C9-B3CF-5918-D00600709C2A}"/>
              </a:ext>
            </a:extLst>
          </p:cNvPr>
          <p:cNvPicPr>
            <a:picLocks noChangeAspect="1"/>
          </p:cNvPicPr>
          <p:nvPr/>
        </p:nvPicPr>
        <p:blipFill>
          <a:blip r:embed="rId9"/>
          <a:stretch>
            <a:fillRect/>
          </a:stretch>
        </p:blipFill>
        <p:spPr>
          <a:xfrm>
            <a:off x="991249" y="4101674"/>
            <a:ext cx="233243" cy="245104"/>
          </a:xfrm>
          <a:prstGeom prst="rect">
            <a:avLst/>
          </a:prstGeom>
        </p:spPr>
      </p:pic>
      <p:pic>
        <p:nvPicPr>
          <p:cNvPr id="54" name="Picture 53">
            <a:extLst>
              <a:ext uri="{FF2B5EF4-FFF2-40B4-BE49-F238E27FC236}">
                <a16:creationId xmlns:a16="http://schemas.microsoft.com/office/drawing/2014/main" id="{B1BCE730-883E-96A9-13B6-6168B9F79AD9}"/>
              </a:ext>
            </a:extLst>
          </p:cNvPr>
          <p:cNvPicPr>
            <a:picLocks noChangeAspect="1"/>
          </p:cNvPicPr>
          <p:nvPr/>
        </p:nvPicPr>
        <p:blipFill>
          <a:blip r:embed="rId9"/>
          <a:stretch>
            <a:fillRect/>
          </a:stretch>
        </p:blipFill>
        <p:spPr>
          <a:xfrm>
            <a:off x="1963683" y="4126062"/>
            <a:ext cx="233243" cy="245104"/>
          </a:xfrm>
          <a:prstGeom prst="rect">
            <a:avLst/>
          </a:prstGeom>
        </p:spPr>
      </p:pic>
      <p:pic>
        <p:nvPicPr>
          <p:cNvPr id="55" name="Picture 54">
            <a:extLst>
              <a:ext uri="{FF2B5EF4-FFF2-40B4-BE49-F238E27FC236}">
                <a16:creationId xmlns:a16="http://schemas.microsoft.com/office/drawing/2014/main" id="{CF3206FF-96D5-50C1-4304-DCDB745F5C30}"/>
              </a:ext>
            </a:extLst>
          </p:cNvPr>
          <p:cNvPicPr>
            <a:picLocks noChangeAspect="1"/>
          </p:cNvPicPr>
          <p:nvPr/>
        </p:nvPicPr>
        <p:blipFill>
          <a:blip r:embed="rId9"/>
          <a:stretch>
            <a:fillRect/>
          </a:stretch>
        </p:blipFill>
        <p:spPr>
          <a:xfrm>
            <a:off x="2976050" y="4114686"/>
            <a:ext cx="233243" cy="245104"/>
          </a:xfrm>
          <a:prstGeom prst="rect">
            <a:avLst/>
          </a:prstGeom>
        </p:spPr>
      </p:pic>
      <p:pic>
        <p:nvPicPr>
          <p:cNvPr id="56" name="Picture 55">
            <a:extLst>
              <a:ext uri="{FF2B5EF4-FFF2-40B4-BE49-F238E27FC236}">
                <a16:creationId xmlns:a16="http://schemas.microsoft.com/office/drawing/2014/main" id="{9F30E7B2-B4A6-9A3B-45A1-3D49F8A0CFF0}"/>
              </a:ext>
            </a:extLst>
          </p:cNvPr>
          <p:cNvPicPr>
            <a:picLocks noChangeAspect="1"/>
          </p:cNvPicPr>
          <p:nvPr/>
        </p:nvPicPr>
        <p:blipFill>
          <a:blip r:embed="rId9"/>
          <a:stretch>
            <a:fillRect/>
          </a:stretch>
        </p:blipFill>
        <p:spPr>
          <a:xfrm>
            <a:off x="1258173" y="4087296"/>
            <a:ext cx="233243" cy="245104"/>
          </a:xfrm>
          <a:prstGeom prst="rect">
            <a:avLst/>
          </a:prstGeom>
        </p:spPr>
      </p:pic>
      <p:pic>
        <p:nvPicPr>
          <p:cNvPr id="57" name="Picture 56">
            <a:extLst>
              <a:ext uri="{FF2B5EF4-FFF2-40B4-BE49-F238E27FC236}">
                <a16:creationId xmlns:a16="http://schemas.microsoft.com/office/drawing/2014/main" id="{5E6D69BA-FF8A-995E-F6BE-04C92B585F6B}"/>
              </a:ext>
            </a:extLst>
          </p:cNvPr>
          <p:cNvPicPr>
            <a:picLocks noChangeAspect="1"/>
          </p:cNvPicPr>
          <p:nvPr/>
        </p:nvPicPr>
        <p:blipFill>
          <a:blip r:embed="rId8"/>
          <a:stretch>
            <a:fillRect/>
          </a:stretch>
        </p:blipFill>
        <p:spPr>
          <a:xfrm>
            <a:off x="2242365" y="4125663"/>
            <a:ext cx="207076" cy="221115"/>
          </a:xfrm>
          <a:prstGeom prst="rect">
            <a:avLst/>
          </a:prstGeom>
        </p:spPr>
      </p:pic>
      <p:pic>
        <p:nvPicPr>
          <p:cNvPr id="58" name="Picture 57">
            <a:extLst>
              <a:ext uri="{FF2B5EF4-FFF2-40B4-BE49-F238E27FC236}">
                <a16:creationId xmlns:a16="http://schemas.microsoft.com/office/drawing/2014/main" id="{55373616-5652-D28F-A287-FE5DD29877C8}"/>
              </a:ext>
            </a:extLst>
          </p:cNvPr>
          <p:cNvPicPr>
            <a:picLocks noChangeAspect="1"/>
          </p:cNvPicPr>
          <p:nvPr/>
        </p:nvPicPr>
        <p:blipFill>
          <a:blip r:embed="rId8"/>
          <a:stretch>
            <a:fillRect/>
          </a:stretch>
        </p:blipFill>
        <p:spPr>
          <a:xfrm>
            <a:off x="3253492" y="4111284"/>
            <a:ext cx="207076" cy="221115"/>
          </a:xfrm>
          <a:prstGeom prst="rect">
            <a:avLst/>
          </a:prstGeom>
        </p:spPr>
      </p:pic>
      <p:pic>
        <p:nvPicPr>
          <p:cNvPr id="59" name="Picture 58">
            <a:extLst>
              <a:ext uri="{FF2B5EF4-FFF2-40B4-BE49-F238E27FC236}">
                <a16:creationId xmlns:a16="http://schemas.microsoft.com/office/drawing/2014/main" id="{FDFE6622-27A6-7EA4-2915-668E1686591E}"/>
              </a:ext>
            </a:extLst>
          </p:cNvPr>
          <p:cNvPicPr>
            <a:picLocks noChangeAspect="1"/>
          </p:cNvPicPr>
          <p:nvPr/>
        </p:nvPicPr>
        <p:blipFill>
          <a:blip r:embed="rId8"/>
          <a:stretch>
            <a:fillRect/>
          </a:stretch>
        </p:blipFill>
        <p:spPr>
          <a:xfrm>
            <a:off x="3816065" y="4138057"/>
            <a:ext cx="207076" cy="221115"/>
          </a:xfrm>
          <a:prstGeom prst="rect">
            <a:avLst/>
          </a:prstGeom>
        </p:spPr>
      </p:pic>
      <p:pic>
        <p:nvPicPr>
          <p:cNvPr id="60" name="Picture 59">
            <a:extLst>
              <a:ext uri="{FF2B5EF4-FFF2-40B4-BE49-F238E27FC236}">
                <a16:creationId xmlns:a16="http://schemas.microsoft.com/office/drawing/2014/main" id="{9C260900-2BED-BCA0-0809-FA2A6174B16F}"/>
              </a:ext>
            </a:extLst>
          </p:cNvPr>
          <p:cNvPicPr>
            <a:picLocks noChangeAspect="1"/>
          </p:cNvPicPr>
          <p:nvPr/>
        </p:nvPicPr>
        <p:blipFill>
          <a:blip r:embed="rId8"/>
          <a:stretch>
            <a:fillRect/>
          </a:stretch>
        </p:blipFill>
        <p:spPr>
          <a:xfrm>
            <a:off x="4067340" y="4125392"/>
            <a:ext cx="207076" cy="221115"/>
          </a:xfrm>
          <a:prstGeom prst="rect">
            <a:avLst/>
          </a:prstGeom>
        </p:spPr>
      </p:pic>
      <p:cxnSp>
        <p:nvCxnSpPr>
          <p:cNvPr id="62" name="Straight Connector 61">
            <a:extLst>
              <a:ext uri="{FF2B5EF4-FFF2-40B4-BE49-F238E27FC236}">
                <a16:creationId xmlns:a16="http://schemas.microsoft.com/office/drawing/2014/main" id="{6125829C-2DC4-F0B0-DF3E-7658C10800C4}"/>
              </a:ext>
            </a:extLst>
          </p:cNvPr>
          <p:cNvCxnSpPr>
            <a:stCxn id="29" idx="3"/>
            <a:endCxn id="53" idx="0"/>
          </p:cNvCxnSpPr>
          <p:nvPr/>
        </p:nvCxnSpPr>
        <p:spPr>
          <a:xfrm flipH="1">
            <a:off x="1107871" y="3500386"/>
            <a:ext cx="730124" cy="6012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0C11DB-A395-BC1B-2E2A-7BAD9B1F071A}"/>
              </a:ext>
            </a:extLst>
          </p:cNvPr>
          <p:cNvCxnSpPr>
            <a:stCxn id="29" idx="4"/>
            <a:endCxn id="55" idx="0"/>
          </p:cNvCxnSpPr>
          <p:nvPr/>
        </p:nvCxnSpPr>
        <p:spPr>
          <a:xfrm>
            <a:off x="1956243" y="3552729"/>
            <a:ext cx="1136429" cy="56195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B8CE71-82E7-1B0D-0BFA-CE1E6CD080A3}"/>
              </a:ext>
            </a:extLst>
          </p:cNvPr>
          <p:cNvCxnSpPr>
            <a:stCxn id="33" idx="4"/>
            <a:endCxn id="57" idx="0"/>
          </p:cNvCxnSpPr>
          <p:nvPr/>
        </p:nvCxnSpPr>
        <p:spPr>
          <a:xfrm flipH="1">
            <a:off x="2345904" y="3539737"/>
            <a:ext cx="1" cy="58592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E729BD8-F2E9-F97E-443F-3A611026DFAC}"/>
              </a:ext>
            </a:extLst>
          </p:cNvPr>
          <p:cNvCxnSpPr>
            <a:stCxn id="33" idx="4"/>
            <a:endCxn id="59" idx="0"/>
          </p:cNvCxnSpPr>
          <p:nvPr/>
        </p:nvCxnSpPr>
        <p:spPr>
          <a:xfrm>
            <a:off x="2345903" y="3539737"/>
            <a:ext cx="1573699" cy="5983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77EA9CA-E496-F488-998A-4766A0D98AA0}"/>
              </a:ext>
            </a:extLst>
          </p:cNvPr>
          <p:cNvCxnSpPr>
            <a:cxnSpLocks/>
            <a:endCxn id="58" idx="0"/>
          </p:cNvCxnSpPr>
          <p:nvPr/>
        </p:nvCxnSpPr>
        <p:spPr>
          <a:xfrm>
            <a:off x="3119883" y="3527106"/>
            <a:ext cx="237147" cy="58417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63ECCEE-1E21-1752-F329-36E097778E20}"/>
              </a:ext>
            </a:extLst>
          </p:cNvPr>
          <p:cNvCxnSpPr>
            <a:cxnSpLocks/>
            <a:stCxn id="37" idx="5"/>
            <a:endCxn id="60" idx="0"/>
          </p:cNvCxnSpPr>
          <p:nvPr/>
        </p:nvCxnSpPr>
        <p:spPr>
          <a:xfrm>
            <a:off x="3204511" y="3500382"/>
            <a:ext cx="966367" cy="62501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B6A832-4E36-E6FC-DEED-DE6F8E4CC1C8}"/>
              </a:ext>
            </a:extLst>
          </p:cNvPr>
          <p:cNvCxnSpPr>
            <a:cxnSpLocks/>
            <a:stCxn id="31" idx="3"/>
            <a:endCxn id="56" idx="3"/>
          </p:cNvCxnSpPr>
          <p:nvPr/>
        </p:nvCxnSpPr>
        <p:spPr>
          <a:xfrm flipH="1">
            <a:off x="1491414" y="3494882"/>
            <a:ext cx="1093433" cy="71496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625F23-6F05-51D3-ADA3-697841A6BB93}"/>
              </a:ext>
            </a:extLst>
          </p:cNvPr>
          <p:cNvCxnSpPr>
            <a:cxnSpLocks/>
            <a:stCxn id="31" idx="4"/>
            <a:endCxn id="54" idx="0"/>
          </p:cNvCxnSpPr>
          <p:nvPr/>
        </p:nvCxnSpPr>
        <p:spPr>
          <a:xfrm flipH="1">
            <a:off x="2080303" y="3547223"/>
            <a:ext cx="622793" cy="57883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E5BD4C8-824C-6F63-BA00-275DC4EFE3EF}"/>
              </a:ext>
            </a:extLst>
          </p:cNvPr>
          <p:cNvSpPr txBox="1"/>
          <p:nvPr/>
        </p:nvSpPr>
        <p:spPr>
          <a:xfrm>
            <a:off x="881167" y="4846962"/>
            <a:ext cx="1069996" cy="476092"/>
          </a:xfrm>
          <a:prstGeom prst="rect">
            <a:avLst/>
          </a:prstGeom>
          <a:solidFill>
            <a:srgbClr val="00206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 does not have condition and not a carrier </a:t>
            </a:r>
            <a:endParaRPr kumimoji="0" lang="en-IN"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4" name="TextBox 83">
            <a:extLst>
              <a:ext uri="{FF2B5EF4-FFF2-40B4-BE49-F238E27FC236}">
                <a16:creationId xmlns:a16="http://schemas.microsoft.com/office/drawing/2014/main" id="{10FED7A4-99D2-B392-6FA3-CE8A78C46A9B}"/>
              </a:ext>
            </a:extLst>
          </p:cNvPr>
          <p:cNvSpPr txBox="1"/>
          <p:nvPr/>
        </p:nvSpPr>
        <p:spPr>
          <a:xfrm>
            <a:off x="3657022" y="4846962"/>
            <a:ext cx="1534208" cy="476090"/>
          </a:xfrm>
          <a:prstGeom prst="rect">
            <a:avLst/>
          </a:prstGeom>
          <a:solidFill>
            <a:srgbClr val="00B0F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 has condition</a:t>
            </a:r>
            <a:endParaRPr kumimoji="0" lang="en-IN"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5" name="TextBox 84">
            <a:extLst>
              <a:ext uri="{FF2B5EF4-FFF2-40B4-BE49-F238E27FC236}">
                <a16:creationId xmlns:a16="http://schemas.microsoft.com/office/drawing/2014/main" id="{BE3D0306-62D8-08FF-BB24-B8600548DA30}"/>
              </a:ext>
            </a:extLst>
          </p:cNvPr>
          <p:cNvSpPr txBox="1"/>
          <p:nvPr/>
        </p:nvSpPr>
        <p:spPr>
          <a:xfrm>
            <a:off x="2023514" y="4846960"/>
            <a:ext cx="1573698" cy="476091"/>
          </a:xfrm>
          <a:prstGeom prst="rect">
            <a:avLst/>
          </a:prstGeom>
          <a:solidFill>
            <a:srgbClr val="00206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Children do not have condition but are carriers</a:t>
            </a:r>
            <a:endParaRPr kumimoji="0" lang="en-IN"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6" name="TextBox 85">
            <a:extLst>
              <a:ext uri="{FF2B5EF4-FFF2-40B4-BE49-F238E27FC236}">
                <a16:creationId xmlns:a16="http://schemas.microsoft.com/office/drawing/2014/main" id="{C9CC563F-B604-2EFE-F886-FCAB209D547D}"/>
              </a:ext>
            </a:extLst>
          </p:cNvPr>
          <p:cNvSpPr txBox="1"/>
          <p:nvPr/>
        </p:nvSpPr>
        <p:spPr>
          <a:xfrm>
            <a:off x="870072" y="5339296"/>
            <a:ext cx="2727139" cy="22224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75% of children do not have the condition</a:t>
            </a:r>
            <a:endParaRPr kumimoji="0" lang="en-IN"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7" name="TextBox 86">
            <a:extLst>
              <a:ext uri="{FF2B5EF4-FFF2-40B4-BE49-F238E27FC236}">
                <a16:creationId xmlns:a16="http://schemas.microsoft.com/office/drawing/2014/main" id="{C23559C7-3A1D-C191-AE48-456994DA1501}"/>
              </a:ext>
            </a:extLst>
          </p:cNvPr>
          <p:cNvSpPr txBox="1"/>
          <p:nvPr/>
        </p:nvSpPr>
        <p:spPr>
          <a:xfrm>
            <a:off x="3657022" y="5339296"/>
            <a:ext cx="1534208" cy="22224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25% have the condition</a:t>
            </a:r>
            <a:endParaRPr kumimoji="0" lang="en-IN"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8" name="Oval 87">
            <a:extLst>
              <a:ext uri="{FF2B5EF4-FFF2-40B4-BE49-F238E27FC236}">
                <a16:creationId xmlns:a16="http://schemas.microsoft.com/office/drawing/2014/main" id="{8B840870-592D-2F0F-886B-312D14FF53AD}"/>
              </a:ext>
            </a:extLst>
          </p:cNvPr>
          <p:cNvSpPr/>
          <p:nvPr/>
        </p:nvSpPr>
        <p:spPr>
          <a:xfrm>
            <a:off x="8217748" y="3187590"/>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9" name="Graphic 88" descr="Man">
            <a:extLst>
              <a:ext uri="{FF2B5EF4-FFF2-40B4-BE49-F238E27FC236}">
                <a16:creationId xmlns:a16="http://schemas.microsoft.com/office/drawing/2014/main" id="{7F780A01-7123-69DB-13D7-C5C5B84A87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46978" y="2553621"/>
            <a:ext cx="616960" cy="616960"/>
          </a:xfrm>
          <a:prstGeom prst="rect">
            <a:avLst/>
          </a:prstGeom>
        </p:spPr>
      </p:pic>
      <p:pic>
        <p:nvPicPr>
          <p:cNvPr id="90" name="Graphic 89" descr="Woman">
            <a:extLst>
              <a:ext uri="{FF2B5EF4-FFF2-40B4-BE49-F238E27FC236}">
                <a16:creationId xmlns:a16="http://schemas.microsoft.com/office/drawing/2014/main" id="{BD15661D-2B25-F8EF-21AF-A6674BED98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3938" y="2553621"/>
            <a:ext cx="621029" cy="621029"/>
          </a:xfrm>
          <a:prstGeom prst="rect">
            <a:avLst/>
          </a:prstGeom>
        </p:spPr>
      </p:pic>
      <p:sp>
        <p:nvSpPr>
          <p:cNvPr id="91" name="TextBox 90">
            <a:extLst>
              <a:ext uri="{FF2B5EF4-FFF2-40B4-BE49-F238E27FC236}">
                <a16:creationId xmlns:a16="http://schemas.microsoft.com/office/drawing/2014/main" id="{6CB7A150-8680-7B02-AF25-0A108FAEB0AB}"/>
              </a:ext>
            </a:extLst>
          </p:cNvPr>
          <p:cNvSpPr txBox="1"/>
          <p:nvPr/>
        </p:nvSpPr>
        <p:spPr>
          <a:xfrm>
            <a:off x="7298806" y="2620621"/>
            <a:ext cx="1152741"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rPr>
              <a:t>Father has the condition</a:t>
            </a:r>
            <a:endParaRPr kumimoji="0" lang="en-IN" sz="1125"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pic>
        <p:nvPicPr>
          <p:cNvPr id="92" name="Graphic 91" descr="Checkmark">
            <a:extLst>
              <a:ext uri="{FF2B5EF4-FFF2-40B4-BE49-F238E27FC236}">
                <a16:creationId xmlns:a16="http://schemas.microsoft.com/office/drawing/2014/main" id="{B04B0252-454E-6969-7DFC-B878639C8A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82690" y="3266227"/>
            <a:ext cx="207818" cy="207818"/>
          </a:xfrm>
          <a:prstGeom prst="rect">
            <a:avLst/>
          </a:prstGeom>
        </p:spPr>
      </p:pic>
      <p:sp>
        <p:nvSpPr>
          <p:cNvPr id="93" name="TextBox 92">
            <a:extLst>
              <a:ext uri="{FF2B5EF4-FFF2-40B4-BE49-F238E27FC236}">
                <a16:creationId xmlns:a16="http://schemas.microsoft.com/office/drawing/2014/main" id="{7A8B2333-9BA9-4FE4-B785-FB72615367E6}"/>
              </a:ext>
            </a:extLst>
          </p:cNvPr>
          <p:cNvSpPr txBox="1"/>
          <p:nvPr/>
        </p:nvSpPr>
        <p:spPr>
          <a:xfrm>
            <a:off x="9299058" y="2564981"/>
            <a:ext cx="1152741" cy="6117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srgbClr val="002060"/>
                </a:solidFill>
                <a:effectLst/>
                <a:uLnTx/>
                <a:uFillTx/>
                <a:latin typeface="Arial" panose="020B0604020202020204"/>
                <a:ea typeface="+mn-ea"/>
                <a:cs typeface="Arial" panose="020B0604020202020204" pitchFamily="34" charset="0"/>
              </a:rPr>
              <a:t>Mother does not have the condition</a:t>
            </a:r>
            <a:endParaRPr kumimoji="0" lang="en-IN" sz="1125" b="1" i="0" u="none" strike="noStrike" kern="1200" cap="none" spc="0" normalizeH="0" baseline="0" noProof="0">
              <a:ln>
                <a:noFill/>
              </a:ln>
              <a:solidFill>
                <a:srgbClr val="00B0F0"/>
              </a:solidFill>
              <a:effectLst/>
              <a:uLnTx/>
              <a:uFillTx/>
              <a:latin typeface="Arial" panose="020B0604020202020204"/>
              <a:ea typeface="+mn-ea"/>
              <a:cs typeface="Arial" panose="020B0604020202020204" pitchFamily="34" charset="0"/>
            </a:endParaRPr>
          </a:p>
        </p:txBody>
      </p:sp>
      <p:sp>
        <p:nvSpPr>
          <p:cNvPr id="94" name="Oval 93">
            <a:extLst>
              <a:ext uri="{FF2B5EF4-FFF2-40B4-BE49-F238E27FC236}">
                <a16:creationId xmlns:a16="http://schemas.microsoft.com/office/drawing/2014/main" id="{FBCB0D8B-C0E6-E506-CF6C-D9DB470209C0}"/>
              </a:ext>
            </a:extLst>
          </p:cNvPr>
          <p:cNvSpPr/>
          <p:nvPr/>
        </p:nvSpPr>
        <p:spPr>
          <a:xfrm>
            <a:off x="8964601" y="3182085"/>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5" name="Graphic 94" descr="Checkmark">
            <a:extLst>
              <a:ext uri="{FF2B5EF4-FFF2-40B4-BE49-F238E27FC236}">
                <a16:creationId xmlns:a16="http://schemas.microsoft.com/office/drawing/2014/main" id="{4256DA54-3C60-118E-39B7-50F28BD404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9544" y="3260722"/>
            <a:ext cx="207818" cy="207818"/>
          </a:xfrm>
          <a:prstGeom prst="rect">
            <a:avLst/>
          </a:prstGeom>
        </p:spPr>
      </p:pic>
      <p:sp>
        <p:nvSpPr>
          <p:cNvPr id="96" name="Oval 95">
            <a:extLst>
              <a:ext uri="{FF2B5EF4-FFF2-40B4-BE49-F238E27FC236}">
                <a16:creationId xmlns:a16="http://schemas.microsoft.com/office/drawing/2014/main" id="{3D275CFA-BF18-19DC-DC1D-44DA94C9A441}"/>
              </a:ext>
            </a:extLst>
          </p:cNvPr>
          <p:cNvSpPr/>
          <p:nvPr/>
        </p:nvSpPr>
        <p:spPr>
          <a:xfrm>
            <a:off x="8607409" y="3174597"/>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7" name="Graphic 96" descr="Close">
            <a:extLst>
              <a:ext uri="{FF2B5EF4-FFF2-40B4-BE49-F238E27FC236}">
                <a16:creationId xmlns:a16="http://schemas.microsoft.com/office/drawing/2014/main" id="{88195559-467B-30DD-8181-60996FAB37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3429" y="3278331"/>
            <a:ext cx="168750" cy="168750"/>
          </a:xfrm>
          <a:prstGeom prst="rect">
            <a:avLst/>
          </a:prstGeom>
        </p:spPr>
      </p:pic>
      <p:sp>
        <p:nvSpPr>
          <p:cNvPr id="104" name="TextBox 103">
            <a:extLst>
              <a:ext uri="{FF2B5EF4-FFF2-40B4-BE49-F238E27FC236}">
                <a16:creationId xmlns:a16="http://schemas.microsoft.com/office/drawing/2014/main" id="{A56BFA49-4EC8-CA3D-FCEC-12F99FB9504B}"/>
              </a:ext>
            </a:extLst>
          </p:cNvPr>
          <p:cNvSpPr txBox="1"/>
          <p:nvPr/>
        </p:nvSpPr>
        <p:spPr>
          <a:xfrm>
            <a:off x="7376860" y="2085478"/>
            <a:ext cx="3032052" cy="265457"/>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Autosomal Dominant Inheritance Pattern</a:t>
            </a:r>
            <a:r>
              <a:rPr kumimoji="0" lang="en-US" sz="1125" b="0" i="0" u="none" strike="noStrike" kern="1200" cap="none" spc="0" normalizeH="0" baseline="30000" noProof="0">
                <a:ln>
                  <a:noFill/>
                </a:ln>
                <a:solidFill>
                  <a:srgbClr val="FFFFFF"/>
                </a:solidFill>
                <a:effectLst/>
                <a:uLnTx/>
                <a:uFillTx/>
                <a:latin typeface="Arial" panose="020B0604020202020204"/>
                <a:ea typeface="+mn-ea"/>
                <a:cs typeface="Arial" panose="020B0604020202020204" pitchFamily="34" charset="0"/>
              </a:rPr>
              <a:t>4</a:t>
            </a:r>
            <a:endParaRPr kumimoji="0" lang="en-IN" sz="1125"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pic>
        <p:nvPicPr>
          <p:cNvPr id="105" name="Graphic 104" descr="Baby">
            <a:extLst>
              <a:ext uri="{FF2B5EF4-FFF2-40B4-BE49-F238E27FC236}">
                <a16:creationId xmlns:a16="http://schemas.microsoft.com/office/drawing/2014/main" id="{020317B8-AE4C-A53B-1CC6-C686D8CB6F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7427" y="4380111"/>
            <a:ext cx="480580" cy="480580"/>
          </a:xfrm>
          <a:prstGeom prst="rect">
            <a:avLst/>
          </a:prstGeom>
        </p:spPr>
      </p:pic>
      <p:pic>
        <p:nvPicPr>
          <p:cNvPr id="106" name="Graphic 105" descr="Baby">
            <a:extLst>
              <a:ext uri="{FF2B5EF4-FFF2-40B4-BE49-F238E27FC236}">
                <a16:creationId xmlns:a16="http://schemas.microsoft.com/office/drawing/2014/main" id="{5A374F7F-2999-C6F5-3C3E-1BD970F508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2439" y="4366415"/>
            <a:ext cx="480580" cy="480580"/>
          </a:xfrm>
          <a:prstGeom prst="rect">
            <a:avLst/>
          </a:prstGeom>
        </p:spPr>
      </p:pic>
      <p:pic>
        <p:nvPicPr>
          <p:cNvPr id="107" name="Graphic 106" descr="Baby">
            <a:extLst>
              <a:ext uri="{FF2B5EF4-FFF2-40B4-BE49-F238E27FC236}">
                <a16:creationId xmlns:a16="http://schemas.microsoft.com/office/drawing/2014/main" id="{07DCEEF5-0A18-B347-98AE-4C3F544F2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1907" y="4372922"/>
            <a:ext cx="480580" cy="480580"/>
          </a:xfrm>
          <a:prstGeom prst="rect">
            <a:avLst/>
          </a:prstGeom>
        </p:spPr>
      </p:pic>
      <p:pic>
        <p:nvPicPr>
          <p:cNvPr id="108" name="Graphic 107" descr="Baby">
            <a:extLst>
              <a:ext uri="{FF2B5EF4-FFF2-40B4-BE49-F238E27FC236}">
                <a16:creationId xmlns:a16="http://schemas.microsoft.com/office/drawing/2014/main" id="{D58F99D5-E33E-1186-C3D6-8850FA6592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17602" y="4363444"/>
            <a:ext cx="480580" cy="480580"/>
          </a:xfrm>
          <a:prstGeom prst="rect">
            <a:avLst/>
          </a:prstGeom>
        </p:spPr>
      </p:pic>
      <p:pic>
        <p:nvPicPr>
          <p:cNvPr id="109" name="Picture 108">
            <a:extLst>
              <a:ext uri="{FF2B5EF4-FFF2-40B4-BE49-F238E27FC236}">
                <a16:creationId xmlns:a16="http://schemas.microsoft.com/office/drawing/2014/main" id="{5A7B10B8-A4E6-BF1D-DEF3-F6888E88A25F}"/>
              </a:ext>
            </a:extLst>
          </p:cNvPr>
          <p:cNvPicPr>
            <a:picLocks noChangeAspect="1"/>
          </p:cNvPicPr>
          <p:nvPr/>
        </p:nvPicPr>
        <p:blipFill>
          <a:blip r:embed="rId9"/>
          <a:stretch>
            <a:fillRect/>
          </a:stretch>
        </p:blipFill>
        <p:spPr>
          <a:xfrm>
            <a:off x="7419982" y="4093951"/>
            <a:ext cx="233243" cy="245104"/>
          </a:xfrm>
          <a:prstGeom prst="rect">
            <a:avLst/>
          </a:prstGeom>
        </p:spPr>
      </p:pic>
      <p:pic>
        <p:nvPicPr>
          <p:cNvPr id="110" name="Picture 109">
            <a:extLst>
              <a:ext uri="{FF2B5EF4-FFF2-40B4-BE49-F238E27FC236}">
                <a16:creationId xmlns:a16="http://schemas.microsoft.com/office/drawing/2014/main" id="{1E6EA819-AC6D-021F-2C25-810568F71601}"/>
              </a:ext>
            </a:extLst>
          </p:cNvPr>
          <p:cNvPicPr>
            <a:picLocks noChangeAspect="1"/>
          </p:cNvPicPr>
          <p:nvPr/>
        </p:nvPicPr>
        <p:blipFill>
          <a:blip r:embed="rId9"/>
          <a:stretch>
            <a:fillRect/>
          </a:stretch>
        </p:blipFill>
        <p:spPr>
          <a:xfrm>
            <a:off x="8392416" y="4118339"/>
            <a:ext cx="233243" cy="245104"/>
          </a:xfrm>
          <a:prstGeom prst="rect">
            <a:avLst/>
          </a:prstGeom>
        </p:spPr>
      </p:pic>
      <p:pic>
        <p:nvPicPr>
          <p:cNvPr id="111" name="Picture 110">
            <a:extLst>
              <a:ext uri="{FF2B5EF4-FFF2-40B4-BE49-F238E27FC236}">
                <a16:creationId xmlns:a16="http://schemas.microsoft.com/office/drawing/2014/main" id="{462B7780-133D-801D-A2DF-E719F62E1AA5}"/>
              </a:ext>
            </a:extLst>
          </p:cNvPr>
          <p:cNvPicPr>
            <a:picLocks noChangeAspect="1"/>
          </p:cNvPicPr>
          <p:nvPr/>
        </p:nvPicPr>
        <p:blipFill>
          <a:blip r:embed="rId9"/>
          <a:stretch>
            <a:fillRect/>
          </a:stretch>
        </p:blipFill>
        <p:spPr>
          <a:xfrm>
            <a:off x="9655281" y="4110069"/>
            <a:ext cx="233243" cy="245104"/>
          </a:xfrm>
          <a:prstGeom prst="rect">
            <a:avLst/>
          </a:prstGeom>
        </p:spPr>
      </p:pic>
      <p:pic>
        <p:nvPicPr>
          <p:cNvPr id="112" name="Picture 111">
            <a:extLst>
              <a:ext uri="{FF2B5EF4-FFF2-40B4-BE49-F238E27FC236}">
                <a16:creationId xmlns:a16="http://schemas.microsoft.com/office/drawing/2014/main" id="{271BDDFD-5496-9B77-CECE-DFC738F4E842}"/>
              </a:ext>
            </a:extLst>
          </p:cNvPr>
          <p:cNvPicPr>
            <a:picLocks noChangeAspect="1"/>
          </p:cNvPicPr>
          <p:nvPr/>
        </p:nvPicPr>
        <p:blipFill>
          <a:blip r:embed="rId9"/>
          <a:stretch>
            <a:fillRect/>
          </a:stretch>
        </p:blipFill>
        <p:spPr>
          <a:xfrm>
            <a:off x="7686906" y="4079572"/>
            <a:ext cx="233243" cy="245104"/>
          </a:xfrm>
          <a:prstGeom prst="rect">
            <a:avLst/>
          </a:prstGeom>
        </p:spPr>
      </p:pic>
      <p:pic>
        <p:nvPicPr>
          <p:cNvPr id="114" name="Picture 113">
            <a:extLst>
              <a:ext uri="{FF2B5EF4-FFF2-40B4-BE49-F238E27FC236}">
                <a16:creationId xmlns:a16="http://schemas.microsoft.com/office/drawing/2014/main" id="{2DEC3D7C-07B5-433F-821A-A69D8B127A25}"/>
              </a:ext>
            </a:extLst>
          </p:cNvPr>
          <p:cNvPicPr>
            <a:picLocks noChangeAspect="1"/>
          </p:cNvPicPr>
          <p:nvPr/>
        </p:nvPicPr>
        <p:blipFill>
          <a:blip r:embed="rId8"/>
          <a:stretch>
            <a:fillRect/>
          </a:stretch>
        </p:blipFill>
        <p:spPr>
          <a:xfrm>
            <a:off x="9404784" y="4137847"/>
            <a:ext cx="207076" cy="221115"/>
          </a:xfrm>
          <a:prstGeom prst="rect">
            <a:avLst/>
          </a:prstGeom>
        </p:spPr>
      </p:pic>
      <p:pic>
        <p:nvPicPr>
          <p:cNvPr id="115" name="Picture 114">
            <a:extLst>
              <a:ext uri="{FF2B5EF4-FFF2-40B4-BE49-F238E27FC236}">
                <a16:creationId xmlns:a16="http://schemas.microsoft.com/office/drawing/2014/main" id="{13398C48-26C8-8E46-EB55-9E269C45F414}"/>
              </a:ext>
            </a:extLst>
          </p:cNvPr>
          <p:cNvPicPr>
            <a:picLocks noChangeAspect="1"/>
          </p:cNvPicPr>
          <p:nvPr/>
        </p:nvPicPr>
        <p:blipFill>
          <a:blip r:embed="rId8"/>
          <a:stretch>
            <a:fillRect/>
          </a:stretch>
        </p:blipFill>
        <p:spPr>
          <a:xfrm>
            <a:off x="10244799" y="4130333"/>
            <a:ext cx="207076" cy="221115"/>
          </a:xfrm>
          <a:prstGeom prst="rect">
            <a:avLst/>
          </a:prstGeom>
        </p:spPr>
      </p:pic>
      <p:cxnSp>
        <p:nvCxnSpPr>
          <p:cNvPr id="117" name="Straight Connector 116">
            <a:extLst>
              <a:ext uri="{FF2B5EF4-FFF2-40B4-BE49-F238E27FC236}">
                <a16:creationId xmlns:a16="http://schemas.microsoft.com/office/drawing/2014/main" id="{F295DFC9-FE19-F4E1-442A-E9A48EF28D6A}"/>
              </a:ext>
            </a:extLst>
          </p:cNvPr>
          <p:cNvCxnSpPr>
            <a:stCxn id="88" idx="3"/>
            <a:endCxn id="109" idx="0"/>
          </p:cNvCxnSpPr>
          <p:nvPr/>
        </p:nvCxnSpPr>
        <p:spPr>
          <a:xfrm flipH="1">
            <a:off x="7536604" y="3492663"/>
            <a:ext cx="730124" cy="6012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3B2658F-1503-B9EF-C65F-C479D67B2D4A}"/>
              </a:ext>
            </a:extLst>
          </p:cNvPr>
          <p:cNvCxnSpPr>
            <a:cxnSpLocks/>
            <a:stCxn id="88" idx="4"/>
            <a:endCxn id="110" idx="0"/>
          </p:cNvCxnSpPr>
          <p:nvPr/>
        </p:nvCxnSpPr>
        <p:spPr>
          <a:xfrm>
            <a:off x="8384976" y="3545005"/>
            <a:ext cx="124061" cy="573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1B7EBD1-40DA-76D6-A5AB-783C4E217EBD}"/>
              </a:ext>
            </a:extLst>
          </p:cNvPr>
          <p:cNvCxnSpPr>
            <a:cxnSpLocks/>
            <a:stCxn id="96" idx="4"/>
            <a:endCxn id="114" idx="1"/>
          </p:cNvCxnSpPr>
          <p:nvPr/>
        </p:nvCxnSpPr>
        <p:spPr>
          <a:xfrm>
            <a:off x="8774639" y="3532014"/>
            <a:ext cx="630145" cy="71639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83927-9D89-CAC7-399D-11401FEA8016}"/>
              </a:ext>
            </a:extLst>
          </p:cNvPr>
          <p:cNvCxnSpPr>
            <a:cxnSpLocks/>
            <a:stCxn id="96" idx="5"/>
            <a:endCxn id="115" idx="0"/>
          </p:cNvCxnSpPr>
          <p:nvPr/>
        </p:nvCxnSpPr>
        <p:spPr>
          <a:xfrm>
            <a:off x="8892886" y="3479672"/>
            <a:ext cx="1455451" cy="6506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2FEED7B-405C-25B1-5AC3-626AD25A8B90}"/>
              </a:ext>
            </a:extLst>
          </p:cNvPr>
          <p:cNvCxnSpPr>
            <a:cxnSpLocks/>
            <a:endCxn id="111" idx="0"/>
          </p:cNvCxnSpPr>
          <p:nvPr/>
        </p:nvCxnSpPr>
        <p:spPr>
          <a:xfrm>
            <a:off x="9229857" y="3500508"/>
            <a:ext cx="542047" cy="6095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F40BDC7-EFA9-9691-98F2-FCD845EABF53}"/>
              </a:ext>
            </a:extLst>
          </p:cNvPr>
          <p:cNvCxnSpPr>
            <a:cxnSpLocks/>
          </p:cNvCxnSpPr>
          <p:nvPr/>
        </p:nvCxnSpPr>
        <p:spPr>
          <a:xfrm>
            <a:off x="9633245" y="3492658"/>
            <a:ext cx="966367" cy="62501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5C9EB80-2267-91A4-9644-C145554E5846}"/>
              </a:ext>
            </a:extLst>
          </p:cNvPr>
          <p:cNvCxnSpPr>
            <a:cxnSpLocks/>
            <a:stCxn id="94" idx="3"/>
            <a:endCxn id="112" idx="3"/>
          </p:cNvCxnSpPr>
          <p:nvPr/>
        </p:nvCxnSpPr>
        <p:spPr>
          <a:xfrm flipH="1">
            <a:off x="7920148" y="3487159"/>
            <a:ext cx="1093433" cy="71496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6BC9173-1914-409E-6A8E-46D657FF5E51}"/>
              </a:ext>
            </a:extLst>
          </p:cNvPr>
          <p:cNvCxnSpPr>
            <a:cxnSpLocks/>
            <a:endCxn id="133" idx="0"/>
          </p:cNvCxnSpPr>
          <p:nvPr/>
        </p:nvCxnSpPr>
        <p:spPr>
          <a:xfrm flipH="1">
            <a:off x="8764711" y="3507894"/>
            <a:ext cx="701816" cy="60668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260577AF-ADCD-7C39-410E-5612F526FF35}"/>
              </a:ext>
            </a:extLst>
          </p:cNvPr>
          <p:cNvSpPr txBox="1"/>
          <p:nvPr/>
        </p:nvSpPr>
        <p:spPr>
          <a:xfrm>
            <a:off x="8958814" y="4836320"/>
            <a:ext cx="2357327" cy="337938"/>
          </a:xfrm>
          <a:prstGeom prst="rect">
            <a:avLst/>
          </a:prstGeom>
          <a:solidFill>
            <a:srgbClr val="00B0F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Children have the condition</a:t>
            </a:r>
            <a:endParaRPr kumimoji="0" lang="en-IN"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27" name="TextBox 126">
            <a:extLst>
              <a:ext uri="{FF2B5EF4-FFF2-40B4-BE49-F238E27FC236}">
                <a16:creationId xmlns:a16="http://schemas.microsoft.com/office/drawing/2014/main" id="{2BC4C0F4-BEDC-EB35-AAFB-278EF634491D}"/>
              </a:ext>
            </a:extLst>
          </p:cNvPr>
          <p:cNvSpPr txBox="1"/>
          <p:nvPr/>
        </p:nvSpPr>
        <p:spPr>
          <a:xfrm>
            <a:off x="6583341" y="4838801"/>
            <a:ext cx="2357327" cy="337938"/>
          </a:xfrm>
          <a:prstGeom prst="rect">
            <a:avLst/>
          </a:prstGeom>
          <a:solidFill>
            <a:srgbClr val="00206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Children do not have the condition</a:t>
            </a:r>
            <a:endParaRPr kumimoji="0" lang="en-IN" sz="844"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28" name="TextBox 127">
            <a:extLst>
              <a:ext uri="{FF2B5EF4-FFF2-40B4-BE49-F238E27FC236}">
                <a16:creationId xmlns:a16="http://schemas.microsoft.com/office/drawing/2014/main" id="{ACE7B4B2-8CE2-CD4C-F31B-22D27A702A14}"/>
              </a:ext>
            </a:extLst>
          </p:cNvPr>
          <p:cNvSpPr txBox="1"/>
          <p:nvPr/>
        </p:nvSpPr>
        <p:spPr>
          <a:xfrm>
            <a:off x="6579367" y="5213188"/>
            <a:ext cx="2362500" cy="337938"/>
          </a:xfrm>
          <a:prstGeom prst="rect">
            <a:avLst/>
          </a:prstGeom>
          <a:solidFill>
            <a:srgbClr val="00206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50% of children do not have the condition</a:t>
            </a:r>
            <a:endParaRPr kumimoji="0" lang="en-IN"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29" name="TextBox 128">
            <a:extLst>
              <a:ext uri="{FF2B5EF4-FFF2-40B4-BE49-F238E27FC236}">
                <a16:creationId xmlns:a16="http://schemas.microsoft.com/office/drawing/2014/main" id="{745E0DC4-E71F-80EE-8056-31090450FB30}"/>
              </a:ext>
            </a:extLst>
          </p:cNvPr>
          <p:cNvSpPr txBox="1"/>
          <p:nvPr/>
        </p:nvSpPr>
        <p:spPr>
          <a:xfrm>
            <a:off x="8958814" y="5213188"/>
            <a:ext cx="2362500" cy="337500"/>
          </a:xfrm>
          <a:prstGeom prst="rect">
            <a:avLst/>
          </a:prstGeom>
          <a:solidFill>
            <a:srgbClr val="00B0F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50% of children have the condition</a:t>
            </a:r>
            <a:endParaRPr kumimoji="0" lang="en-IN" sz="844"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30" name="Oval 129">
            <a:extLst>
              <a:ext uri="{FF2B5EF4-FFF2-40B4-BE49-F238E27FC236}">
                <a16:creationId xmlns:a16="http://schemas.microsoft.com/office/drawing/2014/main" id="{C8257185-07E7-C704-2BE9-4D34BB2EDF2C}"/>
              </a:ext>
            </a:extLst>
          </p:cNvPr>
          <p:cNvSpPr/>
          <p:nvPr/>
        </p:nvSpPr>
        <p:spPr>
          <a:xfrm>
            <a:off x="9375786" y="3172547"/>
            <a:ext cx="334458" cy="357417"/>
          </a:xfrm>
          <a:prstGeom prst="ellipse">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1" name="Graphic 130" descr="Checkmark">
            <a:extLst>
              <a:ext uri="{FF2B5EF4-FFF2-40B4-BE49-F238E27FC236}">
                <a16:creationId xmlns:a16="http://schemas.microsoft.com/office/drawing/2014/main" id="{BBA197D4-DDEF-F991-E359-1217716417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0729" y="3251184"/>
            <a:ext cx="207818" cy="207818"/>
          </a:xfrm>
          <a:prstGeom prst="rect">
            <a:avLst/>
          </a:prstGeom>
        </p:spPr>
      </p:pic>
      <p:pic>
        <p:nvPicPr>
          <p:cNvPr id="133" name="Picture 132">
            <a:extLst>
              <a:ext uri="{FF2B5EF4-FFF2-40B4-BE49-F238E27FC236}">
                <a16:creationId xmlns:a16="http://schemas.microsoft.com/office/drawing/2014/main" id="{AFE5ACD6-F6B5-53D4-406D-37697C716E58}"/>
              </a:ext>
            </a:extLst>
          </p:cNvPr>
          <p:cNvPicPr>
            <a:picLocks noChangeAspect="1"/>
          </p:cNvPicPr>
          <p:nvPr/>
        </p:nvPicPr>
        <p:blipFill>
          <a:blip r:embed="rId9"/>
          <a:stretch>
            <a:fillRect/>
          </a:stretch>
        </p:blipFill>
        <p:spPr>
          <a:xfrm>
            <a:off x="8648090" y="4114575"/>
            <a:ext cx="233243" cy="245104"/>
          </a:xfrm>
          <a:prstGeom prst="rect">
            <a:avLst/>
          </a:prstGeom>
        </p:spPr>
      </p:pic>
      <p:pic>
        <p:nvPicPr>
          <p:cNvPr id="134" name="Picture 133">
            <a:extLst>
              <a:ext uri="{FF2B5EF4-FFF2-40B4-BE49-F238E27FC236}">
                <a16:creationId xmlns:a16="http://schemas.microsoft.com/office/drawing/2014/main" id="{C6A897DA-B591-16BA-C418-1AD6467750E3}"/>
              </a:ext>
            </a:extLst>
          </p:cNvPr>
          <p:cNvPicPr>
            <a:picLocks noChangeAspect="1"/>
          </p:cNvPicPr>
          <p:nvPr/>
        </p:nvPicPr>
        <p:blipFill>
          <a:blip r:embed="rId9"/>
          <a:stretch>
            <a:fillRect/>
          </a:stretch>
        </p:blipFill>
        <p:spPr>
          <a:xfrm>
            <a:off x="10494267" y="4127816"/>
            <a:ext cx="233243" cy="245104"/>
          </a:xfrm>
          <a:prstGeom prst="rect">
            <a:avLst/>
          </a:prstGeom>
        </p:spPr>
      </p:pic>
      <p:sp>
        <p:nvSpPr>
          <p:cNvPr id="140" name="TextBox 139">
            <a:extLst>
              <a:ext uri="{FF2B5EF4-FFF2-40B4-BE49-F238E27FC236}">
                <a16:creationId xmlns:a16="http://schemas.microsoft.com/office/drawing/2014/main" id="{822A3ACE-D2CC-4783-C135-94C3A5D1B538}"/>
              </a:ext>
            </a:extLst>
          </p:cNvPr>
          <p:cNvSpPr txBox="1"/>
          <p:nvPr/>
        </p:nvSpPr>
        <p:spPr>
          <a:xfrm>
            <a:off x="2339070" y="5593397"/>
            <a:ext cx="7749090" cy="352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4"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Figure adapted from (Hypophosphatasia. </a:t>
            </a:r>
            <a:r>
              <a:rPr kumimoji="0" lang="en-US" sz="844" b="0" i="1"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Health Jade. </a:t>
            </a:r>
            <a:r>
              <a:rPr kumimoji="0" lang="en-US" sz="844"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Available from: </a:t>
            </a:r>
            <a:r>
              <a:rPr kumimoji="0" lang="en-US" sz="844"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hlinkClick r:id="rId3"/>
              </a:rPr>
              <a:t>https://healthjade.net/hypophosphatasia/#google_vignette </a:t>
            </a:r>
            <a:r>
              <a:rPr kumimoji="0" lang="en-US" sz="844"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[Accessed on April 18, 2024]).</a:t>
            </a:r>
            <a:endParaRPr kumimoji="0" lang="en-IN" sz="844"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endParaRPr>
          </a:p>
        </p:txBody>
      </p:sp>
      <p:sp>
        <p:nvSpPr>
          <p:cNvPr id="8" name="Rectangle 7">
            <a:extLst>
              <a:ext uri="{FF2B5EF4-FFF2-40B4-BE49-F238E27FC236}">
                <a16:creationId xmlns:a16="http://schemas.microsoft.com/office/drawing/2014/main" id="{D4C69E74-2475-E86C-6522-B7A72BC7D430}"/>
              </a:ext>
            </a:extLst>
          </p:cNvPr>
          <p:cNvSpPr/>
          <p:nvPr/>
        </p:nvSpPr>
        <p:spPr>
          <a:xfrm>
            <a:off x="863203" y="1009054"/>
            <a:ext cx="10456663" cy="4800748"/>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742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122001-3ACB-403A-39A6-14C5B44959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5950" y="1775618"/>
            <a:ext cx="4655389" cy="4447798"/>
          </a:xfrm>
        </p:spPr>
      </p:pic>
      <p:pic>
        <p:nvPicPr>
          <p:cNvPr id="7" name="Picture 6">
            <a:extLst>
              <a:ext uri="{FF2B5EF4-FFF2-40B4-BE49-F238E27FC236}">
                <a16:creationId xmlns:a16="http://schemas.microsoft.com/office/drawing/2014/main" id="{61EA4A6A-07B3-71FA-F747-8644AD305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6052" y="1775618"/>
            <a:ext cx="4655389" cy="4454942"/>
          </a:xfrm>
          <a:prstGeom prst="rect">
            <a:avLst/>
          </a:prstGeom>
        </p:spPr>
      </p:pic>
      <p:pic>
        <p:nvPicPr>
          <p:cNvPr id="8" name="Picture 7">
            <a:extLst>
              <a:ext uri="{FF2B5EF4-FFF2-40B4-BE49-F238E27FC236}">
                <a16:creationId xmlns:a16="http://schemas.microsoft.com/office/drawing/2014/main" id="{F2BFB06B-022E-81C6-4696-07E10F26C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1" y="1795064"/>
            <a:ext cx="4212269" cy="4408905"/>
          </a:xfrm>
          <a:prstGeom prst="rect">
            <a:avLst/>
          </a:prstGeom>
        </p:spPr>
      </p:pic>
      <p:sp>
        <p:nvSpPr>
          <p:cNvPr id="9" name="TextBox 8">
            <a:extLst>
              <a:ext uri="{FF2B5EF4-FFF2-40B4-BE49-F238E27FC236}">
                <a16:creationId xmlns:a16="http://schemas.microsoft.com/office/drawing/2014/main" id="{BA30F9F5-B408-44D9-2C88-FC8B2FC624A5}"/>
              </a:ext>
            </a:extLst>
          </p:cNvPr>
          <p:cNvSpPr txBox="1"/>
          <p:nvPr/>
        </p:nvSpPr>
        <p:spPr>
          <a:xfrm>
            <a:off x="1218425" y="947408"/>
            <a:ext cx="2743200" cy="523220"/>
          </a:xfrm>
          <a:prstGeom prst="rect">
            <a:avLst/>
          </a:prstGeom>
          <a:noFill/>
        </p:spPr>
        <p:txBody>
          <a:bodyPr wrap="square" rtlCol="0">
            <a:spAutoFit/>
          </a:bodyPr>
          <a:lstStyle/>
          <a:p>
            <a:r>
              <a:rPr lang="en-GB" sz="2800" b="1" dirty="0"/>
              <a:t>2010</a:t>
            </a:r>
          </a:p>
        </p:txBody>
      </p:sp>
      <p:sp>
        <p:nvSpPr>
          <p:cNvPr id="11" name="TextBox 10">
            <a:extLst>
              <a:ext uri="{FF2B5EF4-FFF2-40B4-BE49-F238E27FC236}">
                <a16:creationId xmlns:a16="http://schemas.microsoft.com/office/drawing/2014/main" id="{4D854A9A-8F07-A19A-1D42-E53F463BEA24}"/>
              </a:ext>
            </a:extLst>
          </p:cNvPr>
          <p:cNvSpPr txBox="1"/>
          <p:nvPr/>
        </p:nvSpPr>
        <p:spPr>
          <a:xfrm>
            <a:off x="7658100" y="947408"/>
            <a:ext cx="6966941" cy="523220"/>
          </a:xfrm>
          <a:prstGeom prst="rect">
            <a:avLst/>
          </a:prstGeom>
          <a:noFill/>
        </p:spPr>
        <p:txBody>
          <a:bodyPr wrap="square">
            <a:spAutoFit/>
          </a:bodyPr>
          <a:lstStyle/>
          <a:p>
            <a:r>
              <a:rPr lang="en-GB" sz="2800" b="1" dirty="0"/>
              <a:t>2023</a:t>
            </a:r>
          </a:p>
        </p:txBody>
      </p:sp>
      <p:sp>
        <p:nvSpPr>
          <p:cNvPr id="3" name="TextBox 2">
            <a:extLst>
              <a:ext uri="{FF2B5EF4-FFF2-40B4-BE49-F238E27FC236}">
                <a16:creationId xmlns:a16="http://schemas.microsoft.com/office/drawing/2014/main" id="{06502562-7674-A7EB-F8CD-262262E77CC2}"/>
              </a:ext>
            </a:extLst>
          </p:cNvPr>
          <p:cNvSpPr txBox="1"/>
          <p:nvPr/>
        </p:nvSpPr>
        <p:spPr>
          <a:xfrm>
            <a:off x="63681" y="6363186"/>
            <a:ext cx="7315200" cy="246221"/>
          </a:xfrm>
          <a:prstGeom prst="rect">
            <a:avLst/>
          </a:prstGeom>
          <a:noFill/>
        </p:spPr>
        <p:txBody>
          <a:bodyPr wrap="square">
            <a:spAutoFit/>
          </a:bodyPr>
          <a:lstStyle/>
          <a:p>
            <a:r>
              <a:rPr lang="en-GB" sz="1000" dirty="0"/>
              <a:t>Case treated by Dr. Afaf </a:t>
            </a:r>
            <a:r>
              <a:rPr lang="en-GB" sz="1000" dirty="0" err="1"/>
              <a:t>AlSagheir</a:t>
            </a:r>
            <a:r>
              <a:rPr lang="en-GB" sz="1000" dirty="0"/>
              <a:t> </a:t>
            </a:r>
          </a:p>
        </p:txBody>
      </p:sp>
    </p:spTree>
    <p:extLst>
      <p:ext uri="{BB962C8B-B14F-4D97-AF65-F5344CB8AC3E}">
        <p14:creationId xmlns:p14="http://schemas.microsoft.com/office/powerpoint/2010/main" val="2484966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9DDE-C395-3F0C-9AB0-FFBD44ED56EF}"/>
              </a:ext>
            </a:extLst>
          </p:cNvPr>
          <p:cNvSpPr>
            <a:spLocks noGrp="1"/>
          </p:cNvSpPr>
          <p:nvPr>
            <p:ph type="title"/>
          </p:nvPr>
        </p:nvSpPr>
        <p:spPr>
          <a:xfrm>
            <a:off x="441960" y="106045"/>
            <a:ext cx="11689080" cy="1325563"/>
          </a:xfrm>
        </p:spPr>
        <p:txBody>
          <a:bodyPr>
            <a:normAutofit/>
          </a:bodyPr>
          <a:lstStyle/>
          <a:p>
            <a:r>
              <a:rPr lang="en-GB" sz="3600" dirty="0">
                <a:latin typeface="+mn-lt"/>
              </a:rPr>
              <a:t>Comparing </a:t>
            </a:r>
            <a:r>
              <a:rPr lang="en-GB" sz="3600" dirty="0" err="1">
                <a:latin typeface="+mn-lt"/>
              </a:rPr>
              <a:t>Nout</a:t>
            </a:r>
            <a:r>
              <a:rPr lang="en-GB" sz="3600" dirty="0">
                <a:latin typeface="+mn-lt"/>
              </a:rPr>
              <a:t> with her brother and cousin on treatment</a:t>
            </a:r>
            <a:endParaRPr lang="en-GB" sz="3600" dirty="0"/>
          </a:p>
        </p:txBody>
      </p:sp>
      <p:pic>
        <p:nvPicPr>
          <p:cNvPr id="9" name="Content Placeholder 8">
            <a:extLst>
              <a:ext uri="{FF2B5EF4-FFF2-40B4-BE49-F238E27FC236}">
                <a16:creationId xmlns:a16="http://schemas.microsoft.com/office/drawing/2014/main" id="{86427101-8388-7DC1-3581-E87637971F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4307" y="1690688"/>
            <a:ext cx="4229100" cy="4995880"/>
          </a:xfrm>
          <a:ln w="12700">
            <a:solidFill>
              <a:schemeClr val="tx1"/>
            </a:solidFill>
          </a:ln>
        </p:spPr>
      </p:pic>
      <p:pic>
        <p:nvPicPr>
          <p:cNvPr id="4" name="Picture 3">
            <a:extLst>
              <a:ext uri="{FF2B5EF4-FFF2-40B4-BE49-F238E27FC236}">
                <a16:creationId xmlns:a16="http://schemas.microsoft.com/office/drawing/2014/main" id="{06D34F70-8EED-61A0-7BE3-EC034D971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025" y="1690688"/>
            <a:ext cx="4248181" cy="4938712"/>
          </a:xfrm>
          <a:prstGeom prst="rect">
            <a:avLst/>
          </a:prstGeom>
          <a:ln w="12700">
            <a:solidFill>
              <a:schemeClr val="tx1"/>
            </a:solidFill>
          </a:ln>
        </p:spPr>
      </p:pic>
      <p:pic>
        <p:nvPicPr>
          <p:cNvPr id="6" name="Picture 5">
            <a:extLst>
              <a:ext uri="{FF2B5EF4-FFF2-40B4-BE49-F238E27FC236}">
                <a16:creationId xmlns:a16="http://schemas.microsoft.com/office/drawing/2014/main" id="{31693C27-8039-C34E-E916-04566EF9D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04" y="1690689"/>
            <a:ext cx="3627120" cy="4938712"/>
          </a:xfrm>
          <a:prstGeom prst="rect">
            <a:avLst/>
          </a:prstGeom>
          <a:ln w="12700">
            <a:solidFill>
              <a:schemeClr val="tx1"/>
            </a:solidFill>
          </a:ln>
        </p:spPr>
      </p:pic>
      <p:sp>
        <p:nvSpPr>
          <p:cNvPr id="3" name="TextBox 2">
            <a:extLst>
              <a:ext uri="{FF2B5EF4-FFF2-40B4-BE49-F238E27FC236}">
                <a16:creationId xmlns:a16="http://schemas.microsoft.com/office/drawing/2014/main" id="{E1EAA0DE-3C9A-A114-12BC-423BE7FB0304}"/>
              </a:ext>
            </a:extLst>
          </p:cNvPr>
          <p:cNvSpPr txBox="1"/>
          <p:nvPr/>
        </p:nvSpPr>
        <p:spPr>
          <a:xfrm>
            <a:off x="518160" y="3276600"/>
            <a:ext cx="1043940" cy="461665"/>
          </a:xfrm>
          <a:prstGeom prst="rect">
            <a:avLst/>
          </a:prstGeom>
          <a:noFill/>
        </p:spPr>
        <p:txBody>
          <a:bodyPr wrap="square" rtlCol="0">
            <a:spAutoFit/>
          </a:bodyPr>
          <a:lstStyle/>
          <a:p>
            <a:r>
              <a:rPr lang="en-GB" sz="2400" b="1" dirty="0" err="1"/>
              <a:t>Nout</a:t>
            </a:r>
            <a:endParaRPr lang="en-GB" sz="2400" b="1" dirty="0"/>
          </a:p>
        </p:txBody>
      </p:sp>
      <p:sp>
        <p:nvSpPr>
          <p:cNvPr id="7" name="TextBox 6">
            <a:extLst>
              <a:ext uri="{FF2B5EF4-FFF2-40B4-BE49-F238E27FC236}">
                <a16:creationId xmlns:a16="http://schemas.microsoft.com/office/drawing/2014/main" id="{CB0DA89B-E800-F500-D8A5-E902E4FAFD0E}"/>
              </a:ext>
            </a:extLst>
          </p:cNvPr>
          <p:cNvSpPr txBox="1"/>
          <p:nvPr/>
        </p:nvSpPr>
        <p:spPr>
          <a:xfrm>
            <a:off x="268356" y="6634564"/>
            <a:ext cx="612913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75408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473FC3-7B8E-D632-51A5-50BF4B95E4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097" y="1480344"/>
            <a:ext cx="3552244" cy="5012531"/>
          </a:xfrm>
        </p:spPr>
      </p:pic>
      <p:pic>
        <p:nvPicPr>
          <p:cNvPr id="7" name="Picture 6">
            <a:extLst>
              <a:ext uri="{FF2B5EF4-FFF2-40B4-BE49-F238E27FC236}">
                <a16:creationId xmlns:a16="http://schemas.microsoft.com/office/drawing/2014/main" id="{CF09410F-5283-2EE3-126E-29B5A7BD8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757" y="1630764"/>
            <a:ext cx="3552244" cy="5076825"/>
          </a:xfrm>
          <a:prstGeom prst="rect">
            <a:avLst/>
          </a:prstGeom>
        </p:spPr>
      </p:pic>
      <p:sp>
        <p:nvSpPr>
          <p:cNvPr id="8" name="Arrow: Right 7">
            <a:extLst>
              <a:ext uri="{FF2B5EF4-FFF2-40B4-BE49-F238E27FC236}">
                <a16:creationId xmlns:a16="http://schemas.microsoft.com/office/drawing/2014/main" id="{CA99EF2A-0893-1EE0-9501-627F9E601F62}"/>
              </a:ext>
            </a:extLst>
          </p:cNvPr>
          <p:cNvSpPr/>
          <p:nvPr/>
        </p:nvSpPr>
        <p:spPr>
          <a:xfrm>
            <a:off x="4014787" y="3548856"/>
            <a:ext cx="1042987" cy="52322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980AF59-C673-D8D9-56C2-07ED307FA7CA}"/>
              </a:ext>
            </a:extLst>
          </p:cNvPr>
          <p:cNvSpPr txBox="1"/>
          <p:nvPr/>
        </p:nvSpPr>
        <p:spPr>
          <a:xfrm>
            <a:off x="1487686" y="784681"/>
            <a:ext cx="6097190" cy="523220"/>
          </a:xfrm>
          <a:prstGeom prst="rect">
            <a:avLst/>
          </a:prstGeom>
          <a:noFill/>
        </p:spPr>
        <p:txBody>
          <a:bodyPr wrap="square">
            <a:spAutoFit/>
          </a:bodyPr>
          <a:lstStyle/>
          <a:p>
            <a:r>
              <a:rPr lang="en-GB" sz="2800" b="1" dirty="0"/>
              <a:t>2012</a:t>
            </a:r>
          </a:p>
        </p:txBody>
      </p:sp>
      <p:sp>
        <p:nvSpPr>
          <p:cNvPr id="12" name="TextBox 11">
            <a:extLst>
              <a:ext uri="{FF2B5EF4-FFF2-40B4-BE49-F238E27FC236}">
                <a16:creationId xmlns:a16="http://schemas.microsoft.com/office/drawing/2014/main" id="{8EC6EDC1-6276-BDCF-EA87-E1AE5518D2D7}"/>
              </a:ext>
            </a:extLst>
          </p:cNvPr>
          <p:cNvSpPr txBox="1"/>
          <p:nvPr/>
        </p:nvSpPr>
        <p:spPr>
          <a:xfrm>
            <a:off x="6334720" y="932457"/>
            <a:ext cx="6097190" cy="461665"/>
          </a:xfrm>
          <a:prstGeom prst="rect">
            <a:avLst/>
          </a:prstGeom>
          <a:noFill/>
        </p:spPr>
        <p:txBody>
          <a:bodyPr wrap="square">
            <a:spAutoFit/>
          </a:bodyPr>
          <a:lstStyle/>
          <a:p>
            <a:r>
              <a:rPr lang="en-GB" sz="2400" b="1" dirty="0"/>
              <a:t>2022</a:t>
            </a:r>
          </a:p>
        </p:txBody>
      </p:sp>
      <p:pic>
        <p:nvPicPr>
          <p:cNvPr id="14" name="Picture 13">
            <a:extLst>
              <a:ext uri="{FF2B5EF4-FFF2-40B4-BE49-F238E27FC236}">
                <a16:creationId xmlns:a16="http://schemas.microsoft.com/office/drawing/2014/main" id="{D27D41F5-C8AF-5668-2F4E-18E46A21D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3508" y="1533076"/>
            <a:ext cx="2900384" cy="5077999"/>
          </a:xfrm>
          <a:prstGeom prst="rect">
            <a:avLst/>
          </a:prstGeom>
        </p:spPr>
      </p:pic>
      <p:sp>
        <p:nvSpPr>
          <p:cNvPr id="3" name="TextBox 2">
            <a:extLst>
              <a:ext uri="{FF2B5EF4-FFF2-40B4-BE49-F238E27FC236}">
                <a16:creationId xmlns:a16="http://schemas.microsoft.com/office/drawing/2014/main" id="{A7C10520-42BD-B5A6-4817-F61D8AB0887E}"/>
              </a:ext>
            </a:extLst>
          </p:cNvPr>
          <p:cNvSpPr txBox="1"/>
          <p:nvPr/>
        </p:nvSpPr>
        <p:spPr>
          <a:xfrm>
            <a:off x="1095375" y="175201"/>
            <a:ext cx="6214110" cy="584775"/>
          </a:xfrm>
          <a:prstGeom prst="rect">
            <a:avLst/>
          </a:prstGeom>
          <a:noFill/>
        </p:spPr>
        <p:txBody>
          <a:bodyPr wrap="square">
            <a:spAutoFit/>
          </a:bodyPr>
          <a:lstStyle/>
          <a:p>
            <a:r>
              <a:rPr lang="en-GB" sz="3200" b="1" dirty="0">
                <a:solidFill>
                  <a:schemeClr val="accent1">
                    <a:lumMod val="75000"/>
                  </a:schemeClr>
                </a:solidFill>
                <a:latin typeface="+mn-lt"/>
              </a:rPr>
              <a:t>Nout’s cousin on treatment</a:t>
            </a:r>
            <a:endParaRPr lang="en-GB" sz="3200" b="1" dirty="0">
              <a:solidFill>
                <a:schemeClr val="accent1">
                  <a:lumMod val="75000"/>
                </a:schemeClr>
              </a:solidFill>
            </a:endParaRPr>
          </a:p>
        </p:txBody>
      </p:sp>
      <p:sp>
        <p:nvSpPr>
          <p:cNvPr id="4" name="TextBox 3">
            <a:extLst>
              <a:ext uri="{FF2B5EF4-FFF2-40B4-BE49-F238E27FC236}">
                <a16:creationId xmlns:a16="http://schemas.microsoft.com/office/drawing/2014/main" id="{F542EAD6-D1C2-581A-7724-F61A888E5634}"/>
              </a:ext>
            </a:extLst>
          </p:cNvPr>
          <p:cNvSpPr txBox="1"/>
          <p:nvPr/>
        </p:nvSpPr>
        <p:spPr>
          <a:xfrm>
            <a:off x="188108" y="6620456"/>
            <a:ext cx="621526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89970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2EED-1BBE-2208-F72A-A3A3FCDDD03D}"/>
              </a:ext>
            </a:extLst>
          </p:cNvPr>
          <p:cNvSpPr>
            <a:spLocks noGrp="1"/>
          </p:cNvSpPr>
          <p:nvPr>
            <p:ph type="title"/>
          </p:nvPr>
        </p:nvSpPr>
        <p:spPr>
          <a:xfrm>
            <a:off x="838200" y="117457"/>
            <a:ext cx="10515600" cy="1325563"/>
          </a:xfrm>
        </p:spPr>
        <p:txBody>
          <a:bodyPr/>
          <a:lstStyle/>
          <a:p>
            <a:r>
              <a:rPr lang="en-GB" b="1" dirty="0"/>
              <a:t>Arwa ( not treated 15 years old girl with HPP)</a:t>
            </a:r>
          </a:p>
        </p:txBody>
      </p:sp>
      <p:pic>
        <p:nvPicPr>
          <p:cNvPr id="5" name="Content Placeholder 4">
            <a:extLst>
              <a:ext uri="{FF2B5EF4-FFF2-40B4-BE49-F238E27FC236}">
                <a16:creationId xmlns:a16="http://schemas.microsoft.com/office/drawing/2014/main" id="{352EE36D-20AE-432A-116D-C69A7E5AA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4478" y="1443021"/>
            <a:ext cx="3204841" cy="4962542"/>
          </a:xfrm>
        </p:spPr>
      </p:pic>
      <p:pic>
        <p:nvPicPr>
          <p:cNvPr id="7" name="Picture 6">
            <a:extLst>
              <a:ext uri="{FF2B5EF4-FFF2-40B4-BE49-F238E27FC236}">
                <a16:creationId xmlns:a16="http://schemas.microsoft.com/office/drawing/2014/main" id="{7F188AB8-C753-94B8-019D-7851E915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41131"/>
            <a:ext cx="4176743" cy="4586321"/>
          </a:xfrm>
          <a:prstGeom prst="rect">
            <a:avLst/>
          </a:prstGeom>
        </p:spPr>
      </p:pic>
      <p:sp>
        <p:nvSpPr>
          <p:cNvPr id="4" name="TextBox 3">
            <a:extLst>
              <a:ext uri="{FF2B5EF4-FFF2-40B4-BE49-F238E27FC236}">
                <a16:creationId xmlns:a16="http://schemas.microsoft.com/office/drawing/2014/main" id="{70CCAE95-0BEA-0DB9-F9FE-EEC88441F0A2}"/>
              </a:ext>
            </a:extLst>
          </p:cNvPr>
          <p:cNvSpPr txBox="1"/>
          <p:nvPr/>
        </p:nvSpPr>
        <p:spPr>
          <a:xfrm>
            <a:off x="213691" y="6405563"/>
            <a:ext cx="609600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Case treated by Dr. Afaf </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AlSagheir</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06570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2FFB4A-2DF4-4B84-B6B1-EFC36B1F352E}"/>
              </a:ext>
            </a:extLst>
          </p:cNvPr>
          <p:cNvPicPr>
            <a:picLocks noGrp="1" noChangeAspect="1"/>
          </p:cNvPicPr>
          <p:nvPr>
            <p:ph sz="quarter" idx="10"/>
          </p:nvPr>
        </p:nvPicPr>
        <p:blipFill>
          <a:blip r:embed="rId3"/>
          <a:stretch>
            <a:fillRect/>
          </a:stretch>
        </p:blipFill>
        <p:spPr>
          <a:xfrm>
            <a:off x="991896" y="1433718"/>
            <a:ext cx="2908486" cy="5104896"/>
          </a:xfrm>
        </p:spPr>
      </p:pic>
      <p:pic>
        <p:nvPicPr>
          <p:cNvPr id="9" name="Picture 8">
            <a:extLst>
              <a:ext uri="{FF2B5EF4-FFF2-40B4-BE49-F238E27FC236}">
                <a16:creationId xmlns:a16="http://schemas.microsoft.com/office/drawing/2014/main" id="{C25A560D-6B27-4F7D-BF34-F09881AEA62C}"/>
              </a:ext>
            </a:extLst>
          </p:cNvPr>
          <p:cNvPicPr>
            <a:picLocks noChangeAspect="1"/>
          </p:cNvPicPr>
          <p:nvPr/>
        </p:nvPicPr>
        <p:blipFill>
          <a:blip r:embed="rId4"/>
          <a:stretch>
            <a:fillRect/>
          </a:stretch>
        </p:blipFill>
        <p:spPr>
          <a:xfrm>
            <a:off x="4430686" y="1368572"/>
            <a:ext cx="2801326" cy="5170042"/>
          </a:xfrm>
          <a:prstGeom prst="rect">
            <a:avLst/>
          </a:prstGeom>
        </p:spPr>
      </p:pic>
      <p:sp>
        <p:nvSpPr>
          <p:cNvPr id="11" name="TextBox 10">
            <a:extLst>
              <a:ext uri="{FF2B5EF4-FFF2-40B4-BE49-F238E27FC236}">
                <a16:creationId xmlns:a16="http://schemas.microsoft.com/office/drawing/2014/main" id="{03CE52B7-FBCD-4336-B6CA-70090E4EE244}"/>
              </a:ext>
            </a:extLst>
          </p:cNvPr>
          <p:cNvSpPr txBox="1"/>
          <p:nvPr/>
        </p:nvSpPr>
        <p:spPr>
          <a:xfrm>
            <a:off x="3900382" y="3262368"/>
            <a:ext cx="38420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E60"/>
                </a:solidFill>
                <a:effectLst/>
                <a:uLnTx/>
                <a:uFillTx/>
                <a:latin typeface="Arial" panose="020B0604020202020204"/>
                <a:ea typeface="+mn-ea"/>
                <a:cs typeface="+mn-cs"/>
              </a:rPr>
              <a:t>1</a:t>
            </a:r>
          </a:p>
        </p:txBody>
      </p:sp>
      <p:pic>
        <p:nvPicPr>
          <p:cNvPr id="14" name="Content Placeholder 4">
            <a:extLst>
              <a:ext uri="{FF2B5EF4-FFF2-40B4-BE49-F238E27FC236}">
                <a16:creationId xmlns:a16="http://schemas.microsoft.com/office/drawing/2014/main" id="{3D916755-E464-441C-95CD-0F9E3C9CA4A4}"/>
              </a:ext>
            </a:extLst>
          </p:cNvPr>
          <p:cNvPicPr>
            <a:picLocks noChangeAspect="1"/>
          </p:cNvPicPr>
          <p:nvPr/>
        </p:nvPicPr>
        <p:blipFill>
          <a:blip r:embed="rId5"/>
          <a:stretch>
            <a:fillRect/>
          </a:stretch>
        </p:blipFill>
        <p:spPr>
          <a:xfrm>
            <a:off x="7681068" y="1271682"/>
            <a:ext cx="3098491" cy="5201786"/>
          </a:xfrm>
          <a:prstGeom prst="rect">
            <a:avLst/>
          </a:prstGeom>
        </p:spPr>
      </p:pic>
      <p:sp>
        <p:nvSpPr>
          <p:cNvPr id="15" name="Content Placeholder 2">
            <a:extLst>
              <a:ext uri="{FF2B5EF4-FFF2-40B4-BE49-F238E27FC236}">
                <a16:creationId xmlns:a16="http://schemas.microsoft.com/office/drawing/2014/main" id="{81BD7B13-5C97-4CA2-A649-BE4A668800DB}"/>
              </a:ext>
            </a:extLst>
          </p:cNvPr>
          <p:cNvSpPr>
            <a:spLocks noGrp="1"/>
          </p:cNvSpPr>
          <p:nvPr>
            <p:ph type="title"/>
          </p:nvPr>
        </p:nvSpPr>
        <p:spPr>
          <a:xfrm>
            <a:off x="520700" y="447675"/>
            <a:ext cx="11293832" cy="639763"/>
          </a:xfrm>
        </p:spPr>
        <p:txBody>
          <a:bodyPr>
            <a:noAutofit/>
          </a:bodyPr>
          <a:lstStyle/>
          <a:p>
            <a:pPr marR="0" algn="l" rtl="0"/>
            <a:r>
              <a:rPr lang="en-GB" sz="1800" b="1" dirty="0">
                <a:solidFill>
                  <a:srgbClr val="000000"/>
                </a:solidFill>
                <a:latin typeface="Times New Roman" panose="02020603050405020304" pitchFamily="18" charset="0"/>
                <a:cs typeface="Times New Roman" panose="02020603050405020304" pitchFamily="18" charset="0"/>
              </a:rPr>
              <a:t>A 14 years old</a:t>
            </a:r>
            <a:r>
              <a:rPr lang="en-GB" sz="1800" b="1" i="0" u="none" strike="noStrike" baseline="0" dirty="0">
                <a:solidFill>
                  <a:srgbClr val="000000"/>
                </a:solidFill>
                <a:latin typeface="Times New Roman" panose="02020603050405020304" pitchFamily="18" charset="0"/>
                <a:cs typeface="Times New Roman" panose="02020603050405020304" pitchFamily="18" charset="0"/>
              </a:rPr>
              <a:t> from has the following problems; Infantile hypophosphatasia due to familial homozygous mutation in ALPL gene (C.293C&gt;T, p. S98F), </a:t>
            </a:r>
            <a:r>
              <a:rPr lang="en-GB" sz="1800" b="1" dirty="0" err="1">
                <a:solidFill>
                  <a:srgbClr val="000000"/>
                </a:solidFill>
                <a:latin typeface="Times New Roman" panose="02020603050405020304" pitchFamily="18" charset="0"/>
                <a:cs typeface="Times New Roman" panose="02020603050405020304" pitchFamily="18" charset="0"/>
              </a:rPr>
              <a:t>n</a:t>
            </a:r>
            <a:r>
              <a:rPr lang="en-GB" sz="1800" b="1" i="0" u="none" strike="noStrike" baseline="0" dirty="0" err="1">
                <a:solidFill>
                  <a:srgbClr val="000000"/>
                </a:solidFill>
                <a:latin typeface="Times New Roman" panose="02020603050405020304" pitchFamily="18" charset="0"/>
                <a:cs typeface="Times New Roman" panose="02020603050405020304" pitchFamily="18" charset="0"/>
              </a:rPr>
              <a:t>ephrocalcinosis</a:t>
            </a:r>
            <a:r>
              <a:rPr lang="en-GB" sz="1800" b="1" i="0" u="none" strike="noStrike" baseline="0" dirty="0">
                <a:solidFill>
                  <a:srgbClr val="000000"/>
                </a:solidFill>
                <a:latin typeface="Times New Roman" panose="02020603050405020304" pitchFamily="18" charset="0"/>
                <a:cs typeface="Times New Roman" panose="02020603050405020304" pitchFamily="18" charset="0"/>
              </a:rPr>
              <a:t> and nephrolithiasis secondary to infantile hypophosphatasia, Craniosynostosis, status post craniotomy</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54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CA0A6-6D80-6646-1089-80A3F4CADA2C}"/>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8A7F0A0D-30C6-8997-2570-5AE89B77110A}"/>
              </a:ext>
            </a:extLst>
          </p:cNvPr>
          <p:cNvSpPr>
            <a:spLocks noGrp="1"/>
          </p:cNvSpPr>
          <p:nvPr>
            <p:ph type="subTitle" idx="1"/>
          </p:nvPr>
        </p:nvSpPr>
        <p:spPr>
          <a:xfrm>
            <a:off x="1714500" y="2010569"/>
            <a:ext cx="8961120" cy="2836862"/>
          </a:xfrm>
          <a:solidFill>
            <a:schemeClr val="accent2">
              <a:lumMod val="60000"/>
              <a:lumOff val="40000"/>
            </a:schemeClr>
          </a:solidFill>
        </p:spPr>
        <p:txBody>
          <a:bodyPr>
            <a:normAutofit fontScale="70000" lnSpcReduction="20000"/>
          </a:bodyPr>
          <a:lstStyle/>
          <a:p>
            <a:endParaRPr lang="en-GB" sz="4000" b="1" dirty="0"/>
          </a:p>
          <a:p>
            <a:pPr>
              <a:lnSpc>
                <a:spcPct val="170000"/>
              </a:lnSpc>
            </a:pPr>
            <a:r>
              <a:rPr lang="en-GB" sz="4000" b="1" dirty="0"/>
              <a:t>“These patients are often first encountered by non-endocrine or non-</a:t>
            </a:r>
            <a:r>
              <a:rPr lang="en-GB" sz="4000" b="1" dirty="0" err="1"/>
              <a:t>orthopedic</a:t>
            </a:r>
            <a:r>
              <a:rPr lang="en-GB" sz="4000" b="1" dirty="0"/>
              <a:t> specialists, making early recognition by all frontline clinicians essential.”</a:t>
            </a:r>
          </a:p>
        </p:txBody>
      </p:sp>
    </p:spTree>
    <p:extLst>
      <p:ext uri="{BB962C8B-B14F-4D97-AF65-F5344CB8AC3E}">
        <p14:creationId xmlns:p14="http://schemas.microsoft.com/office/powerpoint/2010/main" val="1911975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3D80B8-F3AF-5E46-5EFC-8C2F0406EC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DC04291-CAFD-B178-3484-2D28A2857362}"/>
              </a:ext>
            </a:extLst>
          </p:cNvPr>
          <p:cNvPicPr>
            <a:picLocks noChangeAspect="1"/>
          </p:cNvPicPr>
          <p:nvPr/>
        </p:nvPicPr>
        <p:blipFill>
          <a:blip r:embed="rId2"/>
          <a:stretch>
            <a:fillRect/>
          </a:stretch>
        </p:blipFill>
        <p:spPr>
          <a:xfrm>
            <a:off x="1765300" y="263949"/>
            <a:ext cx="7658100" cy="5554017"/>
          </a:xfrm>
          <a:prstGeom prst="rect">
            <a:avLst/>
          </a:prstGeom>
        </p:spPr>
      </p:pic>
      <p:sp>
        <p:nvSpPr>
          <p:cNvPr id="7" name="TextBox 6">
            <a:extLst>
              <a:ext uri="{FF2B5EF4-FFF2-40B4-BE49-F238E27FC236}">
                <a16:creationId xmlns:a16="http://schemas.microsoft.com/office/drawing/2014/main" id="{E15BE6B8-92E4-0B69-3BA8-39078856F61B}"/>
              </a:ext>
            </a:extLst>
          </p:cNvPr>
          <p:cNvSpPr txBox="1"/>
          <p:nvPr/>
        </p:nvSpPr>
        <p:spPr>
          <a:xfrm>
            <a:off x="1524000" y="6312425"/>
            <a:ext cx="8902700" cy="577081"/>
          </a:xfrm>
          <a:prstGeom prst="rect">
            <a:avLst/>
          </a:prstGeom>
          <a:noFill/>
        </p:spPr>
        <p:txBody>
          <a:bodyPr wrap="square">
            <a:spAutoFit/>
          </a:bodyPr>
          <a:lstStyle/>
          <a:p>
            <a:r>
              <a:rPr lang="en-US" sz="1050" b="1" dirty="0"/>
              <a:t>Alsagheir, A., </a:t>
            </a:r>
            <a:r>
              <a:rPr lang="en-US" sz="1050" b="1" dirty="0" err="1"/>
              <a:t>Mcrabi</a:t>
            </a:r>
            <a:r>
              <a:rPr lang="en-US" sz="1050" b="1" dirty="0"/>
              <a:t>, A., </a:t>
            </a:r>
            <a:r>
              <a:rPr lang="en-US" sz="1050" b="1" dirty="0" err="1"/>
              <a:t>Alquayt</a:t>
            </a:r>
            <a:r>
              <a:rPr lang="en-US" sz="1050" b="1" dirty="0"/>
              <a:t>, M., </a:t>
            </a:r>
            <a:r>
              <a:rPr lang="en-US" sz="1050" b="1" dirty="0" err="1"/>
              <a:t>Alhuthil</a:t>
            </a:r>
            <a:r>
              <a:rPr lang="en-US" sz="1050" b="1" dirty="0"/>
              <a:t>, R., Alawi, A., </a:t>
            </a:r>
            <a:r>
              <a:rPr lang="en-US" sz="1050" b="1" dirty="0" err="1"/>
              <a:t>Faqeih</a:t>
            </a:r>
            <a:r>
              <a:rPr lang="en-US" sz="1050" b="1" dirty="0"/>
              <a:t>, E., </a:t>
            </a:r>
            <a:r>
              <a:rPr lang="en-US" sz="1050" b="1" dirty="0" err="1"/>
              <a:t>Alabdullatif</a:t>
            </a:r>
            <a:r>
              <a:rPr lang="en-US" sz="1050" b="1" dirty="0"/>
              <a:t>, A. T., </a:t>
            </a:r>
            <a:r>
              <a:rPr lang="en-US" sz="1050" b="1" dirty="0" err="1"/>
              <a:t>Homyani</a:t>
            </a:r>
            <a:r>
              <a:rPr lang="en-US" sz="1050" b="1" dirty="0"/>
              <a:t>, D. A., AlJohany, A., </a:t>
            </a:r>
            <a:r>
              <a:rPr lang="en-US" sz="1050" b="1" dirty="0" err="1"/>
              <a:t>AlOtaibi</a:t>
            </a:r>
            <a:r>
              <a:rPr lang="en-US" sz="1050" b="1" dirty="0"/>
              <a:t>, M., Rabea, M., </a:t>
            </a:r>
            <a:r>
              <a:rPr lang="en-US" sz="1050" b="1" dirty="0" err="1"/>
              <a:t>AlSayed</a:t>
            </a:r>
            <a:r>
              <a:rPr lang="en-US" sz="1050" b="1" dirty="0"/>
              <a:t>, H., &amp; Al-Hamed, M. H.</a:t>
            </a:r>
            <a:r>
              <a:rPr lang="en-US" sz="1050" dirty="0"/>
              <a:t> (2026). </a:t>
            </a:r>
            <a:r>
              <a:rPr lang="en-US" sz="1050" i="1" dirty="0"/>
              <a:t>Phenotype and genotype of hypophosphatasia cases in Saudi Arabia: multi-center case cohort</a:t>
            </a:r>
            <a:r>
              <a:rPr lang="en-US" sz="1050" dirty="0"/>
              <a:t>. </a:t>
            </a:r>
            <a:r>
              <a:rPr lang="en-US" sz="1050" b="1" dirty="0"/>
              <a:t>Frontiers in Genetics, 16</a:t>
            </a:r>
            <a:r>
              <a:rPr lang="en-US" sz="1050" dirty="0"/>
              <a:t>, Article 1715818. </a:t>
            </a:r>
            <a:r>
              <a:rPr lang="en-US" sz="1050" dirty="0">
                <a:hlinkClick r:id="rId3" tooltip="https://doi.org/10.3389/fgene.2025.1715818"/>
              </a:rPr>
              <a:t>https://doi.org/10.3389/fgene.2025.1715818</a:t>
            </a:r>
            <a:endParaRPr lang="en-US" sz="1050" dirty="0"/>
          </a:p>
        </p:txBody>
      </p:sp>
    </p:spTree>
    <p:extLst>
      <p:ext uri="{BB962C8B-B14F-4D97-AF65-F5344CB8AC3E}">
        <p14:creationId xmlns:p14="http://schemas.microsoft.com/office/powerpoint/2010/main" val="24951053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B646-74F3-3D72-42F8-1EC980362FE9}"/>
              </a:ext>
            </a:extLst>
          </p:cNvPr>
          <p:cNvSpPr>
            <a:spLocks noGrp="1"/>
          </p:cNvSpPr>
          <p:nvPr>
            <p:ph type="title"/>
          </p:nvPr>
        </p:nvSpPr>
        <p:spPr>
          <a:xfrm>
            <a:off x="519112" y="459386"/>
            <a:ext cx="11153775" cy="708750"/>
          </a:xfrm>
        </p:spPr>
        <p:txBody>
          <a:bodyPr/>
          <a:lstStyle/>
          <a:p>
            <a:r>
              <a:rPr lang="en-GB" sz="3200" dirty="0"/>
              <a:t>Home Messages on HPP</a:t>
            </a:r>
          </a:p>
        </p:txBody>
      </p:sp>
      <p:sp>
        <p:nvSpPr>
          <p:cNvPr id="4" name="TextBox 3">
            <a:extLst>
              <a:ext uri="{FF2B5EF4-FFF2-40B4-BE49-F238E27FC236}">
                <a16:creationId xmlns:a16="http://schemas.microsoft.com/office/drawing/2014/main" id="{843E015B-EC2D-650C-21AD-E96EFFA37C36}"/>
              </a:ext>
            </a:extLst>
          </p:cNvPr>
          <p:cNvSpPr txBox="1"/>
          <p:nvPr/>
        </p:nvSpPr>
        <p:spPr>
          <a:xfrm>
            <a:off x="332013" y="1491343"/>
            <a:ext cx="11593287"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E60"/>
                </a:solidFill>
                <a:effectLst/>
                <a:uLnTx/>
                <a:uFillTx/>
                <a:latin typeface="Arial" panose="020B0604020202020204"/>
                <a:ea typeface="+mn-ea"/>
                <a:cs typeface="+mn-cs"/>
              </a:rPr>
              <a:t>•</a:t>
            </a: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HPP is a rare, underdiagnosed metabolic bone disorder with a wide clinical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•Persistently low ALP is a key diagnostic clue—do not ignore!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•Early diagnosis and timely intervention, especially with Asfotase Alfa, can significantly improve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•Multidisciplinary care and genetic counseling are essential.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•Awareness among </a:t>
            </a:r>
            <a:r>
              <a:rPr kumimoji="0" lang="en-GB" sz="2000" b="0" i="0" u="none" strike="noStrike" kern="1200" cap="none" spc="0" normalizeH="0" baseline="0" noProof="0" dirty="0" err="1">
                <a:ln>
                  <a:noFill/>
                </a:ln>
                <a:solidFill>
                  <a:srgbClr val="001E60"/>
                </a:solidFill>
                <a:effectLst/>
                <a:uLnTx/>
                <a:uFillTx/>
                <a:latin typeface="Arial" panose="020B0604020202020204"/>
                <a:ea typeface="+mn-ea"/>
                <a:cs typeface="+mn-cs"/>
              </a:rPr>
              <a:t>pediatricians</a:t>
            </a:r>
            <a:r>
              <a:rPr kumimoji="0" lang="en-GB" sz="2000" b="0" i="0" u="none" strike="noStrike" kern="1200" cap="none" spc="0" normalizeH="0" baseline="0" noProof="0" dirty="0">
                <a:ln>
                  <a:noFill/>
                </a:ln>
                <a:solidFill>
                  <a:srgbClr val="001E60"/>
                </a:solidFill>
                <a:effectLst/>
                <a:uLnTx/>
                <a:uFillTx/>
                <a:latin typeface="Arial" panose="020B0604020202020204"/>
                <a:ea typeface="+mn-ea"/>
                <a:cs typeface="+mn-cs"/>
              </a:rPr>
              <a:t>, endocrinologists, and geneticists can change lives.</a:t>
            </a:r>
          </a:p>
        </p:txBody>
      </p:sp>
      <p:pic>
        <p:nvPicPr>
          <p:cNvPr id="5" name="Picture 4">
            <a:extLst>
              <a:ext uri="{FF2B5EF4-FFF2-40B4-BE49-F238E27FC236}">
                <a16:creationId xmlns:a16="http://schemas.microsoft.com/office/drawing/2014/main" id="{23EFC5F8-704B-D78F-5EF6-12DA13849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986" y="71436"/>
            <a:ext cx="1275333" cy="390528"/>
          </a:xfrm>
          <a:prstGeom prst="rect">
            <a:avLst/>
          </a:prstGeom>
        </p:spPr>
      </p:pic>
    </p:spTree>
    <p:extLst>
      <p:ext uri="{BB962C8B-B14F-4D97-AF65-F5344CB8AC3E}">
        <p14:creationId xmlns:p14="http://schemas.microsoft.com/office/powerpoint/2010/main" val="597993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2E90-D88E-F5D5-AC25-9D192049CBDC}"/>
              </a:ext>
            </a:extLst>
          </p:cNvPr>
          <p:cNvSpPr>
            <a:spLocks noGrp="1"/>
          </p:cNvSpPr>
          <p:nvPr>
            <p:ph type="ctrTitle"/>
          </p:nvPr>
        </p:nvSpPr>
        <p:spPr>
          <a:xfrm>
            <a:off x="755866" y="2286487"/>
            <a:ext cx="9961120" cy="2042057"/>
          </a:xfrm>
        </p:spPr>
        <p:txBody>
          <a:bodyPr/>
          <a:lstStyle/>
          <a:p>
            <a:pPr algn="ctr"/>
            <a:r>
              <a:rPr lang="en-SA" dirty="0"/>
              <a:t>Thank You</a:t>
            </a:r>
            <a:br>
              <a:rPr lang="en-GB" dirty="0"/>
            </a:br>
            <a:br>
              <a:rPr lang="en-GB" dirty="0"/>
            </a:br>
            <a:r>
              <a:rPr lang="en-GB" dirty="0"/>
              <a:t>Q&amp;A</a:t>
            </a:r>
            <a:endParaRPr lang="en-SA" dirty="0"/>
          </a:p>
        </p:txBody>
      </p:sp>
      <p:pic>
        <p:nvPicPr>
          <p:cNvPr id="4" name="Picture 3">
            <a:extLst>
              <a:ext uri="{FF2B5EF4-FFF2-40B4-BE49-F238E27FC236}">
                <a16:creationId xmlns:a16="http://schemas.microsoft.com/office/drawing/2014/main" id="{CAEB4B8D-4972-A61A-46A4-A3CC89F63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986" y="71436"/>
            <a:ext cx="1275333" cy="390528"/>
          </a:xfrm>
          <a:prstGeom prst="rect">
            <a:avLst/>
          </a:prstGeom>
        </p:spPr>
      </p:pic>
    </p:spTree>
    <p:extLst>
      <p:ext uri="{BB962C8B-B14F-4D97-AF65-F5344CB8AC3E}">
        <p14:creationId xmlns:p14="http://schemas.microsoft.com/office/powerpoint/2010/main" val="18171794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CB22D-5C58-BB89-23F0-59B2E383149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DA1E8D5-FCCD-1137-6297-C0EDAFCFDD35}"/>
              </a:ext>
            </a:extLst>
          </p:cNvPr>
          <p:cNvSpPr txBox="1">
            <a:spLocks/>
          </p:cNvSpPr>
          <p:nvPr/>
        </p:nvSpPr>
        <p:spPr>
          <a:xfrm>
            <a:off x="982847" y="95279"/>
            <a:ext cx="9982084" cy="800486"/>
          </a:xfrm>
          <a:prstGeom prst="rect">
            <a:avLst/>
          </a:prstGeom>
        </p:spPr>
        <p:txBody>
          <a:bodyPr lIns="85725" tIns="42863" rIns="85725" bIns="42863" anchor="t">
            <a:noAutofit/>
          </a:bodyPr>
          <a:lstStyle>
            <a:lvl1pPr algn="l" defTabSz="914400" rtl="0" eaLnBrk="1" latinLnBrk="0" hangingPunct="1">
              <a:lnSpc>
                <a:spcPct val="113000"/>
              </a:lnSpc>
              <a:spcBef>
                <a:spcPct val="0"/>
              </a:spcBef>
              <a:buNone/>
              <a:defRPr sz="40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250" b="0" i="0" u="none" strike="noStrike" kern="1200" cap="none" spc="0" normalizeH="0" baseline="30000" noProof="0" dirty="0">
              <a:ln>
                <a:noFill/>
              </a:ln>
              <a:solidFill>
                <a:srgbClr val="001E60"/>
              </a:solidFill>
              <a:effectLst/>
              <a:uLnTx/>
              <a:uFillTx/>
              <a:latin typeface="Arial" panose="020B0604020202020204" pitchFamily="34" charset="0"/>
              <a:ea typeface="+mj-ea"/>
              <a:cs typeface="Arial" panose="020B0604020202020204" pitchFamily="34" charset="0"/>
            </a:endParaRPr>
          </a:p>
        </p:txBody>
      </p:sp>
      <p:sp>
        <p:nvSpPr>
          <p:cNvPr id="14" name="Text Placeholder 4">
            <a:extLst>
              <a:ext uri="{FF2B5EF4-FFF2-40B4-BE49-F238E27FC236}">
                <a16:creationId xmlns:a16="http://schemas.microsoft.com/office/drawing/2014/main" id="{3D3CD107-68F1-4053-AFF0-B906EE88E2E9}"/>
              </a:ext>
            </a:extLst>
          </p:cNvPr>
          <p:cNvSpPr txBox="1">
            <a:spLocks/>
          </p:cNvSpPr>
          <p:nvPr/>
        </p:nvSpPr>
        <p:spPr>
          <a:xfrm>
            <a:off x="799963" y="5979125"/>
            <a:ext cx="9837588" cy="313577"/>
          </a:xfrm>
          <a:prstGeom prst="rect">
            <a:avLst/>
          </a:prstGeom>
        </p:spPr>
        <p:txBody>
          <a:bodyPr vert="horz" lIns="85725" tIns="42863" rIns="85725" bIns="42863" rtlCol="0" anchor="b" anchorCtr="0">
            <a:noAutofit/>
          </a:bodyPr>
          <a:lstStyle>
            <a:lvl1pPr marL="0" indent="0" algn="l" defTabSz="914400" rtl="0" eaLnBrk="1" latinLnBrk="0" hangingPunct="1">
              <a:lnSpc>
                <a:spcPct val="90000"/>
              </a:lnSpc>
              <a:spcBef>
                <a:spcPts val="0"/>
              </a:spcBef>
              <a:buClr>
                <a:srgbClr val="59CBE8"/>
              </a:buClr>
              <a:buFont typeface="Arial" panose="020B0604020202020204" pitchFamily="34" charset="0"/>
              <a:buNone/>
              <a:defRPr sz="900" kern="1200">
                <a:solidFill>
                  <a:schemeClr val="tx1"/>
                </a:solidFill>
                <a:latin typeface="Montserrat Light" panose="00000400000000000000" pitchFamily="2" charset="0"/>
                <a:ea typeface="+mn-ea"/>
                <a:cs typeface="+mn-cs"/>
              </a:defRPr>
            </a:lvl1pPr>
            <a:lvl2pPr marL="457200" indent="0" algn="l" defTabSz="914400" rtl="0" eaLnBrk="1" latinLnBrk="0" hangingPunct="1">
              <a:lnSpc>
                <a:spcPct val="90000"/>
              </a:lnSpc>
              <a:spcBef>
                <a:spcPts val="0"/>
              </a:spcBef>
              <a:buClr>
                <a:srgbClr val="59CBE8"/>
              </a:buClr>
              <a:buFont typeface="Proxima Nova" panose="02000506030000020004" pitchFamily="50" charset="0"/>
              <a:buNone/>
              <a:defRPr sz="900" kern="1200">
                <a:solidFill>
                  <a:schemeClr val="tx1"/>
                </a:solidFill>
                <a:latin typeface="Montserrat Light" panose="00000400000000000000" pitchFamily="2" charset="0"/>
                <a:ea typeface="+mn-ea"/>
                <a:cs typeface="+mn-cs"/>
              </a:defRPr>
            </a:lvl2pPr>
            <a:lvl3pPr marL="914400" indent="0" algn="l" defTabSz="914400" rtl="0" eaLnBrk="1" latinLnBrk="0" hangingPunct="1">
              <a:lnSpc>
                <a:spcPct val="90000"/>
              </a:lnSpc>
              <a:spcBef>
                <a:spcPts val="0"/>
              </a:spcBef>
              <a:buClr>
                <a:srgbClr val="59CBE8"/>
              </a:buClr>
              <a:buFont typeface="Wingdings" panose="05000000000000000000" pitchFamily="2" charset="2"/>
              <a:buNone/>
              <a:defRPr sz="900" kern="1200">
                <a:solidFill>
                  <a:schemeClr val="tx1"/>
                </a:solidFill>
                <a:latin typeface="Montserrat Light" panose="00000400000000000000" pitchFamily="2" charset="0"/>
                <a:ea typeface="+mn-ea"/>
                <a:cs typeface="+mn-cs"/>
              </a:defRPr>
            </a:lvl3pPr>
            <a:lvl4pPr marL="1371600" indent="0" algn="l" defTabSz="914400" rtl="0" eaLnBrk="1" latinLnBrk="0" hangingPunct="1">
              <a:lnSpc>
                <a:spcPct val="90000"/>
              </a:lnSpc>
              <a:spcBef>
                <a:spcPts val="0"/>
              </a:spcBef>
              <a:buClr>
                <a:srgbClr val="59CBE8"/>
              </a:buClr>
              <a:buFont typeface="Courier New" panose="02070309020205020404" pitchFamily="49" charset="0"/>
              <a:buNone/>
              <a:defRPr sz="900" kern="1200">
                <a:solidFill>
                  <a:schemeClr val="tx1"/>
                </a:solidFill>
                <a:latin typeface="Montserrat Light" panose="00000400000000000000" pitchFamily="2" charset="0"/>
                <a:ea typeface="+mn-ea"/>
                <a:cs typeface="+mn-cs"/>
              </a:defRPr>
            </a:lvl4pPr>
            <a:lvl5pPr marL="1828800" indent="0" algn="l" defTabSz="914400" rtl="0" eaLnBrk="1" latinLnBrk="0" hangingPunct="1">
              <a:lnSpc>
                <a:spcPct val="90000"/>
              </a:lnSpc>
              <a:spcBef>
                <a:spcPts val="0"/>
              </a:spcBef>
              <a:buClr>
                <a:srgbClr val="59CBE8"/>
              </a:buClr>
              <a:buFont typeface="Montserrat" panose="02000505000000020004" pitchFamily="2" charset="0"/>
              <a:buNone/>
              <a:defRPr sz="9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8"/>
              </a:spcAft>
              <a:buClr>
                <a:srgbClr val="59CBE8"/>
              </a:buClr>
              <a:buSzTx/>
              <a:buFont typeface="Arial" panose="020B0604020202020204" pitchFamily="34" charset="0"/>
              <a:buNone/>
              <a:tabLst/>
              <a:defRPr/>
            </a:pP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ALP, alkaline phosphatase; CNS, central nervous system; HPP, hypophosphatasia; PEA, </a:t>
            </a:r>
            <a:r>
              <a:rPr kumimoji="0" lang="en-GB" sz="750" b="0" i="0" u="none" strike="noStrike" kern="1200" cap="none" spc="0" normalizeH="0" baseline="0" noProof="0" dirty="0" err="1">
                <a:ln>
                  <a:noFill/>
                </a:ln>
                <a:solidFill>
                  <a:srgbClr val="6E6159"/>
                </a:solidFill>
                <a:effectLst/>
                <a:uLnTx/>
                <a:uFillTx/>
                <a:latin typeface="Arial" panose="020B0604020202020204"/>
                <a:ea typeface="+mn-ea"/>
                <a:cs typeface="+mn-cs"/>
              </a:rPr>
              <a:t>phosphoethanolamine</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PL, pyridoxal; PLP, pyridoxal 5’-phosphate; </a:t>
            </a:r>
            <a:r>
              <a:rPr kumimoji="0" lang="en-GB" sz="750" b="0" i="0" u="none" strike="noStrike" kern="1200" cap="none" spc="0" normalizeH="0" baseline="0" noProof="0" dirty="0" err="1">
                <a:ln>
                  <a:noFill/>
                </a:ln>
                <a:solidFill>
                  <a:srgbClr val="6E6159"/>
                </a:solidFill>
                <a:effectLst/>
                <a:uLnTx/>
                <a:uFillTx/>
                <a:latin typeface="Arial" panose="020B0604020202020204"/>
                <a:ea typeface="+mn-ea"/>
                <a:cs typeface="+mn-cs"/>
              </a:rPr>
              <a:t>PPi</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inorganic pyrophosphate</a:t>
            </a:r>
          </a:p>
          <a:p>
            <a:pPr marL="0" marR="0" lvl="0" indent="0" algn="l" defTabSz="914400" rtl="0" eaLnBrk="1" fontAlgn="auto" latinLnBrk="0" hangingPunct="1">
              <a:lnSpc>
                <a:spcPct val="100000"/>
              </a:lnSpc>
              <a:spcBef>
                <a:spcPts val="0"/>
              </a:spcBef>
              <a:spcAft>
                <a:spcPts val="188"/>
              </a:spcAft>
              <a:buClr>
                <a:srgbClr val="59CBE8"/>
              </a:buClr>
              <a:buSzTx/>
              <a:buFont typeface="Arial" panose="020B0604020202020204" pitchFamily="34" charset="0"/>
              <a:buNone/>
              <a:tabLst/>
              <a:defRPr/>
            </a:pP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1. </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Khan AA et al. </a:t>
            </a:r>
            <a:r>
              <a:rPr kumimoji="0" lang="en-US" sz="750" b="0" i="1" u="none" strike="noStrike" kern="1200" cap="none" spc="0" normalizeH="0" baseline="0" noProof="0" dirty="0">
                <a:ln>
                  <a:noFill/>
                </a:ln>
                <a:solidFill>
                  <a:srgbClr val="6E6159"/>
                </a:solidFill>
                <a:effectLst/>
                <a:uLnTx/>
                <a:uFillTx/>
                <a:latin typeface="Arial" panose="020B0604020202020204"/>
                <a:ea typeface="+mn-ea"/>
                <a:cs typeface="+mn-cs"/>
              </a:rPr>
              <a:t>Osteoporosis Int</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 2024;35:431–8; </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2. Rockman-Greenberg C. </a:t>
            </a:r>
            <a:r>
              <a:rPr kumimoji="0" lang="en-GB" sz="750" b="0" i="1" u="none" strike="noStrike" kern="1200" cap="none" spc="0" normalizeH="0" baseline="0" noProof="0" dirty="0" err="1">
                <a:ln>
                  <a:noFill/>
                </a:ln>
                <a:solidFill>
                  <a:srgbClr val="6E6159"/>
                </a:solidFill>
                <a:effectLst/>
                <a:uLnTx/>
                <a:uFillTx/>
                <a:latin typeface="Arial" panose="020B0604020202020204"/>
                <a:ea typeface="+mn-ea"/>
                <a:cs typeface="+mn-cs"/>
              </a:rPr>
              <a:t>Pediatr</a:t>
            </a:r>
            <a:r>
              <a:rPr kumimoji="0" lang="en-GB" sz="750" b="0" i="1" u="none" strike="noStrike" kern="1200" cap="none" spc="0" normalizeH="0" baseline="0" noProof="0" dirty="0">
                <a:ln>
                  <a:noFill/>
                </a:ln>
                <a:solidFill>
                  <a:srgbClr val="6E6159"/>
                </a:solidFill>
                <a:effectLst/>
                <a:uLnTx/>
                <a:uFillTx/>
                <a:latin typeface="Arial" panose="020B0604020202020204"/>
                <a:ea typeface="+mn-ea"/>
                <a:cs typeface="+mn-cs"/>
              </a:rPr>
              <a:t> Endocrinol Rev</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2013;10(</a:t>
            </a:r>
            <a:r>
              <a:rPr kumimoji="0" lang="en-GB" sz="750" b="0" i="0" u="none" strike="noStrike" kern="1200" cap="none" spc="0" normalizeH="0" baseline="0" noProof="0" dirty="0" err="1">
                <a:ln>
                  <a:noFill/>
                </a:ln>
                <a:solidFill>
                  <a:srgbClr val="6E6159"/>
                </a:solidFill>
                <a:effectLst/>
                <a:uLnTx/>
                <a:uFillTx/>
                <a:latin typeface="Arial" panose="020B0604020202020204"/>
                <a:ea typeface="+mn-ea"/>
                <a:cs typeface="+mn-cs"/>
              </a:rPr>
              <a:t>suppl</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2):S380</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8; </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3. </a:t>
            </a:r>
            <a:r>
              <a:rPr kumimoji="0" lang="en-GB" sz="750" b="0" i="0" u="none" strike="noStrike" kern="1200" cap="none" spc="0" normalizeH="0" baseline="0" noProof="0" dirty="0" err="1">
                <a:ln>
                  <a:noFill/>
                </a:ln>
                <a:solidFill>
                  <a:srgbClr val="6E6159"/>
                </a:solidFill>
                <a:effectLst/>
                <a:uLnTx/>
                <a:uFillTx/>
                <a:latin typeface="Arial" panose="020B0604020202020204"/>
                <a:ea typeface="+mn-ea"/>
                <a:cs typeface="+mn-cs"/>
              </a:rPr>
              <a:t>Linglart</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A, </a:t>
            </a:r>
            <a:r>
              <a:rPr kumimoji="0" lang="en-GB" sz="750" b="0" i="0" u="none" strike="noStrike" kern="1200" cap="none" spc="0" normalizeH="0" baseline="0" noProof="0" dirty="0" err="1">
                <a:ln>
                  <a:noFill/>
                </a:ln>
                <a:solidFill>
                  <a:srgbClr val="6E6159"/>
                </a:solidFill>
                <a:effectLst/>
                <a:uLnTx/>
                <a:uFillTx/>
                <a:latin typeface="Arial" panose="020B0604020202020204"/>
                <a:ea typeface="+mn-ea"/>
                <a:cs typeface="+mn-cs"/>
              </a:rPr>
              <a:t>Biosse-Duplan</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M</a:t>
            </a:r>
            <a:r>
              <a:rPr kumimoji="0" lang="en-GB" sz="750" b="0" i="1" u="none" strike="noStrike" kern="1200" cap="none" spc="0" normalizeH="0" baseline="0" noProof="0" dirty="0">
                <a:ln>
                  <a:noFill/>
                </a:ln>
                <a:solidFill>
                  <a:srgbClr val="6E6159"/>
                </a:solidFill>
                <a:effectLst/>
                <a:uLnTx/>
                <a:uFillTx/>
                <a:latin typeface="Arial" panose="020B0604020202020204"/>
                <a:ea typeface="+mn-ea"/>
                <a:cs typeface="+mn-cs"/>
              </a:rPr>
              <a:t>. Curr </a:t>
            </a:r>
            <a:r>
              <a:rPr kumimoji="0" lang="en-GB" sz="750" b="0" i="1" u="none" strike="noStrike" kern="1200" cap="none" spc="0" normalizeH="0" baseline="0" noProof="0" dirty="0" err="1">
                <a:ln>
                  <a:noFill/>
                </a:ln>
                <a:solidFill>
                  <a:srgbClr val="6E6159"/>
                </a:solidFill>
                <a:effectLst/>
                <a:uLnTx/>
                <a:uFillTx/>
                <a:latin typeface="Arial" panose="020B0604020202020204"/>
                <a:ea typeface="+mn-ea"/>
                <a:cs typeface="+mn-cs"/>
              </a:rPr>
              <a:t>Osteoporos</a:t>
            </a:r>
            <a:r>
              <a:rPr kumimoji="0" lang="en-GB" sz="750" b="0" i="1" u="none" strike="noStrike" kern="1200" cap="none" spc="0" normalizeH="0" baseline="0" noProof="0" dirty="0">
                <a:ln>
                  <a:noFill/>
                </a:ln>
                <a:solidFill>
                  <a:srgbClr val="6E6159"/>
                </a:solidFill>
                <a:effectLst/>
                <a:uLnTx/>
                <a:uFillTx/>
                <a:latin typeface="Arial" panose="020B0604020202020204"/>
                <a:ea typeface="+mn-ea"/>
                <a:cs typeface="+mn-cs"/>
              </a:rPr>
              <a:t> Rep</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 2016;14:95</a:t>
            </a:r>
            <a:r>
              <a:rPr kumimoji="0" lang="en-US" sz="750" b="0" i="0" u="none" strike="noStrike" kern="1200" cap="none" spc="0" normalizeH="0" baseline="0" noProof="0" dirty="0">
                <a:ln>
                  <a:noFill/>
                </a:ln>
                <a:solidFill>
                  <a:srgbClr val="6E6159"/>
                </a:solidFill>
                <a:effectLst/>
                <a:uLnTx/>
                <a:uFillTx/>
                <a:latin typeface="Arial" panose="020B0604020202020204"/>
                <a:ea typeface="+mn-ea"/>
                <a:cs typeface="+mn-cs"/>
              </a:rPr>
              <a:t>–</a:t>
            </a:r>
            <a:r>
              <a:rPr kumimoji="0" lang="en-GB" sz="750" b="0" i="0" u="none" strike="noStrike" kern="1200" cap="none" spc="0" normalizeH="0" baseline="0" noProof="0" dirty="0">
                <a:ln>
                  <a:noFill/>
                </a:ln>
                <a:solidFill>
                  <a:srgbClr val="6E6159"/>
                </a:solidFill>
                <a:effectLst/>
                <a:uLnTx/>
                <a:uFillTx/>
                <a:latin typeface="Arial" panose="020B0604020202020204"/>
                <a:ea typeface="+mn-ea"/>
                <a:cs typeface="+mn-cs"/>
              </a:rPr>
              <a:t>105</a:t>
            </a:r>
          </a:p>
        </p:txBody>
      </p:sp>
      <p:sp>
        <p:nvSpPr>
          <p:cNvPr id="7" name="TextBox 6">
            <a:extLst>
              <a:ext uri="{FF2B5EF4-FFF2-40B4-BE49-F238E27FC236}">
                <a16:creationId xmlns:a16="http://schemas.microsoft.com/office/drawing/2014/main" id="{059CC7A9-74D5-0B53-6D67-12BC97D8D8DE}"/>
              </a:ext>
            </a:extLst>
          </p:cNvPr>
          <p:cNvSpPr txBox="1"/>
          <p:nvPr/>
        </p:nvSpPr>
        <p:spPr>
          <a:xfrm>
            <a:off x="865533" y="5344119"/>
            <a:ext cx="10464040" cy="548228"/>
          </a:xfrm>
          <a:prstGeom prst="rect">
            <a:avLst/>
          </a:prstGeom>
          <a:solidFill>
            <a:srgbClr val="0070C0"/>
          </a:solidFill>
        </p:spPr>
        <p:txBody>
          <a:bodyPr wrap="square" lIns="85725" tIns="42863" rIns="85725" bIns="42863"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panose="020B0604020202020204" pitchFamily="34" charset="0"/>
              </a:rPr>
              <a:t>Deficient ALP activity leads to accumulation of key substrates (</a:t>
            </a:r>
            <a:r>
              <a:rPr kumimoji="0" lang="en-US" sz="1500" b="0" i="0" u="none" strike="noStrike" kern="1200" cap="none" spc="0" normalizeH="0" baseline="0" noProof="0" dirty="0" err="1">
                <a:ln>
                  <a:noFill/>
                </a:ln>
                <a:solidFill>
                  <a:srgbClr val="FFFFFF"/>
                </a:solidFill>
                <a:effectLst/>
                <a:uLnTx/>
                <a:uFillTx/>
                <a:latin typeface="Arial" panose="020B0604020202020204"/>
                <a:ea typeface="ヒラギノ角ゴ Pro W3"/>
                <a:cs typeface="Arial" panose="020B0604020202020204" pitchFamily="34" charset="0"/>
              </a:rPr>
              <a:t>PPi</a:t>
            </a:r>
            <a:r>
              <a:rPr kumimoji="0" lang="en-US"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panose="020B0604020202020204" pitchFamily="34" charset="0"/>
              </a:rPr>
              <a:t>, PLP, PEA) resulting in an array of clinical manifestations involving multiple organ systems.</a:t>
            </a:r>
            <a:r>
              <a:rPr kumimoji="0" lang="en-US" sz="1500" b="0" i="0" u="none" strike="noStrike" kern="1200" cap="none" spc="0" normalizeH="0" baseline="30000" noProof="0" dirty="0">
                <a:ln>
                  <a:noFill/>
                </a:ln>
                <a:solidFill>
                  <a:srgbClr val="FFFFFF"/>
                </a:solidFill>
                <a:effectLst/>
                <a:uLnTx/>
                <a:uFillTx/>
                <a:latin typeface="Arial" panose="020B0604020202020204"/>
                <a:ea typeface="ヒラギノ角ゴ Pro W3"/>
                <a:cs typeface="Arial" panose="020B0604020202020204" pitchFamily="34" charset="0"/>
              </a:rPr>
              <a:t>1</a:t>
            </a:r>
            <a:endParaRPr kumimoji="0" lang="en-IN" sz="1500" b="0" i="0" u="none" strike="noStrike" kern="1200" cap="none" spc="0" normalizeH="0" baseline="0" noProof="0" dirty="0">
              <a:ln>
                <a:noFill/>
              </a:ln>
              <a:solidFill>
                <a:srgbClr val="FFFFFF"/>
              </a:solidFill>
              <a:effectLst/>
              <a:uLnTx/>
              <a:uFillTx/>
              <a:latin typeface="Arial" panose="020B0604020202020204"/>
              <a:ea typeface="ヒラギノ角ゴ Pro W3"/>
              <a:cs typeface="Arial" panose="020B0604020202020204" pitchFamily="34" charset="0"/>
            </a:endParaRPr>
          </a:p>
        </p:txBody>
      </p:sp>
      <p:sp>
        <p:nvSpPr>
          <p:cNvPr id="63" name="TextBox 62">
            <a:extLst>
              <a:ext uri="{FF2B5EF4-FFF2-40B4-BE49-F238E27FC236}">
                <a16:creationId xmlns:a16="http://schemas.microsoft.com/office/drawing/2014/main" id="{DEFE9712-3FF1-701D-1943-158B1405CEC7}"/>
              </a:ext>
            </a:extLst>
          </p:cNvPr>
          <p:cNvSpPr txBox="1"/>
          <p:nvPr/>
        </p:nvSpPr>
        <p:spPr>
          <a:xfrm>
            <a:off x="891993" y="5162344"/>
            <a:ext cx="10408014" cy="216922"/>
          </a:xfrm>
          <a:prstGeom prst="rect">
            <a:avLst/>
          </a:prstGeom>
        </p:spPr>
        <p:txBody>
          <a:bodyPr vert="horz" wrap="square" lIns="0" tIns="0" rIns="0" bIns="42863" rtlCol="0" anchor="t">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844"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rPr>
              <a:t>Figure created by/for Alexion Pharmaceuticals, Inc. for illustrative purposes only.</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GB" sz="1125" b="0" i="0" u="none" strike="noStrike" kern="1200" cap="none" spc="0" normalizeH="0" baseline="0" noProof="0" dirty="0">
              <a:ln>
                <a:noFill/>
              </a:ln>
              <a:solidFill>
                <a:srgbClr val="6E6159"/>
              </a:solidFill>
              <a:effectLst/>
              <a:uLnTx/>
              <a:uFillTx/>
              <a:latin typeface="Arial" panose="020B0604020202020204"/>
              <a:ea typeface="+mn-ea"/>
              <a:cs typeface="Arial" panose="020B0604020202020204" pitchFamily="34" charset="0"/>
            </a:endParaRPr>
          </a:p>
        </p:txBody>
      </p:sp>
      <p:grpSp>
        <p:nvGrpSpPr>
          <p:cNvPr id="79" name="Group 78">
            <a:extLst>
              <a:ext uri="{FF2B5EF4-FFF2-40B4-BE49-F238E27FC236}">
                <a16:creationId xmlns:a16="http://schemas.microsoft.com/office/drawing/2014/main" id="{B8170D06-36F0-1583-3794-04930F420D32}"/>
              </a:ext>
            </a:extLst>
          </p:cNvPr>
          <p:cNvGrpSpPr/>
          <p:nvPr/>
        </p:nvGrpSpPr>
        <p:grpSpPr>
          <a:xfrm>
            <a:off x="1102421" y="1029099"/>
            <a:ext cx="10057927" cy="4118144"/>
            <a:chOff x="769515" y="1004781"/>
            <a:chExt cx="10728455" cy="4392687"/>
          </a:xfrm>
        </p:grpSpPr>
        <p:grpSp>
          <p:nvGrpSpPr>
            <p:cNvPr id="8" name="Group 7">
              <a:extLst>
                <a:ext uri="{FF2B5EF4-FFF2-40B4-BE49-F238E27FC236}">
                  <a16:creationId xmlns:a16="http://schemas.microsoft.com/office/drawing/2014/main" id="{7C27D263-FF64-6B7F-7802-EBDB23A7E362}"/>
                </a:ext>
              </a:extLst>
            </p:cNvPr>
            <p:cNvGrpSpPr/>
            <p:nvPr/>
          </p:nvGrpSpPr>
          <p:grpSpPr>
            <a:xfrm>
              <a:off x="769515" y="1004781"/>
              <a:ext cx="10728455" cy="4060583"/>
              <a:chOff x="824240" y="1195716"/>
              <a:chExt cx="10962766" cy="4289918"/>
            </a:xfrm>
          </p:grpSpPr>
          <p:sp>
            <p:nvSpPr>
              <p:cNvPr id="3" name="Down Arrow 2">
                <a:extLst>
                  <a:ext uri="{FF2B5EF4-FFF2-40B4-BE49-F238E27FC236}">
                    <a16:creationId xmlns:a16="http://schemas.microsoft.com/office/drawing/2014/main" id="{8F4C2081-EB24-814E-85E4-B262EBB63D5B}"/>
                  </a:ext>
                </a:extLst>
              </p:cNvPr>
              <p:cNvSpPr/>
              <p:nvPr/>
            </p:nvSpPr>
            <p:spPr>
              <a:xfrm flipH="1">
                <a:off x="1214640" y="1195716"/>
                <a:ext cx="3270630" cy="489776"/>
              </a:xfrm>
              <a:prstGeom prst="downArrow">
                <a:avLst>
                  <a:gd name="adj1" fmla="val 100000"/>
                  <a:gd name="adj2" fmla="val 27489"/>
                </a:avLst>
              </a:prstGeom>
              <a:solidFill>
                <a:srgbClr val="E351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68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 serum ALP activity</a:t>
                </a:r>
              </a:p>
            </p:txBody>
          </p:sp>
          <p:pic>
            <p:nvPicPr>
              <p:cNvPr id="18" name="Graphic 17" descr="Tooth with solid fill">
                <a:extLst>
                  <a:ext uri="{FF2B5EF4-FFF2-40B4-BE49-F238E27FC236}">
                    <a16:creationId xmlns:a16="http://schemas.microsoft.com/office/drawing/2014/main" id="{C83EB813-73A7-199D-C9F7-935FE0509A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6494" y="4967473"/>
                <a:ext cx="457200" cy="457200"/>
              </a:xfrm>
              <a:prstGeom prst="rect">
                <a:avLst/>
              </a:prstGeom>
            </p:spPr>
          </p:pic>
          <p:pic>
            <p:nvPicPr>
              <p:cNvPr id="23" name="Graphic 22" descr="Muscular arm with solid fill">
                <a:extLst>
                  <a:ext uri="{FF2B5EF4-FFF2-40B4-BE49-F238E27FC236}">
                    <a16:creationId xmlns:a16="http://schemas.microsoft.com/office/drawing/2014/main" id="{ECB742C1-DD80-D01E-B745-DAB134D762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46686" y="5028434"/>
                <a:ext cx="457200" cy="457200"/>
              </a:xfrm>
              <a:prstGeom prst="rect">
                <a:avLst/>
              </a:prstGeom>
            </p:spPr>
          </p:pic>
          <p:pic>
            <p:nvPicPr>
              <p:cNvPr id="26" name="Graphic 25" descr="Lungs with solid fill">
                <a:extLst>
                  <a:ext uri="{FF2B5EF4-FFF2-40B4-BE49-F238E27FC236}">
                    <a16:creationId xmlns:a16="http://schemas.microsoft.com/office/drawing/2014/main" id="{00857FC0-021B-FFC2-B816-8C8F3615D23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76781" y="4967473"/>
                <a:ext cx="457200" cy="457200"/>
              </a:xfrm>
              <a:prstGeom prst="rect">
                <a:avLst/>
              </a:prstGeom>
            </p:spPr>
          </p:pic>
          <p:pic>
            <p:nvPicPr>
              <p:cNvPr id="29" name="Graphic 28" descr="Kidneys with solid fill">
                <a:extLst>
                  <a:ext uri="{FF2B5EF4-FFF2-40B4-BE49-F238E27FC236}">
                    <a16:creationId xmlns:a16="http://schemas.microsoft.com/office/drawing/2014/main" id="{C59101FA-BDC9-EAA3-1F27-1F8CB3C5FD9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06878" y="4967473"/>
                <a:ext cx="457200" cy="457200"/>
              </a:xfrm>
              <a:prstGeom prst="rect">
                <a:avLst/>
              </a:prstGeom>
            </p:spPr>
          </p:pic>
          <p:pic>
            <p:nvPicPr>
              <p:cNvPr id="32" name="Graphic 31" descr="Nerve with solid fill">
                <a:extLst>
                  <a:ext uri="{FF2B5EF4-FFF2-40B4-BE49-F238E27FC236}">
                    <a16:creationId xmlns:a16="http://schemas.microsoft.com/office/drawing/2014/main" id="{5EEC94D0-8E4C-F0CA-C812-E9E5438D3C1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36975" y="4967473"/>
                <a:ext cx="457200" cy="457200"/>
              </a:xfrm>
              <a:prstGeom prst="rect">
                <a:avLst/>
              </a:prstGeom>
            </p:spPr>
          </p:pic>
          <p:sp>
            <p:nvSpPr>
              <p:cNvPr id="4" name="TextBox 3">
                <a:extLst>
                  <a:ext uri="{FF2B5EF4-FFF2-40B4-BE49-F238E27FC236}">
                    <a16:creationId xmlns:a16="http://schemas.microsoft.com/office/drawing/2014/main" id="{1D04057F-8995-5C82-884A-989B83224128}"/>
                  </a:ext>
                </a:extLst>
              </p:cNvPr>
              <p:cNvSpPr txBox="1"/>
              <p:nvPr/>
            </p:nvSpPr>
            <p:spPr>
              <a:xfrm>
                <a:off x="4338641" y="1308359"/>
                <a:ext cx="6293427" cy="276459"/>
              </a:xfrm>
              <a:prstGeom prst="rect">
                <a:avLst/>
              </a:prstGeom>
            </p:spPr>
            <p:txBody>
              <a:bodyPr vert="horz" wrap="square" lIns="0" tIns="0" rIns="0" bIns="42863" rtlCol="0" anchor="t">
                <a:spAutoFit/>
              </a:bodyPr>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altLang="it-IT" sz="1313" b="0" i="0" u="none" strike="noStrike" kern="0" cap="none" spc="0" normalizeH="0" baseline="0" noProof="0" dirty="0">
                    <a:ln>
                      <a:noFill/>
                    </a:ln>
                    <a:solidFill>
                      <a:srgbClr val="6E6159"/>
                    </a:solidFill>
                    <a:effectLst/>
                    <a:uLnTx/>
                    <a:uFillTx/>
                    <a:latin typeface="Arial" panose="020B0604020202020204"/>
                    <a:ea typeface="+mn-ea"/>
                    <a:cs typeface="Arial" panose="020B0604020202020204" pitchFamily="34" charset="0"/>
                  </a:rPr>
                  <a:t>Low serum ALP activity allows its substrates to accumulate</a:t>
                </a:r>
                <a:r>
                  <a:rPr kumimoji="0" lang="en-GB" altLang="it-IT" sz="1125" b="0" i="0" u="none" strike="noStrike" kern="0" cap="none" spc="0" normalizeH="0" baseline="30000" noProof="0" dirty="0">
                    <a:ln>
                      <a:noFill/>
                    </a:ln>
                    <a:solidFill>
                      <a:srgbClr val="6E6159"/>
                    </a:solidFill>
                    <a:effectLst/>
                    <a:uLnTx/>
                    <a:uFillTx/>
                    <a:latin typeface="Arial" panose="020B0604020202020204"/>
                    <a:ea typeface="+mn-ea"/>
                    <a:cs typeface="Arial" panose="020B0604020202020204" pitchFamily="34" charset="0"/>
                  </a:rPr>
                  <a:t>1</a:t>
                </a:r>
                <a:endParaRPr kumimoji="0" lang="en-GB" altLang="it-IT" sz="1313" b="0" i="0" u="none" strike="noStrike" kern="0" cap="none" spc="0" normalizeH="0" baseline="0" noProof="0" dirty="0">
                  <a:ln>
                    <a:noFill/>
                  </a:ln>
                  <a:solidFill>
                    <a:srgbClr val="6E6159"/>
                  </a:solidFill>
                  <a:effectLst/>
                  <a:uLnTx/>
                  <a:uFillTx/>
                  <a:latin typeface="Arial" panose="020B0604020202020204"/>
                  <a:ea typeface="+mn-ea"/>
                  <a:cs typeface="Arial" panose="020B0604020202020204" pitchFamily="34" charset="0"/>
                </a:endParaRPr>
              </a:p>
            </p:txBody>
          </p:sp>
          <p:grpSp>
            <p:nvGrpSpPr>
              <p:cNvPr id="41" name="Group 40">
                <a:extLst>
                  <a:ext uri="{FF2B5EF4-FFF2-40B4-BE49-F238E27FC236}">
                    <a16:creationId xmlns:a16="http://schemas.microsoft.com/office/drawing/2014/main" id="{43B5BB00-196F-9C71-B9B8-C7F8384A2DFC}"/>
                  </a:ext>
                </a:extLst>
              </p:cNvPr>
              <p:cNvGrpSpPr/>
              <p:nvPr/>
            </p:nvGrpSpPr>
            <p:grpSpPr>
              <a:xfrm>
                <a:off x="824240" y="2112842"/>
                <a:ext cx="3486514" cy="2453186"/>
                <a:chOff x="821600" y="2279097"/>
                <a:chExt cx="3486514" cy="2453186"/>
              </a:xfrm>
            </p:grpSpPr>
            <p:sp>
              <p:nvSpPr>
                <p:cNvPr id="9" name="Round Diagonal Corner Rectangle 8">
                  <a:extLst>
                    <a:ext uri="{FF2B5EF4-FFF2-40B4-BE49-F238E27FC236}">
                      <a16:creationId xmlns:a16="http://schemas.microsoft.com/office/drawing/2014/main" id="{EB34A4FC-D2B0-61FD-44C9-60B855527D5F}"/>
                    </a:ext>
                  </a:extLst>
                </p:cNvPr>
                <p:cNvSpPr/>
                <p:nvPr/>
              </p:nvSpPr>
              <p:spPr>
                <a:xfrm>
                  <a:off x="821600" y="2706685"/>
                  <a:ext cx="3486514" cy="20255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00075" tIns="214313" rIns="85725" bIns="42863" rtlCol="0" anchor="t">
                  <a:noAutofit/>
                </a:bodyPr>
                <a:lstStyle/>
                <a:p>
                  <a:pPr marL="0" marR="0" lvl="0" indent="0" algn="l" defTabSz="857260" rtl="0" eaLnBrk="1" fontAlgn="auto" latinLnBrk="0" hangingPunct="1">
                    <a:lnSpc>
                      <a:spcPct val="100000"/>
                    </a:lnSpc>
                    <a:spcBef>
                      <a:spcPts val="0"/>
                    </a:spcBef>
                    <a:spcAft>
                      <a:spcPts val="0"/>
                    </a:spcAft>
                    <a:buClrTx/>
                    <a:buSzTx/>
                    <a:buFontTx/>
                    <a:buNone/>
                    <a:tabLst/>
                    <a:defRPr/>
                  </a:pPr>
                  <a:r>
                    <a:rPr kumimoji="0" lang="en-GB" sz="1313"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PPi</a:t>
                  </a: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is a potent inhibitor of bone mineralization. It has the potential to impair calcium/phosphate homeostasis, resulting in bone </a:t>
                  </a:r>
                  <a:r>
                    <a:rPr kumimoji="0" lang="en-GB" sz="1313"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hypomineralization</a:t>
                  </a: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other systemic consequences</a:t>
                  </a:r>
                  <a:r>
                    <a:rPr kumimoji="0" lang="en-GB" sz="1125"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2,3</a:t>
                  </a:r>
                  <a:endParaRPr kumimoji="0" lang="en-GB" sz="1313"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Up Arrow 4">
                  <a:extLst>
                    <a:ext uri="{FF2B5EF4-FFF2-40B4-BE49-F238E27FC236}">
                      <a16:creationId xmlns:a16="http://schemas.microsoft.com/office/drawing/2014/main" id="{C63089CE-BB68-5962-DFDC-E2EFF20DF6CC}"/>
                    </a:ext>
                  </a:extLst>
                </p:cNvPr>
                <p:cNvSpPr/>
                <p:nvPr/>
              </p:nvSpPr>
              <p:spPr>
                <a:xfrm flipH="1">
                  <a:off x="897650" y="2279097"/>
                  <a:ext cx="456937" cy="2033085"/>
                </a:xfrm>
                <a:prstGeom prst="upArrow">
                  <a:avLst>
                    <a:gd name="adj1" fmla="val 100000"/>
                    <a:gd name="adj2" fmla="val 32423"/>
                  </a:avLst>
                </a:prstGeom>
                <a:solidFill>
                  <a:schemeClr val="tx2">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313" b="1" i="0" u="none" strike="noStrike" kern="1200" cap="none" spc="0" normalizeH="0" baseline="0" noProof="0" dirty="0" err="1">
                      <a:ln>
                        <a:noFill/>
                      </a:ln>
                      <a:solidFill>
                        <a:srgbClr val="001E60"/>
                      </a:solidFill>
                      <a:effectLst/>
                      <a:uLnTx/>
                      <a:uFillTx/>
                      <a:latin typeface="Arial" panose="020B0604020202020204" pitchFamily="34" charset="0"/>
                      <a:ea typeface="+mn-ea"/>
                      <a:cs typeface="Arial" panose="020B0604020202020204" pitchFamily="34" charset="0"/>
                    </a:rPr>
                    <a:t>PPi</a:t>
                  </a:r>
                  <a:endParaRPr kumimoji="0" lang="en-GB" sz="1313" b="1" i="0" u="none" strike="noStrike" kern="1200" cap="none" spc="0" normalizeH="0" baseline="0" noProof="0" dirty="0">
                    <a:ln>
                      <a:noFill/>
                    </a:ln>
                    <a:solidFill>
                      <a:srgbClr val="001E60"/>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A6D95FBF-5228-3FD0-CC20-C1BEAF0032B7}"/>
                  </a:ext>
                </a:extLst>
              </p:cNvPr>
              <p:cNvGrpSpPr/>
              <p:nvPr/>
            </p:nvGrpSpPr>
            <p:grpSpPr>
              <a:xfrm>
                <a:off x="4376323" y="2074689"/>
                <a:ext cx="3750724" cy="2504265"/>
                <a:chOff x="4373683" y="2240944"/>
                <a:chExt cx="3750724" cy="2504265"/>
              </a:xfrm>
            </p:grpSpPr>
            <p:sp>
              <p:nvSpPr>
                <p:cNvPr id="10" name="Round Diagonal Corner Rectangle 9">
                  <a:extLst>
                    <a:ext uri="{FF2B5EF4-FFF2-40B4-BE49-F238E27FC236}">
                      <a16:creationId xmlns:a16="http://schemas.microsoft.com/office/drawing/2014/main" id="{81609525-3E85-782E-DC43-DD777429B1B9}"/>
                    </a:ext>
                  </a:extLst>
                </p:cNvPr>
                <p:cNvSpPr/>
                <p:nvPr/>
              </p:nvSpPr>
              <p:spPr>
                <a:xfrm>
                  <a:off x="4373683" y="2706286"/>
                  <a:ext cx="3750724" cy="20389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00075" tIns="214313" rIns="85725" bIns="42863" rtlCol="0" anchor="t">
                  <a:noAutofit/>
                </a:bodyPr>
                <a:lstStyle/>
                <a:p>
                  <a:pPr marL="0" marR="0" lvl="0" indent="0" algn="l" defTabSz="857260" rtl="0" eaLnBrk="1" fontAlgn="auto" latinLnBrk="0" hangingPunct="1">
                    <a:lnSpc>
                      <a:spcPct val="100000"/>
                    </a:lnSpc>
                    <a:spcBef>
                      <a:spcPts val="0"/>
                    </a:spcBef>
                    <a:spcAft>
                      <a:spcPts val="0"/>
                    </a:spcAft>
                    <a:buClrTx/>
                    <a:buSzTx/>
                    <a:buFontTx/>
                    <a:buNone/>
                    <a:tabLst/>
                    <a:defRPr/>
                  </a:pP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 serum ALP activity results in impaired PLP dephosphorylation and PL transport across the </a:t>
                  </a:r>
                  <a:b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blood-brain barrier. This in turn leads to a deficiency of vitamin B6 in the CNS resulting in vitamin </a:t>
                  </a:r>
                  <a:b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B6-responsive seizures and impaired neurotransmitter synthesis</a:t>
                  </a:r>
                  <a:r>
                    <a:rPr kumimoji="0" lang="en-GB" sz="1125"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GB" sz="1313"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857260" rtl="0" eaLnBrk="1" fontAlgn="auto" latinLnBrk="0" hangingPunct="1">
                    <a:lnSpc>
                      <a:spcPct val="100000"/>
                    </a:lnSpc>
                    <a:spcBef>
                      <a:spcPts val="0"/>
                    </a:spcBef>
                    <a:spcAft>
                      <a:spcPts val="0"/>
                    </a:spcAft>
                    <a:buClrTx/>
                    <a:buSzTx/>
                    <a:buFontTx/>
                    <a:buNone/>
                    <a:tabLst/>
                    <a:defRPr/>
                  </a:pPr>
                  <a:endParaRPr kumimoji="0" lang="en-GB" sz="1313"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Up Arrow 4">
                  <a:extLst>
                    <a:ext uri="{FF2B5EF4-FFF2-40B4-BE49-F238E27FC236}">
                      <a16:creationId xmlns:a16="http://schemas.microsoft.com/office/drawing/2014/main" id="{F4049D65-EF5E-313B-9D94-8C07E303ED5C}"/>
                    </a:ext>
                  </a:extLst>
                </p:cNvPr>
                <p:cNvSpPr/>
                <p:nvPr/>
              </p:nvSpPr>
              <p:spPr>
                <a:xfrm flipH="1">
                  <a:off x="4505463" y="2240944"/>
                  <a:ext cx="456937" cy="2033085"/>
                </a:xfrm>
                <a:prstGeom prst="upArrow">
                  <a:avLst>
                    <a:gd name="adj1" fmla="val 100000"/>
                    <a:gd name="adj2" fmla="val 32423"/>
                  </a:avLst>
                </a:prstGeom>
                <a:solidFill>
                  <a:schemeClr val="tx2">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313" b="1" i="0" u="none" strike="noStrike" kern="1200" cap="none" spc="0" normalizeH="0" baseline="0" noProof="0" dirty="0">
                      <a:ln>
                        <a:noFill/>
                      </a:ln>
                      <a:solidFill>
                        <a:srgbClr val="001E60"/>
                      </a:solidFill>
                      <a:effectLst/>
                      <a:uLnTx/>
                      <a:uFillTx/>
                      <a:latin typeface="Arial" panose="020B0604020202020204" pitchFamily="34" charset="0"/>
                      <a:ea typeface="+mn-ea"/>
                      <a:cs typeface="Arial" panose="020B0604020202020204" pitchFamily="34" charset="0"/>
                    </a:rPr>
                    <a:t>PLP</a:t>
                  </a:r>
                </a:p>
              </p:txBody>
            </p:sp>
          </p:grpSp>
          <p:grpSp>
            <p:nvGrpSpPr>
              <p:cNvPr id="43" name="Group 42">
                <a:extLst>
                  <a:ext uri="{FF2B5EF4-FFF2-40B4-BE49-F238E27FC236}">
                    <a16:creationId xmlns:a16="http://schemas.microsoft.com/office/drawing/2014/main" id="{97CA1275-8DBB-E7F2-06BA-55E01B6A941C}"/>
                  </a:ext>
                </a:extLst>
              </p:cNvPr>
              <p:cNvGrpSpPr/>
              <p:nvPr/>
            </p:nvGrpSpPr>
            <p:grpSpPr>
              <a:xfrm>
                <a:off x="8192615" y="2127301"/>
                <a:ext cx="3594391" cy="2445813"/>
                <a:chOff x="8189975" y="2293556"/>
                <a:chExt cx="3594391" cy="2445813"/>
              </a:xfrm>
            </p:grpSpPr>
            <p:sp>
              <p:nvSpPr>
                <p:cNvPr id="11" name="Round Diagonal Corner Rectangle 10">
                  <a:extLst>
                    <a:ext uri="{FF2B5EF4-FFF2-40B4-BE49-F238E27FC236}">
                      <a16:creationId xmlns:a16="http://schemas.microsoft.com/office/drawing/2014/main" id="{304098BA-55FF-ACEB-1EF1-C1EBB94D311A}"/>
                    </a:ext>
                  </a:extLst>
                </p:cNvPr>
                <p:cNvSpPr/>
                <p:nvPr/>
              </p:nvSpPr>
              <p:spPr>
                <a:xfrm>
                  <a:off x="8189975" y="2706285"/>
                  <a:ext cx="3594391" cy="20330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00075" tIns="214313" rIns="42863" rtlCol="0" anchor="t">
                  <a:noAutofit/>
                </a:bodyPr>
                <a:lstStyle/>
                <a:p>
                  <a:pPr marL="0" marR="0" lvl="0" indent="0" algn="l" defTabSz="857260" rtl="0" eaLnBrk="1" fontAlgn="auto" latinLnBrk="0" hangingPunct="1">
                    <a:lnSpc>
                      <a:spcPct val="100000"/>
                    </a:lnSpc>
                    <a:spcBef>
                      <a:spcPts val="0"/>
                    </a:spcBef>
                    <a:spcAft>
                      <a:spcPts val="0"/>
                    </a:spcAft>
                    <a:buClrTx/>
                    <a:buSzTx/>
                    <a:buFontTx/>
                    <a:buNone/>
                    <a:tabLst/>
                    <a:defRPr/>
                  </a:pP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PEA is a diagnostic marker for </a:t>
                  </a:r>
                  <a:b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1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HPP, but its relation to disease pathophysiology is not fully understood</a:t>
                  </a:r>
                  <a:r>
                    <a:rPr kumimoji="0" lang="en-GB" sz="1125"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GB" sz="1313"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857260" rtl="0" eaLnBrk="1" fontAlgn="auto" latinLnBrk="0" hangingPunct="1">
                    <a:lnSpc>
                      <a:spcPct val="100000"/>
                    </a:lnSpc>
                    <a:spcBef>
                      <a:spcPts val="0"/>
                    </a:spcBef>
                    <a:spcAft>
                      <a:spcPts val="0"/>
                    </a:spcAft>
                    <a:buClrTx/>
                    <a:buSzTx/>
                    <a:buFontTx/>
                    <a:buNone/>
                    <a:tabLst/>
                    <a:defRPr/>
                  </a:pPr>
                  <a:endParaRPr kumimoji="0" lang="en-GB" sz="1313"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Up Arrow 4">
                  <a:extLst>
                    <a:ext uri="{FF2B5EF4-FFF2-40B4-BE49-F238E27FC236}">
                      <a16:creationId xmlns:a16="http://schemas.microsoft.com/office/drawing/2014/main" id="{D8E39466-55D1-4B2B-DA69-89312C8DBAF4}"/>
                    </a:ext>
                  </a:extLst>
                </p:cNvPr>
                <p:cNvSpPr/>
                <p:nvPr/>
              </p:nvSpPr>
              <p:spPr>
                <a:xfrm flipH="1">
                  <a:off x="8262899" y="2293556"/>
                  <a:ext cx="456937" cy="2033084"/>
                </a:xfrm>
                <a:prstGeom prst="upArrow">
                  <a:avLst>
                    <a:gd name="adj1" fmla="val 100000"/>
                    <a:gd name="adj2" fmla="val 32423"/>
                  </a:avLst>
                </a:prstGeom>
                <a:solidFill>
                  <a:schemeClr val="tx2">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313" b="1" i="0" u="none" strike="noStrike" kern="1200" cap="none" spc="0" normalizeH="0" baseline="0" noProof="0">
                      <a:ln>
                        <a:noFill/>
                      </a:ln>
                      <a:solidFill>
                        <a:srgbClr val="001E60"/>
                      </a:solidFill>
                      <a:effectLst/>
                      <a:uLnTx/>
                      <a:uFillTx/>
                      <a:latin typeface="Arial" panose="020B0604020202020204" pitchFamily="34" charset="0"/>
                      <a:ea typeface="+mn-ea"/>
                      <a:cs typeface="Arial" panose="020B0604020202020204" pitchFamily="34" charset="0"/>
                    </a:rPr>
                    <a:t>PEA</a:t>
                  </a:r>
                </a:p>
              </p:txBody>
            </p:sp>
          </p:grpSp>
          <p:cxnSp>
            <p:nvCxnSpPr>
              <p:cNvPr id="47" name="Connector: Elbow 46">
                <a:extLst>
                  <a:ext uri="{FF2B5EF4-FFF2-40B4-BE49-F238E27FC236}">
                    <a16:creationId xmlns:a16="http://schemas.microsoft.com/office/drawing/2014/main" id="{D18E8B8C-81F5-1E7B-B40F-A40B95E60216}"/>
                  </a:ext>
                </a:extLst>
              </p:cNvPr>
              <p:cNvCxnSpPr>
                <a:cxnSpLocks/>
              </p:cNvCxnSpPr>
              <p:nvPr/>
            </p:nvCxnSpPr>
            <p:spPr>
              <a:xfrm rot="5400000">
                <a:off x="1818358" y="1091838"/>
                <a:ext cx="417286" cy="1624721"/>
              </a:xfrm>
              <a:prstGeom prst="bentConnector3">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1CA7FAA-2B48-EF61-FBC7-F09EC915B94F}"/>
                  </a:ext>
                </a:extLst>
              </p:cNvPr>
              <p:cNvCxnSpPr>
                <a:cxnSpLocks/>
                <a:stCxn id="3" idx="2"/>
                <a:endCxn id="19" idx="0"/>
              </p:cNvCxnSpPr>
              <p:nvPr/>
            </p:nvCxnSpPr>
            <p:spPr>
              <a:xfrm rot="16200000" flipH="1">
                <a:off x="5451076" y="-915630"/>
                <a:ext cx="441809" cy="5644051"/>
              </a:xfrm>
              <a:prstGeom prst="bentConnector3">
                <a:avLst>
                  <a:gd name="adj1"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2CC3FB07-AF01-4968-B467-4C4980A5234E}"/>
                  </a:ext>
                </a:extLst>
              </p:cNvPr>
              <p:cNvCxnSpPr>
                <a:cxnSpLocks/>
              </p:cNvCxnSpPr>
              <p:nvPr/>
            </p:nvCxnSpPr>
            <p:spPr>
              <a:xfrm rot="16200000" flipH="1">
                <a:off x="3570721" y="966634"/>
                <a:ext cx="418365" cy="1881086"/>
              </a:xfrm>
              <a:prstGeom prst="bentConnector3">
                <a:avLst>
                  <a:gd name="adj1"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aphic 236">
                <a:extLst>
                  <a:ext uri="{FF2B5EF4-FFF2-40B4-BE49-F238E27FC236}">
                    <a16:creationId xmlns:a16="http://schemas.microsoft.com/office/drawing/2014/main" id="{9875EB41-41D3-3863-89AE-315753495DC3}"/>
                  </a:ext>
                </a:extLst>
              </p:cNvPr>
              <p:cNvGrpSpPr/>
              <p:nvPr/>
            </p:nvGrpSpPr>
            <p:grpSpPr>
              <a:xfrm rot="21010421">
                <a:off x="3667086" y="5052085"/>
                <a:ext cx="419278" cy="325948"/>
                <a:chOff x="3447916" y="1371520"/>
                <a:chExt cx="5297786" cy="4118525"/>
              </a:xfrm>
              <a:solidFill>
                <a:schemeClr val="bg1"/>
              </a:solidFill>
            </p:grpSpPr>
            <p:sp>
              <p:nvSpPr>
                <p:cNvPr id="36" name="Freeform: Shape 238">
                  <a:extLst>
                    <a:ext uri="{FF2B5EF4-FFF2-40B4-BE49-F238E27FC236}">
                      <a16:creationId xmlns:a16="http://schemas.microsoft.com/office/drawing/2014/main" id="{BA956ABA-AEF3-7246-5F7E-3C03C69E1998}"/>
                    </a:ext>
                  </a:extLst>
                </p:cNvPr>
                <p:cNvSpPr/>
                <p:nvPr/>
              </p:nvSpPr>
              <p:spPr>
                <a:xfrm>
                  <a:off x="5980461" y="1428644"/>
                  <a:ext cx="2765241" cy="1997021"/>
                </a:xfrm>
                <a:custGeom>
                  <a:avLst/>
                  <a:gdLst>
                    <a:gd name="connsiteX0" fmla="*/ 2705862 w 2765241"/>
                    <a:gd name="connsiteY0" fmla="*/ 1306269 h 1997021"/>
                    <a:gd name="connsiteX1" fmla="*/ 2482120 w 2765241"/>
                    <a:gd name="connsiteY1" fmla="*/ 964893 h 1997021"/>
                    <a:gd name="connsiteX2" fmla="*/ 2456307 w 2765241"/>
                    <a:gd name="connsiteY2" fmla="*/ 762106 h 1997021"/>
                    <a:gd name="connsiteX3" fmla="*/ 2475071 w 2765241"/>
                    <a:gd name="connsiteY3" fmla="*/ 477022 h 1997021"/>
                    <a:gd name="connsiteX4" fmla="*/ 2165509 w 2765241"/>
                    <a:gd name="connsiteY4" fmla="*/ 27728 h 1997021"/>
                    <a:gd name="connsiteX5" fmla="*/ 2158270 w 2765241"/>
                    <a:gd name="connsiteY5" fmla="*/ 25251 h 1997021"/>
                    <a:gd name="connsiteX6" fmla="*/ 2047399 w 2765241"/>
                    <a:gd name="connsiteY6" fmla="*/ 2487 h 1997021"/>
                    <a:gd name="connsiteX7" fmla="*/ 1847945 w 2765241"/>
                    <a:gd name="connsiteY7" fmla="*/ 24108 h 1997021"/>
                    <a:gd name="connsiteX8" fmla="*/ 1643063 w 2765241"/>
                    <a:gd name="connsiteY8" fmla="*/ 196320 h 1997021"/>
                    <a:gd name="connsiteX9" fmla="*/ 872585 w 2765241"/>
                    <a:gd name="connsiteY9" fmla="*/ 832114 h 1997021"/>
                    <a:gd name="connsiteX10" fmla="*/ 117920 w 2765241"/>
                    <a:gd name="connsiteY10" fmla="*/ 1063191 h 1997021"/>
                    <a:gd name="connsiteX11" fmla="*/ 61722 w 2765241"/>
                    <a:gd name="connsiteY11" fmla="*/ 1081384 h 1997021"/>
                    <a:gd name="connsiteX12" fmla="*/ 0 w 2765241"/>
                    <a:gd name="connsiteY12" fmla="*/ 1407329 h 1997021"/>
                    <a:gd name="connsiteX13" fmla="*/ 270891 w 2765241"/>
                    <a:gd name="connsiteY13" fmla="*/ 1613736 h 1997021"/>
                    <a:gd name="connsiteX14" fmla="*/ 179737 w 2765241"/>
                    <a:gd name="connsiteY14" fmla="*/ 1997022 h 1997021"/>
                    <a:gd name="connsiteX15" fmla="*/ 1102900 w 2765241"/>
                    <a:gd name="connsiteY15" fmla="*/ 1776994 h 1997021"/>
                    <a:gd name="connsiteX16" fmla="*/ 2097215 w 2765241"/>
                    <a:gd name="connsiteY16" fmla="*/ 1934347 h 1997021"/>
                    <a:gd name="connsiteX17" fmla="*/ 2332101 w 2765241"/>
                    <a:gd name="connsiteY17" fmla="*/ 1988640 h 1997021"/>
                    <a:gd name="connsiteX18" fmla="*/ 2693956 w 2765241"/>
                    <a:gd name="connsiteY18" fmla="*/ 1765374 h 1997021"/>
                    <a:gd name="connsiteX19" fmla="*/ 2695575 w 2765241"/>
                    <a:gd name="connsiteY19" fmla="*/ 1762897 h 1997021"/>
                    <a:gd name="connsiteX20" fmla="*/ 2705767 w 2765241"/>
                    <a:gd name="connsiteY20" fmla="*/ 1306364 h 19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5241" h="1997021">
                      <a:moveTo>
                        <a:pt x="2705862" y="1306269"/>
                      </a:moveTo>
                      <a:cubicBezTo>
                        <a:pt x="2637663" y="1189016"/>
                        <a:pt x="2551938" y="1080907"/>
                        <a:pt x="2482120" y="964893"/>
                      </a:cubicBezTo>
                      <a:cubicBezTo>
                        <a:pt x="2444592" y="904409"/>
                        <a:pt x="2448687" y="830019"/>
                        <a:pt x="2456307" y="762106"/>
                      </a:cubicBezTo>
                      <a:cubicBezTo>
                        <a:pt x="2462499" y="667618"/>
                        <a:pt x="2472976" y="572177"/>
                        <a:pt x="2475071" y="477022"/>
                      </a:cubicBezTo>
                      <a:cubicBezTo>
                        <a:pt x="2479548" y="276616"/>
                        <a:pt x="2354866" y="93736"/>
                        <a:pt x="2165509" y="27728"/>
                      </a:cubicBezTo>
                      <a:cubicBezTo>
                        <a:pt x="2163128" y="26871"/>
                        <a:pt x="2160651" y="26013"/>
                        <a:pt x="2158270" y="25251"/>
                      </a:cubicBezTo>
                      <a:cubicBezTo>
                        <a:pt x="2122456" y="13059"/>
                        <a:pt x="2085213" y="5535"/>
                        <a:pt x="2047399" y="2487"/>
                      </a:cubicBezTo>
                      <a:cubicBezTo>
                        <a:pt x="1979962" y="-2943"/>
                        <a:pt x="1911382" y="-1038"/>
                        <a:pt x="1847945" y="24108"/>
                      </a:cubicBezTo>
                      <a:cubicBezTo>
                        <a:pt x="1762411" y="56017"/>
                        <a:pt x="1692878" y="120978"/>
                        <a:pt x="1643063" y="196320"/>
                      </a:cubicBezTo>
                      <a:cubicBezTo>
                        <a:pt x="1448276" y="471498"/>
                        <a:pt x="1180338" y="694097"/>
                        <a:pt x="872585" y="832114"/>
                      </a:cubicBezTo>
                      <a:cubicBezTo>
                        <a:pt x="632746" y="942795"/>
                        <a:pt x="374047" y="1003088"/>
                        <a:pt x="117920" y="1063191"/>
                      </a:cubicBezTo>
                      <a:cubicBezTo>
                        <a:pt x="98774" y="1067953"/>
                        <a:pt x="80010" y="1073954"/>
                        <a:pt x="61722" y="1081384"/>
                      </a:cubicBezTo>
                      <a:cubicBezTo>
                        <a:pt x="43434" y="1190445"/>
                        <a:pt x="21050" y="1298839"/>
                        <a:pt x="0" y="1407329"/>
                      </a:cubicBezTo>
                      <a:cubicBezTo>
                        <a:pt x="89916" y="1476671"/>
                        <a:pt x="180118" y="1545632"/>
                        <a:pt x="270891" y="1613736"/>
                      </a:cubicBezTo>
                      <a:cubicBezTo>
                        <a:pt x="247460" y="1742895"/>
                        <a:pt x="207836" y="1868720"/>
                        <a:pt x="179737" y="1997022"/>
                      </a:cubicBezTo>
                      <a:cubicBezTo>
                        <a:pt x="487204" y="1923203"/>
                        <a:pt x="785622" y="1804807"/>
                        <a:pt x="1102900" y="1776994"/>
                      </a:cubicBezTo>
                      <a:cubicBezTo>
                        <a:pt x="1440466" y="1738609"/>
                        <a:pt x="1788033" y="1793092"/>
                        <a:pt x="2097215" y="1934347"/>
                      </a:cubicBezTo>
                      <a:cubicBezTo>
                        <a:pt x="2170081" y="1969685"/>
                        <a:pt x="2250091" y="1994545"/>
                        <a:pt x="2332101" y="1988640"/>
                      </a:cubicBezTo>
                      <a:cubicBezTo>
                        <a:pt x="2482120" y="1984925"/>
                        <a:pt x="2611469" y="1884532"/>
                        <a:pt x="2693956" y="1765374"/>
                      </a:cubicBezTo>
                      <a:cubicBezTo>
                        <a:pt x="2694528" y="1764517"/>
                        <a:pt x="2695004" y="1763755"/>
                        <a:pt x="2695575" y="1762897"/>
                      </a:cubicBezTo>
                      <a:cubicBezTo>
                        <a:pt x="2785015" y="1625166"/>
                        <a:pt x="2788253" y="1448286"/>
                        <a:pt x="2705767" y="130636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37" name="Freeform: Shape 239">
                  <a:extLst>
                    <a:ext uri="{FF2B5EF4-FFF2-40B4-BE49-F238E27FC236}">
                      <a16:creationId xmlns:a16="http://schemas.microsoft.com/office/drawing/2014/main" id="{931BBEC8-442E-F62E-497E-AD54E93D64D1}"/>
                    </a:ext>
                  </a:extLst>
                </p:cNvPr>
                <p:cNvSpPr/>
                <p:nvPr/>
              </p:nvSpPr>
              <p:spPr>
                <a:xfrm>
                  <a:off x="5010277" y="1586065"/>
                  <a:ext cx="555623" cy="692503"/>
                </a:xfrm>
                <a:custGeom>
                  <a:avLst/>
                  <a:gdLst>
                    <a:gd name="connsiteX0" fmla="*/ 335820 w 555623"/>
                    <a:gd name="connsiteY0" fmla="*/ 638212 h 692503"/>
                    <a:gd name="connsiteX1" fmla="*/ 502602 w 555623"/>
                    <a:gd name="connsiteY1" fmla="*/ 671931 h 692503"/>
                    <a:gd name="connsiteX2" fmla="*/ 529939 w 555623"/>
                    <a:gd name="connsiteY2" fmla="*/ 496957 h 692503"/>
                    <a:gd name="connsiteX3" fmla="*/ 220758 w 555623"/>
                    <a:gd name="connsiteY3" fmla="*/ 56140 h 692503"/>
                    <a:gd name="connsiteX4" fmla="*/ 103124 w 555623"/>
                    <a:gd name="connsiteY4" fmla="*/ 1371 h 692503"/>
                    <a:gd name="connsiteX5" fmla="*/ 20256 w 555623"/>
                    <a:gd name="connsiteY5" fmla="*/ 187394 h 692503"/>
                    <a:gd name="connsiteX6" fmla="*/ 335820 w 555623"/>
                    <a:gd name="connsiteY6" fmla="*/ 638212 h 69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623" h="692503">
                      <a:moveTo>
                        <a:pt x="335820" y="638212"/>
                      </a:moveTo>
                      <a:cubicBezTo>
                        <a:pt x="370205" y="692505"/>
                        <a:pt x="449929" y="710412"/>
                        <a:pt x="502602" y="671931"/>
                      </a:cubicBezTo>
                      <a:cubicBezTo>
                        <a:pt x="560895" y="636307"/>
                        <a:pt x="572802" y="548773"/>
                        <a:pt x="529939" y="496957"/>
                      </a:cubicBezTo>
                      <a:cubicBezTo>
                        <a:pt x="426307" y="350367"/>
                        <a:pt x="324009" y="202825"/>
                        <a:pt x="220758" y="56140"/>
                      </a:cubicBezTo>
                      <a:cubicBezTo>
                        <a:pt x="195516" y="18706"/>
                        <a:pt x="148558" y="-6249"/>
                        <a:pt x="103124" y="1371"/>
                      </a:cubicBezTo>
                      <a:cubicBezTo>
                        <a:pt x="18732" y="11372"/>
                        <a:pt x="-29845" y="118243"/>
                        <a:pt x="20256" y="187394"/>
                      </a:cubicBezTo>
                      <a:cubicBezTo>
                        <a:pt x="125031" y="337984"/>
                        <a:pt x="230854" y="487813"/>
                        <a:pt x="335820" y="63821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38" name="Freeform: Shape 240">
                  <a:extLst>
                    <a:ext uri="{FF2B5EF4-FFF2-40B4-BE49-F238E27FC236}">
                      <a16:creationId xmlns:a16="http://schemas.microsoft.com/office/drawing/2014/main" id="{04BCD04B-04B0-724A-73F1-5B063BE94743}"/>
                    </a:ext>
                  </a:extLst>
                </p:cNvPr>
                <p:cNvSpPr/>
                <p:nvPr/>
              </p:nvSpPr>
              <p:spPr>
                <a:xfrm>
                  <a:off x="5885484" y="1371520"/>
                  <a:ext cx="340095" cy="782011"/>
                </a:xfrm>
                <a:custGeom>
                  <a:avLst/>
                  <a:gdLst>
                    <a:gd name="connsiteX0" fmla="*/ 95740 w 340095"/>
                    <a:gd name="connsiteY0" fmla="*/ 778939 h 782011"/>
                    <a:gd name="connsiteX1" fmla="*/ 239662 w 340095"/>
                    <a:gd name="connsiteY1" fmla="*/ 675783 h 782011"/>
                    <a:gd name="connsiteX2" fmla="*/ 337579 w 340095"/>
                    <a:gd name="connsiteY2" fmla="*/ 146289 h 782011"/>
                    <a:gd name="connsiteX3" fmla="*/ 294145 w 340095"/>
                    <a:gd name="connsiteY3" fmla="*/ 23988 h 782011"/>
                    <a:gd name="connsiteX4" fmla="*/ 103360 w 340095"/>
                    <a:gd name="connsiteY4" fmla="*/ 95235 h 782011"/>
                    <a:gd name="connsiteX5" fmla="*/ 2871 w 340095"/>
                    <a:gd name="connsiteY5" fmla="*/ 636255 h 782011"/>
                    <a:gd name="connsiteX6" fmla="*/ 95644 w 340095"/>
                    <a:gd name="connsiteY6" fmla="*/ 778844 h 78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95" h="782011">
                      <a:moveTo>
                        <a:pt x="95740" y="778939"/>
                      </a:moveTo>
                      <a:cubicBezTo>
                        <a:pt x="162034" y="795513"/>
                        <a:pt x="232709" y="742744"/>
                        <a:pt x="239662" y="675783"/>
                      </a:cubicBezTo>
                      <a:cubicBezTo>
                        <a:pt x="271666" y="499190"/>
                        <a:pt x="305194" y="322787"/>
                        <a:pt x="337579" y="146289"/>
                      </a:cubicBezTo>
                      <a:cubicBezTo>
                        <a:pt x="346533" y="102093"/>
                        <a:pt x="331483" y="51039"/>
                        <a:pt x="294145" y="23988"/>
                      </a:cubicBezTo>
                      <a:cubicBezTo>
                        <a:pt x="227946" y="-29162"/>
                        <a:pt x="117647" y="11034"/>
                        <a:pt x="103360" y="95235"/>
                      </a:cubicBezTo>
                      <a:cubicBezTo>
                        <a:pt x="69451" y="275543"/>
                        <a:pt x="36589" y="455946"/>
                        <a:pt x="2871" y="636255"/>
                      </a:cubicBezTo>
                      <a:cubicBezTo>
                        <a:pt x="-11798" y="698834"/>
                        <a:pt x="31351" y="768271"/>
                        <a:pt x="95644" y="77884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44" name="Freeform: Shape 241">
                  <a:extLst>
                    <a:ext uri="{FF2B5EF4-FFF2-40B4-BE49-F238E27FC236}">
                      <a16:creationId xmlns:a16="http://schemas.microsoft.com/office/drawing/2014/main" id="{66174C8C-3118-7F59-CC8D-0D610023FE39}"/>
                    </a:ext>
                  </a:extLst>
                </p:cNvPr>
                <p:cNvSpPr/>
                <p:nvPr/>
              </p:nvSpPr>
              <p:spPr>
                <a:xfrm>
                  <a:off x="4474413" y="2428143"/>
                  <a:ext cx="784403" cy="333575"/>
                </a:xfrm>
                <a:custGeom>
                  <a:avLst/>
                  <a:gdLst>
                    <a:gd name="connsiteX0" fmla="*/ 151212 w 784403"/>
                    <a:gd name="connsiteY0" fmla="*/ 246762 h 333575"/>
                    <a:gd name="connsiteX1" fmla="*/ 614984 w 784403"/>
                    <a:gd name="connsiteY1" fmla="*/ 328963 h 333575"/>
                    <a:gd name="connsiteX2" fmla="*/ 723188 w 784403"/>
                    <a:gd name="connsiteY2" fmla="*/ 319247 h 333575"/>
                    <a:gd name="connsiteX3" fmla="*/ 775861 w 784403"/>
                    <a:gd name="connsiteY3" fmla="*/ 174848 h 333575"/>
                    <a:gd name="connsiteX4" fmla="*/ 683850 w 784403"/>
                    <a:gd name="connsiteY4" fmla="*/ 97029 h 333575"/>
                    <a:gd name="connsiteX5" fmla="*/ 152260 w 784403"/>
                    <a:gd name="connsiteY5" fmla="*/ 3398 h 333575"/>
                    <a:gd name="connsiteX6" fmla="*/ 62344 w 784403"/>
                    <a:gd name="connsiteY6" fmla="*/ 14733 h 333575"/>
                    <a:gd name="connsiteX7" fmla="*/ 18814 w 784403"/>
                    <a:gd name="connsiteY7" fmla="*/ 183040 h 333575"/>
                    <a:gd name="connsiteX8" fmla="*/ 151212 w 784403"/>
                    <a:gd name="connsiteY8" fmla="*/ 246762 h 3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403" h="333575">
                      <a:moveTo>
                        <a:pt x="151212" y="246762"/>
                      </a:moveTo>
                      <a:cubicBezTo>
                        <a:pt x="305993" y="273147"/>
                        <a:pt x="460393" y="301912"/>
                        <a:pt x="614984" y="328963"/>
                      </a:cubicBezTo>
                      <a:cubicBezTo>
                        <a:pt x="650608" y="333440"/>
                        <a:pt x="690994" y="339917"/>
                        <a:pt x="723188" y="319247"/>
                      </a:cubicBezTo>
                      <a:cubicBezTo>
                        <a:pt x="770718" y="291815"/>
                        <a:pt x="799769" y="226855"/>
                        <a:pt x="775861" y="174848"/>
                      </a:cubicBezTo>
                      <a:cubicBezTo>
                        <a:pt x="762050" y="134843"/>
                        <a:pt x="725474" y="104173"/>
                        <a:pt x="683850" y="97029"/>
                      </a:cubicBezTo>
                      <a:cubicBezTo>
                        <a:pt x="506971" y="64549"/>
                        <a:pt x="329139" y="36736"/>
                        <a:pt x="152260" y="3398"/>
                      </a:cubicBezTo>
                      <a:cubicBezTo>
                        <a:pt x="122256" y="-2317"/>
                        <a:pt x="88918" y="-2221"/>
                        <a:pt x="62344" y="14733"/>
                      </a:cubicBezTo>
                      <a:cubicBezTo>
                        <a:pt x="3670" y="45594"/>
                        <a:pt x="-19572" y="127604"/>
                        <a:pt x="18814" y="183040"/>
                      </a:cubicBezTo>
                      <a:cubicBezTo>
                        <a:pt x="44722" y="230951"/>
                        <a:pt x="102349" y="239809"/>
                        <a:pt x="151212" y="2467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45" name="Freeform: Shape 242">
                  <a:extLst>
                    <a:ext uri="{FF2B5EF4-FFF2-40B4-BE49-F238E27FC236}">
                      <a16:creationId xmlns:a16="http://schemas.microsoft.com/office/drawing/2014/main" id="{50536B6A-C9F4-26A9-F40A-D4EF204CA462}"/>
                    </a:ext>
                  </a:extLst>
                </p:cNvPr>
                <p:cNvSpPr/>
                <p:nvPr/>
              </p:nvSpPr>
              <p:spPr>
                <a:xfrm>
                  <a:off x="3447916" y="2871406"/>
                  <a:ext cx="2530164" cy="2618639"/>
                </a:xfrm>
                <a:custGeom>
                  <a:avLst/>
                  <a:gdLst>
                    <a:gd name="connsiteX0" fmla="*/ 2078584 w 2530164"/>
                    <a:gd name="connsiteY0" fmla="*/ 313468 h 2618639"/>
                    <a:gd name="connsiteX1" fmla="*/ 1973047 w 2530164"/>
                    <a:gd name="connsiteY1" fmla="*/ 0 h 2618639"/>
                    <a:gd name="connsiteX2" fmla="*/ 1822457 w 2530164"/>
                    <a:gd name="connsiteY2" fmla="*/ 151924 h 2618639"/>
                    <a:gd name="connsiteX3" fmla="*/ 1144562 w 2530164"/>
                    <a:gd name="connsiteY3" fmla="*/ 704278 h 2618639"/>
                    <a:gd name="connsiteX4" fmla="*/ 403041 w 2530164"/>
                    <a:gd name="connsiteY4" fmla="*/ 924020 h 2618639"/>
                    <a:gd name="connsiteX5" fmla="*/ 193777 w 2530164"/>
                    <a:gd name="connsiteY5" fmla="*/ 994886 h 2618639"/>
                    <a:gd name="connsiteX6" fmla="*/ 22613 w 2530164"/>
                    <a:gd name="connsiteY6" fmla="*/ 1249966 h 2618639"/>
                    <a:gd name="connsiteX7" fmla="*/ 34233 w 2530164"/>
                    <a:gd name="connsiteY7" fmla="*/ 1611535 h 2618639"/>
                    <a:gd name="connsiteX8" fmla="*/ 168536 w 2530164"/>
                    <a:gd name="connsiteY8" fmla="*/ 1735741 h 2618639"/>
                    <a:gd name="connsiteX9" fmla="*/ 582587 w 2530164"/>
                    <a:gd name="connsiteY9" fmla="*/ 1950434 h 2618639"/>
                    <a:gd name="connsiteX10" fmla="*/ 665169 w 2530164"/>
                    <a:gd name="connsiteY10" fmla="*/ 2031302 h 2618639"/>
                    <a:gd name="connsiteX11" fmla="*/ 688982 w 2530164"/>
                    <a:gd name="connsiteY11" fmla="*/ 2075593 h 2618639"/>
                    <a:gd name="connsiteX12" fmla="*/ 784041 w 2530164"/>
                    <a:gd name="connsiteY12" fmla="*/ 2272189 h 2618639"/>
                    <a:gd name="connsiteX13" fmla="*/ 789851 w 2530164"/>
                    <a:gd name="connsiteY13" fmla="*/ 2284857 h 2618639"/>
                    <a:gd name="connsiteX14" fmla="*/ 790423 w 2530164"/>
                    <a:gd name="connsiteY14" fmla="*/ 2284857 h 2618639"/>
                    <a:gd name="connsiteX15" fmla="*/ 901294 w 2530164"/>
                    <a:gd name="connsiteY15" fmla="*/ 2479738 h 2618639"/>
                    <a:gd name="connsiteX16" fmla="*/ 1029500 w 2530164"/>
                    <a:gd name="connsiteY16" fmla="*/ 2593181 h 2618639"/>
                    <a:gd name="connsiteX17" fmla="*/ 1478033 w 2530164"/>
                    <a:gd name="connsiteY17" fmla="*/ 2552795 h 2618639"/>
                    <a:gd name="connsiteX18" fmla="*/ 1478414 w 2530164"/>
                    <a:gd name="connsiteY18" fmla="*/ 2552605 h 2618639"/>
                    <a:gd name="connsiteX19" fmla="*/ 1558328 w 2530164"/>
                    <a:gd name="connsiteY19" fmla="*/ 2498027 h 2618639"/>
                    <a:gd name="connsiteX20" fmla="*/ 1643196 w 2530164"/>
                    <a:gd name="connsiteY20" fmla="*/ 2392680 h 2618639"/>
                    <a:gd name="connsiteX21" fmla="*/ 1691964 w 2530164"/>
                    <a:gd name="connsiteY21" fmla="*/ 2231803 h 2618639"/>
                    <a:gd name="connsiteX22" fmla="*/ 1703108 w 2530164"/>
                    <a:gd name="connsiteY22" fmla="*/ 2129314 h 2618639"/>
                    <a:gd name="connsiteX23" fmla="*/ 1990097 w 2530164"/>
                    <a:gd name="connsiteY23" fmla="*/ 1345025 h 2618639"/>
                    <a:gd name="connsiteX24" fmla="*/ 2530164 w 2530164"/>
                    <a:gd name="connsiteY24" fmla="*/ 737521 h 2618639"/>
                    <a:gd name="connsiteX25" fmla="*/ 2424341 w 2530164"/>
                    <a:gd name="connsiteY25" fmla="*/ 362331 h 2618639"/>
                    <a:gd name="connsiteX26" fmla="*/ 2078489 w 2530164"/>
                    <a:gd name="connsiteY26" fmla="*/ 313563 h 261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0164" h="2618639">
                      <a:moveTo>
                        <a:pt x="2078584" y="313468"/>
                      </a:moveTo>
                      <a:cubicBezTo>
                        <a:pt x="2046104" y="208121"/>
                        <a:pt x="2005527" y="105346"/>
                        <a:pt x="1973047" y="0"/>
                      </a:cubicBezTo>
                      <a:cubicBezTo>
                        <a:pt x="1918754" y="46577"/>
                        <a:pt x="1872463" y="101155"/>
                        <a:pt x="1822457" y="151924"/>
                      </a:cubicBezTo>
                      <a:cubicBezTo>
                        <a:pt x="1622241" y="364426"/>
                        <a:pt x="1404785" y="567214"/>
                        <a:pt x="1144562" y="704278"/>
                      </a:cubicBezTo>
                      <a:cubicBezTo>
                        <a:pt x="916534" y="828770"/>
                        <a:pt x="661169" y="900113"/>
                        <a:pt x="403041" y="924020"/>
                      </a:cubicBezTo>
                      <a:cubicBezTo>
                        <a:pt x="329032" y="930688"/>
                        <a:pt x="255404" y="952500"/>
                        <a:pt x="193777" y="994886"/>
                      </a:cubicBezTo>
                      <a:cubicBezTo>
                        <a:pt x="107290" y="1054703"/>
                        <a:pt x="48997" y="1149096"/>
                        <a:pt x="22613" y="1249966"/>
                      </a:cubicBezTo>
                      <a:cubicBezTo>
                        <a:pt x="-7963" y="1367980"/>
                        <a:pt x="-10725" y="1496759"/>
                        <a:pt x="34233" y="1611535"/>
                      </a:cubicBezTo>
                      <a:cubicBezTo>
                        <a:pt x="57188" y="1671733"/>
                        <a:pt x="118625" y="1701355"/>
                        <a:pt x="168536" y="1735741"/>
                      </a:cubicBezTo>
                      <a:cubicBezTo>
                        <a:pt x="298838" y="1821466"/>
                        <a:pt x="446951" y="1874139"/>
                        <a:pt x="582587" y="1950434"/>
                      </a:cubicBezTo>
                      <a:cubicBezTo>
                        <a:pt x="618306" y="1968818"/>
                        <a:pt x="644024" y="1998250"/>
                        <a:pt x="665169" y="2031302"/>
                      </a:cubicBezTo>
                      <a:cubicBezTo>
                        <a:pt x="674218" y="2045494"/>
                        <a:pt x="681933" y="2060353"/>
                        <a:pt x="688982" y="2075593"/>
                      </a:cubicBezTo>
                      <a:cubicBezTo>
                        <a:pt x="705555" y="2111121"/>
                        <a:pt x="743369" y="2191321"/>
                        <a:pt x="784041" y="2272189"/>
                      </a:cubicBezTo>
                      <a:cubicBezTo>
                        <a:pt x="785946" y="2276380"/>
                        <a:pt x="787946" y="2280571"/>
                        <a:pt x="789851" y="2284857"/>
                      </a:cubicBezTo>
                      <a:cubicBezTo>
                        <a:pt x="790042" y="2284857"/>
                        <a:pt x="790232" y="2284857"/>
                        <a:pt x="790423" y="2284857"/>
                      </a:cubicBezTo>
                      <a:cubicBezTo>
                        <a:pt x="832142" y="2367344"/>
                        <a:pt x="875672" y="2448020"/>
                        <a:pt x="901294" y="2479738"/>
                      </a:cubicBezTo>
                      <a:cubicBezTo>
                        <a:pt x="934441" y="2526506"/>
                        <a:pt x="970064" y="2578703"/>
                        <a:pt x="1029500" y="2593181"/>
                      </a:cubicBezTo>
                      <a:cubicBezTo>
                        <a:pt x="1176090" y="2636996"/>
                        <a:pt x="1342206" y="2624709"/>
                        <a:pt x="1478033" y="2552795"/>
                      </a:cubicBezTo>
                      <a:cubicBezTo>
                        <a:pt x="1478128" y="2552795"/>
                        <a:pt x="1478318" y="2552700"/>
                        <a:pt x="1478414" y="2552605"/>
                      </a:cubicBezTo>
                      <a:cubicBezTo>
                        <a:pt x="1507084" y="2537555"/>
                        <a:pt x="1534516" y="2519934"/>
                        <a:pt x="1558328" y="2498027"/>
                      </a:cubicBezTo>
                      <a:cubicBezTo>
                        <a:pt x="1591666" y="2467356"/>
                        <a:pt x="1620146" y="2431733"/>
                        <a:pt x="1643196" y="2392680"/>
                      </a:cubicBezTo>
                      <a:cubicBezTo>
                        <a:pt x="1672057" y="2343817"/>
                        <a:pt x="1687868" y="2288381"/>
                        <a:pt x="1691964" y="2231803"/>
                      </a:cubicBezTo>
                      <a:cubicBezTo>
                        <a:pt x="1694441" y="2197513"/>
                        <a:pt x="1695679" y="2163032"/>
                        <a:pt x="1703108" y="2129314"/>
                      </a:cubicBezTo>
                      <a:cubicBezTo>
                        <a:pt x="1742828" y="1851660"/>
                        <a:pt x="1836839" y="1580769"/>
                        <a:pt x="1990097" y="1345025"/>
                      </a:cubicBezTo>
                      <a:cubicBezTo>
                        <a:pt x="2137068" y="1115568"/>
                        <a:pt x="2330520" y="920972"/>
                        <a:pt x="2530164" y="737521"/>
                      </a:cubicBezTo>
                      <a:cubicBezTo>
                        <a:pt x="2497684" y="611695"/>
                        <a:pt x="2456060" y="488251"/>
                        <a:pt x="2424341" y="362331"/>
                      </a:cubicBezTo>
                      <a:cubicBezTo>
                        <a:pt x="2309946" y="340900"/>
                        <a:pt x="2192979" y="334613"/>
                        <a:pt x="2078489" y="31356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CBF2ECFB-9A5B-6649-9A49-8500ED331FBB}"/>
                </a:ext>
              </a:extLst>
            </p:cNvPr>
            <p:cNvGrpSpPr/>
            <p:nvPr/>
          </p:nvGrpSpPr>
          <p:grpSpPr>
            <a:xfrm>
              <a:off x="1151571" y="4519939"/>
              <a:ext cx="1252799" cy="865518"/>
              <a:chOff x="1644180" y="4833912"/>
              <a:chExt cx="1280160" cy="914400"/>
            </a:xfrm>
          </p:grpSpPr>
          <p:sp>
            <p:nvSpPr>
              <p:cNvPr id="34" name="Round Diagonal Corner Rectangle 11">
                <a:extLst>
                  <a:ext uri="{FF2B5EF4-FFF2-40B4-BE49-F238E27FC236}">
                    <a16:creationId xmlns:a16="http://schemas.microsoft.com/office/drawing/2014/main" id="{C21C4DB0-65E9-6C83-947A-5E0EC3CEFD0E}"/>
                  </a:ext>
                </a:extLst>
              </p:cNvPr>
              <p:cNvSpPr>
                <a:spLocks/>
              </p:cNvSpPr>
              <p:nvPr/>
            </p:nvSpPr>
            <p:spPr>
              <a:xfrm>
                <a:off x="1644180" y="483391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85725"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Dental</a:t>
                </a:r>
              </a:p>
            </p:txBody>
          </p:sp>
          <p:pic>
            <p:nvPicPr>
              <p:cNvPr id="39" name="Graphic 38" descr="Tooth with solid fill">
                <a:extLst>
                  <a:ext uri="{FF2B5EF4-FFF2-40B4-BE49-F238E27FC236}">
                    <a16:creationId xmlns:a16="http://schemas.microsoft.com/office/drawing/2014/main" id="{C5C0FC65-C58B-1218-468F-A16B713E78C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87880" y="5147357"/>
                <a:ext cx="457200" cy="457200"/>
              </a:xfrm>
              <a:prstGeom prst="rect">
                <a:avLst/>
              </a:prstGeom>
            </p:spPr>
          </p:pic>
        </p:grpSp>
        <p:grpSp>
          <p:nvGrpSpPr>
            <p:cNvPr id="46" name="Group 45">
              <a:extLst>
                <a:ext uri="{FF2B5EF4-FFF2-40B4-BE49-F238E27FC236}">
                  <a16:creationId xmlns:a16="http://schemas.microsoft.com/office/drawing/2014/main" id="{8D36A14F-CF60-615C-C6E1-DD8AC1733F9B}"/>
                </a:ext>
              </a:extLst>
            </p:cNvPr>
            <p:cNvGrpSpPr/>
            <p:nvPr/>
          </p:nvGrpSpPr>
          <p:grpSpPr>
            <a:xfrm>
              <a:off x="4146355" y="4519939"/>
              <a:ext cx="1252799" cy="865518"/>
              <a:chOff x="4704371" y="4833912"/>
              <a:chExt cx="1280160" cy="914400"/>
            </a:xfrm>
          </p:grpSpPr>
          <p:sp>
            <p:nvSpPr>
              <p:cNvPr id="50" name="Round Diagonal Corner Rectangle 21">
                <a:extLst>
                  <a:ext uri="{FF2B5EF4-FFF2-40B4-BE49-F238E27FC236}">
                    <a16:creationId xmlns:a16="http://schemas.microsoft.com/office/drawing/2014/main" id="{E333094F-0137-9B08-203E-7024D56BF482}"/>
                  </a:ext>
                </a:extLst>
              </p:cNvPr>
              <p:cNvSpPr>
                <a:spLocks/>
              </p:cNvSpPr>
              <p:nvPr/>
            </p:nvSpPr>
            <p:spPr>
              <a:xfrm>
                <a:off x="4704371" y="483391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Muscular/ rheumatologic</a:t>
                </a:r>
              </a:p>
            </p:txBody>
          </p:sp>
          <p:pic>
            <p:nvPicPr>
              <p:cNvPr id="53" name="Graphic 52" descr="Muscular arm with solid fill">
                <a:extLst>
                  <a:ext uri="{FF2B5EF4-FFF2-40B4-BE49-F238E27FC236}">
                    <a16:creationId xmlns:a16="http://schemas.microsoft.com/office/drawing/2014/main" id="{6780BFF5-4130-DBBE-38BE-270BDDDAE27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148072" y="5208318"/>
                <a:ext cx="457200" cy="457200"/>
              </a:xfrm>
              <a:prstGeom prst="rect">
                <a:avLst/>
              </a:prstGeom>
            </p:spPr>
          </p:pic>
        </p:grpSp>
        <p:grpSp>
          <p:nvGrpSpPr>
            <p:cNvPr id="54" name="Group 53">
              <a:extLst>
                <a:ext uri="{FF2B5EF4-FFF2-40B4-BE49-F238E27FC236}">
                  <a16:creationId xmlns:a16="http://schemas.microsoft.com/office/drawing/2014/main" id="{FFA04922-6FC3-5FF3-E445-A8C51BB6C0D9}"/>
                </a:ext>
              </a:extLst>
            </p:cNvPr>
            <p:cNvGrpSpPr/>
            <p:nvPr/>
          </p:nvGrpSpPr>
          <p:grpSpPr>
            <a:xfrm>
              <a:off x="5643749" y="4519939"/>
              <a:ext cx="1252799" cy="865518"/>
              <a:chOff x="6234468" y="4833912"/>
              <a:chExt cx="1280160" cy="914400"/>
            </a:xfrm>
          </p:grpSpPr>
          <p:sp>
            <p:nvSpPr>
              <p:cNvPr id="55" name="Round Diagonal Corner Rectangle 23">
                <a:extLst>
                  <a:ext uri="{FF2B5EF4-FFF2-40B4-BE49-F238E27FC236}">
                    <a16:creationId xmlns:a16="http://schemas.microsoft.com/office/drawing/2014/main" id="{32B65D68-E06E-A3FA-8029-6277441FEBD1}"/>
                  </a:ext>
                </a:extLst>
              </p:cNvPr>
              <p:cNvSpPr>
                <a:spLocks/>
              </p:cNvSpPr>
              <p:nvPr/>
            </p:nvSpPr>
            <p:spPr>
              <a:xfrm>
                <a:off x="6234468" y="483391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85725"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Respiratory</a:t>
                </a:r>
              </a:p>
            </p:txBody>
          </p:sp>
          <p:pic>
            <p:nvPicPr>
              <p:cNvPr id="56" name="Graphic 55" descr="Lungs with solid fill">
                <a:extLst>
                  <a:ext uri="{FF2B5EF4-FFF2-40B4-BE49-F238E27FC236}">
                    <a16:creationId xmlns:a16="http://schemas.microsoft.com/office/drawing/2014/main" id="{0CFE1CA4-AC73-0351-E730-46F1BD2CAD3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678168" y="5147357"/>
                <a:ext cx="457200" cy="457200"/>
              </a:xfrm>
              <a:prstGeom prst="rect">
                <a:avLst/>
              </a:prstGeom>
            </p:spPr>
          </p:pic>
        </p:grpSp>
        <p:grpSp>
          <p:nvGrpSpPr>
            <p:cNvPr id="57" name="Group 56">
              <a:extLst>
                <a:ext uri="{FF2B5EF4-FFF2-40B4-BE49-F238E27FC236}">
                  <a16:creationId xmlns:a16="http://schemas.microsoft.com/office/drawing/2014/main" id="{E3EBBAE0-A274-3955-7392-A59214498F92}"/>
                </a:ext>
              </a:extLst>
            </p:cNvPr>
            <p:cNvGrpSpPr/>
            <p:nvPr/>
          </p:nvGrpSpPr>
          <p:grpSpPr>
            <a:xfrm>
              <a:off x="7141142" y="4519939"/>
              <a:ext cx="1252799" cy="865518"/>
              <a:chOff x="7764564" y="4833912"/>
              <a:chExt cx="1280160" cy="914400"/>
            </a:xfrm>
          </p:grpSpPr>
          <p:sp>
            <p:nvSpPr>
              <p:cNvPr id="58" name="Round Diagonal Corner Rectangle 26">
                <a:extLst>
                  <a:ext uri="{FF2B5EF4-FFF2-40B4-BE49-F238E27FC236}">
                    <a16:creationId xmlns:a16="http://schemas.microsoft.com/office/drawing/2014/main" id="{04CF0C10-7A01-E9E4-490A-BCBE1D5E4B31}"/>
                  </a:ext>
                </a:extLst>
              </p:cNvPr>
              <p:cNvSpPr>
                <a:spLocks/>
              </p:cNvSpPr>
              <p:nvPr/>
            </p:nvSpPr>
            <p:spPr>
              <a:xfrm>
                <a:off x="7764564" y="483391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85725"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Renal</a:t>
                </a:r>
              </a:p>
            </p:txBody>
          </p:sp>
          <p:pic>
            <p:nvPicPr>
              <p:cNvPr id="59" name="Graphic 58" descr="Kidneys with solid fill">
                <a:extLst>
                  <a:ext uri="{FF2B5EF4-FFF2-40B4-BE49-F238E27FC236}">
                    <a16:creationId xmlns:a16="http://schemas.microsoft.com/office/drawing/2014/main" id="{C33E1F54-301A-BAC8-9F6F-88D1CD6F51E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208264" y="5147357"/>
                <a:ext cx="457200" cy="457200"/>
              </a:xfrm>
              <a:prstGeom prst="rect">
                <a:avLst/>
              </a:prstGeom>
            </p:spPr>
          </p:pic>
        </p:grpSp>
        <p:grpSp>
          <p:nvGrpSpPr>
            <p:cNvPr id="60" name="Group 59">
              <a:extLst>
                <a:ext uri="{FF2B5EF4-FFF2-40B4-BE49-F238E27FC236}">
                  <a16:creationId xmlns:a16="http://schemas.microsoft.com/office/drawing/2014/main" id="{49DC3DDB-4746-904B-4AD7-60283B393C3E}"/>
                </a:ext>
              </a:extLst>
            </p:cNvPr>
            <p:cNvGrpSpPr/>
            <p:nvPr/>
          </p:nvGrpSpPr>
          <p:grpSpPr>
            <a:xfrm>
              <a:off x="8638533" y="4531950"/>
              <a:ext cx="1252799" cy="865518"/>
              <a:chOff x="9294659" y="4846602"/>
              <a:chExt cx="1280160" cy="914400"/>
            </a:xfrm>
          </p:grpSpPr>
          <p:sp>
            <p:nvSpPr>
              <p:cNvPr id="61" name="Round Diagonal Corner Rectangle 29">
                <a:extLst>
                  <a:ext uri="{FF2B5EF4-FFF2-40B4-BE49-F238E27FC236}">
                    <a16:creationId xmlns:a16="http://schemas.microsoft.com/office/drawing/2014/main" id="{0F6BB56F-6676-DC27-9DC9-46E21EE2D849}"/>
                  </a:ext>
                </a:extLst>
              </p:cNvPr>
              <p:cNvSpPr>
                <a:spLocks/>
              </p:cNvSpPr>
              <p:nvPr/>
            </p:nvSpPr>
            <p:spPr>
              <a:xfrm>
                <a:off x="9294659" y="484660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85725"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Neurologic</a:t>
                </a:r>
              </a:p>
            </p:txBody>
          </p:sp>
          <p:pic>
            <p:nvPicPr>
              <p:cNvPr id="62" name="Graphic 61" descr="Nerve with solid fill">
                <a:extLst>
                  <a:ext uri="{FF2B5EF4-FFF2-40B4-BE49-F238E27FC236}">
                    <a16:creationId xmlns:a16="http://schemas.microsoft.com/office/drawing/2014/main" id="{6218E2B7-5CC7-75ED-4445-FFB7F751E6B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738361" y="5147357"/>
                <a:ext cx="457200" cy="457200"/>
              </a:xfrm>
              <a:prstGeom prst="rect">
                <a:avLst/>
              </a:prstGeom>
            </p:spPr>
          </p:pic>
        </p:grpSp>
        <p:grpSp>
          <p:nvGrpSpPr>
            <p:cNvPr id="64" name="Group 63">
              <a:extLst>
                <a:ext uri="{FF2B5EF4-FFF2-40B4-BE49-F238E27FC236}">
                  <a16:creationId xmlns:a16="http://schemas.microsoft.com/office/drawing/2014/main" id="{3829706B-5B55-5950-34C7-165642885B2B}"/>
                </a:ext>
              </a:extLst>
            </p:cNvPr>
            <p:cNvGrpSpPr/>
            <p:nvPr/>
          </p:nvGrpSpPr>
          <p:grpSpPr>
            <a:xfrm>
              <a:off x="2648963" y="4519939"/>
              <a:ext cx="1252799" cy="865518"/>
              <a:chOff x="3538014" y="5626522"/>
              <a:chExt cx="1280160" cy="914400"/>
            </a:xfrm>
          </p:grpSpPr>
          <p:sp>
            <p:nvSpPr>
              <p:cNvPr id="65" name="Round Diagonal Corner Rectangle 20">
                <a:extLst>
                  <a:ext uri="{FF2B5EF4-FFF2-40B4-BE49-F238E27FC236}">
                    <a16:creationId xmlns:a16="http://schemas.microsoft.com/office/drawing/2014/main" id="{9987B9F4-6ECB-1949-2FB7-44815C0627A5}"/>
                  </a:ext>
                </a:extLst>
              </p:cNvPr>
              <p:cNvSpPr>
                <a:spLocks/>
              </p:cNvSpPr>
              <p:nvPr/>
            </p:nvSpPr>
            <p:spPr>
              <a:xfrm>
                <a:off x="3538014" y="5626522"/>
                <a:ext cx="128016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85725" rtlCol="0" anchor="t" anchorCtr="0"/>
              <a:lstStyle/>
              <a:p>
                <a:pPr marL="0" marR="0" lvl="0" indent="0" algn="ctr" defTabSz="857260"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Skeletal</a:t>
                </a:r>
              </a:p>
            </p:txBody>
          </p:sp>
          <p:grpSp>
            <p:nvGrpSpPr>
              <p:cNvPr id="66" name="Graphic 236">
                <a:extLst>
                  <a:ext uri="{FF2B5EF4-FFF2-40B4-BE49-F238E27FC236}">
                    <a16:creationId xmlns:a16="http://schemas.microsoft.com/office/drawing/2014/main" id="{A00189C3-CBD4-6F9B-A599-AE339B917AD8}"/>
                  </a:ext>
                </a:extLst>
              </p:cNvPr>
              <p:cNvGrpSpPr/>
              <p:nvPr/>
            </p:nvGrpSpPr>
            <p:grpSpPr>
              <a:xfrm rot="21010421">
                <a:off x="4032211" y="6024580"/>
                <a:ext cx="419278" cy="325948"/>
                <a:chOff x="3447916" y="1371520"/>
                <a:chExt cx="5297786" cy="4118525"/>
              </a:xfrm>
              <a:solidFill>
                <a:schemeClr val="bg1"/>
              </a:solidFill>
            </p:grpSpPr>
            <p:sp>
              <p:nvSpPr>
                <p:cNvPr id="67" name="Freeform: Shape 238">
                  <a:extLst>
                    <a:ext uri="{FF2B5EF4-FFF2-40B4-BE49-F238E27FC236}">
                      <a16:creationId xmlns:a16="http://schemas.microsoft.com/office/drawing/2014/main" id="{1C1334A7-2F7D-31B2-FEC6-EF976B67681F}"/>
                    </a:ext>
                  </a:extLst>
                </p:cNvPr>
                <p:cNvSpPr/>
                <p:nvPr/>
              </p:nvSpPr>
              <p:spPr>
                <a:xfrm>
                  <a:off x="5980461" y="1428644"/>
                  <a:ext cx="2765241" cy="1997021"/>
                </a:xfrm>
                <a:custGeom>
                  <a:avLst/>
                  <a:gdLst>
                    <a:gd name="connsiteX0" fmla="*/ 2705862 w 2765241"/>
                    <a:gd name="connsiteY0" fmla="*/ 1306269 h 1997021"/>
                    <a:gd name="connsiteX1" fmla="*/ 2482120 w 2765241"/>
                    <a:gd name="connsiteY1" fmla="*/ 964893 h 1997021"/>
                    <a:gd name="connsiteX2" fmla="*/ 2456307 w 2765241"/>
                    <a:gd name="connsiteY2" fmla="*/ 762106 h 1997021"/>
                    <a:gd name="connsiteX3" fmla="*/ 2475071 w 2765241"/>
                    <a:gd name="connsiteY3" fmla="*/ 477022 h 1997021"/>
                    <a:gd name="connsiteX4" fmla="*/ 2165509 w 2765241"/>
                    <a:gd name="connsiteY4" fmla="*/ 27728 h 1997021"/>
                    <a:gd name="connsiteX5" fmla="*/ 2158270 w 2765241"/>
                    <a:gd name="connsiteY5" fmla="*/ 25251 h 1997021"/>
                    <a:gd name="connsiteX6" fmla="*/ 2047399 w 2765241"/>
                    <a:gd name="connsiteY6" fmla="*/ 2487 h 1997021"/>
                    <a:gd name="connsiteX7" fmla="*/ 1847945 w 2765241"/>
                    <a:gd name="connsiteY7" fmla="*/ 24108 h 1997021"/>
                    <a:gd name="connsiteX8" fmla="*/ 1643063 w 2765241"/>
                    <a:gd name="connsiteY8" fmla="*/ 196320 h 1997021"/>
                    <a:gd name="connsiteX9" fmla="*/ 872585 w 2765241"/>
                    <a:gd name="connsiteY9" fmla="*/ 832114 h 1997021"/>
                    <a:gd name="connsiteX10" fmla="*/ 117920 w 2765241"/>
                    <a:gd name="connsiteY10" fmla="*/ 1063191 h 1997021"/>
                    <a:gd name="connsiteX11" fmla="*/ 61722 w 2765241"/>
                    <a:gd name="connsiteY11" fmla="*/ 1081384 h 1997021"/>
                    <a:gd name="connsiteX12" fmla="*/ 0 w 2765241"/>
                    <a:gd name="connsiteY12" fmla="*/ 1407329 h 1997021"/>
                    <a:gd name="connsiteX13" fmla="*/ 270891 w 2765241"/>
                    <a:gd name="connsiteY13" fmla="*/ 1613736 h 1997021"/>
                    <a:gd name="connsiteX14" fmla="*/ 179737 w 2765241"/>
                    <a:gd name="connsiteY14" fmla="*/ 1997022 h 1997021"/>
                    <a:gd name="connsiteX15" fmla="*/ 1102900 w 2765241"/>
                    <a:gd name="connsiteY15" fmla="*/ 1776994 h 1997021"/>
                    <a:gd name="connsiteX16" fmla="*/ 2097215 w 2765241"/>
                    <a:gd name="connsiteY16" fmla="*/ 1934347 h 1997021"/>
                    <a:gd name="connsiteX17" fmla="*/ 2332101 w 2765241"/>
                    <a:gd name="connsiteY17" fmla="*/ 1988640 h 1997021"/>
                    <a:gd name="connsiteX18" fmla="*/ 2693956 w 2765241"/>
                    <a:gd name="connsiteY18" fmla="*/ 1765374 h 1997021"/>
                    <a:gd name="connsiteX19" fmla="*/ 2695575 w 2765241"/>
                    <a:gd name="connsiteY19" fmla="*/ 1762897 h 1997021"/>
                    <a:gd name="connsiteX20" fmla="*/ 2705767 w 2765241"/>
                    <a:gd name="connsiteY20" fmla="*/ 1306364 h 19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5241" h="1997021">
                      <a:moveTo>
                        <a:pt x="2705862" y="1306269"/>
                      </a:moveTo>
                      <a:cubicBezTo>
                        <a:pt x="2637663" y="1189016"/>
                        <a:pt x="2551938" y="1080907"/>
                        <a:pt x="2482120" y="964893"/>
                      </a:cubicBezTo>
                      <a:cubicBezTo>
                        <a:pt x="2444592" y="904409"/>
                        <a:pt x="2448687" y="830019"/>
                        <a:pt x="2456307" y="762106"/>
                      </a:cubicBezTo>
                      <a:cubicBezTo>
                        <a:pt x="2462499" y="667618"/>
                        <a:pt x="2472976" y="572177"/>
                        <a:pt x="2475071" y="477022"/>
                      </a:cubicBezTo>
                      <a:cubicBezTo>
                        <a:pt x="2479548" y="276616"/>
                        <a:pt x="2354866" y="93736"/>
                        <a:pt x="2165509" y="27728"/>
                      </a:cubicBezTo>
                      <a:cubicBezTo>
                        <a:pt x="2163128" y="26871"/>
                        <a:pt x="2160651" y="26013"/>
                        <a:pt x="2158270" y="25251"/>
                      </a:cubicBezTo>
                      <a:cubicBezTo>
                        <a:pt x="2122456" y="13059"/>
                        <a:pt x="2085213" y="5535"/>
                        <a:pt x="2047399" y="2487"/>
                      </a:cubicBezTo>
                      <a:cubicBezTo>
                        <a:pt x="1979962" y="-2943"/>
                        <a:pt x="1911382" y="-1038"/>
                        <a:pt x="1847945" y="24108"/>
                      </a:cubicBezTo>
                      <a:cubicBezTo>
                        <a:pt x="1762411" y="56017"/>
                        <a:pt x="1692878" y="120978"/>
                        <a:pt x="1643063" y="196320"/>
                      </a:cubicBezTo>
                      <a:cubicBezTo>
                        <a:pt x="1448276" y="471498"/>
                        <a:pt x="1180338" y="694097"/>
                        <a:pt x="872585" y="832114"/>
                      </a:cubicBezTo>
                      <a:cubicBezTo>
                        <a:pt x="632746" y="942795"/>
                        <a:pt x="374047" y="1003088"/>
                        <a:pt x="117920" y="1063191"/>
                      </a:cubicBezTo>
                      <a:cubicBezTo>
                        <a:pt x="98774" y="1067953"/>
                        <a:pt x="80010" y="1073954"/>
                        <a:pt x="61722" y="1081384"/>
                      </a:cubicBezTo>
                      <a:cubicBezTo>
                        <a:pt x="43434" y="1190445"/>
                        <a:pt x="21050" y="1298839"/>
                        <a:pt x="0" y="1407329"/>
                      </a:cubicBezTo>
                      <a:cubicBezTo>
                        <a:pt x="89916" y="1476671"/>
                        <a:pt x="180118" y="1545632"/>
                        <a:pt x="270891" y="1613736"/>
                      </a:cubicBezTo>
                      <a:cubicBezTo>
                        <a:pt x="247460" y="1742895"/>
                        <a:pt x="207836" y="1868720"/>
                        <a:pt x="179737" y="1997022"/>
                      </a:cubicBezTo>
                      <a:cubicBezTo>
                        <a:pt x="487204" y="1923203"/>
                        <a:pt x="785622" y="1804807"/>
                        <a:pt x="1102900" y="1776994"/>
                      </a:cubicBezTo>
                      <a:cubicBezTo>
                        <a:pt x="1440466" y="1738609"/>
                        <a:pt x="1788033" y="1793092"/>
                        <a:pt x="2097215" y="1934347"/>
                      </a:cubicBezTo>
                      <a:cubicBezTo>
                        <a:pt x="2170081" y="1969685"/>
                        <a:pt x="2250091" y="1994545"/>
                        <a:pt x="2332101" y="1988640"/>
                      </a:cubicBezTo>
                      <a:cubicBezTo>
                        <a:pt x="2482120" y="1984925"/>
                        <a:pt x="2611469" y="1884532"/>
                        <a:pt x="2693956" y="1765374"/>
                      </a:cubicBezTo>
                      <a:cubicBezTo>
                        <a:pt x="2694528" y="1764517"/>
                        <a:pt x="2695004" y="1763755"/>
                        <a:pt x="2695575" y="1762897"/>
                      </a:cubicBezTo>
                      <a:cubicBezTo>
                        <a:pt x="2785015" y="1625166"/>
                        <a:pt x="2788253" y="1448286"/>
                        <a:pt x="2705767" y="130636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68" name="Freeform: Shape 239">
                  <a:extLst>
                    <a:ext uri="{FF2B5EF4-FFF2-40B4-BE49-F238E27FC236}">
                      <a16:creationId xmlns:a16="http://schemas.microsoft.com/office/drawing/2014/main" id="{9018E836-6B17-27D4-CD23-455326E0C3C6}"/>
                    </a:ext>
                  </a:extLst>
                </p:cNvPr>
                <p:cNvSpPr/>
                <p:nvPr/>
              </p:nvSpPr>
              <p:spPr>
                <a:xfrm>
                  <a:off x="5010277" y="1586065"/>
                  <a:ext cx="555623" cy="692503"/>
                </a:xfrm>
                <a:custGeom>
                  <a:avLst/>
                  <a:gdLst>
                    <a:gd name="connsiteX0" fmla="*/ 335820 w 555623"/>
                    <a:gd name="connsiteY0" fmla="*/ 638212 h 692503"/>
                    <a:gd name="connsiteX1" fmla="*/ 502602 w 555623"/>
                    <a:gd name="connsiteY1" fmla="*/ 671931 h 692503"/>
                    <a:gd name="connsiteX2" fmla="*/ 529939 w 555623"/>
                    <a:gd name="connsiteY2" fmla="*/ 496957 h 692503"/>
                    <a:gd name="connsiteX3" fmla="*/ 220758 w 555623"/>
                    <a:gd name="connsiteY3" fmla="*/ 56140 h 692503"/>
                    <a:gd name="connsiteX4" fmla="*/ 103124 w 555623"/>
                    <a:gd name="connsiteY4" fmla="*/ 1371 h 692503"/>
                    <a:gd name="connsiteX5" fmla="*/ 20256 w 555623"/>
                    <a:gd name="connsiteY5" fmla="*/ 187394 h 692503"/>
                    <a:gd name="connsiteX6" fmla="*/ 335820 w 555623"/>
                    <a:gd name="connsiteY6" fmla="*/ 638212 h 69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623" h="692503">
                      <a:moveTo>
                        <a:pt x="335820" y="638212"/>
                      </a:moveTo>
                      <a:cubicBezTo>
                        <a:pt x="370205" y="692505"/>
                        <a:pt x="449929" y="710412"/>
                        <a:pt x="502602" y="671931"/>
                      </a:cubicBezTo>
                      <a:cubicBezTo>
                        <a:pt x="560895" y="636307"/>
                        <a:pt x="572802" y="548773"/>
                        <a:pt x="529939" y="496957"/>
                      </a:cubicBezTo>
                      <a:cubicBezTo>
                        <a:pt x="426307" y="350367"/>
                        <a:pt x="324009" y="202825"/>
                        <a:pt x="220758" y="56140"/>
                      </a:cubicBezTo>
                      <a:cubicBezTo>
                        <a:pt x="195516" y="18706"/>
                        <a:pt x="148558" y="-6249"/>
                        <a:pt x="103124" y="1371"/>
                      </a:cubicBezTo>
                      <a:cubicBezTo>
                        <a:pt x="18732" y="11372"/>
                        <a:pt x="-29845" y="118243"/>
                        <a:pt x="20256" y="187394"/>
                      </a:cubicBezTo>
                      <a:cubicBezTo>
                        <a:pt x="125031" y="337984"/>
                        <a:pt x="230854" y="487813"/>
                        <a:pt x="335820" y="63821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69" name="Freeform: Shape 240">
                  <a:extLst>
                    <a:ext uri="{FF2B5EF4-FFF2-40B4-BE49-F238E27FC236}">
                      <a16:creationId xmlns:a16="http://schemas.microsoft.com/office/drawing/2014/main" id="{BBA1C3A5-F707-9561-F44E-50EB5A2FD0C5}"/>
                    </a:ext>
                  </a:extLst>
                </p:cNvPr>
                <p:cNvSpPr/>
                <p:nvPr/>
              </p:nvSpPr>
              <p:spPr>
                <a:xfrm>
                  <a:off x="5885484" y="1371520"/>
                  <a:ext cx="340095" cy="782011"/>
                </a:xfrm>
                <a:custGeom>
                  <a:avLst/>
                  <a:gdLst>
                    <a:gd name="connsiteX0" fmla="*/ 95740 w 340095"/>
                    <a:gd name="connsiteY0" fmla="*/ 778939 h 782011"/>
                    <a:gd name="connsiteX1" fmla="*/ 239662 w 340095"/>
                    <a:gd name="connsiteY1" fmla="*/ 675783 h 782011"/>
                    <a:gd name="connsiteX2" fmla="*/ 337579 w 340095"/>
                    <a:gd name="connsiteY2" fmla="*/ 146289 h 782011"/>
                    <a:gd name="connsiteX3" fmla="*/ 294145 w 340095"/>
                    <a:gd name="connsiteY3" fmla="*/ 23988 h 782011"/>
                    <a:gd name="connsiteX4" fmla="*/ 103360 w 340095"/>
                    <a:gd name="connsiteY4" fmla="*/ 95235 h 782011"/>
                    <a:gd name="connsiteX5" fmla="*/ 2871 w 340095"/>
                    <a:gd name="connsiteY5" fmla="*/ 636255 h 782011"/>
                    <a:gd name="connsiteX6" fmla="*/ 95644 w 340095"/>
                    <a:gd name="connsiteY6" fmla="*/ 778844 h 78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95" h="782011">
                      <a:moveTo>
                        <a:pt x="95740" y="778939"/>
                      </a:moveTo>
                      <a:cubicBezTo>
                        <a:pt x="162034" y="795513"/>
                        <a:pt x="232709" y="742744"/>
                        <a:pt x="239662" y="675783"/>
                      </a:cubicBezTo>
                      <a:cubicBezTo>
                        <a:pt x="271666" y="499190"/>
                        <a:pt x="305194" y="322787"/>
                        <a:pt x="337579" y="146289"/>
                      </a:cubicBezTo>
                      <a:cubicBezTo>
                        <a:pt x="346533" y="102093"/>
                        <a:pt x="331483" y="51039"/>
                        <a:pt x="294145" y="23988"/>
                      </a:cubicBezTo>
                      <a:cubicBezTo>
                        <a:pt x="227946" y="-29162"/>
                        <a:pt x="117647" y="11034"/>
                        <a:pt x="103360" y="95235"/>
                      </a:cubicBezTo>
                      <a:cubicBezTo>
                        <a:pt x="69451" y="275543"/>
                        <a:pt x="36589" y="455946"/>
                        <a:pt x="2871" y="636255"/>
                      </a:cubicBezTo>
                      <a:cubicBezTo>
                        <a:pt x="-11798" y="698834"/>
                        <a:pt x="31351" y="768271"/>
                        <a:pt x="95644" y="77884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70" name="Freeform: Shape 241">
                  <a:extLst>
                    <a:ext uri="{FF2B5EF4-FFF2-40B4-BE49-F238E27FC236}">
                      <a16:creationId xmlns:a16="http://schemas.microsoft.com/office/drawing/2014/main" id="{64FA8978-A6BC-21FC-F073-900714FEB43C}"/>
                    </a:ext>
                  </a:extLst>
                </p:cNvPr>
                <p:cNvSpPr/>
                <p:nvPr/>
              </p:nvSpPr>
              <p:spPr>
                <a:xfrm>
                  <a:off x="4474413" y="2428143"/>
                  <a:ext cx="784403" cy="333575"/>
                </a:xfrm>
                <a:custGeom>
                  <a:avLst/>
                  <a:gdLst>
                    <a:gd name="connsiteX0" fmla="*/ 151212 w 784403"/>
                    <a:gd name="connsiteY0" fmla="*/ 246762 h 333575"/>
                    <a:gd name="connsiteX1" fmla="*/ 614984 w 784403"/>
                    <a:gd name="connsiteY1" fmla="*/ 328963 h 333575"/>
                    <a:gd name="connsiteX2" fmla="*/ 723188 w 784403"/>
                    <a:gd name="connsiteY2" fmla="*/ 319247 h 333575"/>
                    <a:gd name="connsiteX3" fmla="*/ 775861 w 784403"/>
                    <a:gd name="connsiteY3" fmla="*/ 174848 h 333575"/>
                    <a:gd name="connsiteX4" fmla="*/ 683850 w 784403"/>
                    <a:gd name="connsiteY4" fmla="*/ 97029 h 333575"/>
                    <a:gd name="connsiteX5" fmla="*/ 152260 w 784403"/>
                    <a:gd name="connsiteY5" fmla="*/ 3398 h 333575"/>
                    <a:gd name="connsiteX6" fmla="*/ 62344 w 784403"/>
                    <a:gd name="connsiteY6" fmla="*/ 14733 h 333575"/>
                    <a:gd name="connsiteX7" fmla="*/ 18814 w 784403"/>
                    <a:gd name="connsiteY7" fmla="*/ 183040 h 333575"/>
                    <a:gd name="connsiteX8" fmla="*/ 151212 w 784403"/>
                    <a:gd name="connsiteY8" fmla="*/ 246762 h 3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403" h="333575">
                      <a:moveTo>
                        <a:pt x="151212" y="246762"/>
                      </a:moveTo>
                      <a:cubicBezTo>
                        <a:pt x="305993" y="273147"/>
                        <a:pt x="460393" y="301912"/>
                        <a:pt x="614984" y="328963"/>
                      </a:cubicBezTo>
                      <a:cubicBezTo>
                        <a:pt x="650608" y="333440"/>
                        <a:pt x="690994" y="339917"/>
                        <a:pt x="723188" y="319247"/>
                      </a:cubicBezTo>
                      <a:cubicBezTo>
                        <a:pt x="770718" y="291815"/>
                        <a:pt x="799769" y="226855"/>
                        <a:pt x="775861" y="174848"/>
                      </a:cubicBezTo>
                      <a:cubicBezTo>
                        <a:pt x="762050" y="134843"/>
                        <a:pt x="725474" y="104173"/>
                        <a:pt x="683850" y="97029"/>
                      </a:cubicBezTo>
                      <a:cubicBezTo>
                        <a:pt x="506971" y="64549"/>
                        <a:pt x="329139" y="36736"/>
                        <a:pt x="152260" y="3398"/>
                      </a:cubicBezTo>
                      <a:cubicBezTo>
                        <a:pt x="122256" y="-2317"/>
                        <a:pt x="88918" y="-2221"/>
                        <a:pt x="62344" y="14733"/>
                      </a:cubicBezTo>
                      <a:cubicBezTo>
                        <a:pt x="3670" y="45594"/>
                        <a:pt x="-19572" y="127604"/>
                        <a:pt x="18814" y="183040"/>
                      </a:cubicBezTo>
                      <a:cubicBezTo>
                        <a:pt x="44722" y="230951"/>
                        <a:pt x="102349" y="239809"/>
                        <a:pt x="151212" y="2467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sp>
              <p:nvSpPr>
                <p:cNvPr id="71" name="Freeform: Shape 242">
                  <a:extLst>
                    <a:ext uri="{FF2B5EF4-FFF2-40B4-BE49-F238E27FC236}">
                      <a16:creationId xmlns:a16="http://schemas.microsoft.com/office/drawing/2014/main" id="{BA06590D-E8F7-F75E-1F50-61306694D31D}"/>
                    </a:ext>
                  </a:extLst>
                </p:cNvPr>
                <p:cNvSpPr/>
                <p:nvPr/>
              </p:nvSpPr>
              <p:spPr>
                <a:xfrm>
                  <a:off x="3447916" y="2871406"/>
                  <a:ext cx="2530164" cy="2618639"/>
                </a:xfrm>
                <a:custGeom>
                  <a:avLst/>
                  <a:gdLst>
                    <a:gd name="connsiteX0" fmla="*/ 2078584 w 2530164"/>
                    <a:gd name="connsiteY0" fmla="*/ 313468 h 2618639"/>
                    <a:gd name="connsiteX1" fmla="*/ 1973047 w 2530164"/>
                    <a:gd name="connsiteY1" fmla="*/ 0 h 2618639"/>
                    <a:gd name="connsiteX2" fmla="*/ 1822457 w 2530164"/>
                    <a:gd name="connsiteY2" fmla="*/ 151924 h 2618639"/>
                    <a:gd name="connsiteX3" fmla="*/ 1144562 w 2530164"/>
                    <a:gd name="connsiteY3" fmla="*/ 704278 h 2618639"/>
                    <a:gd name="connsiteX4" fmla="*/ 403041 w 2530164"/>
                    <a:gd name="connsiteY4" fmla="*/ 924020 h 2618639"/>
                    <a:gd name="connsiteX5" fmla="*/ 193777 w 2530164"/>
                    <a:gd name="connsiteY5" fmla="*/ 994886 h 2618639"/>
                    <a:gd name="connsiteX6" fmla="*/ 22613 w 2530164"/>
                    <a:gd name="connsiteY6" fmla="*/ 1249966 h 2618639"/>
                    <a:gd name="connsiteX7" fmla="*/ 34233 w 2530164"/>
                    <a:gd name="connsiteY7" fmla="*/ 1611535 h 2618639"/>
                    <a:gd name="connsiteX8" fmla="*/ 168536 w 2530164"/>
                    <a:gd name="connsiteY8" fmla="*/ 1735741 h 2618639"/>
                    <a:gd name="connsiteX9" fmla="*/ 582587 w 2530164"/>
                    <a:gd name="connsiteY9" fmla="*/ 1950434 h 2618639"/>
                    <a:gd name="connsiteX10" fmla="*/ 665169 w 2530164"/>
                    <a:gd name="connsiteY10" fmla="*/ 2031302 h 2618639"/>
                    <a:gd name="connsiteX11" fmla="*/ 688982 w 2530164"/>
                    <a:gd name="connsiteY11" fmla="*/ 2075593 h 2618639"/>
                    <a:gd name="connsiteX12" fmla="*/ 784041 w 2530164"/>
                    <a:gd name="connsiteY12" fmla="*/ 2272189 h 2618639"/>
                    <a:gd name="connsiteX13" fmla="*/ 789851 w 2530164"/>
                    <a:gd name="connsiteY13" fmla="*/ 2284857 h 2618639"/>
                    <a:gd name="connsiteX14" fmla="*/ 790423 w 2530164"/>
                    <a:gd name="connsiteY14" fmla="*/ 2284857 h 2618639"/>
                    <a:gd name="connsiteX15" fmla="*/ 901294 w 2530164"/>
                    <a:gd name="connsiteY15" fmla="*/ 2479738 h 2618639"/>
                    <a:gd name="connsiteX16" fmla="*/ 1029500 w 2530164"/>
                    <a:gd name="connsiteY16" fmla="*/ 2593181 h 2618639"/>
                    <a:gd name="connsiteX17" fmla="*/ 1478033 w 2530164"/>
                    <a:gd name="connsiteY17" fmla="*/ 2552795 h 2618639"/>
                    <a:gd name="connsiteX18" fmla="*/ 1478414 w 2530164"/>
                    <a:gd name="connsiteY18" fmla="*/ 2552605 h 2618639"/>
                    <a:gd name="connsiteX19" fmla="*/ 1558328 w 2530164"/>
                    <a:gd name="connsiteY19" fmla="*/ 2498027 h 2618639"/>
                    <a:gd name="connsiteX20" fmla="*/ 1643196 w 2530164"/>
                    <a:gd name="connsiteY20" fmla="*/ 2392680 h 2618639"/>
                    <a:gd name="connsiteX21" fmla="*/ 1691964 w 2530164"/>
                    <a:gd name="connsiteY21" fmla="*/ 2231803 h 2618639"/>
                    <a:gd name="connsiteX22" fmla="*/ 1703108 w 2530164"/>
                    <a:gd name="connsiteY22" fmla="*/ 2129314 h 2618639"/>
                    <a:gd name="connsiteX23" fmla="*/ 1990097 w 2530164"/>
                    <a:gd name="connsiteY23" fmla="*/ 1345025 h 2618639"/>
                    <a:gd name="connsiteX24" fmla="*/ 2530164 w 2530164"/>
                    <a:gd name="connsiteY24" fmla="*/ 737521 h 2618639"/>
                    <a:gd name="connsiteX25" fmla="*/ 2424341 w 2530164"/>
                    <a:gd name="connsiteY25" fmla="*/ 362331 h 2618639"/>
                    <a:gd name="connsiteX26" fmla="*/ 2078489 w 2530164"/>
                    <a:gd name="connsiteY26" fmla="*/ 313563 h 261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0164" h="2618639">
                      <a:moveTo>
                        <a:pt x="2078584" y="313468"/>
                      </a:moveTo>
                      <a:cubicBezTo>
                        <a:pt x="2046104" y="208121"/>
                        <a:pt x="2005527" y="105346"/>
                        <a:pt x="1973047" y="0"/>
                      </a:cubicBezTo>
                      <a:cubicBezTo>
                        <a:pt x="1918754" y="46577"/>
                        <a:pt x="1872463" y="101155"/>
                        <a:pt x="1822457" y="151924"/>
                      </a:cubicBezTo>
                      <a:cubicBezTo>
                        <a:pt x="1622241" y="364426"/>
                        <a:pt x="1404785" y="567214"/>
                        <a:pt x="1144562" y="704278"/>
                      </a:cubicBezTo>
                      <a:cubicBezTo>
                        <a:pt x="916534" y="828770"/>
                        <a:pt x="661169" y="900113"/>
                        <a:pt x="403041" y="924020"/>
                      </a:cubicBezTo>
                      <a:cubicBezTo>
                        <a:pt x="329032" y="930688"/>
                        <a:pt x="255404" y="952500"/>
                        <a:pt x="193777" y="994886"/>
                      </a:cubicBezTo>
                      <a:cubicBezTo>
                        <a:pt x="107290" y="1054703"/>
                        <a:pt x="48997" y="1149096"/>
                        <a:pt x="22613" y="1249966"/>
                      </a:cubicBezTo>
                      <a:cubicBezTo>
                        <a:pt x="-7963" y="1367980"/>
                        <a:pt x="-10725" y="1496759"/>
                        <a:pt x="34233" y="1611535"/>
                      </a:cubicBezTo>
                      <a:cubicBezTo>
                        <a:pt x="57188" y="1671733"/>
                        <a:pt x="118625" y="1701355"/>
                        <a:pt x="168536" y="1735741"/>
                      </a:cubicBezTo>
                      <a:cubicBezTo>
                        <a:pt x="298838" y="1821466"/>
                        <a:pt x="446951" y="1874139"/>
                        <a:pt x="582587" y="1950434"/>
                      </a:cubicBezTo>
                      <a:cubicBezTo>
                        <a:pt x="618306" y="1968818"/>
                        <a:pt x="644024" y="1998250"/>
                        <a:pt x="665169" y="2031302"/>
                      </a:cubicBezTo>
                      <a:cubicBezTo>
                        <a:pt x="674218" y="2045494"/>
                        <a:pt x="681933" y="2060353"/>
                        <a:pt x="688982" y="2075593"/>
                      </a:cubicBezTo>
                      <a:cubicBezTo>
                        <a:pt x="705555" y="2111121"/>
                        <a:pt x="743369" y="2191321"/>
                        <a:pt x="784041" y="2272189"/>
                      </a:cubicBezTo>
                      <a:cubicBezTo>
                        <a:pt x="785946" y="2276380"/>
                        <a:pt x="787946" y="2280571"/>
                        <a:pt x="789851" y="2284857"/>
                      </a:cubicBezTo>
                      <a:cubicBezTo>
                        <a:pt x="790042" y="2284857"/>
                        <a:pt x="790232" y="2284857"/>
                        <a:pt x="790423" y="2284857"/>
                      </a:cubicBezTo>
                      <a:cubicBezTo>
                        <a:pt x="832142" y="2367344"/>
                        <a:pt x="875672" y="2448020"/>
                        <a:pt x="901294" y="2479738"/>
                      </a:cubicBezTo>
                      <a:cubicBezTo>
                        <a:pt x="934441" y="2526506"/>
                        <a:pt x="970064" y="2578703"/>
                        <a:pt x="1029500" y="2593181"/>
                      </a:cubicBezTo>
                      <a:cubicBezTo>
                        <a:pt x="1176090" y="2636996"/>
                        <a:pt x="1342206" y="2624709"/>
                        <a:pt x="1478033" y="2552795"/>
                      </a:cubicBezTo>
                      <a:cubicBezTo>
                        <a:pt x="1478128" y="2552795"/>
                        <a:pt x="1478318" y="2552700"/>
                        <a:pt x="1478414" y="2552605"/>
                      </a:cubicBezTo>
                      <a:cubicBezTo>
                        <a:pt x="1507084" y="2537555"/>
                        <a:pt x="1534516" y="2519934"/>
                        <a:pt x="1558328" y="2498027"/>
                      </a:cubicBezTo>
                      <a:cubicBezTo>
                        <a:pt x="1591666" y="2467356"/>
                        <a:pt x="1620146" y="2431733"/>
                        <a:pt x="1643196" y="2392680"/>
                      </a:cubicBezTo>
                      <a:cubicBezTo>
                        <a:pt x="1672057" y="2343817"/>
                        <a:pt x="1687868" y="2288381"/>
                        <a:pt x="1691964" y="2231803"/>
                      </a:cubicBezTo>
                      <a:cubicBezTo>
                        <a:pt x="1694441" y="2197513"/>
                        <a:pt x="1695679" y="2163032"/>
                        <a:pt x="1703108" y="2129314"/>
                      </a:cubicBezTo>
                      <a:cubicBezTo>
                        <a:pt x="1742828" y="1851660"/>
                        <a:pt x="1836839" y="1580769"/>
                        <a:pt x="1990097" y="1345025"/>
                      </a:cubicBezTo>
                      <a:cubicBezTo>
                        <a:pt x="2137068" y="1115568"/>
                        <a:pt x="2330520" y="920972"/>
                        <a:pt x="2530164" y="737521"/>
                      </a:cubicBezTo>
                      <a:cubicBezTo>
                        <a:pt x="2497684" y="611695"/>
                        <a:pt x="2456060" y="488251"/>
                        <a:pt x="2424341" y="362331"/>
                      </a:cubicBezTo>
                      <a:cubicBezTo>
                        <a:pt x="2309946" y="340900"/>
                        <a:pt x="2192979" y="334613"/>
                        <a:pt x="2078489" y="31356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001E60"/>
                    </a:solidFill>
                    <a:effectLst/>
                    <a:uLnTx/>
                    <a:uFillTx/>
                    <a:latin typeface="Arial" panose="020B0604020202020204"/>
                    <a:ea typeface="+mn-ea"/>
                    <a:cs typeface="Arial" panose="020B0604020202020204" pitchFamily="34" charset="0"/>
                  </a:endParaRPr>
                </a:p>
              </p:txBody>
            </p:sp>
          </p:grpSp>
        </p:grpSp>
        <p:cxnSp>
          <p:nvCxnSpPr>
            <p:cNvPr id="72" name="Connector: Elbow 71">
              <a:extLst>
                <a:ext uri="{FF2B5EF4-FFF2-40B4-BE49-F238E27FC236}">
                  <a16:creationId xmlns:a16="http://schemas.microsoft.com/office/drawing/2014/main" id="{A97B27BC-4799-D063-E039-0AEF35555817}"/>
                </a:ext>
              </a:extLst>
            </p:cNvPr>
            <p:cNvCxnSpPr>
              <a:cxnSpLocks/>
            </p:cNvCxnSpPr>
            <p:nvPr/>
          </p:nvCxnSpPr>
          <p:spPr>
            <a:xfrm rot="5400000">
              <a:off x="2065827" y="3581497"/>
              <a:ext cx="394979" cy="1589995"/>
            </a:xfrm>
            <a:prstGeom prst="bentConnector3">
              <a:avLst>
                <a:gd name="adj1" fmla="val 5000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63450EC4-FC8B-412C-337F-5D79C87A781D}"/>
                </a:ext>
              </a:extLst>
            </p:cNvPr>
            <p:cNvCxnSpPr>
              <a:cxnSpLocks/>
            </p:cNvCxnSpPr>
            <p:nvPr/>
          </p:nvCxnSpPr>
          <p:spPr>
            <a:xfrm>
              <a:off x="3055000" y="4372271"/>
              <a:ext cx="1644300" cy="18111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D4CD9FD-59B7-7CE2-0FFA-451A02EBFDFB}"/>
                </a:ext>
              </a:extLst>
            </p:cNvPr>
            <p:cNvCxnSpPr>
              <a:cxnSpLocks/>
              <a:endCxn id="65" idx="0"/>
            </p:cNvCxnSpPr>
            <p:nvPr/>
          </p:nvCxnSpPr>
          <p:spPr>
            <a:xfrm>
              <a:off x="3275363" y="4381257"/>
              <a:ext cx="0" cy="1386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9E8BECD3-E16C-B2C0-E9A5-3EEFC116C1C9}"/>
                </a:ext>
              </a:extLst>
            </p:cNvPr>
            <p:cNvCxnSpPr>
              <a:cxnSpLocks/>
            </p:cNvCxnSpPr>
            <p:nvPr/>
          </p:nvCxnSpPr>
          <p:spPr>
            <a:xfrm>
              <a:off x="4702120" y="4379515"/>
              <a:ext cx="1644300" cy="18111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24CEB011-2887-B1EE-8882-724809F1C17C}"/>
                </a:ext>
              </a:extLst>
            </p:cNvPr>
            <p:cNvCxnSpPr>
              <a:cxnSpLocks/>
            </p:cNvCxnSpPr>
            <p:nvPr/>
          </p:nvCxnSpPr>
          <p:spPr>
            <a:xfrm>
              <a:off x="6355072" y="4379515"/>
              <a:ext cx="1644300" cy="18111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197BC40D-3BE1-CA46-ACE7-C764700D27DD}"/>
                </a:ext>
              </a:extLst>
            </p:cNvPr>
            <p:cNvCxnSpPr>
              <a:cxnSpLocks/>
            </p:cNvCxnSpPr>
            <p:nvPr/>
          </p:nvCxnSpPr>
          <p:spPr>
            <a:xfrm>
              <a:off x="7993738" y="4379515"/>
              <a:ext cx="1644300" cy="18111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EE7F90-C33A-8A3C-728F-CC10566D9F84}"/>
                </a:ext>
              </a:extLst>
            </p:cNvPr>
            <p:cNvCxnSpPr>
              <a:cxnSpLocks/>
            </p:cNvCxnSpPr>
            <p:nvPr/>
          </p:nvCxnSpPr>
          <p:spPr>
            <a:xfrm>
              <a:off x="6513283" y="4202756"/>
              <a:ext cx="0" cy="16713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D85DEF-DF3B-7E8E-AD60-A5B08C82E16A}"/>
              </a:ext>
            </a:extLst>
          </p:cNvPr>
          <p:cNvSpPr>
            <a:spLocks noGrp="1"/>
          </p:cNvSpPr>
          <p:nvPr>
            <p:ph type="title"/>
          </p:nvPr>
        </p:nvSpPr>
        <p:spPr>
          <a:xfrm>
            <a:off x="863202" y="67500"/>
            <a:ext cx="9840517" cy="708750"/>
          </a:xfrm>
        </p:spPr>
        <p:txBody>
          <a:bodyPr/>
          <a:lstStyle/>
          <a:p>
            <a:r>
              <a:rPr lang="en-GB" dirty="0"/>
              <a:t>Low serum ALP activity leads to a range of skeletal and </a:t>
            </a:r>
            <a:r>
              <a:rPr lang="en-GB" dirty="0" err="1"/>
              <a:t>nonskeletal</a:t>
            </a:r>
            <a:r>
              <a:rPr lang="en-GB" dirty="0"/>
              <a:t> clinical manifestations</a:t>
            </a:r>
            <a:endParaRPr lang="en-IN" dirty="0"/>
          </a:p>
        </p:txBody>
      </p:sp>
      <p:sp>
        <p:nvSpPr>
          <p:cNvPr id="12" name="Rectangle 11">
            <a:extLst>
              <a:ext uri="{FF2B5EF4-FFF2-40B4-BE49-F238E27FC236}">
                <a16:creationId xmlns:a16="http://schemas.microsoft.com/office/drawing/2014/main" id="{C2A3B288-B1CF-482E-A2F3-BE29A17B3696}"/>
              </a:ext>
            </a:extLst>
          </p:cNvPr>
          <p:cNvSpPr/>
          <p:nvPr/>
        </p:nvSpPr>
        <p:spPr>
          <a:xfrm>
            <a:off x="863203" y="1009054"/>
            <a:ext cx="10456663" cy="4883291"/>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03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7FB4-54A9-3109-EE3C-3FEAB7F5DA41}"/>
              </a:ext>
            </a:extLst>
          </p:cNvPr>
          <p:cNvSpPr>
            <a:spLocks noGrp="1"/>
          </p:cNvSpPr>
          <p:nvPr>
            <p:ph type="title"/>
          </p:nvPr>
        </p:nvSpPr>
        <p:spPr>
          <a:xfrm>
            <a:off x="438150" y="198129"/>
            <a:ext cx="11153775" cy="708750"/>
          </a:xfrm>
        </p:spPr>
        <p:txBody>
          <a:bodyPr/>
          <a:lstStyle/>
          <a:p>
            <a:r>
              <a:rPr lang="en-GB" b="1" dirty="0">
                <a:solidFill>
                  <a:schemeClr val="accent1"/>
                </a:solidFill>
                <a:latin typeface="+mj-lt"/>
                <a:cs typeface="Times New Roman" panose="02020603050405020304" pitchFamily="18" charset="0"/>
              </a:rPr>
              <a:t>Mechanism of </a:t>
            </a:r>
            <a:r>
              <a:rPr lang="en-GB" sz="2400" b="1" dirty="0">
                <a:solidFill>
                  <a:schemeClr val="accent1"/>
                </a:solidFill>
                <a:latin typeface="+mj-lt"/>
                <a:cs typeface="Times New Roman" panose="02020603050405020304" pitchFamily="18" charset="0"/>
              </a:rPr>
              <a:t>Hypophosphatasia (HPP)</a:t>
            </a:r>
            <a:r>
              <a:rPr lang="en-GB" b="1" dirty="0">
                <a:solidFill>
                  <a:schemeClr val="accent1"/>
                </a:solidFill>
                <a:latin typeface="+mj-lt"/>
                <a:cs typeface="Times New Roman" panose="02020603050405020304" pitchFamily="18" charset="0"/>
              </a:rPr>
              <a:t> HPP Pathophysiology</a:t>
            </a:r>
            <a:endParaRPr lang="en-GB" dirty="0">
              <a:solidFill>
                <a:schemeClr val="accent1"/>
              </a:solidFill>
              <a:latin typeface="+mj-lt"/>
            </a:endParaRPr>
          </a:p>
        </p:txBody>
      </p:sp>
      <p:pic>
        <p:nvPicPr>
          <p:cNvPr id="4" name="Picture 3">
            <a:extLst>
              <a:ext uri="{FF2B5EF4-FFF2-40B4-BE49-F238E27FC236}">
                <a16:creationId xmlns:a16="http://schemas.microsoft.com/office/drawing/2014/main" id="{B8BCDBEF-14AA-6D7D-0B57-A09811379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45" y="1295401"/>
            <a:ext cx="5419765" cy="3461657"/>
          </a:xfrm>
          <a:prstGeom prst="rect">
            <a:avLst/>
          </a:prstGeom>
        </p:spPr>
      </p:pic>
      <p:pic>
        <p:nvPicPr>
          <p:cNvPr id="6" name="Picture 5">
            <a:extLst>
              <a:ext uri="{FF2B5EF4-FFF2-40B4-BE49-F238E27FC236}">
                <a16:creationId xmlns:a16="http://schemas.microsoft.com/office/drawing/2014/main" id="{5A1F8D34-6E35-0CF8-0FAC-8F225904B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880" y="4647020"/>
            <a:ext cx="2129561" cy="2143480"/>
          </a:xfrm>
          <a:prstGeom prst="rect">
            <a:avLst/>
          </a:prstGeom>
        </p:spPr>
      </p:pic>
      <p:pic>
        <p:nvPicPr>
          <p:cNvPr id="7" name="Picture 6">
            <a:extLst>
              <a:ext uri="{FF2B5EF4-FFF2-40B4-BE49-F238E27FC236}">
                <a16:creationId xmlns:a16="http://schemas.microsoft.com/office/drawing/2014/main" id="{31DC4870-7363-7A19-597A-81E5E2CF0309}"/>
              </a:ext>
            </a:extLst>
          </p:cNvPr>
          <p:cNvPicPr>
            <a:picLocks noChangeAspect="1"/>
          </p:cNvPicPr>
          <p:nvPr/>
        </p:nvPicPr>
        <p:blipFill>
          <a:blip r:embed="rId4"/>
          <a:stretch>
            <a:fillRect/>
          </a:stretch>
        </p:blipFill>
        <p:spPr>
          <a:xfrm>
            <a:off x="7037614" y="4542175"/>
            <a:ext cx="2476165" cy="2549868"/>
          </a:xfrm>
          <a:prstGeom prst="rect">
            <a:avLst/>
          </a:prstGeom>
        </p:spPr>
      </p:pic>
      <p:pic>
        <p:nvPicPr>
          <p:cNvPr id="8" name="Content Placeholder 4">
            <a:extLst>
              <a:ext uri="{FF2B5EF4-FFF2-40B4-BE49-F238E27FC236}">
                <a16:creationId xmlns:a16="http://schemas.microsoft.com/office/drawing/2014/main" id="{C7DF1282-D4B3-6A9E-68C0-F38860814D5E}"/>
              </a:ext>
            </a:extLst>
          </p:cNvPr>
          <p:cNvPicPr>
            <a:picLocks noChangeAspect="1"/>
          </p:cNvPicPr>
          <p:nvPr/>
        </p:nvPicPr>
        <p:blipFill>
          <a:blip r:embed="rId5"/>
          <a:stretch>
            <a:fillRect/>
          </a:stretch>
        </p:blipFill>
        <p:spPr>
          <a:xfrm>
            <a:off x="6170260" y="1510283"/>
            <a:ext cx="5573762" cy="3031891"/>
          </a:xfrm>
          <a:prstGeom prst="rect">
            <a:avLst/>
          </a:prstGeom>
          <a:ln w="57150">
            <a:solidFill>
              <a:schemeClr val="accent1">
                <a:lumMod val="50000"/>
              </a:schemeClr>
            </a:solidFill>
          </a:ln>
        </p:spPr>
      </p:pic>
    </p:spTree>
    <p:extLst>
      <p:ext uri="{BB962C8B-B14F-4D97-AF65-F5344CB8AC3E}">
        <p14:creationId xmlns:p14="http://schemas.microsoft.com/office/powerpoint/2010/main" val="398008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60C-3385-7124-AC30-4D1483EC3D00}"/>
              </a:ext>
            </a:extLst>
          </p:cNvPr>
          <p:cNvSpPr>
            <a:spLocks noGrp="1"/>
          </p:cNvSpPr>
          <p:nvPr>
            <p:ph type="title"/>
          </p:nvPr>
        </p:nvSpPr>
        <p:spPr>
          <a:xfrm>
            <a:off x="410935" y="225343"/>
            <a:ext cx="11153775" cy="708750"/>
          </a:xfrm>
        </p:spPr>
        <p:txBody>
          <a:bodyPr/>
          <a:lstStyle/>
          <a:p>
            <a:r>
              <a:rPr lang="en-US" sz="3600" dirty="0">
                <a:solidFill>
                  <a:srgbClr val="001E60"/>
                </a:solidFill>
                <a:latin typeface="+mn-lt"/>
                <a:ea typeface="ヒラギノ角ゴ Pro W3"/>
              </a:rPr>
              <a:t>Features of HPP</a:t>
            </a:r>
            <a:endParaRPr lang="en-GB" sz="3600" dirty="0">
              <a:latin typeface="+mn-lt"/>
            </a:endParaRPr>
          </a:p>
        </p:txBody>
      </p:sp>
      <p:sp>
        <p:nvSpPr>
          <p:cNvPr id="4" name="TextBox 3">
            <a:extLst>
              <a:ext uri="{FF2B5EF4-FFF2-40B4-BE49-F238E27FC236}">
                <a16:creationId xmlns:a16="http://schemas.microsoft.com/office/drawing/2014/main" id="{359DA0F2-DF3B-B6FA-58E9-D03CBF1453FB}"/>
              </a:ext>
            </a:extLst>
          </p:cNvPr>
          <p:cNvSpPr txBox="1"/>
          <p:nvPr/>
        </p:nvSpPr>
        <p:spPr>
          <a:xfrm>
            <a:off x="514350" y="1104900"/>
            <a:ext cx="8629650" cy="3077766"/>
          </a:xfrm>
          <a:prstGeom prst="rect">
            <a:avLst/>
          </a:prstGeom>
          <a:noFill/>
        </p:spPr>
        <p:txBody>
          <a:bodyPr wrap="square">
            <a:spAutoFit/>
          </a:bodyPr>
          <a:lstStyle/>
          <a:p>
            <a:pPr marL="0" lvl="0" indent="0">
              <a:lnSpc>
                <a:spcPct val="100000"/>
              </a:lnSpc>
              <a:spcAft>
                <a:spcPts val="600"/>
              </a:spcAft>
              <a:buNone/>
              <a:defRPr/>
            </a:pPr>
            <a:r>
              <a:rPr lang="en-GB" sz="2000" b="0" i="0" dirty="0">
                <a:solidFill>
                  <a:schemeClr val="accent5">
                    <a:lumMod val="75000"/>
                  </a:schemeClr>
                </a:solidFill>
                <a:effectLst/>
              </a:rPr>
              <a:t>Clinical symptoms vary with age and severity, and the disease is usually classified into 5  clinical disease forms :</a:t>
            </a:r>
          </a:p>
          <a:p>
            <a:pPr marL="0" lvl="0" indent="0">
              <a:lnSpc>
                <a:spcPct val="100000"/>
              </a:lnSpc>
              <a:spcAft>
                <a:spcPts val="600"/>
              </a:spcAft>
              <a:buNone/>
              <a:defRPr/>
            </a:pPr>
            <a:endParaRPr lang="en-GB" sz="2400" b="0" i="0" dirty="0">
              <a:solidFill>
                <a:schemeClr val="accent5">
                  <a:lumMod val="75000"/>
                </a:schemeClr>
              </a:solidFill>
              <a:effectLst/>
            </a:endParaRPr>
          </a:p>
          <a:p>
            <a:pPr marL="0" lvl="0" indent="0">
              <a:lnSpc>
                <a:spcPct val="100000"/>
              </a:lnSpc>
              <a:spcAft>
                <a:spcPts val="600"/>
              </a:spcAft>
              <a:buNone/>
              <a:defRPr/>
            </a:pPr>
            <a:r>
              <a:rPr lang="en-GB" sz="2000" dirty="0">
                <a:solidFill>
                  <a:schemeClr val="tx1"/>
                </a:solidFill>
              </a:rPr>
              <a:t>P</a:t>
            </a:r>
            <a:r>
              <a:rPr lang="en-GB" sz="2000" b="0" i="0" dirty="0">
                <a:solidFill>
                  <a:schemeClr val="tx1"/>
                </a:solidFill>
                <a:effectLst/>
              </a:rPr>
              <a:t>erinatal severe [lethal]</a:t>
            </a:r>
          </a:p>
          <a:p>
            <a:pPr marL="0" lvl="0" indent="0">
              <a:lnSpc>
                <a:spcPct val="100000"/>
              </a:lnSpc>
              <a:spcAft>
                <a:spcPts val="600"/>
              </a:spcAft>
              <a:buNone/>
              <a:defRPr/>
            </a:pPr>
            <a:r>
              <a:rPr lang="en-GB" sz="2000" dirty="0">
                <a:solidFill>
                  <a:schemeClr val="tx1"/>
                </a:solidFill>
              </a:rPr>
              <a:t>I</a:t>
            </a:r>
            <a:r>
              <a:rPr lang="en-GB" sz="2000" b="0" i="0" dirty="0">
                <a:solidFill>
                  <a:schemeClr val="tx1"/>
                </a:solidFill>
                <a:effectLst/>
              </a:rPr>
              <a:t>nfantile HPP</a:t>
            </a:r>
          </a:p>
          <a:p>
            <a:pPr>
              <a:spcAft>
                <a:spcPts val="600"/>
              </a:spcAft>
              <a:defRPr/>
            </a:pPr>
            <a:r>
              <a:rPr lang="en-GB" sz="2000" b="0" i="0" dirty="0">
                <a:solidFill>
                  <a:schemeClr val="tx1"/>
                </a:solidFill>
                <a:effectLst/>
              </a:rPr>
              <a:t>Childhood HPP                                     </a:t>
            </a:r>
            <a:r>
              <a:rPr lang="en-GB" sz="2000" b="1" dirty="0">
                <a:solidFill>
                  <a:srgbClr val="C00000"/>
                </a:solidFill>
                <a:latin typeface="Times New Roman" panose="02020603050405020304" pitchFamily="18" charset="0"/>
                <a:cs typeface="Times New Roman" panose="02020603050405020304" pitchFamily="18" charset="0"/>
              </a:rPr>
              <a:t>Severity</a:t>
            </a:r>
            <a:endParaRPr lang="en-GB" sz="2000" b="0" i="0" dirty="0">
              <a:solidFill>
                <a:schemeClr val="tx1"/>
              </a:solidFill>
              <a:effectLst/>
            </a:endParaRPr>
          </a:p>
          <a:p>
            <a:pPr marL="0" lvl="0" indent="0">
              <a:lnSpc>
                <a:spcPct val="100000"/>
              </a:lnSpc>
              <a:spcAft>
                <a:spcPts val="600"/>
              </a:spcAft>
              <a:buNone/>
              <a:defRPr/>
            </a:pPr>
            <a:r>
              <a:rPr lang="en-GB" sz="2000" dirty="0">
                <a:solidFill>
                  <a:schemeClr val="tx1"/>
                </a:solidFill>
              </a:rPr>
              <a:t>A</a:t>
            </a:r>
            <a:r>
              <a:rPr lang="en-GB" sz="2000" b="0" i="0" dirty="0">
                <a:solidFill>
                  <a:schemeClr val="tx1"/>
                </a:solidFill>
                <a:effectLst/>
              </a:rPr>
              <a:t>dult HPP</a:t>
            </a:r>
          </a:p>
          <a:p>
            <a:pPr marL="0" lvl="0" indent="0">
              <a:lnSpc>
                <a:spcPct val="100000"/>
              </a:lnSpc>
              <a:spcAft>
                <a:spcPts val="600"/>
              </a:spcAft>
              <a:buNone/>
              <a:defRPr/>
            </a:pPr>
            <a:r>
              <a:rPr lang="en-GB" sz="2000" dirty="0" err="1">
                <a:solidFill>
                  <a:schemeClr val="tx1"/>
                </a:solidFill>
              </a:rPr>
              <a:t>O</a:t>
            </a:r>
            <a:r>
              <a:rPr lang="en-GB" sz="2000" b="0" i="0" dirty="0" err="1">
                <a:solidFill>
                  <a:schemeClr val="tx1"/>
                </a:solidFill>
                <a:effectLst/>
              </a:rPr>
              <a:t>dontohypophosphatasia</a:t>
            </a:r>
            <a:endParaRPr lang="en-GB" sz="2000" dirty="0"/>
          </a:p>
        </p:txBody>
      </p:sp>
      <p:sp>
        <p:nvSpPr>
          <p:cNvPr id="5" name="Arrow: Down 4">
            <a:extLst>
              <a:ext uri="{FF2B5EF4-FFF2-40B4-BE49-F238E27FC236}">
                <a16:creationId xmlns:a16="http://schemas.microsoft.com/office/drawing/2014/main" id="{1739BD85-6B72-1196-700C-09E9895B160F}"/>
              </a:ext>
            </a:extLst>
          </p:cNvPr>
          <p:cNvSpPr/>
          <p:nvPr/>
        </p:nvSpPr>
        <p:spPr>
          <a:xfrm rot="10800000">
            <a:off x="4278113" y="1936287"/>
            <a:ext cx="551062" cy="2985425"/>
          </a:xfrm>
          <a:prstGeom prst="downArrow">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F4BB058-9AB3-B9D1-BC3D-5805C74DF9DC}"/>
              </a:ext>
            </a:extLst>
          </p:cNvPr>
          <p:cNvSpPr/>
          <p:nvPr/>
        </p:nvSpPr>
        <p:spPr>
          <a:xfrm flipV="1">
            <a:off x="157843" y="832757"/>
            <a:ext cx="12034157"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267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C83BB6E4-32CF-F883-702F-8850381A13C9}"/>
              </a:ext>
            </a:extLst>
          </p:cNvPr>
          <p:cNvSpPr txBox="1">
            <a:spLocks/>
          </p:cNvSpPr>
          <p:nvPr/>
        </p:nvSpPr>
        <p:spPr bwMode="auto">
          <a:xfrm>
            <a:off x="809587" y="5735026"/>
            <a:ext cx="10422732" cy="5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25" tIns="42863" rIns="85725" bIns="42863" numCol="1" rtlCol="0" anchor="b" anchorCtr="0" compatLnSpc="1">
            <a:prstTxWarp prst="textNoShape">
              <a:avLst/>
            </a:prstTxWarp>
            <a:spAutoFit/>
          </a:bodyPr>
          <a:lstStyle>
            <a:lvl1pPr marL="0" indent="0" algn="l" rtl="0" eaLnBrk="1" fontAlgn="base" hangingPunct="1">
              <a:lnSpc>
                <a:spcPct val="90000"/>
              </a:lnSpc>
              <a:spcBef>
                <a:spcPts val="1000"/>
              </a:spcBef>
              <a:spcAft>
                <a:spcPct val="0"/>
              </a:spcAft>
              <a:buFontTx/>
              <a:buNone/>
              <a:defRPr sz="2400" b="0" i="0" kern="1200">
                <a:solidFill>
                  <a:schemeClr val="tx2"/>
                </a:solidFill>
                <a:latin typeface="Montserrat" pitchFamily="2" charset="77"/>
                <a:ea typeface="ヒラギノ角ゴ Pro W3" panose="020B0300000000000000" pitchFamily="34" charset="-128"/>
                <a:cs typeface="+mn-cs"/>
              </a:defRPr>
            </a:lvl1pPr>
            <a:lvl2pPr marL="4572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2pPr>
            <a:lvl3pPr marL="9144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3pPr>
            <a:lvl4pPr marL="13716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4pPr>
            <a:lvl5pPr marL="1828800" indent="0" algn="l" rtl="0" eaLnBrk="1" fontAlgn="base" hangingPunct="1">
              <a:lnSpc>
                <a:spcPct val="90000"/>
              </a:lnSpc>
              <a:spcBef>
                <a:spcPts val="500"/>
              </a:spcBef>
              <a:spcAft>
                <a:spcPct val="0"/>
              </a:spcAft>
              <a:buFontTx/>
              <a:buNone/>
              <a:defRPr sz="2000" b="0" i="0" kern="1200">
                <a:solidFill>
                  <a:schemeClr val="tx2"/>
                </a:solidFill>
                <a:latin typeface="Montserrat" pitchFamily="2" charset="77"/>
                <a:ea typeface="ヒラギノ角ゴ Pro W3"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7250" rtl="0" eaLnBrk="1" fontAlgn="base" latinLnBrk="0" hangingPunct="1">
              <a:lnSpc>
                <a:spcPct val="100000"/>
              </a:lnSpc>
              <a:spcBef>
                <a:spcPct val="0"/>
              </a:spcBef>
              <a:spcAft>
                <a:spcPts val="188"/>
              </a:spcAft>
              <a:buClrTx/>
              <a:buSzTx/>
              <a:buFontTx/>
              <a:buNone/>
              <a:tabLst/>
              <a:defRPr/>
            </a:pPr>
            <a:r>
              <a:rPr kumimoji="0" lang="en-US" sz="750" b="0" i="0" u="none" strike="noStrike" kern="1200" cap="none" spc="0" normalizeH="0" baseline="30000" noProof="0" dirty="0" err="1">
                <a:ln>
                  <a:noFill/>
                </a:ln>
                <a:solidFill>
                  <a:srgbClr val="6E6159"/>
                </a:solidFill>
                <a:effectLst/>
                <a:uLnTx/>
                <a:uFillTx/>
                <a:latin typeface="Arial" panose="020B0604020202020204"/>
                <a:ea typeface="ヒラギノ角ゴ Pro W3" panose="020B0300000000000000" pitchFamily="34" charset="-128"/>
                <a:cs typeface="+mn-cs"/>
              </a:rPr>
              <a:t>a</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The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list is not exhaustive.</a:t>
            </a:r>
          </a:p>
          <a:p>
            <a:pPr marL="0" marR="0" lvl="0" indent="0" algn="l" defTabSz="857250" rtl="0" eaLnBrk="1" fontAlgn="base" latinLnBrk="0" hangingPunct="1">
              <a:lnSpc>
                <a:spcPct val="100000"/>
              </a:lnSpc>
              <a:spcBef>
                <a:spcPct val="0"/>
              </a:spcBef>
              <a:spcAft>
                <a:spcPts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HPP, hypophosphatasia</a:t>
            </a:r>
          </a:p>
          <a:p>
            <a:pPr marL="0" marR="0" lvl="0" indent="0" algn="l" defTabSz="857250" rtl="0" eaLnBrk="1" fontAlgn="base" latinLnBrk="0" hangingPunct="1">
              <a:lnSpc>
                <a:spcPct val="100000"/>
              </a:lnSpc>
              <a:spcBef>
                <a:spcPct val="0"/>
              </a:spcBef>
              <a:spcAft>
                <a:spcPts val="0"/>
              </a:spcAft>
              <a:buClrTx/>
              <a:buSzTx/>
              <a:buFontTx/>
              <a:buNone/>
              <a:tabLst/>
              <a:defRPr/>
            </a:pP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1.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Martos</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-Moreno GÁ et al. </a:t>
            </a:r>
            <a:r>
              <a:rPr kumimoji="0" lang="nb-NO"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Horm Res Paediatr </a:t>
            </a:r>
            <a:r>
              <a:rPr kumimoji="0" lang="nb-NO"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2023;97(3):233–42</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 Szabo SM et al.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Orphanet</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J Rare Dis</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2019;14(1):85; 3. Vogt M et al.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Orphanet</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J Rare Dis</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2020;15(1):212; 4. Whyte MP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J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Pediatr</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2019;209:116–24; </a:t>
            </a:r>
            <a:b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b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5. Baumgartner-</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Sigl</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S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Bone</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2007;40(6):1655–61; 6. Salles JP.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Clin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Biochem</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Rev</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2020;41(1):13–27; 7. </a:t>
            </a:r>
            <a:r>
              <a:rPr kumimoji="0" lang="en-US" sz="750" b="0" i="0"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Collmann</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H et al. </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Childs </a:t>
            </a:r>
            <a:r>
              <a:rPr kumimoji="0" lang="en-US" sz="750" b="0" i="1" u="none" strike="noStrike" kern="1200" cap="none" spc="0" normalizeH="0" baseline="0" noProof="0" dirty="0" err="1">
                <a:ln>
                  <a:noFill/>
                </a:ln>
                <a:solidFill>
                  <a:srgbClr val="6E6159"/>
                </a:solidFill>
                <a:effectLst/>
                <a:uLnTx/>
                <a:uFillTx/>
                <a:latin typeface="Arial" panose="020B0604020202020204"/>
                <a:ea typeface="ヒラギノ角ゴ Pro W3" panose="020B0300000000000000" pitchFamily="34" charset="-128"/>
                <a:cs typeface="+mn-cs"/>
              </a:rPr>
              <a:t>Nerv</a:t>
            </a:r>
            <a:r>
              <a:rPr kumimoji="0" lang="en-US" sz="750" b="0" i="1"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Syst</a:t>
            </a:r>
            <a:r>
              <a:rPr kumimoji="0" lang="en-US" sz="750" b="0" i="0" u="none" strike="noStrike" kern="1200" cap="none" spc="0" normalizeH="0" baseline="0" noProof="0" dirty="0">
                <a:ln>
                  <a:noFill/>
                </a:ln>
                <a:solidFill>
                  <a:srgbClr val="6E6159"/>
                </a:solidFill>
                <a:effectLst/>
                <a:uLnTx/>
                <a:uFillTx/>
                <a:latin typeface="Arial" panose="020B0604020202020204"/>
                <a:ea typeface="ヒラギノ角ゴ Pro W3" panose="020B0300000000000000" pitchFamily="34" charset="-128"/>
                <a:cs typeface="+mn-cs"/>
              </a:rPr>
              <a:t> 2009;25(2):217–23</a:t>
            </a:r>
          </a:p>
        </p:txBody>
      </p:sp>
      <p:sp>
        <p:nvSpPr>
          <p:cNvPr id="337" name="Right Brace 336">
            <a:extLst>
              <a:ext uri="{FF2B5EF4-FFF2-40B4-BE49-F238E27FC236}">
                <a16:creationId xmlns:a16="http://schemas.microsoft.com/office/drawing/2014/main" id="{3E8981A7-2D3B-6000-F8C8-A1F89AD764DD}"/>
              </a:ext>
            </a:extLst>
          </p:cNvPr>
          <p:cNvSpPr/>
          <p:nvPr/>
        </p:nvSpPr>
        <p:spPr>
          <a:xfrm rot="5400000">
            <a:off x="5991376" y="-1902924"/>
            <a:ext cx="214312" cy="10395000"/>
          </a:xfrm>
          <a:prstGeom prst="rightBrace">
            <a:avLst>
              <a:gd name="adj1" fmla="val 203657"/>
              <a:gd name="adj2" fmla="val 49757"/>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35F73F08-1FB5-483F-B069-0FB4A6265B5A}"/>
              </a:ext>
            </a:extLst>
          </p:cNvPr>
          <p:cNvGrpSpPr/>
          <p:nvPr/>
        </p:nvGrpSpPr>
        <p:grpSpPr>
          <a:xfrm>
            <a:off x="2402458" y="3414870"/>
            <a:ext cx="7337904" cy="1850020"/>
            <a:chOff x="459219" y="2258058"/>
            <a:chExt cx="11273558" cy="2913491"/>
          </a:xfrm>
        </p:grpSpPr>
        <p:sp>
          <p:nvSpPr>
            <p:cNvPr id="12" name="Freeform 6">
              <a:extLst>
                <a:ext uri="{FF2B5EF4-FFF2-40B4-BE49-F238E27FC236}">
                  <a16:creationId xmlns:a16="http://schemas.microsoft.com/office/drawing/2014/main" id="{8F5FEA1F-CF90-4A33-AC2F-A59A5AD5A1B0}"/>
                </a:ext>
              </a:extLst>
            </p:cNvPr>
            <p:cNvSpPr>
              <a:spLocks/>
            </p:cNvSpPr>
            <p:nvPr/>
          </p:nvSpPr>
          <p:spPr bwMode="auto">
            <a:xfrm>
              <a:off x="5914744" y="2258058"/>
              <a:ext cx="5818033" cy="1379917"/>
            </a:xfrm>
            <a:custGeom>
              <a:avLst/>
              <a:gdLst>
                <a:gd name="T0" fmla="*/ 836 w 3900"/>
                <a:gd name="T1" fmla="*/ 925 h 925"/>
                <a:gd name="T2" fmla="*/ 3501 w 3900"/>
                <a:gd name="T3" fmla="*/ 925 h 925"/>
                <a:gd name="T4" fmla="*/ 3501 w 3900"/>
                <a:gd name="T5" fmla="*/ 925 h 925"/>
                <a:gd name="T6" fmla="*/ 3541 w 3900"/>
                <a:gd name="T7" fmla="*/ 923 h 925"/>
                <a:gd name="T8" fmla="*/ 3580 w 3900"/>
                <a:gd name="T9" fmla="*/ 917 h 925"/>
                <a:gd name="T10" fmla="*/ 3618 w 3900"/>
                <a:gd name="T11" fmla="*/ 907 h 925"/>
                <a:gd name="T12" fmla="*/ 3654 w 3900"/>
                <a:gd name="T13" fmla="*/ 891 h 925"/>
                <a:gd name="T14" fmla="*/ 3688 w 3900"/>
                <a:gd name="T15" fmla="*/ 873 h 925"/>
                <a:gd name="T16" fmla="*/ 3722 w 3900"/>
                <a:gd name="T17" fmla="*/ 849 h 925"/>
                <a:gd name="T18" fmla="*/ 3754 w 3900"/>
                <a:gd name="T19" fmla="*/ 823 h 925"/>
                <a:gd name="T20" fmla="*/ 3784 w 3900"/>
                <a:gd name="T21" fmla="*/ 791 h 925"/>
                <a:gd name="T22" fmla="*/ 3784 w 3900"/>
                <a:gd name="T23" fmla="*/ 791 h 925"/>
                <a:gd name="T24" fmla="*/ 3812 w 3900"/>
                <a:gd name="T25" fmla="*/ 757 h 925"/>
                <a:gd name="T26" fmla="*/ 3834 w 3900"/>
                <a:gd name="T27" fmla="*/ 719 h 925"/>
                <a:gd name="T28" fmla="*/ 3856 w 3900"/>
                <a:gd name="T29" fmla="*/ 680 h 925"/>
                <a:gd name="T30" fmla="*/ 3872 w 3900"/>
                <a:gd name="T31" fmla="*/ 640 h 925"/>
                <a:gd name="T32" fmla="*/ 3884 w 3900"/>
                <a:gd name="T33" fmla="*/ 600 h 925"/>
                <a:gd name="T34" fmla="*/ 3894 w 3900"/>
                <a:gd name="T35" fmla="*/ 556 h 925"/>
                <a:gd name="T36" fmla="*/ 3898 w 3900"/>
                <a:gd name="T37" fmla="*/ 510 h 925"/>
                <a:gd name="T38" fmla="*/ 3900 w 3900"/>
                <a:gd name="T39" fmla="*/ 464 h 925"/>
                <a:gd name="T40" fmla="*/ 3900 w 3900"/>
                <a:gd name="T41" fmla="*/ 464 h 925"/>
                <a:gd name="T42" fmla="*/ 3898 w 3900"/>
                <a:gd name="T43" fmla="*/ 415 h 925"/>
                <a:gd name="T44" fmla="*/ 3894 w 3900"/>
                <a:gd name="T45" fmla="*/ 371 h 925"/>
                <a:gd name="T46" fmla="*/ 3884 w 3900"/>
                <a:gd name="T47" fmla="*/ 327 h 925"/>
                <a:gd name="T48" fmla="*/ 3872 w 3900"/>
                <a:gd name="T49" fmla="*/ 285 h 925"/>
                <a:gd name="T50" fmla="*/ 3856 w 3900"/>
                <a:gd name="T51" fmla="*/ 245 h 925"/>
                <a:gd name="T52" fmla="*/ 3834 w 3900"/>
                <a:gd name="T53" fmla="*/ 207 h 925"/>
                <a:gd name="T54" fmla="*/ 3812 w 3900"/>
                <a:gd name="T55" fmla="*/ 171 h 925"/>
                <a:gd name="T56" fmla="*/ 3784 w 3900"/>
                <a:gd name="T57" fmla="*/ 137 h 925"/>
                <a:gd name="T58" fmla="*/ 3784 w 3900"/>
                <a:gd name="T59" fmla="*/ 137 h 925"/>
                <a:gd name="T60" fmla="*/ 3754 w 3900"/>
                <a:gd name="T61" fmla="*/ 104 h 925"/>
                <a:gd name="T62" fmla="*/ 3722 w 3900"/>
                <a:gd name="T63" fmla="*/ 76 h 925"/>
                <a:gd name="T64" fmla="*/ 3688 w 3900"/>
                <a:gd name="T65" fmla="*/ 54 h 925"/>
                <a:gd name="T66" fmla="*/ 3654 w 3900"/>
                <a:gd name="T67" fmla="*/ 34 h 925"/>
                <a:gd name="T68" fmla="*/ 3618 w 3900"/>
                <a:gd name="T69" fmla="*/ 20 h 925"/>
                <a:gd name="T70" fmla="*/ 3580 w 3900"/>
                <a:gd name="T71" fmla="*/ 10 h 925"/>
                <a:gd name="T72" fmla="*/ 3541 w 3900"/>
                <a:gd name="T73" fmla="*/ 2 h 925"/>
                <a:gd name="T74" fmla="*/ 3501 w 3900"/>
                <a:gd name="T75" fmla="*/ 0 h 925"/>
                <a:gd name="T76" fmla="*/ 836 w 3900"/>
                <a:gd name="T77" fmla="*/ 0 h 925"/>
                <a:gd name="T78" fmla="*/ 341 w 3900"/>
                <a:gd name="T79" fmla="*/ 506 h 925"/>
                <a:gd name="T80" fmla="*/ 341 w 3900"/>
                <a:gd name="T81" fmla="*/ 506 h 925"/>
                <a:gd name="T82" fmla="*/ 315 w 3900"/>
                <a:gd name="T83" fmla="*/ 496 h 925"/>
                <a:gd name="T84" fmla="*/ 289 w 3900"/>
                <a:gd name="T85" fmla="*/ 486 h 925"/>
                <a:gd name="T86" fmla="*/ 263 w 3900"/>
                <a:gd name="T87" fmla="*/ 478 h 925"/>
                <a:gd name="T88" fmla="*/ 235 w 3900"/>
                <a:gd name="T89" fmla="*/ 472 h 925"/>
                <a:gd name="T90" fmla="*/ 207 w 3900"/>
                <a:gd name="T91" fmla="*/ 466 h 925"/>
                <a:gd name="T92" fmla="*/ 179 w 3900"/>
                <a:gd name="T93" fmla="*/ 462 h 925"/>
                <a:gd name="T94" fmla="*/ 151 w 3900"/>
                <a:gd name="T95" fmla="*/ 460 h 925"/>
                <a:gd name="T96" fmla="*/ 122 w 3900"/>
                <a:gd name="T97" fmla="*/ 460 h 925"/>
                <a:gd name="T98" fmla="*/ 122 w 3900"/>
                <a:gd name="T99" fmla="*/ 460 h 925"/>
                <a:gd name="T100" fmla="*/ 90 w 3900"/>
                <a:gd name="T101" fmla="*/ 460 h 925"/>
                <a:gd name="T102" fmla="*/ 60 w 3900"/>
                <a:gd name="T103" fmla="*/ 464 h 925"/>
                <a:gd name="T104" fmla="*/ 30 w 3900"/>
                <a:gd name="T105" fmla="*/ 468 h 925"/>
                <a:gd name="T106" fmla="*/ 0 w 3900"/>
                <a:gd name="T107" fmla="*/ 474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00" h="925">
                  <a:moveTo>
                    <a:pt x="836" y="925"/>
                  </a:moveTo>
                  <a:lnTo>
                    <a:pt x="3501" y="925"/>
                  </a:lnTo>
                  <a:lnTo>
                    <a:pt x="3501" y="925"/>
                  </a:lnTo>
                  <a:lnTo>
                    <a:pt x="3541" y="923"/>
                  </a:lnTo>
                  <a:lnTo>
                    <a:pt x="3580" y="917"/>
                  </a:lnTo>
                  <a:lnTo>
                    <a:pt x="3618" y="907"/>
                  </a:lnTo>
                  <a:lnTo>
                    <a:pt x="3654" y="891"/>
                  </a:lnTo>
                  <a:lnTo>
                    <a:pt x="3688" y="873"/>
                  </a:lnTo>
                  <a:lnTo>
                    <a:pt x="3722" y="849"/>
                  </a:lnTo>
                  <a:lnTo>
                    <a:pt x="3754" y="823"/>
                  </a:lnTo>
                  <a:lnTo>
                    <a:pt x="3784" y="791"/>
                  </a:lnTo>
                  <a:lnTo>
                    <a:pt x="3784" y="791"/>
                  </a:lnTo>
                  <a:lnTo>
                    <a:pt x="3812" y="757"/>
                  </a:lnTo>
                  <a:lnTo>
                    <a:pt x="3834" y="719"/>
                  </a:lnTo>
                  <a:lnTo>
                    <a:pt x="3856" y="680"/>
                  </a:lnTo>
                  <a:lnTo>
                    <a:pt x="3872" y="640"/>
                  </a:lnTo>
                  <a:lnTo>
                    <a:pt x="3884" y="600"/>
                  </a:lnTo>
                  <a:lnTo>
                    <a:pt x="3894" y="556"/>
                  </a:lnTo>
                  <a:lnTo>
                    <a:pt x="3898" y="510"/>
                  </a:lnTo>
                  <a:lnTo>
                    <a:pt x="3900" y="464"/>
                  </a:lnTo>
                  <a:lnTo>
                    <a:pt x="3900" y="464"/>
                  </a:lnTo>
                  <a:lnTo>
                    <a:pt x="3898" y="415"/>
                  </a:lnTo>
                  <a:lnTo>
                    <a:pt x="3894" y="371"/>
                  </a:lnTo>
                  <a:lnTo>
                    <a:pt x="3884" y="327"/>
                  </a:lnTo>
                  <a:lnTo>
                    <a:pt x="3872" y="285"/>
                  </a:lnTo>
                  <a:lnTo>
                    <a:pt x="3856" y="245"/>
                  </a:lnTo>
                  <a:lnTo>
                    <a:pt x="3834" y="207"/>
                  </a:lnTo>
                  <a:lnTo>
                    <a:pt x="3812" y="171"/>
                  </a:lnTo>
                  <a:lnTo>
                    <a:pt x="3784" y="137"/>
                  </a:lnTo>
                  <a:lnTo>
                    <a:pt x="3784" y="137"/>
                  </a:lnTo>
                  <a:lnTo>
                    <a:pt x="3754" y="104"/>
                  </a:lnTo>
                  <a:lnTo>
                    <a:pt x="3722" y="76"/>
                  </a:lnTo>
                  <a:lnTo>
                    <a:pt x="3688" y="54"/>
                  </a:lnTo>
                  <a:lnTo>
                    <a:pt x="3654" y="34"/>
                  </a:lnTo>
                  <a:lnTo>
                    <a:pt x="3618" y="20"/>
                  </a:lnTo>
                  <a:lnTo>
                    <a:pt x="3580" y="10"/>
                  </a:lnTo>
                  <a:lnTo>
                    <a:pt x="3541" y="2"/>
                  </a:lnTo>
                  <a:lnTo>
                    <a:pt x="3501" y="0"/>
                  </a:lnTo>
                  <a:lnTo>
                    <a:pt x="836" y="0"/>
                  </a:lnTo>
                  <a:lnTo>
                    <a:pt x="341" y="506"/>
                  </a:lnTo>
                  <a:lnTo>
                    <a:pt x="341" y="506"/>
                  </a:lnTo>
                  <a:lnTo>
                    <a:pt x="315" y="496"/>
                  </a:lnTo>
                  <a:lnTo>
                    <a:pt x="289" y="486"/>
                  </a:lnTo>
                  <a:lnTo>
                    <a:pt x="263" y="478"/>
                  </a:lnTo>
                  <a:lnTo>
                    <a:pt x="235" y="472"/>
                  </a:lnTo>
                  <a:lnTo>
                    <a:pt x="207" y="466"/>
                  </a:lnTo>
                  <a:lnTo>
                    <a:pt x="179" y="462"/>
                  </a:lnTo>
                  <a:lnTo>
                    <a:pt x="151" y="460"/>
                  </a:lnTo>
                  <a:lnTo>
                    <a:pt x="122" y="460"/>
                  </a:lnTo>
                  <a:lnTo>
                    <a:pt x="122" y="460"/>
                  </a:lnTo>
                  <a:lnTo>
                    <a:pt x="90" y="460"/>
                  </a:lnTo>
                  <a:lnTo>
                    <a:pt x="60" y="464"/>
                  </a:lnTo>
                  <a:lnTo>
                    <a:pt x="30" y="468"/>
                  </a:lnTo>
                  <a:lnTo>
                    <a:pt x="0" y="474"/>
                  </a:lnTo>
                </a:path>
              </a:pathLst>
            </a:custGeom>
            <a:noFill/>
            <a:ln w="6350">
              <a:solidFill>
                <a:schemeClr val="bg1">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wrap="square" lIns="171450" tIns="85725" rIns="171450" bIns="85725" rtlCol="0" anchor="t" anchorCtr="0">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reeform 7">
              <a:extLst>
                <a:ext uri="{FF2B5EF4-FFF2-40B4-BE49-F238E27FC236}">
                  <a16:creationId xmlns:a16="http://schemas.microsoft.com/office/drawing/2014/main" id="{8E93F147-3500-6F22-0F27-FE0A920DC2D5}"/>
                </a:ext>
              </a:extLst>
            </p:cNvPr>
            <p:cNvSpPr>
              <a:spLocks/>
            </p:cNvSpPr>
            <p:nvPr/>
          </p:nvSpPr>
          <p:spPr bwMode="auto">
            <a:xfrm>
              <a:off x="6423449" y="3105403"/>
              <a:ext cx="5309328" cy="2066146"/>
            </a:xfrm>
            <a:custGeom>
              <a:avLst/>
              <a:gdLst>
                <a:gd name="T0" fmla="*/ 3160 w 3559"/>
                <a:gd name="T1" fmla="*/ 460 h 1385"/>
                <a:gd name="T2" fmla="*/ 3200 w 3559"/>
                <a:gd name="T3" fmla="*/ 462 h 1385"/>
                <a:gd name="T4" fmla="*/ 3277 w 3559"/>
                <a:gd name="T5" fmla="*/ 478 h 1385"/>
                <a:gd name="T6" fmla="*/ 3347 w 3559"/>
                <a:gd name="T7" fmla="*/ 512 h 1385"/>
                <a:gd name="T8" fmla="*/ 3413 w 3559"/>
                <a:gd name="T9" fmla="*/ 564 h 1385"/>
                <a:gd name="T10" fmla="*/ 3443 w 3559"/>
                <a:gd name="T11" fmla="*/ 594 h 1385"/>
                <a:gd name="T12" fmla="*/ 3493 w 3559"/>
                <a:gd name="T13" fmla="*/ 666 h 1385"/>
                <a:gd name="T14" fmla="*/ 3531 w 3559"/>
                <a:gd name="T15" fmla="*/ 745 h 1385"/>
                <a:gd name="T16" fmla="*/ 3553 w 3559"/>
                <a:gd name="T17" fmla="*/ 829 h 1385"/>
                <a:gd name="T18" fmla="*/ 3559 w 3559"/>
                <a:gd name="T19" fmla="*/ 921 h 1385"/>
                <a:gd name="T20" fmla="*/ 3557 w 3559"/>
                <a:gd name="T21" fmla="*/ 970 h 1385"/>
                <a:gd name="T22" fmla="*/ 3543 w 3559"/>
                <a:gd name="T23" fmla="*/ 1058 h 1385"/>
                <a:gd name="T24" fmla="*/ 3515 w 3559"/>
                <a:gd name="T25" fmla="*/ 1140 h 1385"/>
                <a:gd name="T26" fmla="*/ 3471 w 3559"/>
                <a:gd name="T27" fmla="*/ 1214 h 1385"/>
                <a:gd name="T28" fmla="*/ 3443 w 3559"/>
                <a:gd name="T29" fmla="*/ 1248 h 1385"/>
                <a:gd name="T30" fmla="*/ 3381 w 3559"/>
                <a:gd name="T31" fmla="*/ 1309 h 1385"/>
                <a:gd name="T32" fmla="*/ 3313 w 3559"/>
                <a:gd name="T33" fmla="*/ 1351 h 1385"/>
                <a:gd name="T34" fmla="*/ 3239 w 3559"/>
                <a:gd name="T35" fmla="*/ 1377 h 1385"/>
                <a:gd name="T36" fmla="*/ 3160 w 3559"/>
                <a:gd name="T37" fmla="*/ 1385 h 1385"/>
                <a:gd name="T38" fmla="*/ 0 w 3559"/>
                <a:gd name="T39" fmla="*/ 879 h 1385"/>
                <a:gd name="T40" fmla="*/ 38 w 3559"/>
                <a:gd name="T41" fmla="*/ 859 h 1385"/>
                <a:gd name="T42" fmla="*/ 112 w 3559"/>
                <a:gd name="T43" fmla="*/ 807 h 1385"/>
                <a:gd name="T44" fmla="*/ 146 w 3559"/>
                <a:gd name="T45" fmla="*/ 775 h 1385"/>
                <a:gd name="T46" fmla="*/ 180 w 3559"/>
                <a:gd name="T47" fmla="*/ 737 h 1385"/>
                <a:gd name="T48" fmla="*/ 212 w 3559"/>
                <a:gd name="T49" fmla="*/ 697 h 1385"/>
                <a:gd name="T50" fmla="*/ 238 w 3559"/>
                <a:gd name="T51" fmla="*/ 652 h 1385"/>
                <a:gd name="T52" fmla="*/ 258 w 3559"/>
                <a:gd name="T53" fmla="*/ 608 h 1385"/>
                <a:gd name="T54" fmla="*/ 274 w 3559"/>
                <a:gd name="T55" fmla="*/ 562 h 1385"/>
                <a:gd name="T56" fmla="*/ 286 w 3559"/>
                <a:gd name="T57" fmla="*/ 512 h 1385"/>
                <a:gd name="T58" fmla="*/ 294 w 3559"/>
                <a:gd name="T59" fmla="*/ 462 h 1385"/>
                <a:gd name="T60" fmla="*/ 296 w 3559"/>
                <a:gd name="T61" fmla="*/ 410 h 1385"/>
                <a:gd name="T62" fmla="*/ 290 w 3559"/>
                <a:gd name="T63" fmla="*/ 331 h 1385"/>
                <a:gd name="T64" fmla="*/ 282 w 3559"/>
                <a:gd name="T65" fmla="*/ 281 h 1385"/>
                <a:gd name="T66" fmla="*/ 268 w 3559"/>
                <a:gd name="T67" fmla="*/ 233 h 1385"/>
                <a:gd name="T68" fmla="*/ 248 w 3559"/>
                <a:gd name="T69" fmla="*/ 189 h 1385"/>
                <a:gd name="T70" fmla="*/ 224 w 3559"/>
                <a:gd name="T71" fmla="*/ 145 h 1385"/>
                <a:gd name="T72" fmla="*/ 196 w 3559"/>
                <a:gd name="T73" fmla="*/ 102 h 1385"/>
                <a:gd name="T74" fmla="*/ 146 w 3559"/>
                <a:gd name="T75" fmla="*/ 42 h 1385"/>
                <a:gd name="T76" fmla="*/ 122 w 3559"/>
                <a:gd name="T77" fmla="*/ 20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9" h="1385">
                  <a:moveTo>
                    <a:pt x="495" y="460"/>
                  </a:moveTo>
                  <a:lnTo>
                    <a:pt x="3160" y="460"/>
                  </a:lnTo>
                  <a:lnTo>
                    <a:pt x="3160" y="460"/>
                  </a:lnTo>
                  <a:lnTo>
                    <a:pt x="3200" y="462"/>
                  </a:lnTo>
                  <a:lnTo>
                    <a:pt x="3239" y="468"/>
                  </a:lnTo>
                  <a:lnTo>
                    <a:pt x="3277" y="478"/>
                  </a:lnTo>
                  <a:lnTo>
                    <a:pt x="3313" y="494"/>
                  </a:lnTo>
                  <a:lnTo>
                    <a:pt x="3347" y="512"/>
                  </a:lnTo>
                  <a:lnTo>
                    <a:pt x="3381" y="536"/>
                  </a:lnTo>
                  <a:lnTo>
                    <a:pt x="3413" y="564"/>
                  </a:lnTo>
                  <a:lnTo>
                    <a:pt x="3443" y="594"/>
                  </a:lnTo>
                  <a:lnTo>
                    <a:pt x="3443" y="594"/>
                  </a:lnTo>
                  <a:lnTo>
                    <a:pt x="3471" y="630"/>
                  </a:lnTo>
                  <a:lnTo>
                    <a:pt x="3493" y="666"/>
                  </a:lnTo>
                  <a:lnTo>
                    <a:pt x="3515" y="705"/>
                  </a:lnTo>
                  <a:lnTo>
                    <a:pt x="3531" y="745"/>
                  </a:lnTo>
                  <a:lnTo>
                    <a:pt x="3543" y="787"/>
                  </a:lnTo>
                  <a:lnTo>
                    <a:pt x="3553" y="829"/>
                  </a:lnTo>
                  <a:lnTo>
                    <a:pt x="3557" y="875"/>
                  </a:lnTo>
                  <a:lnTo>
                    <a:pt x="3559" y="921"/>
                  </a:lnTo>
                  <a:lnTo>
                    <a:pt x="3559" y="921"/>
                  </a:lnTo>
                  <a:lnTo>
                    <a:pt x="3557" y="970"/>
                  </a:lnTo>
                  <a:lnTo>
                    <a:pt x="3553" y="1014"/>
                  </a:lnTo>
                  <a:lnTo>
                    <a:pt x="3543" y="1058"/>
                  </a:lnTo>
                  <a:lnTo>
                    <a:pt x="3531" y="1100"/>
                  </a:lnTo>
                  <a:lnTo>
                    <a:pt x="3515" y="1140"/>
                  </a:lnTo>
                  <a:lnTo>
                    <a:pt x="3493" y="1178"/>
                  </a:lnTo>
                  <a:lnTo>
                    <a:pt x="3471" y="1214"/>
                  </a:lnTo>
                  <a:lnTo>
                    <a:pt x="3443" y="1248"/>
                  </a:lnTo>
                  <a:lnTo>
                    <a:pt x="3443" y="1248"/>
                  </a:lnTo>
                  <a:lnTo>
                    <a:pt x="3413" y="1281"/>
                  </a:lnTo>
                  <a:lnTo>
                    <a:pt x="3381" y="1309"/>
                  </a:lnTo>
                  <a:lnTo>
                    <a:pt x="3347" y="1331"/>
                  </a:lnTo>
                  <a:lnTo>
                    <a:pt x="3313" y="1351"/>
                  </a:lnTo>
                  <a:lnTo>
                    <a:pt x="3277" y="1365"/>
                  </a:lnTo>
                  <a:lnTo>
                    <a:pt x="3239" y="1377"/>
                  </a:lnTo>
                  <a:lnTo>
                    <a:pt x="3200" y="1383"/>
                  </a:lnTo>
                  <a:lnTo>
                    <a:pt x="3160" y="1385"/>
                  </a:lnTo>
                  <a:lnTo>
                    <a:pt x="495" y="1385"/>
                  </a:lnTo>
                  <a:lnTo>
                    <a:pt x="0" y="879"/>
                  </a:lnTo>
                  <a:lnTo>
                    <a:pt x="0" y="879"/>
                  </a:lnTo>
                  <a:lnTo>
                    <a:pt x="38" y="859"/>
                  </a:lnTo>
                  <a:lnTo>
                    <a:pt x="76" y="835"/>
                  </a:lnTo>
                  <a:lnTo>
                    <a:pt x="112" y="807"/>
                  </a:lnTo>
                  <a:lnTo>
                    <a:pt x="146" y="775"/>
                  </a:lnTo>
                  <a:lnTo>
                    <a:pt x="146" y="775"/>
                  </a:lnTo>
                  <a:lnTo>
                    <a:pt x="164" y="757"/>
                  </a:lnTo>
                  <a:lnTo>
                    <a:pt x="180" y="737"/>
                  </a:lnTo>
                  <a:lnTo>
                    <a:pt x="196" y="717"/>
                  </a:lnTo>
                  <a:lnTo>
                    <a:pt x="212" y="697"/>
                  </a:lnTo>
                  <a:lnTo>
                    <a:pt x="224" y="674"/>
                  </a:lnTo>
                  <a:lnTo>
                    <a:pt x="238" y="652"/>
                  </a:lnTo>
                  <a:lnTo>
                    <a:pt x="248" y="630"/>
                  </a:lnTo>
                  <a:lnTo>
                    <a:pt x="258" y="608"/>
                  </a:lnTo>
                  <a:lnTo>
                    <a:pt x="268" y="584"/>
                  </a:lnTo>
                  <a:lnTo>
                    <a:pt x="274" y="562"/>
                  </a:lnTo>
                  <a:lnTo>
                    <a:pt x="282" y="538"/>
                  </a:lnTo>
                  <a:lnTo>
                    <a:pt x="286" y="512"/>
                  </a:lnTo>
                  <a:lnTo>
                    <a:pt x="290" y="488"/>
                  </a:lnTo>
                  <a:lnTo>
                    <a:pt x="294" y="462"/>
                  </a:lnTo>
                  <a:lnTo>
                    <a:pt x="296" y="410"/>
                  </a:lnTo>
                  <a:lnTo>
                    <a:pt x="296" y="410"/>
                  </a:lnTo>
                  <a:lnTo>
                    <a:pt x="294" y="357"/>
                  </a:lnTo>
                  <a:lnTo>
                    <a:pt x="290" y="331"/>
                  </a:lnTo>
                  <a:lnTo>
                    <a:pt x="286" y="305"/>
                  </a:lnTo>
                  <a:lnTo>
                    <a:pt x="282" y="281"/>
                  </a:lnTo>
                  <a:lnTo>
                    <a:pt x="274" y="257"/>
                  </a:lnTo>
                  <a:lnTo>
                    <a:pt x="268" y="233"/>
                  </a:lnTo>
                  <a:lnTo>
                    <a:pt x="258" y="211"/>
                  </a:lnTo>
                  <a:lnTo>
                    <a:pt x="248" y="189"/>
                  </a:lnTo>
                  <a:lnTo>
                    <a:pt x="238" y="165"/>
                  </a:lnTo>
                  <a:lnTo>
                    <a:pt x="224" y="145"/>
                  </a:lnTo>
                  <a:lnTo>
                    <a:pt x="212" y="122"/>
                  </a:lnTo>
                  <a:lnTo>
                    <a:pt x="196" y="102"/>
                  </a:lnTo>
                  <a:lnTo>
                    <a:pt x="180" y="82"/>
                  </a:lnTo>
                  <a:lnTo>
                    <a:pt x="146" y="42"/>
                  </a:lnTo>
                  <a:lnTo>
                    <a:pt x="146" y="42"/>
                  </a:lnTo>
                  <a:lnTo>
                    <a:pt x="122" y="20"/>
                  </a:lnTo>
                  <a:lnTo>
                    <a:pt x="98" y="0"/>
                  </a:lnTo>
                </a:path>
              </a:pathLst>
            </a:custGeom>
            <a:noFill/>
            <a:ln w="6350">
              <a:solidFill>
                <a:schemeClr val="bg1">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wrap="square" lIns="171450" tIns="85725" rIns="171450" bIns="85725" rtlCol="0" anchor="t" anchorCtr="0">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8">
              <a:extLst>
                <a:ext uri="{FF2B5EF4-FFF2-40B4-BE49-F238E27FC236}">
                  <a16:creationId xmlns:a16="http://schemas.microsoft.com/office/drawing/2014/main" id="{41BB046B-C4FB-C179-1688-00AB315B3237}"/>
                </a:ext>
              </a:extLst>
            </p:cNvPr>
            <p:cNvSpPr>
              <a:spLocks/>
            </p:cNvSpPr>
            <p:nvPr/>
          </p:nvSpPr>
          <p:spPr bwMode="auto">
            <a:xfrm>
              <a:off x="5470408" y="3075567"/>
              <a:ext cx="1251181" cy="1278475"/>
            </a:xfrm>
            <a:custGeom>
              <a:avLst/>
              <a:gdLst>
                <a:gd name="T0" fmla="*/ 851 w 851"/>
                <a:gd name="T1" fmla="*/ 430 h 857"/>
                <a:gd name="T2" fmla="*/ 843 w 851"/>
                <a:gd name="T3" fmla="*/ 514 h 857"/>
                <a:gd name="T4" fmla="*/ 821 w 851"/>
                <a:gd name="T5" fmla="*/ 592 h 857"/>
                <a:gd name="T6" fmla="*/ 781 w 851"/>
                <a:gd name="T7" fmla="*/ 666 h 857"/>
                <a:gd name="T8" fmla="*/ 727 w 851"/>
                <a:gd name="T9" fmla="*/ 731 h 857"/>
                <a:gd name="T10" fmla="*/ 695 w 851"/>
                <a:gd name="T11" fmla="*/ 761 h 857"/>
                <a:gd name="T12" fmla="*/ 625 w 851"/>
                <a:gd name="T13" fmla="*/ 807 h 857"/>
                <a:gd name="T14" fmla="*/ 551 w 851"/>
                <a:gd name="T15" fmla="*/ 839 h 857"/>
                <a:gd name="T16" fmla="*/ 469 w 851"/>
                <a:gd name="T17" fmla="*/ 855 h 857"/>
                <a:gd name="T18" fmla="*/ 426 w 851"/>
                <a:gd name="T19" fmla="*/ 857 h 857"/>
                <a:gd name="T20" fmla="*/ 340 w 851"/>
                <a:gd name="T21" fmla="*/ 849 h 857"/>
                <a:gd name="T22" fmla="*/ 262 w 851"/>
                <a:gd name="T23" fmla="*/ 825 h 857"/>
                <a:gd name="T24" fmla="*/ 190 w 851"/>
                <a:gd name="T25" fmla="*/ 787 h 857"/>
                <a:gd name="T26" fmla="*/ 124 w 851"/>
                <a:gd name="T27" fmla="*/ 731 h 857"/>
                <a:gd name="T28" fmla="*/ 96 w 851"/>
                <a:gd name="T29" fmla="*/ 698 h 857"/>
                <a:gd name="T30" fmla="*/ 48 w 851"/>
                <a:gd name="T31" fmla="*/ 630 h 857"/>
                <a:gd name="T32" fmla="*/ 18 w 851"/>
                <a:gd name="T33" fmla="*/ 554 h 857"/>
                <a:gd name="T34" fmla="*/ 2 w 851"/>
                <a:gd name="T35" fmla="*/ 472 h 857"/>
                <a:gd name="T36" fmla="*/ 0 w 851"/>
                <a:gd name="T37" fmla="*/ 430 h 857"/>
                <a:gd name="T38" fmla="*/ 8 w 851"/>
                <a:gd name="T39" fmla="*/ 343 h 857"/>
                <a:gd name="T40" fmla="*/ 30 w 851"/>
                <a:gd name="T41" fmla="*/ 265 h 857"/>
                <a:gd name="T42" fmla="*/ 70 w 851"/>
                <a:gd name="T43" fmla="*/ 193 h 857"/>
                <a:gd name="T44" fmla="*/ 124 w 851"/>
                <a:gd name="T45" fmla="*/ 126 h 857"/>
                <a:gd name="T46" fmla="*/ 156 w 851"/>
                <a:gd name="T47" fmla="*/ 96 h 857"/>
                <a:gd name="T48" fmla="*/ 226 w 851"/>
                <a:gd name="T49" fmla="*/ 50 h 857"/>
                <a:gd name="T50" fmla="*/ 300 w 851"/>
                <a:gd name="T51" fmla="*/ 18 h 857"/>
                <a:gd name="T52" fmla="*/ 382 w 851"/>
                <a:gd name="T53" fmla="*/ 2 h 857"/>
                <a:gd name="T54" fmla="*/ 426 w 851"/>
                <a:gd name="T55" fmla="*/ 0 h 857"/>
                <a:gd name="T56" fmla="*/ 511 w 851"/>
                <a:gd name="T57" fmla="*/ 8 h 857"/>
                <a:gd name="T58" fmla="*/ 589 w 851"/>
                <a:gd name="T59" fmla="*/ 32 h 857"/>
                <a:gd name="T60" fmla="*/ 661 w 851"/>
                <a:gd name="T61" fmla="*/ 70 h 857"/>
                <a:gd name="T62" fmla="*/ 727 w 851"/>
                <a:gd name="T63" fmla="*/ 126 h 857"/>
                <a:gd name="T64" fmla="*/ 755 w 851"/>
                <a:gd name="T65" fmla="*/ 159 h 857"/>
                <a:gd name="T66" fmla="*/ 803 w 851"/>
                <a:gd name="T67" fmla="*/ 227 h 857"/>
                <a:gd name="T68" fmla="*/ 833 w 851"/>
                <a:gd name="T69" fmla="*/ 303 h 857"/>
                <a:gd name="T70" fmla="*/ 849 w 851"/>
                <a:gd name="T71" fmla="*/ 385 h 857"/>
                <a:gd name="T72" fmla="*/ 851 w 851"/>
                <a:gd name="T73" fmla="*/ 43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1" h="857">
                  <a:moveTo>
                    <a:pt x="851" y="430"/>
                  </a:moveTo>
                  <a:lnTo>
                    <a:pt x="851" y="430"/>
                  </a:lnTo>
                  <a:lnTo>
                    <a:pt x="849" y="472"/>
                  </a:lnTo>
                  <a:lnTo>
                    <a:pt x="843" y="514"/>
                  </a:lnTo>
                  <a:lnTo>
                    <a:pt x="833" y="554"/>
                  </a:lnTo>
                  <a:lnTo>
                    <a:pt x="821" y="592"/>
                  </a:lnTo>
                  <a:lnTo>
                    <a:pt x="803" y="630"/>
                  </a:lnTo>
                  <a:lnTo>
                    <a:pt x="781" y="666"/>
                  </a:lnTo>
                  <a:lnTo>
                    <a:pt x="755" y="698"/>
                  </a:lnTo>
                  <a:lnTo>
                    <a:pt x="727" y="731"/>
                  </a:lnTo>
                  <a:lnTo>
                    <a:pt x="727" y="731"/>
                  </a:lnTo>
                  <a:lnTo>
                    <a:pt x="695" y="761"/>
                  </a:lnTo>
                  <a:lnTo>
                    <a:pt x="661" y="787"/>
                  </a:lnTo>
                  <a:lnTo>
                    <a:pt x="625" y="807"/>
                  </a:lnTo>
                  <a:lnTo>
                    <a:pt x="589" y="825"/>
                  </a:lnTo>
                  <a:lnTo>
                    <a:pt x="551" y="839"/>
                  </a:lnTo>
                  <a:lnTo>
                    <a:pt x="511" y="849"/>
                  </a:lnTo>
                  <a:lnTo>
                    <a:pt x="469" y="855"/>
                  </a:lnTo>
                  <a:lnTo>
                    <a:pt x="426" y="857"/>
                  </a:lnTo>
                  <a:lnTo>
                    <a:pt x="426" y="857"/>
                  </a:lnTo>
                  <a:lnTo>
                    <a:pt x="382" y="855"/>
                  </a:lnTo>
                  <a:lnTo>
                    <a:pt x="340" y="849"/>
                  </a:lnTo>
                  <a:lnTo>
                    <a:pt x="300" y="839"/>
                  </a:lnTo>
                  <a:lnTo>
                    <a:pt x="262" y="825"/>
                  </a:lnTo>
                  <a:lnTo>
                    <a:pt x="226" y="807"/>
                  </a:lnTo>
                  <a:lnTo>
                    <a:pt x="190" y="787"/>
                  </a:lnTo>
                  <a:lnTo>
                    <a:pt x="156" y="761"/>
                  </a:lnTo>
                  <a:lnTo>
                    <a:pt x="124" y="731"/>
                  </a:lnTo>
                  <a:lnTo>
                    <a:pt x="124" y="731"/>
                  </a:lnTo>
                  <a:lnTo>
                    <a:pt x="96" y="698"/>
                  </a:lnTo>
                  <a:lnTo>
                    <a:pt x="70" y="666"/>
                  </a:lnTo>
                  <a:lnTo>
                    <a:pt x="48" y="630"/>
                  </a:lnTo>
                  <a:lnTo>
                    <a:pt x="30" y="592"/>
                  </a:lnTo>
                  <a:lnTo>
                    <a:pt x="18" y="554"/>
                  </a:lnTo>
                  <a:lnTo>
                    <a:pt x="8" y="514"/>
                  </a:lnTo>
                  <a:lnTo>
                    <a:pt x="2" y="472"/>
                  </a:lnTo>
                  <a:lnTo>
                    <a:pt x="0" y="430"/>
                  </a:lnTo>
                  <a:lnTo>
                    <a:pt x="0" y="430"/>
                  </a:lnTo>
                  <a:lnTo>
                    <a:pt x="2" y="385"/>
                  </a:lnTo>
                  <a:lnTo>
                    <a:pt x="8" y="343"/>
                  </a:lnTo>
                  <a:lnTo>
                    <a:pt x="18" y="303"/>
                  </a:lnTo>
                  <a:lnTo>
                    <a:pt x="30" y="265"/>
                  </a:lnTo>
                  <a:lnTo>
                    <a:pt x="48" y="227"/>
                  </a:lnTo>
                  <a:lnTo>
                    <a:pt x="70" y="193"/>
                  </a:lnTo>
                  <a:lnTo>
                    <a:pt x="96" y="159"/>
                  </a:lnTo>
                  <a:lnTo>
                    <a:pt x="124" y="126"/>
                  </a:lnTo>
                  <a:lnTo>
                    <a:pt x="124" y="126"/>
                  </a:lnTo>
                  <a:lnTo>
                    <a:pt x="156" y="96"/>
                  </a:lnTo>
                  <a:lnTo>
                    <a:pt x="190" y="70"/>
                  </a:lnTo>
                  <a:lnTo>
                    <a:pt x="226" y="50"/>
                  </a:lnTo>
                  <a:lnTo>
                    <a:pt x="262" y="32"/>
                  </a:lnTo>
                  <a:lnTo>
                    <a:pt x="300" y="18"/>
                  </a:lnTo>
                  <a:lnTo>
                    <a:pt x="340" y="8"/>
                  </a:lnTo>
                  <a:lnTo>
                    <a:pt x="382" y="2"/>
                  </a:lnTo>
                  <a:lnTo>
                    <a:pt x="426" y="0"/>
                  </a:lnTo>
                  <a:lnTo>
                    <a:pt x="426" y="0"/>
                  </a:lnTo>
                  <a:lnTo>
                    <a:pt x="469" y="2"/>
                  </a:lnTo>
                  <a:lnTo>
                    <a:pt x="511" y="8"/>
                  </a:lnTo>
                  <a:lnTo>
                    <a:pt x="551" y="18"/>
                  </a:lnTo>
                  <a:lnTo>
                    <a:pt x="589" y="32"/>
                  </a:lnTo>
                  <a:lnTo>
                    <a:pt x="625" y="50"/>
                  </a:lnTo>
                  <a:lnTo>
                    <a:pt x="661" y="70"/>
                  </a:lnTo>
                  <a:lnTo>
                    <a:pt x="695" y="96"/>
                  </a:lnTo>
                  <a:lnTo>
                    <a:pt x="727" y="126"/>
                  </a:lnTo>
                  <a:lnTo>
                    <a:pt x="727" y="126"/>
                  </a:lnTo>
                  <a:lnTo>
                    <a:pt x="755" y="159"/>
                  </a:lnTo>
                  <a:lnTo>
                    <a:pt x="781" y="193"/>
                  </a:lnTo>
                  <a:lnTo>
                    <a:pt x="803" y="227"/>
                  </a:lnTo>
                  <a:lnTo>
                    <a:pt x="821" y="265"/>
                  </a:lnTo>
                  <a:lnTo>
                    <a:pt x="833" y="303"/>
                  </a:lnTo>
                  <a:lnTo>
                    <a:pt x="843" y="343"/>
                  </a:lnTo>
                  <a:lnTo>
                    <a:pt x="849" y="385"/>
                  </a:lnTo>
                  <a:lnTo>
                    <a:pt x="851" y="430"/>
                  </a:lnTo>
                  <a:lnTo>
                    <a:pt x="851" y="430"/>
                  </a:lnTo>
                </a:path>
              </a:pathLst>
            </a:custGeom>
            <a:solidFill>
              <a:schemeClr val="bg2"/>
            </a:solidFill>
            <a:ln w="12700">
              <a:noFill/>
              <a:prstDash val="solid"/>
              <a:round/>
              <a:headEnd/>
              <a:tailEnd/>
            </a:ln>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5" name="Freeform 9">
              <a:extLst>
                <a:ext uri="{FF2B5EF4-FFF2-40B4-BE49-F238E27FC236}">
                  <a16:creationId xmlns:a16="http://schemas.microsoft.com/office/drawing/2014/main" id="{B471D362-4CB9-4275-5ABF-5944CA182285}"/>
                </a:ext>
              </a:extLst>
            </p:cNvPr>
            <p:cNvSpPr>
              <a:spLocks/>
            </p:cNvSpPr>
            <p:nvPr/>
          </p:nvSpPr>
          <p:spPr bwMode="auto">
            <a:xfrm>
              <a:off x="459219" y="3791632"/>
              <a:ext cx="5826984" cy="1379917"/>
            </a:xfrm>
            <a:custGeom>
              <a:avLst/>
              <a:gdLst>
                <a:gd name="T0" fmla="*/ 3906 w 3906"/>
                <a:gd name="T1" fmla="*/ 451 h 925"/>
                <a:gd name="T2" fmla="*/ 3906 w 3906"/>
                <a:gd name="T3" fmla="*/ 451 h 925"/>
                <a:gd name="T4" fmla="*/ 3874 w 3906"/>
                <a:gd name="T5" fmla="*/ 459 h 925"/>
                <a:gd name="T6" fmla="*/ 3844 w 3906"/>
                <a:gd name="T7" fmla="*/ 463 h 925"/>
                <a:gd name="T8" fmla="*/ 3812 w 3906"/>
                <a:gd name="T9" fmla="*/ 465 h 925"/>
                <a:gd name="T10" fmla="*/ 3779 w 3906"/>
                <a:gd name="T11" fmla="*/ 467 h 925"/>
                <a:gd name="T12" fmla="*/ 3779 w 3906"/>
                <a:gd name="T13" fmla="*/ 467 h 925"/>
                <a:gd name="T14" fmla="*/ 3749 w 3906"/>
                <a:gd name="T15" fmla="*/ 465 h 925"/>
                <a:gd name="T16" fmla="*/ 3721 w 3906"/>
                <a:gd name="T17" fmla="*/ 463 h 925"/>
                <a:gd name="T18" fmla="*/ 3693 w 3906"/>
                <a:gd name="T19" fmla="*/ 459 h 925"/>
                <a:gd name="T20" fmla="*/ 3665 w 3906"/>
                <a:gd name="T21" fmla="*/ 455 h 925"/>
                <a:gd name="T22" fmla="*/ 3637 w 3906"/>
                <a:gd name="T23" fmla="*/ 449 h 925"/>
                <a:gd name="T24" fmla="*/ 3611 w 3906"/>
                <a:gd name="T25" fmla="*/ 441 h 925"/>
                <a:gd name="T26" fmla="*/ 3585 w 3906"/>
                <a:gd name="T27" fmla="*/ 431 h 925"/>
                <a:gd name="T28" fmla="*/ 3559 w 3906"/>
                <a:gd name="T29" fmla="*/ 419 h 925"/>
                <a:gd name="T30" fmla="*/ 3064 w 3906"/>
                <a:gd name="T31" fmla="*/ 925 h 925"/>
                <a:gd name="T32" fmla="*/ 399 w 3906"/>
                <a:gd name="T33" fmla="*/ 925 h 925"/>
                <a:gd name="T34" fmla="*/ 399 w 3906"/>
                <a:gd name="T35" fmla="*/ 925 h 925"/>
                <a:gd name="T36" fmla="*/ 359 w 3906"/>
                <a:gd name="T37" fmla="*/ 923 h 925"/>
                <a:gd name="T38" fmla="*/ 320 w 3906"/>
                <a:gd name="T39" fmla="*/ 917 h 925"/>
                <a:gd name="T40" fmla="*/ 282 w 3906"/>
                <a:gd name="T41" fmla="*/ 905 h 925"/>
                <a:gd name="T42" fmla="*/ 246 w 3906"/>
                <a:gd name="T43" fmla="*/ 891 h 925"/>
                <a:gd name="T44" fmla="*/ 212 w 3906"/>
                <a:gd name="T45" fmla="*/ 871 h 925"/>
                <a:gd name="T46" fmla="*/ 178 w 3906"/>
                <a:gd name="T47" fmla="*/ 849 h 925"/>
                <a:gd name="T48" fmla="*/ 146 w 3906"/>
                <a:gd name="T49" fmla="*/ 821 h 925"/>
                <a:gd name="T50" fmla="*/ 116 w 3906"/>
                <a:gd name="T51" fmla="*/ 788 h 925"/>
                <a:gd name="T52" fmla="*/ 116 w 3906"/>
                <a:gd name="T53" fmla="*/ 788 h 925"/>
                <a:gd name="T54" fmla="*/ 90 w 3906"/>
                <a:gd name="T55" fmla="*/ 754 h 925"/>
                <a:gd name="T56" fmla="*/ 66 w 3906"/>
                <a:gd name="T57" fmla="*/ 718 h 925"/>
                <a:gd name="T58" fmla="*/ 46 w 3906"/>
                <a:gd name="T59" fmla="*/ 680 h 925"/>
                <a:gd name="T60" fmla="*/ 28 w 3906"/>
                <a:gd name="T61" fmla="*/ 640 h 925"/>
                <a:gd name="T62" fmla="*/ 16 w 3906"/>
                <a:gd name="T63" fmla="*/ 598 h 925"/>
                <a:gd name="T64" fmla="*/ 6 w 3906"/>
                <a:gd name="T65" fmla="*/ 554 h 925"/>
                <a:gd name="T66" fmla="*/ 2 w 3906"/>
                <a:gd name="T67" fmla="*/ 510 h 925"/>
                <a:gd name="T68" fmla="*/ 0 w 3906"/>
                <a:gd name="T69" fmla="*/ 461 h 925"/>
                <a:gd name="T70" fmla="*/ 0 w 3906"/>
                <a:gd name="T71" fmla="*/ 461 h 925"/>
                <a:gd name="T72" fmla="*/ 2 w 3906"/>
                <a:gd name="T73" fmla="*/ 415 h 925"/>
                <a:gd name="T74" fmla="*/ 6 w 3906"/>
                <a:gd name="T75" fmla="*/ 369 h 925"/>
                <a:gd name="T76" fmla="*/ 16 w 3906"/>
                <a:gd name="T77" fmla="*/ 327 h 925"/>
                <a:gd name="T78" fmla="*/ 28 w 3906"/>
                <a:gd name="T79" fmla="*/ 285 h 925"/>
                <a:gd name="T80" fmla="*/ 46 w 3906"/>
                <a:gd name="T81" fmla="*/ 245 h 925"/>
                <a:gd name="T82" fmla="*/ 66 w 3906"/>
                <a:gd name="T83" fmla="*/ 206 h 925"/>
                <a:gd name="T84" fmla="*/ 90 w 3906"/>
                <a:gd name="T85" fmla="*/ 170 h 925"/>
                <a:gd name="T86" fmla="*/ 116 w 3906"/>
                <a:gd name="T87" fmla="*/ 134 h 925"/>
                <a:gd name="T88" fmla="*/ 116 w 3906"/>
                <a:gd name="T89" fmla="*/ 134 h 925"/>
                <a:gd name="T90" fmla="*/ 146 w 3906"/>
                <a:gd name="T91" fmla="*/ 104 h 925"/>
                <a:gd name="T92" fmla="*/ 178 w 3906"/>
                <a:gd name="T93" fmla="*/ 76 h 925"/>
                <a:gd name="T94" fmla="*/ 212 w 3906"/>
                <a:gd name="T95" fmla="*/ 52 h 925"/>
                <a:gd name="T96" fmla="*/ 246 w 3906"/>
                <a:gd name="T97" fmla="*/ 34 h 925"/>
                <a:gd name="T98" fmla="*/ 282 w 3906"/>
                <a:gd name="T99" fmla="*/ 18 h 925"/>
                <a:gd name="T100" fmla="*/ 320 w 3906"/>
                <a:gd name="T101" fmla="*/ 8 h 925"/>
                <a:gd name="T102" fmla="*/ 359 w 3906"/>
                <a:gd name="T103" fmla="*/ 2 h 925"/>
                <a:gd name="T104" fmla="*/ 399 w 3906"/>
                <a:gd name="T105" fmla="*/ 0 h 925"/>
                <a:gd name="T106" fmla="*/ 3064 w 3906"/>
                <a:gd name="T107" fmla="*/ 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06" h="925">
                  <a:moveTo>
                    <a:pt x="3906" y="451"/>
                  </a:moveTo>
                  <a:lnTo>
                    <a:pt x="3906" y="451"/>
                  </a:lnTo>
                  <a:lnTo>
                    <a:pt x="3874" y="459"/>
                  </a:lnTo>
                  <a:lnTo>
                    <a:pt x="3844" y="463"/>
                  </a:lnTo>
                  <a:lnTo>
                    <a:pt x="3812" y="465"/>
                  </a:lnTo>
                  <a:lnTo>
                    <a:pt x="3779" y="467"/>
                  </a:lnTo>
                  <a:lnTo>
                    <a:pt x="3779" y="467"/>
                  </a:lnTo>
                  <a:lnTo>
                    <a:pt x="3749" y="465"/>
                  </a:lnTo>
                  <a:lnTo>
                    <a:pt x="3721" y="463"/>
                  </a:lnTo>
                  <a:lnTo>
                    <a:pt x="3693" y="459"/>
                  </a:lnTo>
                  <a:lnTo>
                    <a:pt x="3665" y="455"/>
                  </a:lnTo>
                  <a:lnTo>
                    <a:pt x="3637" y="449"/>
                  </a:lnTo>
                  <a:lnTo>
                    <a:pt x="3611" y="441"/>
                  </a:lnTo>
                  <a:lnTo>
                    <a:pt x="3585" y="431"/>
                  </a:lnTo>
                  <a:lnTo>
                    <a:pt x="3559" y="419"/>
                  </a:lnTo>
                  <a:lnTo>
                    <a:pt x="3064" y="925"/>
                  </a:lnTo>
                  <a:lnTo>
                    <a:pt x="399" y="925"/>
                  </a:lnTo>
                  <a:lnTo>
                    <a:pt x="399" y="925"/>
                  </a:lnTo>
                  <a:lnTo>
                    <a:pt x="359" y="923"/>
                  </a:lnTo>
                  <a:lnTo>
                    <a:pt x="320" y="917"/>
                  </a:lnTo>
                  <a:lnTo>
                    <a:pt x="282" y="905"/>
                  </a:lnTo>
                  <a:lnTo>
                    <a:pt x="246" y="891"/>
                  </a:lnTo>
                  <a:lnTo>
                    <a:pt x="212" y="871"/>
                  </a:lnTo>
                  <a:lnTo>
                    <a:pt x="178" y="849"/>
                  </a:lnTo>
                  <a:lnTo>
                    <a:pt x="146" y="821"/>
                  </a:lnTo>
                  <a:lnTo>
                    <a:pt x="116" y="788"/>
                  </a:lnTo>
                  <a:lnTo>
                    <a:pt x="116" y="788"/>
                  </a:lnTo>
                  <a:lnTo>
                    <a:pt x="90" y="754"/>
                  </a:lnTo>
                  <a:lnTo>
                    <a:pt x="66" y="718"/>
                  </a:lnTo>
                  <a:lnTo>
                    <a:pt x="46" y="680"/>
                  </a:lnTo>
                  <a:lnTo>
                    <a:pt x="28" y="640"/>
                  </a:lnTo>
                  <a:lnTo>
                    <a:pt x="16" y="598"/>
                  </a:lnTo>
                  <a:lnTo>
                    <a:pt x="6" y="554"/>
                  </a:lnTo>
                  <a:lnTo>
                    <a:pt x="2" y="510"/>
                  </a:lnTo>
                  <a:lnTo>
                    <a:pt x="0" y="461"/>
                  </a:lnTo>
                  <a:lnTo>
                    <a:pt x="0" y="461"/>
                  </a:lnTo>
                  <a:lnTo>
                    <a:pt x="2" y="415"/>
                  </a:lnTo>
                  <a:lnTo>
                    <a:pt x="6" y="369"/>
                  </a:lnTo>
                  <a:lnTo>
                    <a:pt x="16" y="327"/>
                  </a:lnTo>
                  <a:lnTo>
                    <a:pt x="28" y="285"/>
                  </a:lnTo>
                  <a:lnTo>
                    <a:pt x="46" y="245"/>
                  </a:lnTo>
                  <a:lnTo>
                    <a:pt x="66" y="206"/>
                  </a:lnTo>
                  <a:lnTo>
                    <a:pt x="90" y="170"/>
                  </a:lnTo>
                  <a:lnTo>
                    <a:pt x="116" y="134"/>
                  </a:lnTo>
                  <a:lnTo>
                    <a:pt x="116" y="134"/>
                  </a:lnTo>
                  <a:lnTo>
                    <a:pt x="146" y="104"/>
                  </a:lnTo>
                  <a:lnTo>
                    <a:pt x="178" y="76"/>
                  </a:lnTo>
                  <a:lnTo>
                    <a:pt x="212" y="52"/>
                  </a:lnTo>
                  <a:lnTo>
                    <a:pt x="246" y="34"/>
                  </a:lnTo>
                  <a:lnTo>
                    <a:pt x="282" y="18"/>
                  </a:lnTo>
                  <a:lnTo>
                    <a:pt x="320" y="8"/>
                  </a:lnTo>
                  <a:lnTo>
                    <a:pt x="359" y="2"/>
                  </a:lnTo>
                  <a:lnTo>
                    <a:pt x="399" y="0"/>
                  </a:lnTo>
                  <a:lnTo>
                    <a:pt x="3064" y="0"/>
                  </a:lnTo>
                </a:path>
              </a:pathLst>
            </a:custGeom>
            <a:noFill/>
            <a:ln w="6350">
              <a:solidFill>
                <a:schemeClr val="bg1">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wrap="square" lIns="171450" tIns="85725" rIns="171450" bIns="85725" rtlCol="0" anchor="t" anchorCtr="0">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10">
              <a:extLst>
                <a:ext uri="{FF2B5EF4-FFF2-40B4-BE49-F238E27FC236}">
                  <a16:creationId xmlns:a16="http://schemas.microsoft.com/office/drawing/2014/main" id="{38EA834D-20B9-6E51-CF7B-B90AD2BA2ACF}"/>
                </a:ext>
              </a:extLst>
            </p:cNvPr>
            <p:cNvSpPr>
              <a:spLocks/>
            </p:cNvSpPr>
            <p:nvPr/>
          </p:nvSpPr>
          <p:spPr bwMode="auto">
            <a:xfrm>
              <a:off x="459219" y="2258058"/>
              <a:ext cx="5312312" cy="2078082"/>
            </a:xfrm>
            <a:custGeom>
              <a:avLst/>
              <a:gdLst>
                <a:gd name="T0" fmla="*/ 3471 w 3561"/>
                <a:gd name="T1" fmla="*/ 1393 h 1393"/>
                <a:gd name="T2" fmla="*/ 3415 w 3561"/>
                <a:gd name="T3" fmla="*/ 1343 h 1393"/>
                <a:gd name="T4" fmla="*/ 3395 w 3561"/>
                <a:gd name="T5" fmla="*/ 1325 h 1393"/>
                <a:gd name="T6" fmla="*/ 3363 w 3561"/>
                <a:gd name="T7" fmla="*/ 1285 h 1393"/>
                <a:gd name="T8" fmla="*/ 3335 w 3561"/>
                <a:gd name="T9" fmla="*/ 1242 h 1393"/>
                <a:gd name="T10" fmla="*/ 3311 w 3561"/>
                <a:gd name="T11" fmla="*/ 1198 h 1393"/>
                <a:gd name="T12" fmla="*/ 3293 w 3561"/>
                <a:gd name="T13" fmla="*/ 1152 h 1393"/>
                <a:gd name="T14" fmla="*/ 3279 w 3561"/>
                <a:gd name="T15" fmla="*/ 1106 h 1393"/>
                <a:gd name="T16" fmla="*/ 3269 w 3561"/>
                <a:gd name="T17" fmla="*/ 1056 h 1393"/>
                <a:gd name="T18" fmla="*/ 3263 w 3561"/>
                <a:gd name="T19" fmla="*/ 978 h 1393"/>
                <a:gd name="T20" fmla="*/ 3265 w 3561"/>
                <a:gd name="T21" fmla="*/ 925 h 1393"/>
                <a:gd name="T22" fmla="*/ 3273 w 3561"/>
                <a:gd name="T23" fmla="*/ 873 h 1393"/>
                <a:gd name="T24" fmla="*/ 3285 w 3561"/>
                <a:gd name="T25" fmla="*/ 825 h 1393"/>
                <a:gd name="T26" fmla="*/ 3301 w 3561"/>
                <a:gd name="T27" fmla="*/ 779 h 1393"/>
                <a:gd name="T28" fmla="*/ 3323 w 3561"/>
                <a:gd name="T29" fmla="*/ 733 h 1393"/>
                <a:gd name="T30" fmla="*/ 3349 w 3561"/>
                <a:gd name="T31" fmla="*/ 690 h 1393"/>
                <a:gd name="T32" fmla="*/ 3379 w 3561"/>
                <a:gd name="T33" fmla="*/ 650 h 1393"/>
                <a:gd name="T34" fmla="*/ 3415 w 3561"/>
                <a:gd name="T35" fmla="*/ 610 h 1393"/>
                <a:gd name="T36" fmla="*/ 3485 w 3561"/>
                <a:gd name="T37" fmla="*/ 552 h 1393"/>
                <a:gd name="T38" fmla="*/ 3561 w 3561"/>
                <a:gd name="T39" fmla="*/ 506 h 1393"/>
                <a:gd name="T40" fmla="*/ 399 w 3561"/>
                <a:gd name="T41" fmla="*/ 0 h 1393"/>
                <a:gd name="T42" fmla="*/ 359 w 3561"/>
                <a:gd name="T43" fmla="*/ 2 h 1393"/>
                <a:gd name="T44" fmla="*/ 282 w 3561"/>
                <a:gd name="T45" fmla="*/ 20 h 1393"/>
                <a:gd name="T46" fmla="*/ 212 w 3561"/>
                <a:gd name="T47" fmla="*/ 54 h 1393"/>
                <a:gd name="T48" fmla="*/ 146 w 3561"/>
                <a:gd name="T49" fmla="*/ 104 h 1393"/>
                <a:gd name="T50" fmla="*/ 116 w 3561"/>
                <a:gd name="T51" fmla="*/ 137 h 1393"/>
                <a:gd name="T52" fmla="*/ 66 w 3561"/>
                <a:gd name="T53" fmla="*/ 207 h 1393"/>
                <a:gd name="T54" fmla="*/ 28 w 3561"/>
                <a:gd name="T55" fmla="*/ 285 h 1393"/>
                <a:gd name="T56" fmla="*/ 6 w 3561"/>
                <a:gd name="T57" fmla="*/ 371 h 1393"/>
                <a:gd name="T58" fmla="*/ 0 w 3561"/>
                <a:gd name="T59" fmla="*/ 464 h 1393"/>
                <a:gd name="T60" fmla="*/ 2 w 3561"/>
                <a:gd name="T61" fmla="*/ 510 h 1393"/>
                <a:gd name="T62" fmla="*/ 16 w 3561"/>
                <a:gd name="T63" fmla="*/ 600 h 1393"/>
                <a:gd name="T64" fmla="*/ 46 w 3561"/>
                <a:gd name="T65" fmla="*/ 680 h 1393"/>
                <a:gd name="T66" fmla="*/ 90 w 3561"/>
                <a:gd name="T67" fmla="*/ 757 h 1393"/>
                <a:gd name="T68" fmla="*/ 116 w 3561"/>
                <a:gd name="T69" fmla="*/ 791 h 1393"/>
                <a:gd name="T70" fmla="*/ 178 w 3561"/>
                <a:gd name="T71" fmla="*/ 849 h 1393"/>
                <a:gd name="T72" fmla="*/ 246 w 3561"/>
                <a:gd name="T73" fmla="*/ 891 h 1393"/>
                <a:gd name="T74" fmla="*/ 320 w 3561"/>
                <a:gd name="T75" fmla="*/ 917 h 1393"/>
                <a:gd name="T76" fmla="*/ 399 w 3561"/>
                <a:gd name="T77" fmla="*/ 925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61" h="1393">
                  <a:moveTo>
                    <a:pt x="3471" y="1393"/>
                  </a:moveTo>
                  <a:lnTo>
                    <a:pt x="3471" y="1393"/>
                  </a:lnTo>
                  <a:lnTo>
                    <a:pt x="3443" y="1371"/>
                  </a:lnTo>
                  <a:lnTo>
                    <a:pt x="3415" y="1343"/>
                  </a:lnTo>
                  <a:lnTo>
                    <a:pt x="3415" y="1343"/>
                  </a:lnTo>
                  <a:lnTo>
                    <a:pt x="3395" y="1325"/>
                  </a:lnTo>
                  <a:lnTo>
                    <a:pt x="3379" y="1305"/>
                  </a:lnTo>
                  <a:lnTo>
                    <a:pt x="3363" y="1285"/>
                  </a:lnTo>
                  <a:lnTo>
                    <a:pt x="3349" y="1265"/>
                  </a:lnTo>
                  <a:lnTo>
                    <a:pt x="3335" y="1242"/>
                  </a:lnTo>
                  <a:lnTo>
                    <a:pt x="3323" y="1220"/>
                  </a:lnTo>
                  <a:lnTo>
                    <a:pt x="3311" y="1198"/>
                  </a:lnTo>
                  <a:lnTo>
                    <a:pt x="3301" y="1176"/>
                  </a:lnTo>
                  <a:lnTo>
                    <a:pt x="3293" y="1152"/>
                  </a:lnTo>
                  <a:lnTo>
                    <a:pt x="3285" y="1130"/>
                  </a:lnTo>
                  <a:lnTo>
                    <a:pt x="3279" y="1106"/>
                  </a:lnTo>
                  <a:lnTo>
                    <a:pt x="3273" y="1080"/>
                  </a:lnTo>
                  <a:lnTo>
                    <a:pt x="3269" y="1056"/>
                  </a:lnTo>
                  <a:lnTo>
                    <a:pt x="3265" y="1030"/>
                  </a:lnTo>
                  <a:lnTo>
                    <a:pt x="3263" y="978"/>
                  </a:lnTo>
                  <a:lnTo>
                    <a:pt x="3263" y="978"/>
                  </a:lnTo>
                  <a:lnTo>
                    <a:pt x="3265" y="925"/>
                  </a:lnTo>
                  <a:lnTo>
                    <a:pt x="3269" y="899"/>
                  </a:lnTo>
                  <a:lnTo>
                    <a:pt x="3273" y="873"/>
                  </a:lnTo>
                  <a:lnTo>
                    <a:pt x="3279" y="849"/>
                  </a:lnTo>
                  <a:lnTo>
                    <a:pt x="3285" y="825"/>
                  </a:lnTo>
                  <a:lnTo>
                    <a:pt x="3293" y="801"/>
                  </a:lnTo>
                  <a:lnTo>
                    <a:pt x="3301" y="779"/>
                  </a:lnTo>
                  <a:lnTo>
                    <a:pt x="3311" y="757"/>
                  </a:lnTo>
                  <a:lnTo>
                    <a:pt x="3323" y="733"/>
                  </a:lnTo>
                  <a:lnTo>
                    <a:pt x="3335" y="713"/>
                  </a:lnTo>
                  <a:lnTo>
                    <a:pt x="3349" y="690"/>
                  </a:lnTo>
                  <a:lnTo>
                    <a:pt x="3363" y="670"/>
                  </a:lnTo>
                  <a:lnTo>
                    <a:pt x="3379" y="650"/>
                  </a:lnTo>
                  <a:lnTo>
                    <a:pt x="3415" y="610"/>
                  </a:lnTo>
                  <a:lnTo>
                    <a:pt x="3415" y="610"/>
                  </a:lnTo>
                  <a:lnTo>
                    <a:pt x="3449" y="580"/>
                  </a:lnTo>
                  <a:lnTo>
                    <a:pt x="3485" y="552"/>
                  </a:lnTo>
                  <a:lnTo>
                    <a:pt x="3521" y="528"/>
                  </a:lnTo>
                  <a:lnTo>
                    <a:pt x="3561" y="506"/>
                  </a:lnTo>
                  <a:lnTo>
                    <a:pt x="3064" y="0"/>
                  </a:lnTo>
                  <a:lnTo>
                    <a:pt x="399" y="0"/>
                  </a:lnTo>
                  <a:lnTo>
                    <a:pt x="399" y="0"/>
                  </a:lnTo>
                  <a:lnTo>
                    <a:pt x="359" y="2"/>
                  </a:lnTo>
                  <a:lnTo>
                    <a:pt x="320" y="10"/>
                  </a:lnTo>
                  <a:lnTo>
                    <a:pt x="282" y="20"/>
                  </a:lnTo>
                  <a:lnTo>
                    <a:pt x="246" y="34"/>
                  </a:lnTo>
                  <a:lnTo>
                    <a:pt x="212" y="54"/>
                  </a:lnTo>
                  <a:lnTo>
                    <a:pt x="178" y="76"/>
                  </a:lnTo>
                  <a:lnTo>
                    <a:pt x="146" y="104"/>
                  </a:lnTo>
                  <a:lnTo>
                    <a:pt x="116" y="137"/>
                  </a:lnTo>
                  <a:lnTo>
                    <a:pt x="116" y="137"/>
                  </a:lnTo>
                  <a:lnTo>
                    <a:pt x="90" y="171"/>
                  </a:lnTo>
                  <a:lnTo>
                    <a:pt x="66" y="207"/>
                  </a:lnTo>
                  <a:lnTo>
                    <a:pt x="46" y="245"/>
                  </a:lnTo>
                  <a:lnTo>
                    <a:pt x="28" y="285"/>
                  </a:lnTo>
                  <a:lnTo>
                    <a:pt x="16" y="327"/>
                  </a:lnTo>
                  <a:lnTo>
                    <a:pt x="6" y="371"/>
                  </a:lnTo>
                  <a:lnTo>
                    <a:pt x="2" y="415"/>
                  </a:lnTo>
                  <a:lnTo>
                    <a:pt x="0" y="464"/>
                  </a:lnTo>
                  <a:lnTo>
                    <a:pt x="0" y="464"/>
                  </a:lnTo>
                  <a:lnTo>
                    <a:pt x="2" y="510"/>
                  </a:lnTo>
                  <a:lnTo>
                    <a:pt x="6" y="556"/>
                  </a:lnTo>
                  <a:lnTo>
                    <a:pt x="16" y="600"/>
                  </a:lnTo>
                  <a:lnTo>
                    <a:pt x="28" y="640"/>
                  </a:lnTo>
                  <a:lnTo>
                    <a:pt x="46" y="680"/>
                  </a:lnTo>
                  <a:lnTo>
                    <a:pt x="66" y="719"/>
                  </a:lnTo>
                  <a:lnTo>
                    <a:pt x="90" y="757"/>
                  </a:lnTo>
                  <a:lnTo>
                    <a:pt x="116" y="791"/>
                  </a:lnTo>
                  <a:lnTo>
                    <a:pt x="116" y="791"/>
                  </a:lnTo>
                  <a:lnTo>
                    <a:pt x="146" y="823"/>
                  </a:lnTo>
                  <a:lnTo>
                    <a:pt x="178" y="849"/>
                  </a:lnTo>
                  <a:lnTo>
                    <a:pt x="212" y="873"/>
                  </a:lnTo>
                  <a:lnTo>
                    <a:pt x="246" y="891"/>
                  </a:lnTo>
                  <a:lnTo>
                    <a:pt x="282" y="907"/>
                  </a:lnTo>
                  <a:lnTo>
                    <a:pt x="320" y="917"/>
                  </a:lnTo>
                  <a:lnTo>
                    <a:pt x="359" y="923"/>
                  </a:lnTo>
                  <a:lnTo>
                    <a:pt x="399" y="925"/>
                  </a:lnTo>
                  <a:lnTo>
                    <a:pt x="3064" y="925"/>
                  </a:lnTo>
                </a:path>
              </a:pathLst>
            </a:custGeom>
            <a:noFill/>
            <a:ln w="6350">
              <a:solidFill>
                <a:schemeClr val="bg1">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wrap="square" lIns="171450" tIns="85725" rIns="171450" bIns="85725" rtlCol="0" anchor="t" anchorCtr="0">
              <a:no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A6792810-F992-3665-2B50-8ED95DF2D87B}"/>
                </a:ext>
              </a:extLst>
            </p:cNvPr>
            <p:cNvSpPr/>
            <p:nvPr/>
          </p:nvSpPr>
          <p:spPr>
            <a:xfrm flipH="1" flipV="1">
              <a:off x="5002258" y="3590826"/>
              <a:ext cx="85287" cy="82652"/>
            </a:xfrm>
            <a:prstGeom prst="ellipse">
              <a:avLst/>
            </a:prstGeom>
            <a:solidFill>
              <a:schemeClr val="bg1">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BA28F684-F69F-6DA0-70F5-CAE93891AF9B}"/>
                </a:ext>
              </a:extLst>
            </p:cNvPr>
            <p:cNvSpPr/>
            <p:nvPr/>
          </p:nvSpPr>
          <p:spPr>
            <a:xfrm flipH="1" flipV="1">
              <a:off x="5002258" y="3750306"/>
              <a:ext cx="85287" cy="82652"/>
            </a:xfrm>
            <a:prstGeom prst="ellipse">
              <a:avLst/>
            </a:prstGeom>
            <a:solidFill>
              <a:schemeClr val="bg1">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6AEDAA19-1F98-7128-5174-FA01C23DCDA2}"/>
                </a:ext>
              </a:extLst>
            </p:cNvPr>
            <p:cNvSpPr/>
            <p:nvPr/>
          </p:nvSpPr>
          <p:spPr>
            <a:xfrm flipH="1" flipV="1">
              <a:off x="7134696" y="3590826"/>
              <a:ext cx="85287" cy="82652"/>
            </a:xfrm>
            <a:prstGeom prst="ellipse">
              <a:avLst/>
            </a:prstGeom>
            <a:solidFill>
              <a:schemeClr val="bg1">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232AFDC1-24F1-43FF-60A9-4E900B81585E}"/>
                </a:ext>
              </a:extLst>
            </p:cNvPr>
            <p:cNvSpPr/>
            <p:nvPr/>
          </p:nvSpPr>
          <p:spPr>
            <a:xfrm flipH="1" flipV="1">
              <a:off x="7134696" y="3750306"/>
              <a:ext cx="85287" cy="82652"/>
            </a:xfrm>
            <a:prstGeom prst="ellipse">
              <a:avLst/>
            </a:prstGeom>
            <a:solidFill>
              <a:schemeClr val="bg1">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4B2B560-B6A7-843E-41F0-7298E68AE83C}"/>
                </a:ext>
              </a:extLst>
            </p:cNvPr>
            <p:cNvSpPr txBox="1"/>
            <p:nvPr/>
          </p:nvSpPr>
          <p:spPr>
            <a:xfrm>
              <a:off x="719746" y="2511513"/>
              <a:ext cx="4577364" cy="963341"/>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mn-cs"/>
                </a:rPr>
                <a:t>Vitamin B6–responsive seizures may be the first symptom in infants and are predictive of a poor prognosis.</a:t>
              </a:r>
              <a:r>
                <a:rPr kumimoji="0" lang="en-US" sz="1125" b="0" i="0" u="none" strike="noStrike" kern="1200" cap="none" spc="0" normalizeH="0" baseline="30000" noProof="0" dirty="0">
                  <a:ln>
                    <a:noFill/>
                  </a:ln>
                  <a:solidFill>
                    <a:srgbClr val="6E6159"/>
                  </a:solidFill>
                  <a:effectLst/>
                  <a:uLnTx/>
                  <a:uFillTx/>
                  <a:latin typeface="Arial" panose="020B0604020202020204"/>
                  <a:ea typeface="+mn-ea"/>
                  <a:cs typeface="+mn-cs"/>
                </a:rPr>
                <a:t>4,5</a:t>
              </a:r>
            </a:p>
          </p:txBody>
        </p:sp>
        <p:sp>
          <p:nvSpPr>
            <p:cNvPr id="22" name="TextBox 21">
              <a:extLst>
                <a:ext uri="{FF2B5EF4-FFF2-40B4-BE49-F238E27FC236}">
                  <a16:creationId xmlns:a16="http://schemas.microsoft.com/office/drawing/2014/main" id="{522594A6-AC2D-B048-5137-7BE7CA5EFBE8}"/>
                </a:ext>
              </a:extLst>
            </p:cNvPr>
            <p:cNvSpPr txBox="1"/>
            <p:nvPr/>
          </p:nvSpPr>
          <p:spPr>
            <a:xfrm>
              <a:off x="612142" y="4140784"/>
              <a:ext cx="4898258" cy="690698"/>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mn-cs"/>
                </a:rPr>
                <a:t>Respiratory failure requiring ventilatory support manifests only in infants (perinatal lethal).</a:t>
              </a:r>
              <a:r>
                <a:rPr kumimoji="0" lang="en-US" sz="1125" b="0" i="0" u="none" strike="noStrike" kern="1200" cap="none" spc="0" normalizeH="0" baseline="30000" noProof="0" dirty="0">
                  <a:ln>
                    <a:noFill/>
                  </a:ln>
                  <a:solidFill>
                    <a:srgbClr val="6E6159"/>
                  </a:solidFill>
                  <a:effectLst/>
                  <a:uLnTx/>
                  <a:uFillTx/>
                  <a:latin typeface="Arial" panose="020B0604020202020204"/>
                  <a:ea typeface="+mn-ea"/>
                  <a:cs typeface="+mn-cs"/>
                </a:rPr>
                <a:t>6</a:t>
              </a:r>
              <a:endParaRPr kumimoji="0" lang="en-IN" sz="1125" b="0" i="0" u="none" strike="noStrike" kern="1200" cap="none" spc="0" normalizeH="0" baseline="30000" noProof="0" dirty="0">
                <a:ln>
                  <a:noFill/>
                </a:ln>
                <a:solidFill>
                  <a:srgbClr val="6E615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695D4D7F-CA32-AC96-6424-A222C2FEE245}"/>
                </a:ext>
              </a:extLst>
            </p:cNvPr>
            <p:cNvSpPr txBox="1"/>
            <p:nvPr/>
          </p:nvSpPr>
          <p:spPr>
            <a:xfrm>
              <a:off x="7059013" y="2385738"/>
              <a:ext cx="4431660" cy="963341"/>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srgbClr val="6E6159"/>
                  </a:solidFill>
                  <a:effectLst/>
                  <a:uLnTx/>
                  <a:uFillTx/>
                  <a:latin typeface="Arial" panose="020B0604020202020204"/>
                  <a:ea typeface="+mn-ea"/>
                  <a:cs typeface="+mn-cs"/>
                </a:rPr>
                <a:t>Premature fusion of cranial sutures often causes craniosynostosis and subsequent increase in intracranial pressure.</a:t>
              </a:r>
              <a:r>
                <a:rPr kumimoji="0" lang="en-US" sz="1125" b="0" i="0" u="none" strike="noStrike" kern="1200" cap="none" spc="0" normalizeH="0" baseline="30000" noProof="0">
                  <a:ln>
                    <a:noFill/>
                  </a:ln>
                  <a:solidFill>
                    <a:srgbClr val="6E6159"/>
                  </a:solidFill>
                  <a:effectLst/>
                  <a:uLnTx/>
                  <a:uFillTx/>
                  <a:latin typeface="Arial" panose="020B0604020202020204"/>
                  <a:ea typeface="+mn-ea"/>
                  <a:cs typeface="+mn-cs"/>
                </a:rPr>
                <a:t>7</a:t>
              </a:r>
              <a:endParaRPr kumimoji="0" lang="en-IN" sz="1125" b="0" i="0" u="none" strike="noStrike" kern="1200" cap="none" spc="0" normalizeH="0" baseline="30000" noProof="0">
                <a:ln>
                  <a:noFill/>
                </a:ln>
                <a:solidFill>
                  <a:srgbClr val="6E615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75AFA9C3-B30B-069F-E28E-7D92DFC9D535}"/>
                </a:ext>
              </a:extLst>
            </p:cNvPr>
            <p:cNvSpPr txBox="1"/>
            <p:nvPr/>
          </p:nvSpPr>
          <p:spPr>
            <a:xfrm>
              <a:off x="7033613" y="4038453"/>
              <a:ext cx="4420085" cy="963341"/>
            </a:xfrm>
            <a:prstGeom prst="rect">
              <a:avLst/>
            </a:prstGeom>
            <a:noFill/>
          </p:spPr>
          <p:txBody>
            <a:bodyPr wrap="square" rtlCol="0">
              <a:spAutoFit/>
            </a:bodyPr>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6E6159"/>
                  </a:solidFill>
                  <a:effectLst/>
                  <a:uLnTx/>
                  <a:uFillTx/>
                  <a:latin typeface="Arial" panose="020B0604020202020204"/>
                  <a:ea typeface="+mn-ea"/>
                  <a:cs typeface="+mn-cs"/>
                </a:rPr>
                <a:t>Although rickets is a hallmark of HPP in infants and children, it is not always detectable.</a:t>
              </a:r>
              <a:r>
                <a:rPr kumimoji="0" lang="en-US" sz="1125" b="0" i="0" u="none" strike="noStrike" kern="1200" cap="none" spc="0" normalizeH="0" baseline="30000" noProof="0" dirty="0">
                  <a:ln>
                    <a:noFill/>
                  </a:ln>
                  <a:solidFill>
                    <a:srgbClr val="6E6159"/>
                  </a:solidFill>
                  <a:effectLst/>
                  <a:uLnTx/>
                  <a:uFillTx/>
                  <a:latin typeface="Arial" panose="020B0604020202020204"/>
                  <a:ea typeface="+mn-ea"/>
                  <a:cs typeface="+mn-cs"/>
                </a:rPr>
                <a:t>1</a:t>
              </a:r>
              <a:endParaRPr kumimoji="0" lang="en-IN" sz="1125" b="0" i="0" u="none" strike="noStrike" kern="1200" cap="none" spc="0" normalizeH="0" baseline="30000" noProof="0" dirty="0">
                <a:ln>
                  <a:noFill/>
                </a:ln>
                <a:solidFill>
                  <a:srgbClr val="6E6159"/>
                </a:solidFill>
                <a:effectLst/>
                <a:uLnTx/>
                <a:uFillTx/>
                <a:latin typeface="Arial" panose="020B0604020202020204"/>
                <a:ea typeface="+mn-ea"/>
                <a:cs typeface="+mn-cs"/>
              </a:endParaRPr>
            </a:p>
          </p:txBody>
        </p:sp>
      </p:grpSp>
      <p:grpSp>
        <p:nvGrpSpPr>
          <p:cNvPr id="426" name="Group 425">
            <a:extLst>
              <a:ext uri="{FF2B5EF4-FFF2-40B4-BE49-F238E27FC236}">
                <a16:creationId xmlns:a16="http://schemas.microsoft.com/office/drawing/2014/main" id="{FF19FDBE-4844-0A21-E9BC-294472D62781}"/>
              </a:ext>
            </a:extLst>
          </p:cNvPr>
          <p:cNvGrpSpPr/>
          <p:nvPr/>
        </p:nvGrpSpPr>
        <p:grpSpPr>
          <a:xfrm>
            <a:off x="5826738" y="4099569"/>
            <a:ext cx="489348" cy="585613"/>
            <a:chOff x="5900673" y="4261506"/>
            <a:chExt cx="521971" cy="624654"/>
          </a:xfrm>
        </p:grpSpPr>
        <p:pic>
          <p:nvPicPr>
            <p:cNvPr id="148" name="Graphic 147">
              <a:extLst>
                <a:ext uri="{FF2B5EF4-FFF2-40B4-BE49-F238E27FC236}">
                  <a16:creationId xmlns:a16="http://schemas.microsoft.com/office/drawing/2014/main" id="{EB2BE7E2-B448-6A93-4952-9A9DB94E37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00673" y="4261506"/>
              <a:ext cx="521971" cy="624654"/>
            </a:xfrm>
            <a:prstGeom prst="rect">
              <a:avLst/>
            </a:prstGeom>
          </p:spPr>
        </p:pic>
        <p:cxnSp>
          <p:nvCxnSpPr>
            <p:cNvPr id="150" name="Connector: Elbow 149">
              <a:extLst>
                <a:ext uri="{FF2B5EF4-FFF2-40B4-BE49-F238E27FC236}">
                  <a16:creationId xmlns:a16="http://schemas.microsoft.com/office/drawing/2014/main" id="{D1BB28D9-D2BD-9B28-DB0C-24BD02CADCB6}"/>
                </a:ext>
              </a:extLst>
            </p:cNvPr>
            <p:cNvCxnSpPr>
              <a:cxnSpLocks/>
            </p:cNvCxnSpPr>
            <p:nvPr/>
          </p:nvCxnSpPr>
          <p:spPr>
            <a:xfrm flipV="1">
              <a:off x="6122939" y="4343400"/>
              <a:ext cx="127661" cy="107111"/>
            </a:xfrm>
            <a:prstGeom prst="bentConnector3">
              <a:avLst>
                <a:gd name="adj1" fmla="val 94767"/>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573F268-8AB0-46A3-10A0-BDE08A1D9211}"/>
                </a:ext>
              </a:extLst>
            </p:cNvPr>
            <p:cNvCxnSpPr>
              <a:cxnSpLocks/>
            </p:cNvCxnSpPr>
            <p:nvPr/>
          </p:nvCxnSpPr>
          <p:spPr>
            <a:xfrm>
              <a:off x="6069293" y="4563476"/>
              <a:ext cx="138191" cy="1649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9B0C5FFE-F44C-17C2-5A54-B8CE6E8F3618}"/>
                </a:ext>
              </a:extLst>
            </p:cNvPr>
            <p:cNvSpPr/>
            <p:nvPr/>
          </p:nvSpPr>
          <p:spPr>
            <a:xfrm>
              <a:off x="6047815" y="4545777"/>
              <a:ext cx="45719" cy="45719"/>
            </a:xfrm>
            <a:prstGeom prst="ellipse">
              <a:avLst/>
            </a:prstGeom>
            <a:solidFill>
              <a:srgbClr val="58C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20" name="Straight Connector 419">
              <a:extLst>
                <a:ext uri="{FF2B5EF4-FFF2-40B4-BE49-F238E27FC236}">
                  <a16:creationId xmlns:a16="http://schemas.microsoft.com/office/drawing/2014/main" id="{B22B547F-0281-8470-D72A-5709BCF43E21}"/>
                </a:ext>
              </a:extLst>
            </p:cNvPr>
            <p:cNvCxnSpPr>
              <a:cxnSpLocks/>
            </p:cNvCxnSpPr>
            <p:nvPr/>
          </p:nvCxnSpPr>
          <p:spPr>
            <a:xfrm>
              <a:off x="6076701" y="4569618"/>
              <a:ext cx="50253" cy="59003"/>
            </a:xfrm>
            <a:prstGeom prst="line">
              <a:avLst/>
            </a:prstGeom>
            <a:ln>
              <a:solidFill>
                <a:srgbClr val="58CAE7"/>
              </a:solidFill>
            </a:ln>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A068BB7C-0929-D086-9943-8DFBD58581D0}"/>
              </a:ext>
            </a:extLst>
          </p:cNvPr>
          <p:cNvGrpSpPr/>
          <p:nvPr/>
        </p:nvGrpSpPr>
        <p:grpSpPr>
          <a:xfrm>
            <a:off x="923896" y="1292817"/>
            <a:ext cx="2293769" cy="937405"/>
            <a:chOff x="762000" y="1220654"/>
            <a:chExt cx="2526226" cy="999899"/>
          </a:xfrm>
        </p:grpSpPr>
        <p:sp>
          <p:nvSpPr>
            <p:cNvPr id="154" name="Rectangle: Rounded Corners 1274">
              <a:extLst>
                <a:ext uri="{FF2B5EF4-FFF2-40B4-BE49-F238E27FC236}">
                  <a16:creationId xmlns:a16="http://schemas.microsoft.com/office/drawing/2014/main" id="{68F069A7-14FA-AF01-8712-6D845B37FFA8}"/>
                </a:ext>
              </a:extLst>
            </p:cNvPr>
            <p:cNvSpPr/>
            <p:nvPr/>
          </p:nvSpPr>
          <p:spPr>
            <a:xfrm>
              <a:off x="762000" y="1496506"/>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Bone deformity (including </a:t>
              </a:r>
              <a:b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br>
              <a: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rachitic-like chest deformity)</a:t>
              </a:r>
            </a:p>
          </p:txBody>
        </p:sp>
        <p:sp>
          <p:nvSpPr>
            <p:cNvPr id="155" name="Oval 154">
              <a:extLst>
                <a:ext uri="{FF2B5EF4-FFF2-40B4-BE49-F238E27FC236}">
                  <a16:creationId xmlns:a16="http://schemas.microsoft.com/office/drawing/2014/main" id="{BE8E4CC6-3B4A-BD77-7245-F8872507CB19}"/>
                </a:ext>
              </a:extLst>
            </p:cNvPr>
            <p:cNvSpPr>
              <a:spLocks/>
            </p:cNvSpPr>
            <p:nvPr/>
          </p:nvSpPr>
          <p:spPr>
            <a:xfrm>
              <a:off x="1750793" y="1220654"/>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CC27E3A7-E7D3-2968-97DE-4486B24E39B3}"/>
                </a:ext>
              </a:extLst>
            </p:cNvPr>
            <p:cNvGrpSpPr/>
            <p:nvPr/>
          </p:nvGrpSpPr>
          <p:grpSpPr>
            <a:xfrm>
              <a:off x="1672054" y="1467306"/>
              <a:ext cx="706119" cy="52385"/>
              <a:chOff x="1634070" y="1471440"/>
              <a:chExt cx="706119" cy="52385"/>
            </a:xfrm>
          </p:grpSpPr>
          <p:sp>
            <p:nvSpPr>
              <p:cNvPr id="152" name="Oval 151">
                <a:extLst>
                  <a:ext uri="{FF2B5EF4-FFF2-40B4-BE49-F238E27FC236}">
                    <a16:creationId xmlns:a16="http://schemas.microsoft.com/office/drawing/2014/main" id="{EE842234-BA57-ABF0-B0BA-86B35162F68D}"/>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3" name="Oval 152">
                <a:extLst>
                  <a:ext uri="{FF2B5EF4-FFF2-40B4-BE49-F238E27FC236}">
                    <a16:creationId xmlns:a16="http://schemas.microsoft.com/office/drawing/2014/main" id="{A091F236-2E97-60C1-D2AC-011512345C6C}"/>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30" name="Graphic 329">
              <a:extLst>
                <a:ext uri="{FF2B5EF4-FFF2-40B4-BE49-F238E27FC236}">
                  <a16:creationId xmlns:a16="http://schemas.microsoft.com/office/drawing/2014/main" id="{60C0166F-92A7-AA44-096F-CFBE389858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80911" y="1355299"/>
              <a:ext cx="299432" cy="276398"/>
            </a:xfrm>
            <a:prstGeom prst="rect">
              <a:avLst/>
            </a:prstGeom>
          </p:spPr>
        </p:pic>
      </p:grpSp>
      <p:grpSp>
        <p:nvGrpSpPr>
          <p:cNvPr id="430" name="Group 429">
            <a:extLst>
              <a:ext uri="{FF2B5EF4-FFF2-40B4-BE49-F238E27FC236}">
                <a16:creationId xmlns:a16="http://schemas.microsoft.com/office/drawing/2014/main" id="{C8CAD0A2-B46C-87BA-AEA3-49948B5D8325}"/>
              </a:ext>
            </a:extLst>
          </p:cNvPr>
          <p:cNvGrpSpPr/>
          <p:nvPr/>
        </p:nvGrpSpPr>
        <p:grpSpPr>
          <a:xfrm>
            <a:off x="3562432" y="1292817"/>
            <a:ext cx="2368337" cy="937405"/>
            <a:chOff x="3500459" y="1220654"/>
            <a:chExt cx="2526226" cy="999899"/>
          </a:xfrm>
        </p:grpSpPr>
        <p:sp>
          <p:nvSpPr>
            <p:cNvPr id="417" name="Rectangle: Rounded Corners 1274">
              <a:extLst>
                <a:ext uri="{FF2B5EF4-FFF2-40B4-BE49-F238E27FC236}">
                  <a16:creationId xmlns:a16="http://schemas.microsoft.com/office/drawing/2014/main" id="{04B96002-31E6-BA7D-DCCA-2252F18AC26B}"/>
                </a:ext>
              </a:extLst>
            </p:cNvPr>
            <p:cNvSpPr/>
            <p:nvPr/>
          </p:nvSpPr>
          <p:spPr>
            <a:xfrm>
              <a:off x="3500459" y="1496506"/>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R</a:t>
              </a:r>
              <a:r>
                <a:rPr kumimoji="0" lang="en-US" sz="984" b="1" i="0" u="none" strike="noStrike" kern="1200" cap="none" spc="0" normalizeH="0" baseline="0" noProof="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ickets</a:t>
              </a:r>
              <a:endPar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18" name="Oval 417">
              <a:extLst>
                <a:ext uri="{FF2B5EF4-FFF2-40B4-BE49-F238E27FC236}">
                  <a16:creationId xmlns:a16="http://schemas.microsoft.com/office/drawing/2014/main" id="{BDDE8523-EAAD-B763-72D0-00DC938DF3F1}"/>
                </a:ext>
              </a:extLst>
            </p:cNvPr>
            <p:cNvSpPr>
              <a:spLocks/>
            </p:cNvSpPr>
            <p:nvPr/>
          </p:nvSpPr>
          <p:spPr>
            <a:xfrm>
              <a:off x="4489252" y="1220654"/>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465C0FE3-FF23-AA58-94A5-7CEB032DC220}"/>
                </a:ext>
              </a:extLst>
            </p:cNvPr>
            <p:cNvGrpSpPr/>
            <p:nvPr/>
          </p:nvGrpSpPr>
          <p:grpSpPr>
            <a:xfrm>
              <a:off x="4410513" y="1467306"/>
              <a:ext cx="706119" cy="52385"/>
              <a:chOff x="1634070" y="1471440"/>
              <a:chExt cx="706119" cy="52385"/>
            </a:xfrm>
          </p:grpSpPr>
          <p:sp>
            <p:nvSpPr>
              <p:cNvPr id="457" name="Oval 456">
                <a:extLst>
                  <a:ext uri="{FF2B5EF4-FFF2-40B4-BE49-F238E27FC236}">
                    <a16:creationId xmlns:a16="http://schemas.microsoft.com/office/drawing/2014/main" id="{158B9251-69CE-CB38-3F62-2E1FB3E2C82E}"/>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8" name="Oval 457">
                <a:extLst>
                  <a:ext uri="{FF2B5EF4-FFF2-40B4-BE49-F238E27FC236}">
                    <a16:creationId xmlns:a16="http://schemas.microsoft.com/office/drawing/2014/main" id="{C3C17C5D-ECD2-F81F-7B6C-3EE04D99FBBD}"/>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32" name="Graphic 331">
              <a:extLst>
                <a:ext uri="{FF2B5EF4-FFF2-40B4-BE49-F238E27FC236}">
                  <a16:creationId xmlns:a16="http://schemas.microsoft.com/office/drawing/2014/main" id="{749A3D25-F986-44FC-C487-550757C31A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19352" y="1368263"/>
              <a:ext cx="298178" cy="250470"/>
            </a:xfrm>
            <a:prstGeom prst="rect">
              <a:avLst/>
            </a:prstGeom>
          </p:spPr>
        </p:pic>
      </p:grpSp>
      <p:grpSp>
        <p:nvGrpSpPr>
          <p:cNvPr id="428" name="Group 427">
            <a:extLst>
              <a:ext uri="{FF2B5EF4-FFF2-40B4-BE49-F238E27FC236}">
                <a16:creationId xmlns:a16="http://schemas.microsoft.com/office/drawing/2014/main" id="{92D7222A-E7DC-6018-3C7B-C5FF00C2924A}"/>
              </a:ext>
            </a:extLst>
          </p:cNvPr>
          <p:cNvGrpSpPr/>
          <p:nvPr/>
        </p:nvGrpSpPr>
        <p:grpSpPr>
          <a:xfrm>
            <a:off x="6275536" y="1292817"/>
            <a:ext cx="2368337" cy="938789"/>
            <a:chOff x="6250101" y="1219178"/>
            <a:chExt cx="2526226" cy="1001375"/>
          </a:xfrm>
        </p:grpSpPr>
        <p:sp>
          <p:nvSpPr>
            <p:cNvPr id="424" name="Rectangle: Rounded Corners 1274">
              <a:extLst>
                <a:ext uri="{FF2B5EF4-FFF2-40B4-BE49-F238E27FC236}">
                  <a16:creationId xmlns:a16="http://schemas.microsoft.com/office/drawing/2014/main" id="{F4174C46-2AE7-C40C-5D61-174C46AFB0A9}"/>
                </a:ext>
              </a:extLst>
            </p:cNvPr>
            <p:cNvSpPr/>
            <p:nvPr/>
          </p:nvSpPr>
          <p:spPr>
            <a:xfrm>
              <a:off x="6250101" y="1496506"/>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F</a:t>
              </a:r>
              <a:r>
                <a:rPr kumimoji="0" lang="en-US" sz="984" b="1" i="0" u="none" strike="noStrike" kern="1200" cap="none" spc="0" normalizeH="0" baseline="0" noProof="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ailure</a:t>
              </a: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 to thrive</a:t>
              </a:r>
            </a:p>
          </p:txBody>
        </p:sp>
        <p:sp>
          <p:nvSpPr>
            <p:cNvPr id="425" name="Oval 424">
              <a:extLst>
                <a:ext uri="{FF2B5EF4-FFF2-40B4-BE49-F238E27FC236}">
                  <a16:creationId xmlns:a16="http://schemas.microsoft.com/office/drawing/2014/main" id="{A3442679-7D08-DE85-C99B-6E4D53A49FB2}"/>
                </a:ext>
              </a:extLst>
            </p:cNvPr>
            <p:cNvSpPr>
              <a:spLocks/>
            </p:cNvSpPr>
            <p:nvPr/>
          </p:nvSpPr>
          <p:spPr>
            <a:xfrm>
              <a:off x="7238894" y="1219178"/>
              <a:ext cx="548640" cy="548640"/>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61" name="Group 460">
              <a:extLst>
                <a:ext uri="{FF2B5EF4-FFF2-40B4-BE49-F238E27FC236}">
                  <a16:creationId xmlns:a16="http://schemas.microsoft.com/office/drawing/2014/main" id="{C91ECF6D-6DF6-3688-8EA8-393E23223396}"/>
                </a:ext>
              </a:extLst>
            </p:cNvPr>
            <p:cNvGrpSpPr/>
            <p:nvPr/>
          </p:nvGrpSpPr>
          <p:grpSpPr>
            <a:xfrm>
              <a:off x="7160155" y="1467306"/>
              <a:ext cx="706119" cy="52385"/>
              <a:chOff x="1634070" y="1471440"/>
              <a:chExt cx="706119" cy="52385"/>
            </a:xfrm>
          </p:grpSpPr>
          <p:sp>
            <p:nvSpPr>
              <p:cNvPr id="466" name="Oval 465">
                <a:extLst>
                  <a:ext uri="{FF2B5EF4-FFF2-40B4-BE49-F238E27FC236}">
                    <a16:creationId xmlns:a16="http://schemas.microsoft.com/office/drawing/2014/main" id="{1E984BDF-77FD-2483-F167-5E82B63DB3AB}"/>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7" name="Oval 466">
                <a:extLst>
                  <a:ext uri="{FF2B5EF4-FFF2-40B4-BE49-F238E27FC236}">
                    <a16:creationId xmlns:a16="http://schemas.microsoft.com/office/drawing/2014/main" id="{0045AB7C-2AAB-AA51-2F20-F8DDB940D06F}"/>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5355D6A0-DF87-1173-3C65-32D6B48ADBE0}"/>
                </a:ext>
              </a:extLst>
            </p:cNvPr>
            <p:cNvGrpSpPr/>
            <p:nvPr/>
          </p:nvGrpSpPr>
          <p:grpSpPr>
            <a:xfrm>
              <a:off x="7357983" y="1394177"/>
              <a:ext cx="310462" cy="198642"/>
              <a:chOff x="13014325" y="2339975"/>
              <a:chExt cx="2408238" cy="1997076"/>
            </a:xfrm>
            <a:solidFill>
              <a:schemeClr val="bg1"/>
            </a:solidFill>
          </p:grpSpPr>
          <p:sp>
            <p:nvSpPr>
              <p:cNvPr id="31" name="Freeform 123">
                <a:extLst>
                  <a:ext uri="{FF2B5EF4-FFF2-40B4-BE49-F238E27FC236}">
                    <a16:creationId xmlns:a16="http://schemas.microsoft.com/office/drawing/2014/main" id="{A079AF6B-70EE-6BC8-C157-208F44444433}"/>
                  </a:ext>
                </a:extLst>
              </p:cNvPr>
              <p:cNvSpPr>
                <a:spLocks noEditPoints="1"/>
              </p:cNvSpPr>
              <p:nvPr/>
            </p:nvSpPr>
            <p:spPr bwMode="auto">
              <a:xfrm>
                <a:off x="13014325" y="3055938"/>
                <a:ext cx="2408238" cy="1281113"/>
              </a:xfrm>
              <a:custGeom>
                <a:avLst/>
                <a:gdLst>
                  <a:gd name="T0" fmla="*/ 4 w 1517"/>
                  <a:gd name="T1" fmla="*/ 179 h 807"/>
                  <a:gd name="T2" fmla="*/ 4 w 1517"/>
                  <a:gd name="T3" fmla="*/ 0 h 807"/>
                  <a:gd name="T4" fmla="*/ 1515 w 1517"/>
                  <a:gd name="T5" fmla="*/ 177 h 807"/>
                  <a:gd name="T6" fmla="*/ 1429 w 1517"/>
                  <a:gd name="T7" fmla="*/ 177 h 807"/>
                  <a:gd name="T8" fmla="*/ 1427 w 1517"/>
                  <a:gd name="T9" fmla="*/ 518 h 807"/>
                  <a:gd name="T10" fmla="*/ 1431 w 1517"/>
                  <a:gd name="T11" fmla="*/ 540 h 807"/>
                  <a:gd name="T12" fmla="*/ 1449 w 1517"/>
                  <a:gd name="T13" fmla="*/ 556 h 807"/>
                  <a:gd name="T14" fmla="*/ 1497 w 1517"/>
                  <a:gd name="T15" fmla="*/ 600 h 807"/>
                  <a:gd name="T16" fmla="*/ 1517 w 1517"/>
                  <a:gd name="T17" fmla="*/ 663 h 807"/>
                  <a:gd name="T18" fmla="*/ 1513 w 1517"/>
                  <a:gd name="T19" fmla="*/ 707 h 807"/>
                  <a:gd name="T20" fmla="*/ 1481 w 1517"/>
                  <a:gd name="T21" fmla="*/ 765 h 807"/>
                  <a:gd name="T22" fmla="*/ 1427 w 1517"/>
                  <a:gd name="T23" fmla="*/ 799 h 807"/>
                  <a:gd name="T24" fmla="*/ 1383 w 1517"/>
                  <a:gd name="T25" fmla="*/ 807 h 807"/>
                  <a:gd name="T26" fmla="*/ 1321 w 1517"/>
                  <a:gd name="T27" fmla="*/ 791 h 807"/>
                  <a:gd name="T28" fmla="*/ 1273 w 1517"/>
                  <a:gd name="T29" fmla="*/ 749 h 807"/>
                  <a:gd name="T30" fmla="*/ 1254 w 1517"/>
                  <a:gd name="T31" fmla="*/ 709 h 807"/>
                  <a:gd name="T32" fmla="*/ 1252 w 1517"/>
                  <a:gd name="T33" fmla="*/ 642 h 807"/>
                  <a:gd name="T34" fmla="*/ 1281 w 1517"/>
                  <a:gd name="T35" fmla="*/ 584 h 807"/>
                  <a:gd name="T36" fmla="*/ 1315 w 1517"/>
                  <a:gd name="T37" fmla="*/ 558 h 807"/>
                  <a:gd name="T38" fmla="*/ 1337 w 1517"/>
                  <a:gd name="T39" fmla="*/ 528 h 807"/>
                  <a:gd name="T40" fmla="*/ 1337 w 1517"/>
                  <a:gd name="T41" fmla="*/ 484 h 807"/>
                  <a:gd name="T42" fmla="*/ 170 w 1517"/>
                  <a:gd name="T43" fmla="*/ 450 h 807"/>
                  <a:gd name="T44" fmla="*/ 170 w 1517"/>
                  <a:gd name="T45" fmla="*/ 534 h 807"/>
                  <a:gd name="T46" fmla="*/ 178 w 1517"/>
                  <a:gd name="T47" fmla="*/ 546 h 807"/>
                  <a:gd name="T48" fmla="*/ 208 w 1517"/>
                  <a:gd name="T49" fmla="*/ 568 h 807"/>
                  <a:gd name="T50" fmla="*/ 244 w 1517"/>
                  <a:gd name="T51" fmla="*/ 610 h 807"/>
                  <a:gd name="T52" fmla="*/ 257 w 1517"/>
                  <a:gd name="T53" fmla="*/ 667 h 807"/>
                  <a:gd name="T54" fmla="*/ 255 w 1517"/>
                  <a:gd name="T55" fmla="*/ 707 h 807"/>
                  <a:gd name="T56" fmla="*/ 228 w 1517"/>
                  <a:gd name="T57" fmla="*/ 759 h 807"/>
                  <a:gd name="T58" fmla="*/ 182 w 1517"/>
                  <a:gd name="T59" fmla="*/ 795 h 807"/>
                  <a:gd name="T60" fmla="*/ 142 w 1517"/>
                  <a:gd name="T61" fmla="*/ 807 h 807"/>
                  <a:gd name="T62" fmla="*/ 84 w 1517"/>
                  <a:gd name="T63" fmla="*/ 803 h 807"/>
                  <a:gd name="T64" fmla="*/ 36 w 1517"/>
                  <a:gd name="T65" fmla="*/ 773 h 807"/>
                  <a:gd name="T66" fmla="*/ 14 w 1517"/>
                  <a:gd name="T67" fmla="*/ 747 h 807"/>
                  <a:gd name="T68" fmla="*/ 2 w 1517"/>
                  <a:gd name="T69" fmla="*/ 707 h 807"/>
                  <a:gd name="T70" fmla="*/ 2 w 1517"/>
                  <a:gd name="T71" fmla="*/ 669 h 807"/>
                  <a:gd name="T72" fmla="*/ 0 w 1517"/>
                  <a:gd name="T73" fmla="*/ 638 h 807"/>
                  <a:gd name="T74" fmla="*/ 14 w 1517"/>
                  <a:gd name="T75" fmla="*/ 594 h 807"/>
                  <a:gd name="T76" fmla="*/ 48 w 1517"/>
                  <a:gd name="T77" fmla="*/ 562 h 807"/>
                  <a:gd name="T78" fmla="*/ 72 w 1517"/>
                  <a:gd name="T79" fmla="*/ 544 h 807"/>
                  <a:gd name="T80" fmla="*/ 78 w 1517"/>
                  <a:gd name="T81" fmla="*/ 532 h 807"/>
                  <a:gd name="T82" fmla="*/ 80 w 1517"/>
                  <a:gd name="T83" fmla="*/ 179 h 807"/>
                  <a:gd name="T84" fmla="*/ 172 w 1517"/>
                  <a:gd name="T85" fmla="*/ 181 h 807"/>
                  <a:gd name="T86" fmla="*/ 172 w 1517"/>
                  <a:gd name="T87" fmla="*/ 356 h 807"/>
                  <a:gd name="T88" fmla="*/ 1337 w 1517"/>
                  <a:gd name="T89" fmla="*/ 181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7" h="807">
                    <a:moveTo>
                      <a:pt x="80" y="179"/>
                    </a:moveTo>
                    <a:lnTo>
                      <a:pt x="80" y="179"/>
                    </a:lnTo>
                    <a:lnTo>
                      <a:pt x="4" y="179"/>
                    </a:lnTo>
                    <a:lnTo>
                      <a:pt x="4" y="179"/>
                    </a:lnTo>
                    <a:lnTo>
                      <a:pt x="4" y="0"/>
                    </a:lnTo>
                    <a:lnTo>
                      <a:pt x="4" y="0"/>
                    </a:lnTo>
                    <a:lnTo>
                      <a:pt x="1515" y="0"/>
                    </a:lnTo>
                    <a:lnTo>
                      <a:pt x="1515" y="0"/>
                    </a:lnTo>
                    <a:lnTo>
                      <a:pt x="1515" y="177"/>
                    </a:lnTo>
                    <a:lnTo>
                      <a:pt x="1515" y="177"/>
                    </a:lnTo>
                    <a:lnTo>
                      <a:pt x="1429" y="177"/>
                    </a:lnTo>
                    <a:lnTo>
                      <a:pt x="1429" y="177"/>
                    </a:lnTo>
                    <a:lnTo>
                      <a:pt x="1427" y="205"/>
                    </a:lnTo>
                    <a:lnTo>
                      <a:pt x="1427" y="205"/>
                    </a:lnTo>
                    <a:lnTo>
                      <a:pt x="1427" y="518"/>
                    </a:lnTo>
                    <a:lnTo>
                      <a:pt x="1427" y="518"/>
                    </a:lnTo>
                    <a:lnTo>
                      <a:pt x="1429" y="530"/>
                    </a:lnTo>
                    <a:lnTo>
                      <a:pt x="1431" y="540"/>
                    </a:lnTo>
                    <a:lnTo>
                      <a:pt x="1437" y="548"/>
                    </a:lnTo>
                    <a:lnTo>
                      <a:pt x="1449" y="556"/>
                    </a:lnTo>
                    <a:lnTo>
                      <a:pt x="1449" y="556"/>
                    </a:lnTo>
                    <a:lnTo>
                      <a:pt x="1467" y="568"/>
                    </a:lnTo>
                    <a:lnTo>
                      <a:pt x="1483" y="584"/>
                    </a:lnTo>
                    <a:lnTo>
                      <a:pt x="1497" y="600"/>
                    </a:lnTo>
                    <a:lnTo>
                      <a:pt x="1507" y="620"/>
                    </a:lnTo>
                    <a:lnTo>
                      <a:pt x="1513" y="640"/>
                    </a:lnTo>
                    <a:lnTo>
                      <a:pt x="1517" y="663"/>
                    </a:lnTo>
                    <a:lnTo>
                      <a:pt x="1517" y="685"/>
                    </a:lnTo>
                    <a:lnTo>
                      <a:pt x="1513" y="707"/>
                    </a:lnTo>
                    <a:lnTo>
                      <a:pt x="1513" y="707"/>
                    </a:lnTo>
                    <a:lnTo>
                      <a:pt x="1505" y="727"/>
                    </a:lnTo>
                    <a:lnTo>
                      <a:pt x="1495" y="747"/>
                    </a:lnTo>
                    <a:lnTo>
                      <a:pt x="1481" y="765"/>
                    </a:lnTo>
                    <a:lnTo>
                      <a:pt x="1465" y="779"/>
                    </a:lnTo>
                    <a:lnTo>
                      <a:pt x="1447" y="791"/>
                    </a:lnTo>
                    <a:lnTo>
                      <a:pt x="1427" y="799"/>
                    </a:lnTo>
                    <a:lnTo>
                      <a:pt x="1407" y="805"/>
                    </a:lnTo>
                    <a:lnTo>
                      <a:pt x="1383" y="807"/>
                    </a:lnTo>
                    <a:lnTo>
                      <a:pt x="1383" y="807"/>
                    </a:lnTo>
                    <a:lnTo>
                      <a:pt x="1361" y="805"/>
                    </a:lnTo>
                    <a:lnTo>
                      <a:pt x="1341" y="801"/>
                    </a:lnTo>
                    <a:lnTo>
                      <a:pt x="1321" y="791"/>
                    </a:lnTo>
                    <a:lnTo>
                      <a:pt x="1301" y="781"/>
                    </a:lnTo>
                    <a:lnTo>
                      <a:pt x="1285" y="765"/>
                    </a:lnTo>
                    <a:lnTo>
                      <a:pt x="1273" y="749"/>
                    </a:lnTo>
                    <a:lnTo>
                      <a:pt x="1262" y="729"/>
                    </a:lnTo>
                    <a:lnTo>
                      <a:pt x="1254" y="709"/>
                    </a:lnTo>
                    <a:lnTo>
                      <a:pt x="1254" y="709"/>
                    </a:lnTo>
                    <a:lnTo>
                      <a:pt x="1250" y="687"/>
                    </a:lnTo>
                    <a:lnTo>
                      <a:pt x="1250" y="665"/>
                    </a:lnTo>
                    <a:lnTo>
                      <a:pt x="1252" y="642"/>
                    </a:lnTo>
                    <a:lnTo>
                      <a:pt x="1258" y="622"/>
                    </a:lnTo>
                    <a:lnTo>
                      <a:pt x="1267" y="602"/>
                    </a:lnTo>
                    <a:lnTo>
                      <a:pt x="1281" y="584"/>
                    </a:lnTo>
                    <a:lnTo>
                      <a:pt x="1297" y="570"/>
                    </a:lnTo>
                    <a:lnTo>
                      <a:pt x="1315" y="558"/>
                    </a:lnTo>
                    <a:lnTo>
                      <a:pt x="1315" y="558"/>
                    </a:lnTo>
                    <a:lnTo>
                      <a:pt x="1327" y="548"/>
                    </a:lnTo>
                    <a:lnTo>
                      <a:pt x="1335" y="540"/>
                    </a:lnTo>
                    <a:lnTo>
                      <a:pt x="1337" y="528"/>
                    </a:lnTo>
                    <a:lnTo>
                      <a:pt x="1337" y="516"/>
                    </a:lnTo>
                    <a:lnTo>
                      <a:pt x="1337" y="516"/>
                    </a:lnTo>
                    <a:lnTo>
                      <a:pt x="1337" y="484"/>
                    </a:lnTo>
                    <a:lnTo>
                      <a:pt x="1337" y="450"/>
                    </a:lnTo>
                    <a:lnTo>
                      <a:pt x="1337" y="450"/>
                    </a:lnTo>
                    <a:lnTo>
                      <a:pt x="170" y="450"/>
                    </a:lnTo>
                    <a:lnTo>
                      <a:pt x="170" y="450"/>
                    </a:lnTo>
                    <a:lnTo>
                      <a:pt x="170" y="492"/>
                    </a:lnTo>
                    <a:lnTo>
                      <a:pt x="170" y="534"/>
                    </a:lnTo>
                    <a:lnTo>
                      <a:pt x="170" y="534"/>
                    </a:lnTo>
                    <a:lnTo>
                      <a:pt x="172" y="540"/>
                    </a:lnTo>
                    <a:lnTo>
                      <a:pt x="178" y="546"/>
                    </a:lnTo>
                    <a:lnTo>
                      <a:pt x="192" y="556"/>
                    </a:lnTo>
                    <a:lnTo>
                      <a:pt x="192" y="556"/>
                    </a:lnTo>
                    <a:lnTo>
                      <a:pt x="208" y="568"/>
                    </a:lnTo>
                    <a:lnTo>
                      <a:pt x="222" y="580"/>
                    </a:lnTo>
                    <a:lnTo>
                      <a:pt x="234" y="596"/>
                    </a:lnTo>
                    <a:lnTo>
                      <a:pt x="244" y="610"/>
                    </a:lnTo>
                    <a:lnTo>
                      <a:pt x="252" y="628"/>
                    </a:lnTo>
                    <a:lnTo>
                      <a:pt x="255" y="646"/>
                    </a:lnTo>
                    <a:lnTo>
                      <a:pt x="257" y="667"/>
                    </a:lnTo>
                    <a:lnTo>
                      <a:pt x="257" y="687"/>
                    </a:lnTo>
                    <a:lnTo>
                      <a:pt x="257" y="687"/>
                    </a:lnTo>
                    <a:lnTo>
                      <a:pt x="255" y="707"/>
                    </a:lnTo>
                    <a:lnTo>
                      <a:pt x="248" y="725"/>
                    </a:lnTo>
                    <a:lnTo>
                      <a:pt x="240" y="743"/>
                    </a:lnTo>
                    <a:lnTo>
                      <a:pt x="228" y="759"/>
                    </a:lnTo>
                    <a:lnTo>
                      <a:pt x="214" y="773"/>
                    </a:lnTo>
                    <a:lnTo>
                      <a:pt x="198" y="785"/>
                    </a:lnTo>
                    <a:lnTo>
                      <a:pt x="182" y="795"/>
                    </a:lnTo>
                    <a:lnTo>
                      <a:pt x="162" y="801"/>
                    </a:lnTo>
                    <a:lnTo>
                      <a:pt x="162" y="801"/>
                    </a:lnTo>
                    <a:lnTo>
                      <a:pt x="142" y="807"/>
                    </a:lnTo>
                    <a:lnTo>
                      <a:pt x="122" y="807"/>
                    </a:lnTo>
                    <a:lnTo>
                      <a:pt x="102" y="807"/>
                    </a:lnTo>
                    <a:lnTo>
                      <a:pt x="84" y="803"/>
                    </a:lnTo>
                    <a:lnTo>
                      <a:pt x="68" y="795"/>
                    </a:lnTo>
                    <a:lnTo>
                      <a:pt x="50" y="785"/>
                    </a:lnTo>
                    <a:lnTo>
                      <a:pt x="36" y="773"/>
                    </a:lnTo>
                    <a:lnTo>
                      <a:pt x="22" y="757"/>
                    </a:lnTo>
                    <a:lnTo>
                      <a:pt x="22" y="757"/>
                    </a:lnTo>
                    <a:lnTo>
                      <a:pt x="14" y="747"/>
                    </a:lnTo>
                    <a:lnTo>
                      <a:pt x="10" y="733"/>
                    </a:lnTo>
                    <a:lnTo>
                      <a:pt x="2" y="707"/>
                    </a:lnTo>
                    <a:lnTo>
                      <a:pt x="2" y="707"/>
                    </a:lnTo>
                    <a:lnTo>
                      <a:pt x="2" y="693"/>
                    </a:lnTo>
                    <a:lnTo>
                      <a:pt x="2" y="681"/>
                    </a:lnTo>
                    <a:lnTo>
                      <a:pt x="2" y="669"/>
                    </a:lnTo>
                    <a:lnTo>
                      <a:pt x="2" y="655"/>
                    </a:lnTo>
                    <a:lnTo>
                      <a:pt x="2" y="655"/>
                    </a:lnTo>
                    <a:lnTo>
                      <a:pt x="0" y="638"/>
                    </a:lnTo>
                    <a:lnTo>
                      <a:pt x="2" y="622"/>
                    </a:lnTo>
                    <a:lnTo>
                      <a:pt x="8" y="608"/>
                    </a:lnTo>
                    <a:lnTo>
                      <a:pt x="14" y="594"/>
                    </a:lnTo>
                    <a:lnTo>
                      <a:pt x="24" y="582"/>
                    </a:lnTo>
                    <a:lnTo>
                      <a:pt x="34" y="572"/>
                    </a:lnTo>
                    <a:lnTo>
                      <a:pt x="48" y="562"/>
                    </a:lnTo>
                    <a:lnTo>
                      <a:pt x="60" y="554"/>
                    </a:lnTo>
                    <a:lnTo>
                      <a:pt x="60" y="554"/>
                    </a:lnTo>
                    <a:lnTo>
                      <a:pt x="72" y="544"/>
                    </a:lnTo>
                    <a:lnTo>
                      <a:pt x="78" y="538"/>
                    </a:lnTo>
                    <a:lnTo>
                      <a:pt x="78" y="532"/>
                    </a:lnTo>
                    <a:lnTo>
                      <a:pt x="78" y="532"/>
                    </a:lnTo>
                    <a:lnTo>
                      <a:pt x="80" y="356"/>
                    </a:lnTo>
                    <a:lnTo>
                      <a:pt x="80" y="179"/>
                    </a:lnTo>
                    <a:lnTo>
                      <a:pt x="80" y="179"/>
                    </a:lnTo>
                    <a:close/>
                    <a:moveTo>
                      <a:pt x="1337" y="181"/>
                    </a:moveTo>
                    <a:lnTo>
                      <a:pt x="1337" y="181"/>
                    </a:lnTo>
                    <a:lnTo>
                      <a:pt x="172" y="181"/>
                    </a:lnTo>
                    <a:lnTo>
                      <a:pt x="172" y="181"/>
                    </a:lnTo>
                    <a:lnTo>
                      <a:pt x="172" y="356"/>
                    </a:lnTo>
                    <a:lnTo>
                      <a:pt x="172" y="356"/>
                    </a:lnTo>
                    <a:lnTo>
                      <a:pt x="1337" y="356"/>
                    </a:lnTo>
                    <a:lnTo>
                      <a:pt x="1337" y="356"/>
                    </a:lnTo>
                    <a:lnTo>
                      <a:pt x="1337" y="181"/>
                    </a:lnTo>
                    <a:lnTo>
                      <a:pt x="1337"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455" name="Freeform 124">
                <a:extLst>
                  <a:ext uri="{FF2B5EF4-FFF2-40B4-BE49-F238E27FC236}">
                    <a16:creationId xmlns:a16="http://schemas.microsoft.com/office/drawing/2014/main" id="{C6A5BD77-05AD-8242-02AF-48F63D8F0537}"/>
                  </a:ext>
                </a:extLst>
              </p:cNvPr>
              <p:cNvSpPr>
                <a:spLocks/>
              </p:cNvSpPr>
              <p:nvPr/>
            </p:nvSpPr>
            <p:spPr bwMode="auto">
              <a:xfrm>
                <a:off x="13065125" y="2339975"/>
                <a:ext cx="2287588" cy="566738"/>
              </a:xfrm>
              <a:custGeom>
                <a:avLst/>
                <a:gdLst>
                  <a:gd name="T0" fmla="*/ 0 w 1441"/>
                  <a:gd name="T1" fmla="*/ 357 h 357"/>
                  <a:gd name="T2" fmla="*/ 2 w 1441"/>
                  <a:gd name="T3" fmla="*/ 269 h 357"/>
                  <a:gd name="T4" fmla="*/ 6 w 1441"/>
                  <a:gd name="T5" fmla="*/ 205 h 357"/>
                  <a:gd name="T6" fmla="*/ 10 w 1441"/>
                  <a:gd name="T7" fmla="*/ 183 h 357"/>
                  <a:gd name="T8" fmla="*/ 32 w 1441"/>
                  <a:gd name="T9" fmla="*/ 120 h 357"/>
                  <a:gd name="T10" fmla="*/ 68 w 1441"/>
                  <a:gd name="T11" fmla="*/ 70 h 357"/>
                  <a:gd name="T12" fmla="*/ 116 w 1441"/>
                  <a:gd name="T13" fmla="*/ 34 h 357"/>
                  <a:gd name="T14" fmla="*/ 170 w 1441"/>
                  <a:gd name="T15" fmla="*/ 10 h 357"/>
                  <a:gd name="T16" fmla="*/ 227 w 1441"/>
                  <a:gd name="T17" fmla="*/ 0 h 357"/>
                  <a:gd name="T18" fmla="*/ 287 w 1441"/>
                  <a:gd name="T19" fmla="*/ 6 h 357"/>
                  <a:gd name="T20" fmla="*/ 345 w 1441"/>
                  <a:gd name="T21" fmla="*/ 26 h 357"/>
                  <a:gd name="T22" fmla="*/ 399 w 1441"/>
                  <a:gd name="T23" fmla="*/ 64 h 357"/>
                  <a:gd name="T24" fmla="*/ 413 w 1441"/>
                  <a:gd name="T25" fmla="*/ 76 h 357"/>
                  <a:gd name="T26" fmla="*/ 443 w 1441"/>
                  <a:gd name="T27" fmla="*/ 88 h 357"/>
                  <a:gd name="T28" fmla="*/ 461 w 1441"/>
                  <a:gd name="T29" fmla="*/ 90 h 357"/>
                  <a:gd name="T30" fmla="*/ 615 w 1441"/>
                  <a:gd name="T31" fmla="*/ 88 h 357"/>
                  <a:gd name="T32" fmla="*/ 691 w 1441"/>
                  <a:gd name="T33" fmla="*/ 94 h 357"/>
                  <a:gd name="T34" fmla="*/ 766 w 1441"/>
                  <a:gd name="T35" fmla="*/ 108 h 357"/>
                  <a:gd name="T36" fmla="*/ 852 w 1441"/>
                  <a:gd name="T37" fmla="*/ 130 h 357"/>
                  <a:gd name="T38" fmla="*/ 934 w 1441"/>
                  <a:gd name="T39" fmla="*/ 159 h 357"/>
                  <a:gd name="T40" fmla="*/ 1002 w 1441"/>
                  <a:gd name="T41" fmla="*/ 177 h 357"/>
                  <a:gd name="T42" fmla="*/ 1072 w 1441"/>
                  <a:gd name="T43" fmla="*/ 181 h 357"/>
                  <a:gd name="T44" fmla="*/ 1124 w 1441"/>
                  <a:gd name="T45" fmla="*/ 179 h 357"/>
                  <a:gd name="T46" fmla="*/ 1178 w 1441"/>
                  <a:gd name="T47" fmla="*/ 179 h 357"/>
                  <a:gd name="T48" fmla="*/ 1200 w 1441"/>
                  <a:gd name="T49" fmla="*/ 136 h 357"/>
                  <a:gd name="T50" fmla="*/ 1230 w 1441"/>
                  <a:gd name="T51" fmla="*/ 102 h 357"/>
                  <a:gd name="T52" fmla="*/ 1267 w 1441"/>
                  <a:gd name="T53" fmla="*/ 80 h 357"/>
                  <a:gd name="T54" fmla="*/ 1315 w 1441"/>
                  <a:gd name="T55" fmla="*/ 68 h 357"/>
                  <a:gd name="T56" fmla="*/ 1331 w 1441"/>
                  <a:gd name="T57" fmla="*/ 68 h 357"/>
                  <a:gd name="T58" fmla="*/ 1363 w 1441"/>
                  <a:gd name="T59" fmla="*/ 72 h 357"/>
                  <a:gd name="T60" fmla="*/ 1405 w 1441"/>
                  <a:gd name="T61" fmla="*/ 88 h 357"/>
                  <a:gd name="T62" fmla="*/ 1433 w 1441"/>
                  <a:gd name="T63" fmla="*/ 104 h 357"/>
                  <a:gd name="T64" fmla="*/ 1439 w 1441"/>
                  <a:gd name="T65" fmla="*/ 112 h 357"/>
                  <a:gd name="T66" fmla="*/ 1441 w 1441"/>
                  <a:gd name="T67" fmla="*/ 122 h 357"/>
                  <a:gd name="T68" fmla="*/ 1441 w 1441"/>
                  <a:gd name="T69" fmla="*/ 357 h 357"/>
                  <a:gd name="T70" fmla="*/ 0 w 1441"/>
                  <a:gd name="T71"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1" h="357">
                    <a:moveTo>
                      <a:pt x="0" y="357"/>
                    </a:moveTo>
                    <a:lnTo>
                      <a:pt x="0" y="357"/>
                    </a:lnTo>
                    <a:lnTo>
                      <a:pt x="2" y="313"/>
                    </a:lnTo>
                    <a:lnTo>
                      <a:pt x="2" y="269"/>
                    </a:lnTo>
                    <a:lnTo>
                      <a:pt x="4" y="225"/>
                    </a:lnTo>
                    <a:lnTo>
                      <a:pt x="6" y="205"/>
                    </a:lnTo>
                    <a:lnTo>
                      <a:pt x="10" y="183"/>
                    </a:lnTo>
                    <a:lnTo>
                      <a:pt x="10" y="183"/>
                    </a:lnTo>
                    <a:lnTo>
                      <a:pt x="20" y="150"/>
                    </a:lnTo>
                    <a:lnTo>
                      <a:pt x="32" y="120"/>
                    </a:lnTo>
                    <a:lnTo>
                      <a:pt x="48" y="94"/>
                    </a:lnTo>
                    <a:lnTo>
                      <a:pt x="68" y="70"/>
                    </a:lnTo>
                    <a:lnTo>
                      <a:pt x="90" y="50"/>
                    </a:lnTo>
                    <a:lnTo>
                      <a:pt x="116" y="34"/>
                    </a:lnTo>
                    <a:lnTo>
                      <a:pt x="142" y="20"/>
                    </a:lnTo>
                    <a:lnTo>
                      <a:pt x="170" y="10"/>
                    </a:lnTo>
                    <a:lnTo>
                      <a:pt x="198" y="2"/>
                    </a:lnTo>
                    <a:lnTo>
                      <a:pt x="227" y="0"/>
                    </a:lnTo>
                    <a:lnTo>
                      <a:pt x="257" y="0"/>
                    </a:lnTo>
                    <a:lnTo>
                      <a:pt x="287" y="6"/>
                    </a:lnTo>
                    <a:lnTo>
                      <a:pt x="317" y="14"/>
                    </a:lnTo>
                    <a:lnTo>
                      <a:pt x="345" y="26"/>
                    </a:lnTo>
                    <a:lnTo>
                      <a:pt x="373" y="44"/>
                    </a:lnTo>
                    <a:lnTo>
                      <a:pt x="399" y="64"/>
                    </a:lnTo>
                    <a:lnTo>
                      <a:pt x="399" y="64"/>
                    </a:lnTo>
                    <a:lnTo>
                      <a:pt x="413" y="76"/>
                    </a:lnTo>
                    <a:lnTo>
                      <a:pt x="427" y="84"/>
                    </a:lnTo>
                    <a:lnTo>
                      <a:pt x="443" y="88"/>
                    </a:lnTo>
                    <a:lnTo>
                      <a:pt x="461" y="90"/>
                    </a:lnTo>
                    <a:lnTo>
                      <a:pt x="461" y="90"/>
                    </a:lnTo>
                    <a:lnTo>
                      <a:pt x="539" y="88"/>
                    </a:lnTo>
                    <a:lnTo>
                      <a:pt x="615" y="88"/>
                    </a:lnTo>
                    <a:lnTo>
                      <a:pt x="653" y="90"/>
                    </a:lnTo>
                    <a:lnTo>
                      <a:pt x="691" y="94"/>
                    </a:lnTo>
                    <a:lnTo>
                      <a:pt x="728" y="100"/>
                    </a:lnTo>
                    <a:lnTo>
                      <a:pt x="766" y="108"/>
                    </a:lnTo>
                    <a:lnTo>
                      <a:pt x="766" y="108"/>
                    </a:lnTo>
                    <a:lnTo>
                      <a:pt x="852" y="130"/>
                    </a:lnTo>
                    <a:lnTo>
                      <a:pt x="934" y="159"/>
                    </a:lnTo>
                    <a:lnTo>
                      <a:pt x="934" y="159"/>
                    </a:lnTo>
                    <a:lnTo>
                      <a:pt x="968" y="169"/>
                    </a:lnTo>
                    <a:lnTo>
                      <a:pt x="1002" y="177"/>
                    </a:lnTo>
                    <a:lnTo>
                      <a:pt x="1036" y="181"/>
                    </a:lnTo>
                    <a:lnTo>
                      <a:pt x="1072" y="181"/>
                    </a:lnTo>
                    <a:lnTo>
                      <a:pt x="1072" y="181"/>
                    </a:lnTo>
                    <a:lnTo>
                      <a:pt x="1124" y="179"/>
                    </a:lnTo>
                    <a:lnTo>
                      <a:pt x="1178" y="179"/>
                    </a:lnTo>
                    <a:lnTo>
                      <a:pt x="1178" y="179"/>
                    </a:lnTo>
                    <a:lnTo>
                      <a:pt x="1188" y="156"/>
                    </a:lnTo>
                    <a:lnTo>
                      <a:pt x="1200" y="136"/>
                    </a:lnTo>
                    <a:lnTo>
                      <a:pt x="1214" y="118"/>
                    </a:lnTo>
                    <a:lnTo>
                      <a:pt x="1230" y="102"/>
                    </a:lnTo>
                    <a:lnTo>
                      <a:pt x="1247" y="90"/>
                    </a:lnTo>
                    <a:lnTo>
                      <a:pt x="1267" y="80"/>
                    </a:lnTo>
                    <a:lnTo>
                      <a:pt x="1291" y="72"/>
                    </a:lnTo>
                    <a:lnTo>
                      <a:pt x="1315" y="68"/>
                    </a:lnTo>
                    <a:lnTo>
                      <a:pt x="1315" y="68"/>
                    </a:lnTo>
                    <a:lnTo>
                      <a:pt x="1331" y="68"/>
                    </a:lnTo>
                    <a:lnTo>
                      <a:pt x="1347" y="68"/>
                    </a:lnTo>
                    <a:lnTo>
                      <a:pt x="1363" y="72"/>
                    </a:lnTo>
                    <a:lnTo>
                      <a:pt x="1377" y="76"/>
                    </a:lnTo>
                    <a:lnTo>
                      <a:pt x="1405" y="88"/>
                    </a:lnTo>
                    <a:lnTo>
                      <a:pt x="1433" y="104"/>
                    </a:lnTo>
                    <a:lnTo>
                      <a:pt x="1433" y="104"/>
                    </a:lnTo>
                    <a:lnTo>
                      <a:pt x="1437" y="106"/>
                    </a:lnTo>
                    <a:lnTo>
                      <a:pt x="1439" y="112"/>
                    </a:lnTo>
                    <a:lnTo>
                      <a:pt x="1441" y="122"/>
                    </a:lnTo>
                    <a:lnTo>
                      <a:pt x="1441" y="122"/>
                    </a:lnTo>
                    <a:lnTo>
                      <a:pt x="1441" y="357"/>
                    </a:lnTo>
                    <a:lnTo>
                      <a:pt x="1441" y="357"/>
                    </a:lnTo>
                    <a:lnTo>
                      <a:pt x="0" y="357"/>
                    </a:lnTo>
                    <a:lnTo>
                      <a:pt x="0"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grpSp>
      <p:grpSp>
        <p:nvGrpSpPr>
          <p:cNvPr id="427" name="Group 426">
            <a:extLst>
              <a:ext uri="{FF2B5EF4-FFF2-40B4-BE49-F238E27FC236}">
                <a16:creationId xmlns:a16="http://schemas.microsoft.com/office/drawing/2014/main" id="{8C5A99EB-E2A3-37E5-D3A1-BDB19858BC8A}"/>
              </a:ext>
            </a:extLst>
          </p:cNvPr>
          <p:cNvGrpSpPr/>
          <p:nvPr/>
        </p:nvGrpSpPr>
        <p:grpSpPr>
          <a:xfrm>
            <a:off x="8988640" y="1292817"/>
            <a:ext cx="2266212" cy="937405"/>
            <a:chOff x="8946295" y="1220654"/>
            <a:chExt cx="2526226" cy="999899"/>
          </a:xfrm>
        </p:grpSpPr>
        <p:sp>
          <p:nvSpPr>
            <p:cNvPr id="431" name="Rectangle: Rounded Corners 1274">
              <a:extLst>
                <a:ext uri="{FF2B5EF4-FFF2-40B4-BE49-F238E27FC236}">
                  <a16:creationId xmlns:a16="http://schemas.microsoft.com/office/drawing/2014/main" id="{583B49E3-425F-BC8A-21AC-BB7C1DE73AA3}"/>
                </a:ext>
              </a:extLst>
            </p:cNvPr>
            <p:cNvSpPr/>
            <p:nvPr/>
          </p:nvSpPr>
          <p:spPr>
            <a:xfrm>
              <a:off x="8946295" y="1496506"/>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V</a:t>
              </a:r>
              <a:r>
                <a:rPr kumimoji="0" lang="en-US" sz="984" b="1" i="0" u="none" strike="noStrike" kern="1200" cap="none" spc="0" normalizeH="0" baseline="0" noProof="0" dirty="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itamin</a:t>
              </a:r>
              <a: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 B6–responsive seizures</a:t>
              </a:r>
            </a:p>
          </p:txBody>
        </p:sp>
        <p:sp>
          <p:nvSpPr>
            <p:cNvPr id="432" name="Oval 431">
              <a:extLst>
                <a:ext uri="{FF2B5EF4-FFF2-40B4-BE49-F238E27FC236}">
                  <a16:creationId xmlns:a16="http://schemas.microsoft.com/office/drawing/2014/main" id="{E2776D92-E9EF-1885-61D0-098A82505458}"/>
                </a:ext>
              </a:extLst>
            </p:cNvPr>
            <p:cNvSpPr>
              <a:spLocks/>
            </p:cNvSpPr>
            <p:nvPr/>
          </p:nvSpPr>
          <p:spPr>
            <a:xfrm>
              <a:off x="9935088" y="1220654"/>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3CC10141-AA06-A0D9-10E5-237BE5E19F2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114975" y="1322338"/>
              <a:ext cx="188867" cy="342321"/>
            </a:xfrm>
            <a:prstGeom prst="rect">
              <a:avLst/>
            </a:prstGeom>
          </p:spPr>
        </p:pic>
        <p:grpSp>
          <p:nvGrpSpPr>
            <p:cNvPr id="468" name="Group 467">
              <a:extLst>
                <a:ext uri="{FF2B5EF4-FFF2-40B4-BE49-F238E27FC236}">
                  <a16:creationId xmlns:a16="http://schemas.microsoft.com/office/drawing/2014/main" id="{DDF6E0AE-DD04-1369-A1EA-BDE064C60F3F}"/>
                </a:ext>
              </a:extLst>
            </p:cNvPr>
            <p:cNvGrpSpPr/>
            <p:nvPr/>
          </p:nvGrpSpPr>
          <p:grpSpPr>
            <a:xfrm>
              <a:off x="9856349" y="1467306"/>
              <a:ext cx="706119" cy="52385"/>
              <a:chOff x="1634070" y="1471440"/>
              <a:chExt cx="706119" cy="52385"/>
            </a:xfrm>
          </p:grpSpPr>
          <p:sp>
            <p:nvSpPr>
              <p:cNvPr id="470" name="Oval 469">
                <a:extLst>
                  <a:ext uri="{FF2B5EF4-FFF2-40B4-BE49-F238E27FC236}">
                    <a16:creationId xmlns:a16="http://schemas.microsoft.com/office/drawing/2014/main" id="{EBC8251A-84C6-92F2-670B-4602357A528F}"/>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9" name="Oval 468">
                <a:extLst>
                  <a:ext uri="{FF2B5EF4-FFF2-40B4-BE49-F238E27FC236}">
                    <a16:creationId xmlns:a16="http://schemas.microsoft.com/office/drawing/2014/main" id="{5F2D24B0-5DDE-1A7D-B61F-044599D36995}"/>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34" name="Group 433">
            <a:extLst>
              <a:ext uri="{FF2B5EF4-FFF2-40B4-BE49-F238E27FC236}">
                <a16:creationId xmlns:a16="http://schemas.microsoft.com/office/drawing/2014/main" id="{4375899B-96E0-E43A-C203-E6BA8648B819}"/>
              </a:ext>
            </a:extLst>
          </p:cNvPr>
          <p:cNvGrpSpPr/>
          <p:nvPr/>
        </p:nvGrpSpPr>
        <p:grpSpPr>
          <a:xfrm>
            <a:off x="3601358" y="2241509"/>
            <a:ext cx="2368337" cy="931346"/>
            <a:chOff x="4888426" y="2222482"/>
            <a:chExt cx="2526226" cy="993436"/>
          </a:xfrm>
        </p:grpSpPr>
        <p:sp>
          <p:nvSpPr>
            <p:cNvPr id="445" name="Rectangle: Rounded Corners 1274">
              <a:extLst>
                <a:ext uri="{FF2B5EF4-FFF2-40B4-BE49-F238E27FC236}">
                  <a16:creationId xmlns:a16="http://schemas.microsoft.com/office/drawing/2014/main" id="{0E941C4F-F034-52F1-AE91-38003AC74E51}"/>
                </a:ext>
              </a:extLst>
            </p:cNvPr>
            <p:cNvSpPr/>
            <p:nvPr/>
          </p:nvSpPr>
          <p:spPr>
            <a:xfrm>
              <a:off x="4888426" y="2491871"/>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C</a:t>
              </a:r>
              <a:r>
                <a:rPr kumimoji="0" lang="en-US" sz="984" b="1" i="0" u="none" strike="noStrike" kern="1200" cap="none" spc="0" normalizeH="0" baseline="0" noProof="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raniosynostosis</a:t>
              </a:r>
              <a:endPar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46" name="Oval 445">
              <a:extLst>
                <a:ext uri="{FF2B5EF4-FFF2-40B4-BE49-F238E27FC236}">
                  <a16:creationId xmlns:a16="http://schemas.microsoft.com/office/drawing/2014/main" id="{5A055DDD-8F1D-BB49-F2C4-EBC3719F1612}"/>
                </a:ext>
              </a:extLst>
            </p:cNvPr>
            <p:cNvSpPr>
              <a:spLocks/>
            </p:cNvSpPr>
            <p:nvPr/>
          </p:nvSpPr>
          <p:spPr>
            <a:xfrm>
              <a:off x="5877219" y="2222482"/>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6" name="Group 135">
              <a:extLst>
                <a:ext uri="{FF2B5EF4-FFF2-40B4-BE49-F238E27FC236}">
                  <a16:creationId xmlns:a16="http://schemas.microsoft.com/office/drawing/2014/main" id="{16D7B6EA-306F-58A9-981A-34C0D4B4979D}"/>
                </a:ext>
              </a:extLst>
            </p:cNvPr>
            <p:cNvGrpSpPr/>
            <p:nvPr/>
          </p:nvGrpSpPr>
          <p:grpSpPr>
            <a:xfrm>
              <a:off x="5996383" y="2359011"/>
              <a:ext cx="304727" cy="271436"/>
              <a:chOff x="5996383" y="2359011"/>
              <a:chExt cx="304727" cy="271436"/>
            </a:xfrm>
          </p:grpSpPr>
          <p:sp>
            <p:nvSpPr>
              <p:cNvPr id="450" name="Freeform: Shape 449">
                <a:extLst>
                  <a:ext uri="{FF2B5EF4-FFF2-40B4-BE49-F238E27FC236}">
                    <a16:creationId xmlns:a16="http://schemas.microsoft.com/office/drawing/2014/main" id="{39A5A66E-EC97-013B-90BC-DA3C13BBFD0A}"/>
                  </a:ext>
                </a:extLst>
              </p:cNvPr>
              <p:cNvSpPr/>
              <p:nvPr/>
            </p:nvSpPr>
            <p:spPr>
              <a:xfrm>
                <a:off x="5996383" y="2501015"/>
                <a:ext cx="145820" cy="129432"/>
              </a:xfrm>
              <a:custGeom>
                <a:avLst/>
                <a:gdLst>
                  <a:gd name="connsiteX0" fmla="*/ 144950 w 145820"/>
                  <a:gd name="connsiteY0" fmla="*/ 119217 h 129432"/>
                  <a:gd name="connsiteX1" fmla="*/ 78861 w 145820"/>
                  <a:gd name="connsiteY1" fmla="*/ 3435 h 129432"/>
                  <a:gd name="connsiteX2" fmla="*/ 67192 w 145820"/>
                  <a:gd name="connsiteY2" fmla="*/ 3435 h 129432"/>
                  <a:gd name="connsiteX3" fmla="*/ 886 w 145820"/>
                  <a:gd name="connsiteY3" fmla="*/ 119217 h 129432"/>
                  <a:gd name="connsiteX4" fmla="*/ 6811 w 145820"/>
                  <a:gd name="connsiteY4" fmla="*/ 129432 h 129432"/>
                  <a:gd name="connsiteX5" fmla="*/ 139024 w 145820"/>
                  <a:gd name="connsiteY5" fmla="*/ 129432 h 129432"/>
                  <a:gd name="connsiteX6" fmla="*/ 144950 w 145820"/>
                  <a:gd name="connsiteY6" fmla="*/ 119217 h 129432"/>
                  <a:gd name="connsiteX7" fmla="*/ 67847 w 145820"/>
                  <a:gd name="connsiteY7" fmla="*/ 30663 h 129432"/>
                  <a:gd name="connsiteX8" fmla="*/ 77989 w 145820"/>
                  <a:gd name="connsiteY8" fmla="*/ 30663 h 129432"/>
                  <a:gd name="connsiteX9" fmla="*/ 77989 w 145820"/>
                  <a:gd name="connsiteY9" fmla="*/ 90245 h 129432"/>
                  <a:gd name="connsiteX10" fmla="*/ 67847 w 145820"/>
                  <a:gd name="connsiteY10" fmla="*/ 90245 h 129432"/>
                  <a:gd name="connsiteX11" fmla="*/ 67847 w 145820"/>
                  <a:gd name="connsiteY11" fmla="*/ 30663 h 129432"/>
                  <a:gd name="connsiteX12" fmla="*/ 72936 w 145820"/>
                  <a:gd name="connsiteY12" fmla="*/ 114092 h 129432"/>
                  <a:gd name="connsiteX13" fmla="*/ 64502 w 145820"/>
                  <a:gd name="connsiteY13" fmla="*/ 105585 h 129432"/>
                  <a:gd name="connsiteX14" fmla="*/ 72936 w 145820"/>
                  <a:gd name="connsiteY14" fmla="*/ 97079 h 129432"/>
                  <a:gd name="connsiteX15" fmla="*/ 81406 w 145820"/>
                  <a:gd name="connsiteY15" fmla="*/ 105585 h 129432"/>
                  <a:gd name="connsiteX16" fmla="*/ 72936 w 145820"/>
                  <a:gd name="connsiteY16" fmla="*/ 114092 h 12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820" h="129432">
                    <a:moveTo>
                      <a:pt x="144950" y="119217"/>
                    </a:moveTo>
                    <a:lnTo>
                      <a:pt x="78861" y="3435"/>
                    </a:lnTo>
                    <a:cubicBezTo>
                      <a:pt x="76317" y="-1145"/>
                      <a:pt x="69737" y="-1145"/>
                      <a:pt x="67192" y="3435"/>
                    </a:cubicBezTo>
                    <a:lnTo>
                      <a:pt x="886" y="119217"/>
                    </a:lnTo>
                    <a:cubicBezTo>
                      <a:pt x="-1659" y="123798"/>
                      <a:pt x="1576" y="129432"/>
                      <a:pt x="6811" y="129432"/>
                    </a:cubicBezTo>
                    <a:lnTo>
                      <a:pt x="139024" y="129432"/>
                    </a:lnTo>
                    <a:cubicBezTo>
                      <a:pt x="144259" y="129432"/>
                      <a:pt x="147458" y="123798"/>
                      <a:pt x="144950" y="119217"/>
                    </a:cubicBezTo>
                    <a:close/>
                    <a:moveTo>
                      <a:pt x="67847" y="30663"/>
                    </a:moveTo>
                    <a:lnTo>
                      <a:pt x="77989" y="30663"/>
                    </a:lnTo>
                    <a:lnTo>
                      <a:pt x="77989" y="90245"/>
                    </a:lnTo>
                    <a:lnTo>
                      <a:pt x="67847" y="90245"/>
                    </a:lnTo>
                    <a:lnTo>
                      <a:pt x="67847" y="30663"/>
                    </a:lnTo>
                    <a:close/>
                    <a:moveTo>
                      <a:pt x="72936" y="114092"/>
                    </a:moveTo>
                    <a:cubicBezTo>
                      <a:pt x="68210" y="114092"/>
                      <a:pt x="64502" y="110347"/>
                      <a:pt x="64502" y="105585"/>
                    </a:cubicBezTo>
                    <a:cubicBezTo>
                      <a:pt x="64502" y="100823"/>
                      <a:pt x="68210" y="97079"/>
                      <a:pt x="72936" y="97079"/>
                    </a:cubicBezTo>
                    <a:cubicBezTo>
                      <a:pt x="77662" y="97079"/>
                      <a:pt x="81406" y="100823"/>
                      <a:pt x="81406" y="105585"/>
                    </a:cubicBezTo>
                    <a:cubicBezTo>
                      <a:pt x="81406" y="110347"/>
                      <a:pt x="77698" y="114092"/>
                      <a:pt x="72936" y="114092"/>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nvGrpSpPr>
              <p:cNvPr id="451" name="Graphic 7">
                <a:extLst>
                  <a:ext uri="{FF2B5EF4-FFF2-40B4-BE49-F238E27FC236}">
                    <a16:creationId xmlns:a16="http://schemas.microsoft.com/office/drawing/2014/main" id="{6EB4E554-CAED-3231-C4FE-82D9C9E7CB19}"/>
                  </a:ext>
                </a:extLst>
              </p:cNvPr>
              <p:cNvGrpSpPr/>
              <p:nvPr/>
            </p:nvGrpSpPr>
            <p:grpSpPr>
              <a:xfrm>
                <a:off x="6022209" y="2359011"/>
                <a:ext cx="278901" cy="245232"/>
                <a:chOff x="6022209" y="2359011"/>
                <a:chExt cx="278901" cy="245232"/>
              </a:xfrm>
              <a:solidFill>
                <a:schemeClr val="bg1"/>
              </a:solidFill>
            </p:grpSpPr>
            <p:sp>
              <p:nvSpPr>
                <p:cNvPr id="454" name="Freeform: Shape 453">
                  <a:extLst>
                    <a:ext uri="{FF2B5EF4-FFF2-40B4-BE49-F238E27FC236}">
                      <a16:creationId xmlns:a16="http://schemas.microsoft.com/office/drawing/2014/main" id="{2691DD6D-9886-34EB-0087-0AA0E98EE35B}"/>
                    </a:ext>
                  </a:extLst>
                </p:cNvPr>
                <p:cNvSpPr/>
                <p:nvPr/>
              </p:nvSpPr>
              <p:spPr>
                <a:xfrm>
                  <a:off x="6022209" y="2359011"/>
                  <a:ext cx="278901" cy="245232"/>
                </a:xfrm>
                <a:custGeom>
                  <a:avLst/>
                  <a:gdLst>
                    <a:gd name="connsiteX0" fmla="*/ 276384 w 278901"/>
                    <a:gd name="connsiteY0" fmla="*/ 161870 h 245232"/>
                    <a:gd name="connsiteX1" fmla="*/ 266460 w 278901"/>
                    <a:gd name="connsiteY1" fmla="*/ 148238 h 245232"/>
                    <a:gd name="connsiteX2" fmla="*/ 262170 w 278901"/>
                    <a:gd name="connsiteY2" fmla="*/ 143185 h 245232"/>
                    <a:gd name="connsiteX3" fmla="*/ 253119 w 278901"/>
                    <a:gd name="connsiteY3" fmla="*/ 135878 h 245232"/>
                    <a:gd name="connsiteX4" fmla="*/ 247193 w 278901"/>
                    <a:gd name="connsiteY4" fmla="*/ 125881 h 245232"/>
                    <a:gd name="connsiteX5" fmla="*/ 251919 w 278901"/>
                    <a:gd name="connsiteY5" fmla="*/ 114103 h 245232"/>
                    <a:gd name="connsiteX6" fmla="*/ 256499 w 278901"/>
                    <a:gd name="connsiteY6" fmla="*/ 99962 h 245232"/>
                    <a:gd name="connsiteX7" fmla="*/ 248793 w 278901"/>
                    <a:gd name="connsiteY7" fmla="*/ 86076 h 245232"/>
                    <a:gd name="connsiteX8" fmla="*/ 233670 w 278901"/>
                    <a:gd name="connsiteY8" fmla="*/ 77860 h 245232"/>
                    <a:gd name="connsiteX9" fmla="*/ 231271 w 278901"/>
                    <a:gd name="connsiteY9" fmla="*/ 74188 h 245232"/>
                    <a:gd name="connsiteX10" fmla="*/ 219784 w 278901"/>
                    <a:gd name="connsiteY10" fmla="*/ 46197 h 245232"/>
                    <a:gd name="connsiteX11" fmla="*/ 198299 w 278901"/>
                    <a:gd name="connsiteY11" fmla="*/ 21769 h 245232"/>
                    <a:gd name="connsiteX12" fmla="*/ 173398 w 278901"/>
                    <a:gd name="connsiteY12" fmla="*/ 6173 h 245232"/>
                    <a:gd name="connsiteX13" fmla="*/ 134865 w 278901"/>
                    <a:gd name="connsiteY13" fmla="*/ 175 h 245232"/>
                    <a:gd name="connsiteX14" fmla="*/ 102475 w 278901"/>
                    <a:gd name="connsiteY14" fmla="*/ 1811 h 245232"/>
                    <a:gd name="connsiteX15" fmla="*/ 69976 w 278901"/>
                    <a:gd name="connsiteY15" fmla="*/ 10972 h 245232"/>
                    <a:gd name="connsiteX16" fmla="*/ 13521 w 278901"/>
                    <a:gd name="connsiteY16" fmla="*/ 56994 h 245232"/>
                    <a:gd name="connsiteX17" fmla="*/ 361 w 278901"/>
                    <a:gd name="connsiteY17" fmla="*/ 101998 h 245232"/>
                    <a:gd name="connsiteX18" fmla="*/ 2942 w 278901"/>
                    <a:gd name="connsiteY18" fmla="*/ 126608 h 245232"/>
                    <a:gd name="connsiteX19" fmla="*/ 11449 w 278901"/>
                    <a:gd name="connsiteY19" fmla="*/ 167832 h 245232"/>
                    <a:gd name="connsiteX20" fmla="*/ 28389 w 278901"/>
                    <a:gd name="connsiteY20" fmla="*/ 194914 h 245232"/>
                    <a:gd name="connsiteX21" fmla="*/ 34896 w 278901"/>
                    <a:gd name="connsiteY21" fmla="*/ 202839 h 245232"/>
                    <a:gd name="connsiteX22" fmla="*/ 38677 w 278901"/>
                    <a:gd name="connsiteY22" fmla="*/ 206802 h 245232"/>
                    <a:gd name="connsiteX23" fmla="*/ 58234 w 278901"/>
                    <a:gd name="connsiteY23" fmla="*/ 217307 h 245232"/>
                    <a:gd name="connsiteX24" fmla="*/ 76483 w 278901"/>
                    <a:gd name="connsiteY24" fmla="*/ 222760 h 245232"/>
                    <a:gd name="connsiteX25" fmla="*/ 110872 w 278901"/>
                    <a:gd name="connsiteY25" fmla="*/ 222070 h 245232"/>
                    <a:gd name="connsiteX26" fmla="*/ 124068 w 278901"/>
                    <a:gd name="connsiteY26" fmla="*/ 211964 h 245232"/>
                    <a:gd name="connsiteX27" fmla="*/ 128430 w 278901"/>
                    <a:gd name="connsiteY27" fmla="*/ 207347 h 245232"/>
                    <a:gd name="connsiteX28" fmla="*/ 139336 w 278901"/>
                    <a:gd name="connsiteY28" fmla="*/ 201567 h 245232"/>
                    <a:gd name="connsiteX29" fmla="*/ 145952 w 278901"/>
                    <a:gd name="connsiteY29" fmla="*/ 201749 h 245232"/>
                    <a:gd name="connsiteX30" fmla="*/ 159730 w 278901"/>
                    <a:gd name="connsiteY30" fmla="*/ 217017 h 245232"/>
                    <a:gd name="connsiteX31" fmla="*/ 177906 w 278901"/>
                    <a:gd name="connsiteY31" fmla="*/ 240573 h 245232"/>
                    <a:gd name="connsiteX32" fmla="*/ 188521 w 278901"/>
                    <a:gd name="connsiteY32" fmla="*/ 244971 h 245232"/>
                    <a:gd name="connsiteX33" fmla="*/ 220947 w 278901"/>
                    <a:gd name="connsiteY33" fmla="*/ 238646 h 245232"/>
                    <a:gd name="connsiteX34" fmla="*/ 253300 w 278901"/>
                    <a:gd name="connsiteY34" fmla="*/ 230903 h 245232"/>
                    <a:gd name="connsiteX35" fmla="*/ 269150 w 278901"/>
                    <a:gd name="connsiteY35" fmla="*/ 224541 h 245232"/>
                    <a:gd name="connsiteX36" fmla="*/ 274530 w 278901"/>
                    <a:gd name="connsiteY36" fmla="*/ 207565 h 245232"/>
                    <a:gd name="connsiteX37" fmla="*/ 271367 w 278901"/>
                    <a:gd name="connsiteY37" fmla="*/ 201712 h 245232"/>
                    <a:gd name="connsiteX38" fmla="*/ 270168 w 278901"/>
                    <a:gd name="connsiteY38" fmla="*/ 190552 h 245232"/>
                    <a:gd name="connsiteX39" fmla="*/ 271622 w 278901"/>
                    <a:gd name="connsiteY39" fmla="*/ 186081 h 245232"/>
                    <a:gd name="connsiteX40" fmla="*/ 277329 w 278901"/>
                    <a:gd name="connsiteY40" fmla="*/ 173321 h 245232"/>
                    <a:gd name="connsiteX41" fmla="*/ 277475 w 278901"/>
                    <a:gd name="connsiteY41" fmla="*/ 164160 h 245232"/>
                    <a:gd name="connsiteX42" fmla="*/ 276275 w 278901"/>
                    <a:gd name="connsiteY42" fmla="*/ 161979 h 245232"/>
                    <a:gd name="connsiteX43" fmla="*/ 131048 w 278901"/>
                    <a:gd name="connsiteY43" fmla="*/ 199131 h 245232"/>
                    <a:gd name="connsiteX44" fmla="*/ 119524 w 278901"/>
                    <a:gd name="connsiteY44" fmla="*/ 202221 h 245232"/>
                    <a:gd name="connsiteX45" fmla="*/ 112617 w 278901"/>
                    <a:gd name="connsiteY45" fmla="*/ 198041 h 245232"/>
                    <a:gd name="connsiteX46" fmla="*/ 113708 w 278901"/>
                    <a:gd name="connsiteY46" fmla="*/ 201821 h 245232"/>
                    <a:gd name="connsiteX47" fmla="*/ 115562 w 278901"/>
                    <a:gd name="connsiteY47" fmla="*/ 203530 h 245232"/>
                    <a:gd name="connsiteX48" fmla="*/ 119488 w 278901"/>
                    <a:gd name="connsiteY48" fmla="*/ 211200 h 245232"/>
                    <a:gd name="connsiteX49" fmla="*/ 111526 w 278901"/>
                    <a:gd name="connsiteY49" fmla="*/ 217707 h 245232"/>
                    <a:gd name="connsiteX50" fmla="*/ 99857 w 278901"/>
                    <a:gd name="connsiteY50" fmla="*/ 216399 h 245232"/>
                    <a:gd name="connsiteX51" fmla="*/ 70230 w 278901"/>
                    <a:gd name="connsiteY51" fmla="*/ 206402 h 245232"/>
                    <a:gd name="connsiteX52" fmla="*/ 55798 w 278901"/>
                    <a:gd name="connsiteY52" fmla="*/ 202476 h 245232"/>
                    <a:gd name="connsiteX53" fmla="*/ 53363 w 278901"/>
                    <a:gd name="connsiteY53" fmla="*/ 202657 h 245232"/>
                    <a:gd name="connsiteX54" fmla="*/ 89134 w 278901"/>
                    <a:gd name="connsiteY54" fmla="*/ 217671 h 245232"/>
                    <a:gd name="connsiteX55" fmla="*/ 85244 w 278901"/>
                    <a:gd name="connsiteY55" fmla="*/ 218907 h 245232"/>
                    <a:gd name="connsiteX56" fmla="*/ 62306 w 278901"/>
                    <a:gd name="connsiteY56" fmla="*/ 213345 h 245232"/>
                    <a:gd name="connsiteX57" fmla="*/ 45002 w 278901"/>
                    <a:gd name="connsiteY57" fmla="*/ 204584 h 245232"/>
                    <a:gd name="connsiteX58" fmla="*/ 37332 w 278901"/>
                    <a:gd name="connsiteY58" fmla="*/ 198004 h 245232"/>
                    <a:gd name="connsiteX59" fmla="*/ 29843 w 278901"/>
                    <a:gd name="connsiteY59" fmla="*/ 189534 h 245232"/>
                    <a:gd name="connsiteX60" fmla="*/ 27335 w 278901"/>
                    <a:gd name="connsiteY60" fmla="*/ 186008 h 245232"/>
                    <a:gd name="connsiteX61" fmla="*/ 12576 w 278901"/>
                    <a:gd name="connsiteY61" fmla="*/ 152237 h 245232"/>
                    <a:gd name="connsiteX62" fmla="*/ 7086 w 278901"/>
                    <a:gd name="connsiteY62" fmla="*/ 115739 h 245232"/>
                    <a:gd name="connsiteX63" fmla="*/ 6287 w 278901"/>
                    <a:gd name="connsiteY63" fmla="*/ 92147 h 245232"/>
                    <a:gd name="connsiteX64" fmla="*/ 15847 w 278901"/>
                    <a:gd name="connsiteY64" fmla="*/ 63828 h 245232"/>
                    <a:gd name="connsiteX65" fmla="*/ 92551 w 278901"/>
                    <a:gd name="connsiteY65" fmla="*/ 8682 h 245232"/>
                    <a:gd name="connsiteX66" fmla="*/ 149151 w 278901"/>
                    <a:gd name="connsiteY66" fmla="*/ 5919 h 245232"/>
                    <a:gd name="connsiteX67" fmla="*/ 175870 w 278901"/>
                    <a:gd name="connsiteY67" fmla="*/ 11881 h 245232"/>
                    <a:gd name="connsiteX68" fmla="*/ 199499 w 278901"/>
                    <a:gd name="connsiteY68" fmla="*/ 29875 h 245232"/>
                    <a:gd name="connsiteX69" fmla="*/ 217421 w 278901"/>
                    <a:gd name="connsiteY69" fmla="*/ 50378 h 245232"/>
                    <a:gd name="connsiteX70" fmla="*/ 225891 w 278901"/>
                    <a:gd name="connsiteY70" fmla="*/ 66118 h 245232"/>
                    <a:gd name="connsiteX71" fmla="*/ 225891 w 278901"/>
                    <a:gd name="connsiteY71" fmla="*/ 66118 h 245232"/>
                    <a:gd name="connsiteX72" fmla="*/ 226218 w 278901"/>
                    <a:gd name="connsiteY72" fmla="*/ 68227 h 245232"/>
                    <a:gd name="connsiteX73" fmla="*/ 225345 w 278901"/>
                    <a:gd name="connsiteY73" fmla="*/ 67318 h 245232"/>
                    <a:gd name="connsiteX74" fmla="*/ 209496 w 278901"/>
                    <a:gd name="connsiteY74" fmla="*/ 50850 h 245232"/>
                    <a:gd name="connsiteX75" fmla="*/ 213095 w 278901"/>
                    <a:gd name="connsiteY75" fmla="*/ 56194 h 245232"/>
                    <a:gd name="connsiteX76" fmla="*/ 220583 w 278901"/>
                    <a:gd name="connsiteY76" fmla="*/ 64773 h 245232"/>
                    <a:gd name="connsiteX77" fmla="*/ 225127 w 278901"/>
                    <a:gd name="connsiteY77" fmla="*/ 74770 h 245232"/>
                    <a:gd name="connsiteX78" fmla="*/ 225091 w 278901"/>
                    <a:gd name="connsiteY78" fmla="*/ 76951 h 245232"/>
                    <a:gd name="connsiteX79" fmla="*/ 224873 w 278901"/>
                    <a:gd name="connsiteY79" fmla="*/ 79169 h 245232"/>
                    <a:gd name="connsiteX80" fmla="*/ 226763 w 278901"/>
                    <a:gd name="connsiteY80" fmla="*/ 78333 h 245232"/>
                    <a:gd name="connsiteX81" fmla="*/ 229162 w 278901"/>
                    <a:gd name="connsiteY81" fmla="*/ 78842 h 245232"/>
                    <a:gd name="connsiteX82" fmla="*/ 243122 w 278901"/>
                    <a:gd name="connsiteY82" fmla="*/ 87348 h 245232"/>
                    <a:gd name="connsiteX83" fmla="*/ 249120 w 278901"/>
                    <a:gd name="connsiteY83" fmla="*/ 90220 h 245232"/>
                    <a:gd name="connsiteX84" fmla="*/ 253337 w 278901"/>
                    <a:gd name="connsiteY84" fmla="*/ 99053 h 245232"/>
                    <a:gd name="connsiteX85" fmla="*/ 244140 w 278901"/>
                    <a:gd name="connsiteY85" fmla="*/ 121265 h 245232"/>
                    <a:gd name="connsiteX86" fmla="*/ 242904 w 278901"/>
                    <a:gd name="connsiteY86" fmla="*/ 132134 h 245232"/>
                    <a:gd name="connsiteX87" fmla="*/ 250283 w 278901"/>
                    <a:gd name="connsiteY87" fmla="*/ 138823 h 245232"/>
                    <a:gd name="connsiteX88" fmla="*/ 252755 w 278901"/>
                    <a:gd name="connsiteY88" fmla="*/ 139259 h 245232"/>
                    <a:gd name="connsiteX89" fmla="*/ 258753 w 278901"/>
                    <a:gd name="connsiteY89" fmla="*/ 143985 h 245232"/>
                    <a:gd name="connsiteX90" fmla="*/ 265260 w 278901"/>
                    <a:gd name="connsiteY90" fmla="*/ 151364 h 245232"/>
                    <a:gd name="connsiteX91" fmla="*/ 263733 w 278901"/>
                    <a:gd name="connsiteY91" fmla="*/ 160416 h 245232"/>
                    <a:gd name="connsiteX92" fmla="*/ 260898 w 278901"/>
                    <a:gd name="connsiteY92" fmla="*/ 161543 h 245232"/>
                    <a:gd name="connsiteX93" fmla="*/ 251519 w 278901"/>
                    <a:gd name="connsiteY93" fmla="*/ 159689 h 245232"/>
                    <a:gd name="connsiteX94" fmla="*/ 245412 w 278901"/>
                    <a:gd name="connsiteY94" fmla="*/ 153655 h 245232"/>
                    <a:gd name="connsiteX95" fmla="*/ 244794 w 278901"/>
                    <a:gd name="connsiteY95" fmla="*/ 154781 h 245232"/>
                    <a:gd name="connsiteX96" fmla="*/ 252864 w 278901"/>
                    <a:gd name="connsiteY96" fmla="*/ 165469 h 245232"/>
                    <a:gd name="connsiteX97" fmla="*/ 241522 w 278901"/>
                    <a:gd name="connsiteY97" fmla="*/ 170740 h 245232"/>
                    <a:gd name="connsiteX98" fmla="*/ 239123 w 278901"/>
                    <a:gd name="connsiteY98" fmla="*/ 169686 h 245232"/>
                    <a:gd name="connsiteX99" fmla="*/ 233888 w 278901"/>
                    <a:gd name="connsiteY99" fmla="*/ 162234 h 245232"/>
                    <a:gd name="connsiteX100" fmla="*/ 236833 w 278901"/>
                    <a:gd name="connsiteY100" fmla="*/ 169940 h 245232"/>
                    <a:gd name="connsiteX101" fmla="*/ 235924 w 278901"/>
                    <a:gd name="connsiteY101" fmla="*/ 173103 h 245232"/>
                    <a:gd name="connsiteX102" fmla="*/ 219856 w 278901"/>
                    <a:gd name="connsiteY102" fmla="*/ 178047 h 245232"/>
                    <a:gd name="connsiteX103" fmla="*/ 217130 w 278901"/>
                    <a:gd name="connsiteY103" fmla="*/ 176120 h 245232"/>
                    <a:gd name="connsiteX104" fmla="*/ 214767 w 278901"/>
                    <a:gd name="connsiteY104" fmla="*/ 165833 h 245232"/>
                    <a:gd name="connsiteX105" fmla="*/ 215785 w 278901"/>
                    <a:gd name="connsiteY105" fmla="*/ 162343 h 245232"/>
                    <a:gd name="connsiteX106" fmla="*/ 219093 w 278901"/>
                    <a:gd name="connsiteY106" fmla="*/ 157253 h 245232"/>
                    <a:gd name="connsiteX107" fmla="*/ 218802 w 278901"/>
                    <a:gd name="connsiteY107" fmla="*/ 155509 h 245232"/>
                    <a:gd name="connsiteX108" fmla="*/ 217348 w 278901"/>
                    <a:gd name="connsiteY108" fmla="*/ 156054 h 245232"/>
                    <a:gd name="connsiteX109" fmla="*/ 199172 w 278901"/>
                    <a:gd name="connsiteY109" fmla="*/ 163688 h 245232"/>
                    <a:gd name="connsiteX110" fmla="*/ 167800 w 278901"/>
                    <a:gd name="connsiteY110" fmla="*/ 165396 h 245232"/>
                    <a:gd name="connsiteX111" fmla="*/ 154604 w 278901"/>
                    <a:gd name="connsiteY111" fmla="*/ 166923 h 245232"/>
                    <a:gd name="connsiteX112" fmla="*/ 148097 w 278901"/>
                    <a:gd name="connsiteY112" fmla="*/ 170958 h 245232"/>
                    <a:gd name="connsiteX113" fmla="*/ 143698 w 278901"/>
                    <a:gd name="connsiteY113" fmla="*/ 172703 h 245232"/>
                    <a:gd name="connsiteX114" fmla="*/ 134210 w 278901"/>
                    <a:gd name="connsiteY114" fmla="*/ 170776 h 245232"/>
                    <a:gd name="connsiteX115" fmla="*/ 127812 w 278901"/>
                    <a:gd name="connsiteY115" fmla="*/ 175393 h 245232"/>
                    <a:gd name="connsiteX116" fmla="*/ 131775 w 278901"/>
                    <a:gd name="connsiteY116" fmla="*/ 188262 h 245232"/>
                    <a:gd name="connsiteX117" fmla="*/ 131157 w 278901"/>
                    <a:gd name="connsiteY117" fmla="*/ 199168 h 245232"/>
                    <a:gd name="connsiteX118" fmla="*/ 262316 w 278901"/>
                    <a:gd name="connsiteY118" fmla="*/ 184336 h 245232"/>
                    <a:gd name="connsiteX119" fmla="*/ 263988 w 278901"/>
                    <a:gd name="connsiteY119" fmla="*/ 181428 h 245232"/>
                    <a:gd name="connsiteX120" fmla="*/ 269223 w 278901"/>
                    <a:gd name="connsiteY120" fmla="*/ 179792 h 245232"/>
                    <a:gd name="connsiteX121" fmla="*/ 263006 w 278901"/>
                    <a:gd name="connsiteY121" fmla="*/ 191643 h 245232"/>
                    <a:gd name="connsiteX122" fmla="*/ 262316 w 278901"/>
                    <a:gd name="connsiteY122" fmla="*/ 184372 h 245232"/>
                    <a:gd name="connsiteX123" fmla="*/ 258135 w 278901"/>
                    <a:gd name="connsiteY123" fmla="*/ 173248 h 245232"/>
                    <a:gd name="connsiteX124" fmla="*/ 257008 w 278901"/>
                    <a:gd name="connsiteY124" fmla="*/ 170413 h 245232"/>
                    <a:gd name="connsiteX125" fmla="*/ 258899 w 278901"/>
                    <a:gd name="connsiteY125" fmla="*/ 166269 h 245232"/>
                    <a:gd name="connsiteX126" fmla="*/ 261734 w 278901"/>
                    <a:gd name="connsiteY126" fmla="*/ 167323 h 245232"/>
                    <a:gd name="connsiteX127" fmla="*/ 266060 w 278901"/>
                    <a:gd name="connsiteY127" fmla="*/ 176266 h 245232"/>
                    <a:gd name="connsiteX128" fmla="*/ 258099 w 278901"/>
                    <a:gd name="connsiteY128" fmla="*/ 173248 h 245232"/>
                    <a:gd name="connsiteX129" fmla="*/ 253628 w 278901"/>
                    <a:gd name="connsiteY129" fmla="*/ 180882 h 245232"/>
                    <a:gd name="connsiteX130" fmla="*/ 250247 w 278901"/>
                    <a:gd name="connsiteY130" fmla="*/ 179755 h 245232"/>
                    <a:gd name="connsiteX131" fmla="*/ 247593 w 278901"/>
                    <a:gd name="connsiteY131" fmla="*/ 174739 h 245232"/>
                    <a:gd name="connsiteX132" fmla="*/ 248429 w 278901"/>
                    <a:gd name="connsiteY132" fmla="*/ 180919 h 245232"/>
                    <a:gd name="connsiteX133" fmla="*/ 247302 w 278901"/>
                    <a:gd name="connsiteY133" fmla="*/ 183173 h 245232"/>
                    <a:gd name="connsiteX134" fmla="*/ 232216 w 278901"/>
                    <a:gd name="connsiteY134" fmla="*/ 187862 h 245232"/>
                    <a:gd name="connsiteX135" fmla="*/ 230108 w 278901"/>
                    <a:gd name="connsiteY135" fmla="*/ 186699 h 245232"/>
                    <a:gd name="connsiteX136" fmla="*/ 229999 w 278901"/>
                    <a:gd name="connsiteY136" fmla="*/ 186444 h 245232"/>
                    <a:gd name="connsiteX137" fmla="*/ 234906 w 278901"/>
                    <a:gd name="connsiteY137" fmla="*/ 177320 h 245232"/>
                    <a:gd name="connsiteX138" fmla="*/ 236724 w 278901"/>
                    <a:gd name="connsiteY138" fmla="*/ 178374 h 245232"/>
                    <a:gd name="connsiteX139" fmla="*/ 238432 w 278901"/>
                    <a:gd name="connsiteY139" fmla="*/ 182482 h 245232"/>
                    <a:gd name="connsiteX140" fmla="*/ 239414 w 278901"/>
                    <a:gd name="connsiteY140" fmla="*/ 183209 h 245232"/>
                    <a:gd name="connsiteX141" fmla="*/ 239814 w 278901"/>
                    <a:gd name="connsiteY141" fmla="*/ 182046 h 245232"/>
                    <a:gd name="connsiteX142" fmla="*/ 239668 w 278901"/>
                    <a:gd name="connsiteY142" fmla="*/ 181210 h 245232"/>
                    <a:gd name="connsiteX143" fmla="*/ 243267 w 278901"/>
                    <a:gd name="connsiteY143" fmla="*/ 173721 h 245232"/>
                    <a:gd name="connsiteX144" fmla="*/ 252028 w 278901"/>
                    <a:gd name="connsiteY144" fmla="*/ 169504 h 245232"/>
                    <a:gd name="connsiteX145" fmla="*/ 254827 w 278901"/>
                    <a:gd name="connsiteY145" fmla="*/ 170486 h 245232"/>
                    <a:gd name="connsiteX146" fmla="*/ 257335 w 278901"/>
                    <a:gd name="connsiteY146" fmla="*/ 176956 h 245232"/>
                    <a:gd name="connsiteX147" fmla="*/ 256209 w 278901"/>
                    <a:gd name="connsiteY147" fmla="*/ 179755 h 245232"/>
                    <a:gd name="connsiteX148" fmla="*/ 253664 w 278901"/>
                    <a:gd name="connsiteY148" fmla="*/ 180846 h 245232"/>
                    <a:gd name="connsiteX149" fmla="*/ 254791 w 278901"/>
                    <a:gd name="connsiteY149" fmla="*/ 194951 h 245232"/>
                    <a:gd name="connsiteX150" fmla="*/ 251410 w 278901"/>
                    <a:gd name="connsiteY150" fmla="*/ 198804 h 245232"/>
                    <a:gd name="connsiteX151" fmla="*/ 250283 w 278901"/>
                    <a:gd name="connsiteY151" fmla="*/ 197750 h 245232"/>
                    <a:gd name="connsiteX152" fmla="*/ 248211 w 278901"/>
                    <a:gd name="connsiteY152" fmla="*/ 187753 h 245232"/>
                    <a:gd name="connsiteX153" fmla="*/ 250465 w 278901"/>
                    <a:gd name="connsiteY153" fmla="*/ 185572 h 245232"/>
                    <a:gd name="connsiteX154" fmla="*/ 252900 w 278901"/>
                    <a:gd name="connsiteY154" fmla="*/ 186372 h 245232"/>
                    <a:gd name="connsiteX155" fmla="*/ 254791 w 278901"/>
                    <a:gd name="connsiteY155" fmla="*/ 194987 h 245232"/>
                    <a:gd name="connsiteX156" fmla="*/ 247011 w 278901"/>
                    <a:gd name="connsiteY156" fmla="*/ 199822 h 245232"/>
                    <a:gd name="connsiteX157" fmla="*/ 240068 w 278901"/>
                    <a:gd name="connsiteY157" fmla="*/ 201785 h 245232"/>
                    <a:gd name="connsiteX158" fmla="*/ 239268 w 278901"/>
                    <a:gd name="connsiteY158" fmla="*/ 200585 h 245232"/>
                    <a:gd name="connsiteX159" fmla="*/ 236905 w 278901"/>
                    <a:gd name="connsiteY159" fmla="*/ 191788 h 245232"/>
                    <a:gd name="connsiteX160" fmla="*/ 237814 w 278901"/>
                    <a:gd name="connsiteY160" fmla="*/ 189825 h 245232"/>
                    <a:gd name="connsiteX161" fmla="*/ 238069 w 278901"/>
                    <a:gd name="connsiteY161" fmla="*/ 189716 h 245232"/>
                    <a:gd name="connsiteX162" fmla="*/ 246830 w 278901"/>
                    <a:gd name="connsiteY162" fmla="*/ 194514 h 245232"/>
                    <a:gd name="connsiteX163" fmla="*/ 247448 w 278901"/>
                    <a:gd name="connsiteY163" fmla="*/ 198259 h 245232"/>
                    <a:gd name="connsiteX164" fmla="*/ 247048 w 278901"/>
                    <a:gd name="connsiteY164" fmla="*/ 199822 h 245232"/>
                    <a:gd name="connsiteX165" fmla="*/ 222255 w 278901"/>
                    <a:gd name="connsiteY165" fmla="*/ 202912 h 245232"/>
                    <a:gd name="connsiteX166" fmla="*/ 220620 w 278901"/>
                    <a:gd name="connsiteY166" fmla="*/ 204693 h 245232"/>
                    <a:gd name="connsiteX167" fmla="*/ 214294 w 278901"/>
                    <a:gd name="connsiteY167" fmla="*/ 204111 h 245232"/>
                    <a:gd name="connsiteX168" fmla="*/ 210768 w 278901"/>
                    <a:gd name="connsiteY168" fmla="*/ 197932 h 245232"/>
                    <a:gd name="connsiteX169" fmla="*/ 213386 w 278901"/>
                    <a:gd name="connsiteY169" fmla="*/ 195532 h 245232"/>
                    <a:gd name="connsiteX170" fmla="*/ 220620 w 278901"/>
                    <a:gd name="connsiteY170" fmla="*/ 193860 h 245232"/>
                    <a:gd name="connsiteX171" fmla="*/ 231162 w 278901"/>
                    <a:gd name="connsiteY171" fmla="*/ 191752 h 245232"/>
                    <a:gd name="connsiteX172" fmla="*/ 234615 w 278901"/>
                    <a:gd name="connsiteY172" fmla="*/ 193751 h 245232"/>
                    <a:gd name="connsiteX173" fmla="*/ 235960 w 278901"/>
                    <a:gd name="connsiteY173" fmla="*/ 201930 h 245232"/>
                    <a:gd name="connsiteX174" fmla="*/ 234579 w 278901"/>
                    <a:gd name="connsiteY174" fmla="*/ 203857 h 245232"/>
                    <a:gd name="connsiteX175" fmla="*/ 226581 w 278901"/>
                    <a:gd name="connsiteY175" fmla="*/ 204402 h 245232"/>
                    <a:gd name="connsiteX176" fmla="*/ 225018 w 278901"/>
                    <a:gd name="connsiteY176" fmla="*/ 202766 h 245232"/>
                    <a:gd name="connsiteX177" fmla="*/ 221347 w 278901"/>
                    <a:gd name="connsiteY177" fmla="*/ 196659 h 245232"/>
                    <a:gd name="connsiteX178" fmla="*/ 222219 w 278901"/>
                    <a:gd name="connsiteY178" fmla="*/ 202912 h 245232"/>
                    <a:gd name="connsiteX179" fmla="*/ 208042 w 278901"/>
                    <a:gd name="connsiteY179" fmla="*/ 177865 h 245232"/>
                    <a:gd name="connsiteX180" fmla="*/ 203025 w 278901"/>
                    <a:gd name="connsiteY180" fmla="*/ 174230 h 245232"/>
                    <a:gd name="connsiteX181" fmla="*/ 201935 w 278901"/>
                    <a:gd name="connsiteY181" fmla="*/ 169104 h 245232"/>
                    <a:gd name="connsiteX182" fmla="*/ 202807 w 278901"/>
                    <a:gd name="connsiteY182" fmla="*/ 166996 h 245232"/>
                    <a:gd name="connsiteX183" fmla="*/ 205243 w 278901"/>
                    <a:gd name="connsiteY183" fmla="*/ 168341 h 245232"/>
                    <a:gd name="connsiteX184" fmla="*/ 208042 w 278901"/>
                    <a:gd name="connsiteY184" fmla="*/ 177829 h 245232"/>
                    <a:gd name="connsiteX185" fmla="*/ 210041 w 278901"/>
                    <a:gd name="connsiteY185" fmla="*/ 165723 h 245232"/>
                    <a:gd name="connsiteX186" fmla="*/ 211386 w 278901"/>
                    <a:gd name="connsiteY186" fmla="*/ 166814 h 245232"/>
                    <a:gd name="connsiteX187" fmla="*/ 213495 w 278901"/>
                    <a:gd name="connsiteY187" fmla="*/ 175430 h 245232"/>
                    <a:gd name="connsiteX188" fmla="*/ 213167 w 278901"/>
                    <a:gd name="connsiteY188" fmla="*/ 176920 h 245232"/>
                    <a:gd name="connsiteX189" fmla="*/ 211459 w 278901"/>
                    <a:gd name="connsiteY189" fmla="*/ 176338 h 245232"/>
                    <a:gd name="connsiteX190" fmla="*/ 207533 w 278901"/>
                    <a:gd name="connsiteY190" fmla="*/ 167214 h 245232"/>
                    <a:gd name="connsiteX191" fmla="*/ 210041 w 278901"/>
                    <a:gd name="connsiteY191" fmla="*/ 165760 h 245232"/>
                    <a:gd name="connsiteX192" fmla="*/ 209423 w 278901"/>
                    <a:gd name="connsiteY192" fmla="*/ 182264 h 245232"/>
                    <a:gd name="connsiteX193" fmla="*/ 224037 w 278901"/>
                    <a:gd name="connsiteY193" fmla="*/ 181137 h 245232"/>
                    <a:gd name="connsiteX194" fmla="*/ 225164 w 278901"/>
                    <a:gd name="connsiteY194" fmla="*/ 181609 h 245232"/>
                    <a:gd name="connsiteX195" fmla="*/ 227054 w 278901"/>
                    <a:gd name="connsiteY195" fmla="*/ 188262 h 245232"/>
                    <a:gd name="connsiteX196" fmla="*/ 226109 w 278901"/>
                    <a:gd name="connsiteY196" fmla="*/ 189316 h 245232"/>
                    <a:gd name="connsiteX197" fmla="*/ 222365 w 278901"/>
                    <a:gd name="connsiteY197" fmla="*/ 190298 h 245232"/>
                    <a:gd name="connsiteX198" fmla="*/ 215567 w 278901"/>
                    <a:gd name="connsiteY198" fmla="*/ 186771 h 245232"/>
                    <a:gd name="connsiteX199" fmla="*/ 214294 w 278901"/>
                    <a:gd name="connsiteY199" fmla="*/ 184372 h 245232"/>
                    <a:gd name="connsiteX200" fmla="*/ 213749 w 278901"/>
                    <a:gd name="connsiteY200" fmla="*/ 184481 h 245232"/>
                    <a:gd name="connsiteX201" fmla="*/ 213749 w 278901"/>
                    <a:gd name="connsiteY201" fmla="*/ 186335 h 245232"/>
                    <a:gd name="connsiteX202" fmla="*/ 213676 w 278901"/>
                    <a:gd name="connsiteY202" fmla="*/ 190697 h 245232"/>
                    <a:gd name="connsiteX203" fmla="*/ 207315 w 278901"/>
                    <a:gd name="connsiteY203" fmla="*/ 192261 h 245232"/>
                    <a:gd name="connsiteX204" fmla="*/ 205388 w 278901"/>
                    <a:gd name="connsiteY204" fmla="*/ 190625 h 245232"/>
                    <a:gd name="connsiteX205" fmla="*/ 204952 w 278901"/>
                    <a:gd name="connsiteY205" fmla="*/ 189025 h 245232"/>
                    <a:gd name="connsiteX206" fmla="*/ 209460 w 278901"/>
                    <a:gd name="connsiteY206" fmla="*/ 182264 h 245232"/>
                    <a:gd name="connsiteX207" fmla="*/ 258644 w 278901"/>
                    <a:gd name="connsiteY207" fmla="*/ 183136 h 245232"/>
                    <a:gd name="connsiteX208" fmla="*/ 260171 w 278901"/>
                    <a:gd name="connsiteY208" fmla="*/ 185390 h 245232"/>
                    <a:gd name="connsiteX209" fmla="*/ 260680 w 278901"/>
                    <a:gd name="connsiteY209" fmla="*/ 190879 h 245232"/>
                    <a:gd name="connsiteX210" fmla="*/ 257117 w 278901"/>
                    <a:gd name="connsiteY210" fmla="*/ 196041 h 245232"/>
                    <a:gd name="connsiteX211" fmla="*/ 255191 w 278901"/>
                    <a:gd name="connsiteY211" fmla="*/ 186372 h 245232"/>
                    <a:gd name="connsiteX212" fmla="*/ 258644 w 278901"/>
                    <a:gd name="connsiteY212" fmla="*/ 183173 h 245232"/>
                    <a:gd name="connsiteX213" fmla="*/ 198772 w 278901"/>
                    <a:gd name="connsiteY213" fmla="*/ 178847 h 245232"/>
                    <a:gd name="connsiteX214" fmla="*/ 196736 w 278901"/>
                    <a:gd name="connsiteY214" fmla="*/ 177792 h 245232"/>
                    <a:gd name="connsiteX215" fmla="*/ 193537 w 278901"/>
                    <a:gd name="connsiteY215" fmla="*/ 168450 h 245232"/>
                    <a:gd name="connsiteX216" fmla="*/ 198772 w 278901"/>
                    <a:gd name="connsiteY216" fmla="*/ 171431 h 245232"/>
                    <a:gd name="connsiteX217" fmla="*/ 199753 w 278901"/>
                    <a:gd name="connsiteY217" fmla="*/ 176884 h 245232"/>
                    <a:gd name="connsiteX218" fmla="*/ 198808 w 278901"/>
                    <a:gd name="connsiteY218" fmla="*/ 178883 h 245232"/>
                    <a:gd name="connsiteX219" fmla="*/ 192665 w 278901"/>
                    <a:gd name="connsiteY219" fmla="*/ 175793 h 245232"/>
                    <a:gd name="connsiteX220" fmla="*/ 188666 w 278901"/>
                    <a:gd name="connsiteY220" fmla="*/ 168922 h 245232"/>
                    <a:gd name="connsiteX221" fmla="*/ 192665 w 278901"/>
                    <a:gd name="connsiteY221" fmla="*/ 175793 h 245232"/>
                    <a:gd name="connsiteX222" fmla="*/ 269513 w 278901"/>
                    <a:gd name="connsiteY222" fmla="*/ 206765 h 245232"/>
                    <a:gd name="connsiteX223" fmla="*/ 265042 w 278901"/>
                    <a:gd name="connsiteY223" fmla="*/ 222179 h 245232"/>
                    <a:gd name="connsiteX224" fmla="*/ 242067 w 278901"/>
                    <a:gd name="connsiteY224" fmla="*/ 229376 h 245232"/>
                    <a:gd name="connsiteX225" fmla="*/ 191538 w 278901"/>
                    <a:gd name="connsiteY225" fmla="*/ 239773 h 245232"/>
                    <a:gd name="connsiteX226" fmla="*/ 178524 w 278901"/>
                    <a:gd name="connsiteY226" fmla="*/ 234866 h 245232"/>
                    <a:gd name="connsiteX227" fmla="*/ 165946 w 278901"/>
                    <a:gd name="connsiteY227" fmla="*/ 217198 h 245232"/>
                    <a:gd name="connsiteX228" fmla="*/ 140427 w 278901"/>
                    <a:gd name="connsiteY228" fmla="*/ 188625 h 245232"/>
                    <a:gd name="connsiteX229" fmla="*/ 134501 w 278901"/>
                    <a:gd name="connsiteY229" fmla="*/ 182373 h 245232"/>
                    <a:gd name="connsiteX230" fmla="*/ 131702 w 278901"/>
                    <a:gd name="connsiteY230" fmla="*/ 175248 h 245232"/>
                    <a:gd name="connsiteX231" fmla="*/ 133120 w 278901"/>
                    <a:gd name="connsiteY231" fmla="*/ 174048 h 245232"/>
                    <a:gd name="connsiteX232" fmla="*/ 143335 w 278901"/>
                    <a:gd name="connsiteY232" fmla="*/ 176593 h 245232"/>
                    <a:gd name="connsiteX233" fmla="*/ 145225 w 278901"/>
                    <a:gd name="connsiteY233" fmla="*/ 178519 h 245232"/>
                    <a:gd name="connsiteX234" fmla="*/ 160675 w 278901"/>
                    <a:gd name="connsiteY234" fmla="*/ 190479 h 245232"/>
                    <a:gd name="connsiteX235" fmla="*/ 164564 w 278901"/>
                    <a:gd name="connsiteY235" fmla="*/ 190443 h 245232"/>
                    <a:gd name="connsiteX236" fmla="*/ 172780 w 278901"/>
                    <a:gd name="connsiteY236" fmla="*/ 184590 h 245232"/>
                    <a:gd name="connsiteX237" fmla="*/ 176706 w 278901"/>
                    <a:gd name="connsiteY237" fmla="*/ 173067 h 245232"/>
                    <a:gd name="connsiteX238" fmla="*/ 182159 w 278901"/>
                    <a:gd name="connsiteY238" fmla="*/ 170268 h 245232"/>
                    <a:gd name="connsiteX239" fmla="*/ 185467 w 278901"/>
                    <a:gd name="connsiteY239" fmla="*/ 172703 h 245232"/>
                    <a:gd name="connsiteX240" fmla="*/ 191611 w 278901"/>
                    <a:gd name="connsiteY240" fmla="*/ 185317 h 245232"/>
                    <a:gd name="connsiteX241" fmla="*/ 215712 w 278901"/>
                    <a:gd name="connsiteY241" fmla="*/ 209237 h 245232"/>
                    <a:gd name="connsiteX242" fmla="*/ 241013 w 278901"/>
                    <a:gd name="connsiteY242" fmla="*/ 206911 h 245232"/>
                    <a:gd name="connsiteX243" fmla="*/ 253700 w 278901"/>
                    <a:gd name="connsiteY243" fmla="*/ 202948 h 245232"/>
                    <a:gd name="connsiteX244" fmla="*/ 265042 w 278901"/>
                    <a:gd name="connsiteY244" fmla="*/ 196914 h 245232"/>
                    <a:gd name="connsiteX245" fmla="*/ 269513 w 278901"/>
                    <a:gd name="connsiteY245" fmla="*/ 206838 h 245232"/>
                    <a:gd name="connsiteX246" fmla="*/ 273294 w 278901"/>
                    <a:gd name="connsiteY246" fmla="*/ 173176 h 245232"/>
                    <a:gd name="connsiteX247" fmla="*/ 272567 w 278901"/>
                    <a:gd name="connsiteY247" fmla="*/ 173612 h 245232"/>
                    <a:gd name="connsiteX248" fmla="*/ 266314 w 278901"/>
                    <a:gd name="connsiteY248" fmla="*/ 171540 h 245232"/>
                    <a:gd name="connsiteX249" fmla="*/ 263879 w 278901"/>
                    <a:gd name="connsiteY249" fmla="*/ 166269 h 245232"/>
                    <a:gd name="connsiteX250" fmla="*/ 264533 w 278901"/>
                    <a:gd name="connsiteY250" fmla="*/ 163833 h 245232"/>
                    <a:gd name="connsiteX251" fmla="*/ 267805 w 278901"/>
                    <a:gd name="connsiteY251" fmla="*/ 163724 h 245232"/>
                    <a:gd name="connsiteX252" fmla="*/ 272022 w 278901"/>
                    <a:gd name="connsiteY252" fmla="*/ 168377 h 245232"/>
                    <a:gd name="connsiteX253" fmla="*/ 270240 w 278901"/>
                    <a:gd name="connsiteY253" fmla="*/ 163070 h 245232"/>
                    <a:gd name="connsiteX254" fmla="*/ 271258 w 278901"/>
                    <a:gd name="connsiteY254" fmla="*/ 158926 h 245232"/>
                    <a:gd name="connsiteX255" fmla="*/ 275548 w 278901"/>
                    <a:gd name="connsiteY255" fmla="*/ 167868 h 245232"/>
                    <a:gd name="connsiteX256" fmla="*/ 273294 w 278901"/>
                    <a:gd name="connsiteY256" fmla="*/ 173176 h 24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278901" h="245232">
                      <a:moveTo>
                        <a:pt x="276384" y="161870"/>
                      </a:moveTo>
                      <a:cubicBezTo>
                        <a:pt x="273876" y="156744"/>
                        <a:pt x="271658" y="151473"/>
                        <a:pt x="266460" y="148238"/>
                      </a:cubicBezTo>
                      <a:cubicBezTo>
                        <a:pt x="264606" y="147075"/>
                        <a:pt x="263079" y="145257"/>
                        <a:pt x="262170" y="143185"/>
                      </a:cubicBezTo>
                      <a:cubicBezTo>
                        <a:pt x="260389" y="139150"/>
                        <a:pt x="257481" y="136896"/>
                        <a:pt x="253119" y="135878"/>
                      </a:cubicBezTo>
                      <a:cubicBezTo>
                        <a:pt x="247993" y="134642"/>
                        <a:pt x="246248" y="131189"/>
                        <a:pt x="247193" y="125881"/>
                      </a:cubicBezTo>
                      <a:cubicBezTo>
                        <a:pt x="247957" y="121628"/>
                        <a:pt x="249701" y="117738"/>
                        <a:pt x="251919" y="114103"/>
                      </a:cubicBezTo>
                      <a:cubicBezTo>
                        <a:pt x="254573" y="109741"/>
                        <a:pt x="256027" y="105052"/>
                        <a:pt x="256499" y="99962"/>
                      </a:cubicBezTo>
                      <a:cubicBezTo>
                        <a:pt x="257226" y="92219"/>
                        <a:pt x="255845" y="89565"/>
                        <a:pt x="248793" y="86076"/>
                      </a:cubicBezTo>
                      <a:cubicBezTo>
                        <a:pt x="243631" y="83531"/>
                        <a:pt x="238687" y="80623"/>
                        <a:pt x="233670" y="77860"/>
                      </a:cubicBezTo>
                      <a:cubicBezTo>
                        <a:pt x="232143" y="77024"/>
                        <a:pt x="231416" y="76042"/>
                        <a:pt x="231271" y="74188"/>
                      </a:cubicBezTo>
                      <a:cubicBezTo>
                        <a:pt x="230544" y="63610"/>
                        <a:pt x="226800" y="54195"/>
                        <a:pt x="219784" y="46197"/>
                      </a:cubicBezTo>
                      <a:cubicBezTo>
                        <a:pt x="212658" y="38018"/>
                        <a:pt x="205570" y="29802"/>
                        <a:pt x="198299" y="21769"/>
                      </a:cubicBezTo>
                      <a:cubicBezTo>
                        <a:pt x="191501" y="14280"/>
                        <a:pt x="182995" y="9300"/>
                        <a:pt x="173398" y="6173"/>
                      </a:cubicBezTo>
                      <a:cubicBezTo>
                        <a:pt x="159984" y="1811"/>
                        <a:pt x="146207" y="-188"/>
                        <a:pt x="134865" y="175"/>
                      </a:cubicBezTo>
                      <a:cubicBezTo>
                        <a:pt x="122178" y="-225"/>
                        <a:pt x="112290" y="-43"/>
                        <a:pt x="102475" y="1811"/>
                      </a:cubicBezTo>
                      <a:cubicBezTo>
                        <a:pt x="91351" y="3883"/>
                        <a:pt x="80409" y="6464"/>
                        <a:pt x="69976" y="10972"/>
                      </a:cubicBezTo>
                      <a:cubicBezTo>
                        <a:pt x="46783" y="20969"/>
                        <a:pt x="28607" y="37109"/>
                        <a:pt x="13521" y="56994"/>
                      </a:cubicBezTo>
                      <a:cubicBezTo>
                        <a:pt x="3451" y="70262"/>
                        <a:pt x="-1420" y="85276"/>
                        <a:pt x="361" y="101998"/>
                      </a:cubicBezTo>
                      <a:cubicBezTo>
                        <a:pt x="1234" y="110177"/>
                        <a:pt x="1961" y="118393"/>
                        <a:pt x="2942" y="126608"/>
                      </a:cubicBezTo>
                      <a:cubicBezTo>
                        <a:pt x="4651" y="140604"/>
                        <a:pt x="7086" y="154418"/>
                        <a:pt x="11449" y="167832"/>
                      </a:cubicBezTo>
                      <a:cubicBezTo>
                        <a:pt x="14866" y="178301"/>
                        <a:pt x="19337" y="187971"/>
                        <a:pt x="28389" y="194914"/>
                      </a:cubicBezTo>
                      <a:cubicBezTo>
                        <a:pt x="31115" y="197023"/>
                        <a:pt x="33042" y="199931"/>
                        <a:pt x="34896" y="202839"/>
                      </a:cubicBezTo>
                      <a:cubicBezTo>
                        <a:pt x="35914" y="204402"/>
                        <a:pt x="36968" y="205893"/>
                        <a:pt x="38677" y="206802"/>
                      </a:cubicBezTo>
                      <a:cubicBezTo>
                        <a:pt x="45184" y="210291"/>
                        <a:pt x="51727" y="213781"/>
                        <a:pt x="58234" y="217307"/>
                      </a:cubicBezTo>
                      <a:cubicBezTo>
                        <a:pt x="63941" y="220397"/>
                        <a:pt x="70121" y="222033"/>
                        <a:pt x="76483" y="222760"/>
                      </a:cubicBezTo>
                      <a:cubicBezTo>
                        <a:pt x="87970" y="224069"/>
                        <a:pt x="99421" y="222397"/>
                        <a:pt x="110872" y="222070"/>
                      </a:cubicBezTo>
                      <a:cubicBezTo>
                        <a:pt x="117307" y="221888"/>
                        <a:pt x="123305" y="217017"/>
                        <a:pt x="124068" y="211964"/>
                      </a:cubicBezTo>
                      <a:cubicBezTo>
                        <a:pt x="124504" y="209128"/>
                        <a:pt x="126067" y="207928"/>
                        <a:pt x="128430" y="207347"/>
                      </a:cubicBezTo>
                      <a:cubicBezTo>
                        <a:pt x="132574" y="206365"/>
                        <a:pt x="136137" y="204366"/>
                        <a:pt x="139336" y="201567"/>
                      </a:cubicBezTo>
                      <a:cubicBezTo>
                        <a:pt x="142499" y="198840"/>
                        <a:pt x="142753" y="198840"/>
                        <a:pt x="145952" y="201749"/>
                      </a:cubicBezTo>
                      <a:cubicBezTo>
                        <a:pt x="151041" y="206365"/>
                        <a:pt x="155513" y="211600"/>
                        <a:pt x="159730" y="217017"/>
                      </a:cubicBezTo>
                      <a:cubicBezTo>
                        <a:pt x="165837" y="224832"/>
                        <a:pt x="171871" y="232684"/>
                        <a:pt x="177906" y="240573"/>
                      </a:cubicBezTo>
                      <a:cubicBezTo>
                        <a:pt x="180596" y="244099"/>
                        <a:pt x="183977" y="245953"/>
                        <a:pt x="188521" y="244971"/>
                      </a:cubicBezTo>
                      <a:cubicBezTo>
                        <a:pt x="199281" y="242681"/>
                        <a:pt x="210041" y="240246"/>
                        <a:pt x="220947" y="238646"/>
                      </a:cubicBezTo>
                      <a:cubicBezTo>
                        <a:pt x="231962" y="237047"/>
                        <a:pt x="242467" y="233266"/>
                        <a:pt x="253300" y="230903"/>
                      </a:cubicBezTo>
                      <a:cubicBezTo>
                        <a:pt x="258935" y="229667"/>
                        <a:pt x="264388" y="227995"/>
                        <a:pt x="269150" y="224541"/>
                      </a:cubicBezTo>
                      <a:cubicBezTo>
                        <a:pt x="275257" y="220106"/>
                        <a:pt x="277220" y="214436"/>
                        <a:pt x="274530" y="207565"/>
                      </a:cubicBezTo>
                      <a:cubicBezTo>
                        <a:pt x="273730" y="205529"/>
                        <a:pt x="272494" y="203603"/>
                        <a:pt x="271367" y="201712"/>
                      </a:cubicBezTo>
                      <a:cubicBezTo>
                        <a:pt x="269259" y="198150"/>
                        <a:pt x="268750" y="194478"/>
                        <a:pt x="270168" y="190552"/>
                      </a:cubicBezTo>
                      <a:cubicBezTo>
                        <a:pt x="270713" y="189062"/>
                        <a:pt x="270931" y="187462"/>
                        <a:pt x="271622" y="186081"/>
                      </a:cubicBezTo>
                      <a:cubicBezTo>
                        <a:pt x="273767" y="181937"/>
                        <a:pt x="274203" y="177138"/>
                        <a:pt x="277329" y="173321"/>
                      </a:cubicBezTo>
                      <a:cubicBezTo>
                        <a:pt x="279510" y="170667"/>
                        <a:pt x="279292" y="167250"/>
                        <a:pt x="277475" y="164160"/>
                      </a:cubicBezTo>
                      <a:cubicBezTo>
                        <a:pt x="277038" y="163433"/>
                        <a:pt x="276675" y="162706"/>
                        <a:pt x="276275" y="161979"/>
                      </a:cubicBezTo>
                      <a:close/>
                      <a:moveTo>
                        <a:pt x="131048" y="199131"/>
                      </a:moveTo>
                      <a:cubicBezTo>
                        <a:pt x="128103" y="202512"/>
                        <a:pt x="123305" y="203675"/>
                        <a:pt x="119524" y="202221"/>
                      </a:cubicBezTo>
                      <a:cubicBezTo>
                        <a:pt x="117052" y="201240"/>
                        <a:pt x="114798" y="199931"/>
                        <a:pt x="112617" y="198041"/>
                      </a:cubicBezTo>
                      <a:cubicBezTo>
                        <a:pt x="112254" y="199749"/>
                        <a:pt x="112835" y="200876"/>
                        <a:pt x="113708" y="201821"/>
                      </a:cubicBezTo>
                      <a:cubicBezTo>
                        <a:pt x="114253" y="202439"/>
                        <a:pt x="114907" y="202985"/>
                        <a:pt x="115562" y="203530"/>
                      </a:cubicBezTo>
                      <a:cubicBezTo>
                        <a:pt x="117961" y="205566"/>
                        <a:pt x="120396" y="207783"/>
                        <a:pt x="119488" y="211200"/>
                      </a:cubicBezTo>
                      <a:cubicBezTo>
                        <a:pt x="118470" y="215054"/>
                        <a:pt x="115307" y="216944"/>
                        <a:pt x="111526" y="217707"/>
                      </a:cubicBezTo>
                      <a:cubicBezTo>
                        <a:pt x="107491" y="218507"/>
                        <a:pt x="103456" y="218216"/>
                        <a:pt x="99857" y="216399"/>
                      </a:cubicBezTo>
                      <a:cubicBezTo>
                        <a:pt x="90442" y="211600"/>
                        <a:pt x="80264" y="209237"/>
                        <a:pt x="70230" y="206402"/>
                      </a:cubicBezTo>
                      <a:cubicBezTo>
                        <a:pt x="65432" y="205057"/>
                        <a:pt x="60597" y="203784"/>
                        <a:pt x="55798" y="202476"/>
                      </a:cubicBezTo>
                      <a:cubicBezTo>
                        <a:pt x="55108" y="202294"/>
                        <a:pt x="54453" y="201894"/>
                        <a:pt x="53363" y="202657"/>
                      </a:cubicBezTo>
                      <a:cubicBezTo>
                        <a:pt x="64378" y="209892"/>
                        <a:pt x="77646" y="211455"/>
                        <a:pt x="89134" y="217671"/>
                      </a:cubicBezTo>
                      <a:cubicBezTo>
                        <a:pt x="87788" y="218980"/>
                        <a:pt x="86480" y="218943"/>
                        <a:pt x="85244" y="218907"/>
                      </a:cubicBezTo>
                      <a:cubicBezTo>
                        <a:pt x="77246" y="218507"/>
                        <a:pt x="69431" y="217525"/>
                        <a:pt x="62306" y="213345"/>
                      </a:cubicBezTo>
                      <a:cubicBezTo>
                        <a:pt x="56707" y="210073"/>
                        <a:pt x="51073" y="206911"/>
                        <a:pt x="45002" y="204584"/>
                      </a:cubicBezTo>
                      <a:cubicBezTo>
                        <a:pt x="41694" y="203312"/>
                        <a:pt x="39149" y="201022"/>
                        <a:pt x="37332" y="198004"/>
                      </a:cubicBezTo>
                      <a:cubicBezTo>
                        <a:pt x="35369" y="194696"/>
                        <a:pt x="33006" y="191715"/>
                        <a:pt x="29843" y="189534"/>
                      </a:cubicBezTo>
                      <a:cubicBezTo>
                        <a:pt x="28498" y="188625"/>
                        <a:pt x="28243" y="187135"/>
                        <a:pt x="27335" y="186008"/>
                      </a:cubicBezTo>
                      <a:cubicBezTo>
                        <a:pt x="19374" y="176084"/>
                        <a:pt x="15666" y="164306"/>
                        <a:pt x="12576" y="152237"/>
                      </a:cubicBezTo>
                      <a:cubicBezTo>
                        <a:pt x="9522" y="140241"/>
                        <a:pt x="8577" y="127953"/>
                        <a:pt x="7086" y="115739"/>
                      </a:cubicBezTo>
                      <a:cubicBezTo>
                        <a:pt x="6141" y="107923"/>
                        <a:pt x="5814" y="100071"/>
                        <a:pt x="6287" y="92147"/>
                      </a:cubicBezTo>
                      <a:cubicBezTo>
                        <a:pt x="6905" y="81786"/>
                        <a:pt x="10358" y="72516"/>
                        <a:pt x="15847" y="63828"/>
                      </a:cubicBezTo>
                      <a:cubicBezTo>
                        <a:pt x="34023" y="35110"/>
                        <a:pt x="60015" y="17152"/>
                        <a:pt x="92551" y="8682"/>
                      </a:cubicBezTo>
                      <a:cubicBezTo>
                        <a:pt x="111090" y="3847"/>
                        <a:pt x="130103" y="3592"/>
                        <a:pt x="149151" y="5919"/>
                      </a:cubicBezTo>
                      <a:cubicBezTo>
                        <a:pt x="158276" y="7009"/>
                        <a:pt x="167291" y="8536"/>
                        <a:pt x="175870" y="11881"/>
                      </a:cubicBezTo>
                      <a:cubicBezTo>
                        <a:pt x="185467" y="15589"/>
                        <a:pt x="192883" y="22205"/>
                        <a:pt x="199499" y="29875"/>
                      </a:cubicBezTo>
                      <a:cubicBezTo>
                        <a:pt x="205424" y="36746"/>
                        <a:pt x="211459" y="43544"/>
                        <a:pt x="217421" y="50378"/>
                      </a:cubicBezTo>
                      <a:cubicBezTo>
                        <a:pt x="221456" y="54994"/>
                        <a:pt x="224255" y="60229"/>
                        <a:pt x="225891" y="66118"/>
                      </a:cubicBezTo>
                      <a:lnTo>
                        <a:pt x="225891" y="66118"/>
                      </a:lnTo>
                      <a:cubicBezTo>
                        <a:pt x="226545" y="66736"/>
                        <a:pt x="226763" y="67718"/>
                        <a:pt x="226218" y="68227"/>
                      </a:cubicBezTo>
                      <a:cubicBezTo>
                        <a:pt x="225818" y="68627"/>
                        <a:pt x="225491" y="67790"/>
                        <a:pt x="225345" y="67318"/>
                      </a:cubicBezTo>
                      <a:cubicBezTo>
                        <a:pt x="220801" y="61102"/>
                        <a:pt x="215130" y="56012"/>
                        <a:pt x="209496" y="50850"/>
                      </a:cubicBezTo>
                      <a:cubicBezTo>
                        <a:pt x="210296" y="52922"/>
                        <a:pt x="211713" y="54558"/>
                        <a:pt x="213095" y="56194"/>
                      </a:cubicBezTo>
                      <a:cubicBezTo>
                        <a:pt x="215567" y="59066"/>
                        <a:pt x="218075" y="61901"/>
                        <a:pt x="220583" y="64773"/>
                      </a:cubicBezTo>
                      <a:cubicBezTo>
                        <a:pt x="223055" y="67645"/>
                        <a:pt x="224328" y="71135"/>
                        <a:pt x="225127" y="74770"/>
                      </a:cubicBezTo>
                      <a:cubicBezTo>
                        <a:pt x="225273" y="75461"/>
                        <a:pt x="225200" y="76261"/>
                        <a:pt x="225091" y="76951"/>
                      </a:cubicBezTo>
                      <a:cubicBezTo>
                        <a:pt x="224982" y="77715"/>
                        <a:pt x="223964" y="78514"/>
                        <a:pt x="224873" y="79169"/>
                      </a:cubicBezTo>
                      <a:cubicBezTo>
                        <a:pt x="225491" y="79605"/>
                        <a:pt x="226218" y="78878"/>
                        <a:pt x="226763" y="78333"/>
                      </a:cubicBezTo>
                      <a:cubicBezTo>
                        <a:pt x="227781" y="77315"/>
                        <a:pt x="228508" y="78442"/>
                        <a:pt x="229162" y="78842"/>
                      </a:cubicBezTo>
                      <a:cubicBezTo>
                        <a:pt x="233779" y="81750"/>
                        <a:pt x="238250" y="84912"/>
                        <a:pt x="243122" y="87348"/>
                      </a:cubicBezTo>
                      <a:cubicBezTo>
                        <a:pt x="245121" y="88330"/>
                        <a:pt x="247120" y="89275"/>
                        <a:pt x="249120" y="90220"/>
                      </a:cubicBezTo>
                      <a:cubicBezTo>
                        <a:pt x="253664" y="92401"/>
                        <a:pt x="254536" y="94182"/>
                        <a:pt x="253337" y="99053"/>
                      </a:cubicBezTo>
                      <a:cubicBezTo>
                        <a:pt x="251374" y="106906"/>
                        <a:pt x="248284" y="114321"/>
                        <a:pt x="244140" y="121265"/>
                      </a:cubicBezTo>
                      <a:cubicBezTo>
                        <a:pt x="242067" y="124754"/>
                        <a:pt x="241559" y="128172"/>
                        <a:pt x="242904" y="132134"/>
                      </a:cubicBezTo>
                      <a:cubicBezTo>
                        <a:pt x="244176" y="135878"/>
                        <a:pt x="246502" y="138023"/>
                        <a:pt x="250283" y="138823"/>
                      </a:cubicBezTo>
                      <a:cubicBezTo>
                        <a:pt x="251083" y="139005"/>
                        <a:pt x="251919" y="139150"/>
                        <a:pt x="252755" y="139259"/>
                      </a:cubicBezTo>
                      <a:cubicBezTo>
                        <a:pt x="255700" y="139623"/>
                        <a:pt x="257844" y="140713"/>
                        <a:pt x="258753" y="143985"/>
                      </a:cubicBezTo>
                      <a:cubicBezTo>
                        <a:pt x="259698" y="147366"/>
                        <a:pt x="262752" y="149220"/>
                        <a:pt x="265260" y="151364"/>
                      </a:cubicBezTo>
                      <a:cubicBezTo>
                        <a:pt x="270168" y="155581"/>
                        <a:pt x="269804" y="157908"/>
                        <a:pt x="263733" y="160416"/>
                      </a:cubicBezTo>
                      <a:cubicBezTo>
                        <a:pt x="262788" y="160816"/>
                        <a:pt x="261698" y="160961"/>
                        <a:pt x="260898" y="161543"/>
                      </a:cubicBezTo>
                      <a:cubicBezTo>
                        <a:pt x="257045" y="164306"/>
                        <a:pt x="254245" y="162415"/>
                        <a:pt x="251519" y="159689"/>
                      </a:cubicBezTo>
                      <a:cubicBezTo>
                        <a:pt x="249483" y="157653"/>
                        <a:pt x="247448" y="155654"/>
                        <a:pt x="245412" y="153655"/>
                      </a:cubicBezTo>
                      <a:cubicBezTo>
                        <a:pt x="244903" y="153873"/>
                        <a:pt x="244830" y="154309"/>
                        <a:pt x="244794" y="154781"/>
                      </a:cubicBezTo>
                      <a:cubicBezTo>
                        <a:pt x="247084" y="158489"/>
                        <a:pt x="249811" y="161870"/>
                        <a:pt x="252864" y="165469"/>
                      </a:cubicBezTo>
                      <a:cubicBezTo>
                        <a:pt x="248974" y="167250"/>
                        <a:pt x="245230" y="168959"/>
                        <a:pt x="241522" y="170740"/>
                      </a:cubicBezTo>
                      <a:cubicBezTo>
                        <a:pt x="240214" y="171358"/>
                        <a:pt x="239705" y="170595"/>
                        <a:pt x="239123" y="169686"/>
                      </a:cubicBezTo>
                      <a:cubicBezTo>
                        <a:pt x="237487" y="167141"/>
                        <a:pt x="235815" y="164633"/>
                        <a:pt x="233888" y="162234"/>
                      </a:cubicBezTo>
                      <a:cubicBezTo>
                        <a:pt x="233779" y="165215"/>
                        <a:pt x="235488" y="167541"/>
                        <a:pt x="236833" y="169940"/>
                      </a:cubicBezTo>
                      <a:cubicBezTo>
                        <a:pt x="237705" y="171467"/>
                        <a:pt x="237923" y="172267"/>
                        <a:pt x="235924" y="173103"/>
                      </a:cubicBezTo>
                      <a:cubicBezTo>
                        <a:pt x="230726" y="175248"/>
                        <a:pt x="225600" y="177611"/>
                        <a:pt x="219856" y="178047"/>
                      </a:cubicBezTo>
                      <a:cubicBezTo>
                        <a:pt x="218148" y="178156"/>
                        <a:pt x="217457" y="177574"/>
                        <a:pt x="217130" y="176120"/>
                      </a:cubicBezTo>
                      <a:cubicBezTo>
                        <a:pt x="216330" y="172703"/>
                        <a:pt x="215567" y="169286"/>
                        <a:pt x="214767" y="165833"/>
                      </a:cubicBezTo>
                      <a:cubicBezTo>
                        <a:pt x="214476" y="164488"/>
                        <a:pt x="214694" y="163397"/>
                        <a:pt x="215785" y="162343"/>
                      </a:cubicBezTo>
                      <a:cubicBezTo>
                        <a:pt x="217239" y="160925"/>
                        <a:pt x="218366" y="159180"/>
                        <a:pt x="219093" y="157253"/>
                      </a:cubicBezTo>
                      <a:cubicBezTo>
                        <a:pt x="219311" y="156672"/>
                        <a:pt x="219529" y="155908"/>
                        <a:pt x="218802" y="155509"/>
                      </a:cubicBezTo>
                      <a:cubicBezTo>
                        <a:pt x="218257" y="155218"/>
                        <a:pt x="217675" y="155545"/>
                        <a:pt x="217348" y="156054"/>
                      </a:cubicBezTo>
                      <a:cubicBezTo>
                        <a:pt x="213131" y="162961"/>
                        <a:pt x="205824" y="162852"/>
                        <a:pt x="199172" y="163688"/>
                      </a:cubicBezTo>
                      <a:cubicBezTo>
                        <a:pt x="188775" y="164996"/>
                        <a:pt x="178306" y="165287"/>
                        <a:pt x="167800" y="165396"/>
                      </a:cubicBezTo>
                      <a:cubicBezTo>
                        <a:pt x="163365" y="165433"/>
                        <a:pt x="158930" y="165687"/>
                        <a:pt x="154604" y="166923"/>
                      </a:cubicBezTo>
                      <a:cubicBezTo>
                        <a:pt x="152023" y="167650"/>
                        <a:pt x="149805" y="168922"/>
                        <a:pt x="148097" y="170958"/>
                      </a:cubicBezTo>
                      <a:cubicBezTo>
                        <a:pt x="146897" y="172376"/>
                        <a:pt x="145516" y="172739"/>
                        <a:pt x="143698" y="172703"/>
                      </a:cubicBezTo>
                      <a:cubicBezTo>
                        <a:pt x="140390" y="172594"/>
                        <a:pt x="137300" y="171903"/>
                        <a:pt x="134210" y="170776"/>
                      </a:cubicBezTo>
                      <a:cubicBezTo>
                        <a:pt x="129848" y="169177"/>
                        <a:pt x="127558" y="170704"/>
                        <a:pt x="127812" y="175393"/>
                      </a:cubicBezTo>
                      <a:cubicBezTo>
                        <a:pt x="128067" y="179974"/>
                        <a:pt x="129194" y="184336"/>
                        <a:pt x="131775" y="188262"/>
                      </a:cubicBezTo>
                      <a:cubicBezTo>
                        <a:pt x="134356" y="192224"/>
                        <a:pt x="134101" y="195787"/>
                        <a:pt x="131157" y="199168"/>
                      </a:cubicBezTo>
                      <a:close/>
                      <a:moveTo>
                        <a:pt x="262316" y="184336"/>
                      </a:moveTo>
                      <a:cubicBezTo>
                        <a:pt x="261916" y="182627"/>
                        <a:pt x="262170" y="181791"/>
                        <a:pt x="263988" y="181428"/>
                      </a:cubicBezTo>
                      <a:cubicBezTo>
                        <a:pt x="265696" y="181064"/>
                        <a:pt x="267296" y="180410"/>
                        <a:pt x="269223" y="179792"/>
                      </a:cubicBezTo>
                      <a:cubicBezTo>
                        <a:pt x="268859" y="184554"/>
                        <a:pt x="266533" y="188007"/>
                        <a:pt x="263006" y="191643"/>
                      </a:cubicBezTo>
                      <a:cubicBezTo>
                        <a:pt x="263188" y="188734"/>
                        <a:pt x="262861" y="186517"/>
                        <a:pt x="262316" y="184372"/>
                      </a:cubicBezTo>
                      <a:close/>
                      <a:moveTo>
                        <a:pt x="258135" y="173248"/>
                      </a:moveTo>
                      <a:cubicBezTo>
                        <a:pt x="257772" y="172303"/>
                        <a:pt x="257554" y="171249"/>
                        <a:pt x="257008" y="170413"/>
                      </a:cubicBezTo>
                      <a:cubicBezTo>
                        <a:pt x="255481" y="167977"/>
                        <a:pt x="256681" y="167105"/>
                        <a:pt x="258899" y="166269"/>
                      </a:cubicBezTo>
                      <a:cubicBezTo>
                        <a:pt x="260389" y="165723"/>
                        <a:pt x="261152" y="166087"/>
                        <a:pt x="261734" y="167323"/>
                      </a:cubicBezTo>
                      <a:cubicBezTo>
                        <a:pt x="263188" y="170304"/>
                        <a:pt x="264606" y="173285"/>
                        <a:pt x="266060" y="176266"/>
                      </a:cubicBezTo>
                      <a:cubicBezTo>
                        <a:pt x="262231" y="177986"/>
                        <a:pt x="259577" y="176981"/>
                        <a:pt x="258099" y="173248"/>
                      </a:cubicBezTo>
                      <a:close/>
                      <a:moveTo>
                        <a:pt x="253628" y="180882"/>
                      </a:moveTo>
                      <a:cubicBezTo>
                        <a:pt x="252101" y="181646"/>
                        <a:pt x="251119" y="181246"/>
                        <a:pt x="250247" y="179755"/>
                      </a:cubicBezTo>
                      <a:cubicBezTo>
                        <a:pt x="249338" y="178229"/>
                        <a:pt x="249120" y="176302"/>
                        <a:pt x="247593" y="174739"/>
                      </a:cubicBezTo>
                      <a:cubicBezTo>
                        <a:pt x="247011" y="177138"/>
                        <a:pt x="247920" y="179028"/>
                        <a:pt x="248429" y="180919"/>
                      </a:cubicBezTo>
                      <a:cubicBezTo>
                        <a:pt x="248756" y="182046"/>
                        <a:pt x="248720" y="182773"/>
                        <a:pt x="247302" y="183173"/>
                      </a:cubicBezTo>
                      <a:cubicBezTo>
                        <a:pt x="242249" y="184663"/>
                        <a:pt x="237233" y="186226"/>
                        <a:pt x="232216" y="187862"/>
                      </a:cubicBezTo>
                      <a:cubicBezTo>
                        <a:pt x="230871" y="188298"/>
                        <a:pt x="230289" y="188007"/>
                        <a:pt x="230108" y="186699"/>
                      </a:cubicBezTo>
                      <a:cubicBezTo>
                        <a:pt x="230108" y="186626"/>
                        <a:pt x="230035" y="186517"/>
                        <a:pt x="229999" y="186444"/>
                      </a:cubicBezTo>
                      <a:cubicBezTo>
                        <a:pt x="227708" y="180119"/>
                        <a:pt x="228363" y="178992"/>
                        <a:pt x="234906" y="177320"/>
                      </a:cubicBezTo>
                      <a:cubicBezTo>
                        <a:pt x="236178" y="176993"/>
                        <a:pt x="236397" y="177683"/>
                        <a:pt x="236724" y="178374"/>
                      </a:cubicBezTo>
                      <a:cubicBezTo>
                        <a:pt x="237342" y="179719"/>
                        <a:pt x="237851" y="181101"/>
                        <a:pt x="238432" y="182482"/>
                      </a:cubicBezTo>
                      <a:cubicBezTo>
                        <a:pt x="238614" y="182918"/>
                        <a:pt x="238832" y="183391"/>
                        <a:pt x="239414" y="183209"/>
                      </a:cubicBezTo>
                      <a:cubicBezTo>
                        <a:pt x="239995" y="183027"/>
                        <a:pt x="239850" y="182482"/>
                        <a:pt x="239814" y="182046"/>
                      </a:cubicBezTo>
                      <a:cubicBezTo>
                        <a:pt x="239814" y="181755"/>
                        <a:pt x="239741" y="181500"/>
                        <a:pt x="239668" y="181210"/>
                      </a:cubicBezTo>
                      <a:cubicBezTo>
                        <a:pt x="238820" y="177744"/>
                        <a:pt x="240020" y="175248"/>
                        <a:pt x="243267" y="173721"/>
                      </a:cubicBezTo>
                      <a:cubicBezTo>
                        <a:pt x="246212" y="172340"/>
                        <a:pt x="249156" y="170995"/>
                        <a:pt x="252028" y="169504"/>
                      </a:cubicBezTo>
                      <a:cubicBezTo>
                        <a:pt x="253482" y="168741"/>
                        <a:pt x="254245" y="168777"/>
                        <a:pt x="254827" y="170486"/>
                      </a:cubicBezTo>
                      <a:cubicBezTo>
                        <a:pt x="255518" y="172667"/>
                        <a:pt x="256390" y="174848"/>
                        <a:pt x="257335" y="176956"/>
                      </a:cubicBezTo>
                      <a:cubicBezTo>
                        <a:pt x="257953" y="178374"/>
                        <a:pt x="257663" y="179247"/>
                        <a:pt x="256209" y="179755"/>
                      </a:cubicBezTo>
                      <a:cubicBezTo>
                        <a:pt x="255336" y="180083"/>
                        <a:pt x="254464" y="180410"/>
                        <a:pt x="253664" y="180846"/>
                      </a:cubicBezTo>
                      <a:close/>
                      <a:moveTo>
                        <a:pt x="254791" y="194951"/>
                      </a:moveTo>
                      <a:cubicBezTo>
                        <a:pt x="254936" y="197350"/>
                        <a:pt x="253809" y="198586"/>
                        <a:pt x="251410" y="198804"/>
                      </a:cubicBezTo>
                      <a:cubicBezTo>
                        <a:pt x="250465" y="198877"/>
                        <a:pt x="250392" y="198513"/>
                        <a:pt x="250283" y="197750"/>
                      </a:cubicBezTo>
                      <a:cubicBezTo>
                        <a:pt x="249883" y="194369"/>
                        <a:pt x="249302" y="190988"/>
                        <a:pt x="248211" y="187753"/>
                      </a:cubicBezTo>
                      <a:cubicBezTo>
                        <a:pt x="247375" y="185390"/>
                        <a:pt x="249629" y="186117"/>
                        <a:pt x="250465" y="185572"/>
                      </a:cubicBezTo>
                      <a:cubicBezTo>
                        <a:pt x="251192" y="185099"/>
                        <a:pt x="252428" y="184445"/>
                        <a:pt x="252900" y="186372"/>
                      </a:cubicBezTo>
                      <a:cubicBezTo>
                        <a:pt x="253628" y="189243"/>
                        <a:pt x="254791" y="191970"/>
                        <a:pt x="254791" y="194987"/>
                      </a:cubicBezTo>
                      <a:close/>
                      <a:moveTo>
                        <a:pt x="247011" y="199822"/>
                      </a:moveTo>
                      <a:cubicBezTo>
                        <a:pt x="244721" y="200549"/>
                        <a:pt x="242395" y="201240"/>
                        <a:pt x="240068" y="201785"/>
                      </a:cubicBezTo>
                      <a:cubicBezTo>
                        <a:pt x="239414" y="201930"/>
                        <a:pt x="239305" y="201094"/>
                        <a:pt x="239268" y="200585"/>
                      </a:cubicBezTo>
                      <a:cubicBezTo>
                        <a:pt x="238978" y="197495"/>
                        <a:pt x="238105" y="194587"/>
                        <a:pt x="236905" y="191788"/>
                      </a:cubicBezTo>
                      <a:cubicBezTo>
                        <a:pt x="236469" y="190734"/>
                        <a:pt x="236506" y="190043"/>
                        <a:pt x="237814" y="189825"/>
                      </a:cubicBezTo>
                      <a:cubicBezTo>
                        <a:pt x="237887" y="189825"/>
                        <a:pt x="237996" y="189752"/>
                        <a:pt x="238069" y="189716"/>
                      </a:cubicBezTo>
                      <a:cubicBezTo>
                        <a:pt x="242867" y="187874"/>
                        <a:pt x="245787" y="189474"/>
                        <a:pt x="246830" y="194514"/>
                      </a:cubicBezTo>
                      <a:cubicBezTo>
                        <a:pt x="247084" y="195787"/>
                        <a:pt x="247266" y="197059"/>
                        <a:pt x="247448" y="198259"/>
                      </a:cubicBezTo>
                      <a:cubicBezTo>
                        <a:pt x="247411" y="198877"/>
                        <a:pt x="247702" y="199604"/>
                        <a:pt x="247048" y="199822"/>
                      </a:cubicBezTo>
                      <a:close/>
                      <a:moveTo>
                        <a:pt x="222255" y="202912"/>
                      </a:moveTo>
                      <a:cubicBezTo>
                        <a:pt x="222474" y="204221"/>
                        <a:pt x="222001" y="204839"/>
                        <a:pt x="220620" y="204693"/>
                      </a:cubicBezTo>
                      <a:cubicBezTo>
                        <a:pt x="218511" y="204475"/>
                        <a:pt x="216366" y="204475"/>
                        <a:pt x="214294" y="204111"/>
                      </a:cubicBezTo>
                      <a:cubicBezTo>
                        <a:pt x="210841" y="203493"/>
                        <a:pt x="211532" y="200185"/>
                        <a:pt x="210768" y="197932"/>
                      </a:cubicBezTo>
                      <a:cubicBezTo>
                        <a:pt x="210077" y="195860"/>
                        <a:pt x="212331" y="196114"/>
                        <a:pt x="213386" y="195532"/>
                      </a:cubicBezTo>
                      <a:cubicBezTo>
                        <a:pt x="215639" y="194333"/>
                        <a:pt x="218148" y="194006"/>
                        <a:pt x="220620" y="193860"/>
                      </a:cubicBezTo>
                      <a:cubicBezTo>
                        <a:pt x="224255" y="193606"/>
                        <a:pt x="227781" y="192915"/>
                        <a:pt x="231162" y="191752"/>
                      </a:cubicBezTo>
                      <a:cubicBezTo>
                        <a:pt x="233307" y="191025"/>
                        <a:pt x="234252" y="191752"/>
                        <a:pt x="234615" y="193751"/>
                      </a:cubicBezTo>
                      <a:cubicBezTo>
                        <a:pt x="235124" y="196478"/>
                        <a:pt x="235779" y="199168"/>
                        <a:pt x="235960" y="201930"/>
                      </a:cubicBezTo>
                      <a:cubicBezTo>
                        <a:pt x="236033" y="203130"/>
                        <a:pt x="235706" y="203603"/>
                        <a:pt x="234579" y="203857"/>
                      </a:cubicBezTo>
                      <a:cubicBezTo>
                        <a:pt x="231925" y="204475"/>
                        <a:pt x="229235" y="204257"/>
                        <a:pt x="226581" y="204402"/>
                      </a:cubicBezTo>
                      <a:cubicBezTo>
                        <a:pt x="225418" y="204475"/>
                        <a:pt x="225418" y="203493"/>
                        <a:pt x="225018" y="202766"/>
                      </a:cubicBezTo>
                      <a:cubicBezTo>
                        <a:pt x="223928" y="200694"/>
                        <a:pt x="223382" y="198331"/>
                        <a:pt x="221347" y="196659"/>
                      </a:cubicBezTo>
                      <a:cubicBezTo>
                        <a:pt x="221638" y="198731"/>
                        <a:pt x="221892" y="200840"/>
                        <a:pt x="222219" y="202912"/>
                      </a:cubicBezTo>
                      <a:close/>
                      <a:moveTo>
                        <a:pt x="208042" y="177865"/>
                      </a:moveTo>
                      <a:cubicBezTo>
                        <a:pt x="204516" y="178701"/>
                        <a:pt x="203389" y="177065"/>
                        <a:pt x="203025" y="174230"/>
                      </a:cubicBezTo>
                      <a:cubicBezTo>
                        <a:pt x="202807" y="172521"/>
                        <a:pt x="202225" y="170849"/>
                        <a:pt x="201935" y="169104"/>
                      </a:cubicBezTo>
                      <a:cubicBezTo>
                        <a:pt x="201826" y="168341"/>
                        <a:pt x="201208" y="167178"/>
                        <a:pt x="202807" y="166996"/>
                      </a:cubicBezTo>
                      <a:cubicBezTo>
                        <a:pt x="203970" y="166850"/>
                        <a:pt x="204843" y="166741"/>
                        <a:pt x="205243" y="168341"/>
                      </a:cubicBezTo>
                      <a:cubicBezTo>
                        <a:pt x="206042" y="171540"/>
                        <a:pt x="207097" y="174666"/>
                        <a:pt x="208042" y="177829"/>
                      </a:cubicBezTo>
                      <a:close/>
                      <a:moveTo>
                        <a:pt x="210041" y="165723"/>
                      </a:moveTo>
                      <a:cubicBezTo>
                        <a:pt x="211204" y="165469"/>
                        <a:pt x="211241" y="166196"/>
                        <a:pt x="211386" y="166814"/>
                      </a:cubicBezTo>
                      <a:cubicBezTo>
                        <a:pt x="212077" y="169686"/>
                        <a:pt x="212804" y="172558"/>
                        <a:pt x="213495" y="175430"/>
                      </a:cubicBezTo>
                      <a:cubicBezTo>
                        <a:pt x="213604" y="175975"/>
                        <a:pt x="213749" y="176629"/>
                        <a:pt x="213167" y="176920"/>
                      </a:cubicBezTo>
                      <a:cubicBezTo>
                        <a:pt x="212513" y="177211"/>
                        <a:pt x="211750" y="176920"/>
                        <a:pt x="211459" y="176338"/>
                      </a:cubicBezTo>
                      <a:cubicBezTo>
                        <a:pt x="210077" y="173321"/>
                        <a:pt x="208442" y="170377"/>
                        <a:pt x="207533" y="167214"/>
                      </a:cubicBezTo>
                      <a:cubicBezTo>
                        <a:pt x="207060" y="165578"/>
                        <a:pt x="209423" y="166560"/>
                        <a:pt x="210041" y="165760"/>
                      </a:cubicBezTo>
                      <a:close/>
                      <a:moveTo>
                        <a:pt x="209423" y="182264"/>
                      </a:moveTo>
                      <a:cubicBezTo>
                        <a:pt x="214258" y="181609"/>
                        <a:pt x="219238" y="182555"/>
                        <a:pt x="224037" y="181137"/>
                      </a:cubicBezTo>
                      <a:cubicBezTo>
                        <a:pt x="224509" y="180991"/>
                        <a:pt x="224982" y="181028"/>
                        <a:pt x="225164" y="181609"/>
                      </a:cubicBezTo>
                      <a:cubicBezTo>
                        <a:pt x="225818" y="183827"/>
                        <a:pt x="226472" y="186044"/>
                        <a:pt x="227054" y="188262"/>
                      </a:cubicBezTo>
                      <a:cubicBezTo>
                        <a:pt x="227236" y="188989"/>
                        <a:pt x="226690" y="189171"/>
                        <a:pt x="226109" y="189316"/>
                      </a:cubicBezTo>
                      <a:cubicBezTo>
                        <a:pt x="224836" y="189607"/>
                        <a:pt x="223637" y="190043"/>
                        <a:pt x="222365" y="190298"/>
                      </a:cubicBezTo>
                      <a:cubicBezTo>
                        <a:pt x="218184" y="191206"/>
                        <a:pt x="217312" y="190734"/>
                        <a:pt x="215567" y="186771"/>
                      </a:cubicBezTo>
                      <a:cubicBezTo>
                        <a:pt x="215203" y="185935"/>
                        <a:pt x="214731" y="185172"/>
                        <a:pt x="214294" y="184372"/>
                      </a:cubicBezTo>
                      <a:cubicBezTo>
                        <a:pt x="214113" y="184409"/>
                        <a:pt x="213931" y="184445"/>
                        <a:pt x="213749" y="184481"/>
                      </a:cubicBezTo>
                      <a:cubicBezTo>
                        <a:pt x="213749" y="185099"/>
                        <a:pt x="213749" y="185717"/>
                        <a:pt x="213749" y="186335"/>
                      </a:cubicBezTo>
                      <a:cubicBezTo>
                        <a:pt x="213785" y="187826"/>
                        <a:pt x="215021" y="189934"/>
                        <a:pt x="213676" y="190697"/>
                      </a:cubicBezTo>
                      <a:cubicBezTo>
                        <a:pt x="211859" y="191752"/>
                        <a:pt x="209605" y="192479"/>
                        <a:pt x="207315" y="192261"/>
                      </a:cubicBezTo>
                      <a:cubicBezTo>
                        <a:pt x="206261" y="192152"/>
                        <a:pt x="205643" y="191643"/>
                        <a:pt x="205388" y="190625"/>
                      </a:cubicBezTo>
                      <a:cubicBezTo>
                        <a:pt x="205243" y="190080"/>
                        <a:pt x="205061" y="189571"/>
                        <a:pt x="204952" y="189025"/>
                      </a:cubicBezTo>
                      <a:cubicBezTo>
                        <a:pt x="203025" y="181828"/>
                        <a:pt x="201826" y="183318"/>
                        <a:pt x="209460" y="182264"/>
                      </a:cubicBezTo>
                      <a:close/>
                      <a:moveTo>
                        <a:pt x="258644" y="183136"/>
                      </a:moveTo>
                      <a:cubicBezTo>
                        <a:pt x="260716" y="182518"/>
                        <a:pt x="260025" y="184481"/>
                        <a:pt x="260171" y="185390"/>
                      </a:cubicBezTo>
                      <a:cubicBezTo>
                        <a:pt x="260462" y="187208"/>
                        <a:pt x="260643" y="189025"/>
                        <a:pt x="260680" y="190879"/>
                      </a:cubicBezTo>
                      <a:cubicBezTo>
                        <a:pt x="260753" y="194078"/>
                        <a:pt x="260607" y="194151"/>
                        <a:pt x="257117" y="196041"/>
                      </a:cubicBezTo>
                      <a:cubicBezTo>
                        <a:pt x="256863" y="192588"/>
                        <a:pt x="255990" y="189462"/>
                        <a:pt x="255191" y="186372"/>
                      </a:cubicBezTo>
                      <a:cubicBezTo>
                        <a:pt x="254318" y="183064"/>
                        <a:pt x="257117" y="183609"/>
                        <a:pt x="258644" y="183173"/>
                      </a:cubicBezTo>
                      <a:close/>
                      <a:moveTo>
                        <a:pt x="198772" y="178847"/>
                      </a:moveTo>
                      <a:cubicBezTo>
                        <a:pt x="197790" y="178956"/>
                        <a:pt x="197100" y="179137"/>
                        <a:pt x="196736" y="177792"/>
                      </a:cubicBezTo>
                      <a:cubicBezTo>
                        <a:pt x="195791" y="174630"/>
                        <a:pt x="194628" y="171540"/>
                        <a:pt x="193537" y="168450"/>
                      </a:cubicBezTo>
                      <a:cubicBezTo>
                        <a:pt x="197827" y="167250"/>
                        <a:pt x="197863" y="167250"/>
                        <a:pt x="198772" y="171431"/>
                      </a:cubicBezTo>
                      <a:cubicBezTo>
                        <a:pt x="199172" y="173248"/>
                        <a:pt x="199426" y="175066"/>
                        <a:pt x="199753" y="176884"/>
                      </a:cubicBezTo>
                      <a:cubicBezTo>
                        <a:pt x="199935" y="177792"/>
                        <a:pt x="200335" y="178701"/>
                        <a:pt x="198808" y="178883"/>
                      </a:cubicBezTo>
                      <a:close/>
                      <a:moveTo>
                        <a:pt x="192665" y="175793"/>
                      </a:moveTo>
                      <a:cubicBezTo>
                        <a:pt x="191211" y="173321"/>
                        <a:pt x="189938" y="171140"/>
                        <a:pt x="188666" y="168922"/>
                      </a:cubicBezTo>
                      <a:cubicBezTo>
                        <a:pt x="191501" y="168195"/>
                        <a:pt x="192265" y="169468"/>
                        <a:pt x="192665" y="175793"/>
                      </a:cubicBezTo>
                      <a:close/>
                      <a:moveTo>
                        <a:pt x="269513" y="206765"/>
                      </a:moveTo>
                      <a:cubicBezTo>
                        <a:pt x="273330" y="213018"/>
                        <a:pt x="271767" y="219052"/>
                        <a:pt x="265042" y="222179"/>
                      </a:cubicBezTo>
                      <a:cubicBezTo>
                        <a:pt x="257735" y="225596"/>
                        <a:pt x="249774" y="227122"/>
                        <a:pt x="242067" y="229376"/>
                      </a:cubicBezTo>
                      <a:cubicBezTo>
                        <a:pt x="225527" y="234248"/>
                        <a:pt x="208369" y="236283"/>
                        <a:pt x="191538" y="239773"/>
                      </a:cubicBezTo>
                      <a:cubicBezTo>
                        <a:pt x="186267" y="240864"/>
                        <a:pt x="181795" y="239882"/>
                        <a:pt x="178524" y="234866"/>
                      </a:cubicBezTo>
                      <a:cubicBezTo>
                        <a:pt x="174598" y="228795"/>
                        <a:pt x="170163" y="223087"/>
                        <a:pt x="165946" y="217198"/>
                      </a:cubicBezTo>
                      <a:cubicBezTo>
                        <a:pt x="158457" y="206765"/>
                        <a:pt x="149769" y="197423"/>
                        <a:pt x="140427" y="188625"/>
                      </a:cubicBezTo>
                      <a:cubicBezTo>
                        <a:pt x="138354" y="186662"/>
                        <a:pt x="136501" y="184445"/>
                        <a:pt x="134501" y="182373"/>
                      </a:cubicBezTo>
                      <a:cubicBezTo>
                        <a:pt x="132574" y="180373"/>
                        <a:pt x="132320" y="177720"/>
                        <a:pt x="131702" y="175248"/>
                      </a:cubicBezTo>
                      <a:cubicBezTo>
                        <a:pt x="131411" y="174157"/>
                        <a:pt x="131666" y="173430"/>
                        <a:pt x="133120" y="174048"/>
                      </a:cubicBezTo>
                      <a:cubicBezTo>
                        <a:pt x="136391" y="175393"/>
                        <a:pt x="139881" y="175975"/>
                        <a:pt x="143335" y="176593"/>
                      </a:cubicBezTo>
                      <a:cubicBezTo>
                        <a:pt x="144607" y="176811"/>
                        <a:pt x="144898" y="177356"/>
                        <a:pt x="145225" y="178519"/>
                      </a:cubicBezTo>
                      <a:cubicBezTo>
                        <a:pt x="147515" y="187317"/>
                        <a:pt x="151587" y="190443"/>
                        <a:pt x="160675" y="190479"/>
                      </a:cubicBezTo>
                      <a:cubicBezTo>
                        <a:pt x="161983" y="190479"/>
                        <a:pt x="163256" y="190479"/>
                        <a:pt x="164564" y="190443"/>
                      </a:cubicBezTo>
                      <a:cubicBezTo>
                        <a:pt x="168527" y="190261"/>
                        <a:pt x="171471" y="188553"/>
                        <a:pt x="172780" y="184590"/>
                      </a:cubicBezTo>
                      <a:cubicBezTo>
                        <a:pt x="174089" y="180737"/>
                        <a:pt x="175470" y="176920"/>
                        <a:pt x="176706" y="173067"/>
                      </a:cubicBezTo>
                      <a:cubicBezTo>
                        <a:pt x="177615" y="170268"/>
                        <a:pt x="179396" y="169322"/>
                        <a:pt x="182159" y="170268"/>
                      </a:cubicBezTo>
                      <a:cubicBezTo>
                        <a:pt x="183540" y="170740"/>
                        <a:pt x="184631" y="171576"/>
                        <a:pt x="185467" y="172703"/>
                      </a:cubicBezTo>
                      <a:cubicBezTo>
                        <a:pt x="188230" y="176556"/>
                        <a:pt x="190811" y="180483"/>
                        <a:pt x="191611" y="185317"/>
                      </a:cubicBezTo>
                      <a:cubicBezTo>
                        <a:pt x="193465" y="196441"/>
                        <a:pt x="206188" y="208219"/>
                        <a:pt x="215712" y="209237"/>
                      </a:cubicBezTo>
                      <a:cubicBezTo>
                        <a:pt x="224291" y="210146"/>
                        <a:pt x="232725" y="209237"/>
                        <a:pt x="241013" y="206911"/>
                      </a:cubicBezTo>
                      <a:cubicBezTo>
                        <a:pt x="245266" y="205711"/>
                        <a:pt x="249483" y="204293"/>
                        <a:pt x="253700" y="202948"/>
                      </a:cubicBezTo>
                      <a:cubicBezTo>
                        <a:pt x="257663" y="201640"/>
                        <a:pt x="261480" y="200040"/>
                        <a:pt x="265042" y="196914"/>
                      </a:cubicBezTo>
                      <a:cubicBezTo>
                        <a:pt x="265515" y="201022"/>
                        <a:pt x="267659" y="203857"/>
                        <a:pt x="269513" y="206838"/>
                      </a:cubicBezTo>
                      <a:close/>
                      <a:moveTo>
                        <a:pt x="273294" y="173176"/>
                      </a:moveTo>
                      <a:cubicBezTo>
                        <a:pt x="273076" y="173321"/>
                        <a:pt x="272822" y="173467"/>
                        <a:pt x="272567" y="173612"/>
                      </a:cubicBezTo>
                      <a:cubicBezTo>
                        <a:pt x="269732" y="175260"/>
                        <a:pt x="267647" y="174569"/>
                        <a:pt x="266314" y="171540"/>
                      </a:cubicBezTo>
                      <a:cubicBezTo>
                        <a:pt x="265551" y="169759"/>
                        <a:pt x="264715" y="168014"/>
                        <a:pt x="263879" y="166269"/>
                      </a:cubicBezTo>
                      <a:cubicBezTo>
                        <a:pt x="263370" y="165251"/>
                        <a:pt x="263188" y="164342"/>
                        <a:pt x="264533" y="163833"/>
                      </a:cubicBezTo>
                      <a:cubicBezTo>
                        <a:pt x="265587" y="163433"/>
                        <a:pt x="266533" y="162016"/>
                        <a:pt x="267805" y="163724"/>
                      </a:cubicBezTo>
                      <a:cubicBezTo>
                        <a:pt x="269077" y="165360"/>
                        <a:pt x="270604" y="166814"/>
                        <a:pt x="272022" y="168377"/>
                      </a:cubicBezTo>
                      <a:cubicBezTo>
                        <a:pt x="272349" y="166087"/>
                        <a:pt x="271331" y="164488"/>
                        <a:pt x="270240" y="163070"/>
                      </a:cubicBezTo>
                      <a:cubicBezTo>
                        <a:pt x="268750" y="161143"/>
                        <a:pt x="269223" y="159980"/>
                        <a:pt x="271258" y="158926"/>
                      </a:cubicBezTo>
                      <a:cubicBezTo>
                        <a:pt x="272531" y="161979"/>
                        <a:pt x="274785" y="164488"/>
                        <a:pt x="275548" y="167868"/>
                      </a:cubicBezTo>
                      <a:cubicBezTo>
                        <a:pt x="276130" y="170413"/>
                        <a:pt x="275293" y="171940"/>
                        <a:pt x="273294" y="173176"/>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568F1994-575D-ECEC-2E97-6E64CA855551}"/>
                    </a:ext>
                  </a:extLst>
                </p:cNvPr>
                <p:cNvSpPr/>
                <p:nvPr/>
              </p:nvSpPr>
              <p:spPr>
                <a:xfrm>
                  <a:off x="6215673" y="2526734"/>
                  <a:ext cx="6401" cy="11175"/>
                </a:xfrm>
                <a:custGeom>
                  <a:avLst/>
                  <a:gdLst>
                    <a:gd name="connsiteX0" fmla="*/ 36 w 6401"/>
                    <a:gd name="connsiteY0" fmla="*/ 727 h 11175"/>
                    <a:gd name="connsiteX1" fmla="*/ 3235 w 6401"/>
                    <a:gd name="connsiteY1" fmla="*/ 10070 h 11175"/>
                    <a:gd name="connsiteX2" fmla="*/ 5271 w 6401"/>
                    <a:gd name="connsiteY2" fmla="*/ 11124 h 11175"/>
                    <a:gd name="connsiteX3" fmla="*/ 6216 w 6401"/>
                    <a:gd name="connsiteY3" fmla="*/ 9125 h 11175"/>
                    <a:gd name="connsiteX4" fmla="*/ 5235 w 6401"/>
                    <a:gd name="connsiteY4" fmla="*/ 3672 h 11175"/>
                    <a:gd name="connsiteX5" fmla="*/ 0 w 6401"/>
                    <a:gd name="connsiteY5" fmla="*/ 691 h 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 h="11175">
                      <a:moveTo>
                        <a:pt x="36" y="727"/>
                      </a:moveTo>
                      <a:cubicBezTo>
                        <a:pt x="1127" y="3854"/>
                        <a:pt x="2290" y="6944"/>
                        <a:pt x="3235" y="10070"/>
                      </a:cubicBezTo>
                      <a:cubicBezTo>
                        <a:pt x="3635" y="11379"/>
                        <a:pt x="4290" y="11197"/>
                        <a:pt x="5271" y="11124"/>
                      </a:cubicBezTo>
                      <a:cubicBezTo>
                        <a:pt x="6798" y="10979"/>
                        <a:pt x="6398" y="10070"/>
                        <a:pt x="6216" y="9125"/>
                      </a:cubicBezTo>
                      <a:cubicBezTo>
                        <a:pt x="5889" y="7307"/>
                        <a:pt x="5598" y="5489"/>
                        <a:pt x="5235" y="3672"/>
                      </a:cubicBezTo>
                      <a:cubicBezTo>
                        <a:pt x="4326" y="-509"/>
                        <a:pt x="4326" y="-509"/>
                        <a:pt x="0" y="691"/>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459" name="Freeform: Shape 458">
                  <a:extLst>
                    <a:ext uri="{FF2B5EF4-FFF2-40B4-BE49-F238E27FC236}">
                      <a16:creationId xmlns:a16="http://schemas.microsoft.com/office/drawing/2014/main" id="{0638B99A-9B72-06A7-F442-847255A24CCE}"/>
                    </a:ext>
                  </a:extLst>
                </p:cNvPr>
                <p:cNvSpPr/>
                <p:nvPr/>
              </p:nvSpPr>
              <p:spPr>
                <a:xfrm>
                  <a:off x="6223899" y="2526039"/>
                  <a:ext cx="6315" cy="11112"/>
                </a:xfrm>
                <a:custGeom>
                  <a:avLst/>
                  <a:gdLst>
                    <a:gd name="connsiteX0" fmla="*/ 1081 w 6315"/>
                    <a:gd name="connsiteY0" fmla="*/ 41 h 11112"/>
                    <a:gd name="connsiteX1" fmla="*/ 208 w 6315"/>
                    <a:gd name="connsiteY1" fmla="*/ 2149 h 11112"/>
                    <a:gd name="connsiteX2" fmla="*/ 1299 w 6315"/>
                    <a:gd name="connsiteY2" fmla="*/ 7275 h 11112"/>
                    <a:gd name="connsiteX3" fmla="*/ 6315 w 6315"/>
                    <a:gd name="connsiteY3" fmla="*/ 10910 h 11112"/>
                    <a:gd name="connsiteX4" fmla="*/ 3516 w 6315"/>
                    <a:gd name="connsiteY4" fmla="*/ 1422 h 11112"/>
                    <a:gd name="connsiteX5" fmla="*/ 1081 w 6315"/>
                    <a:gd name="connsiteY5" fmla="*/ 77 h 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5" h="11112">
                      <a:moveTo>
                        <a:pt x="1081" y="41"/>
                      </a:moveTo>
                      <a:cubicBezTo>
                        <a:pt x="-519" y="222"/>
                        <a:pt x="99" y="1386"/>
                        <a:pt x="208" y="2149"/>
                      </a:cubicBezTo>
                      <a:cubicBezTo>
                        <a:pt x="499" y="3858"/>
                        <a:pt x="1081" y="5530"/>
                        <a:pt x="1299" y="7275"/>
                      </a:cubicBezTo>
                      <a:cubicBezTo>
                        <a:pt x="1662" y="10074"/>
                        <a:pt x="2789" y="11710"/>
                        <a:pt x="6315" y="10910"/>
                      </a:cubicBezTo>
                      <a:cubicBezTo>
                        <a:pt x="5370" y="7747"/>
                        <a:pt x="4316" y="4621"/>
                        <a:pt x="3516" y="1422"/>
                      </a:cubicBezTo>
                      <a:cubicBezTo>
                        <a:pt x="3116" y="-178"/>
                        <a:pt x="2244" y="-68"/>
                        <a:pt x="1081" y="77"/>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460" name="Freeform: Shape 459">
                  <a:extLst>
                    <a:ext uri="{FF2B5EF4-FFF2-40B4-BE49-F238E27FC236}">
                      <a16:creationId xmlns:a16="http://schemas.microsoft.com/office/drawing/2014/main" id="{B29291D8-191C-A056-78F4-860420A56DA1}"/>
                    </a:ext>
                  </a:extLst>
                </p:cNvPr>
                <p:cNvSpPr/>
                <p:nvPr/>
              </p:nvSpPr>
              <p:spPr>
                <a:xfrm>
                  <a:off x="6229644" y="2524682"/>
                  <a:ext cx="6138" cy="11332"/>
                </a:xfrm>
                <a:custGeom>
                  <a:avLst/>
                  <a:gdLst>
                    <a:gd name="connsiteX0" fmla="*/ 5696 w 6138"/>
                    <a:gd name="connsiteY0" fmla="*/ 11249 h 11332"/>
                    <a:gd name="connsiteX1" fmla="*/ 6023 w 6138"/>
                    <a:gd name="connsiteY1" fmla="*/ 9758 h 11332"/>
                    <a:gd name="connsiteX2" fmla="*/ 3915 w 6138"/>
                    <a:gd name="connsiteY2" fmla="*/ 1143 h 11332"/>
                    <a:gd name="connsiteX3" fmla="*/ 2570 w 6138"/>
                    <a:gd name="connsiteY3" fmla="*/ 52 h 11332"/>
                    <a:gd name="connsiteX4" fmla="*/ 61 w 6138"/>
                    <a:gd name="connsiteY4" fmla="*/ 1506 h 11332"/>
                    <a:gd name="connsiteX5" fmla="*/ 3987 w 6138"/>
                    <a:gd name="connsiteY5" fmla="*/ 10631 h 11332"/>
                    <a:gd name="connsiteX6" fmla="*/ 5696 w 6138"/>
                    <a:gd name="connsiteY6" fmla="*/ 11212 h 1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8" h="11332">
                      <a:moveTo>
                        <a:pt x="5696" y="11249"/>
                      </a:moveTo>
                      <a:cubicBezTo>
                        <a:pt x="6277" y="10994"/>
                        <a:pt x="6168" y="10303"/>
                        <a:pt x="6023" y="9758"/>
                      </a:cubicBezTo>
                      <a:cubicBezTo>
                        <a:pt x="5332" y="6886"/>
                        <a:pt x="4605" y="4015"/>
                        <a:pt x="3915" y="1143"/>
                      </a:cubicBezTo>
                      <a:cubicBezTo>
                        <a:pt x="3769" y="525"/>
                        <a:pt x="3733" y="-202"/>
                        <a:pt x="2570" y="52"/>
                      </a:cubicBezTo>
                      <a:cubicBezTo>
                        <a:pt x="1988" y="852"/>
                        <a:pt x="-411" y="-166"/>
                        <a:pt x="61" y="1506"/>
                      </a:cubicBezTo>
                      <a:cubicBezTo>
                        <a:pt x="970" y="4669"/>
                        <a:pt x="2570" y="7650"/>
                        <a:pt x="3987" y="10631"/>
                      </a:cubicBezTo>
                      <a:cubicBezTo>
                        <a:pt x="4278" y="11249"/>
                        <a:pt x="5042" y="11503"/>
                        <a:pt x="5696" y="11212"/>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465" name="Freeform: Shape 464">
                  <a:extLst>
                    <a:ext uri="{FF2B5EF4-FFF2-40B4-BE49-F238E27FC236}">
                      <a16:creationId xmlns:a16="http://schemas.microsoft.com/office/drawing/2014/main" id="{6E2CD2E8-D958-0223-9667-F4110D2557FA}"/>
                    </a:ext>
                  </a:extLst>
                </p:cNvPr>
                <p:cNvSpPr/>
                <p:nvPr/>
              </p:nvSpPr>
              <p:spPr>
                <a:xfrm>
                  <a:off x="6210838" y="2527748"/>
                  <a:ext cx="3998" cy="7055"/>
                </a:xfrm>
                <a:custGeom>
                  <a:avLst/>
                  <a:gdLst>
                    <a:gd name="connsiteX0" fmla="*/ 0 w 3998"/>
                    <a:gd name="connsiteY0" fmla="*/ 185 h 7055"/>
                    <a:gd name="connsiteX1" fmla="*/ 3999 w 3998"/>
                    <a:gd name="connsiteY1" fmla="*/ 7056 h 7055"/>
                    <a:gd name="connsiteX2" fmla="*/ 0 w 3998"/>
                    <a:gd name="connsiteY2" fmla="*/ 185 h 7055"/>
                  </a:gdLst>
                  <a:ahLst/>
                  <a:cxnLst>
                    <a:cxn ang="0">
                      <a:pos x="connsiteX0" y="connsiteY0"/>
                    </a:cxn>
                    <a:cxn ang="0">
                      <a:pos x="connsiteX1" y="connsiteY1"/>
                    </a:cxn>
                    <a:cxn ang="0">
                      <a:pos x="connsiteX2" y="connsiteY2"/>
                    </a:cxn>
                  </a:cxnLst>
                  <a:rect l="l" t="t" r="r" b="b"/>
                  <a:pathLst>
                    <a:path w="3998" h="7055">
                      <a:moveTo>
                        <a:pt x="0" y="185"/>
                      </a:moveTo>
                      <a:cubicBezTo>
                        <a:pt x="1272" y="2403"/>
                        <a:pt x="2545" y="4584"/>
                        <a:pt x="3999" y="7056"/>
                      </a:cubicBezTo>
                      <a:cubicBezTo>
                        <a:pt x="3599" y="694"/>
                        <a:pt x="2835" y="-542"/>
                        <a:pt x="0" y="185"/>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21B3F639-CF19-0903-8C69-4C72B00ACC0B}"/>
                    </a:ext>
                  </a:extLst>
                </p:cNvPr>
                <p:cNvSpPr/>
                <p:nvPr/>
              </p:nvSpPr>
              <p:spPr>
                <a:xfrm>
                  <a:off x="6266525" y="2512430"/>
                  <a:ext cx="986" cy="1326"/>
                </a:xfrm>
                <a:custGeom>
                  <a:avLst/>
                  <a:gdLst>
                    <a:gd name="connsiteX0" fmla="*/ 78 w 986"/>
                    <a:gd name="connsiteY0" fmla="*/ 127 h 1326"/>
                    <a:gd name="connsiteX1" fmla="*/ 369 w 986"/>
                    <a:gd name="connsiteY1" fmla="*/ 1326 h 1326"/>
                    <a:gd name="connsiteX2" fmla="*/ 987 w 986"/>
                    <a:gd name="connsiteY2" fmla="*/ 199 h 1326"/>
                    <a:gd name="connsiteX3" fmla="*/ 42 w 986"/>
                    <a:gd name="connsiteY3" fmla="*/ 127 h 1326"/>
                  </a:gdLst>
                  <a:ahLst/>
                  <a:cxnLst>
                    <a:cxn ang="0">
                      <a:pos x="connsiteX0" y="connsiteY0"/>
                    </a:cxn>
                    <a:cxn ang="0">
                      <a:pos x="connsiteX1" y="connsiteY1"/>
                    </a:cxn>
                    <a:cxn ang="0">
                      <a:pos x="connsiteX2" y="connsiteY2"/>
                    </a:cxn>
                    <a:cxn ang="0">
                      <a:pos x="connsiteX3" y="connsiteY3"/>
                    </a:cxn>
                  </a:cxnLst>
                  <a:rect l="l" t="t" r="r" b="b"/>
                  <a:pathLst>
                    <a:path w="986" h="1326">
                      <a:moveTo>
                        <a:pt x="78" y="127"/>
                      </a:moveTo>
                      <a:cubicBezTo>
                        <a:pt x="-67" y="454"/>
                        <a:pt x="-31" y="999"/>
                        <a:pt x="369" y="1326"/>
                      </a:cubicBezTo>
                      <a:cubicBezTo>
                        <a:pt x="405" y="854"/>
                        <a:pt x="514" y="418"/>
                        <a:pt x="987" y="199"/>
                      </a:cubicBezTo>
                      <a:cubicBezTo>
                        <a:pt x="660" y="127"/>
                        <a:pt x="187" y="-164"/>
                        <a:pt x="42" y="127"/>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29" name="Freeform: Shape 328">
                  <a:extLst>
                    <a:ext uri="{FF2B5EF4-FFF2-40B4-BE49-F238E27FC236}">
                      <a16:creationId xmlns:a16="http://schemas.microsoft.com/office/drawing/2014/main" id="{A5BEA436-4B42-6CA2-2033-F9A76ACDE835}"/>
                    </a:ext>
                  </a:extLst>
                </p:cNvPr>
                <p:cNvSpPr/>
                <p:nvPr/>
              </p:nvSpPr>
              <p:spPr>
                <a:xfrm>
                  <a:off x="6265221" y="2511071"/>
                  <a:ext cx="2362" cy="2685"/>
                </a:xfrm>
                <a:custGeom>
                  <a:avLst/>
                  <a:gdLst>
                    <a:gd name="connsiteX0" fmla="*/ 0 w 2362"/>
                    <a:gd name="connsiteY0" fmla="*/ 68 h 2685"/>
                    <a:gd name="connsiteX1" fmla="*/ 1709 w 2362"/>
                    <a:gd name="connsiteY1" fmla="*/ 2686 h 2685"/>
                    <a:gd name="connsiteX2" fmla="*/ 1418 w 2362"/>
                    <a:gd name="connsiteY2" fmla="*/ 1486 h 2685"/>
                    <a:gd name="connsiteX3" fmla="*/ 2363 w 2362"/>
                    <a:gd name="connsiteY3" fmla="*/ 1559 h 2685"/>
                    <a:gd name="connsiteX4" fmla="*/ 36 w 2362"/>
                    <a:gd name="connsiteY4" fmla="*/ 32 h 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 h="2685">
                      <a:moveTo>
                        <a:pt x="0" y="68"/>
                      </a:moveTo>
                      <a:cubicBezTo>
                        <a:pt x="436" y="1159"/>
                        <a:pt x="909" y="2031"/>
                        <a:pt x="1709" y="2686"/>
                      </a:cubicBezTo>
                      <a:cubicBezTo>
                        <a:pt x="1309" y="2358"/>
                        <a:pt x="1236" y="1849"/>
                        <a:pt x="1418" y="1486"/>
                      </a:cubicBezTo>
                      <a:cubicBezTo>
                        <a:pt x="1563" y="1195"/>
                        <a:pt x="2036" y="1486"/>
                        <a:pt x="2363" y="1559"/>
                      </a:cubicBezTo>
                      <a:cubicBezTo>
                        <a:pt x="1854" y="759"/>
                        <a:pt x="1454" y="-186"/>
                        <a:pt x="36" y="32"/>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46E5C2B5-EEF3-5341-0A5B-C4AC8DBA507E}"/>
                    </a:ext>
                  </a:extLst>
                </p:cNvPr>
                <p:cNvSpPr/>
                <p:nvPr/>
              </p:nvSpPr>
              <p:spPr>
                <a:xfrm>
                  <a:off x="6247554" y="2425166"/>
                  <a:ext cx="1155" cy="2213"/>
                </a:xfrm>
                <a:custGeom>
                  <a:avLst/>
                  <a:gdLst>
                    <a:gd name="connsiteX0" fmla="*/ 0 w 1155"/>
                    <a:gd name="connsiteY0" fmla="*/ 1200 h 2213"/>
                    <a:gd name="connsiteX1" fmla="*/ 872 w 1155"/>
                    <a:gd name="connsiteY1" fmla="*/ 2108 h 2213"/>
                    <a:gd name="connsiteX2" fmla="*/ 545 w 1155"/>
                    <a:gd name="connsiteY2" fmla="*/ 0 h 2213"/>
                    <a:gd name="connsiteX3" fmla="*/ 0 w 1155"/>
                    <a:gd name="connsiteY3" fmla="*/ 1236 h 2213"/>
                  </a:gdLst>
                  <a:ahLst/>
                  <a:cxnLst>
                    <a:cxn ang="0">
                      <a:pos x="connsiteX0" y="connsiteY0"/>
                    </a:cxn>
                    <a:cxn ang="0">
                      <a:pos x="connsiteX1" y="connsiteY1"/>
                    </a:cxn>
                    <a:cxn ang="0">
                      <a:pos x="connsiteX2" y="connsiteY2"/>
                    </a:cxn>
                    <a:cxn ang="0">
                      <a:pos x="connsiteX3" y="connsiteY3"/>
                    </a:cxn>
                  </a:cxnLst>
                  <a:rect l="l" t="t" r="r" b="b"/>
                  <a:pathLst>
                    <a:path w="1155" h="2213">
                      <a:moveTo>
                        <a:pt x="0" y="1200"/>
                      </a:moveTo>
                      <a:cubicBezTo>
                        <a:pt x="145" y="1672"/>
                        <a:pt x="473" y="2508"/>
                        <a:pt x="872" y="2108"/>
                      </a:cubicBezTo>
                      <a:cubicBezTo>
                        <a:pt x="1381" y="1563"/>
                        <a:pt x="1163" y="618"/>
                        <a:pt x="545" y="0"/>
                      </a:cubicBezTo>
                      <a:cubicBezTo>
                        <a:pt x="545" y="509"/>
                        <a:pt x="1054" y="1200"/>
                        <a:pt x="0" y="1236"/>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3" name="Freeform: Shape 332">
                  <a:extLst>
                    <a:ext uri="{FF2B5EF4-FFF2-40B4-BE49-F238E27FC236}">
                      <a16:creationId xmlns:a16="http://schemas.microsoft.com/office/drawing/2014/main" id="{79C2BC52-96E5-07D7-9BD8-68B18DA207A5}"/>
                    </a:ext>
                  </a:extLst>
                </p:cNvPr>
                <p:cNvSpPr/>
                <p:nvPr/>
              </p:nvSpPr>
              <p:spPr>
                <a:xfrm>
                  <a:off x="6247554" y="2425129"/>
                  <a:ext cx="668" cy="1235"/>
                </a:xfrm>
                <a:custGeom>
                  <a:avLst/>
                  <a:gdLst>
                    <a:gd name="connsiteX0" fmla="*/ 0 w 668"/>
                    <a:gd name="connsiteY0" fmla="*/ 1236 h 1235"/>
                    <a:gd name="connsiteX1" fmla="*/ 545 w 668"/>
                    <a:gd name="connsiteY1" fmla="*/ 0 h 1235"/>
                    <a:gd name="connsiteX2" fmla="*/ 545 w 668"/>
                    <a:gd name="connsiteY2" fmla="*/ 0 h 1235"/>
                    <a:gd name="connsiteX3" fmla="*/ 0 w 668"/>
                    <a:gd name="connsiteY3" fmla="*/ 1236 h 1235"/>
                  </a:gdLst>
                  <a:ahLst/>
                  <a:cxnLst>
                    <a:cxn ang="0">
                      <a:pos x="connsiteX0" y="connsiteY0"/>
                    </a:cxn>
                    <a:cxn ang="0">
                      <a:pos x="connsiteX1" y="connsiteY1"/>
                    </a:cxn>
                    <a:cxn ang="0">
                      <a:pos x="connsiteX2" y="connsiteY2"/>
                    </a:cxn>
                    <a:cxn ang="0">
                      <a:pos x="connsiteX3" y="connsiteY3"/>
                    </a:cxn>
                  </a:cxnLst>
                  <a:rect l="l" t="t" r="r" b="b"/>
                  <a:pathLst>
                    <a:path w="668" h="1235">
                      <a:moveTo>
                        <a:pt x="0" y="1236"/>
                      </a:moveTo>
                      <a:cubicBezTo>
                        <a:pt x="1054" y="1236"/>
                        <a:pt x="545" y="509"/>
                        <a:pt x="545" y="0"/>
                      </a:cubicBezTo>
                      <a:cubicBezTo>
                        <a:pt x="545" y="0"/>
                        <a:pt x="545" y="0"/>
                        <a:pt x="545" y="0"/>
                      </a:cubicBezTo>
                      <a:cubicBezTo>
                        <a:pt x="364" y="400"/>
                        <a:pt x="182" y="800"/>
                        <a:pt x="0" y="1236"/>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5" name="Freeform: Shape 334">
                  <a:extLst>
                    <a:ext uri="{FF2B5EF4-FFF2-40B4-BE49-F238E27FC236}">
                      <a16:creationId xmlns:a16="http://schemas.microsoft.com/office/drawing/2014/main" id="{D5DE402D-4F3E-BAEB-FD9B-3B9BA96F789F}"/>
                    </a:ext>
                  </a:extLst>
                </p:cNvPr>
                <p:cNvSpPr/>
                <p:nvPr/>
              </p:nvSpPr>
              <p:spPr>
                <a:xfrm>
                  <a:off x="6212980" y="2433722"/>
                  <a:ext cx="36989" cy="52885"/>
                </a:xfrm>
                <a:custGeom>
                  <a:avLst/>
                  <a:gdLst>
                    <a:gd name="connsiteX0" fmla="*/ 9964 w 36989"/>
                    <a:gd name="connsiteY0" fmla="*/ 49753 h 52885"/>
                    <a:gd name="connsiteX1" fmla="*/ 36319 w 36989"/>
                    <a:gd name="connsiteY1" fmla="*/ 40592 h 52885"/>
                    <a:gd name="connsiteX2" fmla="*/ 36537 w 36989"/>
                    <a:gd name="connsiteY2" fmla="*/ 30377 h 52885"/>
                    <a:gd name="connsiteX3" fmla="*/ 30285 w 36989"/>
                    <a:gd name="connsiteY3" fmla="*/ 17108 h 52885"/>
                    <a:gd name="connsiteX4" fmla="*/ 28467 w 36989"/>
                    <a:gd name="connsiteY4" fmla="*/ 27141 h 52885"/>
                    <a:gd name="connsiteX5" fmla="*/ 27231 w 36989"/>
                    <a:gd name="connsiteY5" fmla="*/ 22925 h 52885"/>
                    <a:gd name="connsiteX6" fmla="*/ 26213 w 36989"/>
                    <a:gd name="connsiteY6" fmla="*/ 21216 h 52885"/>
                    <a:gd name="connsiteX7" fmla="*/ 24977 w 36989"/>
                    <a:gd name="connsiteY7" fmla="*/ 22852 h 52885"/>
                    <a:gd name="connsiteX8" fmla="*/ 23596 w 36989"/>
                    <a:gd name="connsiteY8" fmla="*/ 28196 h 52885"/>
                    <a:gd name="connsiteX9" fmla="*/ 22251 w 36989"/>
                    <a:gd name="connsiteY9" fmla="*/ 31504 h 52885"/>
                    <a:gd name="connsiteX10" fmla="*/ 22723 w 36989"/>
                    <a:gd name="connsiteY10" fmla="*/ 25142 h 52885"/>
                    <a:gd name="connsiteX11" fmla="*/ 24614 w 36989"/>
                    <a:gd name="connsiteY11" fmla="*/ 19071 h 52885"/>
                    <a:gd name="connsiteX12" fmla="*/ 26177 w 36989"/>
                    <a:gd name="connsiteY12" fmla="*/ 5403 h 52885"/>
                    <a:gd name="connsiteX13" fmla="*/ 18252 w 36989"/>
                    <a:gd name="connsiteY13" fmla="*/ 495 h 52885"/>
                    <a:gd name="connsiteX14" fmla="*/ 11272 w 36989"/>
                    <a:gd name="connsiteY14" fmla="*/ 5366 h 52885"/>
                    <a:gd name="connsiteX15" fmla="*/ 1276 w 36989"/>
                    <a:gd name="connsiteY15" fmla="*/ 22815 h 52885"/>
                    <a:gd name="connsiteX16" fmla="*/ 9964 w 36989"/>
                    <a:gd name="connsiteY16" fmla="*/ 49825 h 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89" h="52885">
                      <a:moveTo>
                        <a:pt x="9964" y="49753"/>
                      </a:moveTo>
                      <a:cubicBezTo>
                        <a:pt x="20215" y="56478"/>
                        <a:pt x="33375" y="51897"/>
                        <a:pt x="36319" y="40592"/>
                      </a:cubicBezTo>
                      <a:cubicBezTo>
                        <a:pt x="37192" y="37211"/>
                        <a:pt x="37155" y="33721"/>
                        <a:pt x="36537" y="30377"/>
                      </a:cubicBezTo>
                      <a:cubicBezTo>
                        <a:pt x="35665" y="25615"/>
                        <a:pt x="34392" y="20889"/>
                        <a:pt x="30285" y="17108"/>
                      </a:cubicBezTo>
                      <a:cubicBezTo>
                        <a:pt x="29376" y="20707"/>
                        <a:pt x="30067" y="24088"/>
                        <a:pt x="28467" y="27141"/>
                      </a:cubicBezTo>
                      <a:cubicBezTo>
                        <a:pt x="27849" y="25724"/>
                        <a:pt x="27522" y="24342"/>
                        <a:pt x="27231" y="22925"/>
                      </a:cubicBezTo>
                      <a:cubicBezTo>
                        <a:pt x="27086" y="22198"/>
                        <a:pt x="27049" y="21252"/>
                        <a:pt x="26213" y="21216"/>
                      </a:cubicBezTo>
                      <a:cubicBezTo>
                        <a:pt x="25341" y="21180"/>
                        <a:pt x="25268" y="22198"/>
                        <a:pt x="24977" y="22852"/>
                      </a:cubicBezTo>
                      <a:cubicBezTo>
                        <a:pt x="24250" y="24560"/>
                        <a:pt x="24032" y="26414"/>
                        <a:pt x="23596" y="28196"/>
                      </a:cubicBezTo>
                      <a:cubicBezTo>
                        <a:pt x="23341" y="29286"/>
                        <a:pt x="23959" y="30886"/>
                        <a:pt x="22251" y="31504"/>
                      </a:cubicBezTo>
                      <a:cubicBezTo>
                        <a:pt x="21778" y="29286"/>
                        <a:pt x="21960" y="27214"/>
                        <a:pt x="22723" y="25142"/>
                      </a:cubicBezTo>
                      <a:cubicBezTo>
                        <a:pt x="23450" y="23143"/>
                        <a:pt x="24105" y="21107"/>
                        <a:pt x="24614" y="19071"/>
                      </a:cubicBezTo>
                      <a:cubicBezTo>
                        <a:pt x="25704" y="14600"/>
                        <a:pt x="27049" y="10165"/>
                        <a:pt x="26177" y="5403"/>
                      </a:cubicBezTo>
                      <a:cubicBezTo>
                        <a:pt x="25341" y="822"/>
                        <a:pt x="22578" y="-959"/>
                        <a:pt x="18252" y="495"/>
                      </a:cubicBezTo>
                      <a:cubicBezTo>
                        <a:pt x="15453" y="1440"/>
                        <a:pt x="13199" y="3185"/>
                        <a:pt x="11272" y="5366"/>
                      </a:cubicBezTo>
                      <a:cubicBezTo>
                        <a:pt x="6765" y="10528"/>
                        <a:pt x="3384" y="16308"/>
                        <a:pt x="1276" y="22815"/>
                      </a:cubicBezTo>
                      <a:cubicBezTo>
                        <a:pt x="-2105" y="33249"/>
                        <a:pt x="1385" y="44191"/>
                        <a:pt x="9964" y="49825"/>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D39D4264-6FF9-C207-B3F9-668EC2F76FA9}"/>
                    </a:ext>
                  </a:extLst>
                </p:cNvPr>
                <p:cNvSpPr/>
                <p:nvPr/>
              </p:nvSpPr>
              <p:spPr>
                <a:xfrm>
                  <a:off x="6150821" y="2463008"/>
                  <a:ext cx="54845" cy="56927"/>
                </a:xfrm>
                <a:custGeom>
                  <a:avLst/>
                  <a:gdLst>
                    <a:gd name="connsiteX0" fmla="*/ 38206 w 54845"/>
                    <a:gd name="connsiteY0" fmla="*/ 20248 h 56927"/>
                    <a:gd name="connsiteX1" fmla="*/ 33190 w 54845"/>
                    <a:gd name="connsiteY1" fmla="*/ 18249 h 56927"/>
                    <a:gd name="connsiteX2" fmla="*/ 25083 w 54845"/>
                    <a:gd name="connsiteY2" fmla="*/ 5744 h 56927"/>
                    <a:gd name="connsiteX3" fmla="*/ 23193 w 54845"/>
                    <a:gd name="connsiteY3" fmla="*/ 2799 h 56927"/>
                    <a:gd name="connsiteX4" fmla="*/ 23447 w 54845"/>
                    <a:gd name="connsiteY4" fmla="*/ 6762 h 56927"/>
                    <a:gd name="connsiteX5" fmla="*/ 28900 w 54845"/>
                    <a:gd name="connsiteY5" fmla="*/ 20721 h 56927"/>
                    <a:gd name="connsiteX6" fmla="*/ 28064 w 54845"/>
                    <a:gd name="connsiteY6" fmla="*/ 33408 h 56927"/>
                    <a:gd name="connsiteX7" fmla="*/ 24829 w 54845"/>
                    <a:gd name="connsiteY7" fmla="*/ 33589 h 56927"/>
                    <a:gd name="connsiteX8" fmla="*/ 22284 w 54845"/>
                    <a:gd name="connsiteY8" fmla="*/ 30863 h 56927"/>
                    <a:gd name="connsiteX9" fmla="*/ 22029 w 54845"/>
                    <a:gd name="connsiteY9" fmla="*/ 34571 h 56927"/>
                    <a:gd name="connsiteX10" fmla="*/ 14868 w 54845"/>
                    <a:gd name="connsiteY10" fmla="*/ 48748 h 56927"/>
                    <a:gd name="connsiteX11" fmla="*/ 7416 w 54845"/>
                    <a:gd name="connsiteY11" fmla="*/ 53038 h 56927"/>
                    <a:gd name="connsiteX12" fmla="*/ 0 w 54845"/>
                    <a:gd name="connsiteY12" fmla="*/ 56928 h 56927"/>
                    <a:gd name="connsiteX13" fmla="*/ 27991 w 54845"/>
                    <a:gd name="connsiteY13" fmla="*/ 49912 h 56927"/>
                    <a:gd name="connsiteX14" fmla="*/ 44132 w 54845"/>
                    <a:gd name="connsiteY14" fmla="*/ 42096 h 56927"/>
                    <a:gd name="connsiteX15" fmla="*/ 51257 w 54845"/>
                    <a:gd name="connsiteY15" fmla="*/ 24320 h 56927"/>
                    <a:gd name="connsiteX16" fmla="*/ 54129 w 54845"/>
                    <a:gd name="connsiteY16" fmla="*/ 3272 h 56927"/>
                    <a:gd name="connsiteX17" fmla="*/ 54528 w 54845"/>
                    <a:gd name="connsiteY17" fmla="*/ 0 h 56927"/>
                    <a:gd name="connsiteX18" fmla="*/ 51039 w 54845"/>
                    <a:gd name="connsiteY18" fmla="*/ 4508 h 56927"/>
                    <a:gd name="connsiteX19" fmla="*/ 47185 w 54845"/>
                    <a:gd name="connsiteY19" fmla="*/ 12796 h 56927"/>
                    <a:gd name="connsiteX20" fmla="*/ 42896 w 54845"/>
                    <a:gd name="connsiteY20" fmla="*/ 14323 h 56927"/>
                    <a:gd name="connsiteX21" fmla="*/ 40424 w 54845"/>
                    <a:gd name="connsiteY21" fmla="*/ 15559 h 56927"/>
                    <a:gd name="connsiteX22" fmla="*/ 38206 w 54845"/>
                    <a:gd name="connsiteY22" fmla="*/ 20248 h 5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45" h="56927">
                      <a:moveTo>
                        <a:pt x="38206" y="20248"/>
                      </a:moveTo>
                      <a:cubicBezTo>
                        <a:pt x="35989" y="21157"/>
                        <a:pt x="34498" y="19703"/>
                        <a:pt x="33190" y="18249"/>
                      </a:cubicBezTo>
                      <a:cubicBezTo>
                        <a:pt x="29845" y="14505"/>
                        <a:pt x="26901" y="10469"/>
                        <a:pt x="25083" y="5744"/>
                      </a:cubicBezTo>
                      <a:cubicBezTo>
                        <a:pt x="24683" y="4689"/>
                        <a:pt x="24465" y="3490"/>
                        <a:pt x="23193" y="2799"/>
                      </a:cubicBezTo>
                      <a:cubicBezTo>
                        <a:pt x="22793" y="4290"/>
                        <a:pt x="22938" y="5526"/>
                        <a:pt x="23447" y="6762"/>
                      </a:cubicBezTo>
                      <a:cubicBezTo>
                        <a:pt x="25265" y="11415"/>
                        <a:pt x="27082" y="16068"/>
                        <a:pt x="28900" y="20721"/>
                      </a:cubicBezTo>
                      <a:cubicBezTo>
                        <a:pt x="30609" y="25083"/>
                        <a:pt x="30972" y="29336"/>
                        <a:pt x="28064" y="33408"/>
                      </a:cubicBezTo>
                      <a:cubicBezTo>
                        <a:pt x="26973" y="34935"/>
                        <a:pt x="26137" y="35443"/>
                        <a:pt x="24829" y="33589"/>
                      </a:cubicBezTo>
                      <a:cubicBezTo>
                        <a:pt x="24174" y="32608"/>
                        <a:pt x="23702" y="31299"/>
                        <a:pt x="22284" y="30863"/>
                      </a:cubicBezTo>
                      <a:cubicBezTo>
                        <a:pt x="21739" y="32208"/>
                        <a:pt x="21920" y="33408"/>
                        <a:pt x="22029" y="34571"/>
                      </a:cubicBezTo>
                      <a:cubicBezTo>
                        <a:pt x="22575" y="40824"/>
                        <a:pt x="19558" y="45222"/>
                        <a:pt x="14868" y="48748"/>
                      </a:cubicBezTo>
                      <a:cubicBezTo>
                        <a:pt x="12578" y="50457"/>
                        <a:pt x="10070" y="51875"/>
                        <a:pt x="7416" y="53038"/>
                      </a:cubicBezTo>
                      <a:cubicBezTo>
                        <a:pt x="5053" y="54056"/>
                        <a:pt x="2690" y="55074"/>
                        <a:pt x="0" y="56928"/>
                      </a:cubicBezTo>
                      <a:cubicBezTo>
                        <a:pt x="10070" y="55764"/>
                        <a:pt x="18976" y="52602"/>
                        <a:pt x="27991" y="49912"/>
                      </a:cubicBezTo>
                      <a:cubicBezTo>
                        <a:pt x="33771" y="48203"/>
                        <a:pt x="39333" y="45877"/>
                        <a:pt x="44132" y="42096"/>
                      </a:cubicBezTo>
                      <a:cubicBezTo>
                        <a:pt x="49912" y="37552"/>
                        <a:pt x="52747" y="31736"/>
                        <a:pt x="51257" y="24320"/>
                      </a:cubicBezTo>
                      <a:cubicBezTo>
                        <a:pt x="49730" y="16940"/>
                        <a:pt x="50820" y="9961"/>
                        <a:pt x="54129" y="3272"/>
                      </a:cubicBezTo>
                      <a:cubicBezTo>
                        <a:pt x="54565" y="2363"/>
                        <a:pt x="55255" y="1418"/>
                        <a:pt x="54528" y="0"/>
                      </a:cubicBezTo>
                      <a:cubicBezTo>
                        <a:pt x="52929" y="1381"/>
                        <a:pt x="51875" y="2872"/>
                        <a:pt x="51039" y="4508"/>
                      </a:cubicBezTo>
                      <a:cubicBezTo>
                        <a:pt x="49657" y="7234"/>
                        <a:pt x="48421" y="10033"/>
                        <a:pt x="47185" y="12796"/>
                      </a:cubicBezTo>
                      <a:cubicBezTo>
                        <a:pt x="45986" y="15559"/>
                        <a:pt x="45259" y="15922"/>
                        <a:pt x="42896" y="14323"/>
                      </a:cubicBezTo>
                      <a:cubicBezTo>
                        <a:pt x="41078" y="13087"/>
                        <a:pt x="40315" y="13196"/>
                        <a:pt x="40424" y="15559"/>
                      </a:cubicBezTo>
                      <a:cubicBezTo>
                        <a:pt x="40533" y="17485"/>
                        <a:pt x="40278" y="19376"/>
                        <a:pt x="38206" y="20248"/>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C3346828-958F-8D56-4113-EBD335E01F26}"/>
                    </a:ext>
                  </a:extLst>
                </p:cNvPr>
                <p:cNvSpPr/>
                <p:nvPr/>
              </p:nvSpPr>
              <p:spPr>
                <a:xfrm>
                  <a:off x="6129204" y="2533839"/>
                  <a:ext cx="18536" cy="21359"/>
                </a:xfrm>
                <a:custGeom>
                  <a:avLst/>
                  <a:gdLst>
                    <a:gd name="connsiteX0" fmla="*/ 9220 w 18536"/>
                    <a:gd name="connsiteY0" fmla="*/ 166 h 21359"/>
                    <a:gd name="connsiteX1" fmla="*/ 23 w 18536"/>
                    <a:gd name="connsiteY1" fmla="*/ 12344 h 21359"/>
                    <a:gd name="connsiteX2" fmla="*/ 496 w 18536"/>
                    <a:gd name="connsiteY2" fmla="*/ 13798 h 21359"/>
                    <a:gd name="connsiteX3" fmla="*/ 2168 w 18536"/>
                    <a:gd name="connsiteY3" fmla="*/ 13071 h 21359"/>
                    <a:gd name="connsiteX4" fmla="*/ 4749 w 18536"/>
                    <a:gd name="connsiteY4" fmla="*/ 10054 h 21359"/>
                    <a:gd name="connsiteX5" fmla="*/ 7803 w 18536"/>
                    <a:gd name="connsiteY5" fmla="*/ 21359 h 21359"/>
                    <a:gd name="connsiteX6" fmla="*/ 10638 w 18536"/>
                    <a:gd name="connsiteY6" fmla="*/ 10599 h 21359"/>
                    <a:gd name="connsiteX7" fmla="*/ 13982 w 18536"/>
                    <a:gd name="connsiteY7" fmla="*/ 17142 h 21359"/>
                    <a:gd name="connsiteX8" fmla="*/ 14201 w 18536"/>
                    <a:gd name="connsiteY8" fmla="*/ 14343 h 21359"/>
                    <a:gd name="connsiteX9" fmla="*/ 14346 w 18536"/>
                    <a:gd name="connsiteY9" fmla="*/ 9654 h 21359"/>
                    <a:gd name="connsiteX10" fmla="*/ 16527 w 18536"/>
                    <a:gd name="connsiteY10" fmla="*/ 8636 h 21359"/>
                    <a:gd name="connsiteX11" fmla="*/ 18526 w 18536"/>
                    <a:gd name="connsiteY11" fmla="*/ 7327 h 21359"/>
                    <a:gd name="connsiteX12" fmla="*/ 9257 w 18536"/>
                    <a:gd name="connsiteY12" fmla="*/ 129 h 2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36" h="21359">
                      <a:moveTo>
                        <a:pt x="9220" y="166"/>
                      </a:moveTo>
                      <a:cubicBezTo>
                        <a:pt x="4095" y="1402"/>
                        <a:pt x="-159" y="7036"/>
                        <a:pt x="23" y="12344"/>
                      </a:cubicBezTo>
                      <a:cubicBezTo>
                        <a:pt x="23" y="12853"/>
                        <a:pt x="-159" y="13543"/>
                        <a:pt x="496" y="13798"/>
                      </a:cubicBezTo>
                      <a:cubicBezTo>
                        <a:pt x="1223" y="14089"/>
                        <a:pt x="1732" y="13543"/>
                        <a:pt x="2168" y="13071"/>
                      </a:cubicBezTo>
                      <a:cubicBezTo>
                        <a:pt x="3004" y="12126"/>
                        <a:pt x="3222" y="10708"/>
                        <a:pt x="4749" y="10054"/>
                      </a:cubicBezTo>
                      <a:cubicBezTo>
                        <a:pt x="5876" y="13689"/>
                        <a:pt x="4858" y="17869"/>
                        <a:pt x="7803" y="21359"/>
                      </a:cubicBezTo>
                      <a:cubicBezTo>
                        <a:pt x="9075" y="17615"/>
                        <a:pt x="7366" y="13507"/>
                        <a:pt x="10638" y="10599"/>
                      </a:cubicBezTo>
                      <a:cubicBezTo>
                        <a:pt x="11692" y="12853"/>
                        <a:pt x="11547" y="15615"/>
                        <a:pt x="13982" y="17142"/>
                      </a:cubicBezTo>
                      <a:cubicBezTo>
                        <a:pt x="14637" y="16161"/>
                        <a:pt x="14346" y="15252"/>
                        <a:pt x="14201" y="14343"/>
                      </a:cubicBezTo>
                      <a:cubicBezTo>
                        <a:pt x="13982" y="12780"/>
                        <a:pt x="13764" y="11180"/>
                        <a:pt x="14346" y="9654"/>
                      </a:cubicBezTo>
                      <a:cubicBezTo>
                        <a:pt x="14673" y="8745"/>
                        <a:pt x="15182" y="7545"/>
                        <a:pt x="16527" y="8636"/>
                      </a:cubicBezTo>
                      <a:cubicBezTo>
                        <a:pt x="18599" y="10308"/>
                        <a:pt x="18563" y="8745"/>
                        <a:pt x="18526" y="7327"/>
                      </a:cubicBezTo>
                      <a:cubicBezTo>
                        <a:pt x="18345" y="3256"/>
                        <a:pt x="13074" y="-779"/>
                        <a:pt x="9257" y="129"/>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39" name="Freeform: Shape 338">
                  <a:extLst>
                    <a:ext uri="{FF2B5EF4-FFF2-40B4-BE49-F238E27FC236}">
                      <a16:creationId xmlns:a16="http://schemas.microsoft.com/office/drawing/2014/main" id="{7620D612-25F3-5E21-4AED-FCE6F1313F17}"/>
                    </a:ext>
                  </a:extLst>
                </p:cNvPr>
                <p:cNvSpPr/>
                <p:nvPr/>
              </p:nvSpPr>
              <p:spPr>
                <a:xfrm>
                  <a:off x="6083662" y="2463433"/>
                  <a:ext cx="62324" cy="28584"/>
                </a:xfrm>
                <a:custGeom>
                  <a:avLst/>
                  <a:gdLst>
                    <a:gd name="connsiteX0" fmla="*/ 743 w 62324"/>
                    <a:gd name="connsiteY0" fmla="*/ 28512 h 28584"/>
                    <a:gd name="connsiteX1" fmla="*/ 2452 w 62324"/>
                    <a:gd name="connsiteY1" fmla="*/ 27094 h 28584"/>
                    <a:gd name="connsiteX2" fmla="*/ 4815 w 62324"/>
                    <a:gd name="connsiteY2" fmla="*/ 23859 h 28584"/>
                    <a:gd name="connsiteX3" fmla="*/ 13358 w 62324"/>
                    <a:gd name="connsiteY3" fmla="*/ 16116 h 28584"/>
                    <a:gd name="connsiteX4" fmla="*/ 24300 w 62324"/>
                    <a:gd name="connsiteY4" fmla="*/ 8918 h 28584"/>
                    <a:gd name="connsiteX5" fmla="*/ 48074 w 62324"/>
                    <a:gd name="connsiteY5" fmla="*/ 3029 h 28584"/>
                    <a:gd name="connsiteX6" fmla="*/ 54836 w 62324"/>
                    <a:gd name="connsiteY6" fmla="*/ 2593 h 28584"/>
                    <a:gd name="connsiteX7" fmla="*/ 62324 w 62324"/>
                    <a:gd name="connsiteY7" fmla="*/ 884 h 28584"/>
                    <a:gd name="connsiteX8" fmla="*/ 56181 w 62324"/>
                    <a:gd name="connsiteY8" fmla="*/ 775 h 28584"/>
                    <a:gd name="connsiteX9" fmla="*/ 42585 w 62324"/>
                    <a:gd name="connsiteY9" fmla="*/ 2520 h 28584"/>
                    <a:gd name="connsiteX10" fmla="*/ 30807 w 62324"/>
                    <a:gd name="connsiteY10" fmla="*/ 5392 h 28584"/>
                    <a:gd name="connsiteX11" fmla="*/ 9032 w 62324"/>
                    <a:gd name="connsiteY11" fmla="*/ 17861 h 28584"/>
                    <a:gd name="connsiteX12" fmla="*/ 4633 w 62324"/>
                    <a:gd name="connsiteY12" fmla="*/ 20951 h 28584"/>
                    <a:gd name="connsiteX13" fmla="*/ 89 w 62324"/>
                    <a:gd name="connsiteY13" fmla="*/ 26367 h 28584"/>
                    <a:gd name="connsiteX14" fmla="*/ 780 w 62324"/>
                    <a:gd name="connsiteY14" fmla="*/ 28585 h 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24" h="28584">
                      <a:moveTo>
                        <a:pt x="743" y="28512"/>
                      </a:moveTo>
                      <a:cubicBezTo>
                        <a:pt x="1688" y="28839"/>
                        <a:pt x="2125" y="27821"/>
                        <a:pt x="2452" y="27094"/>
                      </a:cubicBezTo>
                      <a:cubicBezTo>
                        <a:pt x="3034" y="25822"/>
                        <a:pt x="3324" y="24186"/>
                        <a:pt x="4815" y="23859"/>
                      </a:cubicBezTo>
                      <a:cubicBezTo>
                        <a:pt x="9213" y="22877"/>
                        <a:pt x="11249" y="19496"/>
                        <a:pt x="13358" y="16116"/>
                      </a:cubicBezTo>
                      <a:cubicBezTo>
                        <a:pt x="15866" y="12008"/>
                        <a:pt x="19465" y="9318"/>
                        <a:pt x="24300" y="8918"/>
                      </a:cubicBezTo>
                      <a:cubicBezTo>
                        <a:pt x="32552" y="8227"/>
                        <a:pt x="40549" y="6700"/>
                        <a:pt x="48074" y="3029"/>
                      </a:cubicBezTo>
                      <a:cubicBezTo>
                        <a:pt x="50146" y="2011"/>
                        <a:pt x="52436" y="1902"/>
                        <a:pt x="54836" y="2593"/>
                      </a:cubicBezTo>
                      <a:cubicBezTo>
                        <a:pt x="57198" y="3247"/>
                        <a:pt x="59561" y="3102"/>
                        <a:pt x="62324" y="884"/>
                      </a:cubicBezTo>
                      <a:cubicBezTo>
                        <a:pt x="59743" y="884"/>
                        <a:pt x="57744" y="1393"/>
                        <a:pt x="56181" y="775"/>
                      </a:cubicBezTo>
                      <a:cubicBezTo>
                        <a:pt x="51237" y="-1043"/>
                        <a:pt x="46947" y="666"/>
                        <a:pt x="42585" y="2520"/>
                      </a:cubicBezTo>
                      <a:cubicBezTo>
                        <a:pt x="38804" y="4119"/>
                        <a:pt x="34951" y="5319"/>
                        <a:pt x="30807" y="5392"/>
                      </a:cubicBezTo>
                      <a:cubicBezTo>
                        <a:pt x="21210" y="5501"/>
                        <a:pt x="13467" y="8736"/>
                        <a:pt x="9032" y="17861"/>
                      </a:cubicBezTo>
                      <a:cubicBezTo>
                        <a:pt x="8196" y="19569"/>
                        <a:pt x="6560" y="20478"/>
                        <a:pt x="4633" y="20951"/>
                      </a:cubicBezTo>
                      <a:cubicBezTo>
                        <a:pt x="1870" y="21605"/>
                        <a:pt x="671" y="23786"/>
                        <a:pt x="89" y="26367"/>
                      </a:cubicBezTo>
                      <a:cubicBezTo>
                        <a:pt x="-93" y="27203"/>
                        <a:pt x="-56" y="28294"/>
                        <a:pt x="780" y="28585"/>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891F93A4-2428-B91B-ABC8-AF22969DE1A2}"/>
                    </a:ext>
                  </a:extLst>
                </p:cNvPr>
                <p:cNvSpPr/>
                <p:nvPr/>
              </p:nvSpPr>
              <p:spPr>
                <a:xfrm>
                  <a:off x="6082441" y="2499506"/>
                  <a:ext cx="54020" cy="30881"/>
                </a:xfrm>
                <a:custGeom>
                  <a:avLst/>
                  <a:gdLst>
                    <a:gd name="connsiteX0" fmla="*/ 53984 w 54020"/>
                    <a:gd name="connsiteY0" fmla="*/ 28609 h 30881"/>
                    <a:gd name="connsiteX1" fmla="*/ 692 w 54020"/>
                    <a:gd name="connsiteY1" fmla="*/ 0 h 30881"/>
                    <a:gd name="connsiteX2" fmla="*/ 74 w 54020"/>
                    <a:gd name="connsiteY2" fmla="*/ 1418 h 30881"/>
                    <a:gd name="connsiteX3" fmla="*/ 5491 w 54020"/>
                    <a:gd name="connsiteY3" fmla="*/ 11633 h 30881"/>
                    <a:gd name="connsiteX4" fmla="*/ 48168 w 54020"/>
                    <a:gd name="connsiteY4" fmla="*/ 30790 h 30881"/>
                    <a:gd name="connsiteX5" fmla="*/ 54021 w 54020"/>
                    <a:gd name="connsiteY5" fmla="*/ 28609 h 3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20" h="30881">
                      <a:moveTo>
                        <a:pt x="53984" y="28609"/>
                      </a:moveTo>
                      <a:cubicBezTo>
                        <a:pt x="32209" y="26137"/>
                        <a:pt x="11743" y="21702"/>
                        <a:pt x="692" y="0"/>
                      </a:cubicBezTo>
                      <a:cubicBezTo>
                        <a:pt x="-144" y="509"/>
                        <a:pt x="-35" y="945"/>
                        <a:pt x="74" y="1418"/>
                      </a:cubicBezTo>
                      <a:cubicBezTo>
                        <a:pt x="1019" y="5271"/>
                        <a:pt x="2910" y="8615"/>
                        <a:pt x="5491" y="11633"/>
                      </a:cubicBezTo>
                      <a:cubicBezTo>
                        <a:pt x="16687" y="24756"/>
                        <a:pt x="32028" y="28755"/>
                        <a:pt x="48168" y="30790"/>
                      </a:cubicBezTo>
                      <a:cubicBezTo>
                        <a:pt x="50022" y="31045"/>
                        <a:pt x="52240" y="30899"/>
                        <a:pt x="54021" y="28609"/>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27B2E967-0349-E820-BCF5-EBC0B84877B4}"/>
                    </a:ext>
                  </a:extLst>
                </p:cNvPr>
                <p:cNvSpPr/>
                <p:nvPr/>
              </p:nvSpPr>
              <p:spPr>
                <a:xfrm>
                  <a:off x="6137371" y="2424548"/>
                  <a:ext cx="46421" cy="36437"/>
                </a:xfrm>
                <a:custGeom>
                  <a:avLst/>
                  <a:gdLst>
                    <a:gd name="connsiteX0" fmla="*/ 0 w 46421"/>
                    <a:gd name="connsiteY0" fmla="*/ 73 h 36437"/>
                    <a:gd name="connsiteX1" fmla="*/ 9088 w 46421"/>
                    <a:gd name="connsiteY1" fmla="*/ 17958 h 36437"/>
                    <a:gd name="connsiteX2" fmla="*/ 22611 w 46421"/>
                    <a:gd name="connsiteY2" fmla="*/ 32135 h 36437"/>
                    <a:gd name="connsiteX3" fmla="*/ 19703 w 46421"/>
                    <a:gd name="connsiteY3" fmla="*/ 33589 h 36437"/>
                    <a:gd name="connsiteX4" fmla="*/ 18358 w 46421"/>
                    <a:gd name="connsiteY4" fmla="*/ 35371 h 36437"/>
                    <a:gd name="connsiteX5" fmla="*/ 20648 w 46421"/>
                    <a:gd name="connsiteY5" fmla="*/ 36243 h 36437"/>
                    <a:gd name="connsiteX6" fmla="*/ 28246 w 46421"/>
                    <a:gd name="connsiteY6" fmla="*/ 32899 h 36437"/>
                    <a:gd name="connsiteX7" fmla="*/ 40060 w 46421"/>
                    <a:gd name="connsiteY7" fmla="*/ 27919 h 36437"/>
                    <a:gd name="connsiteX8" fmla="*/ 46422 w 46421"/>
                    <a:gd name="connsiteY8" fmla="*/ 21375 h 36437"/>
                    <a:gd name="connsiteX9" fmla="*/ 38788 w 46421"/>
                    <a:gd name="connsiteY9" fmla="*/ 25774 h 36437"/>
                    <a:gd name="connsiteX10" fmla="*/ 27882 w 46421"/>
                    <a:gd name="connsiteY10" fmla="*/ 29954 h 36437"/>
                    <a:gd name="connsiteX11" fmla="*/ 24102 w 46421"/>
                    <a:gd name="connsiteY11" fmla="*/ 29882 h 36437"/>
                    <a:gd name="connsiteX12" fmla="*/ 2545 w 46421"/>
                    <a:gd name="connsiteY12" fmla="*/ 3308 h 36437"/>
                    <a:gd name="connsiteX13" fmla="*/ 36 w 46421"/>
                    <a:gd name="connsiteY13" fmla="*/ 0 h 3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1" h="36437">
                      <a:moveTo>
                        <a:pt x="0" y="73"/>
                      </a:moveTo>
                      <a:cubicBezTo>
                        <a:pt x="1563" y="7270"/>
                        <a:pt x="5198" y="12687"/>
                        <a:pt x="9088" y="17958"/>
                      </a:cubicBezTo>
                      <a:cubicBezTo>
                        <a:pt x="12978" y="23265"/>
                        <a:pt x="17558" y="27919"/>
                        <a:pt x="22611" y="32135"/>
                      </a:cubicBezTo>
                      <a:cubicBezTo>
                        <a:pt x="21666" y="33044"/>
                        <a:pt x="20612" y="33153"/>
                        <a:pt x="19703" y="33589"/>
                      </a:cubicBezTo>
                      <a:cubicBezTo>
                        <a:pt x="18940" y="33917"/>
                        <a:pt x="18031" y="34317"/>
                        <a:pt x="18358" y="35371"/>
                      </a:cubicBezTo>
                      <a:cubicBezTo>
                        <a:pt x="18685" y="36534"/>
                        <a:pt x="19776" y="36607"/>
                        <a:pt x="20648" y="36243"/>
                      </a:cubicBezTo>
                      <a:cubicBezTo>
                        <a:pt x="23229" y="35225"/>
                        <a:pt x="26137" y="34716"/>
                        <a:pt x="28246" y="32899"/>
                      </a:cubicBezTo>
                      <a:cubicBezTo>
                        <a:pt x="31699" y="29882"/>
                        <a:pt x="35625" y="28537"/>
                        <a:pt x="40060" y="27919"/>
                      </a:cubicBezTo>
                      <a:cubicBezTo>
                        <a:pt x="43405" y="27410"/>
                        <a:pt x="45986" y="24574"/>
                        <a:pt x="46422" y="21375"/>
                      </a:cubicBezTo>
                      <a:cubicBezTo>
                        <a:pt x="43914" y="23084"/>
                        <a:pt x="41987" y="25628"/>
                        <a:pt x="38788" y="25774"/>
                      </a:cubicBezTo>
                      <a:cubicBezTo>
                        <a:pt x="34680" y="25992"/>
                        <a:pt x="30936" y="27119"/>
                        <a:pt x="27882" y="29954"/>
                      </a:cubicBezTo>
                      <a:cubicBezTo>
                        <a:pt x="26574" y="31190"/>
                        <a:pt x="25519" y="31081"/>
                        <a:pt x="24102" y="29882"/>
                      </a:cubicBezTo>
                      <a:cubicBezTo>
                        <a:pt x="15195" y="22393"/>
                        <a:pt x="7743" y="13778"/>
                        <a:pt x="2545" y="3308"/>
                      </a:cubicBezTo>
                      <a:cubicBezTo>
                        <a:pt x="2072" y="2363"/>
                        <a:pt x="1781" y="1200"/>
                        <a:pt x="36" y="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59084C44-1650-1B26-106C-A7C37843F020}"/>
                    </a:ext>
                  </a:extLst>
                </p:cNvPr>
                <p:cNvSpPr/>
                <p:nvPr/>
              </p:nvSpPr>
              <p:spPr>
                <a:xfrm>
                  <a:off x="6107115" y="2380707"/>
                  <a:ext cx="32611" cy="41477"/>
                </a:xfrm>
                <a:custGeom>
                  <a:avLst/>
                  <a:gdLst>
                    <a:gd name="connsiteX0" fmla="*/ 9862 w 32611"/>
                    <a:gd name="connsiteY0" fmla="*/ 12214 h 41477"/>
                    <a:gd name="connsiteX1" fmla="*/ 19968 w 32611"/>
                    <a:gd name="connsiteY1" fmla="*/ 22284 h 41477"/>
                    <a:gd name="connsiteX2" fmla="*/ 21204 w 32611"/>
                    <a:gd name="connsiteY2" fmla="*/ 25956 h 41477"/>
                    <a:gd name="connsiteX3" fmla="*/ 31673 w 32611"/>
                    <a:gd name="connsiteY3" fmla="*/ 41478 h 41477"/>
                    <a:gd name="connsiteX4" fmla="*/ 32328 w 32611"/>
                    <a:gd name="connsiteY4" fmla="*/ 37988 h 41477"/>
                    <a:gd name="connsiteX5" fmla="*/ 28147 w 32611"/>
                    <a:gd name="connsiteY5" fmla="*/ 31845 h 41477"/>
                    <a:gd name="connsiteX6" fmla="*/ 23639 w 32611"/>
                    <a:gd name="connsiteY6" fmla="*/ 24974 h 41477"/>
                    <a:gd name="connsiteX7" fmla="*/ 21167 w 32611"/>
                    <a:gd name="connsiteY7" fmla="*/ 18212 h 41477"/>
                    <a:gd name="connsiteX8" fmla="*/ 12443 w 32611"/>
                    <a:gd name="connsiteY8" fmla="*/ 10579 h 41477"/>
                    <a:gd name="connsiteX9" fmla="*/ 2955 w 32611"/>
                    <a:gd name="connsiteY9" fmla="*/ 3526 h 41477"/>
                    <a:gd name="connsiteX10" fmla="*/ 447 w 32611"/>
                    <a:gd name="connsiteY10" fmla="*/ 0 h 41477"/>
                    <a:gd name="connsiteX11" fmla="*/ 519 w 32611"/>
                    <a:gd name="connsiteY11" fmla="*/ 3017 h 41477"/>
                    <a:gd name="connsiteX12" fmla="*/ 9789 w 32611"/>
                    <a:gd name="connsiteY12" fmla="*/ 12178 h 4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11" h="41477">
                      <a:moveTo>
                        <a:pt x="9862" y="12214"/>
                      </a:moveTo>
                      <a:cubicBezTo>
                        <a:pt x="15715" y="13378"/>
                        <a:pt x="18405" y="17086"/>
                        <a:pt x="19968" y="22284"/>
                      </a:cubicBezTo>
                      <a:cubicBezTo>
                        <a:pt x="20331" y="23520"/>
                        <a:pt x="20840" y="24720"/>
                        <a:pt x="21204" y="25956"/>
                      </a:cubicBezTo>
                      <a:cubicBezTo>
                        <a:pt x="23021" y="32281"/>
                        <a:pt x="29238" y="35334"/>
                        <a:pt x="31673" y="41478"/>
                      </a:cubicBezTo>
                      <a:cubicBezTo>
                        <a:pt x="32909" y="39951"/>
                        <a:pt x="32691" y="39006"/>
                        <a:pt x="32328" y="37988"/>
                      </a:cubicBezTo>
                      <a:cubicBezTo>
                        <a:pt x="31528" y="35553"/>
                        <a:pt x="29892" y="33662"/>
                        <a:pt x="28147" y="31845"/>
                      </a:cubicBezTo>
                      <a:cubicBezTo>
                        <a:pt x="26184" y="29845"/>
                        <a:pt x="24476" y="27737"/>
                        <a:pt x="23639" y="24974"/>
                      </a:cubicBezTo>
                      <a:cubicBezTo>
                        <a:pt x="22949" y="22684"/>
                        <a:pt x="22004" y="20466"/>
                        <a:pt x="21167" y="18212"/>
                      </a:cubicBezTo>
                      <a:cubicBezTo>
                        <a:pt x="19641" y="14105"/>
                        <a:pt x="16951" y="11451"/>
                        <a:pt x="12443" y="10579"/>
                      </a:cubicBezTo>
                      <a:cubicBezTo>
                        <a:pt x="8262" y="9742"/>
                        <a:pt x="5063" y="7343"/>
                        <a:pt x="2955" y="3526"/>
                      </a:cubicBezTo>
                      <a:cubicBezTo>
                        <a:pt x="2264" y="2290"/>
                        <a:pt x="1755" y="872"/>
                        <a:pt x="447" y="0"/>
                      </a:cubicBezTo>
                      <a:cubicBezTo>
                        <a:pt x="-426" y="1200"/>
                        <a:pt x="192" y="2181"/>
                        <a:pt x="519" y="3017"/>
                      </a:cubicBezTo>
                      <a:cubicBezTo>
                        <a:pt x="2264" y="7416"/>
                        <a:pt x="4954" y="11233"/>
                        <a:pt x="9789" y="12178"/>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4" name="Freeform: Shape 343">
                  <a:extLst>
                    <a:ext uri="{FF2B5EF4-FFF2-40B4-BE49-F238E27FC236}">
                      <a16:creationId xmlns:a16="http://schemas.microsoft.com/office/drawing/2014/main" id="{520A2E65-E665-D511-041D-4449518FEED8}"/>
                    </a:ext>
                  </a:extLst>
                </p:cNvPr>
                <p:cNvSpPr/>
                <p:nvPr/>
              </p:nvSpPr>
              <p:spPr>
                <a:xfrm>
                  <a:off x="6072002" y="2453702"/>
                  <a:ext cx="9785" cy="42423"/>
                </a:xfrm>
                <a:custGeom>
                  <a:avLst/>
                  <a:gdLst>
                    <a:gd name="connsiteX0" fmla="*/ 2334 w 9785"/>
                    <a:gd name="connsiteY0" fmla="*/ 3490 h 42423"/>
                    <a:gd name="connsiteX1" fmla="*/ 1716 w 9785"/>
                    <a:gd name="connsiteY1" fmla="*/ 0 h 42423"/>
                    <a:gd name="connsiteX2" fmla="*/ 1352 w 9785"/>
                    <a:gd name="connsiteY2" fmla="*/ 727 h 42423"/>
                    <a:gd name="connsiteX3" fmla="*/ 6187 w 9785"/>
                    <a:gd name="connsiteY3" fmla="*/ 39806 h 42423"/>
                    <a:gd name="connsiteX4" fmla="*/ 9786 w 9785"/>
                    <a:gd name="connsiteY4" fmla="*/ 42423 h 42423"/>
                    <a:gd name="connsiteX5" fmla="*/ 2334 w 9785"/>
                    <a:gd name="connsiteY5" fmla="*/ 3490 h 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 h="42423">
                      <a:moveTo>
                        <a:pt x="2334" y="3490"/>
                      </a:moveTo>
                      <a:cubicBezTo>
                        <a:pt x="1861" y="2363"/>
                        <a:pt x="2806" y="1018"/>
                        <a:pt x="1716" y="0"/>
                      </a:cubicBezTo>
                      <a:cubicBezTo>
                        <a:pt x="1570" y="254"/>
                        <a:pt x="1388" y="473"/>
                        <a:pt x="1352" y="727"/>
                      </a:cubicBezTo>
                      <a:cubicBezTo>
                        <a:pt x="-1520" y="14323"/>
                        <a:pt x="225" y="27337"/>
                        <a:pt x="6187" y="39806"/>
                      </a:cubicBezTo>
                      <a:cubicBezTo>
                        <a:pt x="6696" y="40860"/>
                        <a:pt x="7568" y="41732"/>
                        <a:pt x="9786" y="42423"/>
                      </a:cubicBezTo>
                      <a:cubicBezTo>
                        <a:pt x="4224" y="29591"/>
                        <a:pt x="1570" y="16831"/>
                        <a:pt x="2334" y="349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5" name="Freeform: Shape 344">
                  <a:extLst>
                    <a:ext uri="{FF2B5EF4-FFF2-40B4-BE49-F238E27FC236}">
                      <a16:creationId xmlns:a16="http://schemas.microsoft.com/office/drawing/2014/main" id="{175C182B-708A-EC6E-5F05-0A41360EC65D}"/>
                    </a:ext>
                  </a:extLst>
                </p:cNvPr>
                <p:cNvSpPr/>
                <p:nvPr/>
              </p:nvSpPr>
              <p:spPr>
                <a:xfrm>
                  <a:off x="6192444" y="2436821"/>
                  <a:ext cx="15841" cy="22425"/>
                </a:xfrm>
                <a:custGeom>
                  <a:avLst/>
                  <a:gdLst>
                    <a:gd name="connsiteX0" fmla="*/ 12760 w 15841"/>
                    <a:gd name="connsiteY0" fmla="*/ 20335 h 22425"/>
                    <a:gd name="connsiteX1" fmla="*/ 14432 w 15841"/>
                    <a:gd name="connsiteY1" fmla="*/ 22371 h 22425"/>
                    <a:gd name="connsiteX2" fmla="*/ 15813 w 15841"/>
                    <a:gd name="connsiteY2" fmla="*/ 19608 h 22425"/>
                    <a:gd name="connsiteX3" fmla="*/ 15195 w 15841"/>
                    <a:gd name="connsiteY3" fmla="*/ 17499 h 22425"/>
                    <a:gd name="connsiteX4" fmla="*/ 3344 w 15841"/>
                    <a:gd name="connsiteY4" fmla="*/ 1650 h 22425"/>
                    <a:gd name="connsiteX5" fmla="*/ 0 w 15841"/>
                    <a:gd name="connsiteY5" fmla="*/ 14 h 22425"/>
                    <a:gd name="connsiteX6" fmla="*/ 1963 w 15841"/>
                    <a:gd name="connsiteY6" fmla="*/ 3140 h 22425"/>
                    <a:gd name="connsiteX7" fmla="*/ 12760 w 15841"/>
                    <a:gd name="connsiteY7" fmla="*/ 20371 h 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1" h="22425">
                      <a:moveTo>
                        <a:pt x="12760" y="20335"/>
                      </a:moveTo>
                      <a:cubicBezTo>
                        <a:pt x="13050" y="21207"/>
                        <a:pt x="13014" y="22734"/>
                        <a:pt x="14432" y="22371"/>
                      </a:cubicBezTo>
                      <a:cubicBezTo>
                        <a:pt x="15559" y="22080"/>
                        <a:pt x="15959" y="20807"/>
                        <a:pt x="15813" y="19608"/>
                      </a:cubicBezTo>
                      <a:cubicBezTo>
                        <a:pt x="15741" y="18881"/>
                        <a:pt x="15486" y="18154"/>
                        <a:pt x="15195" y="17499"/>
                      </a:cubicBezTo>
                      <a:cubicBezTo>
                        <a:pt x="12360" y="11392"/>
                        <a:pt x="8615" y="5903"/>
                        <a:pt x="3344" y="1650"/>
                      </a:cubicBezTo>
                      <a:cubicBezTo>
                        <a:pt x="2399" y="886"/>
                        <a:pt x="1490" y="-131"/>
                        <a:pt x="0" y="14"/>
                      </a:cubicBezTo>
                      <a:cubicBezTo>
                        <a:pt x="339" y="1105"/>
                        <a:pt x="994" y="2147"/>
                        <a:pt x="1963" y="3140"/>
                      </a:cubicBezTo>
                      <a:cubicBezTo>
                        <a:pt x="6834" y="8084"/>
                        <a:pt x="10506" y="13755"/>
                        <a:pt x="12760" y="20371"/>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2F2A4F5E-2F15-3D17-4508-87254250647C}"/>
                    </a:ext>
                  </a:extLst>
                </p:cNvPr>
                <p:cNvSpPr/>
                <p:nvPr/>
              </p:nvSpPr>
              <p:spPr>
                <a:xfrm>
                  <a:off x="6181684" y="2444469"/>
                  <a:ext cx="9007" cy="17667"/>
                </a:xfrm>
                <a:custGeom>
                  <a:avLst/>
                  <a:gdLst>
                    <a:gd name="connsiteX0" fmla="*/ 3599 w 9007"/>
                    <a:gd name="connsiteY0" fmla="*/ 14214 h 17667"/>
                    <a:gd name="connsiteX1" fmla="*/ 0 w 9007"/>
                    <a:gd name="connsiteY1" fmla="*/ 17667 h 17667"/>
                    <a:gd name="connsiteX2" fmla="*/ 4980 w 9007"/>
                    <a:gd name="connsiteY2" fmla="*/ 16940 h 17667"/>
                    <a:gd name="connsiteX3" fmla="*/ 8943 w 9007"/>
                    <a:gd name="connsiteY3" fmla="*/ 12287 h 17667"/>
                    <a:gd name="connsiteX4" fmla="*/ 8179 w 9007"/>
                    <a:gd name="connsiteY4" fmla="*/ 5998 h 17667"/>
                    <a:gd name="connsiteX5" fmla="*/ 4071 w 9007"/>
                    <a:gd name="connsiteY5" fmla="*/ 0 h 17667"/>
                    <a:gd name="connsiteX6" fmla="*/ 6144 w 9007"/>
                    <a:gd name="connsiteY6" fmla="*/ 9779 h 17667"/>
                    <a:gd name="connsiteX7" fmla="*/ 3563 w 9007"/>
                    <a:gd name="connsiteY7" fmla="*/ 14250 h 1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7" h="17667">
                      <a:moveTo>
                        <a:pt x="3599" y="14214"/>
                      </a:moveTo>
                      <a:cubicBezTo>
                        <a:pt x="2145" y="14868"/>
                        <a:pt x="872" y="15741"/>
                        <a:pt x="0" y="17667"/>
                      </a:cubicBezTo>
                      <a:cubicBezTo>
                        <a:pt x="1890" y="17376"/>
                        <a:pt x="3453" y="17231"/>
                        <a:pt x="4980" y="16940"/>
                      </a:cubicBezTo>
                      <a:cubicBezTo>
                        <a:pt x="7489" y="16468"/>
                        <a:pt x="8797" y="14868"/>
                        <a:pt x="8943" y="12287"/>
                      </a:cubicBezTo>
                      <a:cubicBezTo>
                        <a:pt x="9088" y="10142"/>
                        <a:pt x="9052" y="7997"/>
                        <a:pt x="8179" y="5998"/>
                      </a:cubicBezTo>
                      <a:cubicBezTo>
                        <a:pt x="7307" y="3926"/>
                        <a:pt x="6580" y="1672"/>
                        <a:pt x="4071" y="0"/>
                      </a:cubicBezTo>
                      <a:cubicBezTo>
                        <a:pt x="4617" y="3708"/>
                        <a:pt x="6216" y="6543"/>
                        <a:pt x="6144" y="9779"/>
                      </a:cubicBezTo>
                      <a:cubicBezTo>
                        <a:pt x="6107" y="11814"/>
                        <a:pt x="5526" y="13378"/>
                        <a:pt x="3563" y="1425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58C01B00-177E-B26F-B2D5-0DFD97491209}"/>
                    </a:ext>
                  </a:extLst>
                </p:cNvPr>
                <p:cNvSpPr/>
                <p:nvPr/>
              </p:nvSpPr>
              <p:spPr>
                <a:xfrm>
                  <a:off x="6245259" y="2440397"/>
                  <a:ext cx="10993" cy="18535"/>
                </a:xfrm>
                <a:custGeom>
                  <a:avLst/>
                  <a:gdLst>
                    <a:gd name="connsiteX0" fmla="*/ 8039 w 10993"/>
                    <a:gd name="connsiteY0" fmla="*/ 17740 h 18535"/>
                    <a:gd name="connsiteX1" fmla="*/ 10256 w 10993"/>
                    <a:gd name="connsiteY1" fmla="*/ 18322 h 18535"/>
                    <a:gd name="connsiteX2" fmla="*/ 10583 w 10993"/>
                    <a:gd name="connsiteY2" fmla="*/ 15886 h 18535"/>
                    <a:gd name="connsiteX3" fmla="*/ 9129 w 10993"/>
                    <a:gd name="connsiteY3" fmla="*/ 13887 h 18535"/>
                    <a:gd name="connsiteX4" fmla="*/ 2186 w 10993"/>
                    <a:gd name="connsiteY4" fmla="*/ 2654 h 18535"/>
                    <a:gd name="connsiteX5" fmla="*/ 259 w 10993"/>
                    <a:gd name="connsiteY5" fmla="*/ 0 h 18535"/>
                    <a:gd name="connsiteX6" fmla="*/ 5 w 10993"/>
                    <a:gd name="connsiteY6" fmla="*/ 1272 h 18535"/>
                    <a:gd name="connsiteX7" fmla="*/ 8075 w 10993"/>
                    <a:gd name="connsiteY7" fmla="*/ 17740 h 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3" h="18535">
                      <a:moveTo>
                        <a:pt x="8039" y="17740"/>
                      </a:moveTo>
                      <a:cubicBezTo>
                        <a:pt x="8620" y="18431"/>
                        <a:pt x="9420" y="18794"/>
                        <a:pt x="10256" y="18322"/>
                      </a:cubicBezTo>
                      <a:cubicBezTo>
                        <a:pt x="11274" y="17704"/>
                        <a:pt x="11092" y="16758"/>
                        <a:pt x="10583" y="15886"/>
                      </a:cubicBezTo>
                      <a:cubicBezTo>
                        <a:pt x="10183" y="15159"/>
                        <a:pt x="9711" y="14468"/>
                        <a:pt x="9129" y="13887"/>
                      </a:cubicBezTo>
                      <a:cubicBezTo>
                        <a:pt x="5894" y="10724"/>
                        <a:pt x="3858" y="6798"/>
                        <a:pt x="2186" y="2654"/>
                      </a:cubicBezTo>
                      <a:cubicBezTo>
                        <a:pt x="1822" y="1745"/>
                        <a:pt x="1641" y="691"/>
                        <a:pt x="259" y="0"/>
                      </a:cubicBezTo>
                      <a:cubicBezTo>
                        <a:pt x="150" y="582"/>
                        <a:pt x="-32" y="945"/>
                        <a:pt x="5" y="1272"/>
                      </a:cubicBezTo>
                      <a:cubicBezTo>
                        <a:pt x="1277" y="7452"/>
                        <a:pt x="4003" y="12941"/>
                        <a:pt x="8075" y="1774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4E3B1B6E-B4A0-A83A-32DC-0F800FFB37C1}"/>
                    </a:ext>
                  </a:extLst>
                </p:cNvPr>
                <p:cNvSpPr/>
                <p:nvPr/>
              </p:nvSpPr>
              <p:spPr>
                <a:xfrm>
                  <a:off x="6263060" y="2490709"/>
                  <a:ext cx="10001" cy="15006"/>
                </a:xfrm>
                <a:custGeom>
                  <a:avLst/>
                  <a:gdLst>
                    <a:gd name="connsiteX0" fmla="*/ 6015 w 10001"/>
                    <a:gd name="connsiteY0" fmla="*/ 14177 h 15006"/>
                    <a:gd name="connsiteX1" fmla="*/ 9105 w 10001"/>
                    <a:gd name="connsiteY1" fmla="*/ 14759 h 15006"/>
                    <a:gd name="connsiteX2" fmla="*/ 9977 w 10001"/>
                    <a:gd name="connsiteY2" fmla="*/ 12614 h 15006"/>
                    <a:gd name="connsiteX3" fmla="*/ 7832 w 10001"/>
                    <a:gd name="connsiteY3" fmla="*/ 10397 h 15006"/>
                    <a:gd name="connsiteX4" fmla="*/ 3179 w 10001"/>
                    <a:gd name="connsiteY4" fmla="*/ 6725 h 15006"/>
                    <a:gd name="connsiteX5" fmla="*/ 526 w 10001"/>
                    <a:gd name="connsiteY5" fmla="*/ 0 h 15006"/>
                    <a:gd name="connsiteX6" fmla="*/ 5978 w 10001"/>
                    <a:gd name="connsiteY6" fmla="*/ 14177 h 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 h="15006">
                      <a:moveTo>
                        <a:pt x="6015" y="14177"/>
                      </a:moveTo>
                      <a:cubicBezTo>
                        <a:pt x="6960" y="14795"/>
                        <a:pt x="7941" y="15341"/>
                        <a:pt x="9105" y="14759"/>
                      </a:cubicBezTo>
                      <a:cubicBezTo>
                        <a:pt x="10014" y="14323"/>
                        <a:pt x="10050" y="13450"/>
                        <a:pt x="9977" y="12614"/>
                      </a:cubicBezTo>
                      <a:cubicBezTo>
                        <a:pt x="9904" y="11269"/>
                        <a:pt x="8996" y="10651"/>
                        <a:pt x="7832" y="10397"/>
                      </a:cubicBezTo>
                      <a:cubicBezTo>
                        <a:pt x="5651" y="9924"/>
                        <a:pt x="4379" y="8434"/>
                        <a:pt x="3179" y="6725"/>
                      </a:cubicBezTo>
                      <a:cubicBezTo>
                        <a:pt x="1871" y="4871"/>
                        <a:pt x="1289" y="2799"/>
                        <a:pt x="526" y="0"/>
                      </a:cubicBezTo>
                      <a:cubicBezTo>
                        <a:pt x="-1219" y="4544"/>
                        <a:pt x="1580" y="11197"/>
                        <a:pt x="5978" y="14177"/>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6B127D56-921F-6950-8EAD-AEB8E0D631A9}"/>
                    </a:ext>
                  </a:extLst>
                </p:cNvPr>
                <p:cNvSpPr/>
                <p:nvPr/>
              </p:nvSpPr>
              <p:spPr>
                <a:xfrm>
                  <a:off x="6243772" y="2491036"/>
                  <a:ext cx="6828" cy="16036"/>
                </a:xfrm>
                <a:custGeom>
                  <a:avLst/>
                  <a:gdLst>
                    <a:gd name="connsiteX0" fmla="*/ 110 w 6828"/>
                    <a:gd name="connsiteY0" fmla="*/ 14686 h 16036"/>
                    <a:gd name="connsiteX1" fmla="*/ 1019 w 6828"/>
                    <a:gd name="connsiteY1" fmla="*/ 15959 h 16036"/>
                    <a:gd name="connsiteX2" fmla="*/ 2619 w 6828"/>
                    <a:gd name="connsiteY2" fmla="*/ 15232 h 16036"/>
                    <a:gd name="connsiteX3" fmla="*/ 3564 w 6828"/>
                    <a:gd name="connsiteY3" fmla="*/ 12105 h 16036"/>
                    <a:gd name="connsiteX4" fmla="*/ 5818 w 6828"/>
                    <a:gd name="connsiteY4" fmla="*/ 3599 h 16036"/>
                    <a:gd name="connsiteX5" fmla="*/ 6727 w 6828"/>
                    <a:gd name="connsiteY5" fmla="*/ 0 h 16036"/>
                    <a:gd name="connsiteX6" fmla="*/ 74 w 6828"/>
                    <a:gd name="connsiteY6" fmla="*/ 14686 h 1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 h="16036">
                      <a:moveTo>
                        <a:pt x="110" y="14686"/>
                      </a:moveTo>
                      <a:cubicBezTo>
                        <a:pt x="219" y="15268"/>
                        <a:pt x="510" y="15777"/>
                        <a:pt x="1019" y="15959"/>
                      </a:cubicBezTo>
                      <a:cubicBezTo>
                        <a:pt x="1710" y="16213"/>
                        <a:pt x="2364" y="15813"/>
                        <a:pt x="2619" y="15232"/>
                      </a:cubicBezTo>
                      <a:cubicBezTo>
                        <a:pt x="3055" y="14214"/>
                        <a:pt x="3528" y="13160"/>
                        <a:pt x="3564" y="12105"/>
                      </a:cubicBezTo>
                      <a:cubicBezTo>
                        <a:pt x="3709" y="9088"/>
                        <a:pt x="4727" y="6362"/>
                        <a:pt x="5818" y="3599"/>
                      </a:cubicBezTo>
                      <a:cubicBezTo>
                        <a:pt x="6254" y="2508"/>
                        <a:pt x="7126" y="1563"/>
                        <a:pt x="6727" y="0"/>
                      </a:cubicBezTo>
                      <a:cubicBezTo>
                        <a:pt x="3673" y="1963"/>
                        <a:pt x="-617" y="11524"/>
                        <a:pt x="74" y="14686"/>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ADB5411B-9DC7-283F-6881-EB431A34E3C0}"/>
                    </a:ext>
                  </a:extLst>
                </p:cNvPr>
                <p:cNvSpPr/>
                <p:nvPr/>
              </p:nvSpPr>
              <p:spPr>
                <a:xfrm>
                  <a:off x="6274491" y="2508521"/>
                  <a:ext cx="12928" cy="7756"/>
                </a:xfrm>
                <a:custGeom>
                  <a:avLst/>
                  <a:gdLst>
                    <a:gd name="connsiteX0" fmla="*/ 12760 w 12928"/>
                    <a:gd name="connsiteY0" fmla="*/ 7380 h 7756"/>
                    <a:gd name="connsiteX1" fmla="*/ 12505 w 12928"/>
                    <a:gd name="connsiteY1" fmla="*/ 6180 h 7756"/>
                    <a:gd name="connsiteX2" fmla="*/ 0 w 12928"/>
                    <a:gd name="connsiteY2" fmla="*/ 0 h 7756"/>
                    <a:gd name="connsiteX3" fmla="*/ 11269 w 12928"/>
                    <a:gd name="connsiteY3" fmla="*/ 7452 h 7756"/>
                    <a:gd name="connsiteX4" fmla="*/ 12760 w 12928"/>
                    <a:gd name="connsiteY4" fmla="*/ 7380 h 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8" h="7756">
                      <a:moveTo>
                        <a:pt x="12760" y="7380"/>
                      </a:moveTo>
                      <a:cubicBezTo>
                        <a:pt x="13087" y="6943"/>
                        <a:pt x="12905" y="6471"/>
                        <a:pt x="12505" y="6180"/>
                      </a:cubicBezTo>
                      <a:cubicBezTo>
                        <a:pt x="8797" y="3163"/>
                        <a:pt x="4944" y="436"/>
                        <a:pt x="0" y="0"/>
                      </a:cubicBezTo>
                      <a:cubicBezTo>
                        <a:pt x="3817" y="2508"/>
                        <a:pt x="7779" y="4653"/>
                        <a:pt x="11269" y="7452"/>
                      </a:cubicBezTo>
                      <a:cubicBezTo>
                        <a:pt x="11705" y="7816"/>
                        <a:pt x="12323" y="7925"/>
                        <a:pt x="12760" y="738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152D5333-17D8-0827-BA1E-442E1DB3993A}"/>
                    </a:ext>
                  </a:extLst>
                </p:cNvPr>
                <p:cNvSpPr/>
                <p:nvPr/>
              </p:nvSpPr>
              <p:spPr>
                <a:xfrm>
                  <a:off x="6259987" y="2514701"/>
                  <a:ext cx="7684" cy="9803"/>
                </a:xfrm>
                <a:custGeom>
                  <a:avLst/>
                  <a:gdLst>
                    <a:gd name="connsiteX0" fmla="*/ 7089 w 7684"/>
                    <a:gd name="connsiteY0" fmla="*/ 9633 h 9803"/>
                    <a:gd name="connsiteX1" fmla="*/ 7270 w 7684"/>
                    <a:gd name="connsiteY1" fmla="*/ 7416 h 9803"/>
                    <a:gd name="connsiteX2" fmla="*/ 618 w 7684"/>
                    <a:gd name="connsiteY2" fmla="*/ 0 h 9803"/>
                    <a:gd name="connsiteX3" fmla="*/ 0 w 7684"/>
                    <a:gd name="connsiteY3" fmla="*/ 473 h 9803"/>
                    <a:gd name="connsiteX4" fmla="*/ 5344 w 7684"/>
                    <a:gd name="connsiteY4" fmla="*/ 9197 h 9803"/>
                    <a:gd name="connsiteX5" fmla="*/ 7089 w 7684"/>
                    <a:gd name="connsiteY5" fmla="*/ 9633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9803">
                      <a:moveTo>
                        <a:pt x="7089" y="9633"/>
                      </a:moveTo>
                      <a:cubicBezTo>
                        <a:pt x="7925" y="9052"/>
                        <a:pt x="7779" y="7997"/>
                        <a:pt x="7270" y="7416"/>
                      </a:cubicBezTo>
                      <a:cubicBezTo>
                        <a:pt x="5126" y="4871"/>
                        <a:pt x="2835" y="2472"/>
                        <a:pt x="618" y="0"/>
                      </a:cubicBezTo>
                      <a:cubicBezTo>
                        <a:pt x="400" y="145"/>
                        <a:pt x="182" y="327"/>
                        <a:pt x="0" y="473"/>
                      </a:cubicBezTo>
                      <a:cubicBezTo>
                        <a:pt x="1381" y="3599"/>
                        <a:pt x="3054" y="6580"/>
                        <a:pt x="5344" y="9197"/>
                      </a:cubicBezTo>
                      <a:cubicBezTo>
                        <a:pt x="5816" y="9742"/>
                        <a:pt x="6507" y="9997"/>
                        <a:pt x="7089" y="9633"/>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937D44DC-C41C-E8DF-F795-98C54520B7C4}"/>
                    </a:ext>
                  </a:extLst>
                </p:cNvPr>
                <p:cNvSpPr/>
                <p:nvPr/>
              </p:nvSpPr>
              <p:spPr>
                <a:xfrm>
                  <a:off x="6122939" y="2534939"/>
                  <a:ext cx="8990" cy="5463"/>
                </a:xfrm>
                <a:custGeom>
                  <a:avLst/>
                  <a:gdLst>
                    <a:gd name="connsiteX0" fmla="*/ 8906 w 8990"/>
                    <a:gd name="connsiteY0" fmla="*/ 738 h 5463"/>
                    <a:gd name="connsiteX1" fmla="*/ 7270 w 8990"/>
                    <a:gd name="connsiteY1" fmla="*/ 83 h 5463"/>
                    <a:gd name="connsiteX2" fmla="*/ 0 w 8990"/>
                    <a:gd name="connsiteY2" fmla="*/ 5463 h 5463"/>
                    <a:gd name="connsiteX3" fmla="*/ 7852 w 8990"/>
                    <a:gd name="connsiteY3" fmla="*/ 2337 h 5463"/>
                    <a:gd name="connsiteX4" fmla="*/ 8906 w 8990"/>
                    <a:gd name="connsiteY4" fmla="*/ 701 h 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0" h="5463">
                      <a:moveTo>
                        <a:pt x="8906" y="738"/>
                      </a:moveTo>
                      <a:cubicBezTo>
                        <a:pt x="8615" y="-26"/>
                        <a:pt x="7925" y="-98"/>
                        <a:pt x="7270" y="83"/>
                      </a:cubicBezTo>
                      <a:cubicBezTo>
                        <a:pt x="4290" y="1028"/>
                        <a:pt x="1672" y="2519"/>
                        <a:pt x="0" y="5463"/>
                      </a:cubicBezTo>
                      <a:cubicBezTo>
                        <a:pt x="2617" y="4446"/>
                        <a:pt x="5235" y="3391"/>
                        <a:pt x="7852" y="2337"/>
                      </a:cubicBezTo>
                      <a:cubicBezTo>
                        <a:pt x="8543" y="2046"/>
                        <a:pt x="9233" y="1683"/>
                        <a:pt x="8906" y="701"/>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2E836D47-EC4B-48E2-DC85-579607308FA7}"/>
                    </a:ext>
                  </a:extLst>
                </p:cNvPr>
                <p:cNvSpPr/>
                <p:nvPr/>
              </p:nvSpPr>
              <p:spPr>
                <a:xfrm>
                  <a:off x="6246337" y="2527177"/>
                  <a:ext cx="3320" cy="5191"/>
                </a:xfrm>
                <a:custGeom>
                  <a:avLst/>
                  <a:gdLst>
                    <a:gd name="connsiteX0" fmla="*/ 927 w 3320"/>
                    <a:gd name="connsiteY0" fmla="*/ 66 h 5191"/>
                    <a:gd name="connsiteX1" fmla="*/ 200 w 3320"/>
                    <a:gd name="connsiteY1" fmla="*/ 2102 h 5191"/>
                    <a:gd name="connsiteX2" fmla="*/ 3108 w 3320"/>
                    <a:gd name="connsiteY2" fmla="*/ 5192 h 5191"/>
                    <a:gd name="connsiteX3" fmla="*/ 2635 w 3320"/>
                    <a:gd name="connsiteY3" fmla="*/ 1084 h 5191"/>
                    <a:gd name="connsiteX4" fmla="*/ 963 w 3320"/>
                    <a:gd name="connsiteY4" fmla="*/ 66 h 5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 h="5191">
                      <a:moveTo>
                        <a:pt x="927" y="66"/>
                      </a:moveTo>
                      <a:cubicBezTo>
                        <a:pt x="-91" y="393"/>
                        <a:pt x="-164" y="1266"/>
                        <a:pt x="200" y="2102"/>
                      </a:cubicBezTo>
                      <a:cubicBezTo>
                        <a:pt x="781" y="3447"/>
                        <a:pt x="1508" y="4683"/>
                        <a:pt x="3108" y="5192"/>
                      </a:cubicBezTo>
                      <a:cubicBezTo>
                        <a:pt x="3726" y="3665"/>
                        <a:pt x="2817" y="2429"/>
                        <a:pt x="2635" y="1084"/>
                      </a:cubicBezTo>
                      <a:cubicBezTo>
                        <a:pt x="2562" y="321"/>
                        <a:pt x="1799" y="-188"/>
                        <a:pt x="963" y="66"/>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0C94ECFF-A301-D6AC-B540-8F260D0F9911}"/>
                    </a:ext>
                  </a:extLst>
                </p:cNvPr>
                <p:cNvSpPr/>
                <p:nvPr/>
              </p:nvSpPr>
              <p:spPr>
                <a:xfrm>
                  <a:off x="6073710" y="2452377"/>
                  <a:ext cx="1220" cy="4851"/>
                </a:xfrm>
                <a:custGeom>
                  <a:avLst/>
                  <a:gdLst>
                    <a:gd name="connsiteX0" fmla="*/ 626 w 1220"/>
                    <a:gd name="connsiteY0" fmla="*/ 4815 h 4851"/>
                    <a:gd name="connsiteX1" fmla="*/ 1171 w 1220"/>
                    <a:gd name="connsiteY1" fmla="*/ 1144 h 4851"/>
                    <a:gd name="connsiteX2" fmla="*/ 626 w 1220"/>
                    <a:gd name="connsiteY2" fmla="*/ 17 h 4851"/>
                    <a:gd name="connsiteX3" fmla="*/ 44 w 1220"/>
                    <a:gd name="connsiteY3" fmla="*/ 1362 h 4851"/>
                    <a:gd name="connsiteX4" fmla="*/ 662 w 1220"/>
                    <a:gd name="connsiteY4" fmla="*/ 4852 h 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 h="4851">
                      <a:moveTo>
                        <a:pt x="626" y="4815"/>
                      </a:moveTo>
                      <a:cubicBezTo>
                        <a:pt x="1244" y="3652"/>
                        <a:pt x="1098" y="2380"/>
                        <a:pt x="1171" y="1144"/>
                      </a:cubicBezTo>
                      <a:cubicBezTo>
                        <a:pt x="1171" y="707"/>
                        <a:pt x="1462" y="-129"/>
                        <a:pt x="626" y="17"/>
                      </a:cubicBezTo>
                      <a:cubicBezTo>
                        <a:pt x="117" y="89"/>
                        <a:pt x="-101" y="744"/>
                        <a:pt x="44" y="1362"/>
                      </a:cubicBezTo>
                      <a:cubicBezTo>
                        <a:pt x="1680" y="2271"/>
                        <a:pt x="626" y="3652"/>
                        <a:pt x="662" y="4852"/>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0E118C85-0F50-AC7B-0DE8-28817D989C32}"/>
                    </a:ext>
                  </a:extLst>
                </p:cNvPr>
                <p:cNvSpPr/>
                <p:nvPr/>
              </p:nvSpPr>
              <p:spPr>
                <a:xfrm>
                  <a:off x="6073718" y="2453702"/>
                  <a:ext cx="907" cy="3489"/>
                </a:xfrm>
                <a:custGeom>
                  <a:avLst/>
                  <a:gdLst>
                    <a:gd name="connsiteX0" fmla="*/ 618 w 907"/>
                    <a:gd name="connsiteY0" fmla="*/ 3490 h 3489"/>
                    <a:gd name="connsiteX1" fmla="*/ 0 w 907"/>
                    <a:gd name="connsiteY1" fmla="*/ 0 h 3489"/>
                    <a:gd name="connsiteX2" fmla="*/ 618 w 907"/>
                    <a:gd name="connsiteY2" fmla="*/ 3490 h 3489"/>
                  </a:gdLst>
                  <a:ahLst/>
                  <a:cxnLst>
                    <a:cxn ang="0">
                      <a:pos x="connsiteX0" y="connsiteY0"/>
                    </a:cxn>
                    <a:cxn ang="0">
                      <a:pos x="connsiteX1" y="connsiteY1"/>
                    </a:cxn>
                    <a:cxn ang="0">
                      <a:pos x="connsiteX2" y="connsiteY2"/>
                    </a:cxn>
                  </a:cxnLst>
                  <a:rect l="l" t="t" r="r" b="b"/>
                  <a:pathLst>
                    <a:path w="907" h="3489">
                      <a:moveTo>
                        <a:pt x="618" y="3490"/>
                      </a:moveTo>
                      <a:cubicBezTo>
                        <a:pt x="545" y="2290"/>
                        <a:pt x="1636" y="909"/>
                        <a:pt x="0" y="0"/>
                      </a:cubicBezTo>
                      <a:cubicBezTo>
                        <a:pt x="1091" y="1018"/>
                        <a:pt x="145" y="2363"/>
                        <a:pt x="618" y="3490"/>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2B1D1DDC-A7D1-1DD9-BB72-F6241A0EDF9B}"/>
                    </a:ext>
                  </a:extLst>
                </p:cNvPr>
                <p:cNvSpPr/>
                <p:nvPr/>
              </p:nvSpPr>
              <p:spPr>
                <a:xfrm>
                  <a:off x="6271946" y="2572670"/>
                  <a:ext cx="6217" cy="5793"/>
                </a:xfrm>
                <a:custGeom>
                  <a:avLst/>
                  <a:gdLst>
                    <a:gd name="connsiteX0" fmla="*/ 3309 w 6217"/>
                    <a:gd name="connsiteY0" fmla="*/ 13 h 5793"/>
                    <a:gd name="connsiteX1" fmla="*/ 1 w 6217"/>
                    <a:gd name="connsiteY1" fmla="*/ 3394 h 5793"/>
                    <a:gd name="connsiteX2" fmla="*/ 3381 w 6217"/>
                    <a:gd name="connsiteY2" fmla="*/ 5793 h 5793"/>
                    <a:gd name="connsiteX3" fmla="*/ 6217 w 6217"/>
                    <a:gd name="connsiteY3" fmla="*/ 3648 h 5793"/>
                    <a:gd name="connsiteX4" fmla="*/ 3309 w 6217"/>
                    <a:gd name="connsiteY4" fmla="*/ 13 h 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793">
                      <a:moveTo>
                        <a:pt x="3309" y="13"/>
                      </a:moveTo>
                      <a:cubicBezTo>
                        <a:pt x="1418" y="159"/>
                        <a:pt x="-36" y="1395"/>
                        <a:pt x="1" y="3394"/>
                      </a:cubicBezTo>
                      <a:cubicBezTo>
                        <a:pt x="1" y="5393"/>
                        <a:pt x="1746" y="5793"/>
                        <a:pt x="3381" y="5793"/>
                      </a:cubicBezTo>
                      <a:cubicBezTo>
                        <a:pt x="5272" y="5793"/>
                        <a:pt x="6253" y="4812"/>
                        <a:pt x="6217" y="3648"/>
                      </a:cubicBezTo>
                      <a:cubicBezTo>
                        <a:pt x="6217" y="922"/>
                        <a:pt x="5090" y="-132"/>
                        <a:pt x="3309" y="13"/>
                      </a:cubicBezTo>
                      <a:close/>
                    </a:path>
                  </a:pathLst>
                </a:custGeom>
                <a:solidFill>
                  <a:schemeClr val="bg1"/>
                </a:solidFill>
                <a:ln w="3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grpSp>
        <p:grpSp>
          <p:nvGrpSpPr>
            <p:cNvPr id="474" name="Group 473">
              <a:extLst>
                <a:ext uri="{FF2B5EF4-FFF2-40B4-BE49-F238E27FC236}">
                  <a16:creationId xmlns:a16="http://schemas.microsoft.com/office/drawing/2014/main" id="{A4AB7995-3457-9D01-9042-74F3625C9BF7}"/>
                </a:ext>
              </a:extLst>
            </p:cNvPr>
            <p:cNvGrpSpPr/>
            <p:nvPr/>
          </p:nvGrpSpPr>
          <p:grpSpPr>
            <a:xfrm>
              <a:off x="5798480" y="2468164"/>
              <a:ext cx="706119" cy="52385"/>
              <a:chOff x="1634070" y="1471440"/>
              <a:chExt cx="706119" cy="52385"/>
            </a:xfrm>
          </p:grpSpPr>
          <p:sp>
            <p:nvSpPr>
              <p:cNvPr id="475" name="Oval 474">
                <a:extLst>
                  <a:ext uri="{FF2B5EF4-FFF2-40B4-BE49-F238E27FC236}">
                    <a16:creationId xmlns:a16="http://schemas.microsoft.com/office/drawing/2014/main" id="{E5A2A9A1-B9B3-26E5-92E3-BCF6CD5AC629}"/>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6" name="Oval 475">
                <a:extLst>
                  <a:ext uri="{FF2B5EF4-FFF2-40B4-BE49-F238E27FC236}">
                    <a16:creationId xmlns:a16="http://schemas.microsoft.com/office/drawing/2014/main" id="{667DDEB3-4F4B-7C35-856C-90BB785C2720}"/>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36" name="Group 435">
            <a:extLst>
              <a:ext uri="{FF2B5EF4-FFF2-40B4-BE49-F238E27FC236}">
                <a16:creationId xmlns:a16="http://schemas.microsoft.com/office/drawing/2014/main" id="{EF1B7D4A-EC90-D2EA-C972-A4857C8088E7}"/>
              </a:ext>
            </a:extLst>
          </p:cNvPr>
          <p:cNvGrpSpPr/>
          <p:nvPr/>
        </p:nvGrpSpPr>
        <p:grpSpPr>
          <a:xfrm>
            <a:off x="923896" y="2241509"/>
            <a:ext cx="2320543" cy="931346"/>
            <a:chOff x="2217704" y="2222482"/>
            <a:chExt cx="2475246" cy="993436"/>
          </a:xfrm>
        </p:grpSpPr>
        <p:sp>
          <p:nvSpPr>
            <p:cNvPr id="438" name="Rectangle: Rounded Corners 1274">
              <a:extLst>
                <a:ext uri="{FF2B5EF4-FFF2-40B4-BE49-F238E27FC236}">
                  <a16:creationId xmlns:a16="http://schemas.microsoft.com/office/drawing/2014/main" id="{8A335903-78AA-0232-2DEE-DC82AF2EABBA}"/>
                </a:ext>
              </a:extLst>
            </p:cNvPr>
            <p:cNvSpPr/>
            <p:nvPr/>
          </p:nvSpPr>
          <p:spPr>
            <a:xfrm>
              <a:off x="2217704" y="2491871"/>
              <a:ext cx="247524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H</a:t>
              </a:r>
              <a:r>
                <a:rPr kumimoji="0" lang="en-US" sz="984" b="1" i="0" u="none" strike="noStrike" kern="1200" cap="none" spc="0" normalizeH="0" baseline="0" noProof="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ypercalcemia</a:t>
              </a:r>
              <a:endPar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39" name="Oval 438">
              <a:extLst>
                <a:ext uri="{FF2B5EF4-FFF2-40B4-BE49-F238E27FC236}">
                  <a16:creationId xmlns:a16="http://schemas.microsoft.com/office/drawing/2014/main" id="{5A8C8B0F-AB75-178E-A6EE-99E0B51EEC92}"/>
                </a:ext>
              </a:extLst>
            </p:cNvPr>
            <p:cNvSpPr>
              <a:spLocks/>
            </p:cNvSpPr>
            <p:nvPr/>
          </p:nvSpPr>
          <p:spPr>
            <a:xfrm>
              <a:off x="3155517" y="2222482"/>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7" name="Group 346">
              <a:extLst>
                <a:ext uri="{FF2B5EF4-FFF2-40B4-BE49-F238E27FC236}">
                  <a16:creationId xmlns:a16="http://schemas.microsoft.com/office/drawing/2014/main" id="{AB6D4A14-964D-96BF-0B2C-E5610ED024AC}"/>
                </a:ext>
              </a:extLst>
            </p:cNvPr>
            <p:cNvGrpSpPr/>
            <p:nvPr/>
          </p:nvGrpSpPr>
          <p:grpSpPr>
            <a:xfrm>
              <a:off x="3241330" y="2388365"/>
              <a:ext cx="331294" cy="213923"/>
              <a:chOff x="3210443" y="2370637"/>
              <a:chExt cx="376225" cy="242936"/>
            </a:xfrm>
            <a:solidFill>
              <a:schemeClr val="bg1"/>
            </a:solidFill>
          </p:grpSpPr>
          <p:pic>
            <p:nvPicPr>
              <p:cNvPr id="346" name="Graphic 345">
                <a:extLst>
                  <a:ext uri="{FF2B5EF4-FFF2-40B4-BE49-F238E27FC236}">
                    <a16:creationId xmlns:a16="http://schemas.microsoft.com/office/drawing/2014/main" id="{4FE5CAE8-3AB8-6881-E424-30096AE5DC0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3737" y="2370642"/>
                <a:ext cx="242931" cy="242931"/>
              </a:xfrm>
              <a:prstGeom prst="rect">
                <a:avLst/>
              </a:prstGeom>
            </p:spPr>
          </p:pic>
          <p:sp>
            <p:nvSpPr>
              <p:cNvPr id="343" name="Freeform: Shape 342">
                <a:extLst>
                  <a:ext uri="{FF2B5EF4-FFF2-40B4-BE49-F238E27FC236}">
                    <a16:creationId xmlns:a16="http://schemas.microsoft.com/office/drawing/2014/main" id="{8E9D78A5-1F62-1D69-03B4-3EF4A52CB8AF}"/>
                  </a:ext>
                </a:extLst>
              </p:cNvPr>
              <p:cNvSpPr/>
              <p:nvPr/>
            </p:nvSpPr>
            <p:spPr>
              <a:xfrm>
                <a:off x="3210443" y="2370637"/>
                <a:ext cx="167015" cy="242931"/>
              </a:xfrm>
              <a:custGeom>
                <a:avLst/>
                <a:gdLst>
                  <a:gd name="connsiteX0" fmla="*/ 0 w 138302"/>
                  <a:gd name="connsiteY0" fmla="*/ 69152 h 201167"/>
                  <a:gd name="connsiteX1" fmla="*/ 69152 w 138302"/>
                  <a:gd name="connsiteY1" fmla="*/ 0 h 201167"/>
                  <a:gd name="connsiteX2" fmla="*/ 138303 w 138302"/>
                  <a:gd name="connsiteY2" fmla="*/ 69152 h 201167"/>
                  <a:gd name="connsiteX3" fmla="*/ 103727 w 138302"/>
                  <a:gd name="connsiteY3" fmla="*/ 69152 h 201167"/>
                  <a:gd name="connsiteX4" fmla="*/ 103727 w 138302"/>
                  <a:gd name="connsiteY4" fmla="*/ 201168 h 201167"/>
                  <a:gd name="connsiteX5" fmla="*/ 34576 w 138302"/>
                  <a:gd name="connsiteY5" fmla="*/ 201168 h 201167"/>
                  <a:gd name="connsiteX6" fmla="*/ 34576 w 138302"/>
                  <a:gd name="connsiteY6" fmla="*/ 69152 h 201167"/>
                  <a:gd name="connsiteX7" fmla="*/ 0 w 138302"/>
                  <a:gd name="connsiteY7" fmla="*/ 69152 h 201167"/>
                  <a:gd name="connsiteX8" fmla="*/ 0 w 138302"/>
                  <a:gd name="connsiteY8" fmla="*/ 69152 h 20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02" h="201167">
                    <a:moveTo>
                      <a:pt x="0" y="69152"/>
                    </a:moveTo>
                    <a:lnTo>
                      <a:pt x="69152" y="0"/>
                    </a:lnTo>
                    <a:lnTo>
                      <a:pt x="138303" y="69152"/>
                    </a:lnTo>
                    <a:lnTo>
                      <a:pt x="103727" y="69152"/>
                    </a:lnTo>
                    <a:lnTo>
                      <a:pt x="103727" y="201168"/>
                    </a:lnTo>
                    <a:lnTo>
                      <a:pt x="34576" y="201168"/>
                    </a:lnTo>
                    <a:lnTo>
                      <a:pt x="34576" y="69152"/>
                    </a:lnTo>
                    <a:lnTo>
                      <a:pt x="0" y="69152"/>
                    </a:lnTo>
                    <a:lnTo>
                      <a:pt x="0" y="69152"/>
                    </a:lnTo>
                    <a:close/>
                  </a:path>
                </a:pathLst>
              </a:custGeom>
              <a:grpFill/>
              <a:ln w="9525" cap="flat">
                <a:solidFill>
                  <a:srgbClr val="58CAE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grpSp>
          <p:nvGrpSpPr>
            <p:cNvPr id="477" name="Group 476">
              <a:extLst>
                <a:ext uri="{FF2B5EF4-FFF2-40B4-BE49-F238E27FC236}">
                  <a16:creationId xmlns:a16="http://schemas.microsoft.com/office/drawing/2014/main" id="{FA306DDF-0E47-32FD-DC8B-76B8EAC123B3}"/>
                </a:ext>
              </a:extLst>
            </p:cNvPr>
            <p:cNvGrpSpPr/>
            <p:nvPr/>
          </p:nvGrpSpPr>
          <p:grpSpPr>
            <a:xfrm>
              <a:off x="3076778" y="2468164"/>
              <a:ext cx="706119" cy="52385"/>
              <a:chOff x="1634070" y="1471440"/>
              <a:chExt cx="706119" cy="52385"/>
            </a:xfrm>
          </p:grpSpPr>
          <p:sp>
            <p:nvSpPr>
              <p:cNvPr id="478" name="Oval 477">
                <a:extLst>
                  <a:ext uri="{FF2B5EF4-FFF2-40B4-BE49-F238E27FC236}">
                    <a16:creationId xmlns:a16="http://schemas.microsoft.com/office/drawing/2014/main" id="{D368EAFB-A0DD-DE46-0C61-1CE195C44E68}"/>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9" name="Oval 478">
                <a:extLst>
                  <a:ext uri="{FF2B5EF4-FFF2-40B4-BE49-F238E27FC236}">
                    <a16:creationId xmlns:a16="http://schemas.microsoft.com/office/drawing/2014/main" id="{90269547-4395-49BA-2F7D-25F1D416FF2B}"/>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7" name="Group 26">
            <a:extLst>
              <a:ext uri="{FF2B5EF4-FFF2-40B4-BE49-F238E27FC236}">
                <a16:creationId xmlns:a16="http://schemas.microsoft.com/office/drawing/2014/main" id="{3D75AD12-DBE2-808A-5445-EF312B775161}"/>
              </a:ext>
            </a:extLst>
          </p:cNvPr>
          <p:cNvGrpSpPr/>
          <p:nvPr/>
        </p:nvGrpSpPr>
        <p:grpSpPr>
          <a:xfrm>
            <a:off x="6319350" y="2241509"/>
            <a:ext cx="2368337" cy="931346"/>
            <a:chOff x="7606517" y="2311382"/>
            <a:chExt cx="2526226" cy="993436"/>
          </a:xfrm>
        </p:grpSpPr>
        <p:grpSp>
          <p:nvGrpSpPr>
            <p:cNvPr id="324" name="Group 323">
              <a:extLst>
                <a:ext uri="{FF2B5EF4-FFF2-40B4-BE49-F238E27FC236}">
                  <a16:creationId xmlns:a16="http://schemas.microsoft.com/office/drawing/2014/main" id="{BE02928F-9718-8225-EC47-58E49E91284D}"/>
                </a:ext>
              </a:extLst>
            </p:cNvPr>
            <p:cNvGrpSpPr/>
            <p:nvPr/>
          </p:nvGrpSpPr>
          <p:grpSpPr>
            <a:xfrm>
              <a:off x="7606517" y="2311382"/>
              <a:ext cx="2526226" cy="993436"/>
              <a:chOff x="7713984" y="2222482"/>
              <a:chExt cx="2526226" cy="993436"/>
            </a:xfrm>
          </p:grpSpPr>
          <p:sp>
            <p:nvSpPr>
              <p:cNvPr id="452" name="Rectangle: Rounded Corners 1274">
                <a:extLst>
                  <a:ext uri="{FF2B5EF4-FFF2-40B4-BE49-F238E27FC236}">
                    <a16:creationId xmlns:a16="http://schemas.microsoft.com/office/drawing/2014/main" id="{8B833365-43EA-3D3B-C641-507F5DB7D20A}"/>
                  </a:ext>
                </a:extLst>
              </p:cNvPr>
              <p:cNvSpPr/>
              <p:nvPr/>
            </p:nvSpPr>
            <p:spPr>
              <a:xfrm>
                <a:off x="7713984" y="2491871"/>
                <a:ext cx="2526226"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R</a:t>
                </a:r>
                <a:r>
                  <a:rPr kumimoji="0" lang="en-US" sz="984" b="1" i="0" u="none" strike="noStrike" kern="1200" cap="none" spc="0" normalizeH="0" baseline="0" noProof="0" err="1">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espiratory</a:t>
                </a:r>
                <a:r>
                  <a:rPr kumimoji="0" lang="en-US" sz="984" b="1" i="0" u="none" strike="noStrike" kern="1200" cap="none" spc="0" normalizeH="0" baseline="0" noProof="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 failure</a:t>
                </a:r>
              </a:p>
            </p:txBody>
          </p:sp>
          <p:sp>
            <p:nvSpPr>
              <p:cNvPr id="453" name="Oval 452">
                <a:extLst>
                  <a:ext uri="{FF2B5EF4-FFF2-40B4-BE49-F238E27FC236}">
                    <a16:creationId xmlns:a16="http://schemas.microsoft.com/office/drawing/2014/main" id="{BCA43C02-A5C2-567F-5AED-6C8490FD65C3}"/>
                  </a:ext>
                </a:extLst>
              </p:cNvPr>
              <p:cNvSpPr>
                <a:spLocks/>
              </p:cNvSpPr>
              <p:nvPr/>
            </p:nvSpPr>
            <p:spPr>
              <a:xfrm>
                <a:off x="8702777" y="2222482"/>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71" name="Group 470">
                <a:extLst>
                  <a:ext uri="{FF2B5EF4-FFF2-40B4-BE49-F238E27FC236}">
                    <a16:creationId xmlns:a16="http://schemas.microsoft.com/office/drawing/2014/main" id="{A55AE901-0A3E-24DE-A12E-706D8412AB18}"/>
                  </a:ext>
                </a:extLst>
              </p:cNvPr>
              <p:cNvGrpSpPr/>
              <p:nvPr/>
            </p:nvGrpSpPr>
            <p:grpSpPr>
              <a:xfrm>
                <a:off x="8624038" y="2468164"/>
                <a:ext cx="706119" cy="52385"/>
                <a:chOff x="1634070" y="1471440"/>
                <a:chExt cx="706119" cy="52385"/>
              </a:xfrm>
            </p:grpSpPr>
            <p:sp>
              <p:nvSpPr>
                <p:cNvPr id="472" name="Oval 471">
                  <a:extLst>
                    <a:ext uri="{FF2B5EF4-FFF2-40B4-BE49-F238E27FC236}">
                      <a16:creationId xmlns:a16="http://schemas.microsoft.com/office/drawing/2014/main" id="{D6A1C15B-5CBC-14B2-B515-AF8CF73B09D7}"/>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3" name="Oval 472">
                  <a:extLst>
                    <a:ext uri="{FF2B5EF4-FFF2-40B4-BE49-F238E27FC236}">
                      <a16:creationId xmlns:a16="http://schemas.microsoft.com/office/drawing/2014/main" id="{DD5ADDDE-F936-C5B6-A6CC-5725E2858B69}"/>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pic>
          <p:nvPicPr>
            <p:cNvPr id="443" name="Graphic 442">
              <a:extLst>
                <a:ext uri="{FF2B5EF4-FFF2-40B4-BE49-F238E27FC236}">
                  <a16:creationId xmlns:a16="http://schemas.microsoft.com/office/drawing/2014/main" id="{C4E7B4D3-0980-9B87-8C95-547DAFA8E0E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39189" y="2447693"/>
              <a:ext cx="261844" cy="249374"/>
            </a:xfrm>
            <a:prstGeom prst="rect">
              <a:avLst/>
            </a:prstGeom>
          </p:spPr>
        </p:pic>
      </p:grpSp>
      <p:sp>
        <p:nvSpPr>
          <p:cNvPr id="5" name="Rectangle 4">
            <a:hlinkClick r:id="" action="ppaction://noaction"/>
            <a:extLst>
              <a:ext uri="{FF2B5EF4-FFF2-40B4-BE49-F238E27FC236}">
                <a16:creationId xmlns:a16="http://schemas.microsoft.com/office/drawing/2014/main" id="{80B2B60A-F08F-D3A5-7980-379E77790608}"/>
              </a:ext>
            </a:extLst>
          </p:cNvPr>
          <p:cNvSpPr/>
          <p:nvPr/>
        </p:nvSpPr>
        <p:spPr>
          <a:xfrm>
            <a:off x="11163692" y="6239401"/>
            <a:ext cx="218684" cy="185311"/>
          </a:xfrm>
          <a:prstGeom prst="rect">
            <a:avLst/>
          </a:prstGeom>
          <a:solidFill>
            <a:schemeClr val="bg1">
              <a:alpha val="1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B1768F-1738-947F-DB24-68925817FB1A}"/>
              </a:ext>
            </a:extLst>
          </p:cNvPr>
          <p:cNvSpPr>
            <a:spLocks noGrp="1"/>
          </p:cNvSpPr>
          <p:nvPr>
            <p:ph type="title"/>
          </p:nvPr>
        </p:nvSpPr>
        <p:spPr>
          <a:xfrm>
            <a:off x="863202" y="67500"/>
            <a:ext cx="9840517" cy="708750"/>
          </a:xfrm>
        </p:spPr>
        <p:txBody>
          <a:bodyPr/>
          <a:lstStyle/>
          <a:p>
            <a:r>
              <a:rPr lang="en-IN" dirty="0">
                <a:latin typeface="+mn-lt"/>
                <a:ea typeface="ヒラギノ角ゴ Pro W3"/>
                <a:cs typeface="Arial"/>
              </a:rPr>
              <a:t>HPP manifestations among infants</a:t>
            </a:r>
            <a:endParaRPr lang="en-IN" dirty="0">
              <a:latin typeface="+mn-lt"/>
            </a:endParaRPr>
          </a:p>
        </p:txBody>
      </p:sp>
      <p:sp>
        <p:nvSpPr>
          <p:cNvPr id="9" name="TextBox 8">
            <a:extLst>
              <a:ext uri="{FF2B5EF4-FFF2-40B4-BE49-F238E27FC236}">
                <a16:creationId xmlns:a16="http://schemas.microsoft.com/office/drawing/2014/main" id="{30689653-F7C7-831C-135D-0223B9A37CC5}"/>
              </a:ext>
            </a:extLst>
          </p:cNvPr>
          <p:cNvSpPr txBox="1"/>
          <p:nvPr/>
        </p:nvSpPr>
        <p:spPr>
          <a:xfrm>
            <a:off x="869307" y="1014649"/>
            <a:ext cx="10456665" cy="317396"/>
          </a:xfrm>
          <a:prstGeom prst="rect">
            <a:avLst/>
          </a:prstGeom>
          <a:solidFill>
            <a:schemeClr val="tx1"/>
          </a:solidFill>
        </p:spPr>
        <p:txBody>
          <a:bodyPr wrap="square" lIns="85725" tIns="42863" rIns="85725" bIns="42863"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Calibri"/>
                <a:cs typeface="+mn-cs"/>
              </a:rPr>
              <a:t>Hallmarks of </a:t>
            </a:r>
            <a:r>
              <a:rPr kumimoji="0" lang="en-US" sz="1500" b="1" i="0" u="none" strike="noStrike" kern="1200" cap="none" spc="0" normalizeH="0" baseline="0" noProof="0" dirty="0" err="1">
                <a:ln>
                  <a:noFill/>
                </a:ln>
                <a:solidFill>
                  <a:srgbClr val="FFFFFF"/>
                </a:solidFill>
                <a:effectLst/>
                <a:uLnTx/>
                <a:uFillTx/>
                <a:latin typeface="Arial" panose="020B0604020202020204"/>
                <a:ea typeface="Calibri"/>
                <a:cs typeface="+mn-cs"/>
              </a:rPr>
              <a:t>HPP</a:t>
            </a:r>
            <a:r>
              <a:rPr kumimoji="0" lang="en-US" sz="1500" b="1" i="0" u="none" strike="noStrike" kern="1200" cap="none" spc="0" normalizeH="0" baseline="30000" noProof="0" dirty="0" err="1">
                <a:ln>
                  <a:noFill/>
                </a:ln>
                <a:solidFill>
                  <a:srgbClr val="FFFFFF"/>
                </a:solidFill>
                <a:effectLst/>
                <a:uLnTx/>
                <a:uFillTx/>
                <a:latin typeface="Arial" panose="020B0604020202020204"/>
                <a:ea typeface="Calibri"/>
                <a:cs typeface="+mn-cs"/>
              </a:rPr>
              <a:t>a</a:t>
            </a:r>
            <a:r>
              <a:rPr kumimoji="0" lang="en-US" sz="1500" b="1" i="0" u="none" strike="noStrike" kern="1200" cap="none" spc="0" normalizeH="0" baseline="0" noProof="0" dirty="0">
                <a:ln>
                  <a:noFill/>
                </a:ln>
                <a:solidFill>
                  <a:srgbClr val="FFFFFF"/>
                </a:solidFill>
                <a:effectLst/>
                <a:uLnTx/>
                <a:uFillTx/>
                <a:latin typeface="Arial" panose="020B0604020202020204"/>
                <a:ea typeface="Calibri"/>
                <a:cs typeface="+mn-cs"/>
              </a:rPr>
              <a:t> in infants include the following</a:t>
            </a:r>
            <a:r>
              <a:rPr kumimoji="0" lang="en-US" sz="1500" b="1" i="0" u="none" strike="noStrike" kern="1200" cap="none" spc="0" normalizeH="0" baseline="30000" noProof="0" dirty="0">
                <a:ln>
                  <a:noFill/>
                </a:ln>
                <a:solidFill>
                  <a:srgbClr val="FFFFFF"/>
                </a:solidFill>
                <a:effectLst/>
                <a:uLnTx/>
                <a:uFillTx/>
                <a:latin typeface="Arial" panose="020B0604020202020204"/>
                <a:ea typeface="Calibri"/>
                <a:cs typeface="+mn-cs"/>
              </a:rPr>
              <a:t>1-3</a:t>
            </a:r>
            <a:r>
              <a:rPr kumimoji="0" lang="en-US" sz="1500" b="1" i="0" u="none" strike="noStrike" kern="1200" cap="none" spc="0" normalizeH="0" baseline="0" noProof="0" dirty="0">
                <a:ln>
                  <a:noFill/>
                </a:ln>
                <a:solidFill>
                  <a:srgbClr val="FFFFFF"/>
                </a:solidFill>
                <a:effectLst/>
                <a:uLnTx/>
                <a:uFillTx/>
                <a:latin typeface="Arial" panose="020B0604020202020204"/>
                <a:ea typeface="Calibri"/>
                <a:cs typeface="+mn-cs"/>
              </a:rPr>
              <a:t>: </a:t>
            </a:r>
            <a:endParaRPr kumimoji="0" lang="en-IN" sz="1031"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9C5BBF19-E3EE-63EF-3DBE-1745E56A8313}"/>
              </a:ext>
            </a:extLst>
          </p:cNvPr>
          <p:cNvSpPr/>
          <p:nvPr/>
        </p:nvSpPr>
        <p:spPr>
          <a:xfrm>
            <a:off x="863203" y="5341409"/>
            <a:ext cx="10456665" cy="317396"/>
          </a:xfrm>
          <a:prstGeom prst="rect">
            <a:avLst/>
          </a:prstGeom>
          <a:solidFill>
            <a:srgbClr val="0070C0"/>
          </a:solidFill>
        </p:spPr>
        <p:txBody>
          <a:bodyPr wrap="square" lIns="85725" tIns="42863" rIns="85725" bIns="42863"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ヒラギノ角ゴ Pro W3"/>
                <a:cs typeface="Arial"/>
              </a:rPr>
              <a:t>Skeletal, neurological and respiratory complications are the most common manifestations among infants with HPP.</a:t>
            </a:r>
            <a:r>
              <a:rPr kumimoji="0" lang="en-US" sz="1500" b="0" i="0" u="none" strike="noStrike" kern="1200" cap="none" spc="0" normalizeH="0" baseline="30000" noProof="0" dirty="0">
                <a:ln>
                  <a:noFill/>
                </a:ln>
                <a:solidFill>
                  <a:srgbClr val="FFFFFF"/>
                </a:solidFill>
                <a:effectLst/>
                <a:uLnTx/>
                <a:uFillTx/>
                <a:latin typeface="Arial"/>
                <a:ea typeface="ヒラギノ角ゴ Pro W3"/>
                <a:cs typeface="Arial"/>
              </a:rPr>
              <a:t>1</a:t>
            </a:r>
          </a:p>
        </p:txBody>
      </p:sp>
      <p:grpSp>
        <p:nvGrpSpPr>
          <p:cNvPr id="29" name="Group 28">
            <a:extLst>
              <a:ext uri="{FF2B5EF4-FFF2-40B4-BE49-F238E27FC236}">
                <a16:creationId xmlns:a16="http://schemas.microsoft.com/office/drawing/2014/main" id="{473F63AF-7F21-E739-2FB5-B72BE8936B55}"/>
              </a:ext>
            </a:extLst>
          </p:cNvPr>
          <p:cNvGrpSpPr/>
          <p:nvPr/>
        </p:nvGrpSpPr>
        <p:grpSpPr>
          <a:xfrm>
            <a:off x="9004787" y="2193114"/>
            <a:ext cx="2250065" cy="931346"/>
            <a:chOff x="7713984" y="2222482"/>
            <a:chExt cx="2400069" cy="993436"/>
          </a:xfrm>
        </p:grpSpPr>
        <p:sp>
          <p:nvSpPr>
            <p:cNvPr id="449" name="Rectangle: Rounded Corners 1274">
              <a:extLst>
                <a:ext uri="{FF2B5EF4-FFF2-40B4-BE49-F238E27FC236}">
                  <a16:creationId xmlns:a16="http://schemas.microsoft.com/office/drawing/2014/main" id="{C85C53DD-DA6E-43C5-0482-0052784FF79F}"/>
                </a:ext>
              </a:extLst>
            </p:cNvPr>
            <p:cNvSpPr/>
            <p:nvPr/>
          </p:nvSpPr>
          <p:spPr>
            <a:xfrm>
              <a:off x="7713984" y="2491871"/>
              <a:ext cx="2400069" cy="724047"/>
            </a:xfrm>
            <a:prstGeom prst="roundRect">
              <a:avLst>
                <a:gd name="adj" fmla="val 3019"/>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42900" rtlCol="0" anchor="t"/>
            <a:lstStyle/>
            <a:p>
              <a:pPr marL="0" marR="0" lvl="0" indent="0" algn="ctr" defTabSz="85725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001E60"/>
                  </a:solidFill>
                  <a:effectLst/>
                  <a:uLnTx/>
                  <a:uFillTx/>
                  <a:latin typeface="Arial" panose="020B0604020202020204"/>
                  <a:ea typeface="Calibri" panose="020F0502020204030204" pitchFamily="34" charset="0"/>
                  <a:cs typeface="Times New Roman" panose="02020603050405020304" pitchFamily="18" charset="0"/>
                </a:rPr>
                <a:t>Pain</a:t>
              </a:r>
            </a:p>
          </p:txBody>
        </p:sp>
        <p:sp>
          <p:nvSpPr>
            <p:cNvPr id="462" name="Oval 461">
              <a:extLst>
                <a:ext uri="{FF2B5EF4-FFF2-40B4-BE49-F238E27FC236}">
                  <a16:creationId xmlns:a16="http://schemas.microsoft.com/office/drawing/2014/main" id="{E93D2544-177F-703B-E902-092BEE356827}"/>
                </a:ext>
              </a:extLst>
            </p:cNvPr>
            <p:cNvSpPr>
              <a:spLocks/>
            </p:cNvSpPr>
            <p:nvPr/>
          </p:nvSpPr>
          <p:spPr>
            <a:xfrm>
              <a:off x="8702777" y="2222482"/>
              <a:ext cx="548640" cy="545688"/>
            </a:xfrm>
            <a:prstGeom prst="ellipse">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63" name="Group 462">
              <a:extLst>
                <a:ext uri="{FF2B5EF4-FFF2-40B4-BE49-F238E27FC236}">
                  <a16:creationId xmlns:a16="http://schemas.microsoft.com/office/drawing/2014/main" id="{0DB8929D-8FD9-D1B1-4820-92C55948D441}"/>
                </a:ext>
              </a:extLst>
            </p:cNvPr>
            <p:cNvGrpSpPr/>
            <p:nvPr/>
          </p:nvGrpSpPr>
          <p:grpSpPr>
            <a:xfrm>
              <a:off x="8624038" y="2468164"/>
              <a:ext cx="706119" cy="52385"/>
              <a:chOff x="1634070" y="1471440"/>
              <a:chExt cx="706119" cy="52385"/>
            </a:xfrm>
          </p:grpSpPr>
          <p:sp>
            <p:nvSpPr>
              <p:cNvPr id="464" name="Oval 463">
                <a:extLst>
                  <a:ext uri="{FF2B5EF4-FFF2-40B4-BE49-F238E27FC236}">
                    <a16:creationId xmlns:a16="http://schemas.microsoft.com/office/drawing/2014/main" id="{C55BA4F7-CB2A-A37E-C25F-085C9C5E64E6}"/>
                  </a:ext>
                </a:extLst>
              </p:cNvPr>
              <p:cNvSpPr/>
              <p:nvPr/>
            </p:nvSpPr>
            <p:spPr>
              <a:xfrm>
                <a:off x="1634070" y="1471440"/>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0" name="Oval 319">
                <a:extLst>
                  <a:ext uri="{FF2B5EF4-FFF2-40B4-BE49-F238E27FC236}">
                    <a16:creationId xmlns:a16="http://schemas.microsoft.com/office/drawing/2014/main" id="{7F396C1A-C077-CDDA-2098-06DFD55C4B10}"/>
                  </a:ext>
                </a:extLst>
              </p:cNvPr>
              <p:cNvSpPr/>
              <p:nvPr/>
            </p:nvSpPr>
            <p:spPr>
              <a:xfrm>
                <a:off x="2285325" y="1473694"/>
                <a:ext cx="54864" cy="50131"/>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46" name="Group 145">
            <a:extLst>
              <a:ext uri="{FF2B5EF4-FFF2-40B4-BE49-F238E27FC236}">
                <a16:creationId xmlns:a16="http://schemas.microsoft.com/office/drawing/2014/main" id="{7C032D70-D754-938F-27E0-165BABED9B57}"/>
              </a:ext>
            </a:extLst>
          </p:cNvPr>
          <p:cNvGrpSpPr/>
          <p:nvPr/>
        </p:nvGrpSpPr>
        <p:grpSpPr>
          <a:xfrm>
            <a:off x="10039346" y="2307165"/>
            <a:ext cx="296638" cy="275821"/>
            <a:chOff x="10989017" y="4311310"/>
            <a:chExt cx="414046" cy="400889"/>
          </a:xfrm>
        </p:grpSpPr>
        <p:sp>
          <p:nvSpPr>
            <p:cNvPr id="133" name="Freeform 5">
              <a:extLst>
                <a:ext uri="{FF2B5EF4-FFF2-40B4-BE49-F238E27FC236}">
                  <a16:creationId xmlns:a16="http://schemas.microsoft.com/office/drawing/2014/main" id="{B3000A89-410B-B5E1-FDC7-0D419C898075}"/>
                </a:ext>
              </a:extLst>
            </p:cNvPr>
            <p:cNvSpPr>
              <a:spLocks noEditPoints="1"/>
            </p:cNvSpPr>
            <p:nvPr/>
          </p:nvSpPr>
          <p:spPr bwMode="auto">
            <a:xfrm>
              <a:off x="11119476" y="4311310"/>
              <a:ext cx="153444" cy="400889"/>
            </a:xfrm>
            <a:custGeom>
              <a:avLst/>
              <a:gdLst>
                <a:gd name="T0" fmla="*/ 457 w 968"/>
                <a:gd name="T1" fmla="*/ 1209 h 2529"/>
                <a:gd name="T2" fmla="*/ 613 w 968"/>
                <a:gd name="T3" fmla="*/ 1306 h 2529"/>
                <a:gd name="T4" fmla="*/ 791 w 968"/>
                <a:gd name="T5" fmla="*/ 1308 h 2529"/>
                <a:gd name="T6" fmla="*/ 928 w 968"/>
                <a:gd name="T7" fmla="*/ 1261 h 2529"/>
                <a:gd name="T8" fmla="*/ 966 w 968"/>
                <a:gd name="T9" fmla="*/ 1185 h 2529"/>
                <a:gd name="T10" fmla="*/ 964 w 968"/>
                <a:gd name="T11" fmla="*/ 728 h 2529"/>
                <a:gd name="T12" fmla="*/ 890 w 968"/>
                <a:gd name="T13" fmla="*/ 588 h 2529"/>
                <a:gd name="T14" fmla="*/ 769 w 968"/>
                <a:gd name="T15" fmla="*/ 489 h 2529"/>
                <a:gd name="T16" fmla="*/ 707 w 968"/>
                <a:gd name="T17" fmla="*/ 527 h 2529"/>
                <a:gd name="T18" fmla="*/ 499 w 968"/>
                <a:gd name="T19" fmla="*/ 580 h 2529"/>
                <a:gd name="T20" fmla="*/ 379 w 968"/>
                <a:gd name="T21" fmla="*/ 521 h 2529"/>
                <a:gd name="T22" fmla="*/ 315 w 968"/>
                <a:gd name="T23" fmla="*/ 473 h 2529"/>
                <a:gd name="T24" fmla="*/ 134 w 968"/>
                <a:gd name="T25" fmla="*/ 546 h 2529"/>
                <a:gd name="T26" fmla="*/ 14 w 968"/>
                <a:gd name="T27" fmla="*/ 662 h 2529"/>
                <a:gd name="T28" fmla="*/ 0 w 968"/>
                <a:gd name="T29" fmla="*/ 748 h 2529"/>
                <a:gd name="T30" fmla="*/ 70 w 968"/>
                <a:gd name="T31" fmla="*/ 1266 h 2529"/>
                <a:gd name="T32" fmla="*/ 247 w 968"/>
                <a:gd name="T33" fmla="*/ 1382 h 2529"/>
                <a:gd name="T34" fmla="*/ 503 w 968"/>
                <a:gd name="T35" fmla="*/ 1398 h 2529"/>
                <a:gd name="T36" fmla="*/ 529 w 968"/>
                <a:gd name="T37" fmla="*/ 1364 h 2529"/>
                <a:gd name="T38" fmla="*/ 489 w 968"/>
                <a:gd name="T39" fmla="*/ 1330 h 2529"/>
                <a:gd name="T40" fmla="*/ 261 w 968"/>
                <a:gd name="T41" fmla="*/ 1221 h 2529"/>
                <a:gd name="T42" fmla="*/ 191 w 968"/>
                <a:gd name="T43" fmla="*/ 1117 h 2529"/>
                <a:gd name="T44" fmla="*/ 146 w 968"/>
                <a:gd name="T45" fmla="*/ 822 h 2529"/>
                <a:gd name="T46" fmla="*/ 185 w 968"/>
                <a:gd name="T47" fmla="*/ 780 h 2529"/>
                <a:gd name="T48" fmla="*/ 239 w 968"/>
                <a:gd name="T49" fmla="*/ 816 h 2529"/>
                <a:gd name="T50" fmla="*/ 295 w 968"/>
                <a:gd name="T51" fmla="*/ 1109 h 2529"/>
                <a:gd name="T52" fmla="*/ 319 w 968"/>
                <a:gd name="T53" fmla="*/ 1131 h 2529"/>
                <a:gd name="T54" fmla="*/ 427 w 968"/>
                <a:gd name="T55" fmla="*/ 1089 h 2529"/>
                <a:gd name="T56" fmla="*/ 713 w 968"/>
                <a:gd name="T57" fmla="*/ 1067 h 2529"/>
                <a:gd name="T58" fmla="*/ 725 w 968"/>
                <a:gd name="T59" fmla="*/ 937 h 2529"/>
                <a:gd name="T60" fmla="*/ 745 w 968"/>
                <a:gd name="T61" fmla="*/ 788 h 2529"/>
                <a:gd name="T62" fmla="*/ 803 w 968"/>
                <a:gd name="T63" fmla="*/ 790 h 2529"/>
                <a:gd name="T64" fmla="*/ 822 w 968"/>
                <a:gd name="T65" fmla="*/ 1103 h 2529"/>
                <a:gd name="T66" fmla="*/ 789 w 968"/>
                <a:gd name="T67" fmla="*/ 1163 h 2529"/>
                <a:gd name="T68" fmla="*/ 561 w 968"/>
                <a:gd name="T69" fmla="*/ 1169 h 2529"/>
                <a:gd name="T70" fmla="*/ 98 w 968"/>
                <a:gd name="T71" fmla="*/ 1432 h 2529"/>
                <a:gd name="T72" fmla="*/ 60 w 968"/>
                <a:gd name="T73" fmla="*/ 2272 h 2529"/>
                <a:gd name="T74" fmla="*/ 70 w 968"/>
                <a:gd name="T75" fmla="*/ 2515 h 2529"/>
                <a:gd name="T76" fmla="*/ 148 w 968"/>
                <a:gd name="T77" fmla="*/ 2517 h 2529"/>
                <a:gd name="T78" fmla="*/ 217 w 968"/>
                <a:gd name="T79" fmla="*/ 2431 h 2529"/>
                <a:gd name="T80" fmla="*/ 353 w 968"/>
                <a:gd name="T81" fmla="*/ 1715 h 2529"/>
                <a:gd name="T82" fmla="*/ 403 w 968"/>
                <a:gd name="T83" fmla="*/ 1703 h 2529"/>
                <a:gd name="T84" fmla="*/ 497 w 968"/>
                <a:gd name="T85" fmla="*/ 2014 h 2529"/>
                <a:gd name="T86" fmla="*/ 615 w 968"/>
                <a:gd name="T87" fmla="*/ 2469 h 2529"/>
                <a:gd name="T88" fmla="*/ 699 w 968"/>
                <a:gd name="T89" fmla="*/ 2525 h 2529"/>
                <a:gd name="T90" fmla="*/ 765 w 968"/>
                <a:gd name="T91" fmla="*/ 2495 h 2529"/>
                <a:gd name="T92" fmla="*/ 727 w 968"/>
                <a:gd name="T93" fmla="*/ 1422 h 2529"/>
                <a:gd name="T94" fmla="*/ 639 w 968"/>
                <a:gd name="T95" fmla="*/ 1410 h 2529"/>
                <a:gd name="T96" fmla="*/ 601 w 968"/>
                <a:gd name="T97" fmla="*/ 1450 h 2529"/>
                <a:gd name="T98" fmla="*/ 521 w 968"/>
                <a:gd name="T99" fmla="*/ 1496 h 2529"/>
                <a:gd name="T100" fmla="*/ 331 w 968"/>
                <a:gd name="T101" fmla="*/ 1504 h 2529"/>
                <a:gd name="T102" fmla="*/ 100 w 968"/>
                <a:gd name="T103" fmla="*/ 1418 h 2529"/>
                <a:gd name="T104" fmla="*/ 709 w 968"/>
                <a:gd name="T105" fmla="*/ 102 h 2529"/>
                <a:gd name="T106" fmla="*/ 639 w 968"/>
                <a:gd name="T107" fmla="*/ 22 h 2529"/>
                <a:gd name="T108" fmla="*/ 557 w 968"/>
                <a:gd name="T109" fmla="*/ 0 h 2529"/>
                <a:gd name="T110" fmla="*/ 443 w 968"/>
                <a:gd name="T111" fmla="*/ 58 h 2529"/>
                <a:gd name="T112" fmla="*/ 397 w 968"/>
                <a:gd name="T113" fmla="*/ 209 h 2529"/>
                <a:gd name="T114" fmla="*/ 401 w 968"/>
                <a:gd name="T115" fmla="*/ 389 h 2529"/>
                <a:gd name="T116" fmla="*/ 513 w 968"/>
                <a:gd name="T117" fmla="*/ 481 h 2529"/>
                <a:gd name="T118" fmla="*/ 655 w 968"/>
                <a:gd name="T119" fmla="*/ 445 h 2529"/>
                <a:gd name="T120" fmla="*/ 709 w 968"/>
                <a:gd name="T121" fmla="*/ 317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8" h="2529">
                  <a:moveTo>
                    <a:pt x="431" y="1183"/>
                  </a:moveTo>
                  <a:lnTo>
                    <a:pt x="431" y="1183"/>
                  </a:lnTo>
                  <a:lnTo>
                    <a:pt x="429" y="1195"/>
                  </a:lnTo>
                  <a:lnTo>
                    <a:pt x="429" y="1195"/>
                  </a:lnTo>
                  <a:lnTo>
                    <a:pt x="443" y="1203"/>
                  </a:lnTo>
                  <a:lnTo>
                    <a:pt x="457" y="1209"/>
                  </a:lnTo>
                  <a:lnTo>
                    <a:pt x="457" y="1209"/>
                  </a:lnTo>
                  <a:lnTo>
                    <a:pt x="499" y="1227"/>
                  </a:lnTo>
                  <a:lnTo>
                    <a:pt x="541" y="1247"/>
                  </a:lnTo>
                  <a:lnTo>
                    <a:pt x="561" y="1259"/>
                  </a:lnTo>
                  <a:lnTo>
                    <a:pt x="579" y="1272"/>
                  </a:lnTo>
                  <a:lnTo>
                    <a:pt x="597" y="1288"/>
                  </a:lnTo>
                  <a:lnTo>
                    <a:pt x="613" y="1306"/>
                  </a:lnTo>
                  <a:lnTo>
                    <a:pt x="613" y="1306"/>
                  </a:lnTo>
                  <a:lnTo>
                    <a:pt x="619" y="1310"/>
                  </a:lnTo>
                  <a:lnTo>
                    <a:pt x="625" y="1312"/>
                  </a:lnTo>
                  <a:lnTo>
                    <a:pt x="633" y="1314"/>
                  </a:lnTo>
                  <a:lnTo>
                    <a:pt x="641" y="1314"/>
                  </a:lnTo>
                  <a:lnTo>
                    <a:pt x="641" y="1314"/>
                  </a:lnTo>
                  <a:lnTo>
                    <a:pt x="741" y="1312"/>
                  </a:lnTo>
                  <a:lnTo>
                    <a:pt x="791" y="1308"/>
                  </a:lnTo>
                  <a:lnTo>
                    <a:pt x="814" y="1306"/>
                  </a:lnTo>
                  <a:lnTo>
                    <a:pt x="840" y="1302"/>
                  </a:lnTo>
                  <a:lnTo>
                    <a:pt x="840" y="1302"/>
                  </a:lnTo>
                  <a:lnTo>
                    <a:pt x="870" y="1292"/>
                  </a:lnTo>
                  <a:lnTo>
                    <a:pt x="898" y="1282"/>
                  </a:lnTo>
                  <a:lnTo>
                    <a:pt x="920" y="1270"/>
                  </a:lnTo>
                  <a:lnTo>
                    <a:pt x="928" y="1261"/>
                  </a:lnTo>
                  <a:lnTo>
                    <a:pt x="938" y="1253"/>
                  </a:lnTo>
                  <a:lnTo>
                    <a:pt x="944" y="1245"/>
                  </a:lnTo>
                  <a:lnTo>
                    <a:pt x="950" y="1235"/>
                  </a:lnTo>
                  <a:lnTo>
                    <a:pt x="956" y="1223"/>
                  </a:lnTo>
                  <a:lnTo>
                    <a:pt x="960" y="1211"/>
                  </a:lnTo>
                  <a:lnTo>
                    <a:pt x="964" y="1199"/>
                  </a:lnTo>
                  <a:lnTo>
                    <a:pt x="966" y="1185"/>
                  </a:lnTo>
                  <a:lnTo>
                    <a:pt x="968" y="1153"/>
                  </a:lnTo>
                  <a:lnTo>
                    <a:pt x="968" y="1153"/>
                  </a:lnTo>
                  <a:lnTo>
                    <a:pt x="968" y="953"/>
                  </a:lnTo>
                  <a:lnTo>
                    <a:pt x="966" y="852"/>
                  </a:lnTo>
                  <a:lnTo>
                    <a:pt x="966" y="752"/>
                  </a:lnTo>
                  <a:lnTo>
                    <a:pt x="966" y="752"/>
                  </a:lnTo>
                  <a:lnTo>
                    <a:pt x="964" y="728"/>
                  </a:lnTo>
                  <a:lnTo>
                    <a:pt x="958" y="704"/>
                  </a:lnTo>
                  <a:lnTo>
                    <a:pt x="950" y="680"/>
                  </a:lnTo>
                  <a:lnTo>
                    <a:pt x="938" y="658"/>
                  </a:lnTo>
                  <a:lnTo>
                    <a:pt x="938" y="658"/>
                  </a:lnTo>
                  <a:lnTo>
                    <a:pt x="924" y="632"/>
                  </a:lnTo>
                  <a:lnTo>
                    <a:pt x="908" y="610"/>
                  </a:lnTo>
                  <a:lnTo>
                    <a:pt x="890" y="588"/>
                  </a:lnTo>
                  <a:lnTo>
                    <a:pt x="872" y="568"/>
                  </a:lnTo>
                  <a:lnTo>
                    <a:pt x="852" y="550"/>
                  </a:lnTo>
                  <a:lnTo>
                    <a:pt x="830" y="531"/>
                  </a:lnTo>
                  <a:lnTo>
                    <a:pt x="809" y="513"/>
                  </a:lnTo>
                  <a:lnTo>
                    <a:pt x="785" y="497"/>
                  </a:lnTo>
                  <a:lnTo>
                    <a:pt x="785" y="497"/>
                  </a:lnTo>
                  <a:lnTo>
                    <a:pt x="769" y="489"/>
                  </a:lnTo>
                  <a:lnTo>
                    <a:pt x="763" y="487"/>
                  </a:lnTo>
                  <a:lnTo>
                    <a:pt x="757" y="487"/>
                  </a:lnTo>
                  <a:lnTo>
                    <a:pt x="751" y="489"/>
                  </a:lnTo>
                  <a:lnTo>
                    <a:pt x="745" y="493"/>
                  </a:lnTo>
                  <a:lnTo>
                    <a:pt x="733" y="503"/>
                  </a:lnTo>
                  <a:lnTo>
                    <a:pt x="733" y="503"/>
                  </a:lnTo>
                  <a:lnTo>
                    <a:pt x="707" y="527"/>
                  </a:lnTo>
                  <a:lnTo>
                    <a:pt x="681" y="546"/>
                  </a:lnTo>
                  <a:lnTo>
                    <a:pt x="655" y="562"/>
                  </a:lnTo>
                  <a:lnTo>
                    <a:pt x="627" y="574"/>
                  </a:lnTo>
                  <a:lnTo>
                    <a:pt x="597" y="582"/>
                  </a:lnTo>
                  <a:lnTo>
                    <a:pt x="565" y="586"/>
                  </a:lnTo>
                  <a:lnTo>
                    <a:pt x="533" y="586"/>
                  </a:lnTo>
                  <a:lnTo>
                    <a:pt x="499" y="580"/>
                  </a:lnTo>
                  <a:lnTo>
                    <a:pt x="499" y="580"/>
                  </a:lnTo>
                  <a:lnTo>
                    <a:pt x="477" y="574"/>
                  </a:lnTo>
                  <a:lnTo>
                    <a:pt x="455" y="568"/>
                  </a:lnTo>
                  <a:lnTo>
                    <a:pt x="435" y="558"/>
                  </a:lnTo>
                  <a:lnTo>
                    <a:pt x="415" y="548"/>
                  </a:lnTo>
                  <a:lnTo>
                    <a:pt x="397" y="535"/>
                  </a:lnTo>
                  <a:lnTo>
                    <a:pt x="379" y="521"/>
                  </a:lnTo>
                  <a:lnTo>
                    <a:pt x="363" y="505"/>
                  </a:lnTo>
                  <a:lnTo>
                    <a:pt x="349" y="489"/>
                  </a:lnTo>
                  <a:lnTo>
                    <a:pt x="349" y="489"/>
                  </a:lnTo>
                  <a:lnTo>
                    <a:pt x="341" y="483"/>
                  </a:lnTo>
                  <a:lnTo>
                    <a:pt x="333" y="477"/>
                  </a:lnTo>
                  <a:lnTo>
                    <a:pt x="323" y="473"/>
                  </a:lnTo>
                  <a:lnTo>
                    <a:pt x="315" y="473"/>
                  </a:lnTo>
                  <a:lnTo>
                    <a:pt x="315" y="473"/>
                  </a:lnTo>
                  <a:lnTo>
                    <a:pt x="259" y="487"/>
                  </a:lnTo>
                  <a:lnTo>
                    <a:pt x="233" y="497"/>
                  </a:lnTo>
                  <a:lnTo>
                    <a:pt x="207" y="507"/>
                  </a:lnTo>
                  <a:lnTo>
                    <a:pt x="181" y="519"/>
                  </a:lnTo>
                  <a:lnTo>
                    <a:pt x="157" y="531"/>
                  </a:lnTo>
                  <a:lnTo>
                    <a:pt x="134" y="546"/>
                  </a:lnTo>
                  <a:lnTo>
                    <a:pt x="110" y="562"/>
                  </a:lnTo>
                  <a:lnTo>
                    <a:pt x="110" y="562"/>
                  </a:lnTo>
                  <a:lnTo>
                    <a:pt x="86" y="580"/>
                  </a:lnTo>
                  <a:lnTo>
                    <a:pt x="64" y="598"/>
                  </a:lnTo>
                  <a:lnTo>
                    <a:pt x="46" y="618"/>
                  </a:lnTo>
                  <a:lnTo>
                    <a:pt x="28" y="640"/>
                  </a:lnTo>
                  <a:lnTo>
                    <a:pt x="14" y="662"/>
                  </a:lnTo>
                  <a:lnTo>
                    <a:pt x="10" y="676"/>
                  </a:lnTo>
                  <a:lnTo>
                    <a:pt x="6" y="688"/>
                  </a:lnTo>
                  <a:lnTo>
                    <a:pt x="2" y="702"/>
                  </a:lnTo>
                  <a:lnTo>
                    <a:pt x="0" y="718"/>
                  </a:lnTo>
                  <a:lnTo>
                    <a:pt x="0" y="732"/>
                  </a:lnTo>
                  <a:lnTo>
                    <a:pt x="0" y="748"/>
                  </a:lnTo>
                  <a:lnTo>
                    <a:pt x="0" y="748"/>
                  </a:lnTo>
                  <a:lnTo>
                    <a:pt x="22" y="981"/>
                  </a:lnTo>
                  <a:lnTo>
                    <a:pt x="44" y="1213"/>
                  </a:lnTo>
                  <a:lnTo>
                    <a:pt x="44" y="1213"/>
                  </a:lnTo>
                  <a:lnTo>
                    <a:pt x="48" y="1227"/>
                  </a:lnTo>
                  <a:lnTo>
                    <a:pt x="54" y="1241"/>
                  </a:lnTo>
                  <a:lnTo>
                    <a:pt x="62" y="1255"/>
                  </a:lnTo>
                  <a:lnTo>
                    <a:pt x="70" y="1266"/>
                  </a:lnTo>
                  <a:lnTo>
                    <a:pt x="70" y="1266"/>
                  </a:lnTo>
                  <a:lnTo>
                    <a:pt x="98" y="1290"/>
                  </a:lnTo>
                  <a:lnTo>
                    <a:pt x="126" y="1312"/>
                  </a:lnTo>
                  <a:lnTo>
                    <a:pt x="154" y="1332"/>
                  </a:lnTo>
                  <a:lnTo>
                    <a:pt x="183" y="1352"/>
                  </a:lnTo>
                  <a:lnTo>
                    <a:pt x="213" y="1368"/>
                  </a:lnTo>
                  <a:lnTo>
                    <a:pt x="247" y="1382"/>
                  </a:lnTo>
                  <a:lnTo>
                    <a:pt x="281" y="1392"/>
                  </a:lnTo>
                  <a:lnTo>
                    <a:pt x="315" y="1400"/>
                  </a:lnTo>
                  <a:lnTo>
                    <a:pt x="315" y="1400"/>
                  </a:lnTo>
                  <a:lnTo>
                    <a:pt x="339" y="1402"/>
                  </a:lnTo>
                  <a:lnTo>
                    <a:pt x="363" y="1404"/>
                  </a:lnTo>
                  <a:lnTo>
                    <a:pt x="409" y="1402"/>
                  </a:lnTo>
                  <a:lnTo>
                    <a:pt x="503" y="1398"/>
                  </a:lnTo>
                  <a:lnTo>
                    <a:pt x="503" y="1398"/>
                  </a:lnTo>
                  <a:lnTo>
                    <a:pt x="511" y="1394"/>
                  </a:lnTo>
                  <a:lnTo>
                    <a:pt x="519" y="1386"/>
                  </a:lnTo>
                  <a:lnTo>
                    <a:pt x="527" y="1378"/>
                  </a:lnTo>
                  <a:lnTo>
                    <a:pt x="531" y="1368"/>
                  </a:lnTo>
                  <a:lnTo>
                    <a:pt x="531" y="1368"/>
                  </a:lnTo>
                  <a:lnTo>
                    <a:pt x="529" y="1364"/>
                  </a:lnTo>
                  <a:lnTo>
                    <a:pt x="529" y="1360"/>
                  </a:lnTo>
                  <a:lnTo>
                    <a:pt x="523" y="1352"/>
                  </a:lnTo>
                  <a:lnTo>
                    <a:pt x="507" y="1338"/>
                  </a:lnTo>
                  <a:lnTo>
                    <a:pt x="507" y="1338"/>
                  </a:lnTo>
                  <a:lnTo>
                    <a:pt x="503" y="1334"/>
                  </a:lnTo>
                  <a:lnTo>
                    <a:pt x="499" y="1332"/>
                  </a:lnTo>
                  <a:lnTo>
                    <a:pt x="489" y="1330"/>
                  </a:lnTo>
                  <a:lnTo>
                    <a:pt x="489" y="1330"/>
                  </a:lnTo>
                  <a:lnTo>
                    <a:pt x="393" y="1288"/>
                  </a:lnTo>
                  <a:lnTo>
                    <a:pt x="345" y="1268"/>
                  </a:lnTo>
                  <a:lnTo>
                    <a:pt x="297" y="1243"/>
                  </a:lnTo>
                  <a:lnTo>
                    <a:pt x="297" y="1243"/>
                  </a:lnTo>
                  <a:lnTo>
                    <a:pt x="279" y="1233"/>
                  </a:lnTo>
                  <a:lnTo>
                    <a:pt x="261" y="1221"/>
                  </a:lnTo>
                  <a:lnTo>
                    <a:pt x="245" y="1209"/>
                  </a:lnTo>
                  <a:lnTo>
                    <a:pt x="229" y="1193"/>
                  </a:lnTo>
                  <a:lnTo>
                    <a:pt x="217" y="1177"/>
                  </a:lnTo>
                  <a:lnTo>
                    <a:pt x="205" y="1159"/>
                  </a:lnTo>
                  <a:lnTo>
                    <a:pt x="197" y="1139"/>
                  </a:lnTo>
                  <a:lnTo>
                    <a:pt x="191" y="1117"/>
                  </a:lnTo>
                  <a:lnTo>
                    <a:pt x="191" y="1117"/>
                  </a:lnTo>
                  <a:lnTo>
                    <a:pt x="159" y="931"/>
                  </a:lnTo>
                  <a:lnTo>
                    <a:pt x="159" y="931"/>
                  </a:lnTo>
                  <a:lnTo>
                    <a:pt x="152" y="888"/>
                  </a:lnTo>
                  <a:lnTo>
                    <a:pt x="146" y="846"/>
                  </a:lnTo>
                  <a:lnTo>
                    <a:pt x="146" y="846"/>
                  </a:lnTo>
                  <a:lnTo>
                    <a:pt x="144" y="832"/>
                  </a:lnTo>
                  <a:lnTo>
                    <a:pt x="146" y="822"/>
                  </a:lnTo>
                  <a:lnTo>
                    <a:pt x="148" y="810"/>
                  </a:lnTo>
                  <a:lnTo>
                    <a:pt x="154" y="802"/>
                  </a:lnTo>
                  <a:lnTo>
                    <a:pt x="159" y="794"/>
                  </a:lnTo>
                  <a:lnTo>
                    <a:pt x="167" y="788"/>
                  </a:lnTo>
                  <a:lnTo>
                    <a:pt x="175" y="782"/>
                  </a:lnTo>
                  <a:lnTo>
                    <a:pt x="185" y="780"/>
                  </a:lnTo>
                  <a:lnTo>
                    <a:pt x="185" y="780"/>
                  </a:lnTo>
                  <a:lnTo>
                    <a:pt x="197" y="780"/>
                  </a:lnTo>
                  <a:lnTo>
                    <a:pt x="205" y="782"/>
                  </a:lnTo>
                  <a:lnTo>
                    <a:pt x="215" y="784"/>
                  </a:lnTo>
                  <a:lnTo>
                    <a:pt x="221" y="790"/>
                  </a:lnTo>
                  <a:lnTo>
                    <a:pt x="229" y="796"/>
                  </a:lnTo>
                  <a:lnTo>
                    <a:pt x="235" y="806"/>
                  </a:lnTo>
                  <a:lnTo>
                    <a:pt x="239" y="816"/>
                  </a:lnTo>
                  <a:lnTo>
                    <a:pt x="241" y="830"/>
                  </a:lnTo>
                  <a:lnTo>
                    <a:pt x="241" y="830"/>
                  </a:lnTo>
                  <a:lnTo>
                    <a:pt x="245" y="852"/>
                  </a:lnTo>
                  <a:lnTo>
                    <a:pt x="249" y="876"/>
                  </a:lnTo>
                  <a:lnTo>
                    <a:pt x="249" y="876"/>
                  </a:lnTo>
                  <a:lnTo>
                    <a:pt x="271" y="993"/>
                  </a:lnTo>
                  <a:lnTo>
                    <a:pt x="295" y="1109"/>
                  </a:lnTo>
                  <a:lnTo>
                    <a:pt x="295" y="1109"/>
                  </a:lnTo>
                  <a:lnTo>
                    <a:pt x="297" y="1117"/>
                  </a:lnTo>
                  <a:lnTo>
                    <a:pt x="299" y="1125"/>
                  </a:lnTo>
                  <a:lnTo>
                    <a:pt x="303" y="1129"/>
                  </a:lnTo>
                  <a:lnTo>
                    <a:pt x="307" y="1131"/>
                  </a:lnTo>
                  <a:lnTo>
                    <a:pt x="313" y="1131"/>
                  </a:lnTo>
                  <a:lnTo>
                    <a:pt x="319" y="1131"/>
                  </a:lnTo>
                  <a:lnTo>
                    <a:pt x="335" y="1125"/>
                  </a:lnTo>
                  <a:lnTo>
                    <a:pt x="335" y="1125"/>
                  </a:lnTo>
                  <a:lnTo>
                    <a:pt x="381" y="1101"/>
                  </a:lnTo>
                  <a:lnTo>
                    <a:pt x="403" y="1093"/>
                  </a:lnTo>
                  <a:lnTo>
                    <a:pt x="415" y="1089"/>
                  </a:lnTo>
                  <a:lnTo>
                    <a:pt x="427" y="1089"/>
                  </a:lnTo>
                  <a:lnTo>
                    <a:pt x="427" y="1089"/>
                  </a:lnTo>
                  <a:lnTo>
                    <a:pt x="493" y="1083"/>
                  </a:lnTo>
                  <a:lnTo>
                    <a:pt x="557" y="1077"/>
                  </a:lnTo>
                  <a:lnTo>
                    <a:pt x="687" y="1073"/>
                  </a:lnTo>
                  <a:lnTo>
                    <a:pt x="687" y="1073"/>
                  </a:lnTo>
                  <a:lnTo>
                    <a:pt x="697" y="1073"/>
                  </a:lnTo>
                  <a:lnTo>
                    <a:pt x="705" y="1071"/>
                  </a:lnTo>
                  <a:lnTo>
                    <a:pt x="713" y="1067"/>
                  </a:lnTo>
                  <a:lnTo>
                    <a:pt x="717" y="1063"/>
                  </a:lnTo>
                  <a:lnTo>
                    <a:pt x="721" y="1059"/>
                  </a:lnTo>
                  <a:lnTo>
                    <a:pt x="723" y="1051"/>
                  </a:lnTo>
                  <a:lnTo>
                    <a:pt x="725" y="1043"/>
                  </a:lnTo>
                  <a:lnTo>
                    <a:pt x="725" y="1035"/>
                  </a:lnTo>
                  <a:lnTo>
                    <a:pt x="725" y="1035"/>
                  </a:lnTo>
                  <a:lnTo>
                    <a:pt x="725" y="937"/>
                  </a:lnTo>
                  <a:lnTo>
                    <a:pt x="725" y="838"/>
                  </a:lnTo>
                  <a:lnTo>
                    <a:pt x="725" y="838"/>
                  </a:lnTo>
                  <a:lnTo>
                    <a:pt x="727" y="824"/>
                  </a:lnTo>
                  <a:lnTo>
                    <a:pt x="729" y="812"/>
                  </a:lnTo>
                  <a:lnTo>
                    <a:pt x="733" y="802"/>
                  </a:lnTo>
                  <a:lnTo>
                    <a:pt x="739" y="794"/>
                  </a:lnTo>
                  <a:lnTo>
                    <a:pt x="745" y="788"/>
                  </a:lnTo>
                  <a:lnTo>
                    <a:pt x="755" y="784"/>
                  </a:lnTo>
                  <a:lnTo>
                    <a:pt x="763" y="780"/>
                  </a:lnTo>
                  <a:lnTo>
                    <a:pt x="775" y="780"/>
                  </a:lnTo>
                  <a:lnTo>
                    <a:pt x="775" y="780"/>
                  </a:lnTo>
                  <a:lnTo>
                    <a:pt x="785" y="780"/>
                  </a:lnTo>
                  <a:lnTo>
                    <a:pt x="795" y="784"/>
                  </a:lnTo>
                  <a:lnTo>
                    <a:pt x="803" y="790"/>
                  </a:lnTo>
                  <a:lnTo>
                    <a:pt x="809" y="796"/>
                  </a:lnTo>
                  <a:lnTo>
                    <a:pt x="814" y="806"/>
                  </a:lnTo>
                  <a:lnTo>
                    <a:pt x="818" y="816"/>
                  </a:lnTo>
                  <a:lnTo>
                    <a:pt x="822" y="826"/>
                  </a:lnTo>
                  <a:lnTo>
                    <a:pt x="822" y="840"/>
                  </a:lnTo>
                  <a:lnTo>
                    <a:pt x="822" y="840"/>
                  </a:lnTo>
                  <a:lnTo>
                    <a:pt x="822" y="1103"/>
                  </a:lnTo>
                  <a:lnTo>
                    <a:pt x="822" y="1103"/>
                  </a:lnTo>
                  <a:lnTo>
                    <a:pt x="822" y="1119"/>
                  </a:lnTo>
                  <a:lnTo>
                    <a:pt x="818" y="1131"/>
                  </a:lnTo>
                  <a:lnTo>
                    <a:pt x="814" y="1143"/>
                  </a:lnTo>
                  <a:lnTo>
                    <a:pt x="809" y="1151"/>
                  </a:lnTo>
                  <a:lnTo>
                    <a:pt x="801" y="1157"/>
                  </a:lnTo>
                  <a:lnTo>
                    <a:pt x="789" y="1163"/>
                  </a:lnTo>
                  <a:lnTo>
                    <a:pt x="777" y="1165"/>
                  </a:lnTo>
                  <a:lnTo>
                    <a:pt x="761" y="1165"/>
                  </a:lnTo>
                  <a:lnTo>
                    <a:pt x="761" y="1165"/>
                  </a:lnTo>
                  <a:lnTo>
                    <a:pt x="661" y="1167"/>
                  </a:lnTo>
                  <a:lnTo>
                    <a:pt x="611" y="1167"/>
                  </a:lnTo>
                  <a:lnTo>
                    <a:pt x="561" y="1169"/>
                  </a:lnTo>
                  <a:lnTo>
                    <a:pt x="561" y="1169"/>
                  </a:lnTo>
                  <a:lnTo>
                    <a:pt x="529" y="1171"/>
                  </a:lnTo>
                  <a:lnTo>
                    <a:pt x="495" y="1175"/>
                  </a:lnTo>
                  <a:lnTo>
                    <a:pt x="431" y="1183"/>
                  </a:lnTo>
                  <a:lnTo>
                    <a:pt x="431" y="1183"/>
                  </a:lnTo>
                  <a:close/>
                  <a:moveTo>
                    <a:pt x="100" y="1418"/>
                  </a:moveTo>
                  <a:lnTo>
                    <a:pt x="100" y="1418"/>
                  </a:lnTo>
                  <a:lnTo>
                    <a:pt x="98" y="1432"/>
                  </a:lnTo>
                  <a:lnTo>
                    <a:pt x="96" y="1444"/>
                  </a:lnTo>
                  <a:lnTo>
                    <a:pt x="96" y="1444"/>
                  </a:lnTo>
                  <a:lnTo>
                    <a:pt x="90" y="1538"/>
                  </a:lnTo>
                  <a:lnTo>
                    <a:pt x="84" y="1633"/>
                  </a:lnTo>
                  <a:lnTo>
                    <a:pt x="84" y="1633"/>
                  </a:lnTo>
                  <a:lnTo>
                    <a:pt x="60" y="2272"/>
                  </a:lnTo>
                  <a:lnTo>
                    <a:pt x="60" y="2272"/>
                  </a:lnTo>
                  <a:lnTo>
                    <a:pt x="56" y="2371"/>
                  </a:lnTo>
                  <a:lnTo>
                    <a:pt x="54" y="2469"/>
                  </a:lnTo>
                  <a:lnTo>
                    <a:pt x="54" y="2469"/>
                  </a:lnTo>
                  <a:lnTo>
                    <a:pt x="54" y="2483"/>
                  </a:lnTo>
                  <a:lnTo>
                    <a:pt x="58" y="2495"/>
                  </a:lnTo>
                  <a:lnTo>
                    <a:pt x="62" y="2507"/>
                  </a:lnTo>
                  <a:lnTo>
                    <a:pt x="70" y="2515"/>
                  </a:lnTo>
                  <a:lnTo>
                    <a:pt x="78" y="2521"/>
                  </a:lnTo>
                  <a:lnTo>
                    <a:pt x="88" y="2527"/>
                  </a:lnTo>
                  <a:lnTo>
                    <a:pt x="100" y="2529"/>
                  </a:lnTo>
                  <a:lnTo>
                    <a:pt x="112" y="2529"/>
                  </a:lnTo>
                  <a:lnTo>
                    <a:pt x="112" y="2529"/>
                  </a:lnTo>
                  <a:lnTo>
                    <a:pt x="130" y="2525"/>
                  </a:lnTo>
                  <a:lnTo>
                    <a:pt x="148" y="2517"/>
                  </a:lnTo>
                  <a:lnTo>
                    <a:pt x="163" y="2507"/>
                  </a:lnTo>
                  <a:lnTo>
                    <a:pt x="179" y="2495"/>
                  </a:lnTo>
                  <a:lnTo>
                    <a:pt x="193" y="2481"/>
                  </a:lnTo>
                  <a:lnTo>
                    <a:pt x="205" y="2465"/>
                  </a:lnTo>
                  <a:lnTo>
                    <a:pt x="213" y="2447"/>
                  </a:lnTo>
                  <a:lnTo>
                    <a:pt x="217" y="2431"/>
                  </a:lnTo>
                  <a:lnTo>
                    <a:pt x="217" y="2431"/>
                  </a:lnTo>
                  <a:lnTo>
                    <a:pt x="277" y="2100"/>
                  </a:lnTo>
                  <a:lnTo>
                    <a:pt x="277" y="2100"/>
                  </a:lnTo>
                  <a:lnTo>
                    <a:pt x="339" y="1749"/>
                  </a:lnTo>
                  <a:lnTo>
                    <a:pt x="339" y="1749"/>
                  </a:lnTo>
                  <a:lnTo>
                    <a:pt x="343" y="1731"/>
                  </a:lnTo>
                  <a:lnTo>
                    <a:pt x="349" y="1723"/>
                  </a:lnTo>
                  <a:lnTo>
                    <a:pt x="353" y="1715"/>
                  </a:lnTo>
                  <a:lnTo>
                    <a:pt x="359" y="1709"/>
                  </a:lnTo>
                  <a:lnTo>
                    <a:pt x="367" y="1705"/>
                  </a:lnTo>
                  <a:lnTo>
                    <a:pt x="375" y="1703"/>
                  </a:lnTo>
                  <a:lnTo>
                    <a:pt x="385" y="1701"/>
                  </a:lnTo>
                  <a:lnTo>
                    <a:pt x="385" y="1701"/>
                  </a:lnTo>
                  <a:lnTo>
                    <a:pt x="395" y="1701"/>
                  </a:lnTo>
                  <a:lnTo>
                    <a:pt x="403" y="1703"/>
                  </a:lnTo>
                  <a:lnTo>
                    <a:pt x="411" y="1707"/>
                  </a:lnTo>
                  <a:lnTo>
                    <a:pt x="417" y="1713"/>
                  </a:lnTo>
                  <a:lnTo>
                    <a:pt x="423" y="1719"/>
                  </a:lnTo>
                  <a:lnTo>
                    <a:pt x="427" y="1727"/>
                  </a:lnTo>
                  <a:lnTo>
                    <a:pt x="433" y="1745"/>
                  </a:lnTo>
                  <a:lnTo>
                    <a:pt x="433" y="1745"/>
                  </a:lnTo>
                  <a:lnTo>
                    <a:pt x="497" y="2014"/>
                  </a:lnTo>
                  <a:lnTo>
                    <a:pt x="497" y="2014"/>
                  </a:lnTo>
                  <a:lnTo>
                    <a:pt x="545" y="2216"/>
                  </a:lnTo>
                  <a:lnTo>
                    <a:pt x="595" y="2421"/>
                  </a:lnTo>
                  <a:lnTo>
                    <a:pt x="595" y="2421"/>
                  </a:lnTo>
                  <a:lnTo>
                    <a:pt x="599" y="2439"/>
                  </a:lnTo>
                  <a:lnTo>
                    <a:pt x="607" y="2455"/>
                  </a:lnTo>
                  <a:lnTo>
                    <a:pt x="615" y="2469"/>
                  </a:lnTo>
                  <a:lnTo>
                    <a:pt x="623" y="2481"/>
                  </a:lnTo>
                  <a:lnTo>
                    <a:pt x="635" y="2493"/>
                  </a:lnTo>
                  <a:lnTo>
                    <a:pt x="647" y="2503"/>
                  </a:lnTo>
                  <a:lnTo>
                    <a:pt x="663" y="2511"/>
                  </a:lnTo>
                  <a:lnTo>
                    <a:pt x="679" y="2519"/>
                  </a:lnTo>
                  <a:lnTo>
                    <a:pt x="679" y="2519"/>
                  </a:lnTo>
                  <a:lnTo>
                    <a:pt x="699" y="2525"/>
                  </a:lnTo>
                  <a:lnTo>
                    <a:pt x="719" y="2529"/>
                  </a:lnTo>
                  <a:lnTo>
                    <a:pt x="735" y="2527"/>
                  </a:lnTo>
                  <a:lnTo>
                    <a:pt x="741" y="2523"/>
                  </a:lnTo>
                  <a:lnTo>
                    <a:pt x="747" y="2521"/>
                  </a:lnTo>
                  <a:lnTo>
                    <a:pt x="753" y="2515"/>
                  </a:lnTo>
                  <a:lnTo>
                    <a:pt x="757" y="2511"/>
                  </a:lnTo>
                  <a:lnTo>
                    <a:pt x="765" y="2495"/>
                  </a:lnTo>
                  <a:lnTo>
                    <a:pt x="769" y="2477"/>
                  </a:lnTo>
                  <a:lnTo>
                    <a:pt x="769" y="2455"/>
                  </a:lnTo>
                  <a:lnTo>
                    <a:pt x="769" y="2455"/>
                  </a:lnTo>
                  <a:lnTo>
                    <a:pt x="729" y="1468"/>
                  </a:lnTo>
                  <a:lnTo>
                    <a:pt x="729" y="1468"/>
                  </a:lnTo>
                  <a:lnTo>
                    <a:pt x="729" y="1432"/>
                  </a:lnTo>
                  <a:lnTo>
                    <a:pt x="727" y="1422"/>
                  </a:lnTo>
                  <a:lnTo>
                    <a:pt x="725" y="1416"/>
                  </a:lnTo>
                  <a:lnTo>
                    <a:pt x="717" y="1412"/>
                  </a:lnTo>
                  <a:lnTo>
                    <a:pt x="707" y="1410"/>
                  </a:lnTo>
                  <a:lnTo>
                    <a:pt x="669" y="1408"/>
                  </a:lnTo>
                  <a:lnTo>
                    <a:pt x="669" y="1408"/>
                  </a:lnTo>
                  <a:lnTo>
                    <a:pt x="647" y="1408"/>
                  </a:lnTo>
                  <a:lnTo>
                    <a:pt x="639" y="1410"/>
                  </a:lnTo>
                  <a:lnTo>
                    <a:pt x="629" y="1412"/>
                  </a:lnTo>
                  <a:lnTo>
                    <a:pt x="623" y="1416"/>
                  </a:lnTo>
                  <a:lnTo>
                    <a:pt x="615" y="1422"/>
                  </a:lnTo>
                  <a:lnTo>
                    <a:pt x="609" y="1432"/>
                  </a:lnTo>
                  <a:lnTo>
                    <a:pt x="605" y="1442"/>
                  </a:lnTo>
                  <a:lnTo>
                    <a:pt x="605" y="1442"/>
                  </a:lnTo>
                  <a:lnTo>
                    <a:pt x="601" y="1450"/>
                  </a:lnTo>
                  <a:lnTo>
                    <a:pt x="595" y="1456"/>
                  </a:lnTo>
                  <a:lnTo>
                    <a:pt x="581" y="1468"/>
                  </a:lnTo>
                  <a:lnTo>
                    <a:pt x="581" y="1468"/>
                  </a:lnTo>
                  <a:lnTo>
                    <a:pt x="567" y="1478"/>
                  </a:lnTo>
                  <a:lnTo>
                    <a:pt x="553" y="1486"/>
                  </a:lnTo>
                  <a:lnTo>
                    <a:pt x="537" y="1492"/>
                  </a:lnTo>
                  <a:lnTo>
                    <a:pt x="521" y="1496"/>
                  </a:lnTo>
                  <a:lnTo>
                    <a:pt x="489" y="1502"/>
                  </a:lnTo>
                  <a:lnTo>
                    <a:pt x="457" y="1504"/>
                  </a:lnTo>
                  <a:lnTo>
                    <a:pt x="457" y="1504"/>
                  </a:lnTo>
                  <a:lnTo>
                    <a:pt x="425" y="1506"/>
                  </a:lnTo>
                  <a:lnTo>
                    <a:pt x="393" y="1508"/>
                  </a:lnTo>
                  <a:lnTo>
                    <a:pt x="363" y="1506"/>
                  </a:lnTo>
                  <a:lnTo>
                    <a:pt x="331" y="1504"/>
                  </a:lnTo>
                  <a:lnTo>
                    <a:pt x="301" y="1500"/>
                  </a:lnTo>
                  <a:lnTo>
                    <a:pt x="271" y="1492"/>
                  </a:lnTo>
                  <a:lnTo>
                    <a:pt x="241" y="1482"/>
                  </a:lnTo>
                  <a:lnTo>
                    <a:pt x="211" y="1470"/>
                  </a:lnTo>
                  <a:lnTo>
                    <a:pt x="211" y="1470"/>
                  </a:lnTo>
                  <a:lnTo>
                    <a:pt x="100" y="1418"/>
                  </a:lnTo>
                  <a:lnTo>
                    <a:pt x="100" y="1418"/>
                  </a:lnTo>
                  <a:close/>
                  <a:moveTo>
                    <a:pt x="725" y="191"/>
                  </a:moveTo>
                  <a:lnTo>
                    <a:pt x="725" y="191"/>
                  </a:lnTo>
                  <a:lnTo>
                    <a:pt x="723" y="170"/>
                  </a:lnTo>
                  <a:lnTo>
                    <a:pt x="721" y="152"/>
                  </a:lnTo>
                  <a:lnTo>
                    <a:pt x="719" y="134"/>
                  </a:lnTo>
                  <a:lnTo>
                    <a:pt x="715" y="118"/>
                  </a:lnTo>
                  <a:lnTo>
                    <a:pt x="709" y="102"/>
                  </a:lnTo>
                  <a:lnTo>
                    <a:pt x="701" y="88"/>
                  </a:lnTo>
                  <a:lnTo>
                    <a:pt x="693" y="74"/>
                  </a:lnTo>
                  <a:lnTo>
                    <a:pt x="685" y="60"/>
                  </a:lnTo>
                  <a:lnTo>
                    <a:pt x="675" y="50"/>
                  </a:lnTo>
                  <a:lnTo>
                    <a:pt x="663" y="38"/>
                  </a:lnTo>
                  <a:lnTo>
                    <a:pt x="651" y="30"/>
                  </a:lnTo>
                  <a:lnTo>
                    <a:pt x="639" y="22"/>
                  </a:lnTo>
                  <a:lnTo>
                    <a:pt x="625" y="14"/>
                  </a:lnTo>
                  <a:lnTo>
                    <a:pt x="611" y="8"/>
                  </a:lnTo>
                  <a:lnTo>
                    <a:pt x="597" y="4"/>
                  </a:lnTo>
                  <a:lnTo>
                    <a:pt x="583" y="2"/>
                  </a:lnTo>
                  <a:lnTo>
                    <a:pt x="583" y="2"/>
                  </a:lnTo>
                  <a:lnTo>
                    <a:pt x="571" y="0"/>
                  </a:lnTo>
                  <a:lnTo>
                    <a:pt x="557" y="0"/>
                  </a:lnTo>
                  <a:lnTo>
                    <a:pt x="545" y="2"/>
                  </a:lnTo>
                  <a:lnTo>
                    <a:pt x="531" y="6"/>
                  </a:lnTo>
                  <a:lnTo>
                    <a:pt x="503" y="14"/>
                  </a:lnTo>
                  <a:lnTo>
                    <a:pt x="477" y="28"/>
                  </a:lnTo>
                  <a:lnTo>
                    <a:pt x="465" y="36"/>
                  </a:lnTo>
                  <a:lnTo>
                    <a:pt x="455" y="46"/>
                  </a:lnTo>
                  <a:lnTo>
                    <a:pt x="443" y="58"/>
                  </a:lnTo>
                  <a:lnTo>
                    <a:pt x="435" y="68"/>
                  </a:lnTo>
                  <a:lnTo>
                    <a:pt x="425" y="82"/>
                  </a:lnTo>
                  <a:lnTo>
                    <a:pt x="419" y="94"/>
                  </a:lnTo>
                  <a:lnTo>
                    <a:pt x="413" y="108"/>
                  </a:lnTo>
                  <a:lnTo>
                    <a:pt x="411" y="124"/>
                  </a:lnTo>
                  <a:lnTo>
                    <a:pt x="411" y="124"/>
                  </a:lnTo>
                  <a:lnTo>
                    <a:pt x="397" y="209"/>
                  </a:lnTo>
                  <a:lnTo>
                    <a:pt x="391" y="251"/>
                  </a:lnTo>
                  <a:lnTo>
                    <a:pt x="389" y="293"/>
                  </a:lnTo>
                  <a:lnTo>
                    <a:pt x="389" y="293"/>
                  </a:lnTo>
                  <a:lnTo>
                    <a:pt x="387" y="317"/>
                  </a:lnTo>
                  <a:lnTo>
                    <a:pt x="391" y="341"/>
                  </a:lnTo>
                  <a:lnTo>
                    <a:pt x="395" y="365"/>
                  </a:lnTo>
                  <a:lnTo>
                    <a:pt x="401" y="389"/>
                  </a:lnTo>
                  <a:lnTo>
                    <a:pt x="401" y="389"/>
                  </a:lnTo>
                  <a:lnTo>
                    <a:pt x="413" y="413"/>
                  </a:lnTo>
                  <a:lnTo>
                    <a:pt x="427" y="433"/>
                  </a:lnTo>
                  <a:lnTo>
                    <a:pt x="445" y="451"/>
                  </a:lnTo>
                  <a:lnTo>
                    <a:pt x="465" y="465"/>
                  </a:lnTo>
                  <a:lnTo>
                    <a:pt x="487" y="475"/>
                  </a:lnTo>
                  <a:lnTo>
                    <a:pt x="513" y="481"/>
                  </a:lnTo>
                  <a:lnTo>
                    <a:pt x="539" y="485"/>
                  </a:lnTo>
                  <a:lnTo>
                    <a:pt x="567" y="485"/>
                  </a:lnTo>
                  <a:lnTo>
                    <a:pt x="567" y="485"/>
                  </a:lnTo>
                  <a:lnTo>
                    <a:pt x="591" y="479"/>
                  </a:lnTo>
                  <a:lnTo>
                    <a:pt x="615" y="471"/>
                  </a:lnTo>
                  <a:lnTo>
                    <a:pt x="635" y="461"/>
                  </a:lnTo>
                  <a:lnTo>
                    <a:pt x="655" y="445"/>
                  </a:lnTo>
                  <a:lnTo>
                    <a:pt x="673" y="429"/>
                  </a:lnTo>
                  <a:lnTo>
                    <a:pt x="687" y="409"/>
                  </a:lnTo>
                  <a:lnTo>
                    <a:pt x="697" y="387"/>
                  </a:lnTo>
                  <a:lnTo>
                    <a:pt x="701" y="377"/>
                  </a:lnTo>
                  <a:lnTo>
                    <a:pt x="703" y="365"/>
                  </a:lnTo>
                  <a:lnTo>
                    <a:pt x="703" y="365"/>
                  </a:lnTo>
                  <a:lnTo>
                    <a:pt x="709" y="317"/>
                  </a:lnTo>
                  <a:lnTo>
                    <a:pt x="715" y="271"/>
                  </a:lnTo>
                  <a:lnTo>
                    <a:pt x="725" y="191"/>
                  </a:lnTo>
                  <a:lnTo>
                    <a:pt x="725" y="1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7" name="Freeform 6">
              <a:extLst>
                <a:ext uri="{FF2B5EF4-FFF2-40B4-BE49-F238E27FC236}">
                  <a16:creationId xmlns:a16="http://schemas.microsoft.com/office/drawing/2014/main" id="{768A861D-6A35-4F0C-25E6-24E0D0847191}"/>
                </a:ext>
              </a:extLst>
            </p:cNvPr>
            <p:cNvSpPr>
              <a:spLocks/>
            </p:cNvSpPr>
            <p:nvPr/>
          </p:nvSpPr>
          <p:spPr bwMode="auto">
            <a:xfrm>
              <a:off x="10989017" y="4457621"/>
              <a:ext cx="91782" cy="46287"/>
            </a:xfrm>
            <a:custGeom>
              <a:avLst/>
              <a:gdLst>
                <a:gd name="T0" fmla="*/ 320 w 579"/>
                <a:gd name="T1" fmla="*/ 198 h 292"/>
                <a:gd name="T2" fmla="*/ 427 w 579"/>
                <a:gd name="T3" fmla="*/ 198 h 292"/>
                <a:gd name="T4" fmla="*/ 529 w 579"/>
                <a:gd name="T5" fmla="*/ 198 h 292"/>
                <a:gd name="T6" fmla="*/ 549 w 579"/>
                <a:gd name="T7" fmla="*/ 202 h 292"/>
                <a:gd name="T8" fmla="*/ 565 w 579"/>
                <a:gd name="T9" fmla="*/ 210 h 292"/>
                <a:gd name="T10" fmla="*/ 575 w 579"/>
                <a:gd name="T11" fmla="*/ 226 h 292"/>
                <a:gd name="T12" fmla="*/ 579 w 579"/>
                <a:gd name="T13" fmla="*/ 244 h 292"/>
                <a:gd name="T14" fmla="*/ 579 w 579"/>
                <a:gd name="T15" fmla="*/ 254 h 292"/>
                <a:gd name="T16" fmla="*/ 571 w 579"/>
                <a:gd name="T17" fmla="*/ 272 h 292"/>
                <a:gd name="T18" fmla="*/ 559 w 579"/>
                <a:gd name="T19" fmla="*/ 284 h 292"/>
                <a:gd name="T20" fmla="*/ 539 w 579"/>
                <a:gd name="T21" fmla="*/ 290 h 292"/>
                <a:gd name="T22" fmla="*/ 527 w 579"/>
                <a:gd name="T23" fmla="*/ 290 h 292"/>
                <a:gd name="T24" fmla="*/ 248 w 579"/>
                <a:gd name="T25" fmla="*/ 290 h 292"/>
                <a:gd name="T26" fmla="*/ 232 w 579"/>
                <a:gd name="T27" fmla="*/ 288 h 292"/>
                <a:gd name="T28" fmla="*/ 210 w 579"/>
                <a:gd name="T29" fmla="*/ 278 h 292"/>
                <a:gd name="T30" fmla="*/ 198 w 579"/>
                <a:gd name="T31" fmla="*/ 258 h 292"/>
                <a:gd name="T32" fmla="*/ 196 w 579"/>
                <a:gd name="T33" fmla="*/ 234 h 292"/>
                <a:gd name="T34" fmla="*/ 202 w 579"/>
                <a:gd name="T35" fmla="*/ 218 h 292"/>
                <a:gd name="T36" fmla="*/ 246 w 579"/>
                <a:gd name="T37" fmla="*/ 128 h 292"/>
                <a:gd name="T38" fmla="*/ 250 w 579"/>
                <a:gd name="T39" fmla="*/ 120 h 292"/>
                <a:gd name="T40" fmla="*/ 252 w 579"/>
                <a:gd name="T41" fmla="*/ 108 h 292"/>
                <a:gd name="T42" fmla="*/ 248 w 579"/>
                <a:gd name="T43" fmla="*/ 102 h 292"/>
                <a:gd name="T44" fmla="*/ 228 w 579"/>
                <a:gd name="T45" fmla="*/ 100 h 292"/>
                <a:gd name="T46" fmla="*/ 76 w 579"/>
                <a:gd name="T47" fmla="*/ 100 h 292"/>
                <a:gd name="T48" fmla="*/ 62 w 579"/>
                <a:gd name="T49" fmla="*/ 98 h 292"/>
                <a:gd name="T50" fmla="*/ 46 w 579"/>
                <a:gd name="T51" fmla="*/ 98 h 292"/>
                <a:gd name="T52" fmla="*/ 26 w 579"/>
                <a:gd name="T53" fmla="*/ 92 h 292"/>
                <a:gd name="T54" fmla="*/ 12 w 579"/>
                <a:gd name="T55" fmla="*/ 82 h 292"/>
                <a:gd name="T56" fmla="*/ 2 w 579"/>
                <a:gd name="T57" fmla="*/ 66 h 292"/>
                <a:gd name="T58" fmla="*/ 0 w 579"/>
                <a:gd name="T59" fmla="*/ 48 h 292"/>
                <a:gd name="T60" fmla="*/ 2 w 579"/>
                <a:gd name="T61" fmla="*/ 40 h 292"/>
                <a:gd name="T62" fmla="*/ 10 w 579"/>
                <a:gd name="T63" fmla="*/ 24 h 292"/>
                <a:gd name="T64" fmla="*/ 24 w 579"/>
                <a:gd name="T65" fmla="*/ 10 h 292"/>
                <a:gd name="T66" fmla="*/ 40 w 579"/>
                <a:gd name="T67" fmla="*/ 2 h 292"/>
                <a:gd name="T68" fmla="*/ 50 w 579"/>
                <a:gd name="T69" fmla="*/ 2 h 292"/>
                <a:gd name="T70" fmla="*/ 188 w 579"/>
                <a:gd name="T71" fmla="*/ 0 h 292"/>
                <a:gd name="T72" fmla="*/ 326 w 579"/>
                <a:gd name="T73" fmla="*/ 2 h 292"/>
                <a:gd name="T74" fmla="*/ 343 w 579"/>
                <a:gd name="T75" fmla="*/ 2 h 292"/>
                <a:gd name="T76" fmla="*/ 371 w 579"/>
                <a:gd name="T77" fmla="*/ 16 h 292"/>
                <a:gd name="T78" fmla="*/ 385 w 579"/>
                <a:gd name="T79" fmla="*/ 38 h 292"/>
                <a:gd name="T80" fmla="*/ 383 w 579"/>
                <a:gd name="T81" fmla="*/ 68 h 292"/>
                <a:gd name="T82" fmla="*/ 377 w 579"/>
                <a:gd name="T83" fmla="*/ 84 h 292"/>
                <a:gd name="T84" fmla="*/ 320 w 579"/>
                <a:gd name="T85" fmla="*/ 19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9" h="292">
                  <a:moveTo>
                    <a:pt x="320" y="198"/>
                  </a:moveTo>
                  <a:lnTo>
                    <a:pt x="320" y="198"/>
                  </a:lnTo>
                  <a:lnTo>
                    <a:pt x="427" y="198"/>
                  </a:lnTo>
                  <a:lnTo>
                    <a:pt x="427" y="198"/>
                  </a:lnTo>
                  <a:lnTo>
                    <a:pt x="529" y="198"/>
                  </a:lnTo>
                  <a:lnTo>
                    <a:pt x="529" y="198"/>
                  </a:lnTo>
                  <a:lnTo>
                    <a:pt x="539" y="198"/>
                  </a:lnTo>
                  <a:lnTo>
                    <a:pt x="549" y="202"/>
                  </a:lnTo>
                  <a:lnTo>
                    <a:pt x="557" y="206"/>
                  </a:lnTo>
                  <a:lnTo>
                    <a:pt x="565" y="210"/>
                  </a:lnTo>
                  <a:lnTo>
                    <a:pt x="571" y="218"/>
                  </a:lnTo>
                  <a:lnTo>
                    <a:pt x="575" y="226"/>
                  </a:lnTo>
                  <a:lnTo>
                    <a:pt x="579" y="234"/>
                  </a:lnTo>
                  <a:lnTo>
                    <a:pt x="579" y="244"/>
                  </a:lnTo>
                  <a:lnTo>
                    <a:pt x="579" y="244"/>
                  </a:lnTo>
                  <a:lnTo>
                    <a:pt x="579" y="254"/>
                  </a:lnTo>
                  <a:lnTo>
                    <a:pt x="575" y="264"/>
                  </a:lnTo>
                  <a:lnTo>
                    <a:pt x="571" y="272"/>
                  </a:lnTo>
                  <a:lnTo>
                    <a:pt x="565" y="278"/>
                  </a:lnTo>
                  <a:lnTo>
                    <a:pt x="559" y="284"/>
                  </a:lnTo>
                  <a:lnTo>
                    <a:pt x="549" y="288"/>
                  </a:lnTo>
                  <a:lnTo>
                    <a:pt x="539" y="290"/>
                  </a:lnTo>
                  <a:lnTo>
                    <a:pt x="527" y="290"/>
                  </a:lnTo>
                  <a:lnTo>
                    <a:pt x="527" y="290"/>
                  </a:lnTo>
                  <a:lnTo>
                    <a:pt x="387" y="292"/>
                  </a:lnTo>
                  <a:lnTo>
                    <a:pt x="248" y="290"/>
                  </a:lnTo>
                  <a:lnTo>
                    <a:pt x="248" y="290"/>
                  </a:lnTo>
                  <a:lnTo>
                    <a:pt x="232" y="288"/>
                  </a:lnTo>
                  <a:lnTo>
                    <a:pt x="220" y="284"/>
                  </a:lnTo>
                  <a:lnTo>
                    <a:pt x="210" y="278"/>
                  </a:lnTo>
                  <a:lnTo>
                    <a:pt x="202" y="270"/>
                  </a:lnTo>
                  <a:lnTo>
                    <a:pt x="198" y="258"/>
                  </a:lnTo>
                  <a:lnTo>
                    <a:pt x="196" y="246"/>
                  </a:lnTo>
                  <a:lnTo>
                    <a:pt x="196" y="234"/>
                  </a:lnTo>
                  <a:lnTo>
                    <a:pt x="202" y="218"/>
                  </a:lnTo>
                  <a:lnTo>
                    <a:pt x="202" y="218"/>
                  </a:lnTo>
                  <a:lnTo>
                    <a:pt x="222" y="172"/>
                  </a:lnTo>
                  <a:lnTo>
                    <a:pt x="246" y="128"/>
                  </a:lnTo>
                  <a:lnTo>
                    <a:pt x="246" y="128"/>
                  </a:lnTo>
                  <a:lnTo>
                    <a:pt x="250" y="120"/>
                  </a:lnTo>
                  <a:lnTo>
                    <a:pt x="252" y="114"/>
                  </a:lnTo>
                  <a:lnTo>
                    <a:pt x="252" y="108"/>
                  </a:lnTo>
                  <a:lnTo>
                    <a:pt x="250" y="104"/>
                  </a:lnTo>
                  <a:lnTo>
                    <a:pt x="248" y="102"/>
                  </a:lnTo>
                  <a:lnTo>
                    <a:pt x="242" y="100"/>
                  </a:lnTo>
                  <a:lnTo>
                    <a:pt x="228" y="100"/>
                  </a:lnTo>
                  <a:lnTo>
                    <a:pt x="228" y="100"/>
                  </a:lnTo>
                  <a:lnTo>
                    <a:pt x="76" y="100"/>
                  </a:lnTo>
                  <a:lnTo>
                    <a:pt x="76" y="100"/>
                  </a:lnTo>
                  <a:lnTo>
                    <a:pt x="62" y="98"/>
                  </a:lnTo>
                  <a:lnTo>
                    <a:pt x="46" y="98"/>
                  </a:lnTo>
                  <a:lnTo>
                    <a:pt x="46" y="98"/>
                  </a:lnTo>
                  <a:lnTo>
                    <a:pt x="36" y="96"/>
                  </a:lnTo>
                  <a:lnTo>
                    <a:pt x="26" y="92"/>
                  </a:lnTo>
                  <a:lnTo>
                    <a:pt x="18" y="88"/>
                  </a:lnTo>
                  <a:lnTo>
                    <a:pt x="12" y="82"/>
                  </a:lnTo>
                  <a:lnTo>
                    <a:pt x="6" y="74"/>
                  </a:lnTo>
                  <a:lnTo>
                    <a:pt x="2" y="66"/>
                  </a:lnTo>
                  <a:lnTo>
                    <a:pt x="0" y="58"/>
                  </a:lnTo>
                  <a:lnTo>
                    <a:pt x="0" y="48"/>
                  </a:lnTo>
                  <a:lnTo>
                    <a:pt x="0" y="48"/>
                  </a:lnTo>
                  <a:lnTo>
                    <a:pt x="2" y="40"/>
                  </a:lnTo>
                  <a:lnTo>
                    <a:pt x="4" y="32"/>
                  </a:lnTo>
                  <a:lnTo>
                    <a:pt x="10" y="24"/>
                  </a:lnTo>
                  <a:lnTo>
                    <a:pt x="16" y="16"/>
                  </a:lnTo>
                  <a:lnTo>
                    <a:pt x="24" y="10"/>
                  </a:lnTo>
                  <a:lnTo>
                    <a:pt x="32" y="6"/>
                  </a:lnTo>
                  <a:lnTo>
                    <a:pt x="40" y="2"/>
                  </a:lnTo>
                  <a:lnTo>
                    <a:pt x="50" y="2"/>
                  </a:lnTo>
                  <a:lnTo>
                    <a:pt x="50" y="2"/>
                  </a:lnTo>
                  <a:lnTo>
                    <a:pt x="120" y="0"/>
                  </a:lnTo>
                  <a:lnTo>
                    <a:pt x="188" y="0"/>
                  </a:lnTo>
                  <a:lnTo>
                    <a:pt x="188" y="0"/>
                  </a:lnTo>
                  <a:lnTo>
                    <a:pt x="326" y="2"/>
                  </a:lnTo>
                  <a:lnTo>
                    <a:pt x="326" y="2"/>
                  </a:lnTo>
                  <a:lnTo>
                    <a:pt x="343" y="2"/>
                  </a:lnTo>
                  <a:lnTo>
                    <a:pt x="359" y="8"/>
                  </a:lnTo>
                  <a:lnTo>
                    <a:pt x="371" y="16"/>
                  </a:lnTo>
                  <a:lnTo>
                    <a:pt x="379" y="26"/>
                  </a:lnTo>
                  <a:lnTo>
                    <a:pt x="385" y="38"/>
                  </a:lnTo>
                  <a:lnTo>
                    <a:pt x="385" y="52"/>
                  </a:lnTo>
                  <a:lnTo>
                    <a:pt x="383" y="68"/>
                  </a:lnTo>
                  <a:lnTo>
                    <a:pt x="377" y="84"/>
                  </a:lnTo>
                  <a:lnTo>
                    <a:pt x="377" y="84"/>
                  </a:lnTo>
                  <a:lnTo>
                    <a:pt x="320" y="198"/>
                  </a:lnTo>
                  <a:lnTo>
                    <a:pt x="320" y="19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8" name="Freeform 7">
              <a:extLst>
                <a:ext uri="{FF2B5EF4-FFF2-40B4-BE49-F238E27FC236}">
                  <a16:creationId xmlns:a16="http://schemas.microsoft.com/office/drawing/2014/main" id="{4AED8569-01C3-5CD5-7345-40326A5102D3}"/>
                </a:ext>
              </a:extLst>
            </p:cNvPr>
            <p:cNvSpPr>
              <a:spLocks/>
            </p:cNvSpPr>
            <p:nvPr/>
          </p:nvSpPr>
          <p:spPr bwMode="auto">
            <a:xfrm>
              <a:off x="11311281" y="4457621"/>
              <a:ext cx="91782" cy="45970"/>
            </a:xfrm>
            <a:custGeom>
              <a:avLst/>
              <a:gdLst>
                <a:gd name="T0" fmla="*/ 257 w 579"/>
                <a:gd name="T1" fmla="*/ 194 h 290"/>
                <a:gd name="T2" fmla="*/ 206 w 579"/>
                <a:gd name="T3" fmla="*/ 92 h 290"/>
                <a:gd name="T4" fmla="*/ 196 w 579"/>
                <a:gd name="T5" fmla="*/ 64 h 290"/>
                <a:gd name="T6" fmla="*/ 194 w 579"/>
                <a:gd name="T7" fmla="*/ 42 h 290"/>
                <a:gd name="T8" fmla="*/ 202 w 579"/>
                <a:gd name="T9" fmla="*/ 24 h 290"/>
                <a:gd name="T10" fmla="*/ 220 w 579"/>
                <a:gd name="T11" fmla="*/ 10 h 290"/>
                <a:gd name="T12" fmla="*/ 226 w 579"/>
                <a:gd name="T13" fmla="*/ 6 h 290"/>
                <a:gd name="T14" fmla="*/ 252 w 579"/>
                <a:gd name="T15" fmla="*/ 2 h 290"/>
                <a:gd name="T16" fmla="*/ 519 w 579"/>
                <a:gd name="T17" fmla="*/ 0 h 290"/>
                <a:gd name="T18" fmla="*/ 531 w 579"/>
                <a:gd name="T19" fmla="*/ 2 h 290"/>
                <a:gd name="T20" fmla="*/ 553 w 579"/>
                <a:gd name="T21" fmla="*/ 10 h 290"/>
                <a:gd name="T22" fmla="*/ 569 w 579"/>
                <a:gd name="T23" fmla="*/ 22 h 290"/>
                <a:gd name="T24" fmla="*/ 577 w 579"/>
                <a:gd name="T25" fmla="*/ 40 h 290"/>
                <a:gd name="T26" fmla="*/ 579 w 579"/>
                <a:gd name="T27" fmla="*/ 50 h 290"/>
                <a:gd name="T28" fmla="*/ 575 w 579"/>
                <a:gd name="T29" fmla="*/ 70 h 290"/>
                <a:gd name="T30" fmla="*/ 563 w 579"/>
                <a:gd name="T31" fmla="*/ 86 h 290"/>
                <a:gd name="T32" fmla="*/ 545 w 579"/>
                <a:gd name="T33" fmla="*/ 96 h 290"/>
                <a:gd name="T34" fmla="*/ 519 w 579"/>
                <a:gd name="T35" fmla="*/ 98 h 290"/>
                <a:gd name="T36" fmla="*/ 351 w 579"/>
                <a:gd name="T37" fmla="*/ 100 h 290"/>
                <a:gd name="T38" fmla="*/ 337 w 579"/>
                <a:gd name="T39" fmla="*/ 100 h 290"/>
                <a:gd name="T40" fmla="*/ 329 w 579"/>
                <a:gd name="T41" fmla="*/ 104 h 290"/>
                <a:gd name="T42" fmla="*/ 327 w 579"/>
                <a:gd name="T43" fmla="*/ 114 h 290"/>
                <a:gd name="T44" fmla="*/ 333 w 579"/>
                <a:gd name="T45" fmla="*/ 128 h 290"/>
                <a:gd name="T46" fmla="*/ 355 w 579"/>
                <a:gd name="T47" fmla="*/ 172 h 290"/>
                <a:gd name="T48" fmla="*/ 375 w 579"/>
                <a:gd name="T49" fmla="*/ 214 h 290"/>
                <a:gd name="T50" fmla="*/ 383 w 579"/>
                <a:gd name="T51" fmla="*/ 244 h 290"/>
                <a:gd name="T52" fmla="*/ 377 w 579"/>
                <a:gd name="T53" fmla="*/ 268 h 290"/>
                <a:gd name="T54" fmla="*/ 359 w 579"/>
                <a:gd name="T55" fmla="*/ 284 h 290"/>
                <a:gd name="T56" fmla="*/ 327 w 579"/>
                <a:gd name="T57" fmla="*/ 290 h 290"/>
                <a:gd name="T58" fmla="*/ 56 w 579"/>
                <a:gd name="T59" fmla="*/ 290 h 290"/>
                <a:gd name="T60" fmla="*/ 44 w 579"/>
                <a:gd name="T61" fmla="*/ 290 h 290"/>
                <a:gd name="T62" fmla="*/ 22 w 579"/>
                <a:gd name="T63" fmla="*/ 284 h 290"/>
                <a:gd name="T64" fmla="*/ 8 w 579"/>
                <a:gd name="T65" fmla="*/ 272 h 290"/>
                <a:gd name="T66" fmla="*/ 2 w 579"/>
                <a:gd name="T67" fmla="*/ 256 h 290"/>
                <a:gd name="T68" fmla="*/ 0 w 579"/>
                <a:gd name="T69" fmla="*/ 246 h 290"/>
                <a:gd name="T70" fmla="*/ 4 w 579"/>
                <a:gd name="T71" fmla="*/ 226 h 290"/>
                <a:gd name="T72" fmla="*/ 14 w 579"/>
                <a:gd name="T73" fmla="*/ 210 h 290"/>
                <a:gd name="T74" fmla="*/ 32 w 579"/>
                <a:gd name="T75" fmla="*/ 200 h 290"/>
                <a:gd name="T76" fmla="*/ 56 w 579"/>
                <a:gd name="T77" fmla="*/ 198 h 290"/>
                <a:gd name="T78" fmla="*/ 220 w 579"/>
                <a:gd name="T79" fmla="*/ 198 h 290"/>
                <a:gd name="T80" fmla="*/ 257 w 579"/>
                <a:gd name="T81" fmla="*/ 19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9" h="290">
                  <a:moveTo>
                    <a:pt x="257" y="194"/>
                  </a:moveTo>
                  <a:lnTo>
                    <a:pt x="257" y="194"/>
                  </a:lnTo>
                  <a:lnTo>
                    <a:pt x="206" y="92"/>
                  </a:lnTo>
                  <a:lnTo>
                    <a:pt x="206" y="92"/>
                  </a:lnTo>
                  <a:lnTo>
                    <a:pt x="200" y="78"/>
                  </a:lnTo>
                  <a:lnTo>
                    <a:pt x="196" y="64"/>
                  </a:lnTo>
                  <a:lnTo>
                    <a:pt x="192" y="54"/>
                  </a:lnTo>
                  <a:lnTo>
                    <a:pt x="194" y="42"/>
                  </a:lnTo>
                  <a:lnTo>
                    <a:pt x="196" y="32"/>
                  </a:lnTo>
                  <a:lnTo>
                    <a:pt x="202" y="24"/>
                  </a:lnTo>
                  <a:lnTo>
                    <a:pt x="208" y="16"/>
                  </a:lnTo>
                  <a:lnTo>
                    <a:pt x="220" y="10"/>
                  </a:lnTo>
                  <a:lnTo>
                    <a:pt x="220" y="10"/>
                  </a:lnTo>
                  <a:lnTo>
                    <a:pt x="226" y="6"/>
                  </a:lnTo>
                  <a:lnTo>
                    <a:pt x="236" y="4"/>
                  </a:lnTo>
                  <a:lnTo>
                    <a:pt x="252" y="2"/>
                  </a:lnTo>
                  <a:lnTo>
                    <a:pt x="252" y="2"/>
                  </a:lnTo>
                  <a:lnTo>
                    <a:pt x="519" y="0"/>
                  </a:lnTo>
                  <a:lnTo>
                    <a:pt x="519" y="0"/>
                  </a:lnTo>
                  <a:lnTo>
                    <a:pt x="531" y="2"/>
                  </a:lnTo>
                  <a:lnTo>
                    <a:pt x="543" y="4"/>
                  </a:lnTo>
                  <a:lnTo>
                    <a:pt x="553" y="10"/>
                  </a:lnTo>
                  <a:lnTo>
                    <a:pt x="561" y="16"/>
                  </a:lnTo>
                  <a:lnTo>
                    <a:pt x="569" y="22"/>
                  </a:lnTo>
                  <a:lnTo>
                    <a:pt x="575" y="30"/>
                  </a:lnTo>
                  <a:lnTo>
                    <a:pt x="577" y="40"/>
                  </a:lnTo>
                  <a:lnTo>
                    <a:pt x="579" y="50"/>
                  </a:lnTo>
                  <a:lnTo>
                    <a:pt x="579" y="50"/>
                  </a:lnTo>
                  <a:lnTo>
                    <a:pt x="579" y="60"/>
                  </a:lnTo>
                  <a:lnTo>
                    <a:pt x="575" y="70"/>
                  </a:lnTo>
                  <a:lnTo>
                    <a:pt x="571" y="78"/>
                  </a:lnTo>
                  <a:lnTo>
                    <a:pt x="563" y="86"/>
                  </a:lnTo>
                  <a:lnTo>
                    <a:pt x="555" y="90"/>
                  </a:lnTo>
                  <a:lnTo>
                    <a:pt x="545" y="96"/>
                  </a:lnTo>
                  <a:lnTo>
                    <a:pt x="533" y="98"/>
                  </a:lnTo>
                  <a:lnTo>
                    <a:pt x="519" y="98"/>
                  </a:lnTo>
                  <a:lnTo>
                    <a:pt x="519" y="98"/>
                  </a:lnTo>
                  <a:lnTo>
                    <a:pt x="351" y="100"/>
                  </a:lnTo>
                  <a:lnTo>
                    <a:pt x="351" y="100"/>
                  </a:lnTo>
                  <a:lnTo>
                    <a:pt x="337" y="100"/>
                  </a:lnTo>
                  <a:lnTo>
                    <a:pt x="333" y="102"/>
                  </a:lnTo>
                  <a:lnTo>
                    <a:pt x="329" y="104"/>
                  </a:lnTo>
                  <a:lnTo>
                    <a:pt x="327" y="108"/>
                  </a:lnTo>
                  <a:lnTo>
                    <a:pt x="327" y="114"/>
                  </a:lnTo>
                  <a:lnTo>
                    <a:pt x="329" y="120"/>
                  </a:lnTo>
                  <a:lnTo>
                    <a:pt x="333" y="128"/>
                  </a:lnTo>
                  <a:lnTo>
                    <a:pt x="333" y="128"/>
                  </a:lnTo>
                  <a:lnTo>
                    <a:pt x="355" y="172"/>
                  </a:lnTo>
                  <a:lnTo>
                    <a:pt x="375" y="214"/>
                  </a:lnTo>
                  <a:lnTo>
                    <a:pt x="375" y="214"/>
                  </a:lnTo>
                  <a:lnTo>
                    <a:pt x="381" y="230"/>
                  </a:lnTo>
                  <a:lnTo>
                    <a:pt x="383" y="244"/>
                  </a:lnTo>
                  <a:lnTo>
                    <a:pt x="383" y="258"/>
                  </a:lnTo>
                  <a:lnTo>
                    <a:pt x="377" y="268"/>
                  </a:lnTo>
                  <a:lnTo>
                    <a:pt x="369" y="278"/>
                  </a:lnTo>
                  <a:lnTo>
                    <a:pt x="359" y="284"/>
                  </a:lnTo>
                  <a:lnTo>
                    <a:pt x="345" y="290"/>
                  </a:lnTo>
                  <a:lnTo>
                    <a:pt x="327" y="290"/>
                  </a:lnTo>
                  <a:lnTo>
                    <a:pt x="327" y="290"/>
                  </a:lnTo>
                  <a:lnTo>
                    <a:pt x="56" y="290"/>
                  </a:lnTo>
                  <a:lnTo>
                    <a:pt x="56" y="290"/>
                  </a:lnTo>
                  <a:lnTo>
                    <a:pt x="44" y="290"/>
                  </a:lnTo>
                  <a:lnTo>
                    <a:pt x="32" y="288"/>
                  </a:lnTo>
                  <a:lnTo>
                    <a:pt x="22" y="284"/>
                  </a:lnTo>
                  <a:lnTo>
                    <a:pt x="16" y="278"/>
                  </a:lnTo>
                  <a:lnTo>
                    <a:pt x="8" y="272"/>
                  </a:lnTo>
                  <a:lnTo>
                    <a:pt x="4" y="264"/>
                  </a:lnTo>
                  <a:lnTo>
                    <a:pt x="2" y="256"/>
                  </a:lnTo>
                  <a:lnTo>
                    <a:pt x="0" y="246"/>
                  </a:lnTo>
                  <a:lnTo>
                    <a:pt x="0" y="246"/>
                  </a:lnTo>
                  <a:lnTo>
                    <a:pt x="2" y="236"/>
                  </a:lnTo>
                  <a:lnTo>
                    <a:pt x="4" y="226"/>
                  </a:lnTo>
                  <a:lnTo>
                    <a:pt x="8" y="218"/>
                  </a:lnTo>
                  <a:lnTo>
                    <a:pt x="14" y="210"/>
                  </a:lnTo>
                  <a:lnTo>
                    <a:pt x="22" y="204"/>
                  </a:lnTo>
                  <a:lnTo>
                    <a:pt x="32" y="200"/>
                  </a:lnTo>
                  <a:lnTo>
                    <a:pt x="42" y="198"/>
                  </a:lnTo>
                  <a:lnTo>
                    <a:pt x="56" y="198"/>
                  </a:lnTo>
                  <a:lnTo>
                    <a:pt x="56" y="198"/>
                  </a:lnTo>
                  <a:lnTo>
                    <a:pt x="220" y="198"/>
                  </a:lnTo>
                  <a:lnTo>
                    <a:pt x="220" y="198"/>
                  </a:lnTo>
                  <a:lnTo>
                    <a:pt x="257" y="194"/>
                  </a:lnTo>
                  <a:lnTo>
                    <a:pt x="257" y="1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39" name="Freeform 8">
              <a:extLst>
                <a:ext uri="{FF2B5EF4-FFF2-40B4-BE49-F238E27FC236}">
                  <a16:creationId xmlns:a16="http://schemas.microsoft.com/office/drawing/2014/main" id="{4F5CFA95-35E2-E275-A8CB-E16CFA3897EE}"/>
                </a:ext>
              </a:extLst>
            </p:cNvPr>
            <p:cNvSpPr>
              <a:spLocks/>
            </p:cNvSpPr>
            <p:nvPr/>
          </p:nvSpPr>
          <p:spPr bwMode="auto">
            <a:xfrm>
              <a:off x="11012160" y="4335088"/>
              <a:ext cx="76564" cy="76405"/>
            </a:xfrm>
            <a:custGeom>
              <a:avLst/>
              <a:gdLst>
                <a:gd name="T0" fmla="*/ 219 w 483"/>
                <a:gd name="T1" fmla="*/ 189 h 482"/>
                <a:gd name="T2" fmla="*/ 36 w 483"/>
                <a:gd name="T3" fmla="*/ 93 h 482"/>
                <a:gd name="T4" fmla="*/ 16 w 483"/>
                <a:gd name="T5" fmla="*/ 81 h 482"/>
                <a:gd name="T6" fmla="*/ 4 w 483"/>
                <a:gd name="T7" fmla="*/ 63 h 482"/>
                <a:gd name="T8" fmla="*/ 0 w 483"/>
                <a:gd name="T9" fmla="*/ 45 h 482"/>
                <a:gd name="T10" fmla="*/ 6 w 483"/>
                <a:gd name="T11" fmla="*/ 26 h 482"/>
                <a:gd name="T12" fmla="*/ 10 w 483"/>
                <a:gd name="T13" fmla="*/ 16 h 482"/>
                <a:gd name="T14" fmla="*/ 24 w 483"/>
                <a:gd name="T15" fmla="*/ 4 h 482"/>
                <a:gd name="T16" fmla="*/ 44 w 483"/>
                <a:gd name="T17" fmla="*/ 0 h 482"/>
                <a:gd name="T18" fmla="*/ 66 w 483"/>
                <a:gd name="T19" fmla="*/ 2 h 482"/>
                <a:gd name="T20" fmla="*/ 78 w 483"/>
                <a:gd name="T21" fmla="*/ 8 h 482"/>
                <a:gd name="T22" fmla="*/ 309 w 483"/>
                <a:gd name="T23" fmla="*/ 125 h 482"/>
                <a:gd name="T24" fmla="*/ 331 w 483"/>
                <a:gd name="T25" fmla="*/ 141 h 482"/>
                <a:gd name="T26" fmla="*/ 343 w 483"/>
                <a:gd name="T27" fmla="*/ 161 h 482"/>
                <a:gd name="T28" fmla="*/ 341 w 483"/>
                <a:gd name="T29" fmla="*/ 183 h 482"/>
                <a:gd name="T30" fmla="*/ 327 w 483"/>
                <a:gd name="T31" fmla="*/ 209 h 482"/>
                <a:gd name="T32" fmla="*/ 305 w 483"/>
                <a:gd name="T33" fmla="*/ 239 h 482"/>
                <a:gd name="T34" fmla="*/ 279 w 483"/>
                <a:gd name="T35" fmla="*/ 269 h 482"/>
                <a:gd name="T36" fmla="*/ 269 w 483"/>
                <a:gd name="T37" fmla="*/ 285 h 482"/>
                <a:gd name="T38" fmla="*/ 269 w 483"/>
                <a:gd name="T39" fmla="*/ 293 h 482"/>
                <a:gd name="T40" fmla="*/ 279 w 483"/>
                <a:gd name="T41" fmla="*/ 303 h 482"/>
                <a:gd name="T42" fmla="*/ 287 w 483"/>
                <a:gd name="T43" fmla="*/ 307 h 482"/>
                <a:gd name="T44" fmla="*/ 455 w 483"/>
                <a:gd name="T45" fmla="*/ 391 h 482"/>
                <a:gd name="T46" fmla="*/ 467 w 483"/>
                <a:gd name="T47" fmla="*/ 400 h 482"/>
                <a:gd name="T48" fmla="*/ 483 w 483"/>
                <a:gd name="T49" fmla="*/ 422 h 482"/>
                <a:gd name="T50" fmla="*/ 483 w 483"/>
                <a:gd name="T51" fmla="*/ 446 h 482"/>
                <a:gd name="T52" fmla="*/ 469 w 483"/>
                <a:gd name="T53" fmla="*/ 468 h 482"/>
                <a:gd name="T54" fmla="*/ 455 w 483"/>
                <a:gd name="T55" fmla="*/ 476 h 482"/>
                <a:gd name="T56" fmla="*/ 435 w 483"/>
                <a:gd name="T57" fmla="*/ 482 h 482"/>
                <a:gd name="T58" fmla="*/ 415 w 483"/>
                <a:gd name="T59" fmla="*/ 478 h 482"/>
                <a:gd name="T60" fmla="*/ 297 w 483"/>
                <a:gd name="T61" fmla="*/ 422 h 482"/>
                <a:gd name="T62" fmla="*/ 181 w 483"/>
                <a:gd name="T63" fmla="*/ 363 h 482"/>
                <a:gd name="T64" fmla="*/ 152 w 483"/>
                <a:gd name="T65" fmla="*/ 341 h 482"/>
                <a:gd name="T66" fmla="*/ 138 w 483"/>
                <a:gd name="T67" fmla="*/ 319 h 482"/>
                <a:gd name="T68" fmla="*/ 142 w 483"/>
                <a:gd name="T69" fmla="*/ 291 h 482"/>
                <a:gd name="T70" fmla="*/ 162 w 483"/>
                <a:gd name="T71" fmla="*/ 261 h 482"/>
                <a:gd name="T72" fmla="*/ 189 w 483"/>
                <a:gd name="T73" fmla="*/ 227 h 482"/>
                <a:gd name="T74" fmla="*/ 219 w 483"/>
                <a:gd name="T75" fmla="*/ 18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482">
                  <a:moveTo>
                    <a:pt x="219" y="189"/>
                  </a:moveTo>
                  <a:lnTo>
                    <a:pt x="219" y="189"/>
                  </a:lnTo>
                  <a:lnTo>
                    <a:pt x="36" y="93"/>
                  </a:lnTo>
                  <a:lnTo>
                    <a:pt x="36" y="93"/>
                  </a:lnTo>
                  <a:lnTo>
                    <a:pt x="26" y="87"/>
                  </a:lnTo>
                  <a:lnTo>
                    <a:pt x="16" y="81"/>
                  </a:lnTo>
                  <a:lnTo>
                    <a:pt x="10" y="73"/>
                  </a:lnTo>
                  <a:lnTo>
                    <a:pt x="4" y="63"/>
                  </a:lnTo>
                  <a:lnTo>
                    <a:pt x="2" y="55"/>
                  </a:lnTo>
                  <a:lnTo>
                    <a:pt x="0" y="45"/>
                  </a:lnTo>
                  <a:lnTo>
                    <a:pt x="2" y="37"/>
                  </a:lnTo>
                  <a:lnTo>
                    <a:pt x="6" y="26"/>
                  </a:lnTo>
                  <a:lnTo>
                    <a:pt x="6" y="26"/>
                  </a:lnTo>
                  <a:lnTo>
                    <a:pt x="10" y="16"/>
                  </a:lnTo>
                  <a:lnTo>
                    <a:pt x="16" y="10"/>
                  </a:lnTo>
                  <a:lnTo>
                    <a:pt x="24" y="4"/>
                  </a:lnTo>
                  <a:lnTo>
                    <a:pt x="34" y="0"/>
                  </a:lnTo>
                  <a:lnTo>
                    <a:pt x="44" y="0"/>
                  </a:lnTo>
                  <a:lnTo>
                    <a:pt x="54" y="0"/>
                  </a:lnTo>
                  <a:lnTo>
                    <a:pt x="66" y="2"/>
                  </a:lnTo>
                  <a:lnTo>
                    <a:pt x="78" y="8"/>
                  </a:lnTo>
                  <a:lnTo>
                    <a:pt x="78" y="8"/>
                  </a:lnTo>
                  <a:lnTo>
                    <a:pt x="309" y="125"/>
                  </a:lnTo>
                  <a:lnTo>
                    <a:pt x="309" y="125"/>
                  </a:lnTo>
                  <a:lnTo>
                    <a:pt x="321" y="133"/>
                  </a:lnTo>
                  <a:lnTo>
                    <a:pt x="331" y="141"/>
                  </a:lnTo>
                  <a:lnTo>
                    <a:pt x="339" y="151"/>
                  </a:lnTo>
                  <a:lnTo>
                    <a:pt x="343" y="161"/>
                  </a:lnTo>
                  <a:lnTo>
                    <a:pt x="343" y="171"/>
                  </a:lnTo>
                  <a:lnTo>
                    <a:pt x="341" y="183"/>
                  </a:lnTo>
                  <a:lnTo>
                    <a:pt x="335" y="195"/>
                  </a:lnTo>
                  <a:lnTo>
                    <a:pt x="327" y="209"/>
                  </a:lnTo>
                  <a:lnTo>
                    <a:pt x="327" y="209"/>
                  </a:lnTo>
                  <a:lnTo>
                    <a:pt x="305" y="239"/>
                  </a:lnTo>
                  <a:lnTo>
                    <a:pt x="279" y="269"/>
                  </a:lnTo>
                  <a:lnTo>
                    <a:pt x="279" y="269"/>
                  </a:lnTo>
                  <a:lnTo>
                    <a:pt x="271" y="281"/>
                  </a:lnTo>
                  <a:lnTo>
                    <a:pt x="269" y="285"/>
                  </a:lnTo>
                  <a:lnTo>
                    <a:pt x="269" y="289"/>
                  </a:lnTo>
                  <a:lnTo>
                    <a:pt x="269" y="293"/>
                  </a:lnTo>
                  <a:lnTo>
                    <a:pt x="273" y="299"/>
                  </a:lnTo>
                  <a:lnTo>
                    <a:pt x="279" y="303"/>
                  </a:lnTo>
                  <a:lnTo>
                    <a:pt x="287" y="307"/>
                  </a:lnTo>
                  <a:lnTo>
                    <a:pt x="287" y="307"/>
                  </a:lnTo>
                  <a:lnTo>
                    <a:pt x="371" y="347"/>
                  </a:lnTo>
                  <a:lnTo>
                    <a:pt x="455" y="391"/>
                  </a:lnTo>
                  <a:lnTo>
                    <a:pt x="455" y="391"/>
                  </a:lnTo>
                  <a:lnTo>
                    <a:pt x="467" y="400"/>
                  </a:lnTo>
                  <a:lnTo>
                    <a:pt x="477" y="410"/>
                  </a:lnTo>
                  <a:lnTo>
                    <a:pt x="483" y="422"/>
                  </a:lnTo>
                  <a:lnTo>
                    <a:pt x="483" y="434"/>
                  </a:lnTo>
                  <a:lnTo>
                    <a:pt x="483" y="446"/>
                  </a:lnTo>
                  <a:lnTo>
                    <a:pt x="477" y="458"/>
                  </a:lnTo>
                  <a:lnTo>
                    <a:pt x="469" y="468"/>
                  </a:lnTo>
                  <a:lnTo>
                    <a:pt x="455" y="476"/>
                  </a:lnTo>
                  <a:lnTo>
                    <a:pt x="455" y="476"/>
                  </a:lnTo>
                  <a:lnTo>
                    <a:pt x="447" y="480"/>
                  </a:lnTo>
                  <a:lnTo>
                    <a:pt x="435" y="482"/>
                  </a:lnTo>
                  <a:lnTo>
                    <a:pt x="425" y="482"/>
                  </a:lnTo>
                  <a:lnTo>
                    <a:pt x="415" y="478"/>
                  </a:lnTo>
                  <a:lnTo>
                    <a:pt x="415" y="478"/>
                  </a:lnTo>
                  <a:lnTo>
                    <a:pt x="297" y="422"/>
                  </a:lnTo>
                  <a:lnTo>
                    <a:pt x="181" y="363"/>
                  </a:lnTo>
                  <a:lnTo>
                    <a:pt x="181" y="363"/>
                  </a:lnTo>
                  <a:lnTo>
                    <a:pt x="164" y="353"/>
                  </a:lnTo>
                  <a:lnTo>
                    <a:pt x="152" y="341"/>
                  </a:lnTo>
                  <a:lnTo>
                    <a:pt x="144" y="331"/>
                  </a:lnTo>
                  <a:lnTo>
                    <a:pt x="138" y="319"/>
                  </a:lnTo>
                  <a:lnTo>
                    <a:pt x="138" y="305"/>
                  </a:lnTo>
                  <a:lnTo>
                    <a:pt x="142" y="291"/>
                  </a:lnTo>
                  <a:lnTo>
                    <a:pt x="150" y="277"/>
                  </a:lnTo>
                  <a:lnTo>
                    <a:pt x="162" y="261"/>
                  </a:lnTo>
                  <a:lnTo>
                    <a:pt x="162" y="261"/>
                  </a:lnTo>
                  <a:lnTo>
                    <a:pt x="189" y="227"/>
                  </a:lnTo>
                  <a:lnTo>
                    <a:pt x="219" y="189"/>
                  </a:lnTo>
                  <a:lnTo>
                    <a:pt x="219" y="1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0" name="Freeform 9">
              <a:extLst>
                <a:ext uri="{FF2B5EF4-FFF2-40B4-BE49-F238E27FC236}">
                  <a16:creationId xmlns:a16="http://schemas.microsoft.com/office/drawing/2014/main" id="{DCDD1834-92AB-58A4-FFCB-2895083E5C31}"/>
                </a:ext>
              </a:extLst>
            </p:cNvPr>
            <p:cNvSpPr>
              <a:spLocks/>
            </p:cNvSpPr>
            <p:nvPr/>
          </p:nvSpPr>
          <p:spPr bwMode="auto">
            <a:xfrm>
              <a:off x="11303356" y="4335088"/>
              <a:ext cx="76564" cy="77039"/>
            </a:xfrm>
            <a:custGeom>
              <a:avLst/>
              <a:gdLst>
                <a:gd name="T0" fmla="*/ 266 w 483"/>
                <a:gd name="T1" fmla="*/ 191 h 486"/>
                <a:gd name="T2" fmla="*/ 325 w 483"/>
                <a:gd name="T3" fmla="*/ 265 h 486"/>
                <a:gd name="T4" fmla="*/ 341 w 483"/>
                <a:gd name="T5" fmla="*/ 293 h 486"/>
                <a:gd name="T6" fmla="*/ 345 w 483"/>
                <a:gd name="T7" fmla="*/ 317 h 486"/>
                <a:gd name="T8" fmla="*/ 335 w 483"/>
                <a:gd name="T9" fmla="*/ 339 h 486"/>
                <a:gd name="T10" fmla="*/ 309 w 483"/>
                <a:gd name="T11" fmla="*/ 357 h 486"/>
                <a:gd name="T12" fmla="*/ 188 w 483"/>
                <a:gd name="T13" fmla="*/ 420 h 486"/>
                <a:gd name="T14" fmla="*/ 64 w 483"/>
                <a:gd name="T15" fmla="*/ 482 h 486"/>
                <a:gd name="T16" fmla="*/ 48 w 483"/>
                <a:gd name="T17" fmla="*/ 486 h 486"/>
                <a:gd name="T18" fmla="*/ 32 w 483"/>
                <a:gd name="T19" fmla="*/ 482 h 486"/>
                <a:gd name="T20" fmla="*/ 16 w 483"/>
                <a:gd name="T21" fmla="*/ 470 h 486"/>
                <a:gd name="T22" fmla="*/ 6 w 483"/>
                <a:gd name="T23" fmla="*/ 454 h 486"/>
                <a:gd name="T24" fmla="*/ 2 w 483"/>
                <a:gd name="T25" fmla="*/ 446 h 486"/>
                <a:gd name="T26" fmla="*/ 0 w 483"/>
                <a:gd name="T27" fmla="*/ 428 h 486"/>
                <a:gd name="T28" fmla="*/ 6 w 483"/>
                <a:gd name="T29" fmla="*/ 412 h 486"/>
                <a:gd name="T30" fmla="*/ 16 w 483"/>
                <a:gd name="T31" fmla="*/ 400 h 486"/>
                <a:gd name="T32" fmla="*/ 26 w 483"/>
                <a:gd name="T33" fmla="*/ 394 h 486"/>
                <a:gd name="T34" fmla="*/ 196 w 483"/>
                <a:gd name="T35" fmla="*/ 307 h 486"/>
                <a:gd name="T36" fmla="*/ 210 w 483"/>
                <a:gd name="T37" fmla="*/ 299 h 486"/>
                <a:gd name="T38" fmla="*/ 214 w 483"/>
                <a:gd name="T39" fmla="*/ 291 h 486"/>
                <a:gd name="T40" fmla="*/ 212 w 483"/>
                <a:gd name="T41" fmla="*/ 281 h 486"/>
                <a:gd name="T42" fmla="*/ 204 w 483"/>
                <a:gd name="T43" fmla="*/ 269 h 486"/>
                <a:gd name="T44" fmla="*/ 156 w 483"/>
                <a:gd name="T45" fmla="*/ 209 h 486"/>
                <a:gd name="T46" fmla="*/ 148 w 483"/>
                <a:gd name="T47" fmla="*/ 197 h 486"/>
                <a:gd name="T48" fmla="*/ 140 w 483"/>
                <a:gd name="T49" fmla="*/ 173 h 486"/>
                <a:gd name="T50" fmla="*/ 144 w 483"/>
                <a:gd name="T51" fmla="*/ 151 h 486"/>
                <a:gd name="T52" fmla="*/ 162 w 483"/>
                <a:gd name="T53" fmla="*/ 133 h 486"/>
                <a:gd name="T54" fmla="*/ 174 w 483"/>
                <a:gd name="T55" fmla="*/ 125 h 486"/>
                <a:gd name="T56" fmla="*/ 405 w 483"/>
                <a:gd name="T57" fmla="*/ 8 h 486"/>
                <a:gd name="T58" fmla="*/ 429 w 483"/>
                <a:gd name="T59" fmla="*/ 0 h 486"/>
                <a:gd name="T60" fmla="*/ 449 w 483"/>
                <a:gd name="T61" fmla="*/ 0 h 486"/>
                <a:gd name="T62" fmla="*/ 465 w 483"/>
                <a:gd name="T63" fmla="*/ 10 h 486"/>
                <a:gd name="T64" fmla="*/ 477 w 483"/>
                <a:gd name="T65" fmla="*/ 24 h 486"/>
                <a:gd name="T66" fmla="*/ 481 w 483"/>
                <a:gd name="T67" fmla="*/ 35 h 486"/>
                <a:gd name="T68" fmla="*/ 481 w 483"/>
                <a:gd name="T69" fmla="*/ 55 h 486"/>
                <a:gd name="T70" fmla="*/ 473 w 483"/>
                <a:gd name="T71" fmla="*/ 73 h 486"/>
                <a:gd name="T72" fmla="*/ 459 w 483"/>
                <a:gd name="T73" fmla="*/ 87 h 486"/>
                <a:gd name="T74" fmla="*/ 447 w 483"/>
                <a:gd name="T75" fmla="*/ 93 h 486"/>
                <a:gd name="T76" fmla="*/ 302 w 483"/>
                <a:gd name="T77" fmla="*/ 169 h 486"/>
                <a:gd name="T78" fmla="*/ 266 w 483"/>
                <a:gd name="T79" fmla="*/ 19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3" h="486">
                  <a:moveTo>
                    <a:pt x="266" y="191"/>
                  </a:moveTo>
                  <a:lnTo>
                    <a:pt x="266" y="191"/>
                  </a:lnTo>
                  <a:lnTo>
                    <a:pt x="325" y="265"/>
                  </a:lnTo>
                  <a:lnTo>
                    <a:pt x="325" y="265"/>
                  </a:lnTo>
                  <a:lnTo>
                    <a:pt x="335" y="279"/>
                  </a:lnTo>
                  <a:lnTo>
                    <a:pt x="341" y="293"/>
                  </a:lnTo>
                  <a:lnTo>
                    <a:pt x="345" y="305"/>
                  </a:lnTo>
                  <a:lnTo>
                    <a:pt x="345" y="317"/>
                  </a:lnTo>
                  <a:lnTo>
                    <a:pt x="341" y="327"/>
                  </a:lnTo>
                  <a:lnTo>
                    <a:pt x="335" y="339"/>
                  </a:lnTo>
                  <a:lnTo>
                    <a:pt x="323" y="349"/>
                  </a:lnTo>
                  <a:lnTo>
                    <a:pt x="309" y="357"/>
                  </a:lnTo>
                  <a:lnTo>
                    <a:pt x="309" y="357"/>
                  </a:lnTo>
                  <a:lnTo>
                    <a:pt x="188" y="420"/>
                  </a:lnTo>
                  <a:lnTo>
                    <a:pt x="64" y="482"/>
                  </a:lnTo>
                  <a:lnTo>
                    <a:pt x="64" y="482"/>
                  </a:lnTo>
                  <a:lnTo>
                    <a:pt x="56" y="484"/>
                  </a:lnTo>
                  <a:lnTo>
                    <a:pt x="48" y="486"/>
                  </a:lnTo>
                  <a:lnTo>
                    <a:pt x="40" y="484"/>
                  </a:lnTo>
                  <a:lnTo>
                    <a:pt x="32" y="482"/>
                  </a:lnTo>
                  <a:lnTo>
                    <a:pt x="24" y="476"/>
                  </a:lnTo>
                  <a:lnTo>
                    <a:pt x="16" y="470"/>
                  </a:lnTo>
                  <a:lnTo>
                    <a:pt x="10" y="464"/>
                  </a:lnTo>
                  <a:lnTo>
                    <a:pt x="6" y="454"/>
                  </a:lnTo>
                  <a:lnTo>
                    <a:pt x="6" y="454"/>
                  </a:lnTo>
                  <a:lnTo>
                    <a:pt x="2" y="446"/>
                  </a:lnTo>
                  <a:lnTo>
                    <a:pt x="0" y="438"/>
                  </a:lnTo>
                  <a:lnTo>
                    <a:pt x="0" y="428"/>
                  </a:lnTo>
                  <a:lnTo>
                    <a:pt x="2" y="420"/>
                  </a:lnTo>
                  <a:lnTo>
                    <a:pt x="6" y="412"/>
                  </a:lnTo>
                  <a:lnTo>
                    <a:pt x="10" y="406"/>
                  </a:lnTo>
                  <a:lnTo>
                    <a:pt x="16" y="400"/>
                  </a:lnTo>
                  <a:lnTo>
                    <a:pt x="26" y="394"/>
                  </a:lnTo>
                  <a:lnTo>
                    <a:pt x="26" y="394"/>
                  </a:lnTo>
                  <a:lnTo>
                    <a:pt x="110" y="349"/>
                  </a:lnTo>
                  <a:lnTo>
                    <a:pt x="196" y="307"/>
                  </a:lnTo>
                  <a:lnTo>
                    <a:pt x="196" y="307"/>
                  </a:lnTo>
                  <a:lnTo>
                    <a:pt x="210" y="299"/>
                  </a:lnTo>
                  <a:lnTo>
                    <a:pt x="212" y="295"/>
                  </a:lnTo>
                  <a:lnTo>
                    <a:pt x="214" y="291"/>
                  </a:lnTo>
                  <a:lnTo>
                    <a:pt x="214" y="285"/>
                  </a:lnTo>
                  <a:lnTo>
                    <a:pt x="212" y="281"/>
                  </a:lnTo>
                  <a:lnTo>
                    <a:pt x="204" y="269"/>
                  </a:lnTo>
                  <a:lnTo>
                    <a:pt x="204" y="269"/>
                  </a:lnTo>
                  <a:lnTo>
                    <a:pt x="180" y="239"/>
                  </a:lnTo>
                  <a:lnTo>
                    <a:pt x="156" y="209"/>
                  </a:lnTo>
                  <a:lnTo>
                    <a:pt x="156" y="209"/>
                  </a:lnTo>
                  <a:lnTo>
                    <a:pt x="148" y="197"/>
                  </a:lnTo>
                  <a:lnTo>
                    <a:pt x="142" y="183"/>
                  </a:lnTo>
                  <a:lnTo>
                    <a:pt x="140" y="173"/>
                  </a:lnTo>
                  <a:lnTo>
                    <a:pt x="140" y="161"/>
                  </a:lnTo>
                  <a:lnTo>
                    <a:pt x="144" y="151"/>
                  </a:lnTo>
                  <a:lnTo>
                    <a:pt x="152" y="141"/>
                  </a:lnTo>
                  <a:lnTo>
                    <a:pt x="162" y="133"/>
                  </a:lnTo>
                  <a:lnTo>
                    <a:pt x="174" y="125"/>
                  </a:lnTo>
                  <a:lnTo>
                    <a:pt x="174" y="125"/>
                  </a:lnTo>
                  <a:lnTo>
                    <a:pt x="405" y="8"/>
                  </a:lnTo>
                  <a:lnTo>
                    <a:pt x="405" y="8"/>
                  </a:lnTo>
                  <a:lnTo>
                    <a:pt x="417" y="2"/>
                  </a:lnTo>
                  <a:lnTo>
                    <a:pt x="429" y="0"/>
                  </a:lnTo>
                  <a:lnTo>
                    <a:pt x="439" y="0"/>
                  </a:lnTo>
                  <a:lnTo>
                    <a:pt x="449" y="0"/>
                  </a:lnTo>
                  <a:lnTo>
                    <a:pt x="459" y="4"/>
                  </a:lnTo>
                  <a:lnTo>
                    <a:pt x="465" y="10"/>
                  </a:lnTo>
                  <a:lnTo>
                    <a:pt x="473" y="16"/>
                  </a:lnTo>
                  <a:lnTo>
                    <a:pt x="477" y="24"/>
                  </a:lnTo>
                  <a:lnTo>
                    <a:pt x="477" y="24"/>
                  </a:lnTo>
                  <a:lnTo>
                    <a:pt x="481" y="35"/>
                  </a:lnTo>
                  <a:lnTo>
                    <a:pt x="483" y="45"/>
                  </a:lnTo>
                  <a:lnTo>
                    <a:pt x="481" y="55"/>
                  </a:lnTo>
                  <a:lnTo>
                    <a:pt x="479" y="63"/>
                  </a:lnTo>
                  <a:lnTo>
                    <a:pt x="473" y="73"/>
                  </a:lnTo>
                  <a:lnTo>
                    <a:pt x="467" y="81"/>
                  </a:lnTo>
                  <a:lnTo>
                    <a:pt x="459" y="87"/>
                  </a:lnTo>
                  <a:lnTo>
                    <a:pt x="447" y="93"/>
                  </a:lnTo>
                  <a:lnTo>
                    <a:pt x="447" y="93"/>
                  </a:lnTo>
                  <a:lnTo>
                    <a:pt x="302" y="169"/>
                  </a:lnTo>
                  <a:lnTo>
                    <a:pt x="302" y="169"/>
                  </a:lnTo>
                  <a:lnTo>
                    <a:pt x="286" y="179"/>
                  </a:lnTo>
                  <a:lnTo>
                    <a:pt x="266" y="191"/>
                  </a:lnTo>
                  <a:lnTo>
                    <a:pt x="266" y="1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1" name="Freeform 10">
              <a:extLst>
                <a:ext uri="{FF2B5EF4-FFF2-40B4-BE49-F238E27FC236}">
                  <a16:creationId xmlns:a16="http://schemas.microsoft.com/office/drawing/2014/main" id="{CF873AEE-0BE3-9142-A373-9C9D4F665732}"/>
                </a:ext>
              </a:extLst>
            </p:cNvPr>
            <p:cNvSpPr>
              <a:spLocks/>
            </p:cNvSpPr>
            <p:nvPr/>
          </p:nvSpPr>
          <p:spPr bwMode="auto">
            <a:xfrm>
              <a:off x="11004235" y="4542427"/>
              <a:ext cx="92415" cy="54054"/>
            </a:xfrm>
            <a:custGeom>
              <a:avLst/>
              <a:gdLst>
                <a:gd name="T0" fmla="*/ 347 w 583"/>
                <a:gd name="T1" fmla="*/ 166 h 341"/>
                <a:gd name="T2" fmla="*/ 493 w 583"/>
                <a:gd name="T3" fmla="*/ 20 h 341"/>
                <a:gd name="T4" fmla="*/ 515 w 583"/>
                <a:gd name="T5" fmla="*/ 4 h 341"/>
                <a:gd name="T6" fmla="*/ 539 w 583"/>
                <a:gd name="T7" fmla="*/ 0 h 341"/>
                <a:gd name="T8" fmla="*/ 559 w 583"/>
                <a:gd name="T9" fmla="*/ 8 h 341"/>
                <a:gd name="T10" fmla="*/ 577 w 583"/>
                <a:gd name="T11" fmla="*/ 30 h 341"/>
                <a:gd name="T12" fmla="*/ 581 w 583"/>
                <a:gd name="T13" fmla="*/ 38 h 341"/>
                <a:gd name="T14" fmla="*/ 583 w 583"/>
                <a:gd name="T15" fmla="*/ 56 h 341"/>
                <a:gd name="T16" fmla="*/ 577 w 583"/>
                <a:gd name="T17" fmla="*/ 70 h 341"/>
                <a:gd name="T18" fmla="*/ 561 w 583"/>
                <a:gd name="T19" fmla="*/ 90 h 341"/>
                <a:gd name="T20" fmla="*/ 437 w 583"/>
                <a:gd name="T21" fmla="*/ 213 h 341"/>
                <a:gd name="T22" fmla="*/ 381 w 583"/>
                <a:gd name="T23" fmla="*/ 271 h 341"/>
                <a:gd name="T24" fmla="*/ 369 w 583"/>
                <a:gd name="T25" fmla="*/ 281 h 341"/>
                <a:gd name="T26" fmla="*/ 345 w 583"/>
                <a:gd name="T27" fmla="*/ 291 h 341"/>
                <a:gd name="T28" fmla="*/ 323 w 583"/>
                <a:gd name="T29" fmla="*/ 289 h 341"/>
                <a:gd name="T30" fmla="*/ 303 w 583"/>
                <a:gd name="T31" fmla="*/ 273 h 341"/>
                <a:gd name="T32" fmla="*/ 293 w 583"/>
                <a:gd name="T33" fmla="*/ 261 h 341"/>
                <a:gd name="T34" fmla="*/ 261 w 583"/>
                <a:gd name="T35" fmla="*/ 217 h 341"/>
                <a:gd name="T36" fmla="*/ 253 w 583"/>
                <a:gd name="T37" fmla="*/ 203 h 341"/>
                <a:gd name="T38" fmla="*/ 243 w 583"/>
                <a:gd name="T39" fmla="*/ 189 h 341"/>
                <a:gd name="T40" fmla="*/ 231 w 583"/>
                <a:gd name="T41" fmla="*/ 185 h 341"/>
                <a:gd name="T42" fmla="*/ 222 w 583"/>
                <a:gd name="T43" fmla="*/ 189 h 341"/>
                <a:gd name="T44" fmla="*/ 210 w 583"/>
                <a:gd name="T45" fmla="*/ 199 h 341"/>
                <a:gd name="T46" fmla="*/ 90 w 583"/>
                <a:gd name="T47" fmla="*/ 319 h 341"/>
                <a:gd name="T48" fmla="*/ 68 w 583"/>
                <a:gd name="T49" fmla="*/ 335 h 341"/>
                <a:gd name="T50" fmla="*/ 50 w 583"/>
                <a:gd name="T51" fmla="*/ 341 h 341"/>
                <a:gd name="T52" fmla="*/ 32 w 583"/>
                <a:gd name="T53" fmla="*/ 339 h 341"/>
                <a:gd name="T54" fmla="*/ 14 w 583"/>
                <a:gd name="T55" fmla="*/ 327 h 341"/>
                <a:gd name="T56" fmla="*/ 8 w 583"/>
                <a:gd name="T57" fmla="*/ 317 h 341"/>
                <a:gd name="T58" fmla="*/ 0 w 583"/>
                <a:gd name="T59" fmla="*/ 299 h 341"/>
                <a:gd name="T60" fmla="*/ 4 w 583"/>
                <a:gd name="T61" fmla="*/ 279 h 341"/>
                <a:gd name="T62" fmla="*/ 14 w 583"/>
                <a:gd name="T63" fmla="*/ 259 h 341"/>
                <a:gd name="T64" fmla="*/ 24 w 583"/>
                <a:gd name="T65" fmla="*/ 249 h 341"/>
                <a:gd name="T66" fmla="*/ 196 w 583"/>
                <a:gd name="T67" fmla="*/ 74 h 341"/>
                <a:gd name="T68" fmla="*/ 222 w 583"/>
                <a:gd name="T69" fmla="*/ 54 h 341"/>
                <a:gd name="T70" fmla="*/ 247 w 583"/>
                <a:gd name="T71" fmla="*/ 50 h 341"/>
                <a:gd name="T72" fmla="*/ 271 w 583"/>
                <a:gd name="T73" fmla="*/ 60 h 341"/>
                <a:gd name="T74" fmla="*/ 293 w 583"/>
                <a:gd name="T75" fmla="*/ 86 h 341"/>
                <a:gd name="T76" fmla="*/ 347 w 583"/>
                <a:gd name="T77" fmla="*/ 16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3" h="341">
                  <a:moveTo>
                    <a:pt x="347" y="166"/>
                  </a:moveTo>
                  <a:lnTo>
                    <a:pt x="347" y="166"/>
                  </a:lnTo>
                  <a:lnTo>
                    <a:pt x="493" y="20"/>
                  </a:lnTo>
                  <a:lnTo>
                    <a:pt x="493" y="20"/>
                  </a:lnTo>
                  <a:lnTo>
                    <a:pt x="503" y="10"/>
                  </a:lnTo>
                  <a:lnTo>
                    <a:pt x="515" y="4"/>
                  </a:lnTo>
                  <a:lnTo>
                    <a:pt x="527" y="0"/>
                  </a:lnTo>
                  <a:lnTo>
                    <a:pt x="539" y="0"/>
                  </a:lnTo>
                  <a:lnTo>
                    <a:pt x="549" y="2"/>
                  </a:lnTo>
                  <a:lnTo>
                    <a:pt x="559" y="8"/>
                  </a:lnTo>
                  <a:lnTo>
                    <a:pt x="569" y="18"/>
                  </a:lnTo>
                  <a:lnTo>
                    <a:pt x="577" y="30"/>
                  </a:lnTo>
                  <a:lnTo>
                    <a:pt x="577" y="30"/>
                  </a:lnTo>
                  <a:lnTo>
                    <a:pt x="581" y="38"/>
                  </a:lnTo>
                  <a:lnTo>
                    <a:pt x="583" y="48"/>
                  </a:lnTo>
                  <a:lnTo>
                    <a:pt x="583" y="56"/>
                  </a:lnTo>
                  <a:lnTo>
                    <a:pt x="581" y="62"/>
                  </a:lnTo>
                  <a:lnTo>
                    <a:pt x="577" y="70"/>
                  </a:lnTo>
                  <a:lnTo>
                    <a:pt x="571" y="76"/>
                  </a:lnTo>
                  <a:lnTo>
                    <a:pt x="561" y="90"/>
                  </a:lnTo>
                  <a:lnTo>
                    <a:pt x="561" y="90"/>
                  </a:lnTo>
                  <a:lnTo>
                    <a:pt x="437" y="213"/>
                  </a:lnTo>
                  <a:lnTo>
                    <a:pt x="437" y="213"/>
                  </a:lnTo>
                  <a:lnTo>
                    <a:pt x="381" y="271"/>
                  </a:lnTo>
                  <a:lnTo>
                    <a:pt x="381" y="271"/>
                  </a:lnTo>
                  <a:lnTo>
                    <a:pt x="369" y="281"/>
                  </a:lnTo>
                  <a:lnTo>
                    <a:pt x="357" y="287"/>
                  </a:lnTo>
                  <a:lnTo>
                    <a:pt x="345" y="291"/>
                  </a:lnTo>
                  <a:lnTo>
                    <a:pt x="335" y="291"/>
                  </a:lnTo>
                  <a:lnTo>
                    <a:pt x="323" y="289"/>
                  </a:lnTo>
                  <a:lnTo>
                    <a:pt x="313" y="283"/>
                  </a:lnTo>
                  <a:lnTo>
                    <a:pt x="303" y="273"/>
                  </a:lnTo>
                  <a:lnTo>
                    <a:pt x="293" y="261"/>
                  </a:lnTo>
                  <a:lnTo>
                    <a:pt x="293" y="261"/>
                  </a:lnTo>
                  <a:lnTo>
                    <a:pt x="273" y="233"/>
                  </a:lnTo>
                  <a:lnTo>
                    <a:pt x="261" y="217"/>
                  </a:lnTo>
                  <a:lnTo>
                    <a:pt x="253" y="203"/>
                  </a:lnTo>
                  <a:lnTo>
                    <a:pt x="253" y="203"/>
                  </a:lnTo>
                  <a:lnTo>
                    <a:pt x="247" y="195"/>
                  </a:lnTo>
                  <a:lnTo>
                    <a:pt x="243" y="189"/>
                  </a:lnTo>
                  <a:lnTo>
                    <a:pt x="237" y="185"/>
                  </a:lnTo>
                  <a:lnTo>
                    <a:pt x="231" y="185"/>
                  </a:lnTo>
                  <a:lnTo>
                    <a:pt x="228" y="185"/>
                  </a:lnTo>
                  <a:lnTo>
                    <a:pt x="222" y="189"/>
                  </a:lnTo>
                  <a:lnTo>
                    <a:pt x="210" y="199"/>
                  </a:lnTo>
                  <a:lnTo>
                    <a:pt x="210" y="199"/>
                  </a:lnTo>
                  <a:lnTo>
                    <a:pt x="90" y="319"/>
                  </a:lnTo>
                  <a:lnTo>
                    <a:pt x="90" y="319"/>
                  </a:lnTo>
                  <a:lnTo>
                    <a:pt x="78" y="329"/>
                  </a:lnTo>
                  <a:lnTo>
                    <a:pt x="68" y="335"/>
                  </a:lnTo>
                  <a:lnTo>
                    <a:pt x="58" y="339"/>
                  </a:lnTo>
                  <a:lnTo>
                    <a:pt x="50" y="341"/>
                  </a:lnTo>
                  <a:lnTo>
                    <a:pt x="40" y="341"/>
                  </a:lnTo>
                  <a:lnTo>
                    <a:pt x="32" y="339"/>
                  </a:lnTo>
                  <a:lnTo>
                    <a:pt x="22" y="333"/>
                  </a:lnTo>
                  <a:lnTo>
                    <a:pt x="14" y="327"/>
                  </a:lnTo>
                  <a:lnTo>
                    <a:pt x="14" y="327"/>
                  </a:lnTo>
                  <a:lnTo>
                    <a:pt x="8" y="317"/>
                  </a:lnTo>
                  <a:lnTo>
                    <a:pt x="4" y="309"/>
                  </a:lnTo>
                  <a:lnTo>
                    <a:pt x="0" y="299"/>
                  </a:lnTo>
                  <a:lnTo>
                    <a:pt x="0" y="289"/>
                  </a:lnTo>
                  <a:lnTo>
                    <a:pt x="4" y="279"/>
                  </a:lnTo>
                  <a:lnTo>
                    <a:pt x="8" y="269"/>
                  </a:lnTo>
                  <a:lnTo>
                    <a:pt x="14" y="259"/>
                  </a:lnTo>
                  <a:lnTo>
                    <a:pt x="24" y="249"/>
                  </a:lnTo>
                  <a:lnTo>
                    <a:pt x="24" y="249"/>
                  </a:lnTo>
                  <a:lnTo>
                    <a:pt x="196" y="74"/>
                  </a:lnTo>
                  <a:lnTo>
                    <a:pt x="196" y="74"/>
                  </a:lnTo>
                  <a:lnTo>
                    <a:pt x="210" y="62"/>
                  </a:lnTo>
                  <a:lnTo>
                    <a:pt x="222" y="54"/>
                  </a:lnTo>
                  <a:lnTo>
                    <a:pt x="235" y="50"/>
                  </a:lnTo>
                  <a:lnTo>
                    <a:pt x="247" y="50"/>
                  </a:lnTo>
                  <a:lnTo>
                    <a:pt x="259" y="54"/>
                  </a:lnTo>
                  <a:lnTo>
                    <a:pt x="271" y="60"/>
                  </a:lnTo>
                  <a:lnTo>
                    <a:pt x="283" y="72"/>
                  </a:lnTo>
                  <a:lnTo>
                    <a:pt x="293" y="86"/>
                  </a:lnTo>
                  <a:lnTo>
                    <a:pt x="293" y="86"/>
                  </a:lnTo>
                  <a:lnTo>
                    <a:pt x="347" y="166"/>
                  </a:lnTo>
                  <a:lnTo>
                    <a:pt x="347" y="1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2" name="Freeform 11">
              <a:extLst>
                <a:ext uri="{FF2B5EF4-FFF2-40B4-BE49-F238E27FC236}">
                  <a16:creationId xmlns:a16="http://schemas.microsoft.com/office/drawing/2014/main" id="{785FC65C-7754-3FAD-1CC5-82A67717B310}"/>
                </a:ext>
              </a:extLst>
            </p:cNvPr>
            <p:cNvSpPr>
              <a:spLocks/>
            </p:cNvSpPr>
            <p:nvPr/>
          </p:nvSpPr>
          <p:spPr bwMode="auto">
            <a:xfrm>
              <a:off x="11272920" y="4542427"/>
              <a:ext cx="91782" cy="54371"/>
            </a:xfrm>
            <a:custGeom>
              <a:avLst/>
              <a:gdLst>
                <a:gd name="T0" fmla="*/ 344 w 579"/>
                <a:gd name="T1" fmla="*/ 177 h 343"/>
                <a:gd name="T2" fmla="*/ 294 w 579"/>
                <a:gd name="T3" fmla="*/ 253 h 343"/>
                <a:gd name="T4" fmla="*/ 270 w 579"/>
                <a:gd name="T5" fmla="*/ 281 h 343"/>
                <a:gd name="T6" fmla="*/ 246 w 579"/>
                <a:gd name="T7" fmla="*/ 291 h 343"/>
                <a:gd name="T8" fmla="*/ 220 w 579"/>
                <a:gd name="T9" fmla="*/ 285 h 343"/>
                <a:gd name="T10" fmla="*/ 190 w 579"/>
                <a:gd name="T11" fmla="*/ 263 h 343"/>
                <a:gd name="T12" fmla="*/ 22 w 579"/>
                <a:gd name="T13" fmla="*/ 92 h 343"/>
                <a:gd name="T14" fmla="*/ 12 w 579"/>
                <a:gd name="T15" fmla="*/ 82 h 343"/>
                <a:gd name="T16" fmla="*/ 2 w 579"/>
                <a:gd name="T17" fmla="*/ 60 h 343"/>
                <a:gd name="T18" fmla="*/ 0 w 579"/>
                <a:gd name="T19" fmla="*/ 38 h 343"/>
                <a:gd name="T20" fmla="*/ 10 w 579"/>
                <a:gd name="T21" fmla="*/ 18 h 343"/>
                <a:gd name="T22" fmla="*/ 20 w 579"/>
                <a:gd name="T23" fmla="*/ 10 h 343"/>
                <a:gd name="T24" fmla="*/ 38 w 579"/>
                <a:gd name="T25" fmla="*/ 0 h 343"/>
                <a:gd name="T26" fmla="*/ 54 w 579"/>
                <a:gd name="T27" fmla="*/ 0 h 343"/>
                <a:gd name="T28" fmla="*/ 68 w 579"/>
                <a:gd name="T29" fmla="*/ 6 h 343"/>
                <a:gd name="T30" fmla="*/ 84 w 579"/>
                <a:gd name="T31" fmla="*/ 18 h 343"/>
                <a:gd name="T32" fmla="*/ 206 w 579"/>
                <a:gd name="T33" fmla="*/ 140 h 343"/>
                <a:gd name="T34" fmla="*/ 226 w 579"/>
                <a:gd name="T35" fmla="*/ 156 h 343"/>
                <a:gd name="T36" fmla="*/ 236 w 579"/>
                <a:gd name="T37" fmla="*/ 156 h 343"/>
                <a:gd name="T38" fmla="*/ 252 w 579"/>
                <a:gd name="T39" fmla="*/ 136 h 343"/>
                <a:gd name="T40" fmla="*/ 296 w 579"/>
                <a:gd name="T41" fmla="*/ 74 h 343"/>
                <a:gd name="T42" fmla="*/ 304 w 579"/>
                <a:gd name="T43" fmla="*/ 64 h 343"/>
                <a:gd name="T44" fmla="*/ 322 w 579"/>
                <a:gd name="T45" fmla="*/ 52 h 343"/>
                <a:gd name="T46" fmla="*/ 344 w 579"/>
                <a:gd name="T47" fmla="*/ 50 h 343"/>
                <a:gd name="T48" fmla="*/ 364 w 579"/>
                <a:gd name="T49" fmla="*/ 58 h 343"/>
                <a:gd name="T50" fmla="*/ 374 w 579"/>
                <a:gd name="T51" fmla="*/ 66 h 343"/>
                <a:gd name="T52" fmla="*/ 559 w 579"/>
                <a:gd name="T53" fmla="*/ 251 h 343"/>
                <a:gd name="T54" fmla="*/ 567 w 579"/>
                <a:gd name="T55" fmla="*/ 261 h 343"/>
                <a:gd name="T56" fmla="*/ 577 w 579"/>
                <a:gd name="T57" fmla="*/ 279 h 343"/>
                <a:gd name="T58" fmla="*/ 579 w 579"/>
                <a:gd name="T59" fmla="*/ 297 h 343"/>
                <a:gd name="T60" fmla="*/ 573 w 579"/>
                <a:gd name="T61" fmla="*/ 313 h 343"/>
                <a:gd name="T62" fmla="*/ 567 w 579"/>
                <a:gd name="T63" fmla="*/ 323 h 343"/>
                <a:gd name="T64" fmla="*/ 549 w 579"/>
                <a:gd name="T65" fmla="*/ 337 h 343"/>
                <a:gd name="T66" fmla="*/ 531 w 579"/>
                <a:gd name="T67" fmla="*/ 343 h 343"/>
                <a:gd name="T68" fmla="*/ 511 w 579"/>
                <a:gd name="T69" fmla="*/ 337 h 343"/>
                <a:gd name="T70" fmla="*/ 490 w 579"/>
                <a:gd name="T71" fmla="*/ 319 h 343"/>
                <a:gd name="T72" fmla="*/ 366 w 579"/>
                <a:gd name="T73" fmla="*/ 195 h 343"/>
                <a:gd name="T74" fmla="*/ 356 w 579"/>
                <a:gd name="T75" fmla="*/ 187 h 343"/>
                <a:gd name="T76" fmla="*/ 344 w 579"/>
                <a:gd name="T77" fmla="*/ 17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9" h="343">
                  <a:moveTo>
                    <a:pt x="344" y="177"/>
                  </a:moveTo>
                  <a:lnTo>
                    <a:pt x="344" y="177"/>
                  </a:lnTo>
                  <a:lnTo>
                    <a:pt x="294" y="253"/>
                  </a:lnTo>
                  <a:lnTo>
                    <a:pt x="294" y="253"/>
                  </a:lnTo>
                  <a:lnTo>
                    <a:pt x="282" y="269"/>
                  </a:lnTo>
                  <a:lnTo>
                    <a:pt x="270" y="281"/>
                  </a:lnTo>
                  <a:lnTo>
                    <a:pt x="258" y="289"/>
                  </a:lnTo>
                  <a:lnTo>
                    <a:pt x="246" y="291"/>
                  </a:lnTo>
                  <a:lnTo>
                    <a:pt x="232" y="291"/>
                  </a:lnTo>
                  <a:lnTo>
                    <a:pt x="220" y="285"/>
                  </a:lnTo>
                  <a:lnTo>
                    <a:pt x="204" y="277"/>
                  </a:lnTo>
                  <a:lnTo>
                    <a:pt x="190" y="263"/>
                  </a:lnTo>
                  <a:lnTo>
                    <a:pt x="190" y="263"/>
                  </a:lnTo>
                  <a:lnTo>
                    <a:pt x="22" y="92"/>
                  </a:lnTo>
                  <a:lnTo>
                    <a:pt x="22" y="92"/>
                  </a:lnTo>
                  <a:lnTo>
                    <a:pt x="12" y="82"/>
                  </a:lnTo>
                  <a:lnTo>
                    <a:pt x="6" y="70"/>
                  </a:lnTo>
                  <a:lnTo>
                    <a:pt x="2" y="60"/>
                  </a:lnTo>
                  <a:lnTo>
                    <a:pt x="0" y="48"/>
                  </a:lnTo>
                  <a:lnTo>
                    <a:pt x="0" y="38"/>
                  </a:lnTo>
                  <a:lnTo>
                    <a:pt x="4" y="26"/>
                  </a:lnTo>
                  <a:lnTo>
                    <a:pt x="10" y="18"/>
                  </a:lnTo>
                  <a:lnTo>
                    <a:pt x="20" y="10"/>
                  </a:lnTo>
                  <a:lnTo>
                    <a:pt x="20" y="10"/>
                  </a:lnTo>
                  <a:lnTo>
                    <a:pt x="28" y="4"/>
                  </a:lnTo>
                  <a:lnTo>
                    <a:pt x="38" y="0"/>
                  </a:lnTo>
                  <a:lnTo>
                    <a:pt x="46" y="0"/>
                  </a:lnTo>
                  <a:lnTo>
                    <a:pt x="54" y="0"/>
                  </a:lnTo>
                  <a:lnTo>
                    <a:pt x="62" y="2"/>
                  </a:lnTo>
                  <a:lnTo>
                    <a:pt x="68" y="6"/>
                  </a:lnTo>
                  <a:lnTo>
                    <a:pt x="84" y="18"/>
                  </a:lnTo>
                  <a:lnTo>
                    <a:pt x="84" y="18"/>
                  </a:lnTo>
                  <a:lnTo>
                    <a:pt x="206" y="140"/>
                  </a:lnTo>
                  <a:lnTo>
                    <a:pt x="206" y="140"/>
                  </a:lnTo>
                  <a:lnTo>
                    <a:pt x="220" y="154"/>
                  </a:lnTo>
                  <a:lnTo>
                    <a:pt x="226" y="156"/>
                  </a:lnTo>
                  <a:lnTo>
                    <a:pt x="232" y="158"/>
                  </a:lnTo>
                  <a:lnTo>
                    <a:pt x="236" y="156"/>
                  </a:lnTo>
                  <a:lnTo>
                    <a:pt x="240" y="152"/>
                  </a:lnTo>
                  <a:lnTo>
                    <a:pt x="252" y="136"/>
                  </a:lnTo>
                  <a:lnTo>
                    <a:pt x="252" y="136"/>
                  </a:lnTo>
                  <a:lnTo>
                    <a:pt x="296" y="74"/>
                  </a:lnTo>
                  <a:lnTo>
                    <a:pt x="296" y="74"/>
                  </a:lnTo>
                  <a:lnTo>
                    <a:pt x="304" y="64"/>
                  </a:lnTo>
                  <a:lnTo>
                    <a:pt x="312" y="58"/>
                  </a:lnTo>
                  <a:lnTo>
                    <a:pt x="322" y="52"/>
                  </a:lnTo>
                  <a:lnTo>
                    <a:pt x="334" y="50"/>
                  </a:lnTo>
                  <a:lnTo>
                    <a:pt x="344" y="50"/>
                  </a:lnTo>
                  <a:lnTo>
                    <a:pt x="354" y="54"/>
                  </a:lnTo>
                  <a:lnTo>
                    <a:pt x="364" y="58"/>
                  </a:lnTo>
                  <a:lnTo>
                    <a:pt x="374" y="66"/>
                  </a:lnTo>
                  <a:lnTo>
                    <a:pt x="374" y="66"/>
                  </a:lnTo>
                  <a:lnTo>
                    <a:pt x="468" y="158"/>
                  </a:lnTo>
                  <a:lnTo>
                    <a:pt x="559" y="251"/>
                  </a:lnTo>
                  <a:lnTo>
                    <a:pt x="559" y="251"/>
                  </a:lnTo>
                  <a:lnTo>
                    <a:pt x="567" y="261"/>
                  </a:lnTo>
                  <a:lnTo>
                    <a:pt x="573" y="271"/>
                  </a:lnTo>
                  <a:lnTo>
                    <a:pt x="577" y="279"/>
                  </a:lnTo>
                  <a:lnTo>
                    <a:pt x="579" y="289"/>
                  </a:lnTo>
                  <a:lnTo>
                    <a:pt x="579" y="297"/>
                  </a:lnTo>
                  <a:lnTo>
                    <a:pt x="577" y="305"/>
                  </a:lnTo>
                  <a:lnTo>
                    <a:pt x="573" y="313"/>
                  </a:lnTo>
                  <a:lnTo>
                    <a:pt x="567" y="323"/>
                  </a:lnTo>
                  <a:lnTo>
                    <a:pt x="567" y="323"/>
                  </a:lnTo>
                  <a:lnTo>
                    <a:pt x="557" y="331"/>
                  </a:lnTo>
                  <a:lnTo>
                    <a:pt x="549" y="337"/>
                  </a:lnTo>
                  <a:lnTo>
                    <a:pt x="539" y="341"/>
                  </a:lnTo>
                  <a:lnTo>
                    <a:pt x="531" y="343"/>
                  </a:lnTo>
                  <a:lnTo>
                    <a:pt x="521" y="341"/>
                  </a:lnTo>
                  <a:lnTo>
                    <a:pt x="511" y="337"/>
                  </a:lnTo>
                  <a:lnTo>
                    <a:pt x="501" y="329"/>
                  </a:lnTo>
                  <a:lnTo>
                    <a:pt x="490" y="319"/>
                  </a:lnTo>
                  <a:lnTo>
                    <a:pt x="490" y="319"/>
                  </a:lnTo>
                  <a:lnTo>
                    <a:pt x="366" y="195"/>
                  </a:lnTo>
                  <a:lnTo>
                    <a:pt x="366" y="195"/>
                  </a:lnTo>
                  <a:lnTo>
                    <a:pt x="356" y="187"/>
                  </a:lnTo>
                  <a:lnTo>
                    <a:pt x="344" y="177"/>
                  </a:lnTo>
                  <a:lnTo>
                    <a:pt x="344" y="1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3" name="Freeform 12">
              <a:extLst>
                <a:ext uri="{FF2B5EF4-FFF2-40B4-BE49-F238E27FC236}">
                  <a16:creationId xmlns:a16="http://schemas.microsoft.com/office/drawing/2014/main" id="{639D069A-D0BB-EB35-A0C4-98DB432CF9BE}"/>
                </a:ext>
              </a:extLst>
            </p:cNvPr>
            <p:cNvSpPr>
              <a:spLocks/>
            </p:cNvSpPr>
            <p:nvPr/>
          </p:nvSpPr>
          <p:spPr bwMode="auto">
            <a:xfrm>
              <a:off x="11119476" y="4386288"/>
              <a:ext cx="153444" cy="147579"/>
            </a:xfrm>
            <a:custGeom>
              <a:avLst/>
              <a:gdLst>
                <a:gd name="T0" fmla="*/ 529 w 968"/>
                <a:gd name="T1" fmla="*/ 698 h 931"/>
                <a:gd name="T2" fmla="*/ 661 w 968"/>
                <a:gd name="T3" fmla="*/ 694 h 931"/>
                <a:gd name="T4" fmla="*/ 789 w 968"/>
                <a:gd name="T5" fmla="*/ 690 h 931"/>
                <a:gd name="T6" fmla="*/ 818 w 968"/>
                <a:gd name="T7" fmla="*/ 658 h 931"/>
                <a:gd name="T8" fmla="*/ 822 w 968"/>
                <a:gd name="T9" fmla="*/ 367 h 931"/>
                <a:gd name="T10" fmla="*/ 814 w 968"/>
                <a:gd name="T11" fmla="*/ 333 h 931"/>
                <a:gd name="T12" fmla="*/ 785 w 968"/>
                <a:gd name="T13" fmla="*/ 307 h 931"/>
                <a:gd name="T14" fmla="*/ 755 w 968"/>
                <a:gd name="T15" fmla="*/ 311 h 931"/>
                <a:gd name="T16" fmla="*/ 729 w 968"/>
                <a:gd name="T17" fmla="*/ 339 h 931"/>
                <a:gd name="T18" fmla="*/ 725 w 968"/>
                <a:gd name="T19" fmla="*/ 464 h 931"/>
                <a:gd name="T20" fmla="*/ 723 w 968"/>
                <a:gd name="T21" fmla="*/ 578 h 931"/>
                <a:gd name="T22" fmla="*/ 705 w 968"/>
                <a:gd name="T23" fmla="*/ 598 h 931"/>
                <a:gd name="T24" fmla="*/ 557 w 968"/>
                <a:gd name="T25" fmla="*/ 604 h 931"/>
                <a:gd name="T26" fmla="*/ 415 w 968"/>
                <a:gd name="T27" fmla="*/ 616 h 931"/>
                <a:gd name="T28" fmla="*/ 335 w 968"/>
                <a:gd name="T29" fmla="*/ 652 h 931"/>
                <a:gd name="T30" fmla="*/ 303 w 968"/>
                <a:gd name="T31" fmla="*/ 656 h 931"/>
                <a:gd name="T32" fmla="*/ 295 w 968"/>
                <a:gd name="T33" fmla="*/ 636 h 931"/>
                <a:gd name="T34" fmla="*/ 245 w 968"/>
                <a:gd name="T35" fmla="*/ 379 h 931"/>
                <a:gd name="T36" fmla="*/ 235 w 968"/>
                <a:gd name="T37" fmla="*/ 333 h 931"/>
                <a:gd name="T38" fmla="*/ 205 w 968"/>
                <a:gd name="T39" fmla="*/ 309 h 931"/>
                <a:gd name="T40" fmla="*/ 175 w 968"/>
                <a:gd name="T41" fmla="*/ 309 h 931"/>
                <a:gd name="T42" fmla="*/ 148 w 968"/>
                <a:gd name="T43" fmla="*/ 337 h 931"/>
                <a:gd name="T44" fmla="*/ 146 w 968"/>
                <a:gd name="T45" fmla="*/ 373 h 931"/>
                <a:gd name="T46" fmla="*/ 191 w 968"/>
                <a:gd name="T47" fmla="*/ 644 h 931"/>
                <a:gd name="T48" fmla="*/ 217 w 968"/>
                <a:gd name="T49" fmla="*/ 704 h 931"/>
                <a:gd name="T50" fmla="*/ 279 w 968"/>
                <a:gd name="T51" fmla="*/ 760 h 931"/>
                <a:gd name="T52" fmla="*/ 393 w 968"/>
                <a:gd name="T53" fmla="*/ 815 h 931"/>
                <a:gd name="T54" fmla="*/ 503 w 968"/>
                <a:gd name="T55" fmla="*/ 861 h 931"/>
                <a:gd name="T56" fmla="*/ 529 w 968"/>
                <a:gd name="T57" fmla="*/ 887 h 931"/>
                <a:gd name="T58" fmla="*/ 527 w 968"/>
                <a:gd name="T59" fmla="*/ 905 h 931"/>
                <a:gd name="T60" fmla="*/ 503 w 968"/>
                <a:gd name="T61" fmla="*/ 925 h 931"/>
                <a:gd name="T62" fmla="*/ 315 w 968"/>
                <a:gd name="T63" fmla="*/ 927 h 931"/>
                <a:gd name="T64" fmla="*/ 213 w 968"/>
                <a:gd name="T65" fmla="*/ 895 h 931"/>
                <a:gd name="T66" fmla="*/ 98 w 968"/>
                <a:gd name="T67" fmla="*/ 817 h 931"/>
                <a:gd name="T68" fmla="*/ 54 w 968"/>
                <a:gd name="T69" fmla="*/ 768 h 931"/>
                <a:gd name="T70" fmla="*/ 22 w 968"/>
                <a:gd name="T71" fmla="*/ 508 h 931"/>
                <a:gd name="T72" fmla="*/ 0 w 968"/>
                <a:gd name="T73" fmla="*/ 245 h 931"/>
                <a:gd name="T74" fmla="*/ 14 w 968"/>
                <a:gd name="T75" fmla="*/ 189 h 931"/>
                <a:gd name="T76" fmla="*/ 86 w 968"/>
                <a:gd name="T77" fmla="*/ 107 h 931"/>
                <a:gd name="T78" fmla="*/ 157 w 968"/>
                <a:gd name="T79" fmla="*/ 58 h 931"/>
                <a:gd name="T80" fmla="*/ 259 w 968"/>
                <a:gd name="T81" fmla="*/ 14 h 931"/>
                <a:gd name="T82" fmla="*/ 333 w 968"/>
                <a:gd name="T83" fmla="*/ 4 h 931"/>
                <a:gd name="T84" fmla="*/ 363 w 968"/>
                <a:gd name="T85" fmla="*/ 32 h 931"/>
                <a:gd name="T86" fmla="*/ 435 w 968"/>
                <a:gd name="T87" fmla="*/ 85 h 931"/>
                <a:gd name="T88" fmla="*/ 499 w 968"/>
                <a:gd name="T89" fmla="*/ 107 h 931"/>
                <a:gd name="T90" fmla="*/ 627 w 968"/>
                <a:gd name="T91" fmla="*/ 101 h 931"/>
                <a:gd name="T92" fmla="*/ 733 w 968"/>
                <a:gd name="T93" fmla="*/ 30 h 931"/>
                <a:gd name="T94" fmla="*/ 757 w 968"/>
                <a:gd name="T95" fmla="*/ 14 h 931"/>
                <a:gd name="T96" fmla="*/ 785 w 968"/>
                <a:gd name="T97" fmla="*/ 24 h 931"/>
                <a:gd name="T98" fmla="*/ 872 w 968"/>
                <a:gd name="T99" fmla="*/ 95 h 931"/>
                <a:gd name="T100" fmla="*/ 938 w 968"/>
                <a:gd name="T101" fmla="*/ 185 h 931"/>
                <a:gd name="T102" fmla="*/ 964 w 968"/>
                <a:gd name="T103" fmla="*/ 255 h 931"/>
                <a:gd name="T104" fmla="*/ 968 w 968"/>
                <a:gd name="T105" fmla="*/ 480 h 931"/>
                <a:gd name="T106" fmla="*/ 964 w 968"/>
                <a:gd name="T107" fmla="*/ 726 h 931"/>
                <a:gd name="T108" fmla="*/ 944 w 968"/>
                <a:gd name="T109" fmla="*/ 772 h 931"/>
                <a:gd name="T110" fmla="*/ 898 w 968"/>
                <a:gd name="T111" fmla="*/ 809 h 931"/>
                <a:gd name="T112" fmla="*/ 814 w 968"/>
                <a:gd name="T113" fmla="*/ 833 h 931"/>
                <a:gd name="T114" fmla="*/ 641 w 968"/>
                <a:gd name="T115" fmla="*/ 841 h 931"/>
                <a:gd name="T116" fmla="*/ 613 w 968"/>
                <a:gd name="T117" fmla="*/ 833 h 931"/>
                <a:gd name="T118" fmla="*/ 561 w 968"/>
                <a:gd name="T119" fmla="*/ 786 h 931"/>
                <a:gd name="T120" fmla="*/ 457 w 968"/>
                <a:gd name="T121" fmla="*/ 736 h 931"/>
                <a:gd name="T122" fmla="*/ 431 w 968"/>
                <a:gd name="T123" fmla="*/ 71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8" h="931">
                  <a:moveTo>
                    <a:pt x="431" y="710"/>
                  </a:moveTo>
                  <a:lnTo>
                    <a:pt x="431" y="710"/>
                  </a:lnTo>
                  <a:lnTo>
                    <a:pt x="495" y="702"/>
                  </a:lnTo>
                  <a:lnTo>
                    <a:pt x="529" y="698"/>
                  </a:lnTo>
                  <a:lnTo>
                    <a:pt x="561" y="696"/>
                  </a:lnTo>
                  <a:lnTo>
                    <a:pt x="561" y="696"/>
                  </a:lnTo>
                  <a:lnTo>
                    <a:pt x="611" y="694"/>
                  </a:lnTo>
                  <a:lnTo>
                    <a:pt x="661" y="694"/>
                  </a:lnTo>
                  <a:lnTo>
                    <a:pt x="761" y="692"/>
                  </a:lnTo>
                  <a:lnTo>
                    <a:pt x="761" y="692"/>
                  </a:lnTo>
                  <a:lnTo>
                    <a:pt x="777" y="692"/>
                  </a:lnTo>
                  <a:lnTo>
                    <a:pt x="789" y="690"/>
                  </a:lnTo>
                  <a:lnTo>
                    <a:pt x="801" y="684"/>
                  </a:lnTo>
                  <a:lnTo>
                    <a:pt x="809" y="678"/>
                  </a:lnTo>
                  <a:lnTo>
                    <a:pt x="814" y="670"/>
                  </a:lnTo>
                  <a:lnTo>
                    <a:pt x="818" y="658"/>
                  </a:lnTo>
                  <a:lnTo>
                    <a:pt x="822" y="646"/>
                  </a:lnTo>
                  <a:lnTo>
                    <a:pt x="822" y="630"/>
                  </a:lnTo>
                  <a:lnTo>
                    <a:pt x="822" y="630"/>
                  </a:lnTo>
                  <a:lnTo>
                    <a:pt x="822" y="367"/>
                  </a:lnTo>
                  <a:lnTo>
                    <a:pt x="822" y="367"/>
                  </a:lnTo>
                  <a:lnTo>
                    <a:pt x="822" y="353"/>
                  </a:lnTo>
                  <a:lnTo>
                    <a:pt x="818" y="343"/>
                  </a:lnTo>
                  <a:lnTo>
                    <a:pt x="814" y="333"/>
                  </a:lnTo>
                  <a:lnTo>
                    <a:pt x="809" y="323"/>
                  </a:lnTo>
                  <a:lnTo>
                    <a:pt x="803" y="317"/>
                  </a:lnTo>
                  <a:lnTo>
                    <a:pt x="795" y="311"/>
                  </a:lnTo>
                  <a:lnTo>
                    <a:pt x="785" y="307"/>
                  </a:lnTo>
                  <a:lnTo>
                    <a:pt x="775" y="307"/>
                  </a:lnTo>
                  <a:lnTo>
                    <a:pt x="775" y="307"/>
                  </a:lnTo>
                  <a:lnTo>
                    <a:pt x="763" y="307"/>
                  </a:lnTo>
                  <a:lnTo>
                    <a:pt x="755" y="311"/>
                  </a:lnTo>
                  <a:lnTo>
                    <a:pt x="745" y="315"/>
                  </a:lnTo>
                  <a:lnTo>
                    <a:pt x="739" y="321"/>
                  </a:lnTo>
                  <a:lnTo>
                    <a:pt x="733" y="329"/>
                  </a:lnTo>
                  <a:lnTo>
                    <a:pt x="729" y="339"/>
                  </a:lnTo>
                  <a:lnTo>
                    <a:pt x="727" y="351"/>
                  </a:lnTo>
                  <a:lnTo>
                    <a:pt x="725" y="365"/>
                  </a:lnTo>
                  <a:lnTo>
                    <a:pt x="725" y="365"/>
                  </a:lnTo>
                  <a:lnTo>
                    <a:pt x="725" y="464"/>
                  </a:lnTo>
                  <a:lnTo>
                    <a:pt x="725" y="562"/>
                  </a:lnTo>
                  <a:lnTo>
                    <a:pt x="725" y="562"/>
                  </a:lnTo>
                  <a:lnTo>
                    <a:pt x="725" y="570"/>
                  </a:lnTo>
                  <a:lnTo>
                    <a:pt x="723" y="578"/>
                  </a:lnTo>
                  <a:lnTo>
                    <a:pt x="721" y="586"/>
                  </a:lnTo>
                  <a:lnTo>
                    <a:pt x="717" y="590"/>
                  </a:lnTo>
                  <a:lnTo>
                    <a:pt x="713" y="594"/>
                  </a:lnTo>
                  <a:lnTo>
                    <a:pt x="705" y="598"/>
                  </a:lnTo>
                  <a:lnTo>
                    <a:pt x="697" y="600"/>
                  </a:lnTo>
                  <a:lnTo>
                    <a:pt x="687" y="600"/>
                  </a:lnTo>
                  <a:lnTo>
                    <a:pt x="687" y="600"/>
                  </a:lnTo>
                  <a:lnTo>
                    <a:pt x="557" y="604"/>
                  </a:lnTo>
                  <a:lnTo>
                    <a:pt x="493" y="610"/>
                  </a:lnTo>
                  <a:lnTo>
                    <a:pt x="427" y="616"/>
                  </a:lnTo>
                  <a:lnTo>
                    <a:pt x="427" y="616"/>
                  </a:lnTo>
                  <a:lnTo>
                    <a:pt x="415" y="616"/>
                  </a:lnTo>
                  <a:lnTo>
                    <a:pt x="403" y="620"/>
                  </a:lnTo>
                  <a:lnTo>
                    <a:pt x="381" y="628"/>
                  </a:lnTo>
                  <a:lnTo>
                    <a:pt x="335" y="652"/>
                  </a:lnTo>
                  <a:lnTo>
                    <a:pt x="335" y="652"/>
                  </a:lnTo>
                  <a:lnTo>
                    <a:pt x="319" y="658"/>
                  </a:lnTo>
                  <a:lnTo>
                    <a:pt x="313" y="658"/>
                  </a:lnTo>
                  <a:lnTo>
                    <a:pt x="307" y="658"/>
                  </a:lnTo>
                  <a:lnTo>
                    <a:pt x="303" y="656"/>
                  </a:lnTo>
                  <a:lnTo>
                    <a:pt x="299" y="652"/>
                  </a:lnTo>
                  <a:lnTo>
                    <a:pt x="297" y="644"/>
                  </a:lnTo>
                  <a:lnTo>
                    <a:pt x="295" y="636"/>
                  </a:lnTo>
                  <a:lnTo>
                    <a:pt x="295" y="636"/>
                  </a:lnTo>
                  <a:lnTo>
                    <a:pt x="271" y="520"/>
                  </a:lnTo>
                  <a:lnTo>
                    <a:pt x="249" y="403"/>
                  </a:lnTo>
                  <a:lnTo>
                    <a:pt x="249" y="403"/>
                  </a:lnTo>
                  <a:lnTo>
                    <a:pt x="245" y="379"/>
                  </a:lnTo>
                  <a:lnTo>
                    <a:pt x="241" y="357"/>
                  </a:lnTo>
                  <a:lnTo>
                    <a:pt x="241" y="357"/>
                  </a:lnTo>
                  <a:lnTo>
                    <a:pt x="239" y="343"/>
                  </a:lnTo>
                  <a:lnTo>
                    <a:pt x="235" y="333"/>
                  </a:lnTo>
                  <a:lnTo>
                    <a:pt x="229" y="323"/>
                  </a:lnTo>
                  <a:lnTo>
                    <a:pt x="221" y="317"/>
                  </a:lnTo>
                  <a:lnTo>
                    <a:pt x="215" y="311"/>
                  </a:lnTo>
                  <a:lnTo>
                    <a:pt x="205" y="309"/>
                  </a:lnTo>
                  <a:lnTo>
                    <a:pt x="197" y="307"/>
                  </a:lnTo>
                  <a:lnTo>
                    <a:pt x="185" y="307"/>
                  </a:lnTo>
                  <a:lnTo>
                    <a:pt x="185" y="307"/>
                  </a:lnTo>
                  <a:lnTo>
                    <a:pt x="175" y="309"/>
                  </a:lnTo>
                  <a:lnTo>
                    <a:pt x="167" y="315"/>
                  </a:lnTo>
                  <a:lnTo>
                    <a:pt x="159" y="321"/>
                  </a:lnTo>
                  <a:lnTo>
                    <a:pt x="154" y="329"/>
                  </a:lnTo>
                  <a:lnTo>
                    <a:pt x="148" y="337"/>
                  </a:lnTo>
                  <a:lnTo>
                    <a:pt x="146" y="349"/>
                  </a:lnTo>
                  <a:lnTo>
                    <a:pt x="144" y="359"/>
                  </a:lnTo>
                  <a:lnTo>
                    <a:pt x="146" y="373"/>
                  </a:lnTo>
                  <a:lnTo>
                    <a:pt x="146" y="373"/>
                  </a:lnTo>
                  <a:lnTo>
                    <a:pt x="152" y="415"/>
                  </a:lnTo>
                  <a:lnTo>
                    <a:pt x="159" y="458"/>
                  </a:lnTo>
                  <a:lnTo>
                    <a:pt x="159" y="458"/>
                  </a:lnTo>
                  <a:lnTo>
                    <a:pt x="191" y="644"/>
                  </a:lnTo>
                  <a:lnTo>
                    <a:pt x="191" y="644"/>
                  </a:lnTo>
                  <a:lnTo>
                    <a:pt x="197" y="666"/>
                  </a:lnTo>
                  <a:lnTo>
                    <a:pt x="205" y="686"/>
                  </a:lnTo>
                  <a:lnTo>
                    <a:pt x="217" y="704"/>
                  </a:lnTo>
                  <a:lnTo>
                    <a:pt x="229" y="720"/>
                  </a:lnTo>
                  <a:lnTo>
                    <a:pt x="245" y="736"/>
                  </a:lnTo>
                  <a:lnTo>
                    <a:pt x="261" y="748"/>
                  </a:lnTo>
                  <a:lnTo>
                    <a:pt x="279" y="760"/>
                  </a:lnTo>
                  <a:lnTo>
                    <a:pt x="297" y="770"/>
                  </a:lnTo>
                  <a:lnTo>
                    <a:pt x="297" y="770"/>
                  </a:lnTo>
                  <a:lnTo>
                    <a:pt x="345" y="795"/>
                  </a:lnTo>
                  <a:lnTo>
                    <a:pt x="393" y="815"/>
                  </a:lnTo>
                  <a:lnTo>
                    <a:pt x="489" y="857"/>
                  </a:lnTo>
                  <a:lnTo>
                    <a:pt x="489" y="857"/>
                  </a:lnTo>
                  <a:lnTo>
                    <a:pt x="499" y="859"/>
                  </a:lnTo>
                  <a:lnTo>
                    <a:pt x="503" y="861"/>
                  </a:lnTo>
                  <a:lnTo>
                    <a:pt x="507" y="865"/>
                  </a:lnTo>
                  <a:lnTo>
                    <a:pt x="507" y="865"/>
                  </a:lnTo>
                  <a:lnTo>
                    <a:pt x="523" y="879"/>
                  </a:lnTo>
                  <a:lnTo>
                    <a:pt x="529" y="887"/>
                  </a:lnTo>
                  <a:lnTo>
                    <a:pt x="529" y="891"/>
                  </a:lnTo>
                  <a:lnTo>
                    <a:pt x="531" y="895"/>
                  </a:lnTo>
                  <a:lnTo>
                    <a:pt x="531" y="895"/>
                  </a:lnTo>
                  <a:lnTo>
                    <a:pt x="527" y="905"/>
                  </a:lnTo>
                  <a:lnTo>
                    <a:pt x="519" y="913"/>
                  </a:lnTo>
                  <a:lnTo>
                    <a:pt x="511" y="921"/>
                  </a:lnTo>
                  <a:lnTo>
                    <a:pt x="503" y="925"/>
                  </a:lnTo>
                  <a:lnTo>
                    <a:pt x="503" y="925"/>
                  </a:lnTo>
                  <a:lnTo>
                    <a:pt x="409" y="929"/>
                  </a:lnTo>
                  <a:lnTo>
                    <a:pt x="363" y="931"/>
                  </a:lnTo>
                  <a:lnTo>
                    <a:pt x="339" y="929"/>
                  </a:lnTo>
                  <a:lnTo>
                    <a:pt x="315" y="927"/>
                  </a:lnTo>
                  <a:lnTo>
                    <a:pt x="315" y="927"/>
                  </a:lnTo>
                  <a:lnTo>
                    <a:pt x="281" y="919"/>
                  </a:lnTo>
                  <a:lnTo>
                    <a:pt x="247" y="909"/>
                  </a:lnTo>
                  <a:lnTo>
                    <a:pt x="213" y="895"/>
                  </a:lnTo>
                  <a:lnTo>
                    <a:pt x="183" y="879"/>
                  </a:lnTo>
                  <a:lnTo>
                    <a:pt x="154" y="859"/>
                  </a:lnTo>
                  <a:lnTo>
                    <a:pt x="126" y="839"/>
                  </a:lnTo>
                  <a:lnTo>
                    <a:pt x="98" y="817"/>
                  </a:lnTo>
                  <a:lnTo>
                    <a:pt x="70" y="793"/>
                  </a:lnTo>
                  <a:lnTo>
                    <a:pt x="70" y="793"/>
                  </a:lnTo>
                  <a:lnTo>
                    <a:pt x="62" y="782"/>
                  </a:lnTo>
                  <a:lnTo>
                    <a:pt x="54" y="768"/>
                  </a:lnTo>
                  <a:lnTo>
                    <a:pt x="48" y="754"/>
                  </a:lnTo>
                  <a:lnTo>
                    <a:pt x="44" y="740"/>
                  </a:lnTo>
                  <a:lnTo>
                    <a:pt x="44" y="740"/>
                  </a:lnTo>
                  <a:lnTo>
                    <a:pt x="22" y="508"/>
                  </a:lnTo>
                  <a:lnTo>
                    <a:pt x="0" y="275"/>
                  </a:lnTo>
                  <a:lnTo>
                    <a:pt x="0" y="275"/>
                  </a:lnTo>
                  <a:lnTo>
                    <a:pt x="0" y="259"/>
                  </a:lnTo>
                  <a:lnTo>
                    <a:pt x="0" y="245"/>
                  </a:lnTo>
                  <a:lnTo>
                    <a:pt x="2" y="229"/>
                  </a:lnTo>
                  <a:lnTo>
                    <a:pt x="6" y="215"/>
                  </a:lnTo>
                  <a:lnTo>
                    <a:pt x="10" y="203"/>
                  </a:lnTo>
                  <a:lnTo>
                    <a:pt x="14" y="189"/>
                  </a:lnTo>
                  <a:lnTo>
                    <a:pt x="28" y="167"/>
                  </a:lnTo>
                  <a:lnTo>
                    <a:pt x="46" y="145"/>
                  </a:lnTo>
                  <a:lnTo>
                    <a:pt x="64" y="125"/>
                  </a:lnTo>
                  <a:lnTo>
                    <a:pt x="86" y="107"/>
                  </a:lnTo>
                  <a:lnTo>
                    <a:pt x="110" y="89"/>
                  </a:lnTo>
                  <a:lnTo>
                    <a:pt x="110" y="89"/>
                  </a:lnTo>
                  <a:lnTo>
                    <a:pt x="134" y="73"/>
                  </a:lnTo>
                  <a:lnTo>
                    <a:pt x="157" y="58"/>
                  </a:lnTo>
                  <a:lnTo>
                    <a:pt x="181" y="46"/>
                  </a:lnTo>
                  <a:lnTo>
                    <a:pt x="207" y="34"/>
                  </a:lnTo>
                  <a:lnTo>
                    <a:pt x="233" y="24"/>
                  </a:lnTo>
                  <a:lnTo>
                    <a:pt x="259" y="14"/>
                  </a:lnTo>
                  <a:lnTo>
                    <a:pt x="315" y="0"/>
                  </a:lnTo>
                  <a:lnTo>
                    <a:pt x="315" y="0"/>
                  </a:lnTo>
                  <a:lnTo>
                    <a:pt x="323" y="0"/>
                  </a:lnTo>
                  <a:lnTo>
                    <a:pt x="333" y="4"/>
                  </a:lnTo>
                  <a:lnTo>
                    <a:pt x="341" y="10"/>
                  </a:lnTo>
                  <a:lnTo>
                    <a:pt x="349" y="16"/>
                  </a:lnTo>
                  <a:lnTo>
                    <a:pt x="349" y="16"/>
                  </a:lnTo>
                  <a:lnTo>
                    <a:pt x="363" y="32"/>
                  </a:lnTo>
                  <a:lnTo>
                    <a:pt x="379" y="48"/>
                  </a:lnTo>
                  <a:lnTo>
                    <a:pt x="397" y="62"/>
                  </a:lnTo>
                  <a:lnTo>
                    <a:pt x="415" y="75"/>
                  </a:lnTo>
                  <a:lnTo>
                    <a:pt x="435" y="85"/>
                  </a:lnTo>
                  <a:lnTo>
                    <a:pt x="455" y="95"/>
                  </a:lnTo>
                  <a:lnTo>
                    <a:pt x="477" y="101"/>
                  </a:lnTo>
                  <a:lnTo>
                    <a:pt x="499" y="107"/>
                  </a:lnTo>
                  <a:lnTo>
                    <a:pt x="499" y="107"/>
                  </a:lnTo>
                  <a:lnTo>
                    <a:pt x="533" y="113"/>
                  </a:lnTo>
                  <a:lnTo>
                    <a:pt x="565" y="113"/>
                  </a:lnTo>
                  <a:lnTo>
                    <a:pt x="597" y="109"/>
                  </a:lnTo>
                  <a:lnTo>
                    <a:pt x="627" y="101"/>
                  </a:lnTo>
                  <a:lnTo>
                    <a:pt x="655" y="89"/>
                  </a:lnTo>
                  <a:lnTo>
                    <a:pt x="681" y="73"/>
                  </a:lnTo>
                  <a:lnTo>
                    <a:pt x="707" y="54"/>
                  </a:lnTo>
                  <a:lnTo>
                    <a:pt x="733" y="30"/>
                  </a:lnTo>
                  <a:lnTo>
                    <a:pt x="733" y="30"/>
                  </a:lnTo>
                  <a:lnTo>
                    <a:pt x="745" y="20"/>
                  </a:lnTo>
                  <a:lnTo>
                    <a:pt x="751" y="16"/>
                  </a:lnTo>
                  <a:lnTo>
                    <a:pt x="757" y="14"/>
                  </a:lnTo>
                  <a:lnTo>
                    <a:pt x="763" y="14"/>
                  </a:lnTo>
                  <a:lnTo>
                    <a:pt x="769" y="16"/>
                  </a:lnTo>
                  <a:lnTo>
                    <a:pt x="785" y="24"/>
                  </a:lnTo>
                  <a:lnTo>
                    <a:pt x="785" y="24"/>
                  </a:lnTo>
                  <a:lnTo>
                    <a:pt x="809" y="40"/>
                  </a:lnTo>
                  <a:lnTo>
                    <a:pt x="830" y="58"/>
                  </a:lnTo>
                  <a:lnTo>
                    <a:pt x="852" y="77"/>
                  </a:lnTo>
                  <a:lnTo>
                    <a:pt x="872" y="95"/>
                  </a:lnTo>
                  <a:lnTo>
                    <a:pt x="890" y="115"/>
                  </a:lnTo>
                  <a:lnTo>
                    <a:pt x="908" y="137"/>
                  </a:lnTo>
                  <a:lnTo>
                    <a:pt x="924" y="159"/>
                  </a:lnTo>
                  <a:lnTo>
                    <a:pt x="938" y="185"/>
                  </a:lnTo>
                  <a:lnTo>
                    <a:pt x="938" y="185"/>
                  </a:lnTo>
                  <a:lnTo>
                    <a:pt x="950" y="207"/>
                  </a:lnTo>
                  <a:lnTo>
                    <a:pt x="958" y="231"/>
                  </a:lnTo>
                  <a:lnTo>
                    <a:pt x="964" y="255"/>
                  </a:lnTo>
                  <a:lnTo>
                    <a:pt x="966" y="279"/>
                  </a:lnTo>
                  <a:lnTo>
                    <a:pt x="966" y="279"/>
                  </a:lnTo>
                  <a:lnTo>
                    <a:pt x="966" y="379"/>
                  </a:lnTo>
                  <a:lnTo>
                    <a:pt x="968" y="480"/>
                  </a:lnTo>
                  <a:lnTo>
                    <a:pt x="968" y="680"/>
                  </a:lnTo>
                  <a:lnTo>
                    <a:pt x="968" y="680"/>
                  </a:lnTo>
                  <a:lnTo>
                    <a:pt x="966" y="712"/>
                  </a:lnTo>
                  <a:lnTo>
                    <a:pt x="964" y="726"/>
                  </a:lnTo>
                  <a:lnTo>
                    <a:pt x="960" y="738"/>
                  </a:lnTo>
                  <a:lnTo>
                    <a:pt x="956" y="750"/>
                  </a:lnTo>
                  <a:lnTo>
                    <a:pt x="950" y="762"/>
                  </a:lnTo>
                  <a:lnTo>
                    <a:pt x="944" y="772"/>
                  </a:lnTo>
                  <a:lnTo>
                    <a:pt x="938" y="780"/>
                  </a:lnTo>
                  <a:lnTo>
                    <a:pt x="928" y="788"/>
                  </a:lnTo>
                  <a:lnTo>
                    <a:pt x="920" y="797"/>
                  </a:lnTo>
                  <a:lnTo>
                    <a:pt x="898" y="809"/>
                  </a:lnTo>
                  <a:lnTo>
                    <a:pt x="870" y="819"/>
                  </a:lnTo>
                  <a:lnTo>
                    <a:pt x="840" y="829"/>
                  </a:lnTo>
                  <a:lnTo>
                    <a:pt x="840" y="829"/>
                  </a:lnTo>
                  <a:lnTo>
                    <a:pt x="814" y="833"/>
                  </a:lnTo>
                  <a:lnTo>
                    <a:pt x="791" y="835"/>
                  </a:lnTo>
                  <a:lnTo>
                    <a:pt x="741" y="839"/>
                  </a:lnTo>
                  <a:lnTo>
                    <a:pt x="641" y="841"/>
                  </a:lnTo>
                  <a:lnTo>
                    <a:pt x="641" y="841"/>
                  </a:lnTo>
                  <a:lnTo>
                    <a:pt x="633" y="841"/>
                  </a:lnTo>
                  <a:lnTo>
                    <a:pt x="625" y="839"/>
                  </a:lnTo>
                  <a:lnTo>
                    <a:pt x="619" y="837"/>
                  </a:lnTo>
                  <a:lnTo>
                    <a:pt x="613" y="833"/>
                  </a:lnTo>
                  <a:lnTo>
                    <a:pt x="613" y="833"/>
                  </a:lnTo>
                  <a:lnTo>
                    <a:pt x="597" y="815"/>
                  </a:lnTo>
                  <a:lnTo>
                    <a:pt x="579" y="799"/>
                  </a:lnTo>
                  <a:lnTo>
                    <a:pt x="561" y="786"/>
                  </a:lnTo>
                  <a:lnTo>
                    <a:pt x="541" y="774"/>
                  </a:lnTo>
                  <a:lnTo>
                    <a:pt x="499" y="754"/>
                  </a:lnTo>
                  <a:lnTo>
                    <a:pt x="457" y="736"/>
                  </a:lnTo>
                  <a:lnTo>
                    <a:pt x="457" y="736"/>
                  </a:lnTo>
                  <a:lnTo>
                    <a:pt x="443" y="730"/>
                  </a:lnTo>
                  <a:lnTo>
                    <a:pt x="429" y="722"/>
                  </a:lnTo>
                  <a:lnTo>
                    <a:pt x="429" y="722"/>
                  </a:lnTo>
                  <a:lnTo>
                    <a:pt x="431" y="710"/>
                  </a:lnTo>
                  <a:lnTo>
                    <a:pt x="431" y="7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4" name="Freeform 13">
              <a:extLst>
                <a:ext uri="{FF2B5EF4-FFF2-40B4-BE49-F238E27FC236}">
                  <a16:creationId xmlns:a16="http://schemas.microsoft.com/office/drawing/2014/main" id="{6F38F85E-2A07-92AB-4487-802D1368B26B}"/>
                </a:ext>
              </a:extLst>
            </p:cNvPr>
            <p:cNvSpPr>
              <a:spLocks/>
            </p:cNvSpPr>
            <p:nvPr/>
          </p:nvSpPr>
          <p:spPr bwMode="auto">
            <a:xfrm>
              <a:off x="11128036" y="4534502"/>
              <a:ext cx="113339" cy="177697"/>
            </a:xfrm>
            <a:custGeom>
              <a:avLst/>
              <a:gdLst>
                <a:gd name="T0" fmla="*/ 46 w 715"/>
                <a:gd name="T1" fmla="*/ 10 h 1121"/>
                <a:gd name="T2" fmla="*/ 157 w 715"/>
                <a:gd name="T3" fmla="*/ 62 h 1121"/>
                <a:gd name="T4" fmla="*/ 217 w 715"/>
                <a:gd name="T5" fmla="*/ 84 h 1121"/>
                <a:gd name="T6" fmla="*/ 277 w 715"/>
                <a:gd name="T7" fmla="*/ 96 h 1121"/>
                <a:gd name="T8" fmla="*/ 339 w 715"/>
                <a:gd name="T9" fmla="*/ 100 h 1121"/>
                <a:gd name="T10" fmla="*/ 403 w 715"/>
                <a:gd name="T11" fmla="*/ 96 h 1121"/>
                <a:gd name="T12" fmla="*/ 435 w 715"/>
                <a:gd name="T13" fmla="*/ 94 h 1121"/>
                <a:gd name="T14" fmla="*/ 483 w 715"/>
                <a:gd name="T15" fmla="*/ 84 h 1121"/>
                <a:gd name="T16" fmla="*/ 513 w 715"/>
                <a:gd name="T17" fmla="*/ 70 h 1121"/>
                <a:gd name="T18" fmla="*/ 527 w 715"/>
                <a:gd name="T19" fmla="*/ 60 h 1121"/>
                <a:gd name="T20" fmla="*/ 547 w 715"/>
                <a:gd name="T21" fmla="*/ 42 h 1121"/>
                <a:gd name="T22" fmla="*/ 551 w 715"/>
                <a:gd name="T23" fmla="*/ 34 h 1121"/>
                <a:gd name="T24" fmla="*/ 561 w 715"/>
                <a:gd name="T25" fmla="*/ 14 h 1121"/>
                <a:gd name="T26" fmla="*/ 575 w 715"/>
                <a:gd name="T27" fmla="*/ 4 h 1121"/>
                <a:gd name="T28" fmla="*/ 593 w 715"/>
                <a:gd name="T29" fmla="*/ 0 h 1121"/>
                <a:gd name="T30" fmla="*/ 615 w 715"/>
                <a:gd name="T31" fmla="*/ 0 h 1121"/>
                <a:gd name="T32" fmla="*/ 663 w 715"/>
                <a:gd name="T33" fmla="*/ 4 h 1121"/>
                <a:gd name="T34" fmla="*/ 673 w 715"/>
                <a:gd name="T35" fmla="*/ 14 h 1121"/>
                <a:gd name="T36" fmla="*/ 675 w 715"/>
                <a:gd name="T37" fmla="*/ 60 h 1121"/>
                <a:gd name="T38" fmla="*/ 715 w 715"/>
                <a:gd name="T39" fmla="*/ 1047 h 1121"/>
                <a:gd name="T40" fmla="*/ 715 w 715"/>
                <a:gd name="T41" fmla="*/ 1069 h 1121"/>
                <a:gd name="T42" fmla="*/ 703 w 715"/>
                <a:gd name="T43" fmla="*/ 1103 h 1121"/>
                <a:gd name="T44" fmla="*/ 693 w 715"/>
                <a:gd name="T45" fmla="*/ 1113 h 1121"/>
                <a:gd name="T46" fmla="*/ 681 w 715"/>
                <a:gd name="T47" fmla="*/ 1119 h 1121"/>
                <a:gd name="T48" fmla="*/ 645 w 715"/>
                <a:gd name="T49" fmla="*/ 1117 h 1121"/>
                <a:gd name="T50" fmla="*/ 625 w 715"/>
                <a:gd name="T51" fmla="*/ 1111 h 1121"/>
                <a:gd name="T52" fmla="*/ 593 w 715"/>
                <a:gd name="T53" fmla="*/ 1095 h 1121"/>
                <a:gd name="T54" fmla="*/ 569 w 715"/>
                <a:gd name="T55" fmla="*/ 1073 h 1121"/>
                <a:gd name="T56" fmla="*/ 553 w 715"/>
                <a:gd name="T57" fmla="*/ 1047 h 1121"/>
                <a:gd name="T58" fmla="*/ 541 w 715"/>
                <a:gd name="T59" fmla="*/ 1013 h 1121"/>
                <a:gd name="T60" fmla="*/ 491 w 715"/>
                <a:gd name="T61" fmla="*/ 808 h 1121"/>
                <a:gd name="T62" fmla="*/ 443 w 715"/>
                <a:gd name="T63" fmla="*/ 606 h 1121"/>
                <a:gd name="T64" fmla="*/ 379 w 715"/>
                <a:gd name="T65" fmla="*/ 337 h 1121"/>
                <a:gd name="T66" fmla="*/ 369 w 715"/>
                <a:gd name="T67" fmla="*/ 311 h 1121"/>
                <a:gd name="T68" fmla="*/ 357 w 715"/>
                <a:gd name="T69" fmla="*/ 299 h 1121"/>
                <a:gd name="T70" fmla="*/ 341 w 715"/>
                <a:gd name="T71" fmla="*/ 293 h 1121"/>
                <a:gd name="T72" fmla="*/ 331 w 715"/>
                <a:gd name="T73" fmla="*/ 293 h 1121"/>
                <a:gd name="T74" fmla="*/ 313 w 715"/>
                <a:gd name="T75" fmla="*/ 297 h 1121"/>
                <a:gd name="T76" fmla="*/ 299 w 715"/>
                <a:gd name="T77" fmla="*/ 307 h 1121"/>
                <a:gd name="T78" fmla="*/ 289 w 715"/>
                <a:gd name="T79" fmla="*/ 323 h 1121"/>
                <a:gd name="T80" fmla="*/ 285 w 715"/>
                <a:gd name="T81" fmla="*/ 341 h 1121"/>
                <a:gd name="T82" fmla="*/ 223 w 715"/>
                <a:gd name="T83" fmla="*/ 692 h 1121"/>
                <a:gd name="T84" fmla="*/ 163 w 715"/>
                <a:gd name="T85" fmla="*/ 1023 h 1121"/>
                <a:gd name="T86" fmla="*/ 151 w 715"/>
                <a:gd name="T87" fmla="*/ 1057 h 1121"/>
                <a:gd name="T88" fmla="*/ 125 w 715"/>
                <a:gd name="T89" fmla="*/ 1087 h 1121"/>
                <a:gd name="T90" fmla="*/ 94 w 715"/>
                <a:gd name="T91" fmla="*/ 1109 h 1121"/>
                <a:gd name="T92" fmla="*/ 58 w 715"/>
                <a:gd name="T93" fmla="*/ 1121 h 1121"/>
                <a:gd name="T94" fmla="*/ 46 w 715"/>
                <a:gd name="T95" fmla="*/ 1121 h 1121"/>
                <a:gd name="T96" fmla="*/ 24 w 715"/>
                <a:gd name="T97" fmla="*/ 1113 h 1121"/>
                <a:gd name="T98" fmla="*/ 8 w 715"/>
                <a:gd name="T99" fmla="*/ 1099 h 1121"/>
                <a:gd name="T100" fmla="*/ 0 w 715"/>
                <a:gd name="T101" fmla="*/ 1075 h 1121"/>
                <a:gd name="T102" fmla="*/ 0 w 715"/>
                <a:gd name="T103" fmla="*/ 1061 h 1121"/>
                <a:gd name="T104" fmla="*/ 6 w 715"/>
                <a:gd name="T105" fmla="*/ 864 h 1121"/>
                <a:gd name="T106" fmla="*/ 30 w 715"/>
                <a:gd name="T107" fmla="*/ 225 h 1121"/>
                <a:gd name="T108" fmla="*/ 36 w 715"/>
                <a:gd name="T109" fmla="*/ 130 h 1121"/>
                <a:gd name="T110" fmla="*/ 42 w 715"/>
                <a:gd name="T111" fmla="*/ 36 h 1121"/>
                <a:gd name="T112" fmla="*/ 46 w 715"/>
                <a:gd name="T113" fmla="*/ 1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5" h="1121">
                  <a:moveTo>
                    <a:pt x="46" y="10"/>
                  </a:moveTo>
                  <a:lnTo>
                    <a:pt x="46" y="10"/>
                  </a:lnTo>
                  <a:lnTo>
                    <a:pt x="157" y="62"/>
                  </a:lnTo>
                  <a:lnTo>
                    <a:pt x="157" y="62"/>
                  </a:lnTo>
                  <a:lnTo>
                    <a:pt x="187" y="74"/>
                  </a:lnTo>
                  <a:lnTo>
                    <a:pt x="217" y="84"/>
                  </a:lnTo>
                  <a:lnTo>
                    <a:pt x="247" y="92"/>
                  </a:lnTo>
                  <a:lnTo>
                    <a:pt x="277" y="96"/>
                  </a:lnTo>
                  <a:lnTo>
                    <a:pt x="309" y="98"/>
                  </a:lnTo>
                  <a:lnTo>
                    <a:pt x="339" y="100"/>
                  </a:lnTo>
                  <a:lnTo>
                    <a:pt x="371" y="98"/>
                  </a:lnTo>
                  <a:lnTo>
                    <a:pt x="403" y="96"/>
                  </a:lnTo>
                  <a:lnTo>
                    <a:pt x="403" y="96"/>
                  </a:lnTo>
                  <a:lnTo>
                    <a:pt x="435" y="94"/>
                  </a:lnTo>
                  <a:lnTo>
                    <a:pt x="467" y="88"/>
                  </a:lnTo>
                  <a:lnTo>
                    <a:pt x="483" y="84"/>
                  </a:lnTo>
                  <a:lnTo>
                    <a:pt x="499" y="78"/>
                  </a:lnTo>
                  <a:lnTo>
                    <a:pt x="513" y="70"/>
                  </a:lnTo>
                  <a:lnTo>
                    <a:pt x="527" y="60"/>
                  </a:lnTo>
                  <a:lnTo>
                    <a:pt x="527" y="60"/>
                  </a:lnTo>
                  <a:lnTo>
                    <a:pt x="541" y="48"/>
                  </a:lnTo>
                  <a:lnTo>
                    <a:pt x="547" y="42"/>
                  </a:lnTo>
                  <a:lnTo>
                    <a:pt x="551" y="34"/>
                  </a:lnTo>
                  <a:lnTo>
                    <a:pt x="551" y="34"/>
                  </a:lnTo>
                  <a:lnTo>
                    <a:pt x="555" y="24"/>
                  </a:lnTo>
                  <a:lnTo>
                    <a:pt x="561" y="14"/>
                  </a:lnTo>
                  <a:lnTo>
                    <a:pt x="569" y="8"/>
                  </a:lnTo>
                  <a:lnTo>
                    <a:pt x="575" y="4"/>
                  </a:lnTo>
                  <a:lnTo>
                    <a:pt x="585" y="2"/>
                  </a:lnTo>
                  <a:lnTo>
                    <a:pt x="593" y="0"/>
                  </a:lnTo>
                  <a:lnTo>
                    <a:pt x="615" y="0"/>
                  </a:lnTo>
                  <a:lnTo>
                    <a:pt x="615" y="0"/>
                  </a:lnTo>
                  <a:lnTo>
                    <a:pt x="653" y="2"/>
                  </a:lnTo>
                  <a:lnTo>
                    <a:pt x="663" y="4"/>
                  </a:lnTo>
                  <a:lnTo>
                    <a:pt x="671" y="8"/>
                  </a:lnTo>
                  <a:lnTo>
                    <a:pt x="673" y="14"/>
                  </a:lnTo>
                  <a:lnTo>
                    <a:pt x="675" y="24"/>
                  </a:lnTo>
                  <a:lnTo>
                    <a:pt x="675" y="60"/>
                  </a:lnTo>
                  <a:lnTo>
                    <a:pt x="675" y="60"/>
                  </a:lnTo>
                  <a:lnTo>
                    <a:pt x="715" y="1047"/>
                  </a:lnTo>
                  <a:lnTo>
                    <a:pt x="715" y="1047"/>
                  </a:lnTo>
                  <a:lnTo>
                    <a:pt x="715" y="1069"/>
                  </a:lnTo>
                  <a:lnTo>
                    <a:pt x="711" y="1087"/>
                  </a:lnTo>
                  <a:lnTo>
                    <a:pt x="703" y="1103"/>
                  </a:lnTo>
                  <a:lnTo>
                    <a:pt x="699" y="1107"/>
                  </a:lnTo>
                  <a:lnTo>
                    <a:pt x="693" y="1113"/>
                  </a:lnTo>
                  <a:lnTo>
                    <a:pt x="687" y="1115"/>
                  </a:lnTo>
                  <a:lnTo>
                    <a:pt x="681" y="1119"/>
                  </a:lnTo>
                  <a:lnTo>
                    <a:pt x="665" y="1121"/>
                  </a:lnTo>
                  <a:lnTo>
                    <a:pt x="645" y="1117"/>
                  </a:lnTo>
                  <a:lnTo>
                    <a:pt x="625" y="1111"/>
                  </a:lnTo>
                  <a:lnTo>
                    <a:pt x="625" y="1111"/>
                  </a:lnTo>
                  <a:lnTo>
                    <a:pt x="609" y="1103"/>
                  </a:lnTo>
                  <a:lnTo>
                    <a:pt x="593" y="1095"/>
                  </a:lnTo>
                  <a:lnTo>
                    <a:pt x="581" y="1085"/>
                  </a:lnTo>
                  <a:lnTo>
                    <a:pt x="569" y="1073"/>
                  </a:lnTo>
                  <a:lnTo>
                    <a:pt x="561" y="1061"/>
                  </a:lnTo>
                  <a:lnTo>
                    <a:pt x="553" y="1047"/>
                  </a:lnTo>
                  <a:lnTo>
                    <a:pt x="545" y="1031"/>
                  </a:lnTo>
                  <a:lnTo>
                    <a:pt x="541" y="1013"/>
                  </a:lnTo>
                  <a:lnTo>
                    <a:pt x="541" y="1013"/>
                  </a:lnTo>
                  <a:lnTo>
                    <a:pt x="491" y="808"/>
                  </a:lnTo>
                  <a:lnTo>
                    <a:pt x="443" y="606"/>
                  </a:lnTo>
                  <a:lnTo>
                    <a:pt x="443" y="606"/>
                  </a:lnTo>
                  <a:lnTo>
                    <a:pt x="379" y="337"/>
                  </a:lnTo>
                  <a:lnTo>
                    <a:pt x="379" y="337"/>
                  </a:lnTo>
                  <a:lnTo>
                    <a:pt x="373" y="319"/>
                  </a:lnTo>
                  <a:lnTo>
                    <a:pt x="369" y="311"/>
                  </a:lnTo>
                  <a:lnTo>
                    <a:pt x="363" y="305"/>
                  </a:lnTo>
                  <a:lnTo>
                    <a:pt x="357" y="299"/>
                  </a:lnTo>
                  <a:lnTo>
                    <a:pt x="349" y="295"/>
                  </a:lnTo>
                  <a:lnTo>
                    <a:pt x="341" y="293"/>
                  </a:lnTo>
                  <a:lnTo>
                    <a:pt x="331" y="293"/>
                  </a:lnTo>
                  <a:lnTo>
                    <a:pt x="331" y="293"/>
                  </a:lnTo>
                  <a:lnTo>
                    <a:pt x="321" y="295"/>
                  </a:lnTo>
                  <a:lnTo>
                    <a:pt x="313" y="297"/>
                  </a:lnTo>
                  <a:lnTo>
                    <a:pt x="305" y="301"/>
                  </a:lnTo>
                  <a:lnTo>
                    <a:pt x="299" y="307"/>
                  </a:lnTo>
                  <a:lnTo>
                    <a:pt x="295" y="315"/>
                  </a:lnTo>
                  <a:lnTo>
                    <a:pt x="289" y="323"/>
                  </a:lnTo>
                  <a:lnTo>
                    <a:pt x="285" y="341"/>
                  </a:lnTo>
                  <a:lnTo>
                    <a:pt x="285" y="341"/>
                  </a:lnTo>
                  <a:lnTo>
                    <a:pt x="223" y="692"/>
                  </a:lnTo>
                  <a:lnTo>
                    <a:pt x="223" y="692"/>
                  </a:lnTo>
                  <a:lnTo>
                    <a:pt x="163" y="1023"/>
                  </a:lnTo>
                  <a:lnTo>
                    <a:pt x="163" y="1023"/>
                  </a:lnTo>
                  <a:lnTo>
                    <a:pt x="159" y="1039"/>
                  </a:lnTo>
                  <a:lnTo>
                    <a:pt x="151" y="1057"/>
                  </a:lnTo>
                  <a:lnTo>
                    <a:pt x="139" y="1073"/>
                  </a:lnTo>
                  <a:lnTo>
                    <a:pt x="125" y="1087"/>
                  </a:lnTo>
                  <a:lnTo>
                    <a:pt x="109" y="1099"/>
                  </a:lnTo>
                  <a:lnTo>
                    <a:pt x="94" y="1109"/>
                  </a:lnTo>
                  <a:lnTo>
                    <a:pt x="76" y="1117"/>
                  </a:lnTo>
                  <a:lnTo>
                    <a:pt x="58" y="1121"/>
                  </a:lnTo>
                  <a:lnTo>
                    <a:pt x="58" y="1121"/>
                  </a:lnTo>
                  <a:lnTo>
                    <a:pt x="46" y="1121"/>
                  </a:lnTo>
                  <a:lnTo>
                    <a:pt x="34" y="1119"/>
                  </a:lnTo>
                  <a:lnTo>
                    <a:pt x="24" y="1113"/>
                  </a:lnTo>
                  <a:lnTo>
                    <a:pt x="16" y="1107"/>
                  </a:lnTo>
                  <a:lnTo>
                    <a:pt x="8" y="1099"/>
                  </a:lnTo>
                  <a:lnTo>
                    <a:pt x="4" y="1087"/>
                  </a:lnTo>
                  <a:lnTo>
                    <a:pt x="0" y="1075"/>
                  </a:lnTo>
                  <a:lnTo>
                    <a:pt x="0" y="1061"/>
                  </a:lnTo>
                  <a:lnTo>
                    <a:pt x="0" y="1061"/>
                  </a:lnTo>
                  <a:lnTo>
                    <a:pt x="2" y="963"/>
                  </a:lnTo>
                  <a:lnTo>
                    <a:pt x="6" y="864"/>
                  </a:lnTo>
                  <a:lnTo>
                    <a:pt x="6" y="864"/>
                  </a:lnTo>
                  <a:lnTo>
                    <a:pt x="30" y="225"/>
                  </a:lnTo>
                  <a:lnTo>
                    <a:pt x="30" y="225"/>
                  </a:lnTo>
                  <a:lnTo>
                    <a:pt x="36" y="130"/>
                  </a:lnTo>
                  <a:lnTo>
                    <a:pt x="42" y="36"/>
                  </a:lnTo>
                  <a:lnTo>
                    <a:pt x="42" y="36"/>
                  </a:lnTo>
                  <a:lnTo>
                    <a:pt x="44" y="24"/>
                  </a:lnTo>
                  <a:lnTo>
                    <a:pt x="46" y="10"/>
                  </a:lnTo>
                  <a:lnTo>
                    <a:pt x="46"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sp>
          <p:nvSpPr>
            <p:cNvPr id="145" name="Freeform 14">
              <a:extLst>
                <a:ext uri="{FF2B5EF4-FFF2-40B4-BE49-F238E27FC236}">
                  <a16:creationId xmlns:a16="http://schemas.microsoft.com/office/drawing/2014/main" id="{937F898A-A0B6-653F-F511-61B867700048}"/>
                </a:ext>
              </a:extLst>
            </p:cNvPr>
            <p:cNvSpPr>
              <a:spLocks/>
            </p:cNvSpPr>
            <p:nvPr/>
          </p:nvSpPr>
          <p:spPr bwMode="auto">
            <a:xfrm>
              <a:off x="11180822" y="4311310"/>
              <a:ext cx="53579" cy="76880"/>
            </a:xfrm>
            <a:custGeom>
              <a:avLst/>
              <a:gdLst>
                <a:gd name="T0" fmla="*/ 338 w 338"/>
                <a:gd name="T1" fmla="*/ 191 h 485"/>
                <a:gd name="T2" fmla="*/ 322 w 338"/>
                <a:gd name="T3" fmla="*/ 317 h 485"/>
                <a:gd name="T4" fmla="*/ 316 w 338"/>
                <a:gd name="T5" fmla="*/ 365 h 485"/>
                <a:gd name="T6" fmla="*/ 310 w 338"/>
                <a:gd name="T7" fmla="*/ 387 h 485"/>
                <a:gd name="T8" fmla="*/ 286 w 338"/>
                <a:gd name="T9" fmla="*/ 429 h 485"/>
                <a:gd name="T10" fmla="*/ 248 w 338"/>
                <a:gd name="T11" fmla="*/ 461 h 485"/>
                <a:gd name="T12" fmla="*/ 204 w 338"/>
                <a:gd name="T13" fmla="*/ 479 h 485"/>
                <a:gd name="T14" fmla="*/ 180 w 338"/>
                <a:gd name="T15" fmla="*/ 485 h 485"/>
                <a:gd name="T16" fmla="*/ 126 w 338"/>
                <a:gd name="T17" fmla="*/ 481 h 485"/>
                <a:gd name="T18" fmla="*/ 78 w 338"/>
                <a:gd name="T19" fmla="*/ 465 h 485"/>
                <a:gd name="T20" fmla="*/ 40 w 338"/>
                <a:gd name="T21" fmla="*/ 433 h 485"/>
                <a:gd name="T22" fmla="*/ 14 w 338"/>
                <a:gd name="T23" fmla="*/ 389 h 485"/>
                <a:gd name="T24" fmla="*/ 8 w 338"/>
                <a:gd name="T25" fmla="*/ 365 h 485"/>
                <a:gd name="T26" fmla="*/ 0 w 338"/>
                <a:gd name="T27" fmla="*/ 317 h 485"/>
                <a:gd name="T28" fmla="*/ 2 w 338"/>
                <a:gd name="T29" fmla="*/ 293 h 485"/>
                <a:gd name="T30" fmla="*/ 10 w 338"/>
                <a:gd name="T31" fmla="*/ 209 h 485"/>
                <a:gd name="T32" fmla="*/ 24 w 338"/>
                <a:gd name="T33" fmla="*/ 124 h 485"/>
                <a:gd name="T34" fmla="*/ 32 w 338"/>
                <a:gd name="T35" fmla="*/ 94 h 485"/>
                <a:gd name="T36" fmla="*/ 48 w 338"/>
                <a:gd name="T37" fmla="*/ 68 h 485"/>
                <a:gd name="T38" fmla="*/ 68 w 338"/>
                <a:gd name="T39" fmla="*/ 46 h 485"/>
                <a:gd name="T40" fmla="*/ 90 w 338"/>
                <a:gd name="T41" fmla="*/ 28 h 485"/>
                <a:gd name="T42" fmla="*/ 144 w 338"/>
                <a:gd name="T43" fmla="*/ 6 h 485"/>
                <a:gd name="T44" fmla="*/ 170 w 338"/>
                <a:gd name="T45" fmla="*/ 0 h 485"/>
                <a:gd name="T46" fmla="*/ 196 w 338"/>
                <a:gd name="T47" fmla="*/ 2 h 485"/>
                <a:gd name="T48" fmla="*/ 210 w 338"/>
                <a:gd name="T49" fmla="*/ 4 h 485"/>
                <a:gd name="T50" fmla="*/ 238 w 338"/>
                <a:gd name="T51" fmla="*/ 14 h 485"/>
                <a:gd name="T52" fmla="*/ 264 w 338"/>
                <a:gd name="T53" fmla="*/ 30 h 485"/>
                <a:gd name="T54" fmla="*/ 288 w 338"/>
                <a:gd name="T55" fmla="*/ 50 h 485"/>
                <a:gd name="T56" fmla="*/ 306 w 338"/>
                <a:gd name="T57" fmla="*/ 74 h 485"/>
                <a:gd name="T58" fmla="*/ 322 w 338"/>
                <a:gd name="T59" fmla="*/ 102 h 485"/>
                <a:gd name="T60" fmla="*/ 332 w 338"/>
                <a:gd name="T61" fmla="*/ 134 h 485"/>
                <a:gd name="T62" fmla="*/ 336 w 338"/>
                <a:gd name="T63" fmla="*/ 170 h 485"/>
                <a:gd name="T64" fmla="*/ 338 w 338"/>
                <a:gd name="T65" fmla="*/ 19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8" h="485">
                  <a:moveTo>
                    <a:pt x="338" y="191"/>
                  </a:moveTo>
                  <a:lnTo>
                    <a:pt x="338" y="191"/>
                  </a:lnTo>
                  <a:lnTo>
                    <a:pt x="328" y="271"/>
                  </a:lnTo>
                  <a:lnTo>
                    <a:pt x="322" y="317"/>
                  </a:lnTo>
                  <a:lnTo>
                    <a:pt x="316" y="365"/>
                  </a:lnTo>
                  <a:lnTo>
                    <a:pt x="316" y="365"/>
                  </a:lnTo>
                  <a:lnTo>
                    <a:pt x="314" y="377"/>
                  </a:lnTo>
                  <a:lnTo>
                    <a:pt x="310" y="387"/>
                  </a:lnTo>
                  <a:lnTo>
                    <a:pt x="300" y="409"/>
                  </a:lnTo>
                  <a:lnTo>
                    <a:pt x="286" y="429"/>
                  </a:lnTo>
                  <a:lnTo>
                    <a:pt x="268" y="445"/>
                  </a:lnTo>
                  <a:lnTo>
                    <a:pt x="248" y="461"/>
                  </a:lnTo>
                  <a:lnTo>
                    <a:pt x="228" y="471"/>
                  </a:lnTo>
                  <a:lnTo>
                    <a:pt x="204" y="479"/>
                  </a:lnTo>
                  <a:lnTo>
                    <a:pt x="180" y="485"/>
                  </a:lnTo>
                  <a:lnTo>
                    <a:pt x="180" y="485"/>
                  </a:lnTo>
                  <a:lnTo>
                    <a:pt x="152" y="485"/>
                  </a:lnTo>
                  <a:lnTo>
                    <a:pt x="126" y="481"/>
                  </a:lnTo>
                  <a:lnTo>
                    <a:pt x="100" y="475"/>
                  </a:lnTo>
                  <a:lnTo>
                    <a:pt x="78" y="465"/>
                  </a:lnTo>
                  <a:lnTo>
                    <a:pt x="58" y="451"/>
                  </a:lnTo>
                  <a:lnTo>
                    <a:pt x="40" y="433"/>
                  </a:lnTo>
                  <a:lnTo>
                    <a:pt x="26" y="413"/>
                  </a:lnTo>
                  <a:lnTo>
                    <a:pt x="14" y="389"/>
                  </a:lnTo>
                  <a:lnTo>
                    <a:pt x="14" y="389"/>
                  </a:lnTo>
                  <a:lnTo>
                    <a:pt x="8" y="365"/>
                  </a:lnTo>
                  <a:lnTo>
                    <a:pt x="4" y="341"/>
                  </a:lnTo>
                  <a:lnTo>
                    <a:pt x="0" y="317"/>
                  </a:lnTo>
                  <a:lnTo>
                    <a:pt x="2" y="293"/>
                  </a:lnTo>
                  <a:lnTo>
                    <a:pt x="2" y="293"/>
                  </a:lnTo>
                  <a:lnTo>
                    <a:pt x="4" y="251"/>
                  </a:lnTo>
                  <a:lnTo>
                    <a:pt x="10" y="209"/>
                  </a:lnTo>
                  <a:lnTo>
                    <a:pt x="24" y="124"/>
                  </a:lnTo>
                  <a:lnTo>
                    <a:pt x="24" y="124"/>
                  </a:lnTo>
                  <a:lnTo>
                    <a:pt x="26" y="108"/>
                  </a:lnTo>
                  <a:lnTo>
                    <a:pt x="32" y="94"/>
                  </a:lnTo>
                  <a:lnTo>
                    <a:pt x="38" y="82"/>
                  </a:lnTo>
                  <a:lnTo>
                    <a:pt x="48" y="68"/>
                  </a:lnTo>
                  <a:lnTo>
                    <a:pt x="56" y="58"/>
                  </a:lnTo>
                  <a:lnTo>
                    <a:pt x="68" y="46"/>
                  </a:lnTo>
                  <a:lnTo>
                    <a:pt x="78" y="36"/>
                  </a:lnTo>
                  <a:lnTo>
                    <a:pt x="90" y="28"/>
                  </a:lnTo>
                  <a:lnTo>
                    <a:pt x="116" y="14"/>
                  </a:lnTo>
                  <a:lnTo>
                    <a:pt x="144" y="6"/>
                  </a:lnTo>
                  <a:lnTo>
                    <a:pt x="158" y="2"/>
                  </a:lnTo>
                  <a:lnTo>
                    <a:pt x="170" y="0"/>
                  </a:lnTo>
                  <a:lnTo>
                    <a:pt x="184" y="0"/>
                  </a:lnTo>
                  <a:lnTo>
                    <a:pt x="196" y="2"/>
                  </a:lnTo>
                  <a:lnTo>
                    <a:pt x="196" y="2"/>
                  </a:lnTo>
                  <a:lnTo>
                    <a:pt x="210" y="4"/>
                  </a:lnTo>
                  <a:lnTo>
                    <a:pt x="224" y="8"/>
                  </a:lnTo>
                  <a:lnTo>
                    <a:pt x="238" y="14"/>
                  </a:lnTo>
                  <a:lnTo>
                    <a:pt x="252" y="22"/>
                  </a:lnTo>
                  <a:lnTo>
                    <a:pt x="264" y="30"/>
                  </a:lnTo>
                  <a:lnTo>
                    <a:pt x="276" y="38"/>
                  </a:lnTo>
                  <a:lnTo>
                    <a:pt x="288" y="50"/>
                  </a:lnTo>
                  <a:lnTo>
                    <a:pt x="298" y="60"/>
                  </a:lnTo>
                  <a:lnTo>
                    <a:pt x="306" y="74"/>
                  </a:lnTo>
                  <a:lnTo>
                    <a:pt x="314" y="88"/>
                  </a:lnTo>
                  <a:lnTo>
                    <a:pt x="322" y="102"/>
                  </a:lnTo>
                  <a:lnTo>
                    <a:pt x="328" y="118"/>
                  </a:lnTo>
                  <a:lnTo>
                    <a:pt x="332" y="134"/>
                  </a:lnTo>
                  <a:lnTo>
                    <a:pt x="334" y="152"/>
                  </a:lnTo>
                  <a:lnTo>
                    <a:pt x="336" y="170"/>
                  </a:lnTo>
                  <a:lnTo>
                    <a:pt x="338" y="191"/>
                  </a:lnTo>
                  <a:lnTo>
                    <a:pt x="338" y="1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5725" tIns="42863" rIns="85725" bIns="42863" numCol="1" anchor="t" anchorCtr="0" compatLnSpc="1">
              <a:prstTxWarp prst="textNoShape">
                <a:avLst/>
              </a:prstTxWarp>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IN" sz="1688" b="0" i="0" u="none" strike="noStrike" kern="1200" cap="none" spc="0" normalizeH="0" baseline="0" noProof="0">
                <a:ln>
                  <a:noFill/>
                </a:ln>
                <a:solidFill>
                  <a:srgbClr val="001E60"/>
                </a:solidFill>
                <a:effectLst/>
                <a:uLnTx/>
                <a:uFillTx/>
                <a:latin typeface="Arial" panose="020B0604020202020204"/>
                <a:ea typeface="+mn-ea"/>
                <a:cs typeface="+mn-cs"/>
              </a:endParaRPr>
            </a:p>
          </p:txBody>
        </p:sp>
      </p:grpSp>
      <p:sp>
        <p:nvSpPr>
          <p:cNvPr id="11" name="Rectangle 10">
            <a:extLst>
              <a:ext uri="{FF2B5EF4-FFF2-40B4-BE49-F238E27FC236}">
                <a16:creationId xmlns:a16="http://schemas.microsoft.com/office/drawing/2014/main" id="{4E277F6D-4347-D912-81C2-28FFD02B906D}"/>
              </a:ext>
            </a:extLst>
          </p:cNvPr>
          <p:cNvSpPr/>
          <p:nvPr/>
        </p:nvSpPr>
        <p:spPr>
          <a:xfrm>
            <a:off x="863203" y="1009054"/>
            <a:ext cx="10456663" cy="4649749"/>
          </a:xfrm>
          <a:prstGeom prst="rect">
            <a:avLst/>
          </a:prstGeom>
          <a:noFill/>
          <a:ln w="6350">
            <a:solidFill>
              <a:srgbClr val="6E61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560181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Alexion Theme Text Master">
  <a:themeElements>
    <a:clrScheme name="Custom 1">
      <a:dk1>
        <a:srgbClr val="001E60"/>
      </a:dk1>
      <a:lt1>
        <a:srgbClr val="FFFFFF"/>
      </a:lt1>
      <a:dk2>
        <a:srgbClr val="6E6159"/>
      </a:dk2>
      <a:lt2>
        <a:srgbClr val="00A6CE"/>
      </a:lt2>
      <a:accent1>
        <a:srgbClr val="002F6C"/>
      </a:accent1>
      <a:accent2>
        <a:srgbClr val="E35105"/>
      </a:accent2>
      <a:accent3>
        <a:srgbClr val="B52455"/>
      </a:accent3>
      <a:accent4>
        <a:srgbClr val="FFA300"/>
      </a:accent4>
      <a:accent5>
        <a:srgbClr val="6B3077"/>
      </a:accent5>
      <a:accent6>
        <a:srgbClr val="799A01"/>
      </a:accent6>
      <a:hlink>
        <a:srgbClr val="0092CB"/>
      </a:hlink>
      <a:folHlink>
        <a:srgbClr val="1006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xion_CorporateTemplate_Montserrat_Wide_2_7.21" id="{59D537BF-B9E8-0E4D-BDF9-EBB0B13F036D}" vid="{9D15678C-4C8B-A544-AC5C-469B4F5E1F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lexion">
    <a:dk1>
      <a:sysClr val="windowText" lastClr="000000"/>
    </a:dk1>
    <a:lt1>
      <a:sysClr val="window" lastClr="FFFFFF"/>
    </a:lt1>
    <a:dk2>
      <a:srgbClr val="002E89"/>
    </a:dk2>
    <a:lt2>
      <a:srgbClr val="C5D8FF"/>
    </a:lt2>
    <a:accent1>
      <a:srgbClr val="F7981D"/>
    </a:accent1>
    <a:accent2>
      <a:srgbClr val="C5D8FF"/>
    </a:accent2>
    <a:accent3>
      <a:srgbClr val="262626"/>
    </a:accent3>
    <a:accent4>
      <a:srgbClr val="7F7F7F"/>
    </a:accent4>
    <a:accent5>
      <a:srgbClr val="FFC671"/>
    </a:accent5>
    <a:accent6>
      <a:srgbClr val="BFBFBF"/>
    </a:accent6>
    <a:hlink>
      <a:srgbClr val="000099"/>
    </a:hlink>
    <a:folHlink>
      <a:srgbClr val="210A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lexion">
    <a:dk1>
      <a:sysClr val="windowText" lastClr="000000"/>
    </a:dk1>
    <a:lt1>
      <a:sysClr val="window" lastClr="FFFFFF"/>
    </a:lt1>
    <a:dk2>
      <a:srgbClr val="002E89"/>
    </a:dk2>
    <a:lt2>
      <a:srgbClr val="C5D8FF"/>
    </a:lt2>
    <a:accent1>
      <a:srgbClr val="F7981D"/>
    </a:accent1>
    <a:accent2>
      <a:srgbClr val="C5D8FF"/>
    </a:accent2>
    <a:accent3>
      <a:srgbClr val="262626"/>
    </a:accent3>
    <a:accent4>
      <a:srgbClr val="7F7F7F"/>
    </a:accent4>
    <a:accent5>
      <a:srgbClr val="FFC671"/>
    </a:accent5>
    <a:accent6>
      <a:srgbClr val="BFBFBF"/>
    </a:accent6>
    <a:hlink>
      <a:srgbClr val="000099"/>
    </a:hlink>
    <a:folHlink>
      <a:srgbClr val="210A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lexion">
    <a:dk1>
      <a:sysClr val="windowText" lastClr="000000"/>
    </a:dk1>
    <a:lt1>
      <a:sysClr val="window" lastClr="FFFFFF"/>
    </a:lt1>
    <a:dk2>
      <a:srgbClr val="002E89"/>
    </a:dk2>
    <a:lt2>
      <a:srgbClr val="C5D8FF"/>
    </a:lt2>
    <a:accent1>
      <a:srgbClr val="F7981D"/>
    </a:accent1>
    <a:accent2>
      <a:srgbClr val="C5D8FF"/>
    </a:accent2>
    <a:accent3>
      <a:srgbClr val="262626"/>
    </a:accent3>
    <a:accent4>
      <a:srgbClr val="7F7F7F"/>
    </a:accent4>
    <a:accent5>
      <a:srgbClr val="FFC671"/>
    </a:accent5>
    <a:accent6>
      <a:srgbClr val="BFBFBF"/>
    </a:accent6>
    <a:hlink>
      <a:srgbClr val="000099"/>
    </a:hlink>
    <a:folHlink>
      <a:srgbClr val="210A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trensiq GMA medinfo">
    <a:dk1>
      <a:sysClr val="windowText" lastClr="000000"/>
    </a:dk1>
    <a:lt1>
      <a:sysClr val="window" lastClr="FFFFFF"/>
    </a:lt1>
    <a:dk2>
      <a:srgbClr val="1F497D"/>
    </a:dk2>
    <a:lt2>
      <a:srgbClr val="EEECE1"/>
    </a:lt2>
    <a:accent1>
      <a:srgbClr val="444444"/>
    </a:accent1>
    <a:accent2>
      <a:srgbClr val="03487B"/>
    </a:accent2>
    <a:accent3>
      <a:srgbClr val="1D7C81"/>
    </a:accent3>
    <a:accent4>
      <a:srgbClr val="5A8F29"/>
    </a:accent4>
    <a:accent5>
      <a:srgbClr val="EDAD1F"/>
    </a:accent5>
    <a:accent6>
      <a:srgbClr val="823E55"/>
    </a:accent6>
    <a:hlink>
      <a:srgbClr val="0000FF"/>
    </a:hlink>
    <a:folHlink>
      <a:srgbClr val="800080"/>
    </a:folHlink>
  </a:clrScheme>
  <a:fontScheme name="Custom 6">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trensiq GMA medinfo">
    <a:dk1>
      <a:sysClr val="windowText" lastClr="000000"/>
    </a:dk1>
    <a:lt1>
      <a:sysClr val="window" lastClr="FFFFFF"/>
    </a:lt1>
    <a:dk2>
      <a:srgbClr val="1F497D"/>
    </a:dk2>
    <a:lt2>
      <a:srgbClr val="EEECE1"/>
    </a:lt2>
    <a:accent1>
      <a:srgbClr val="444444"/>
    </a:accent1>
    <a:accent2>
      <a:srgbClr val="03487B"/>
    </a:accent2>
    <a:accent3>
      <a:srgbClr val="1D7C81"/>
    </a:accent3>
    <a:accent4>
      <a:srgbClr val="5A8F29"/>
    </a:accent4>
    <a:accent5>
      <a:srgbClr val="EDAD1F"/>
    </a:accent5>
    <a:accent6>
      <a:srgbClr val="823E55"/>
    </a:accent6>
    <a:hlink>
      <a:srgbClr val="0000FF"/>
    </a:hlink>
    <a:folHlink>
      <a:srgbClr val="800080"/>
    </a:folHlink>
  </a:clrScheme>
  <a:fontScheme name="Custom 6">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9274</Words>
  <Application>Microsoft Office PowerPoint</Application>
  <PresentationFormat>Widescreen</PresentationFormat>
  <Paragraphs>1256</Paragraphs>
  <Slides>58</Slides>
  <Notes>48</Notes>
  <HiddenSlides>11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58</vt:i4>
      </vt:variant>
    </vt:vector>
  </HeadingPairs>
  <TitlesOfParts>
    <vt:vector size="74" baseType="lpstr">
      <vt:lpstr>Yu Mincho</vt:lpstr>
      <vt:lpstr>Aptos</vt:lpstr>
      <vt:lpstr>Aptos Display</vt:lpstr>
      <vt:lpstr>Arial</vt:lpstr>
      <vt:lpstr>Arial,Sans-Serif</vt:lpstr>
      <vt:lpstr>Calibri</vt:lpstr>
      <vt:lpstr>Calibri Light</vt:lpstr>
      <vt:lpstr>Courier New</vt:lpstr>
      <vt:lpstr>Engravers MT</vt:lpstr>
      <vt:lpstr>Montserrat</vt:lpstr>
      <vt:lpstr>Times New Roman</vt:lpstr>
      <vt:lpstr>Wingdings</vt:lpstr>
      <vt:lpstr>ヒラギノ角ゴ Pro W3</vt:lpstr>
      <vt:lpstr>Office Theme</vt:lpstr>
      <vt:lpstr>1_Office Theme</vt:lpstr>
      <vt:lpstr>Alexion Theme Text Master</vt:lpstr>
      <vt:lpstr>Overview Hypophosphatasia</vt:lpstr>
      <vt:lpstr>PowerPoint Presentation</vt:lpstr>
      <vt:lpstr>PowerPoint Presentation</vt:lpstr>
      <vt:lpstr>Hypophosphatasia – caused by mutations in ALPL gene</vt:lpstr>
      <vt:lpstr>Inheritance of HPP </vt:lpstr>
      <vt:lpstr>Low serum ALP activity leads to a range of skeletal and nonskeletal clinical manifestations</vt:lpstr>
      <vt:lpstr>Mechanism of Hypophosphatasia (HPP) HPP Pathophysiology</vt:lpstr>
      <vt:lpstr>Features of HPP</vt:lpstr>
      <vt:lpstr>HPP manifestations among infants</vt:lpstr>
      <vt:lpstr>Radiographic features of HPP: Infants &lt;6 months of age</vt:lpstr>
      <vt:lpstr>Skeletal manifestations of HPP in infants</vt:lpstr>
      <vt:lpstr>Patients with perinatal and infantile HPP have reduced survival ratesa </vt:lpstr>
      <vt:lpstr>Disease burden among children</vt:lpstr>
      <vt:lpstr>Renal complications result from impaired calcium and phosphate homeostasis</vt:lpstr>
      <vt:lpstr>Diagnosis of HPP in children and adolescents </vt:lpstr>
      <vt:lpstr>Consensus recommendations to diagnose HPP in children and adults  (2 of 2)1-3,a,b</vt:lpstr>
      <vt:lpstr>Serum ALP activity varies by age and gender </vt:lpstr>
      <vt:lpstr>Management of calcium and vitamin D</vt:lpstr>
      <vt:lpstr>Surgical management of craniosynostosis in HPP</vt:lpstr>
      <vt:lpstr>Asfotase alfa molecular structure </vt:lpstr>
      <vt:lpstr>Asfotase alfa: Therapeutic indications and dosage</vt:lpstr>
      <vt:lpstr>Asfotase alfa: Dosage forms and strengths</vt:lpstr>
      <vt:lpstr>PowerPoint Presentation</vt:lpstr>
      <vt:lpstr>ENB-010-10: Study design and objectives </vt:lpstr>
      <vt:lpstr>ENB-010-10 (≤5 years at inclusion)  Skeletal mineralization: RGI-C</vt:lpstr>
      <vt:lpstr>ENB-010-10 (≤5 years at inclusion)  Skeletal mineralization: RSS scores</vt:lpstr>
      <vt:lpstr>ENB-010-10 (≤5 years at inclusion)  Growth: Length/height and weight Z-scores</vt:lpstr>
      <vt:lpstr>PowerPoint Presentation</vt:lpstr>
      <vt:lpstr>ENB-006-09/ENB-008-10: Study design and objectives</vt:lpstr>
      <vt:lpstr>ENB-006-09/ENB-008-10 (6 to 12 years at inclusion) Skeletal mineralization: RGI-C scores</vt:lpstr>
      <vt:lpstr>ENB-006-09/ENB-008-10 (6 to 12 years at inclusion) Skeletal mineralization: RGI-C scores</vt:lpstr>
      <vt:lpstr>ENB-006-09/ENB-008-10 (6 to 12 years at inclusion) Skeletal mineralization: RSS scores</vt:lpstr>
      <vt:lpstr>ENB-006-09/ENB-008-10 (6 to 12 years at inclusion) Growth: Height and weight Z-scores</vt:lpstr>
      <vt:lpstr>ENB-006-09/ENB-008-10 (6 to 12 years at inclusion) Physical function: 6MWT and BOT-2</vt:lpstr>
      <vt:lpstr>ENB-006-09/ENB-008-10 (6 to 12 years at inclusion) Physical function: CHAQ and PODCI</vt:lpstr>
      <vt:lpstr>Asfotase alfa clinical studies: Growth in juvenile-onset HPP </vt:lpstr>
      <vt:lpstr>Case 1</vt:lpstr>
      <vt:lpstr>Case 1</vt:lpstr>
      <vt:lpstr>PowerPoint Presentation</vt:lpstr>
      <vt:lpstr>PowerPoint Presentation</vt:lpstr>
      <vt:lpstr>Case 1</vt:lpstr>
      <vt:lpstr>PowerPoint Presentation</vt:lpstr>
      <vt:lpstr>PowerPoint Presentation</vt:lpstr>
      <vt:lpstr>PowerPoint Presentation</vt:lpstr>
      <vt:lpstr>PowerPoint Presentation</vt:lpstr>
      <vt:lpstr>Last visit to clinic</vt:lpstr>
      <vt:lpstr>PowerPoint Presentation</vt:lpstr>
      <vt:lpstr>PowerPoint Presentation</vt:lpstr>
      <vt:lpstr>PowerPoint Presentation</vt:lpstr>
      <vt:lpstr>PowerPoint Presentation</vt:lpstr>
      <vt:lpstr>Comparing Nout with her brother and cousin on treatment</vt:lpstr>
      <vt:lpstr>PowerPoint Presentation</vt:lpstr>
      <vt:lpstr>Arwa ( not treated 15 years old girl with HPP)</vt:lpstr>
      <vt:lpstr>A 14 years old from has the following problems; Infantile hypophosphatasia due to familial homozygous mutation in ALPL gene (C.293C&gt;T, p. S98F), nephrocalcinosis and nephrolithiasis secondary to infantile hypophosphatasia, Craniosynostosis, status post craniotomy</vt:lpstr>
      <vt:lpstr>PowerPoint Presentation</vt:lpstr>
      <vt:lpstr>PowerPoint Presentation</vt:lpstr>
      <vt:lpstr>Home Messages on HPP</vt:lpstr>
      <vt:lpstr>Thank You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 Jiunaidi, Hudana</dc:creator>
  <cp:lastModifiedBy>Afaf Alsagheir</cp:lastModifiedBy>
  <cp:revision>3</cp:revision>
  <dcterms:created xsi:type="dcterms:W3CDTF">2026-04-15T09:47:06Z</dcterms:created>
  <dcterms:modified xsi:type="dcterms:W3CDTF">2026-04-25T04:44:39Z</dcterms:modified>
</cp:coreProperties>
</file>