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140754788" r:id="rId6"/>
    <p:sldId id="277" r:id="rId7"/>
    <p:sldId id="278" r:id="rId8"/>
    <p:sldId id="263" r:id="rId9"/>
    <p:sldId id="2140754789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80" r:id="rId18"/>
    <p:sldId id="2140754787" r:id="rId19"/>
    <p:sldId id="281" r:id="rId20"/>
    <p:sldId id="274" r:id="rId21"/>
    <p:sldId id="275" r:id="rId22"/>
  </p:sldIdLst>
  <p:sldSz cx="18288000" cy="10287000"/>
  <p:notesSz cx="6858000" cy="9144000"/>
  <p:embeddedFontLst>
    <p:embeddedFont>
      <p:font typeface="Lora" pitchFamily="2" charset="0"/>
      <p:regular r:id="rId24"/>
      <p:bold r:id="rId25"/>
      <p:italic r:id="rId26"/>
      <p:boldItalic r:id="rId27"/>
    </p:embeddedFont>
    <p:embeddedFont>
      <p:font typeface="Lora Bold" charset="0"/>
      <p:regular r:id="rId28"/>
    </p:embeddedFont>
    <p:embeddedFont>
      <p:font typeface="Lora Bold Italics" panose="020B0604020202020204" charset="0"/>
      <p:regular r:id="rId29"/>
    </p:embeddedFont>
    <p:embeddedFont>
      <p:font typeface="Lora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46" autoAdjust="0"/>
  </p:normalViewPr>
  <p:slideViewPr>
    <p:cSldViewPr>
      <p:cViewPr>
        <p:scale>
          <a:sx n="40" d="100"/>
          <a:sy n="40" d="100"/>
        </p:scale>
        <p:origin x="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8242230590742"/>
          <c:y val="2.1312872975277092E-2"/>
          <c:w val="0.56580923611755674"/>
          <c:h val="0.85423169610192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HbA1c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D49-4EFC-8A24-2AFEF74F2F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49-4EFC-8A24-2AFEF74F2FE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Month 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49-4EFC-8A24-2AFEF74F2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6"/>
        <c:axId val="438540576"/>
        <c:axId val="438531168"/>
      </c:barChart>
      <c:catAx>
        <c:axId val="43854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crossAx val="438531168"/>
        <c:crosses val="autoZero"/>
        <c:auto val="1"/>
        <c:lblAlgn val="ctr"/>
        <c:lblOffset val="100"/>
        <c:noMultiLvlLbl val="0"/>
      </c:catAx>
      <c:valAx>
        <c:axId val="438531168"/>
        <c:scaling>
          <c:orientation val="minMax"/>
          <c:max val="1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crossAx val="438540576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91827337080579"/>
          <c:y val="7.6615562130588802E-2"/>
          <c:w val="0.71997798112290778"/>
          <c:h val="0.79658485143250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HbA1c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0-405C-BB1D-FDA38A25AE0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0-405C-BB1D-FDA38A25AE0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2AB500BA-9F1F-46E5-B595-EC6CAF2C4B9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F0-405C-BB1D-FDA38A25A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  </c:v>
                </c:pt>
                <c:pt idx="1">
                  <c:v>Month 12   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0-405C-BB1D-FDA38A25AE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6"/>
        <c:axId val="438540968"/>
        <c:axId val="438531560"/>
      </c:barChart>
      <c:catAx>
        <c:axId val="43854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531560"/>
        <c:crosses val="autoZero"/>
        <c:auto val="1"/>
        <c:lblAlgn val="ctr"/>
        <c:lblOffset val="100"/>
        <c:noMultiLvlLbl val="0"/>
      </c:catAx>
      <c:valAx>
        <c:axId val="438531560"/>
        <c:scaling>
          <c:orientation val="minMax"/>
          <c:max val="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5409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1717538842912"/>
          <c:y val="2.9414378387985426E-2"/>
          <c:w val="0.73504127166470401"/>
          <c:h val="0.8474738073838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HbA1c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10F-488B-9187-E9A9C5471E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0F-488B-9187-E9A9C5471E75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Month 12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14.7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F-488B-9187-E9A9C5471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6"/>
        <c:axId val="438543320"/>
        <c:axId val="438539792"/>
      </c:barChart>
      <c:catAx>
        <c:axId val="438543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crossAx val="438539792"/>
        <c:crosses val="autoZero"/>
        <c:auto val="1"/>
        <c:lblAlgn val="ctr"/>
        <c:lblOffset val="100"/>
        <c:noMultiLvlLbl val="0"/>
      </c:catAx>
      <c:valAx>
        <c:axId val="438539792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crossAx val="438543320"/>
        <c:crosses val="autoZero"/>
        <c:crossBetween val="between"/>
        <c:majorUnit val="5"/>
        <c:min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5936645/#R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mc.ncbi.nlm.nih.gov/articles/PMC5936645/#R8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Symptomatic, BG 300 she was on max dose </a:t>
            </a:r>
            <a:r>
              <a:rPr lang="en-US" dirty="0" err="1"/>
              <a:t>metraleptin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30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HLA typing demonstrated T1D susceptibility alleles, including DRB104:02 and DQB103:02 (DQ8), consistent with an autoimmune predisposition.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Leptin is a hormone found in adipocytes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absence of functional adipocytes, lipid is stored in other tissues, including muscle and liver. Affected individuals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 insulin resistance and approximately 25%-35% develop diabetes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mellitus between ages 15 and 20 years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Hepatomegaly secondary to hepatic steatosis and skeletal muscle hypertrophy occur in all affected individuals. Hypertrophic cardiomyopathy is reported in 20%-25% of affected individuals and is a significant cause of morbidity from cardiac failure and early mortality.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https://www.ncbi.nlm.nih.gov/books/NBK1212/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https://rarediseases.org/rare-diseases/congenital-generalized-lipodystrophy/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“CGL is classically a disease of extreme insulin resistance due to lack of adipose tissue.”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31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43 patients with CGL (37 females, 86%) were collected from centers located in eight countries. The </a:t>
            </a:r>
          </a:p>
          <a:p>
            <a:r>
              <a:rPr lang="en-US" dirty="0"/>
              <a:t>mean (median, range) age at diagnosis was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66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xcess</a:t>
            </a:r>
            <a:r>
              <a:rPr lang="en-US" dirty="0"/>
              <a:t> energy cannot be stored in adipose tissue,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09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adipose tissue loss and accompanying leptin deficiency (and its ensuing hyperphagia) is noted with ectopic fat deposition in the liver and muscle [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This leads to insulin resistance, diabetes mellitus, and hypertriglyceridemia, which are often refractory to treatment with conventional lipid- and glucose-lowering agents, as these metabolic abnormalities are typically more severe than those associated with obesity and type 2 diabetes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6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Glycemic control</a:t>
            </a:r>
          </a:p>
          <a:p>
            <a:r>
              <a:rPr lang="en-US" dirty="0"/>
              <a:t>HbA1c ↓ </a:t>
            </a:r>
            <a:r>
              <a:rPr lang="en-US" b="1" dirty="0"/>
              <a:t>~2.2%</a:t>
            </a:r>
            <a:r>
              <a:rPr lang="en-US" dirty="0"/>
              <a:t> at 12 months </a:t>
            </a:r>
          </a:p>
          <a:p>
            <a:r>
              <a:rPr lang="en-US" dirty="0"/>
              <a:t>Fasting glucose ↓ significantly 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🔻 Lipid profile</a:t>
            </a:r>
          </a:p>
          <a:p>
            <a:r>
              <a:rPr lang="en-US" dirty="0"/>
              <a:t>Triglycerides ↓ </a:t>
            </a:r>
            <a:r>
              <a:rPr lang="en-US" b="1" dirty="0"/>
              <a:t>~32%</a:t>
            </a:r>
            <a:r>
              <a:rPr lang="en-US" dirty="0"/>
              <a:t> </a:t>
            </a:r>
          </a:p>
          <a:p>
            <a:r>
              <a:rPr lang="en-US" dirty="0"/>
              <a:t>Major reduction in risk of pancreatitis 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🔻 Medication burden</a:t>
            </a:r>
          </a:p>
          <a:p>
            <a:r>
              <a:rPr lang="en-US" dirty="0"/>
              <a:t>~</a:t>
            </a:r>
            <a:r>
              <a:rPr lang="en-US" b="1" dirty="0"/>
              <a:t>41% discontinued insulin</a:t>
            </a:r>
            <a:r>
              <a:rPr lang="en-US" dirty="0"/>
              <a:t> </a:t>
            </a:r>
          </a:p>
          <a:p>
            <a:r>
              <a:rPr lang="en-US" dirty="0"/>
              <a:t>Reduction in oral antidiabetic and lipid-lowering drugs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20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HbA1c values were significantly lower at 6-months and 2-years than at baseline. There was a median reduction of 2.0%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hangingPunct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fasting glucose values were values were lower at all post-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Metreleptin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than at baseline. The largest reduction was at 2-years where the median reduction from baseline was 1.3 mmol/L. The results were not quite statistically significant at 3-years, but this analysis was only based on a small number of patients (n=7).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fasting triglycerides were significantly lower at 6-months and 2-years compared to the pre-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Metreleptin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measurements. At 6-months, the median reduction from baseline was 1.5 mmol/L.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30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7481" y="9534529"/>
            <a:ext cx="1171775" cy="424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/>
                </a:solidFill>
              </a:defRPr>
            </a:lvl1pPr>
          </a:lstStyle>
          <a:p>
            <a:fld id="{5CCEF1B0-6BBB-7A47-95BD-413C0F6E35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"/>
            <a:ext cx="18288000" cy="1416581"/>
          </a:xfrm>
          <a:prstGeom prst="rect">
            <a:avLst/>
          </a:prstGeom>
          <a:solidFill>
            <a:srgbClr val="233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4"/>
            <a:ext cx="16459200" cy="1416581"/>
          </a:xfrm>
          <a:prstGeom prst="rect">
            <a:avLst/>
          </a:prstGeom>
        </p:spPr>
        <p:txBody>
          <a:bodyPr vert="horz" lIns="0" tIns="0" rIns="0" bIns="137160" rtlCol="0" anchor="b" anchorCtr="0">
            <a:noAutofit/>
          </a:bodyPr>
          <a:lstStyle>
            <a:lvl1pPr>
              <a:defRPr sz="3900" baseline="0"/>
            </a:lvl1pPr>
          </a:lstStyle>
          <a:p>
            <a:r>
              <a:rPr lang="en-US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332822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arediseases.org/rare-diseases/congenital-generalized-lipodystroph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2781300"/>
            <a:ext cx="15365821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 dirty="0">
                <a:latin typeface="Lora" pitchFamily="2" charset="0"/>
              </a:rPr>
              <a:t>An Unusual Diabetes Phenotype in Congenital Lipodystrophy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2397" y="6606159"/>
            <a:ext cx="1372182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1"/>
              </a:lnSpc>
              <a:spcBef>
                <a:spcPct val="0"/>
              </a:spcBef>
            </a:pPr>
            <a:r>
              <a:rPr lang="en-US" sz="3199" u="none" strike="noStrike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Presented by: Dr. Manar </a:t>
            </a:r>
            <a:r>
              <a:rPr lang="en-US" sz="3199" u="none" strike="noStrike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Bamashmoos</a:t>
            </a:r>
            <a:r>
              <a:rPr lang="en-US" sz="3199" u="none" strike="noStrike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  <a:p>
            <a:pPr marL="0" lvl="0" indent="0" algn="l">
              <a:lnSpc>
                <a:spcPts val="3551"/>
              </a:lnSpc>
              <a:spcBef>
                <a:spcPct val="0"/>
              </a:spcBef>
            </a:pPr>
            <a:r>
              <a:rPr lang="en-US" sz="3199" u="none" strike="noStrike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Supervised by Dr. Afaf </a:t>
            </a:r>
            <a:r>
              <a:rPr lang="en-US" sz="3199" u="none" strike="noStrike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Alsageir</a:t>
            </a:r>
            <a:r>
              <a:rPr lang="en-US" sz="3199" u="none" strike="noStrike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.</a:t>
            </a:r>
          </a:p>
          <a:p>
            <a:pPr marL="0" lvl="0" indent="0" algn="l">
              <a:lnSpc>
                <a:spcPts val="3551"/>
              </a:lnSpc>
              <a:spcBef>
                <a:spcPct val="0"/>
              </a:spcBef>
            </a:pPr>
            <a:r>
              <a:rPr lang="en-US" sz="3199" i="1" u="none" strike="noStrike" dirty="0">
                <a:solidFill>
                  <a:srgbClr val="2073C2"/>
                </a:solidFill>
                <a:latin typeface="Lora Italics"/>
                <a:ea typeface="Lora Italics"/>
                <a:cs typeface="Lora Italics"/>
                <a:sym typeface="Lora Italics"/>
              </a:rPr>
              <a:t>King Faisal Specialist Hospital And Research Center in Riyadh </a:t>
            </a:r>
          </a:p>
          <a:p>
            <a:pPr marL="0" lvl="0" indent="0" algn="l">
              <a:lnSpc>
                <a:spcPts val="3551"/>
              </a:lnSpc>
              <a:spcBef>
                <a:spcPct val="0"/>
              </a:spcBef>
            </a:pPr>
            <a:endParaRPr lang="en-US" sz="3199" i="1" u="none" strike="noStrike" dirty="0">
              <a:solidFill>
                <a:srgbClr val="2073C2"/>
              </a:solidFill>
              <a:latin typeface="Lora Italics"/>
              <a:ea typeface="Lora Italics"/>
              <a:cs typeface="Lora Italics"/>
              <a:sym typeface="Lora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2133" y="1181100"/>
            <a:ext cx="13885125" cy="57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4000" dirty="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What could explain the deterioration in glycemic control?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860" y="1977567"/>
            <a:ext cx="7565939" cy="78195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66196" y="2552700"/>
            <a:ext cx="8223333" cy="641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Key Investigations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•↓ Endogenous insulin levels 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•Positive: Anti-insulin antibodies 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•Positive Anti-islet cell antibodies 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HLA typing: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T1D susceptibility alleles: </a:t>
            </a:r>
          </a:p>
          <a:p>
            <a:pPr algn="l">
              <a:lnSpc>
                <a:spcPts val="4199"/>
              </a:lnSpc>
            </a:pPr>
            <a:r>
              <a:rPr lang="en-US" sz="24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DRB104:02 , DQB103:02 (DQ8</a:t>
            </a: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)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199"/>
              </a:lnSpc>
            </a:pPr>
            <a:r>
              <a:rPr lang="en-US" sz="3200" b="1" i="1" dirty="0">
                <a:solidFill>
                  <a:srgbClr val="000000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Findings are consistent with autoimmune diabetes mellitus (Type 1 diabetes).</a:t>
            </a:r>
          </a:p>
          <a:p>
            <a:pPr algn="l">
              <a:lnSpc>
                <a:spcPts val="4199"/>
              </a:lnSpc>
            </a:pPr>
            <a:endParaRPr lang="en-US" sz="2799" b="1" i="1" dirty="0">
              <a:solidFill>
                <a:srgbClr val="000000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46239"/>
            <a:ext cx="7475709" cy="122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9"/>
              </a:lnSpc>
            </a:pPr>
            <a:r>
              <a:rPr lang="en-US" sz="8477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Discussion</a:t>
            </a:r>
          </a:p>
        </p:txBody>
      </p:sp>
      <p:sp>
        <p:nvSpPr>
          <p:cNvPr id="3" name="Freeform 3"/>
          <p:cNvSpPr/>
          <p:nvPr/>
        </p:nvSpPr>
        <p:spPr>
          <a:xfrm>
            <a:off x="7364994" y="-701331"/>
            <a:ext cx="12936829" cy="12936829"/>
          </a:xfrm>
          <a:custGeom>
            <a:avLst/>
            <a:gdLst/>
            <a:ahLst/>
            <a:cxnLst/>
            <a:rect l="l" t="t" r="r" b="b"/>
            <a:pathLst>
              <a:path w="12936829" h="12936829">
                <a:moveTo>
                  <a:pt x="0" y="0"/>
                </a:moveTo>
                <a:lnTo>
                  <a:pt x="12936829" y="0"/>
                </a:lnTo>
                <a:lnTo>
                  <a:pt x="12936829" y="12936829"/>
                </a:lnTo>
                <a:lnTo>
                  <a:pt x="0" y="1293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29800" y="3003263"/>
            <a:ext cx="7149922" cy="6148933"/>
          </a:xfrm>
          <a:custGeom>
            <a:avLst/>
            <a:gdLst/>
            <a:ahLst/>
            <a:cxnLst/>
            <a:rect l="l" t="t" r="r" b="b"/>
            <a:pathLst>
              <a:path w="7149922" h="6148933">
                <a:moveTo>
                  <a:pt x="0" y="0"/>
                </a:moveTo>
                <a:lnTo>
                  <a:pt x="7149922" y="0"/>
                </a:lnTo>
                <a:lnTo>
                  <a:pt x="7149922" y="6148933"/>
                </a:lnTo>
                <a:lnTo>
                  <a:pt x="0" y="6148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01438" y="1536531"/>
            <a:ext cx="13885125" cy="837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580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Lipodystrophy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01439" y="3405909"/>
            <a:ext cx="7149922" cy="5343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Lipodystrophy is a rare metabolic disease characterized by loss or absence of adipose tissue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It can be: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Congenital vs Acquired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Generalized (affects whole body) vs Partial (affects specific areas)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7C461-2190-A072-9B29-ABCAE4C75C6B}"/>
              </a:ext>
            </a:extLst>
          </p:cNvPr>
          <p:cNvSpPr txBox="1"/>
          <p:nvPr/>
        </p:nvSpPr>
        <p:spPr>
          <a:xfrm>
            <a:off x="-24063" y="991766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Lora" pitchFamily="2" charset="0"/>
              </a:rPr>
              <a:t>NORD. Congenital generalized lipodystrophy. </a:t>
            </a:r>
          </a:p>
          <a:p>
            <a:endParaRPr lang="en-US" sz="1100" dirty="0">
              <a:latin typeface="Lora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1438" y="1536531"/>
            <a:ext cx="13885125" cy="1647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580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Congenital generalized lipodystrophy (CGL)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01438" y="3405909"/>
            <a:ext cx="13885125" cy="6959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Autosomal recessive disorder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Near total absence of adipose tissue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Characterized by inability to store fat properly due to lack of functional fat cells.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Leptin deficiency.</a:t>
            </a:r>
            <a:endParaRPr lang="en-US" sz="2799" dirty="0">
              <a:solidFill>
                <a:srgbClr val="000000"/>
              </a:solidFill>
              <a:latin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Lipid is stored in other tissues, including muscle and liver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CGL Type 1 → AGPAT2 gene mutation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CGL Type 2 → BSCL2 gene mutation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CGL Type 3 → CAV1 gene mutation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CGL Type 4 → CAVIN1 gene mutation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990FB-A631-D4E0-61BC-85FB525BE0EC}"/>
              </a:ext>
            </a:extLst>
          </p:cNvPr>
          <p:cNvSpPr txBox="1"/>
          <p:nvPr/>
        </p:nvSpPr>
        <p:spPr>
          <a:xfrm>
            <a:off x="-24063" y="9917668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Lora" pitchFamily="2" charset="0"/>
              </a:rPr>
              <a:t>NORD. Congenital generalized lipodystrophy. </a:t>
            </a:r>
          </a:p>
          <a:p>
            <a:endParaRPr lang="en-US" sz="1100" dirty="0">
              <a:latin typeface="Lora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9818" y="1181100"/>
            <a:ext cx="1524836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5800" dirty="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Congenital generalized lipodystrophy (CGL)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2818" y="3162300"/>
            <a:ext cx="13885125" cy="534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Lora"/>
              </a:rPr>
              <a:t>Clinical presentation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Prominent musculature (97%), 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000000"/>
                </a:solidFill>
                <a:latin typeface="Lora"/>
              </a:rPr>
              <a:t>Acromegaloid</a:t>
            </a:r>
            <a:r>
              <a:rPr lang="en-US" sz="2799" dirty="0">
                <a:solidFill>
                  <a:srgbClr val="000000"/>
                </a:solidFill>
                <a:latin typeface="Lora"/>
              </a:rPr>
              <a:t> appearance (76%)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Protuberant abdomen (80%)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Prominent veins (86%)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Acanthosis nigricans (71%)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Hirsutism (73%)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Hepatomegaly (84%)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advanced bone age (76%)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4F434-9DFB-9FDE-63C1-78E184885BCE}"/>
              </a:ext>
            </a:extLst>
          </p:cNvPr>
          <p:cNvSpPr txBox="1"/>
          <p:nvPr/>
        </p:nvSpPr>
        <p:spPr>
          <a:xfrm>
            <a:off x="11353800" y="3624455"/>
            <a:ext cx="6744890" cy="2204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Lora"/>
                <a:sym typeface="Lora"/>
              </a:rPr>
              <a:t>key complications: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sym typeface="Lora"/>
              </a:rPr>
              <a:t>Severe insulin resistance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sym typeface="Lora"/>
              </a:rPr>
              <a:t>Hypertriglyceridemia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sym typeface="Lora"/>
              </a:rPr>
              <a:t>Fatty liver disease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5BC9B-9D2C-0A82-74FD-A910F4BD7F3F}"/>
              </a:ext>
            </a:extLst>
          </p:cNvPr>
          <p:cNvSpPr txBox="1"/>
          <p:nvPr/>
        </p:nvSpPr>
        <p:spPr>
          <a:xfrm>
            <a:off x="228600" y="969247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Lora" pitchFamily="2" charset="0"/>
              </a:rPr>
              <a:t>Garg A et al., JCEM, 2017;102(2):363</a:t>
            </a:r>
            <a:endParaRPr lang="en-US" dirty="0">
              <a:latin typeface="Lora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56D2C-9B0D-5AAC-1953-924FB684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"/>
            <a:ext cx="9448800" cy="3639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D1A899-F50B-3BE1-4276-5D27A783A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63603"/>
            <a:ext cx="5917023" cy="60198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5E9C7B-6D77-EFAC-2076-6495BC3C87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54" t="497" r="779" b="604"/>
          <a:stretch/>
        </p:blipFill>
        <p:spPr>
          <a:xfrm>
            <a:off x="11430000" y="1409700"/>
            <a:ext cx="5358888" cy="7854103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DA21C1-E753-F7E5-4F79-864E115E9966}"/>
              </a:ext>
            </a:extLst>
          </p:cNvPr>
          <p:cNvSpPr txBox="1"/>
          <p:nvPr/>
        </p:nvSpPr>
        <p:spPr>
          <a:xfrm>
            <a:off x="0" y="989561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latin typeface="Lora" pitchFamily="2" charset="0"/>
              </a:rPr>
              <a:t>Al Yaarubi S et al., OJRD, 2024;19:118</a:t>
            </a:r>
            <a:endParaRPr lang="en-US" sz="1600" dirty="0"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5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1438" y="1066800"/>
            <a:ext cx="13885125" cy="1647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5800" dirty="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Mechanisms of Insulin Resistance in Lipodystrophy (LPD)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28800" y="2720262"/>
            <a:ext cx="13885125" cy="641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Lipotoxicity</a:t>
            </a:r>
            <a:endParaRPr lang="en-US" sz="2799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Lack of fat storage → lipid accumulation in non-adipose tissues → excess intracellular fat </a:t>
            </a:r>
          </a:p>
          <a:p>
            <a:pPr marL="302259" lvl="1"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Formation of toxic intermediates leads to: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Cellular stress and metabolic dysfunction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Impaired insulin signaling pathways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Decreased glucose uptake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Adipokine Abnormalities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Low leptin: 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↓ insulin sensitivity </a:t>
            </a: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↑ Gluconeogenesis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6E3D5-26C2-27BE-6D7D-B5A1C77D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D1230B20-5B32-9278-DE59-A79D1DD7A0A1}"/>
              </a:ext>
            </a:extLst>
          </p:cNvPr>
          <p:cNvSpPr/>
          <p:nvPr/>
        </p:nvSpPr>
        <p:spPr>
          <a:xfrm>
            <a:off x="15011400" y="-800100"/>
            <a:ext cx="12936829" cy="12936829"/>
          </a:xfrm>
          <a:custGeom>
            <a:avLst/>
            <a:gdLst/>
            <a:ahLst/>
            <a:cxnLst/>
            <a:rect l="l" t="t" r="r" b="b"/>
            <a:pathLst>
              <a:path w="12936829" h="12936829">
                <a:moveTo>
                  <a:pt x="0" y="0"/>
                </a:moveTo>
                <a:lnTo>
                  <a:pt x="12936829" y="0"/>
                </a:lnTo>
                <a:lnTo>
                  <a:pt x="12936829" y="12936829"/>
                </a:lnTo>
                <a:lnTo>
                  <a:pt x="0" y="12936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97C0B-C93B-E863-073E-B120F7A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133" y="1333500"/>
            <a:ext cx="1341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400" dirty="0">
                <a:solidFill>
                  <a:srgbClr val="2073C2"/>
                </a:solidFill>
                <a:latin typeface="Lora"/>
              </a:rPr>
              <a:t>Management: </a:t>
            </a:r>
            <a:r>
              <a:rPr lang="en-US" sz="6400" dirty="0" err="1">
                <a:solidFill>
                  <a:srgbClr val="2073C2"/>
                </a:solidFill>
                <a:latin typeface="Lora"/>
              </a:rPr>
              <a:t>Metraleptin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Lora" pitchFamily="2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Lora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60A75-EDA4-F095-365F-376ECBCB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671839"/>
            <a:ext cx="14820900" cy="651026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Lora" pitchFamily="2" charset="0"/>
              </a:rPr>
              <a:t>Recombinant </a:t>
            </a:r>
            <a:r>
              <a:rPr lang="en-US" sz="2800" b="1" dirty="0">
                <a:latin typeface="Lora" pitchFamily="2" charset="0"/>
              </a:rPr>
              <a:t>methionyl human leptin</a:t>
            </a:r>
            <a:r>
              <a:rPr lang="en-US" sz="2800" dirty="0">
                <a:latin typeface="Lora" pitchFamily="2" charset="0"/>
              </a:rPr>
              <a:t> (SC) </a:t>
            </a:r>
          </a:p>
          <a:p>
            <a:endParaRPr lang="en-US" sz="2800" dirty="0">
              <a:latin typeface="Lora" pitchFamily="2" charset="0"/>
            </a:endParaRPr>
          </a:p>
          <a:p>
            <a:r>
              <a:rPr lang="en-US" sz="2800" dirty="0">
                <a:latin typeface="Lora" pitchFamily="2" charset="0"/>
              </a:rPr>
              <a:t>↓ Ectopic fat (liver, muscle) </a:t>
            </a:r>
          </a:p>
          <a:p>
            <a:r>
              <a:rPr lang="en-US" sz="2800" dirty="0">
                <a:latin typeface="Lora" pitchFamily="2" charset="0"/>
              </a:rPr>
              <a:t>↑ Insulin sensitivity , ↓ HbA1c,   ↓ Insulin requirements </a:t>
            </a:r>
            <a:endParaRPr lang="en-US" sz="2800" dirty="0"/>
          </a:p>
          <a:p>
            <a:r>
              <a:rPr lang="en-US" sz="2800" dirty="0">
                <a:latin typeface="Lora" pitchFamily="2" charset="0"/>
              </a:rPr>
              <a:t>↓ Triglycerides , Improves hepatic steatosis </a:t>
            </a:r>
          </a:p>
          <a:p>
            <a:r>
              <a:rPr lang="en-US" sz="2800" dirty="0">
                <a:latin typeface="Lora" pitchFamily="2" charset="0"/>
              </a:rPr>
              <a:t>↓ Hepatic glucose production </a:t>
            </a:r>
          </a:p>
          <a:p>
            <a:r>
              <a:rPr lang="en-US" sz="2800" dirty="0">
                <a:latin typeface="Lora" pitchFamily="2" charset="0"/>
              </a:rPr>
              <a:t>↓ Hyperphagia → ↓ caloric intake </a:t>
            </a:r>
            <a:br>
              <a:rPr lang="en-US" sz="2800" dirty="0">
                <a:latin typeface="Lora" pitchFamily="2" charset="0"/>
              </a:rPr>
            </a:br>
            <a:endParaRPr lang="en-US" sz="2800" dirty="0">
              <a:latin typeface="Lora" pitchFamily="2" charset="0"/>
            </a:endParaRPr>
          </a:p>
          <a:p>
            <a:pPr marL="0" indent="0">
              <a:buNone/>
            </a:pPr>
            <a:r>
              <a:rPr lang="en-US" sz="2800" b="1" dirty="0">
                <a:latin typeface="Lora" pitchFamily="2" charset="0"/>
              </a:rPr>
              <a:t> </a:t>
            </a:r>
            <a:br>
              <a:rPr lang="en-US" sz="2800" dirty="0">
                <a:latin typeface="Lora" pitchFamily="2" charset="0"/>
              </a:rPr>
            </a:br>
            <a:endParaRPr lang="en-US" sz="2800" dirty="0">
              <a:latin typeface="Lora" pitchFamily="2" charset="0"/>
            </a:endParaRPr>
          </a:p>
          <a:p>
            <a:pPr marL="0" indent="0">
              <a:buNone/>
            </a:pPr>
            <a:r>
              <a:rPr lang="en-US" sz="2800" b="1" dirty="0">
                <a:latin typeface="Lora" pitchFamily="2" charset="0"/>
              </a:rPr>
              <a:t>Safety</a:t>
            </a:r>
          </a:p>
          <a:p>
            <a:r>
              <a:rPr lang="en-US" sz="2800" dirty="0">
                <a:latin typeface="Lora" pitchFamily="2" charset="0"/>
              </a:rPr>
              <a:t>Well tolerated (Hypoglycemia , Headache , Weight loss, Injection site reactions)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489DF-5B58-3301-832E-E1999C66E6A8}"/>
              </a:ext>
            </a:extLst>
          </p:cNvPr>
          <p:cNvSpPr txBox="1"/>
          <p:nvPr/>
        </p:nvSpPr>
        <p:spPr>
          <a:xfrm>
            <a:off x="0" y="9816568"/>
            <a:ext cx="1433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ora" pitchFamily="2" charset="0"/>
              </a:rPr>
              <a:t>Oral EA et al., JCEM, 2018;103:3058–3067</a:t>
            </a:r>
          </a:p>
        </p:txBody>
      </p:sp>
    </p:spTree>
    <p:extLst>
      <p:ext uri="{BB962C8B-B14F-4D97-AF65-F5344CB8AC3E}">
        <p14:creationId xmlns:p14="http://schemas.microsoft.com/office/powerpoint/2010/main" val="210872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4383-9B2B-DF74-6777-ADBDD589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"/>
            <a:ext cx="16998441" cy="1416581"/>
          </a:xfr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4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EFFICACY OF METRELEPTIN IN PATIENTS WITH GENERALIZED LIPODYSTROPHY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621E9E-A3D1-C92A-4299-5F86CBC9E282}"/>
              </a:ext>
            </a:extLst>
          </p:cNvPr>
          <p:cNvGrpSpPr/>
          <p:nvPr/>
        </p:nvGrpSpPr>
        <p:grpSpPr>
          <a:xfrm>
            <a:off x="1272944" y="2944636"/>
            <a:ext cx="4050000" cy="6285428"/>
            <a:chOff x="3733499" y="1230540"/>
            <a:chExt cx="2700000" cy="4190285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E7FD718-B2D9-D31F-23B5-3D2E518A46E9}"/>
                </a:ext>
              </a:extLst>
            </p:cNvPr>
            <p:cNvSpPr/>
            <p:nvPr/>
          </p:nvSpPr>
          <p:spPr>
            <a:xfrm>
              <a:off x="3733499" y="1640825"/>
              <a:ext cx="2700000" cy="37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1000">
                  <a:srgbClr val="EDF7F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aphicFrame>
          <p:nvGraphicFramePr>
            <p:cNvPr id="99" name="Chart 98">
              <a:extLst>
                <a:ext uri="{FF2B5EF4-FFF2-40B4-BE49-F238E27FC236}">
                  <a16:creationId xmlns:a16="http://schemas.microsoft.com/office/drawing/2014/main" id="{0C35FB53-72A5-EA56-570A-EB33F79E665D}"/>
                </a:ext>
              </a:extLst>
            </p:cNvPr>
            <p:cNvGraphicFramePr/>
            <p:nvPr/>
          </p:nvGraphicFramePr>
          <p:xfrm>
            <a:off x="3778092" y="2208630"/>
            <a:ext cx="2631391" cy="3172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9BD89E8-EBA2-09D6-6C7F-174CFBFEF5AD}"/>
                </a:ext>
              </a:extLst>
            </p:cNvPr>
            <p:cNvSpPr txBox="1"/>
            <p:nvPr/>
          </p:nvSpPr>
          <p:spPr>
            <a:xfrm>
              <a:off x="3733499" y="1230540"/>
              <a:ext cx="2700000" cy="417600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1028751">
                <a:lnSpc>
                  <a:spcPct val="90000"/>
                </a:lnSpc>
                <a:defRPr/>
              </a:pPr>
              <a:r>
                <a:rPr lang="en-US" sz="2100" b="1" dirty="0">
                  <a:solidFill>
                    <a:srgbClr val="FFFFFF"/>
                  </a:solidFill>
                </a:rPr>
                <a:t>Change in HbA1c </a:t>
              </a:r>
            </a:p>
            <a:p>
              <a:pPr algn="ctr" defTabSz="1028751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FFFF"/>
                  </a:solidFill>
                </a:rPr>
                <a:t>(co-primary endpoint) [FAS, n=59]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349A74-E435-46AD-2E25-B23D113C1773}"/>
                </a:ext>
              </a:extLst>
            </p:cNvPr>
            <p:cNvSpPr txBox="1"/>
            <p:nvPr/>
          </p:nvSpPr>
          <p:spPr>
            <a:xfrm rot="16200000">
              <a:off x="3481012" y="3590328"/>
              <a:ext cx="820951" cy="184666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 defTabSz="1371669">
                <a:defRPr sz="12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es-ES" dirty="0"/>
                <a:t>Mean HbA1c (%)</a:t>
              </a:r>
            </a:p>
          </p:txBody>
        </p:sp>
        <p:sp>
          <p:nvSpPr>
            <p:cNvPr id="130" name="Arrow: Down 129">
              <a:extLst>
                <a:ext uri="{FF2B5EF4-FFF2-40B4-BE49-F238E27FC236}">
                  <a16:creationId xmlns:a16="http://schemas.microsoft.com/office/drawing/2014/main" id="{66BD9817-4B70-A1F8-4763-4691E3ECD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391" y="2813540"/>
              <a:ext cx="501098" cy="641572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A5F8112-1028-8986-5EFF-0F588C332B8A}"/>
                </a:ext>
              </a:extLst>
            </p:cNvPr>
            <p:cNvSpPr/>
            <p:nvPr/>
          </p:nvSpPr>
          <p:spPr>
            <a:xfrm>
              <a:off x="5254445" y="2562807"/>
              <a:ext cx="345867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9BB96C8-EBD4-49F2-1CB0-C116488A66E8}"/>
                </a:ext>
              </a:extLst>
            </p:cNvPr>
            <p:cNvGrpSpPr/>
            <p:nvPr/>
          </p:nvGrpSpPr>
          <p:grpSpPr>
            <a:xfrm>
              <a:off x="4912632" y="1702892"/>
              <a:ext cx="1055754" cy="1008000"/>
              <a:chOff x="3968192" y="5024285"/>
              <a:chExt cx="1055754" cy="10080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D1A3A9A-1642-AEAD-E7C3-044433E3142B}"/>
                  </a:ext>
                </a:extLst>
              </p:cNvPr>
              <p:cNvSpPr/>
              <p:nvPr/>
            </p:nvSpPr>
            <p:spPr>
              <a:xfrm>
                <a:off x="3988167" y="5024285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14376">
                  <a:lnSpc>
                    <a:spcPct val="90000"/>
                  </a:lnSpc>
                  <a:defRPr/>
                </a:pPr>
                <a:endParaRPr lang="en-GB" sz="2700" b="1" dirty="0">
                  <a:solidFill>
                    <a:srgbClr val="254061"/>
                  </a:solidFill>
                  <a:latin typeface="Arial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7C0AFAA-C473-423D-870A-730BA78A8C02}"/>
                  </a:ext>
                </a:extLst>
              </p:cNvPr>
              <p:cNvSpPr txBox="1"/>
              <p:nvPr/>
            </p:nvSpPr>
            <p:spPr>
              <a:xfrm>
                <a:off x="3968192" y="5112786"/>
                <a:ext cx="1055754" cy="77867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2700" b="1" dirty="0">
                    <a:solidFill>
                      <a:srgbClr val="254061"/>
                    </a:solidFill>
                  </a:rPr>
                  <a:t>-2.2%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Mean actual change from baseline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(</a:t>
                </a:r>
                <a:r>
                  <a:rPr lang="en-GB" sz="1500" i="1" dirty="0">
                    <a:solidFill>
                      <a:srgbClr val="254061"/>
                    </a:solidFill>
                  </a:rPr>
                  <a:t>P</a:t>
                </a:r>
                <a:r>
                  <a:rPr lang="en-GB" sz="1500" dirty="0">
                    <a:solidFill>
                      <a:srgbClr val="254061"/>
                    </a:solidFill>
                  </a:rPr>
                  <a:t> ≤ 0.001)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E8E8BC-FF21-EB9B-1F4D-4C45C610EB35}"/>
                </a:ext>
              </a:extLst>
            </p:cNvPr>
            <p:cNvGrpSpPr/>
            <p:nvPr/>
          </p:nvGrpSpPr>
          <p:grpSpPr>
            <a:xfrm>
              <a:off x="3787178" y="1660433"/>
              <a:ext cx="502964" cy="502964"/>
              <a:chOff x="3775793" y="1120349"/>
              <a:chExt cx="502964" cy="5029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A247BB9-4BC6-41A8-CF46-D963E0F7A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5793" y="1120349"/>
                <a:ext cx="502964" cy="50296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92A7774-97E0-F63C-0BBE-4B753A2C6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4632" y="1175392"/>
                <a:ext cx="319885" cy="385727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057B0C-E48B-D470-F862-BF844F5A05CC}"/>
              </a:ext>
            </a:extLst>
          </p:cNvPr>
          <p:cNvGrpSpPr/>
          <p:nvPr/>
        </p:nvGrpSpPr>
        <p:grpSpPr>
          <a:xfrm>
            <a:off x="13419085" y="2944636"/>
            <a:ext cx="4100745" cy="6285428"/>
            <a:chOff x="9340488" y="1230540"/>
            <a:chExt cx="2733830" cy="41902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C8730-57BA-3B02-7968-B509ED51A23C}"/>
                </a:ext>
              </a:extLst>
            </p:cNvPr>
            <p:cNvSpPr/>
            <p:nvPr/>
          </p:nvSpPr>
          <p:spPr>
            <a:xfrm>
              <a:off x="9374318" y="1640825"/>
              <a:ext cx="2700000" cy="37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1000">
                  <a:srgbClr val="EDF7F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aphicFrame>
          <p:nvGraphicFramePr>
            <p:cNvPr id="105" name="Chart 104">
              <a:extLst>
                <a:ext uri="{FF2B5EF4-FFF2-40B4-BE49-F238E27FC236}">
                  <a16:creationId xmlns:a16="http://schemas.microsoft.com/office/drawing/2014/main" id="{4D0B2577-D569-29BC-6D0D-E3D6332FC54E}"/>
                </a:ext>
              </a:extLst>
            </p:cNvPr>
            <p:cNvGraphicFramePr/>
            <p:nvPr/>
          </p:nvGraphicFramePr>
          <p:xfrm>
            <a:off x="9641678" y="2000436"/>
            <a:ext cx="2399517" cy="3396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BA2D3EA-B22D-1B8C-EC3A-D786C572A12C}"/>
                </a:ext>
              </a:extLst>
            </p:cNvPr>
            <p:cNvSpPr txBox="1"/>
            <p:nvPr/>
          </p:nvSpPr>
          <p:spPr>
            <a:xfrm>
              <a:off x="9374318" y="1230540"/>
              <a:ext cx="2700000" cy="417600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1028751">
                <a:lnSpc>
                  <a:spcPct val="90000"/>
                </a:lnSpc>
                <a:defRPr/>
              </a:pPr>
              <a:r>
                <a:rPr lang="en-US" sz="2100" b="1" dirty="0">
                  <a:solidFill>
                    <a:srgbClr val="FFFFFF"/>
                  </a:solidFill>
                </a:rPr>
                <a:t>Change in FPG </a:t>
              </a:r>
            </a:p>
            <a:p>
              <a:pPr algn="ctr" defTabSz="1028751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FFFF"/>
                  </a:solidFill>
                </a:rPr>
                <a:t>(secondary endpoint) [FAS, n=59]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63DD7EE-69B5-BB61-87D4-1FF633DBB2E0}"/>
                </a:ext>
              </a:extLst>
            </p:cNvPr>
            <p:cNvSpPr txBox="1"/>
            <p:nvPr/>
          </p:nvSpPr>
          <p:spPr>
            <a:xfrm rot="16200000">
              <a:off x="8770994" y="3283781"/>
              <a:ext cx="1385209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defTabSz="1371669">
                <a:defRPr/>
              </a:pPr>
              <a:r>
                <a:rPr lang="es-ES" dirty="0"/>
                <a:t>Mean FPG (mmol/L)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417DFB9C-2A3A-D266-CC24-62E25F4B10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1856" y="2813540"/>
              <a:ext cx="501098" cy="468000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E74D5A3-B9DE-A200-338B-5494463FF0E9}"/>
                </a:ext>
              </a:extLst>
            </p:cNvPr>
            <p:cNvSpPr/>
            <p:nvPr/>
          </p:nvSpPr>
          <p:spPr>
            <a:xfrm>
              <a:off x="11295910" y="2562807"/>
              <a:ext cx="345867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0D29A7C-FE1A-5DEF-D55E-40F86A88EF46}"/>
                </a:ext>
              </a:extLst>
            </p:cNvPr>
            <p:cNvGrpSpPr/>
            <p:nvPr/>
          </p:nvGrpSpPr>
          <p:grpSpPr>
            <a:xfrm>
              <a:off x="10910454" y="1702892"/>
              <a:ext cx="1055754" cy="1008000"/>
              <a:chOff x="4158692" y="5024285"/>
              <a:chExt cx="1055754" cy="10080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F9417DF-F669-3EA1-BE50-B548D908E247}"/>
                  </a:ext>
                </a:extLst>
              </p:cNvPr>
              <p:cNvSpPr/>
              <p:nvPr/>
            </p:nvSpPr>
            <p:spPr>
              <a:xfrm>
                <a:off x="4185017" y="5024285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14376">
                  <a:lnSpc>
                    <a:spcPct val="90000"/>
                  </a:lnSpc>
                  <a:defRPr/>
                </a:pPr>
                <a:endParaRPr lang="en-GB" sz="2700" b="1" dirty="0">
                  <a:solidFill>
                    <a:srgbClr val="254061"/>
                  </a:solidFill>
                  <a:latin typeface="Arial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2FD4377-6E51-C8D6-A0B0-3EB831D3A8B7}"/>
                  </a:ext>
                </a:extLst>
              </p:cNvPr>
              <p:cNvSpPr txBox="1"/>
              <p:nvPr/>
            </p:nvSpPr>
            <p:spPr>
              <a:xfrm>
                <a:off x="4158692" y="5112786"/>
                <a:ext cx="1055754" cy="77867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2700" b="1" dirty="0">
                    <a:solidFill>
                      <a:srgbClr val="254061"/>
                    </a:solidFill>
                  </a:rPr>
                  <a:t>-3.0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Mean actual change from baseline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(</a:t>
                </a:r>
                <a:r>
                  <a:rPr lang="en-GB" sz="1500" i="1" dirty="0">
                    <a:solidFill>
                      <a:srgbClr val="254061"/>
                    </a:solidFill>
                  </a:rPr>
                  <a:t>P</a:t>
                </a:r>
                <a:r>
                  <a:rPr lang="en-GB" sz="1500" dirty="0">
                    <a:solidFill>
                      <a:srgbClr val="254061"/>
                    </a:solidFill>
                  </a:rPr>
                  <a:t> ≤ 0.001)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47E30E-E45A-F736-C5A9-EF38455E07E1}"/>
                </a:ext>
              </a:extLst>
            </p:cNvPr>
            <p:cNvGrpSpPr/>
            <p:nvPr/>
          </p:nvGrpSpPr>
          <p:grpSpPr>
            <a:xfrm>
              <a:off x="9402925" y="1660433"/>
              <a:ext cx="502964" cy="502964"/>
              <a:chOff x="9402925" y="1670156"/>
              <a:chExt cx="502964" cy="50296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107BA96-8CF4-EF17-776D-4EB502474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2925" y="1670156"/>
                <a:ext cx="502964" cy="50296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1663BD0-AB81-6854-3B79-B433C2AE9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93913" y="1730440"/>
                <a:ext cx="319448" cy="385200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9791DA-C170-D771-D401-8105E06EB7FF}"/>
              </a:ext>
            </a:extLst>
          </p:cNvPr>
          <p:cNvGrpSpPr/>
          <p:nvPr/>
        </p:nvGrpSpPr>
        <p:grpSpPr>
          <a:xfrm>
            <a:off x="7273826" y="2944636"/>
            <a:ext cx="4171290" cy="6285428"/>
            <a:chOff x="6525889" y="1230540"/>
            <a:chExt cx="2780860" cy="41902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EB52E8-E3CB-E53A-0D75-66295CFD6C31}"/>
                </a:ext>
              </a:extLst>
            </p:cNvPr>
            <p:cNvSpPr/>
            <p:nvPr/>
          </p:nvSpPr>
          <p:spPr>
            <a:xfrm>
              <a:off x="6525889" y="1640825"/>
              <a:ext cx="2700000" cy="37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81000">
                  <a:srgbClr val="EDF7F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117A46F3-70F2-96C3-E5DA-7B6A0CFEA9FF}"/>
                </a:ext>
              </a:extLst>
            </p:cNvPr>
            <p:cNvGraphicFramePr/>
            <p:nvPr/>
          </p:nvGraphicFramePr>
          <p:xfrm>
            <a:off x="6829852" y="2206892"/>
            <a:ext cx="2353911" cy="31937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91BA3D-3549-676F-7F11-40ED91D1AC89}"/>
                </a:ext>
              </a:extLst>
            </p:cNvPr>
            <p:cNvSpPr txBox="1"/>
            <p:nvPr/>
          </p:nvSpPr>
          <p:spPr>
            <a:xfrm>
              <a:off x="6525889" y="1230540"/>
              <a:ext cx="2700000" cy="417600"/>
            </a:xfrm>
            <a:prstGeom prst="rect">
              <a:avLst/>
            </a:prstGeom>
            <a:solidFill>
              <a:schemeClr val="tx2"/>
            </a:solidFill>
            <a:ln w="9525" cmpd="sng"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1028751">
                <a:lnSpc>
                  <a:spcPct val="90000"/>
                </a:lnSpc>
                <a:defRPr/>
              </a:pPr>
              <a:r>
                <a:rPr lang="en-US" sz="2100" b="1" dirty="0">
                  <a:solidFill>
                    <a:srgbClr val="FFFFFF"/>
                  </a:solidFill>
                </a:rPr>
                <a:t>Change in fasting TGs </a:t>
              </a:r>
            </a:p>
            <a:p>
              <a:pPr algn="ctr" defTabSz="1028751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FFFF"/>
                  </a:solidFill>
                </a:rPr>
                <a:t>(co-primary endpoint) [FAS, n=57]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4E7F8D-0175-B116-3E0E-096C9503F471}"/>
                </a:ext>
              </a:extLst>
            </p:cNvPr>
            <p:cNvSpPr txBox="1"/>
            <p:nvPr/>
          </p:nvSpPr>
          <p:spPr>
            <a:xfrm rot="16200000">
              <a:off x="5786164" y="3283781"/>
              <a:ext cx="1817421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defTabSz="1371669">
                <a:defRPr/>
              </a:pPr>
              <a:r>
                <a:rPr lang="es-ES" dirty="0"/>
                <a:t>Mean fasting TGs (mmol/L)</a:t>
              </a:r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EE81DDDB-1646-1A6D-3B8E-27A21B189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9300" y="2813539"/>
              <a:ext cx="501098" cy="1425733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C4791F5-A095-0D21-87B2-88AD86EBBB1E}"/>
                </a:ext>
              </a:extLst>
            </p:cNvPr>
            <p:cNvSpPr/>
            <p:nvPr/>
          </p:nvSpPr>
          <p:spPr>
            <a:xfrm>
              <a:off x="8523354" y="2562807"/>
              <a:ext cx="345867" cy="2857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D624948-7EBD-3A07-82FA-6067DD0A2614}"/>
                </a:ext>
              </a:extLst>
            </p:cNvPr>
            <p:cNvGrpSpPr/>
            <p:nvPr/>
          </p:nvGrpSpPr>
          <p:grpSpPr>
            <a:xfrm>
              <a:off x="8076978" y="1702892"/>
              <a:ext cx="1229771" cy="1008000"/>
              <a:chOff x="4088841" y="5024285"/>
              <a:chExt cx="1229771" cy="1008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114C332-ECC7-D5D5-C42A-F0988C397C5C}"/>
                  </a:ext>
                </a:extLst>
              </p:cNvPr>
              <p:cNvSpPr/>
              <p:nvPr/>
            </p:nvSpPr>
            <p:spPr>
              <a:xfrm>
                <a:off x="4185017" y="5024285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14376">
                  <a:lnSpc>
                    <a:spcPct val="90000"/>
                  </a:lnSpc>
                  <a:defRPr/>
                </a:pPr>
                <a:endParaRPr lang="en-GB" sz="2700" b="1" dirty="0">
                  <a:solidFill>
                    <a:srgbClr val="254061"/>
                  </a:solidFill>
                  <a:latin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F8592EA-2049-C07A-DA7F-CC0A88955F2B}"/>
                  </a:ext>
                </a:extLst>
              </p:cNvPr>
              <p:cNvSpPr txBox="1"/>
              <p:nvPr/>
            </p:nvSpPr>
            <p:spPr>
              <a:xfrm>
                <a:off x="4088841" y="5138186"/>
                <a:ext cx="1229771" cy="65556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2700" b="1" dirty="0">
                    <a:solidFill>
                      <a:srgbClr val="254061"/>
                    </a:solidFill>
                  </a:rPr>
                  <a:t>-32.1%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Mean %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change from baseline</a:t>
                </a:r>
              </a:p>
              <a:p>
                <a:pPr algn="ctr" defTabSz="1371669">
                  <a:lnSpc>
                    <a:spcPct val="80000"/>
                  </a:lnSpc>
                  <a:defRPr/>
                </a:pPr>
                <a:r>
                  <a:rPr lang="en-GB" sz="1500" dirty="0">
                    <a:solidFill>
                      <a:srgbClr val="254061"/>
                    </a:solidFill>
                  </a:rPr>
                  <a:t>(</a:t>
                </a:r>
                <a:r>
                  <a:rPr lang="en-GB" sz="1500" i="1" dirty="0">
                    <a:solidFill>
                      <a:srgbClr val="254061"/>
                    </a:solidFill>
                  </a:rPr>
                  <a:t>P</a:t>
                </a:r>
                <a:r>
                  <a:rPr lang="en-GB" sz="1500" dirty="0">
                    <a:solidFill>
                      <a:srgbClr val="254061"/>
                    </a:solidFill>
                  </a:rPr>
                  <a:t> ≤ 0.001)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5864E4-3CF7-8DD5-2276-77D77C0A05FB}"/>
                </a:ext>
              </a:extLst>
            </p:cNvPr>
            <p:cNvGrpSpPr/>
            <p:nvPr/>
          </p:nvGrpSpPr>
          <p:grpSpPr>
            <a:xfrm>
              <a:off x="6566940" y="1660433"/>
              <a:ext cx="502964" cy="502964"/>
              <a:chOff x="6515495" y="1237871"/>
              <a:chExt cx="502964" cy="5029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8B70054-6C7C-6F32-6F4C-8F4DB4B00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5495" y="1237871"/>
                <a:ext cx="502964" cy="50296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2854439-862C-8628-BF80-89960017A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7253" y="1307878"/>
                <a:ext cx="319447" cy="385200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9D1E7E-28F0-2326-6F10-1F1B73197CE5}"/>
              </a:ext>
            </a:extLst>
          </p:cNvPr>
          <p:cNvGrpSpPr/>
          <p:nvPr/>
        </p:nvGrpSpPr>
        <p:grpSpPr>
          <a:xfrm>
            <a:off x="3827606" y="1753723"/>
            <a:ext cx="9260051" cy="892574"/>
            <a:chOff x="3112345" y="1244716"/>
            <a:chExt cx="6173367" cy="5950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CF0493-3667-8BD3-40CA-30E755FCD41A}"/>
                </a:ext>
              </a:extLst>
            </p:cNvPr>
            <p:cNvSpPr txBox="1"/>
            <p:nvPr/>
          </p:nvSpPr>
          <p:spPr>
            <a:xfrm>
              <a:off x="3673471" y="1388352"/>
              <a:ext cx="5580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1669">
                <a:defRPr/>
              </a:pPr>
              <a:r>
                <a:rPr lang="en-GB" sz="2100" b="1" dirty="0">
                  <a:solidFill>
                    <a:srgbClr val="1B2254"/>
                  </a:solidFill>
                </a:rPr>
                <a:t>NIH study: 66 patients with GL treated with metreleptin</a:t>
              </a:r>
              <a:r>
                <a:rPr lang="en-GB" sz="2100" b="1" baseline="30000" dirty="0">
                  <a:solidFill>
                    <a:srgbClr val="1B2254"/>
                  </a:solidFill>
                </a:rPr>
                <a:t>1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04DEC3D-EEB3-EC3E-FBAC-A280F90DC705}"/>
                </a:ext>
              </a:extLst>
            </p:cNvPr>
            <p:cNvSpPr/>
            <p:nvPr/>
          </p:nvSpPr>
          <p:spPr>
            <a:xfrm>
              <a:off x="3112345" y="1244716"/>
              <a:ext cx="6173367" cy="59504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en-GB" sz="27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8143B72-7BE8-77A1-091E-FE793023D5C5}"/>
              </a:ext>
            </a:extLst>
          </p:cNvPr>
          <p:cNvSpPr txBox="1">
            <a:spLocks/>
          </p:cNvSpPr>
          <p:nvPr/>
        </p:nvSpPr>
        <p:spPr>
          <a:xfrm>
            <a:off x="473778" y="9269885"/>
            <a:ext cx="17439063" cy="738956"/>
          </a:xfrm>
          <a:prstGeom prst="rect">
            <a:avLst/>
          </a:prstGeom>
        </p:spPr>
        <p:txBody>
          <a:bodyPr anchor="b"/>
          <a:lstStyle>
            <a:lvl1pPr marL="177796" indent="-177796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1000" indent="-204788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tabLst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38163" indent="-15240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90563" indent="-15240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–"/>
              <a:tabLst/>
              <a:defRPr sz="1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19150" indent="-123825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A3869"/>
              </a:buClr>
              <a:buFont typeface="Wingdings" panose="05000000000000000000" pitchFamily="2" charset="2"/>
              <a:buChar char="§"/>
              <a:tabLst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18">
              <a:spcAft>
                <a:spcPts val="0"/>
              </a:spcAft>
              <a:buClr>
                <a:srgbClr val="1B2254"/>
              </a:buClr>
              <a:buNone/>
              <a:defRPr/>
            </a:pPr>
            <a:r>
              <a:rPr lang="en-GB" sz="1200" dirty="0">
                <a:solidFill>
                  <a:srgbClr val="231F20"/>
                </a:solidFill>
                <a:latin typeface="Arial" panose="020B0604020202020204"/>
              </a:rPr>
              <a:t>P-values for changes from baseline to month 12 were computed using available data. FAS, full analysis set; FPG, fasting plasma glucose; GL, generalised lipodystrophy; HbA1c, glycated haemoglobin; NIH, National Institute of Health; TG, triglycerides. </a:t>
            </a:r>
          </a:p>
          <a:p>
            <a:pPr marL="0" indent="0" defTabSz="685818">
              <a:spcAft>
                <a:spcPts val="0"/>
              </a:spcAft>
              <a:buClr>
                <a:srgbClr val="1B2254"/>
              </a:buClr>
              <a:buNone/>
              <a:defRPr/>
            </a:pPr>
            <a:r>
              <a:rPr lang="en-GB" sz="1200" dirty="0">
                <a:solidFill>
                  <a:srgbClr val="231F20"/>
                </a:solidFill>
                <a:latin typeface="Arial" panose="020B0604020202020204"/>
              </a:rPr>
              <a:t>1. Brown RJ, et al. Endocrine (2018) 60:479–489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F98A0-318C-02B8-4A91-A19309C09D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7978" y="1791462"/>
            <a:ext cx="778812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1C317-B659-108C-A522-E8BA350D7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30022FA1-48FA-EF5B-06DA-5BCF4BCB6EFD}"/>
              </a:ext>
            </a:extLst>
          </p:cNvPr>
          <p:cNvSpPr/>
          <p:nvPr/>
        </p:nvSpPr>
        <p:spPr>
          <a:xfrm>
            <a:off x="15726288" y="-533546"/>
            <a:ext cx="12936829" cy="12936829"/>
          </a:xfrm>
          <a:custGeom>
            <a:avLst/>
            <a:gdLst/>
            <a:ahLst/>
            <a:cxnLst/>
            <a:rect l="l" t="t" r="r" b="b"/>
            <a:pathLst>
              <a:path w="12936829" h="12936829">
                <a:moveTo>
                  <a:pt x="0" y="0"/>
                </a:moveTo>
                <a:lnTo>
                  <a:pt x="12936829" y="0"/>
                </a:lnTo>
                <a:lnTo>
                  <a:pt x="12936829" y="12936829"/>
                </a:lnTo>
                <a:lnTo>
                  <a:pt x="0" y="12936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4E7714-96FD-4263-BC2A-94BC81A6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Metraleptin</a:t>
            </a:r>
            <a:r>
              <a:rPr lang="en-US" dirty="0"/>
              <a:t> here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810E3D-57A5-8ED5-94F2-4145CA8AB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5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93856" y="6902701"/>
            <a:ext cx="2789487" cy="1410017"/>
            <a:chOff x="0" y="0"/>
            <a:chExt cx="971507" cy="4910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1507" cy="491073"/>
            </a:xfrm>
            <a:custGeom>
              <a:avLst/>
              <a:gdLst/>
              <a:ahLst/>
              <a:cxnLst/>
              <a:rect l="l" t="t" r="r" b="b"/>
              <a:pathLst>
                <a:path w="971507" h="491073">
                  <a:moveTo>
                    <a:pt x="245536" y="0"/>
                  </a:moveTo>
                  <a:lnTo>
                    <a:pt x="725971" y="0"/>
                  </a:lnTo>
                  <a:cubicBezTo>
                    <a:pt x="861576" y="0"/>
                    <a:pt x="971507" y="109930"/>
                    <a:pt x="971507" y="245536"/>
                  </a:cubicBezTo>
                  <a:lnTo>
                    <a:pt x="971507" y="245536"/>
                  </a:lnTo>
                  <a:cubicBezTo>
                    <a:pt x="971507" y="381142"/>
                    <a:pt x="861576" y="491073"/>
                    <a:pt x="725971" y="491073"/>
                  </a:cubicBezTo>
                  <a:lnTo>
                    <a:pt x="245536" y="491073"/>
                  </a:lnTo>
                  <a:cubicBezTo>
                    <a:pt x="109930" y="491073"/>
                    <a:pt x="0" y="381142"/>
                    <a:pt x="0" y="245536"/>
                  </a:cubicBezTo>
                  <a:lnTo>
                    <a:pt x="0" y="245536"/>
                  </a:lnTo>
                  <a:cubicBezTo>
                    <a:pt x="0" y="109930"/>
                    <a:pt x="109930" y="0"/>
                    <a:pt x="245536" y="0"/>
                  </a:cubicBezTo>
                  <a:close/>
                </a:path>
              </a:pathLst>
            </a:custGeom>
            <a:ln w="19050" cap="rnd">
              <a:solidFill>
                <a:srgbClr val="2073C2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971507" cy="54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82426" y="4729784"/>
            <a:ext cx="1503012" cy="1542270"/>
          </a:xfrm>
          <a:custGeom>
            <a:avLst/>
            <a:gdLst/>
            <a:ahLst/>
            <a:cxnLst/>
            <a:rect l="l" t="t" r="r" b="b"/>
            <a:pathLst>
              <a:path w="1503012" h="1542270">
                <a:moveTo>
                  <a:pt x="0" y="0"/>
                </a:moveTo>
                <a:lnTo>
                  <a:pt x="1503012" y="0"/>
                </a:lnTo>
                <a:lnTo>
                  <a:pt x="1503012" y="1542270"/>
                </a:lnTo>
                <a:lnTo>
                  <a:pt x="0" y="15422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45937" y="4729784"/>
            <a:ext cx="1522099" cy="1800333"/>
          </a:xfrm>
          <a:custGeom>
            <a:avLst/>
            <a:gdLst/>
            <a:ahLst/>
            <a:cxnLst/>
            <a:rect l="l" t="t" r="r" b="b"/>
            <a:pathLst>
              <a:path w="1522099" h="1800333">
                <a:moveTo>
                  <a:pt x="0" y="0"/>
                </a:moveTo>
                <a:lnTo>
                  <a:pt x="1522100" y="0"/>
                </a:lnTo>
                <a:lnTo>
                  <a:pt x="1522100" y="1800333"/>
                </a:lnTo>
                <a:lnTo>
                  <a:pt x="0" y="18003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5132" y="7022459"/>
            <a:ext cx="2789487" cy="1410017"/>
            <a:chOff x="0" y="0"/>
            <a:chExt cx="971507" cy="4910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1507" cy="491073"/>
            </a:xfrm>
            <a:custGeom>
              <a:avLst/>
              <a:gdLst/>
              <a:ahLst/>
              <a:cxnLst/>
              <a:rect l="l" t="t" r="r" b="b"/>
              <a:pathLst>
                <a:path w="971507" h="491073">
                  <a:moveTo>
                    <a:pt x="245536" y="0"/>
                  </a:moveTo>
                  <a:lnTo>
                    <a:pt x="725971" y="0"/>
                  </a:lnTo>
                  <a:cubicBezTo>
                    <a:pt x="861576" y="0"/>
                    <a:pt x="971507" y="109930"/>
                    <a:pt x="971507" y="245536"/>
                  </a:cubicBezTo>
                  <a:lnTo>
                    <a:pt x="971507" y="245536"/>
                  </a:lnTo>
                  <a:cubicBezTo>
                    <a:pt x="971507" y="381142"/>
                    <a:pt x="861576" y="491073"/>
                    <a:pt x="725971" y="491073"/>
                  </a:cubicBezTo>
                  <a:lnTo>
                    <a:pt x="245536" y="491073"/>
                  </a:lnTo>
                  <a:cubicBezTo>
                    <a:pt x="109930" y="491073"/>
                    <a:pt x="0" y="381142"/>
                    <a:pt x="0" y="245536"/>
                  </a:cubicBezTo>
                  <a:lnTo>
                    <a:pt x="0" y="245536"/>
                  </a:lnTo>
                  <a:cubicBezTo>
                    <a:pt x="0" y="109930"/>
                    <a:pt x="109930" y="0"/>
                    <a:pt x="245536" y="0"/>
                  </a:cubicBezTo>
                  <a:close/>
                </a:path>
              </a:pathLst>
            </a:custGeom>
            <a:ln w="19050" cap="rnd">
              <a:solidFill>
                <a:srgbClr val="2073C2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971507" cy="54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212243" y="7027772"/>
            <a:ext cx="2789487" cy="1410017"/>
            <a:chOff x="0" y="0"/>
            <a:chExt cx="971507" cy="4910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1507" cy="491073"/>
            </a:xfrm>
            <a:custGeom>
              <a:avLst/>
              <a:gdLst/>
              <a:ahLst/>
              <a:cxnLst/>
              <a:rect l="l" t="t" r="r" b="b"/>
              <a:pathLst>
                <a:path w="971507" h="491073">
                  <a:moveTo>
                    <a:pt x="245536" y="0"/>
                  </a:moveTo>
                  <a:lnTo>
                    <a:pt x="725971" y="0"/>
                  </a:lnTo>
                  <a:cubicBezTo>
                    <a:pt x="861576" y="0"/>
                    <a:pt x="971507" y="109930"/>
                    <a:pt x="971507" y="245536"/>
                  </a:cubicBezTo>
                  <a:lnTo>
                    <a:pt x="971507" y="245536"/>
                  </a:lnTo>
                  <a:cubicBezTo>
                    <a:pt x="971507" y="381142"/>
                    <a:pt x="861576" y="491073"/>
                    <a:pt x="725971" y="491073"/>
                  </a:cubicBezTo>
                  <a:lnTo>
                    <a:pt x="245536" y="491073"/>
                  </a:lnTo>
                  <a:cubicBezTo>
                    <a:pt x="109930" y="491073"/>
                    <a:pt x="0" y="381142"/>
                    <a:pt x="0" y="245536"/>
                  </a:cubicBezTo>
                  <a:lnTo>
                    <a:pt x="0" y="245536"/>
                  </a:lnTo>
                  <a:cubicBezTo>
                    <a:pt x="0" y="109930"/>
                    <a:pt x="109930" y="0"/>
                    <a:pt x="245536" y="0"/>
                  </a:cubicBezTo>
                  <a:close/>
                </a:path>
              </a:pathLst>
            </a:custGeom>
            <a:ln w="19050" cap="rnd">
              <a:solidFill>
                <a:srgbClr val="2073C2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71507" cy="548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859058" y="4729784"/>
            <a:ext cx="1341635" cy="1515972"/>
          </a:xfrm>
          <a:custGeom>
            <a:avLst/>
            <a:gdLst/>
            <a:ahLst/>
            <a:cxnLst/>
            <a:rect l="l" t="t" r="r" b="b"/>
            <a:pathLst>
              <a:path w="1341635" h="1515972">
                <a:moveTo>
                  <a:pt x="0" y="0"/>
                </a:moveTo>
                <a:lnTo>
                  <a:pt x="1341635" y="0"/>
                </a:lnTo>
                <a:lnTo>
                  <a:pt x="1341635" y="1515972"/>
                </a:lnTo>
                <a:lnTo>
                  <a:pt x="0" y="15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760061" y="1563498"/>
            <a:ext cx="8767877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Session Outline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4795" y="7259615"/>
            <a:ext cx="3270161" cy="8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3099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Case Presentation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81649" y="7315014"/>
            <a:ext cx="2070425" cy="86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3099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Key Lessons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53387" y="7382493"/>
            <a:ext cx="2070425" cy="435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3099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Discussion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1406803"/>
            <a:ext cx="13885125" cy="84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9"/>
              </a:lnSpc>
            </a:pPr>
            <a:r>
              <a:rPr lang="en-US" sz="5900" dirty="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Key Takeaways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6400" y="3238500"/>
            <a:ext cx="12937602" cy="566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</a:rPr>
              <a:t>Autoimmune diseases are well recognized in acquired lipodystrophy. however not reported in CGL</a:t>
            </a: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This case highlights an overlap of two independent disease mechanisms: insulin resistance and type 1 diabetes mellitus, leading to extreme metabolic and therapeutic complexity.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Always re-evaluate when the underlying diagnosis when the disease course becomes atypical or changes over time.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Type 1 diabetes can happen to anyone!</a:t>
            </a:r>
          </a:p>
        </p:txBody>
      </p:sp>
      <p:sp>
        <p:nvSpPr>
          <p:cNvPr id="4" name="Freeform 4"/>
          <p:cNvSpPr/>
          <p:nvPr/>
        </p:nvSpPr>
        <p:spPr>
          <a:xfrm>
            <a:off x="15139040" y="-897080"/>
            <a:ext cx="12936829" cy="12936829"/>
          </a:xfrm>
          <a:custGeom>
            <a:avLst/>
            <a:gdLst/>
            <a:ahLst/>
            <a:cxnLst/>
            <a:rect l="l" t="t" r="r" b="b"/>
            <a:pathLst>
              <a:path w="12936829" h="12936829">
                <a:moveTo>
                  <a:pt x="0" y="0"/>
                </a:moveTo>
                <a:lnTo>
                  <a:pt x="12936829" y="0"/>
                </a:lnTo>
                <a:lnTo>
                  <a:pt x="12936829" y="12936829"/>
                </a:lnTo>
                <a:lnTo>
                  <a:pt x="0" y="1293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1257300"/>
            <a:ext cx="7475709" cy="122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9"/>
              </a:lnSpc>
            </a:pPr>
            <a:r>
              <a:rPr lang="en-US" sz="8477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References</a:t>
            </a:r>
          </a:p>
        </p:txBody>
      </p:sp>
      <p:sp>
        <p:nvSpPr>
          <p:cNvPr id="3" name="Freeform 3"/>
          <p:cNvSpPr/>
          <p:nvPr/>
        </p:nvSpPr>
        <p:spPr>
          <a:xfrm>
            <a:off x="15316200" y="-723900"/>
            <a:ext cx="11762333" cy="12936829"/>
          </a:xfrm>
          <a:custGeom>
            <a:avLst/>
            <a:gdLst/>
            <a:ahLst/>
            <a:cxnLst/>
            <a:rect l="l" t="t" r="r" b="b"/>
            <a:pathLst>
              <a:path w="11762333" h="12936829">
                <a:moveTo>
                  <a:pt x="0" y="0"/>
                </a:moveTo>
                <a:lnTo>
                  <a:pt x="11762333" y="0"/>
                </a:lnTo>
                <a:lnTo>
                  <a:pt x="11762333" y="12936829"/>
                </a:lnTo>
                <a:lnTo>
                  <a:pt x="0" y="1293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l="-99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3FE15-A19A-5477-3C60-C7480CC653B6}"/>
              </a:ext>
            </a:extLst>
          </p:cNvPr>
          <p:cNvSpPr txBox="1"/>
          <p:nvPr/>
        </p:nvSpPr>
        <p:spPr>
          <a:xfrm>
            <a:off x="1752600" y="2718987"/>
            <a:ext cx="139486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Khandpur S, Kumar A, </a:t>
            </a:r>
            <a:r>
              <a:rPr lang="en-US" sz="2000" dirty="0" err="1">
                <a:latin typeface="Lora" pitchFamily="2" charset="0"/>
              </a:rPr>
              <a:t>Khadgawat</a:t>
            </a:r>
            <a:r>
              <a:rPr lang="en-US" sz="2000" dirty="0">
                <a:latin typeface="Lora" pitchFamily="2" charset="0"/>
              </a:rPr>
              <a:t> R. Congenital generalized lipodystrophy of Berardinelli-Seip type: a rare case. </a:t>
            </a:r>
            <a:r>
              <a:rPr lang="en-US" sz="2000" i="1" dirty="0">
                <a:latin typeface="Lora" pitchFamily="2" charset="0"/>
              </a:rPr>
              <a:t>Indian J Dermatol </a:t>
            </a:r>
            <a:r>
              <a:rPr lang="en-US" sz="2000" i="1" dirty="0" err="1">
                <a:latin typeface="Lora" pitchFamily="2" charset="0"/>
              </a:rPr>
              <a:t>Venereol</a:t>
            </a:r>
            <a:r>
              <a:rPr lang="en-US" sz="2000" i="1" dirty="0">
                <a:latin typeface="Lora" pitchFamily="2" charset="0"/>
              </a:rPr>
              <a:t> </a:t>
            </a:r>
            <a:r>
              <a:rPr lang="en-US" sz="2000" i="1" dirty="0" err="1">
                <a:latin typeface="Lora" pitchFamily="2" charset="0"/>
              </a:rPr>
              <a:t>Leprol</a:t>
            </a:r>
            <a:r>
              <a:rPr lang="en-US" sz="2000" dirty="0">
                <a:latin typeface="Lora" pitchFamily="2" charset="0"/>
              </a:rPr>
              <a:t>. 2011;77:402. doi:10.4103/0378-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National Organization for Rare Disorders (NORD). Congenital generalized lipodystrophy. 2025. Available from: </a:t>
            </a:r>
            <a:r>
              <a:rPr lang="en-US" sz="2000" dirty="0">
                <a:solidFill>
                  <a:srgbClr val="0000FF"/>
                </a:solidFill>
                <a:latin typeface="Lor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https://rarediseases.org/rare-diseases/congenital-generalized-lipodystrophy</a:t>
            </a:r>
            <a:r>
              <a:rPr lang="en-US" sz="2000" dirty="0">
                <a:latin typeface="Lor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Garg A, et al. Clinical features and management of non-HIV–related lipodystrophy in children: a systematic review. </a:t>
            </a:r>
            <a:r>
              <a:rPr lang="en-US" sz="2000" i="1" dirty="0">
                <a:latin typeface="Lora" pitchFamily="2" charset="0"/>
              </a:rPr>
              <a:t>J Clin Endocrinol </a:t>
            </a:r>
            <a:r>
              <a:rPr lang="en-US" sz="2000" i="1" dirty="0" err="1">
                <a:latin typeface="Lora" pitchFamily="2" charset="0"/>
              </a:rPr>
              <a:t>Metab</a:t>
            </a:r>
            <a:r>
              <a:rPr lang="en-US" sz="2000" dirty="0">
                <a:latin typeface="Lora" pitchFamily="2" charset="0"/>
              </a:rPr>
              <a:t>. 2017;102(2):363–373. doi:10.1210/jc.2016-3175.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Al </a:t>
            </a:r>
            <a:r>
              <a:rPr lang="en-US" sz="2000" dirty="0" err="1">
                <a:latin typeface="Lora" pitchFamily="2" charset="0"/>
              </a:rPr>
              <a:t>Yaarubi</a:t>
            </a:r>
            <a:r>
              <a:rPr lang="en-US" sz="2000" dirty="0">
                <a:latin typeface="Lora" pitchFamily="2" charset="0"/>
              </a:rPr>
              <a:t> S, et al. Analysis of disease characteristics of a large patient cohort with congenital generalized lipodystrophy from the Middle East and North Africa. </a:t>
            </a:r>
            <a:r>
              <a:rPr lang="en-US" sz="2000" i="1" dirty="0" err="1">
                <a:latin typeface="Lora" pitchFamily="2" charset="0"/>
              </a:rPr>
              <a:t>Orphanet</a:t>
            </a:r>
            <a:r>
              <a:rPr lang="en-US" sz="2000" i="1" dirty="0">
                <a:latin typeface="Lora" pitchFamily="2" charset="0"/>
              </a:rPr>
              <a:t> J Rare Dis</a:t>
            </a:r>
            <a:r>
              <a:rPr lang="en-US" sz="2000" dirty="0">
                <a:latin typeface="Lora" pitchFamily="2" charset="0"/>
              </a:rPr>
              <a:t>. 2024;19:118. doi:10.1186/s13023-024-03118-5.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Oral EA, Simha V, Ruiz E, </a:t>
            </a:r>
            <a:r>
              <a:rPr lang="en-US" sz="2000" dirty="0" err="1">
                <a:latin typeface="Lora" pitchFamily="2" charset="0"/>
              </a:rPr>
              <a:t>Andewelt</a:t>
            </a:r>
            <a:r>
              <a:rPr lang="en-US" sz="2000" dirty="0">
                <a:latin typeface="Lora" pitchFamily="2" charset="0"/>
              </a:rPr>
              <a:t> A, Premkumar A, Snell P, et al. Long-term effectiveness and safety of </a:t>
            </a:r>
            <a:r>
              <a:rPr lang="en-US" sz="2000" dirty="0" err="1">
                <a:latin typeface="Lora" pitchFamily="2" charset="0"/>
              </a:rPr>
              <a:t>metreleptin</a:t>
            </a:r>
            <a:r>
              <a:rPr lang="en-US" sz="2000" dirty="0">
                <a:latin typeface="Lora" pitchFamily="2" charset="0"/>
              </a:rPr>
              <a:t> therapy in patients with generalized lipodystrophy. </a:t>
            </a:r>
            <a:r>
              <a:rPr lang="en-US" sz="2000" i="1" dirty="0">
                <a:latin typeface="Lora" pitchFamily="2" charset="0"/>
              </a:rPr>
              <a:t>J Clin Endocrinol </a:t>
            </a:r>
            <a:r>
              <a:rPr lang="en-US" sz="2000" i="1" dirty="0" err="1">
                <a:latin typeface="Lora" pitchFamily="2" charset="0"/>
              </a:rPr>
              <a:t>Metab</a:t>
            </a:r>
            <a:r>
              <a:rPr lang="en-US" sz="2000" dirty="0">
                <a:latin typeface="Lora" pitchFamily="2" charset="0"/>
              </a:rPr>
              <a:t>. 2018;103(8):3058–3067. doi:10.1210/jc.2018-00500.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Brown RJ, Araujo-Vilar D, Cheung PT, et al. The diagnosis and management of lipodystrophy syndromes: a multi-society practice guideline. </a:t>
            </a:r>
            <a:r>
              <a:rPr lang="en-US" sz="2000" i="1" dirty="0">
                <a:latin typeface="Lora" pitchFamily="2" charset="0"/>
              </a:rPr>
              <a:t>J Clin Endocrinol </a:t>
            </a:r>
            <a:r>
              <a:rPr lang="en-US" sz="2000" i="1" dirty="0" err="1">
                <a:latin typeface="Lora" pitchFamily="2" charset="0"/>
              </a:rPr>
              <a:t>Metab</a:t>
            </a:r>
            <a:r>
              <a:rPr lang="en-US" sz="2000" dirty="0">
                <a:latin typeface="Lora" pitchFamily="2" charset="0"/>
              </a:rPr>
              <a:t>. 2016;101(12):4500–4511.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ora" pitchFamily="2" charset="0"/>
              </a:rPr>
              <a:t>Brown RJ, Araujo-Vilar D, Cheung PT, et al. Clinical management of lipodystrophy: a review. </a:t>
            </a:r>
            <a:r>
              <a:rPr lang="en-US" sz="2000" i="1" dirty="0">
                <a:latin typeface="Lora" pitchFamily="2" charset="0"/>
              </a:rPr>
              <a:t>Endocrine</a:t>
            </a:r>
            <a:r>
              <a:rPr lang="en-US" sz="2000" dirty="0">
                <a:latin typeface="Lora" pitchFamily="2" charset="0"/>
              </a:rPr>
              <a:t>. 2018;60(3):479–489. doi:10.1007/s12020-018-1562-9.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1567" y="6372935"/>
            <a:ext cx="7315200" cy="182880"/>
          </a:xfrm>
          <a:custGeom>
            <a:avLst/>
            <a:gdLst/>
            <a:ahLst/>
            <a:cxnLst/>
            <a:rect l="l" t="t" r="r" b="b"/>
            <a:pathLst>
              <a:path w="7315200" h="182880">
                <a:moveTo>
                  <a:pt x="0" y="0"/>
                </a:moveTo>
                <a:lnTo>
                  <a:pt x="7315200" y="0"/>
                </a:lnTo>
                <a:lnTo>
                  <a:pt x="731520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04937" y="3797860"/>
            <a:ext cx="6756383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800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Clinical presentaion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51508" y="1810582"/>
            <a:ext cx="7807792" cy="107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9"/>
              </a:lnSpc>
            </a:pPr>
            <a:r>
              <a:rPr lang="en-US" sz="2899" b="1">
                <a:solidFill>
                  <a:srgbClr val="2073C2"/>
                </a:solidFill>
                <a:latin typeface="Lora Bold"/>
                <a:ea typeface="Lora Bold"/>
                <a:cs typeface="Lora Bold"/>
                <a:sym typeface="Lora Bold"/>
              </a:rPr>
              <a:t>A female infant old referred to us to rule out lipid disorder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51508" y="3043117"/>
            <a:ext cx="7807792" cy="596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•NSVD, unremarkable antenatal/perinatal history</a:t>
            </a:r>
          </a:p>
          <a:p>
            <a:pPr algn="l">
              <a:lnSpc>
                <a:spcPts val="3899"/>
              </a:lnSpc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•Presented to primary hospital with failure to thrive, and progressive abdominal distension, with </a:t>
            </a:r>
            <a:r>
              <a:rPr lang="en-US" sz="2599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sutble</a:t>
            </a: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dysmorphism since infancy</a:t>
            </a:r>
          </a:p>
          <a:p>
            <a:pPr algn="l">
              <a:lnSpc>
                <a:spcPts val="3899"/>
              </a:lnSpc>
            </a:pPr>
            <a:r>
              <a:rPr lang="en-US" sz="2599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intial</a:t>
            </a: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labs :</a:t>
            </a:r>
          </a:p>
          <a:p>
            <a:pPr algn="l">
              <a:lnSpc>
                <a:spcPts val="3899"/>
              </a:lnSpc>
            </a:pPr>
            <a:endParaRPr lang="en-US" sz="2599" dirty="0">
              <a:solidFill>
                <a:srgbClr val="262728"/>
              </a:solidFill>
              <a:latin typeface="Lora"/>
              <a:ea typeface="Lora"/>
              <a:cs typeface="Lora"/>
              <a:sym typeface="Lora"/>
            </a:endParaRP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ALT: 142 U/L, AST: 147 U/L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Triglycerides: 11.86 mmol/L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Total cholesterol: 6.39 mmol/L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LDL: 5.43mmol /L</a:t>
            </a:r>
          </a:p>
          <a:p>
            <a:pPr marL="561337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CBC, urea, electrolytes NL</a:t>
            </a:r>
          </a:p>
          <a:p>
            <a:pPr algn="l">
              <a:lnSpc>
                <a:spcPts val="3899"/>
              </a:lnSpc>
            </a:pPr>
            <a:endParaRPr lang="en-US" sz="2599" dirty="0">
              <a:solidFill>
                <a:srgbClr val="26272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2109" y="2627827"/>
            <a:ext cx="11739800" cy="293495"/>
          </a:xfrm>
          <a:custGeom>
            <a:avLst/>
            <a:gdLst/>
            <a:ahLst/>
            <a:cxnLst/>
            <a:rect l="l" t="t" r="r" b="b"/>
            <a:pathLst>
              <a:path w="11739800" h="293495">
                <a:moveTo>
                  <a:pt x="0" y="0"/>
                </a:moveTo>
                <a:lnTo>
                  <a:pt x="11739800" y="0"/>
                </a:lnTo>
                <a:lnTo>
                  <a:pt x="11739800" y="293495"/>
                </a:lnTo>
                <a:lnTo>
                  <a:pt x="0" y="2934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46009" y="1364812"/>
            <a:ext cx="955200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800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Clinical presentaion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4247" y="3519478"/>
            <a:ext cx="793912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b="1">
                <a:solidFill>
                  <a:srgbClr val="2073C2"/>
                </a:solidFill>
                <a:latin typeface="Lora Bold"/>
                <a:ea typeface="Lora Bold"/>
                <a:cs typeface="Lora Bold"/>
                <a:sym typeface="Lora Bold"/>
              </a:rPr>
              <a:t>Prsented at the age of 13 month -old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34247" y="4260272"/>
            <a:ext cx="6765486" cy="641521"/>
            <a:chOff x="0" y="0"/>
            <a:chExt cx="2458968" cy="2331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58968" cy="233166"/>
            </a:xfrm>
            <a:custGeom>
              <a:avLst/>
              <a:gdLst/>
              <a:ahLst/>
              <a:cxnLst/>
              <a:rect l="l" t="t" r="r" b="b"/>
              <a:pathLst>
                <a:path w="2458968" h="233166">
                  <a:moveTo>
                    <a:pt x="114433" y="0"/>
                  </a:moveTo>
                  <a:lnTo>
                    <a:pt x="2344535" y="0"/>
                  </a:lnTo>
                  <a:cubicBezTo>
                    <a:pt x="2374884" y="0"/>
                    <a:pt x="2403991" y="12056"/>
                    <a:pt x="2425451" y="33517"/>
                  </a:cubicBezTo>
                  <a:cubicBezTo>
                    <a:pt x="2446911" y="54977"/>
                    <a:pt x="2458968" y="84083"/>
                    <a:pt x="2458968" y="114433"/>
                  </a:cubicBezTo>
                  <a:lnTo>
                    <a:pt x="2458968" y="118733"/>
                  </a:lnTo>
                  <a:cubicBezTo>
                    <a:pt x="2458968" y="149082"/>
                    <a:pt x="2446911" y="178189"/>
                    <a:pt x="2425451" y="199649"/>
                  </a:cubicBezTo>
                  <a:cubicBezTo>
                    <a:pt x="2403991" y="221109"/>
                    <a:pt x="2374884" y="233166"/>
                    <a:pt x="2344535" y="233166"/>
                  </a:cubicBezTo>
                  <a:lnTo>
                    <a:pt x="114433" y="233166"/>
                  </a:lnTo>
                  <a:cubicBezTo>
                    <a:pt x="51233" y="233166"/>
                    <a:pt x="0" y="181932"/>
                    <a:pt x="0" y="118733"/>
                  </a:cubicBezTo>
                  <a:lnTo>
                    <a:pt x="0" y="114433"/>
                  </a:lnTo>
                  <a:cubicBezTo>
                    <a:pt x="0" y="84083"/>
                    <a:pt x="12056" y="54977"/>
                    <a:pt x="33517" y="33517"/>
                  </a:cubicBezTo>
                  <a:cubicBezTo>
                    <a:pt x="54977" y="12056"/>
                    <a:pt x="84083" y="0"/>
                    <a:pt x="11443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58968" cy="271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07912" y="4420633"/>
            <a:ext cx="5418156" cy="32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Generalized lipoatrophy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434247" y="5224101"/>
            <a:ext cx="6765486" cy="634562"/>
            <a:chOff x="0" y="0"/>
            <a:chExt cx="2458968" cy="23063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8968" cy="230637"/>
            </a:xfrm>
            <a:custGeom>
              <a:avLst/>
              <a:gdLst/>
              <a:ahLst/>
              <a:cxnLst/>
              <a:rect l="l" t="t" r="r" b="b"/>
              <a:pathLst>
                <a:path w="2458968" h="230637">
                  <a:moveTo>
                    <a:pt x="114433" y="0"/>
                  </a:moveTo>
                  <a:lnTo>
                    <a:pt x="2344535" y="0"/>
                  </a:lnTo>
                  <a:cubicBezTo>
                    <a:pt x="2374884" y="0"/>
                    <a:pt x="2403991" y="12056"/>
                    <a:pt x="2425451" y="33517"/>
                  </a:cubicBezTo>
                  <a:cubicBezTo>
                    <a:pt x="2446911" y="54977"/>
                    <a:pt x="2458968" y="84083"/>
                    <a:pt x="2458968" y="114433"/>
                  </a:cubicBezTo>
                  <a:lnTo>
                    <a:pt x="2458968" y="116204"/>
                  </a:lnTo>
                  <a:cubicBezTo>
                    <a:pt x="2458968" y="146553"/>
                    <a:pt x="2446911" y="175660"/>
                    <a:pt x="2425451" y="197120"/>
                  </a:cubicBezTo>
                  <a:cubicBezTo>
                    <a:pt x="2403991" y="218580"/>
                    <a:pt x="2374884" y="230637"/>
                    <a:pt x="2344535" y="230637"/>
                  </a:cubicBezTo>
                  <a:lnTo>
                    <a:pt x="114433" y="230637"/>
                  </a:lnTo>
                  <a:cubicBezTo>
                    <a:pt x="84083" y="230637"/>
                    <a:pt x="54977" y="218580"/>
                    <a:pt x="33517" y="197120"/>
                  </a:cubicBezTo>
                  <a:cubicBezTo>
                    <a:pt x="12056" y="175660"/>
                    <a:pt x="0" y="146553"/>
                    <a:pt x="0" y="116204"/>
                  </a:cubicBezTo>
                  <a:lnTo>
                    <a:pt x="0" y="114433"/>
                  </a:lnTo>
                  <a:cubicBezTo>
                    <a:pt x="0" y="84083"/>
                    <a:pt x="12056" y="54977"/>
                    <a:pt x="33517" y="33517"/>
                  </a:cubicBezTo>
                  <a:cubicBezTo>
                    <a:pt x="54977" y="12056"/>
                    <a:pt x="84083" y="0"/>
                    <a:pt x="11443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58968" cy="268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107912" y="5384461"/>
            <a:ext cx="5418156" cy="32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Muscular appearance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34247" y="6161188"/>
            <a:ext cx="6765486" cy="634562"/>
            <a:chOff x="0" y="0"/>
            <a:chExt cx="2458968" cy="2306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58968" cy="230637"/>
            </a:xfrm>
            <a:custGeom>
              <a:avLst/>
              <a:gdLst/>
              <a:ahLst/>
              <a:cxnLst/>
              <a:rect l="l" t="t" r="r" b="b"/>
              <a:pathLst>
                <a:path w="2458968" h="230637">
                  <a:moveTo>
                    <a:pt x="114433" y="0"/>
                  </a:moveTo>
                  <a:lnTo>
                    <a:pt x="2344535" y="0"/>
                  </a:lnTo>
                  <a:cubicBezTo>
                    <a:pt x="2374884" y="0"/>
                    <a:pt x="2403991" y="12056"/>
                    <a:pt x="2425451" y="33517"/>
                  </a:cubicBezTo>
                  <a:cubicBezTo>
                    <a:pt x="2446911" y="54977"/>
                    <a:pt x="2458968" y="84083"/>
                    <a:pt x="2458968" y="114433"/>
                  </a:cubicBezTo>
                  <a:lnTo>
                    <a:pt x="2458968" y="116204"/>
                  </a:lnTo>
                  <a:cubicBezTo>
                    <a:pt x="2458968" y="146553"/>
                    <a:pt x="2446911" y="175660"/>
                    <a:pt x="2425451" y="197120"/>
                  </a:cubicBezTo>
                  <a:cubicBezTo>
                    <a:pt x="2403991" y="218580"/>
                    <a:pt x="2374884" y="230637"/>
                    <a:pt x="2344535" y="230637"/>
                  </a:cubicBezTo>
                  <a:lnTo>
                    <a:pt x="114433" y="230637"/>
                  </a:lnTo>
                  <a:cubicBezTo>
                    <a:pt x="84083" y="230637"/>
                    <a:pt x="54977" y="218580"/>
                    <a:pt x="33517" y="197120"/>
                  </a:cubicBezTo>
                  <a:cubicBezTo>
                    <a:pt x="12056" y="175660"/>
                    <a:pt x="0" y="146553"/>
                    <a:pt x="0" y="116204"/>
                  </a:cubicBezTo>
                  <a:lnTo>
                    <a:pt x="0" y="114433"/>
                  </a:lnTo>
                  <a:cubicBezTo>
                    <a:pt x="0" y="84083"/>
                    <a:pt x="12056" y="54977"/>
                    <a:pt x="33517" y="33517"/>
                  </a:cubicBezTo>
                  <a:cubicBezTo>
                    <a:pt x="54977" y="12056"/>
                    <a:pt x="84083" y="0"/>
                    <a:pt x="11443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458968" cy="268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107912" y="6321548"/>
            <a:ext cx="5418156" cy="32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Senile facies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434247" y="7133453"/>
            <a:ext cx="6765486" cy="634562"/>
            <a:chOff x="0" y="0"/>
            <a:chExt cx="2458968" cy="23063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58968" cy="230637"/>
            </a:xfrm>
            <a:custGeom>
              <a:avLst/>
              <a:gdLst/>
              <a:ahLst/>
              <a:cxnLst/>
              <a:rect l="l" t="t" r="r" b="b"/>
              <a:pathLst>
                <a:path w="2458968" h="230637">
                  <a:moveTo>
                    <a:pt x="114433" y="0"/>
                  </a:moveTo>
                  <a:lnTo>
                    <a:pt x="2344535" y="0"/>
                  </a:lnTo>
                  <a:cubicBezTo>
                    <a:pt x="2374884" y="0"/>
                    <a:pt x="2403991" y="12056"/>
                    <a:pt x="2425451" y="33517"/>
                  </a:cubicBezTo>
                  <a:cubicBezTo>
                    <a:pt x="2446911" y="54977"/>
                    <a:pt x="2458968" y="84083"/>
                    <a:pt x="2458968" y="114433"/>
                  </a:cubicBezTo>
                  <a:lnTo>
                    <a:pt x="2458968" y="116204"/>
                  </a:lnTo>
                  <a:cubicBezTo>
                    <a:pt x="2458968" y="146553"/>
                    <a:pt x="2446911" y="175660"/>
                    <a:pt x="2425451" y="197120"/>
                  </a:cubicBezTo>
                  <a:cubicBezTo>
                    <a:pt x="2403991" y="218580"/>
                    <a:pt x="2374884" y="230637"/>
                    <a:pt x="2344535" y="230637"/>
                  </a:cubicBezTo>
                  <a:lnTo>
                    <a:pt x="114433" y="230637"/>
                  </a:lnTo>
                  <a:cubicBezTo>
                    <a:pt x="84083" y="230637"/>
                    <a:pt x="54977" y="218580"/>
                    <a:pt x="33517" y="197120"/>
                  </a:cubicBezTo>
                  <a:cubicBezTo>
                    <a:pt x="12056" y="175660"/>
                    <a:pt x="0" y="146553"/>
                    <a:pt x="0" y="116204"/>
                  </a:cubicBezTo>
                  <a:lnTo>
                    <a:pt x="0" y="114433"/>
                  </a:lnTo>
                  <a:cubicBezTo>
                    <a:pt x="0" y="84083"/>
                    <a:pt x="12056" y="54977"/>
                    <a:pt x="33517" y="33517"/>
                  </a:cubicBezTo>
                  <a:cubicBezTo>
                    <a:pt x="54977" y="12056"/>
                    <a:pt x="84083" y="0"/>
                    <a:pt x="11443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458968" cy="268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107912" y="7293813"/>
            <a:ext cx="5418156" cy="32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Acromegaly </a:t>
            </a:r>
          </a:p>
        </p:txBody>
      </p:sp>
      <p:grpSp>
        <p:nvGrpSpPr>
          <p:cNvPr id="22" name="Group 22"/>
          <p:cNvGrpSpPr>
            <a:grpSpLocks noGrp="1" noUngrp="1" noRot="1" noMove="1" noResize="1"/>
          </p:cNvGrpSpPr>
          <p:nvPr/>
        </p:nvGrpSpPr>
        <p:grpSpPr>
          <a:xfrm>
            <a:off x="2434247" y="8105718"/>
            <a:ext cx="6765486" cy="634562"/>
            <a:chOff x="0" y="0"/>
            <a:chExt cx="2458968" cy="230637"/>
          </a:xfrm>
        </p:grpSpPr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58968" cy="230637"/>
            </a:xfrm>
            <a:custGeom>
              <a:avLst/>
              <a:gdLst/>
              <a:ahLst/>
              <a:cxnLst/>
              <a:rect l="l" t="t" r="r" b="b"/>
              <a:pathLst>
                <a:path w="2458968" h="230637">
                  <a:moveTo>
                    <a:pt x="114433" y="0"/>
                  </a:moveTo>
                  <a:lnTo>
                    <a:pt x="2344535" y="0"/>
                  </a:lnTo>
                  <a:cubicBezTo>
                    <a:pt x="2374884" y="0"/>
                    <a:pt x="2403991" y="12056"/>
                    <a:pt x="2425451" y="33517"/>
                  </a:cubicBezTo>
                  <a:cubicBezTo>
                    <a:pt x="2446911" y="54977"/>
                    <a:pt x="2458968" y="84083"/>
                    <a:pt x="2458968" y="114433"/>
                  </a:cubicBezTo>
                  <a:lnTo>
                    <a:pt x="2458968" y="116204"/>
                  </a:lnTo>
                  <a:cubicBezTo>
                    <a:pt x="2458968" y="146553"/>
                    <a:pt x="2446911" y="175660"/>
                    <a:pt x="2425451" y="197120"/>
                  </a:cubicBezTo>
                  <a:cubicBezTo>
                    <a:pt x="2403991" y="218580"/>
                    <a:pt x="2374884" y="230637"/>
                    <a:pt x="2344535" y="230637"/>
                  </a:cubicBezTo>
                  <a:lnTo>
                    <a:pt x="114433" y="230637"/>
                  </a:lnTo>
                  <a:cubicBezTo>
                    <a:pt x="84083" y="230637"/>
                    <a:pt x="54977" y="218580"/>
                    <a:pt x="33517" y="197120"/>
                  </a:cubicBezTo>
                  <a:cubicBezTo>
                    <a:pt x="12056" y="175660"/>
                    <a:pt x="0" y="146553"/>
                    <a:pt x="0" y="116204"/>
                  </a:cubicBezTo>
                  <a:lnTo>
                    <a:pt x="0" y="114433"/>
                  </a:lnTo>
                  <a:cubicBezTo>
                    <a:pt x="0" y="84083"/>
                    <a:pt x="12056" y="54977"/>
                    <a:pt x="33517" y="33517"/>
                  </a:cubicBezTo>
                  <a:cubicBezTo>
                    <a:pt x="54977" y="12056"/>
                    <a:pt x="84083" y="0"/>
                    <a:pt x="11443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58968" cy="268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07912" y="8266078"/>
            <a:ext cx="5418156" cy="32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Acanthosis nigricans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434247" y="9077983"/>
            <a:ext cx="6765486" cy="634562"/>
            <a:chOff x="0" y="0"/>
            <a:chExt cx="2458968" cy="2306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458968" cy="230637"/>
            </a:xfrm>
            <a:custGeom>
              <a:avLst/>
              <a:gdLst/>
              <a:ahLst/>
              <a:cxnLst/>
              <a:rect l="l" t="t" r="r" b="b"/>
              <a:pathLst>
                <a:path w="2458968" h="230637">
                  <a:moveTo>
                    <a:pt x="114433" y="0"/>
                  </a:moveTo>
                  <a:lnTo>
                    <a:pt x="2344535" y="0"/>
                  </a:lnTo>
                  <a:cubicBezTo>
                    <a:pt x="2374884" y="0"/>
                    <a:pt x="2403991" y="12056"/>
                    <a:pt x="2425451" y="33517"/>
                  </a:cubicBezTo>
                  <a:cubicBezTo>
                    <a:pt x="2446911" y="54977"/>
                    <a:pt x="2458968" y="84083"/>
                    <a:pt x="2458968" y="114433"/>
                  </a:cubicBezTo>
                  <a:lnTo>
                    <a:pt x="2458968" y="116204"/>
                  </a:lnTo>
                  <a:cubicBezTo>
                    <a:pt x="2458968" y="146553"/>
                    <a:pt x="2446911" y="175660"/>
                    <a:pt x="2425451" y="197120"/>
                  </a:cubicBezTo>
                  <a:cubicBezTo>
                    <a:pt x="2403991" y="218580"/>
                    <a:pt x="2374884" y="230637"/>
                    <a:pt x="2344535" y="230637"/>
                  </a:cubicBezTo>
                  <a:lnTo>
                    <a:pt x="114433" y="230637"/>
                  </a:lnTo>
                  <a:cubicBezTo>
                    <a:pt x="84083" y="230637"/>
                    <a:pt x="54977" y="218580"/>
                    <a:pt x="33517" y="197120"/>
                  </a:cubicBezTo>
                  <a:cubicBezTo>
                    <a:pt x="12056" y="175660"/>
                    <a:pt x="0" y="146553"/>
                    <a:pt x="0" y="116204"/>
                  </a:cubicBezTo>
                  <a:lnTo>
                    <a:pt x="0" y="114433"/>
                  </a:lnTo>
                  <a:cubicBezTo>
                    <a:pt x="0" y="84083"/>
                    <a:pt x="12056" y="54977"/>
                    <a:pt x="33517" y="33517"/>
                  </a:cubicBezTo>
                  <a:cubicBezTo>
                    <a:pt x="54977" y="12056"/>
                    <a:pt x="84083" y="0"/>
                    <a:pt x="11443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458968" cy="268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07912" y="9238343"/>
            <a:ext cx="5418156" cy="32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Hepatomegaly </a:t>
            </a:r>
          </a:p>
        </p:txBody>
      </p:sp>
      <p:sp>
        <p:nvSpPr>
          <p:cNvPr id="30" name="Freeform 30"/>
          <p:cNvSpPr/>
          <p:nvPr/>
        </p:nvSpPr>
        <p:spPr>
          <a:xfrm>
            <a:off x="11645901" y="3619500"/>
            <a:ext cx="4210127" cy="5597875"/>
          </a:xfrm>
          <a:custGeom>
            <a:avLst/>
            <a:gdLst/>
            <a:ahLst/>
            <a:cxnLst/>
            <a:rect l="l" t="t" r="r" b="b"/>
            <a:pathLst>
              <a:path w="4210127" h="5597875">
                <a:moveTo>
                  <a:pt x="0" y="0"/>
                </a:moveTo>
                <a:lnTo>
                  <a:pt x="4210127" y="0"/>
                </a:lnTo>
                <a:lnTo>
                  <a:pt x="4210127" y="5597875"/>
                </a:lnTo>
                <a:lnTo>
                  <a:pt x="0" y="559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AECA0793-D622-1179-72A3-EDFD9DAA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57BCC2DF-0ABE-791C-DF49-DA3BD9A4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F3207F-0B6F-C77D-7CBE-446E756BFBF6}"/>
              </a:ext>
            </a:extLst>
          </p:cNvPr>
          <p:cNvSpPr txBox="1"/>
          <p:nvPr/>
        </p:nvSpPr>
        <p:spPr>
          <a:xfrm>
            <a:off x="11629859" y="933523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ora" pitchFamily="2" charset="0"/>
              </a:rPr>
              <a:t>Khandpur S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1" grpId="0"/>
      <p:bldP spid="25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2109" y="2627827"/>
            <a:ext cx="11739800" cy="293495"/>
          </a:xfrm>
          <a:custGeom>
            <a:avLst/>
            <a:gdLst/>
            <a:ahLst/>
            <a:cxnLst/>
            <a:rect l="l" t="t" r="r" b="b"/>
            <a:pathLst>
              <a:path w="11739800" h="293495">
                <a:moveTo>
                  <a:pt x="0" y="0"/>
                </a:moveTo>
                <a:lnTo>
                  <a:pt x="11739800" y="0"/>
                </a:lnTo>
                <a:lnTo>
                  <a:pt x="11739800" y="293495"/>
                </a:lnTo>
                <a:lnTo>
                  <a:pt x="0" y="2934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46009" y="1364812"/>
            <a:ext cx="9552001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0"/>
              </a:lnSpc>
            </a:pPr>
            <a:r>
              <a:rPr lang="en-US" sz="800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Clinical presentaion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462114" y="3928646"/>
            <a:ext cx="6737619" cy="668554"/>
            <a:chOff x="0" y="0"/>
            <a:chExt cx="2448839" cy="2429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8839" cy="242991"/>
            </a:xfrm>
            <a:custGeom>
              <a:avLst/>
              <a:gdLst/>
              <a:ahLst/>
              <a:cxnLst/>
              <a:rect l="l" t="t" r="r" b="b"/>
              <a:pathLst>
                <a:path w="2448839" h="242991">
                  <a:moveTo>
                    <a:pt x="114906" y="0"/>
                  </a:moveTo>
                  <a:lnTo>
                    <a:pt x="2333934" y="0"/>
                  </a:lnTo>
                  <a:cubicBezTo>
                    <a:pt x="2364408" y="0"/>
                    <a:pt x="2393635" y="12106"/>
                    <a:pt x="2415184" y="33655"/>
                  </a:cubicBezTo>
                  <a:cubicBezTo>
                    <a:pt x="2436733" y="55204"/>
                    <a:pt x="2448839" y="84431"/>
                    <a:pt x="2448839" y="114906"/>
                  </a:cubicBezTo>
                  <a:lnTo>
                    <a:pt x="2448839" y="128085"/>
                  </a:lnTo>
                  <a:cubicBezTo>
                    <a:pt x="2448839" y="191546"/>
                    <a:pt x="2397394" y="242991"/>
                    <a:pt x="2333934" y="242991"/>
                  </a:cubicBezTo>
                  <a:lnTo>
                    <a:pt x="114906" y="242991"/>
                  </a:lnTo>
                  <a:cubicBezTo>
                    <a:pt x="51445" y="242991"/>
                    <a:pt x="0" y="191546"/>
                    <a:pt x="0" y="128085"/>
                  </a:cubicBezTo>
                  <a:lnTo>
                    <a:pt x="0" y="114906"/>
                  </a:lnTo>
                  <a:cubicBezTo>
                    <a:pt x="0" y="51445"/>
                    <a:pt x="51445" y="0"/>
                    <a:pt x="114906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48839" cy="281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398009" y="2297857"/>
            <a:ext cx="5418156" cy="63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14" lvl="1" indent="-248257" algn="ctr">
              <a:lnSpc>
                <a:spcPts val="2552"/>
              </a:lnSpc>
              <a:buFont typeface="Arial"/>
              <a:buChar char="•"/>
            </a:pPr>
            <a:endParaRPr/>
          </a:p>
          <a:p>
            <a:pPr algn="ctr">
              <a:lnSpc>
                <a:spcPts val="2552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2434247" y="4892474"/>
            <a:ext cx="6709753" cy="1246022"/>
            <a:chOff x="0" y="0"/>
            <a:chExt cx="2438711" cy="4528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711" cy="452876"/>
            </a:xfrm>
            <a:custGeom>
              <a:avLst/>
              <a:gdLst/>
              <a:ahLst/>
              <a:cxnLst/>
              <a:rect l="l" t="t" r="r" b="b"/>
              <a:pathLst>
                <a:path w="2438711" h="452876">
                  <a:moveTo>
                    <a:pt x="115383" y="0"/>
                  </a:moveTo>
                  <a:lnTo>
                    <a:pt x="2323328" y="0"/>
                  </a:lnTo>
                  <a:cubicBezTo>
                    <a:pt x="2353929" y="0"/>
                    <a:pt x="2383278" y="12156"/>
                    <a:pt x="2404916" y="33795"/>
                  </a:cubicBezTo>
                  <a:cubicBezTo>
                    <a:pt x="2426555" y="55433"/>
                    <a:pt x="2438711" y="84782"/>
                    <a:pt x="2438711" y="115383"/>
                  </a:cubicBezTo>
                  <a:lnTo>
                    <a:pt x="2438711" y="337493"/>
                  </a:lnTo>
                  <a:cubicBezTo>
                    <a:pt x="2438711" y="368095"/>
                    <a:pt x="2426555" y="397443"/>
                    <a:pt x="2404916" y="419081"/>
                  </a:cubicBezTo>
                  <a:cubicBezTo>
                    <a:pt x="2383278" y="440720"/>
                    <a:pt x="2353929" y="452876"/>
                    <a:pt x="2323328" y="452876"/>
                  </a:cubicBezTo>
                  <a:lnTo>
                    <a:pt x="115383" y="452876"/>
                  </a:lnTo>
                  <a:cubicBezTo>
                    <a:pt x="84782" y="452876"/>
                    <a:pt x="55433" y="440720"/>
                    <a:pt x="33795" y="419081"/>
                  </a:cubicBezTo>
                  <a:cubicBezTo>
                    <a:pt x="12156" y="397443"/>
                    <a:pt x="0" y="368095"/>
                    <a:pt x="0" y="337493"/>
                  </a:cubicBezTo>
                  <a:lnTo>
                    <a:pt x="0" y="115383"/>
                  </a:lnTo>
                  <a:cubicBezTo>
                    <a:pt x="0" y="84782"/>
                    <a:pt x="12156" y="55433"/>
                    <a:pt x="33795" y="33795"/>
                  </a:cubicBezTo>
                  <a:cubicBezTo>
                    <a:pt x="55433" y="12156"/>
                    <a:pt x="84782" y="0"/>
                    <a:pt x="11538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38711" cy="490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07912" y="5062360"/>
            <a:ext cx="5418156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TG 3.4 mmol/L</a:t>
            </a:r>
          </a:p>
          <a:p>
            <a:pPr algn="ctr">
              <a:lnSpc>
                <a:spcPts val="2552"/>
              </a:lnSpc>
            </a:pP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LDL 3.66 mmol/L</a:t>
            </a:r>
          </a:p>
          <a:p>
            <a:pPr algn="ctr">
              <a:lnSpc>
                <a:spcPts val="2552"/>
              </a:lnSpc>
            </a:pP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total cholesterol 5.01 </a:t>
            </a:r>
            <a:r>
              <a:rPr lang="en-US" sz="2299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mmo</a:t>
            </a:r>
            <a:r>
              <a:rPr lang="en-US" sz="22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/L</a:t>
            </a:r>
          </a:p>
          <a:p>
            <a:pPr algn="ctr">
              <a:lnSpc>
                <a:spcPts val="2552"/>
              </a:lnSpc>
            </a:pPr>
            <a:endParaRPr lang="en-US" sz="2299" dirty="0">
              <a:solidFill>
                <a:srgbClr val="262728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462114" y="6434464"/>
            <a:ext cx="6709753" cy="1358689"/>
            <a:chOff x="0" y="0"/>
            <a:chExt cx="2438711" cy="4938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711" cy="493826"/>
            </a:xfrm>
            <a:custGeom>
              <a:avLst/>
              <a:gdLst/>
              <a:ahLst/>
              <a:cxnLst/>
              <a:rect l="l" t="t" r="r" b="b"/>
              <a:pathLst>
                <a:path w="2438711" h="493826">
                  <a:moveTo>
                    <a:pt x="115383" y="0"/>
                  </a:moveTo>
                  <a:lnTo>
                    <a:pt x="2323328" y="0"/>
                  </a:lnTo>
                  <a:cubicBezTo>
                    <a:pt x="2353929" y="0"/>
                    <a:pt x="2383278" y="12156"/>
                    <a:pt x="2404916" y="33795"/>
                  </a:cubicBezTo>
                  <a:cubicBezTo>
                    <a:pt x="2426555" y="55433"/>
                    <a:pt x="2438711" y="84782"/>
                    <a:pt x="2438711" y="115383"/>
                  </a:cubicBezTo>
                  <a:lnTo>
                    <a:pt x="2438711" y="378443"/>
                  </a:lnTo>
                  <a:cubicBezTo>
                    <a:pt x="2438711" y="409044"/>
                    <a:pt x="2426555" y="438392"/>
                    <a:pt x="2404916" y="460031"/>
                  </a:cubicBezTo>
                  <a:cubicBezTo>
                    <a:pt x="2383278" y="481670"/>
                    <a:pt x="2353929" y="493826"/>
                    <a:pt x="2323328" y="493826"/>
                  </a:cubicBezTo>
                  <a:lnTo>
                    <a:pt x="115383" y="493826"/>
                  </a:lnTo>
                  <a:cubicBezTo>
                    <a:pt x="84782" y="493826"/>
                    <a:pt x="55433" y="481670"/>
                    <a:pt x="33795" y="460031"/>
                  </a:cubicBezTo>
                  <a:cubicBezTo>
                    <a:pt x="12156" y="438392"/>
                    <a:pt x="0" y="409044"/>
                    <a:pt x="0" y="378443"/>
                  </a:cubicBezTo>
                  <a:lnTo>
                    <a:pt x="0" y="115383"/>
                  </a:lnTo>
                  <a:cubicBezTo>
                    <a:pt x="0" y="84782"/>
                    <a:pt x="12156" y="55433"/>
                    <a:pt x="33795" y="33795"/>
                  </a:cubicBezTo>
                  <a:cubicBezTo>
                    <a:pt x="55433" y="12156"/>
                    <a:pt x="84782" y="0"/>
                    <a:pt x="115383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38711" cy="531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231720" y="6517648"/>
            <a:ext cx="5418156" cy="12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</a:pPr>
            <a:r>
              <a:rPr lang="en-US" sz="2299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Abdominal US: fatty liver changes, mild splenomegaly, and bilateral nephromegaly with normal echogenicity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694678" y="3431330"/>
            <a:ext cx="4210127" cy="5597875"/>
          </a:xfrm>
          <a:custGeom>
            <a:avLst/>
            <a:gdLst/>
            <a:ahLst/>
            <a:cxnLst/>
            <a:rect l="l" t="t" r="r" b="b"/>
            <a:pathLst>
              <a:path w="4210127" h="5597875">
                <a:moveTo>
                  <a:pt x="0" y="0"/>
                </a:moveTo>
                <a:lnTo>
                  <a:pt x="4210127" y="0"/>
                </a:lnTo>
                <a:lnTo>
                  <a:pt x="4210127" y="5597875"/>
                </a:lnTo>
                <a:lnTo>
                  <a:pt x="0" y="5597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434247" y="4123238"/>
            <a:ext cx="6765486" cy="32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  <a:spcBef>
                <a:spcPct val="0"/>
              </a:spcBef>
            </a:pPr>
            <a:r>
              <a:rPr lang="en-US" sz="22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ALT 164.9, AST 187.1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9F398-5470-EBB1-B658-55E018E72D7F}"/>
              </a:ext>
            </a:extLst>
          </p:cNvPr>
          <p:cNvSpPr txBox="1"/>
          <p:nvPr/>
        </p:nvSpPr>
        <p:spPr>
          <a:xfrm>
            <a:off x="3505200" y="8059185"/>
            <a:ext cx="9408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dirty="0">
                <a:effectLst/>
                <a:latin typeface="Lora" pitchFamily="2" charset="0"/>
                <a:ea typeface="Aptos" panose="020B0004020202020204" pitchFamily="34" charset="0"/>
                <a:cs typeface="Arial" panose="020B0604020202020204" pitchFamily="34" charset="0"/>
              </a:rPr>
              <a:t>Cardiac: PM VSD, mild LVH</a:t>
            </a:r>
            <a:endParaRPr lang="en-US" sz="2400" dirty="0">
              <a:latin typeface="Lora" pitchFamily="2" charset="0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BE7AC0FB-FAEE-6020-605D-C6B0EB6CF6F5}"/>
              </a:ext>
            </a:extLst>
          </p:cNvPr>
          <p:cNvGrpSpPr/>
          <p:nvPr/>
        </p:nvGrpSpPr>
        <p:grpSpPr>
          <a:xfrm>
            <a:off x="2454507" y="7980146"/>
            <a:ext cx="6737619" cy="668554"/>
            <a:chOff x="0" y="0"/>
            <a:chExt cx="2448839" cy="242991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FFD16BB-368E-D6F4-92BC-CB4856C3BC0D}"/>
                </a:ext>
              </a:extLst>
            </p:cNvPr>
            <p:cNvSpPr/>
            <p:nvPr/>
          </p:nvSpPr>
          <p:spPr>
            <a:xfrm>
              <a:off x="0" y="0"/>
              <a:ext cx="2448839" cy="242991"/>
            </a:xfrm>
            <a:custGeom>
              <a:avLst/>
              <a:gdLst/>
              <a:ahLst/>
              <a:cxnLst/>
              <a:rect l="l" t="t" r="r" b="b"/>
              <a:pathLst>
                <a:path w="2448839" h="242991">
                  <a:moveTo>
                    <a:pt x="114906" y="0"/>
                  </a:moveTo>
                  <a:lnTo>
                    <a:pt x="2333934" y="0"/>
                  </a:lnTo>
                  <a:cubicBezTo>
                    <a:pt x="2364408" y="0"/>
                    <a:pt x="2393635" y="12106"/>
                    <a:pt x="2415184" y="33655"/>
                  </a:cubicBezTo>
                  <a:cubicBezTo>
                    <a:pt x="2436733" y="55204"/>
                    <a:pt x="2448839" y="84431"/>
                    <a:pt x="2448839" y="114906"/>
                  </a:cubicBezTo>
                  <a:lnTo>
                    <a:pt x="2448839" y="128085"/>
                  </a:lnTo>
                  <a:cubicBezTo>
                    <a:pt x="2448839" y="191546"/>
                    <a:pt x="2397394" y="242991"/>
                    <a:pt x="2333934" y="242991"/>
                  </a:cubicBezTo>
                  <a:lnTo>
                    <a:pt x="114906" y="242991"/>
                  </a:lnTo>
                  <a:cubicBezTo>
                    <a:pt x="51445" y="242991"/>
                    <a:pt x="0" y="191546"/>
                    <a:pt x="0" y="128085"/>
                  </a:cubicBezTo>
                  <a:lnTo>
                    <a:pt x="0" y="114906"/>
                  </a:lnTo>
                  <a:cubicBezTo>
                    <a:pt x="0" y="51445"/>
                    <a:pt x="51445" y="0"/>
                    <a:pt x="114906" y="0"/>
                  </a:cubicBezTo>
                  <a:close/>
                </a:path>
              </a:pathLst>
            </a:custGeom>
            <a:ln w="19050" cap="rnd">
              <a:solidFill>
                <a:srgbClr val="26272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56160758-ABF7-ACB1-4E5D-32ADBA405DCE}"/>
                </a:ext>
              </a:extLst>
            </p:cNvPr>
            <p:cNvSpPr txBox="1"/>
            <p:nvPr/>
          </p:nvSpPr>
          <p:spPr>
            <a:xfrm>
              <a:off x="0" y="-38100"/>
              <a:ext cx="2448839" cy="281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F305374-E016-0CD8-8DD0-5ABD2003D6AB}"/>
              </a:ext>
            </a:extLst>
          </p:cNvPr>
          <p:cNvSpPr txBox="1"/>
          <p:nvPr/>
        </p:nvSpPr>
        <p:spPr>
          <a:xfrm>
            <a:off x="11694678" y="90989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ora" pitchFamily="2" charset="0"/>
              </a:rPr>
              <a:t>Khandpur S et 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08435" y="1028700"/>
            <a:ext cx="3936035" cy="5233436"/>
          </a:xfrm>
          <a:custGeom>
            <a:avLst/>
            <a:gdLst/>
            <a:ahLst/>
            <a:cxnLst/>
            <a:rect l="l" t="t" r="r" b="b"/>
            <a:pathLst>
              <a:path w="3936035" h="5233436">
                <a:moveTo>
                  <a:pt x="0" y="0"/>
                </a:moveTo>
                <a:lnTo>
                  <a:pt x="3936035" y="0"/>
                </a:lnTo>
                <a:lnTo>
                  <a:pt x="3936035" y="5233436"/>
                </a:lnTo>
                <a:lnTo>
                  <a:pt x="0" y="523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343530" y="4027625"/>
            <a:ext cx="1840380" cy="1836786"/>
          </a:xfrm>
          <a:custGeom>
            <a:avLst/>
            <a:gdLst/>
            <a:ahLst/>
            <a:cxnLst/>
            <a:rect l="l" t="t" r="r" b="b"/>
            <a:pathLst>
              <a:path w="1840380" h="1836786">
                <a:moveTo>
                  <a:pt x="0" y="0"/>
                </a:moveTo>
                <a:lnTo>
                  <a:pt x="1840381" y="0"/>
                </a:lnTo>
                <a:lnTo>
                  <a:pt x="1840381" y="1836786"/>
                </a:lnTo>
                <a:lnTo>
                  <a:pt x="0" y="1836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343530" y="1764816"/>
            <a:ext cx="1891196" cy="1891196"/>
          </a:xfrm>
          <a:custGeom>
            <a:avLst/>
            <a:gdLst/>
            <a:ahLst/>
            <a:cxnLst/>
            <a:rect l="l" t="t" r="r" b="b"/>
            <a:pathLst>
              <a:path w="1891196" h="1891196">
                <a:moveTo>
                  <a:pt x="0" y="0"/>
                </a:moveTo>
                <a:lnTo>
                  <a:pt x="1891197" y="0"/>
                </a:lnTo>
                <a:lnTo>
                  <a:pt x="1891197" y="1891197"/>
                </a:lnTo>
                <a:lnTo>
                  <a:pt x="0" y="1891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5723897" y="2020678"/>
            <a:ext cx="4120817" cy="1272331"/>
            <a:chOff x="0" y="0"/>
            <a:chExt cx="1535116" cy="4739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35116" cy="473978"/>
            </a:xfrm>
            <a:custGeom>
              <a:avLst/>
              <a:gdLst/>
              <a:ahLst/>
              <a:cxnLst/>
              <a:rect l="l" t="t" r="r" b="b"/>
              <a:pathLst>
                <a:path w="1535116" h="473978">
                  <a:moveTo>
                    <a:pt x="187873" y="0"/>
                  </a:moveTo>
                  <a:lnTo>
                    <a:pt x="1347242" y="0"/>
                  </a:lnTo>
                  <a:cubicBezTo>
                    <a:pt x="1451002" y="0"/>
                    <a:pt x="1535116" y="84114"/>
                    <a:pt x="1535116" y="187873"/>
                  </a:cubicBezTo>
                  <a:lnTo>
                    <a:pt x="1535116" y="286104"/>
                  </a:lnTo>
                  <a:cubicBezTo>
                    <a:pt x="1535116" y="335931"/>
                    <a:pt x="1515322" y="383718"/>
                    <a:pt x="1480089" y="418951"/>
                  </a:cubicBezTo>
                  <a:cubicBezTo>
                    <a:pt x="1444856" y="454184"/>
                    <a:pt x="1397069" y="473978"/>
                    <a:pt x="1347242" y="473978"/>
                  </a:cubicBezTo>
                  <a:lnTo>
                    <a:pt x="187873" y="473978"/>
                  </a:lnTo>
                  <a:cubicBezTo>
                    <a:pt x="84114" y="473978"/>
                    <a:pt x="0" y="389864"/>
                    <a:pt x="0" y="286104"/>
                  </a:cubicBezTo>
                  <a:lnTo>
                    <a:pt x="0" y="187873"/>
                  </a:lnTo>
                  <a:cubicBezTo>
                    <a:pt x="0" y="84114"/>
                    <a:pt x="84114" y="0"/>
                    <a:pt x="187873" y="0"/>
                  </a:cubicBezTo>
                  <a:close/>
                </a:path>
              </a:pathLst>
            </a:custGeom>
            <a:ln w="19050" cap="rnd">
              <a:solidFill>
                <a:srgbClr val="2073C2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35116" cy="512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23897" y="4309853"/>
            <a:ext cx="4120817" cy="1272331"/>
            <a:chOff x="0" y="0"/>
            <a:chExt cx="1535116" cy="4739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35116" cy="473978"/>
            </a:xfrm>
            <a:custGeom>
              <a:avLst/>
              <a:gdLst/>
              <a:ahLst/>
              <a:cxnLst/>
              <a:rect l="l" t="t" r="r" b="b"/>
              <a:pathLst>
                <a:path w="1535116" h="473978">
                  <a:moveTo>
                    <a:pt x="187873" y="0"/>
                  </a:moveTo>
                  <a:lnTo>
                    <a:pt x="1347242" y="0"/>
                  </a:lnTo>
                  <a:cubicBezTo>
                    <a:pt x="1451002" y="0"/>
                    <a:pt x="1535116" y="84114"/>
                    <a:pt x="1535116" y="187873"/>
                  </a:cubicBezTo>
                  <a:lnTo>
                    <a:pt x="1535116" y="286104"/>
                  </a:lnTo>
                  <a:cubicBezTo>
                    <a:pt x="1535116" y="335931"/>
                    <a:pt x="1515322" y="383718"/>
                    <a:pt x="1480089" y="418951"/>
                  </a:cubicBezTo>
                  <a:cubicBezTo>
                    <a:pt x="1444856" y="454184"/>
                    <a:pt x="1397069" y="473978"/>
                    <a:pt x="1347242" y="473978"/>
                  </a:cubicBezTo>
                  <a:lnTo>
                    <a:pt x="187873" y="473978"/>
                  </a:lnTo>
                  <a:cubicBezTo>
                    <a:pt x="84114" y="473978"/>
                    <a:pt x="0" y="389864"/>
                    <a:pt x="0" y="286104"/>
                  </a:cubicBezTo>
                  <a:lnTo>
                    <a:pt x="0" y="187873"/>
                  </a:lnTo>
                  <a:cubicBezTo>
                    <a:pt x="0" y="84114"/>
                    <a:pt x="84114" y="0"/>
                    <a:pt x="187873" y="0"/>
                  </a:cubicBezTo>
                  <a:close/>
                </a:path>
              </a:pathLst>
            </a:custGeom>
            <a:ln w="19050" cap="rnd">
              <a:solidFill>
                <a:srgbClr val="2073C2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35116" cy="512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398009" y="2288332"/>
            <a:ext cx="5418156" cy="64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14" lvl="1" indent="-248257" algn="ctr">
              <a:lnSpc>
                <a:spcPts val="2552"/>
              </a:lnSpc>
              <a:buFont typeface="Arial"/>
              <a:buChar char="•"/>
            </a:pPr>
            <a:endParaRPr/>
          </a:p>
          <a:p>
            <a:pPr algn="ctr">
              <a:lnSpc>
                <a:spcPts val="2552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951688" y="2284134"/>
            <a:ext cx="3645507" cy="62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2243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Classical Clinical and Metabolic Features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71416" y="4182592"/>
            <a:ext cx="3645507" cy="155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0"/>
              </a:lnSpc>
            </a:pPr>
            <a:r>
              <a:rPr lang="en-US" sz="2243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>
              <a:lnSpc>
                <a:spcPts val="2490"/>
              </a:lnSpc>
            </a:pPr>
            <a:r>
              <a:rPr lang="en-US" sz="2243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Homozygous BSCL2 variant c.750dup; p.Leu251Alafs*23 </a:t>
            </a:r>
          </a:p>
          <a:p>
            <a:pPr algn="ctr">
              <a:lnSpc>
                <a:spcPts val="2490"/>
              </a:lnSpc>
            </a:pPr>
            <a:endParaRPr lang="en-US" sz="2243">
              <a:solidFill>
                <a:srgbClr val="2073C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19758" y="7576586"/>
            <a:ext cx="1391701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93"/>
              </a:lnSpc>
              <a:spcBef>
                <a:spcPct val="0"/>
              </a:spcBef>
            </a:pPr>
            <a:r>
              <a:rPr lang="en-US" sz="6000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US" sz="6000" u="none" strike="noStrike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ongenital generalized lipodystrophy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1E967-B8DA-6FC7-C64E-FF66494CBF03}"/>
              </a:ext>
            </a:extLst>
          </p:cNvPr>
          <p:cNvSpPr txBox="1"/>
          <p:nvPr/>
        </p:nvSpPr>
        <p:spPr>
          <a:xfrm>
            <a:off x="24063" y="9791700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ora" pitchFamily="2" charset="0"/>
              </a:rPr>
              <a:t>Khandpur S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4392513" y="1606461"/>
            <a:ext cx="2605974" cy="662227"/>
            <a:chOff x="0" y="0"/>
            <a:chExt cx="3474632" cy="882969"/>
          </a:xfrm>
        </p:grpSpPr>
        <p:grpSp>
          <p:nvGrpSpPr>
            <p:cNvPr id="24" name="Group 3"/>
            <p:cNvGrpSpPr/>
            <p:nvPr/>
          </p:nvGrpSpPr>
          <p:grpSpPr>
            <a:xfrm>
              <a:off x="0" y="0"/>
              <a:ext cx="3474632" cy="882969"/>
              <a:chOff x="0" y="0"/>
              <a:chExt cx="907594" cy="230637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0" y="0"/>
                <a:ext cx="907594" cy="230637"/>
              </a:xfrm>
              <a:custGeom>
                <a:avLst/>
                <a:gdLst/>
                <a:ahLst/>
                <a:cxnLst/>
                <a:rect l="l" t="t" r="r" b="b"/>
                <a:pathLst>
                  <a:path w="907594" h="230637">
                    <a:moveTo>
                      <a:pt x="115318" y="0"/>
                    </a:moveTo>
                    <a:lnTo>
                      <a:pt x="792276" y="0"/>
                    </a:lnTo>
                    <a:cubicBezTo>
                      <a:pt x="855964" y="0"/>
                      <a:pt x="907594" y="51630"/>
                      <a:pt x="907594" y="115318"/>
                    </a:cubicBezTo>
                    <a:lnTo>
                      <a:pt x="907594" y="115318"/>
                    </a:lnTo>
                    <a:cubicBezTo>
                      <a:pt x="907594" y="145903"/>
                      <a:pt x="895444" y="175234"/>
                      <a:pt x="873818" y="196861"/>
                    </a:cubicBezTo>
                    <a:cubicBezTo>
                      <a:pt x="852192" y="218487"/>
                      <a:pt x="822860" y="230637"/>
                      <a:pt x="792276" y="230637"/>
                    </a:cubicBezTo>
                    <a:lnTo>
                      <a:pt x="115318" y="230637"/>
                    </a:lnTo>
                    <a:cubicBezTo>
                      <a:pt x="51630" y="230637"/>
                      <a:pt x="0" y="179007"/>
                      <a:pt x="0" y="115318"/>
                    </a:cubicBezTo>
                    <a:lnTo>
                      <a:pt x="0" y="115318"/>
                    </a:lnTo>
                    <a:cubicBezTo>
                      <a:pt x="0" y="51630"/>
                      <a:pt x="51630" y="0"/>
                      <a:pt x="115318" y="0"/>
                    </a:cubicBezTo>
                    <a:close/>
                  </a:path>
                </a:pathLst>
              </a:custGeom>
              <a:ln w="19050" cap="rnd">
                <a:solidFill>
                  <a:srgbClr val="2073C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5"/>
              <p:cNvSpPr txBox="1"/>
              <p:nvPr/>
            </p:nvSpPr>
            <p:spPr>
              <a:xfrm>
                <a:off x="0" y="-38100"/>
                <a:ext cx="907594" cy="2687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6"/>
            <p:cNvSpPr txBox="1"/>
            <p:nvPr/>
          </p:nvSpPr>
          <p:spPr>
            <a:xfrm>
              <a:off x="0" y="178848"/>
              <a:ext cx="3474632" cy="544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7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B14965"/>
                  </a:solidFill>
                  <a:latin typeface="Lora"/>
                  <a:ea typeface="Lora"/>
                  <a:cs typeface="Lora"/>
                  <a:sym typeface="Lora"/>
                </a:rPr>
                <a:t>HbA1c 9.9</a:t>
              </a:r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362200" y="5584372"/>
            <a:ext cx="2702620" cy="79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Diagnosis</a:t>
            </a:r>
          </a:p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first year of life 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4464440" y="2737884"/>
            <a:ext cx="2534047" cy="79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Early </a:t>
            </a:r>
            <a:r>
              <a:rPr lang="en-US" sz="2799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onst</a:t>
            </a: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DM</a:t>
            </a:r>
          </a:p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age 5 years old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6562429" y="6694690"/>
            <a:ext cx="1881584" cy="79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Metaleptin</a:t>
            </a:r>
            <a:endParaRPr lang="en-US" sz="2799" dirty="0">
              <a:solidFill>
                <a:srgbClr val="262728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6 years old</a:t>
            </a:r>
          </a:p>
        </p:txBody>
      </p:sp>
      <p:sp>
        <p:nvSpPr>
          <p:cNvPr id="31" name="TextBox 10"/>
          <p:cNvSpPr txBox="1"/>
          <p:nvPr/>
        </p:nvSpPr>
        <p:spPr>
          <a:xfrm>
            <a:off x="9968455" y="6499427"/>
            <a:ext cx="2373538" cy="118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BE0A0A"/>
                </a:solidFill>
                <a:latin typeface="Lora Bold"/>
                <a:ea typeface="Lora Bold"/>
                <a:cs typeface="Lora Bold"/>
                <a:sym typeface="Lora Bold"/>
              </a:rPr>
              <a:t>Worsening glycemic</a:t>
            </a:r>
          </a:p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BE0A0A"/>
                </a:solidFill>
                <a:latin typeface="Lora Bold"/>
                <a:ea typeface="Lora Bold"/>
                <a:cs typeface="Lora Bold"/>
                <a:sym typeface="Lora Bold"/>
              </a:rPr>
              <a:t> control age 8</a:t>
            </a:r>
          </a:p>
        </p:txBody>
      </p:sp>
      <p:sp>
        <p:nvSpPr>
          <p:cNvPr id="32" name="Freeform 11"/>
          <p:cNvSpPr/>
          <p:nvPr/>
        </p:nvSpPr>
        <p:spPr>
          <a:xfrm>
            <a:off x="3713510" y="3982034"/>
            <a:ext cx="8869133" cy="2396342"/>
          </a:xfrm>
          <a:custGeom>
            <a:avLst/>
            <a:gdLst/>
            <a:ahLst/>
            <a:cxnLst/>
            <a:rect l="l" t="t" r="r" b="b"/>
            <a:pathLst>
              <a:path w="8869133" h="2396342">
                <a:moveTo>
                  <a:pt x="0" y="0"/>
                </a:moveTo>
                <a:lnTo>
                  <a:pt x="8869132" y="0"/>
                </a:lnTo>
                <a:lnTo>
                  <a:pt x="8869132" y="2396342"/>
                </a:lnTo>
                <a:lnTo>
                  <a:pt x="0" y="23963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42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12"/>
          <p:cNvGrpSpPr/>
          <p:nvPr/>
        </p:nvGrpSpPr>
        <p:grpSpPr>
          <a:xfrm>
            <a:off x="9976668" y="8018313"/>
            <a:ext cx="2605974" cy="662227"/>
            <a:chOff x="0" y="0"/>
            <a:chExt cx="3474632" cy="882969"/>
          </a:xfrm>
        </p:grpSpPr>
        <p:grpSp>
          <p:nvGrpSpPr>
            <p:cNvPr id="34" name="Group 13"/>
            <p:cNvGrpSpPr/>
            <p:nvPr/>
          </p:nvGrpSpPr>
          <p:grpSpPr>
            <a:xfrm>
              <a:off x="0" y="0"/>
              <a:ext cx="3474632" cy="882969"/>
              <a:chOff x="0" y="0"/>
              <a:chExt cx="907594" cy="230637"/>
            </a:xfrm>
          </p:grpSpPr>
          <p:sp>
            <p:nvSpPr>
              <p:cNvPr id="36" name="Freeform 14"/>
              <p:cNvSpPr/>
              <p:nvPr/>
            </p:nvSpPr>
            <p:spPr>
              <a:xfrm>
                <a:off x="0" y="0"/>
                <a:ext cx="907594" cy="230637"/>
              </a:xfrm>
              <a:custGeom>
                <a:avLst/>
                <a:gdLst/>
                <a:ahLst/>
                <a:cxnLst/>
                <a:rect l="l" t="t" r="r" b="b"/>
                <a:pathLst>
                  <a:path w="907594" h="230637">
                    <a:moveTo>
                      <a:pt x="115318" y="0"/>
                    </a:moveTo>
                    <a:lnTo>
                      <a:pt x="792276" y="0"/>
                    </a:lnTo>
                    <a:cubicBezTo>
                      <a:pt x="855964" y="0"/>
                      <a:pt x="907594" y="51630"/>
                      <a:pt x="907594" y="115318"/>
                    </a:cubicBezTo>
                    <a:lnTo>
                      <a:pt x="907594" y="115318"/>
                    </a:lnTo>
                    <a:cubicBezTo>
                      <a:pt x="907594" y="145903"/>
                      <a:pt x="895444" y="175234"/>
                      <a:pt x="873818" y="196861"/>
                    </a:cubicBezTo>
                    <a:cubicBezTo>
                      <a:pt x="852192" y="218487"/>
                      <a:pt x="822860" y="230637"/>
                      <a:pt x="792276" y="230637"/>
                    </a:cubicBezTo>
                    <a:lnTo>
                      <a:pt x="115318" y="230637"/>
                    </a:lnTo>
                    <a:cubicBezTo>
                      <a:pt x="51630" y="230637"/>
                      <a:pt x="0" y="179007"/>
                      <a:pt x="0" y="115318"/>
                    </a:cubicBezTo>
                    <a:lnTo>
                      <a:pt x="0" y="115318"/>
                    </a:lnTo>
                    <a:cubicBezTo>
                      <a:pt x="0" y="51630"/>
                      <a:pt x="51630" y="0"/>
                      <a:pt x="115318" y="0"/>
                    </a:cubicBezTo>
                    <a:close/>
                  </a:path>
                </a:pathLst>
              </a:custGeom>
              <a:ln w="19050" cap="rnd">
                <a:solidFill>
                  <a:srgbClr val="2073C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15"/>
              <p:cNvSpPr txBox="1"/>
              <p:nvPr/>
            </p:nvSpPr>
            <p:spPr>
              <a:xfrm>
                <a:off x="0" y="-38100"/>
                <a:ext cx="907594" cy="2687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16"/>
            <p:cNvSpPr txBox="1"/>
            <p:nvPr/>
          </p:nvSpPr>
          <p:spPr>
            <a:xfrm>
              <a:off x="0" y="178848"/>
              <a:ext cx="3474632" cy="544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7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B14965"/>
                  </a:solidFill>
                  <a:latin typeface="Lora"/>
                  <a:ea typeface="Lora"/>
                  <a:cs typeface="Lora"/>
                  <a:sym typeface="Lora"/>
                </a:rPr>
                <a:t>HbA1c 8.9</a:t>
              </a:r>
            </a:p>
          </p:txBody>
        </p:sp>
      </p:grpSp>
      <p:grpSp>
        <p:nvGrpSpPr>
          <p:cNvPr id="38" name="Group 17"/>
          <p:cNvGrpSpPr/>
          <p:nvPr/>
        </p:nvGrpSpPr>
        <p:grpSpPr>
          <a:xfrm>
            <a:off x="8148076" y="1606461"/>
            <a:ext cx="2605974" cy="662227"/>
            <a:chOff x="0" y="0"/>
            <a:chExt cx="3474632" cy="882969"/>
          </a:xfrm>
        </p:grpSpPr>
        <p:grpSp>
          <p:nvGrpSpPr>
            <p:cNvPr id="39" name="Group 18"/>
            <p:cNvGrpSpPr/>
            <p:nvPr/>
          </p:nvGrpSpPr>
          <p:grpSpPr>
            <a:xfrm>
              <a:off x="0" y="0"/>
              <a:ext cx="3474632" cy="882969"/>
              <a:chOff x="0" y="0"/>
              <a:chExt cx="907594" cy="230637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0" y="0"/>
                <a:ext cx="907594" cy="230637"/>
              </a:xfrm>
              <a:custGeom>
                <a:avLst/>
                <a:gdLst/>
                <a:ahLst/>
                <a:cxnLst/>
                <a:rect l="l" t="t" r="r" b="b"/>
                <a:pathLst>
                  <a:path w="907594" h="230637">
                    <a:moveTo>
                      <a:pt x="115318" y="0"/>
                    </a:moveTo>
                    <a:lnTo>
                      <a:pt x="792276" y="0"/>
                    </a:lnTo>
                    <a:cubicBezTo>
                      <a:pt x="855964" y="0"/>
                      <a:pt x="907594" y="51630"/>
                      <a:pt x="907594" y="115318"/>
                    </a:cubicBezTo>
                    <a:lnTo>
                      <a:pt x="907594" y="115318"/>
                    </a:lnTo>
                    <a:cubicBezTo>
                      <a:pt x="907594" y="145903"/>
                      <a:pt x="895444" y="175234"/>
                      <a:pt x="873818" y="196861"/>
                    </a:cubicBezTo>
                    <a:cubicBezTo>
                      <a:pt x="852192" y="218487"/>
                      <a:pt x="822860" y="230637"/>
                      <a:pt x="792276" y="230637"/>
                    </a:cubicBezTo>
                    <a:lnTo>
                      <a:pt x="115318" y="230637"/>
                    </a:lnTo>
                    <a:cubicBezTo>
                      <a:pt x="51630" y="230637"/>
                      <a:pt x="0" y="179007"/>
                      <a:pt x="0" y="115318"/>
                    </a:cubicBezTo>
                    <a:lnTo>
                      <a:pt x="0" y="115318"/>
                    </a:lnTo>
                    <a:cubicBezTo>
                      <a:pt x="0" y="51630"/>
                      <a:pt x="51630" y="0"/>
                      <a:pt x="115318" y="0"/>
                    </a:cubicBezTo>
                    <a:close/>
                  </a:path>
                </a:pathLst>
              </a:custGeom>
              <a:ln w="19050" cap="rnd">
                <a:solidFill>
                  <a:srgbClr val="2073C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20"/>
              <p:cNvSpPr txBox="1"/>
              <p:nvPr/>
            </p:nvSpPr>
            <p:spPr>
              <a:xfrm>
                <a:off x="0" y="-38100"/>
                <a:ext cx="907594" cy="2687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TextBox 21"/>
            <p:cNvSpPr txBox="1"/>
            <p:nvPr/>
          </p:nvSpPr>
          <p:spPr>
            <a:xfrm>
              <a:off x="0" y="178848"/>
              <a:ext cx="3474632" cy="544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07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B14965"/>
                  </a:solidFill>
                  <a:latin typeface="Lora"/>
                  <a:ea typeface="Lora"/>
                  <a:cs typeface="Lora"/>
                  <a:sym typeface="Lora"/>
                </a:rPr>
                <a:t>HbA1c 5.6</a:t>
              </a:r>
            </a:p>
          </p:txBody>
        </p:sp>
      </p:grpSp>
      <p:sp>
        <p:nvSpPr>
          <p:cNvPr id="43" name="TextBox 22"/>
          <p:cNvSpPr txBox="1"/>
          <p:nvPr/>
        </p:nvSpPr>
        <p:spPr>
          <a:xfrm>
            <a:off x="7585307" y="2654630"/>
            <a:ext cx="3659584" cy="79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7"/>
              </a:lnSpc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Clinical &amp; biochemical</a:t>
            </a:r>
          </a:p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799" dirty="0">
                <a:solidFill>
                  <a:srgbClr val="262728"/>
                </a:solidFill>
                <a:latin typeface="Lora"/>
                <a:ea typeface="Lora"/>
                <a:cs typeface="Lora"/>
                <a:sym typeface="Lora"/>
              </a:rPr>
              <a:t> improvement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851EFD-8DB2-C3F5-7331-636A945B9943}"/>
              </a:ext>
            </a:extLst>
          </p:cNvPr>
          <p:cNvSpPr txBox="1"/>
          <p:nvPr/>
        </p:nvSpPr>
        <p:spPr>
          <a:xfrm>
            <a:off x="13639800" y="5383531"/>
            <a:ext cx="3429000" cy="34163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ora" pitchFamily="2" charset="0"/>
              </a:rPr>
              <a:t>Patient developed symptoms of polyurea , polydipsia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ora" pitchFamily="2" charset="0"/>
              </a:rPr>
              <a:t>BG reaching  &gt;15 mmol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ora" pitchFamily="2" charset="0"/>
              </a:rPr>
              <a:t>She was on </a:t>
            </a:r>
            <a:r>
              <a:rPr lang="en-US" dirty="0" err="1">
                <a:latin typeface="Lora" pitchFamily="2" charset="0"/>
              </a:rPr>
              <a:t>Metraleptin</a:t>
            </a:r>
            <a:r>
              <a:rPr lang="en-US" dirty="0">
                <a:latin typeface="Lora" pitchFamily="2" charset="0"/>
              </a:rPr>
              <a:t> 0.13mg/kg/day (max)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or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ora" pitchFamily="2" charset="0"/>
              </a:rPr>
              <a:t>Started on insulin, required high doses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o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059177"/>
            <a:ext cx="13885125" cy="57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4000" dirty="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What could explain the deterioration in glycemic control?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95" y="1638300"/>
            <a:ext cx="9220200" cy="95292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2000" y="3818201"/>
            <a:ext cx="8223333" cy="372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Poor adherence or suboptimal dosing of </a:t>
            </a:r>
            <a:r>
              <a:rPr lang="en-US" sz="2799" i="1" dirty="0" err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Metreleptin</a:t>
            </a:r>
            <a:endParaRPr lang="en-US" sz="2799" i="1" dirty="0">
              <a:solidFill>
                <a:srgbClr val="000000"/>
              </a:solidFill>
              <a:latin typeface="Lora Italics"/>
              <a:ea typeface="Lora Italics"/>
              <a:cs typeface="Lora Italics"/>
              <a:sym typeface="Lora Italics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endParaRPr lang="en-US" sz="2799" i="1" dirty="0">
              <a:solidFill>
                <a:srgbClr val="000000"/>
              </a:solidFill>
              <a:latin typeface="Lora Italics"/>
              <a:ea typeface="Lora Italics"/>
              <a:cs typeface="Lora Italics"/>
              <a:sym typeface="Lora Italics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poor adherence to insulin and lifestyle factors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Type 1 diabetes? 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58801"/>
            <a:ext cx="8788452" cy="9083015"/>
          </a:xfrm>
          <a:prstGeom prst="rect">
            <a:avLst/>
          </a:prstGeom>
        </p:spPr>
      </p:pic>
      <p:graphicFrame>
        <p:nvGraphicFramePr>
          <p:cNvPr id="3" name="Object 3"/>
          <p:cNvGraphicFramePr/>
          <p:nvPr>
            <p:extLst>
              <p:ext uri="{D42A27DB-BD31-4B8C-83A1-F6EECF244321}">
                <p14:modId xmlns:p14="http://schemas.microsoft.com/office/powerpoint/2010/main" val="4164870363"/>
              </p:ext>
            </p:extLst>
          </p:nvPr>
        </p:nvGraphicFramePr>
        <p:xfrm>
          <a:off x="584148" y="2476500"/>
          <a:ext cx="8695512" cy="621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42400" imgH="6527800" progId="Excel.Sheet.12">
                  <p:embed/>
                </p:oleObj>
              </mc:Choice>
              <mc:Fallback>
                <p:oleObj name="Worksheet" r:id="rId3" imgW="9042400" imgH="6527800" progId="Excel.Sheet.12">
                  <p:embed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148" y="2476500"/>
                        <a:ext cx="8695512" cy="6217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914400" y="1303311"/>
            <a:ext cx="13885125" cy="57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4000">
                <a:solidFill>
                  <a:srgbClr val="2073C2"/>
                </a:solidFill>
                <a:latin typeface="Lora"/>
                <a:ea typeface="Lora"/>
                <a:cs typeface="Lora"/>
                <a:sym typeface="Lora"/>
              </a:rPr>
              <a:t>What could explain the deterioration in glycemic control?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3192" r="3757" b="20890"/>
          <a:stretch>
            <a:fillRect/>
          </a:stretch>
        </p:blipFill>
        <p:spPr>
          <a:xfrm>
            <a:off x="10166196" y="1303311"/>
            <a:ext cx="6744060" cy="7184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E64B96-F939-BB86-7563-D35AC89503D8}"/>
              </a:ext>
            </a:extLst>
          </p:cNvPr>
          <p:cNvSpPr/>
          <p:nvPr/>
        </p:nvSpPr>
        <p:spPr>
          <a:xfrm>
            <a:off x="3124200" y="4152900"/>
            <a:ext cx="1752600" cy="4191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2212E-602F-BBDF-1195-FB53B01117B0}"/>
              </a:ext>
            </a:extLst>
          </p:cNvPr>
          <p:cNvSpPr/>
          <p:nvPr/>
        </p:nvSpPr>
        <p:spPr>
          <a:xfrm>
            <a:off x="4876800" y="5295900"/>
            <a:ext cx="3657600" cy="6096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EB5C-1579-CA04-C790-D84D620970DC}"/>
              </a:ext>
            </a:extLst>
          </p:cNvPr>
          <p:cNvSpPr/>
          <p:nvPr/>
        </p:nvSpPr>
        <p:spPr>
          <a:xfrm>
            <a:off x="4876800" y="6499566"/>
            <a:ext cx="3657600" cy="184433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1648</Words>
  <Application>Microsoft Office PowerPoint</Application>
  <PresentationFormat>Custom</PresentationFormat>
  <Paragraphs>229</Paragraphs>
  <Slides>21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Lora Bold</vt:lpstr>
      <vt:lpstr>Lora</vt:lpstr>
      <vt:lpstr>Calibri</vt:lpstr>
      <vt:lpstr>Lora Bold Italics</vt:lpstr>
      <vt:lpstr>Arial</vt:lpstr>
      <vt:lpstr>Lora Italics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Management: Metraleptin  </vt:lpstr>
      <vt:lpstr>EFFICACY OF METRELEPTIN IN PATIENTS WITH GENERALIZED LIPODYSTROPHY</vt:lpstr>
      <vt:lpstr>Metraleptin here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CGL</dc:title>
  <dc:creator>Manar BA</dc:creator>
  <cp:lastModifiedBy>Manar BA</cp:lastModifiedBy>
  <cp:revision>14</cp:revision>
  <dcterms:created xsi:type="dcterms:W3CDTF">2006-08-16T00:00:00Z</dcterms:created>
  <dcterms:modified xsi:type="dcterms:W3CDTF">2026-04-23T21:49:45Z</dcterms:modified>
  <dc:identifier>DAHHMocnzgg</dc:identifier>
</cp:coreProperties>
</file>