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6"/>
  </p:notesMasterIdLst>
  <p:sldIdLst>
    <p:sldId id="309" r:id="rId2"/>
    <p:sldId id="278" r:id="rId3"/>
    <p:sldId id="310" r:id="rId4"/>
    <p:sldId id="274" r:id="rId5"/>
    <p:sldId id="262" r:id="rId6"/>
    <p:sldId id="312" r:id="rId7"/>
    <p:sldId id="326" r:id="rId8"/>
    <p:sldId id="314" r:id="rId9"/>
    <p:sldId id="324" r:id="rId10"/>
    <p:sldId id="325" r:id="rId11"/>
    <p:sldId id="313" r:id="rId12"/>
    <p:sldId id="315" r:id="rId13"/>
    <p:sldId id="321" r:id="rId14"/>
    <p:sldId id="323" r:id="rId15"/>
    <p:sldId id="322" r:id="rId16"/>
    <p:sldId id="303" r:id="rId17"/>
    <p:sldId id="316" r:id="rId18"/>
    <p:sldId id="317" r:id="rId19"/>
    <p:sldId id="305" r:id="rId20"/>
    <p:sldId id="318" r:id="rId21"/>
    <p:sldId id="319" r:id="rId22"/>
    <p:sldId id="320" r:id="rId23"/>
    <p:sldId id="306" r:id="rId24"/>
    <p:sldId id="265" r:id="rId25"/>
  </p:sldIdLst>
  <p:sldSz cx="9144000" cy="5143500" type="screen16x9"/>
  <p:notesSz cx="6858000" cy="9144000"/>
  <p:embeddedFontLst>
    <p:embeddedFont>
      <p:font typeface="Akatab" panose="02000000000000000000" pitchFamily="2" charset="0"/>
      <p:regular r:id="rId27"/>
      <p:bold r:id="rId28"/>
    </p:embeddedFont>
    <p:embeddedFont>
      <p:font typeface="Angsana New" panose="02020603050405020304" pitchFamily="18" charset="-34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astoro" panose="02000000000000000000" pitchFamily="2" charset="0"/>
      <p:regular r:id="rId34"/>
      <p: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Nunito Light" panose="020F0302020204030204" pitchFamily="34" charset="0"/>
      <p:regular r:id="rId40"/>
      <p:italic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0603"/>
    <a:srgbClr val="F0E7F4"/>
    <a:srgbClr val="FDECD0"/>
    <a:srgbClr val="8D44AD"/>
    <a:srgbClr val="D7EAF9"/>
    <a:srgbClr val="FBDBD9"/>
    <a:srgbClr val="15349F"/>
    <a:srgbClr val="FACBE7"/>
    <a:srgbClr val="0E32B1"/>
    <a:srgbClr val="0C2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DEF2CB-4049-49C2-9ED5-3B6E4D462B5C}">
  <a:tblStyle styleId="{9BDEF2CB-4049-49C2-9ED5-3B6E4D462B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E1D066D-7B19-4AD4-8AC1-A6A7FE224DE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39217"/>
  </p:normalViewPr>
  <p:slideViewPr>
    <p:cSldViewPr snapToGrid="0">
      <p:cViewPr>
        <p:scale>
          <a:sx n="154" d="100"/>
          <a:sy n="154" d="100"/>
        </p:scale>
        <p:origin x="544" y="-1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9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A8E43AE8-96F5-3D5B-5A71-CDB33687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A30B1BA9-D73A-1382-777B-E2AD508B6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2A11C39D-6B18-4CC1-1A17-DF921F3361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41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D37C7373-07CA-6E26-B5B5-726C23FF5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ECBA93FB-3FB7-F147-0C4B-FD07E93E75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24ECEDCC-BCCE-3EA4-5297-B6A8B3886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53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C9360F6F-913A-10CF-387F-13D98AB45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A398E110-AEA5-5B5D-0F8A-3E3F85C214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665425B3-CF75-ADB0-50B4-2E6E136FA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271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750761F2-2E97-C68A-EE50-195E7396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F695BDCA-D58F-30D7-1A1C-C6A772DCE2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D3E680F1-51B0-751A-A3E7-AB57549C32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" sz="1600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489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BE04D8C1-AF22-7161-C509-1BD4E3B0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8189219B-4DC7-C0A1-C387-C2C9679B42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B5410F17-F76B-7703-5232-600415B9B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" sz="1600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779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BAB58F38-9C42-13F2-28B2-01FD5D81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2AAF9B46-4552-9405-0462-47BCDA7AD9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7D15535D-F0CD-D912-11BE-01BAC64F7C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" sz="1600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034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91C6E452-CF62-3195-9E2F-C7AC15248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4d99d1a72_0_15:notes">
            <a:extLst>
              <a:ext uri="{FF2B5EF4-FFF2-40B4-BE49-F238E27FC236}">
                <a16:creationId xmlns:a16="http://schemas.microsoft.com/office/drawing/2014/main" id="{40C2F2E7-B76D-3292-AB24-75F8B91AA0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4d99d1a72_0_15:notes">
            <a:extLst>
              <a:ext uri="{FF2B5EF4-FFF2-40B4-BE49-F238E27FC236}">
                <a16:creationId xmlns:a16="http://schemas.microsoft.com/office/drawing/2014/main" id="{1872E89C-B032-714E-20BB-641AD962E2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2445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7087F1CF-1899-A482-F18A-98D5421A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4d99d1a72_0_15:notes">
            <a:extLst>
              <a:ext uri="{FF2B5EF4-FFF2-40B4-BE49-F238E27FC236}">
                <a16:creationId xmlns:a16="http://schemas.microsoft.com/office/drawing/2014/main" id="{CD8BA05E-7A28-8372-C7A8-2EAF7B1EA1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4d99d1a72_0_15:notes">
            <a:extLst>
              <a:ext uri="{FF2B5EF4-FFF2-40B4-BE49-F238E27FC236}">
                <a16:creationId xmlns:a16="http://schemas.microsoft.com/office/drawing/2014/main" id="{DABE687B-5E7D-55F2-C56D-3EAA42A701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369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057040A0-77BF-C425-4069-0696FB50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4d99d1a72_0_15:notes">
            <a:extLst>
              <a:ext uri="{FF2B5EF4-FFF2-40B4-BE49-F238E27FC236}">
                <a16:creationId xmlns:a16="http://schemas.microsoft.com/office/drawing/2014/main" id="{159D0C07-422E-15AD-5A64-6B07437292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4d99d1a72_0_15:notes">
            <a:extLst>
              <a:ext uri="{FF2B5EF4-FFF2-40B4-BE49-F238E27FC236}">
                <a16:creationId xmlns:a16="http://schemas.microsoft.com/office/drawing/2014/main" id="{010D2B24-0B8B-4992-A73B-3D33F9BDA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114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1A91532D-6064-F6D2-77BB-1DBC280F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fce81f19_0_45:notes">
            <a:extLst>
              <a:ext uri="{FF2B5EF4-FFF2-40B4-BE49-F238E27FC236}">
                <a16:creationId xmlns:a16="http://schemas.microsoft.com/office/drawing/2014/main" id="{E77172CC-E217-BE66-63FF-BE7F0AA0F3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dfce81f19_0_45:notes">
            <a:extLst>
              <a:ext uri="{FF2B5EF4-FFF2-40B4-BE49-F238E27FC236}">
                <a16:creationId xmlns:a16="http://schemas.microsoft.com/office/drawing/2014/main" id="{B8DAC649-65A9-4DB5-A67E-6428A8713F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43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273463A7-C6EB-24BD-CB37-0032E557F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fce81f19_0_45:notes">
            <a:extLst>
              <a:ext uri="{FF2B5EF4-FFF2-40B4-BE49-F238E27FC236}">
                <a16:creationId xmlns:a16="http://schemas.microsoft.com/office/drawing/2014/main" id="{64A52C4F-8A92-4AE6-807C-0321229A2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dfce81f19_0_45:notes">
            <a:extLst>
              <a:ext uri="{FF2B5EF4-FFF2-40B4-BE49-F238E27FC236}">
                <a16:creationId xmlns:a16="http://schemas.microsoft.com/office/drawing/2014/main" id="{F12DC657-C135-D7AC-E20C-3D99E0E13D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206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80E9CA83-B801-BF4A-76B8-0FE242AE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fce81f19_0_45:notes">
            <a:extLst>
              <a:ext uri="{FF2B5EF4-FFF2-40B4-BE49-F238E27FC236}">
                <a16:creationId xmlns:a16="http://schemas.microsoft.com/office/drawing/2014/main" id="{61ED8D62-80A7-B3FE-B3D8-2BC3C732C4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dfce81f19_0_45:notes">
            <a:extLst>
              <a:ext uri="{FF2B5EF4-FFF2-40B4-BE49-F238E27FC236}">
                <a16:creationId xmlns:a16="http://schemas.microsoft.com/office/drawing/2014/main" id="{1B843D33-A068-AC56-3C93-E1695864E8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8778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19EAFF85-AC76-5178-1E60-4903929B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dfce81f19_0_45:notes">
            <a:extLst>
              <a:ext uri="{FF2B5EF4-FFF2-40B4-BE49-F238E27FC236}">
                <a16:creationId xmlns:a16="http://schemas.microsoft.com/office/drawing/2014/main" id="{07CF9511-517A-1F6A-F225-EA53A2963F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dfce81f19_0_45:notes">
            <a:extLst>
              <a:ext uri="{FF2B5EF4-FFF2-40B4-BE49-F238E27FC236}">
                <a16:creationId xmlns:a16="http://schemas.microsoft.com/office/drawing/2014/main" id="{A82377C6-C4A2-A6B6-643A-5EEA8FDF4A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" sz="28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" sz="2800" dirty="0"/>
              <a:t>This slide explains why postoperative imaging was important.</a:t>
            </a:r>
            <a:br>
              <a:rPr lang="en" sz="2800" dirty="0"/>
            </a:br>
            <a:r>
              <a:rPr lang="en" sz="2800" dirty="0"/>
              <a:t>Pediatric pheochromocytoma may be associated with multifocal or extra-adrenal disease.</a:t>
            </a:r>
            <a:br>
              <a:rPr lang="en" sz="2800" dirty="0"/>
            </a:br>
            <a:r>
              <a:rPr lang="en" sz="2800" dirty="0"/>
              <a:t>In our patient, the postoperative course was more stable than expected, but antihypertensives were still needed initially.</a:t>
            </a:r>
            <a:br>
              <a:rPr lang="en" sz="2800" dirty="0"/>
            </a:br>
            <a:r>
              <a:rPr lang="en" sz="2800" dirty="0"/>
              <a:t>This raised concern for a possible residual catecholamine source, so postoperative functional imaging was important for complete evaluation and follow-up.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800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D78C866F-B8CE-34DF-F4F9-183A6303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4d99d1a72_0_15:notes">
            <a:extLst>
              <a:ext uri="{FF2B5EF4-FFF2-40B4-BE49-F238E27FC236}">
                <a16:creationId xmlns:a16="http://schemas.microsoft.com/office/drawing/2014/main" id="{A6BD0750-2550-0CE5-2AE7-59CB2F47A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4d99d1a72_0_15:notes">
            <a:extLst>
              <a:ext uri="{FF2B5EF4-FFF2-40B4-BE49-F238E27FC236}">
                <a16:creationId xmlns:a16="http://schemas.microsoft.com/office/drawing/2014/main" id="{F5A742F0-030D-730F-1910-F41014260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1468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43C5379A-25E5-DB97-B4BF-12A2DA14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431007ba2_0_208:notes">
            <a:extLst>
              <a:ext uri="{FF2B5EF4-FFF2-40B4-BE49-F238E27FC236}">
                <a16:creationId xmlns:a16="http://schemas.microsoft.com/office/drawing/2014/main" id="{9470FD7C-D46A-8E48-C79A-C28624A6EF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431007ba2_0_208:notes">
            <a:extLst>
              <a:ext uri="{FF2B5EF4-FFF2-40B4-BE49-F238E27FC236}">
                <a16:creationId xmlns:a16="http://schemas.microsoft.com/office/drawing/2014/main" id="{8D0CC303-C511-5B55-DBC7-24A2D920B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78881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8680c3840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8680c3840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>
          <a:extLst>
            <a:ext uri="{FF2B5EF4-FFF2-40B4-BE49-F238E27FC236}">
              <a16:creationId xmlns:a16="http://schemas.microsoft.com/office/drawing/2014/main" id="{6043B11B-E165-D1B3-58A7-AD274C45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8680c38407_0_38:notes">
            <a:extLst>
              <a:ext uri="{FF2B5EF4-FFF2-40B4-BE49-F238E27FC236}">
                <a16:creationId xmlns:a16="http://schemas.microsoft.com/office/drawing/2014/main" id="{094F5FC4-3C3B-6709-D818-8DD649C43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8680c38407_0_38:notes">
            <a:extLst>
              <a:ext uri="{FF2B5EF4-FFF2-40B4-BE49-F238E27FC236}">
                <a16:creationId xmlns:a16="http://schemas.microsoft.com/office/drawing/2014/main" id="{0C5CD05B-2C21-4DE9-33CE-E7688ECACD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079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6DE10ABE-B940-6646-1820-08D6DAEC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BA1B5832-3A45-F2FE-44DB-24AA421B4D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FDB0EE6A-1DA3-271A-FD2C-37085B759E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097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7F124E87-46CD-8CE6-3CAA-149110E71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2B1C6CFC-E43C-142C-1C56-69C7A1675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8B2AB3A4-43F2-3643-C2AD-2AB47502CE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416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6AFA225F-A8D1-0730-AB94-148F4158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9adab3912d_0_27785:notes">
            <a:extLst>
              <a:ext uri="{FF2B5EF4-FFF2-40B4-BE49-F238E27FC236}">
                <a16:creationId xmlns:a16="http://schemas.microsoft.com/office/drawing/2014/main" id="{CEF76CF1-BF15-50B8-54E5-1DE23AC1D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9adab3912d_0_27785:notes">
            <a:extLst>
              <a:ext uri="{FF2B5EF4-FFF2-40B4-BE49-F238E27FC236}">
                <a16:creationId xmlns:a16="http://schemas.microsoft.com/office/drawing/2014/main" id="{41ED7FB3-FDB1-6CB3-D0E4-6E406A91E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92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97400" y="667850"/>
            <a:ext cx="63963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Castoro"/>
                <a:ea typeface="Castoro"/>
                <a:cs typeface="Castoro"/>
                <a:sym typeface="Casto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463800" y="3480892"/>
            <a:ext cx="25299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89050" y="182425"/>
            <a:ext cx="7989600" cy="3901800"/>
            <a:chOff x="189050" y="182425"/>
            <a:chExt cx="7989600" cy="39018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189050" y="321905"/>
              <a:ext cx="7989600" cy="81900"/>
              <a:chOff x="189050" y="284125"/>
              <a:chExt cx="7989600" cy="81900"/>
            </a:xfrm>
          </p:grpSpPr>
          <p:sp>
            <p:nvSpPr>
              <p:cNvPr id="14" name="Google Shape;14;p2"/>
              <p:cNvSpPr/>
              <p:nvPr/>
            </p:nvSpPr>
            <p:spPr>
              <a:xfrm rot="-5400000">
                <a:off x="7884800" y="72175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5" name="Google Shape;15;p2"/>
              <p:cNvCxnSpPr>
                <a:stCxn id="14" idx="0"/>
              </p:cNvCxnSpPr>
              <p:nvPr/>
            </p:nvCxnSpPr>
            <p:spPr>
              <a:xfrm rot="10800000">
                <a:off x="189050" y="325075"/>
                <a:ext cx="7483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" name="Google Shape;16;p2"/>
            <p:cNvGrpSpPr/>
            <p:nvPr/>
          </p:nvGrpSpPr>
          <p:grpSpPr>
            <a:xfrm>
              <a:off x="403625" y="182425"/>
              <a:ext cx="81900" cy="3901800"/>
              <a:chOff x="403625" y="182425"/>
              <a:chExt cx="81900" cy="39018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03625" y="3578425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8" name="Google Shape;18;p2"/>
              <p:cNvCxnSpPr>
                <a:stCxn id="17" idx="0"/>
              </p:cNvCxnSpPr>
              <p:nvPr/>
            </p:nvCxnSpPr>
            <p:spPr>
              <a:xfrm rot="10800000">
                <a:off x="444575" y="182425"/>
                <a:ext cx="0" cy="3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110" name="Google Shape;110;p14"/>
          <p:cNvGrpSpPr/>
          <p:nvPr/>
        </p:nvGrpSpPr>
        <p:grpSpPr>
          <a:xfrm>
            <a:off x="188095" y="188100"/>
            <a:ext cx="8537030" cy="4646702"/>
            <a:chOff x="194045" y="189750"/>
            <a:chExt cx="8537030" cy="4646702"/>
          </a:xfrm>
        </p:grpSpPr>
        <p:grpSp>
          <p:nvGrpSpPr>
            <p:cNvPr id="111" name="Google Shape;111;p14"/>
            <p:cNvGrpSpPr/>
            <p:nvPr/>
          </p:nvGrpSpPr>
          <p:grpSpPr>
            <a:xfrm>
              <a:off x="8649175" y="189750"/>
              <a:ext cx="81900" cy="3591600"/>
              <a:chOff x="8649175" y="189750"/>
              <a:chExt cx="81900" cy="3591600"/>
            </a:xfrm>
          </p:grpSpPr>
          <p:sp>
            <p:nvSpPr>
              <p:cNvPr id="112" name="Google Shape;112;p14"/>
              <p:cNvSpPr/>
              <p:nvPr/>
            </p:nvSpPr>
            <p:spPr>
              <a:xfrm>
                <a:off x="8649175" y="3275550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13" name="Google Shape;113;p14"/>
              <p:cNvCxnSpPr>
                <a:stCxn id="112" idx="0"/>
              </p:cNvCxnSpPr>
              <p:nvPr/>
            </p:nvCxnSpPr>
            <p:spPr>
              <a:xfrm rot="10800000">
                <a:off x="8690125" y="189750"/>
                <a:ext cx="0" cy="308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14" name="Google Shape;114;p14"/>
            <p:cNvSpPr/>
            <p:nvPr/>
          </p:nvSpPr>
          <p:spPr>
            <a:xfrm rot="-5400000">
              <a:off x="1966295" y="4542602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15" name="Google Shape;115;p14"/>
            <p:cNvCxnSpPr>
              <a:stCxn id="114" idx="0"/>
            </p:cNvCxnSpPr>
            <p:nvPr/>
          </p:nvCxnSpPr>
          <p:spPr>
            <a:xfrm rot="10800000">
              <a:off x="194045" y="4795502"/>
              <a:ext cx="156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713225" y="700875"/>
            <a:ext cx="2402100" cy="10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713225" y="1685575"/>
            <a:ext cx="24021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>
            <a:spLocks noGrp="1"/>
          </p:cNvSpPr>
          <p:nvPr>
            <p:ph type="pic" idx="2"/>
          </p:nvPr>
        </p:nvSpPr>
        <p:spPr>
          <a:xfrm>
            <a:off x="3311888" y="547050"/>
            <a:ext cx="2484300" cy="404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19" name="Google Shape;119;p14"/>
          <p:cNvSpPr>
            <a:spLocks noGrp="1"/>
          </p:cNvSpPr>
          <p:nvPr>
            <p:ph type="pic" idx="3"/>
          </p:nvPr>
        </p:nvSpPr>
        <p:spPr>
          <a:xfrm>
            <a:off x="713225" y="2780275"/>
            <a:ext cx="2484300" cy="1816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20" name="Google Shape;120;p14"/>
          <p:cNvSpPr>
            <a:spLocks noGrp="1"/>
          </p:cNvSpPr>
          <p:nvPr>
            <p:ph type="pic" idx="4"/>
          </p:nvPr>
        </p:nvSpPr>
        <p:spPr>
          <a:xfrm flipH="1">
            <a:off x="5910550" y="547050"/>
            <a:ext cx="2484300" cy="404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97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2700"/>
            <a:ext cx="77040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89050" y="189225"/>
            <a:ext cx="8544825" cy="4626400"/>
            <a:chOff x="189050" y="189225"/>
            <a:chExt cx="8544825" cy="46264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1810400" y="45217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0" name="Google Shape;30;p4"/>
            <p:cNvCxnSpPr>
              <a:stCxn id="29" idx="0"/>
            </p:cNvCxnSpPr>
            <p:nvPr/>
          </p:nvCxnSpPr>
          <p:spPr>
            <a:xfrm rot="10800000">
              <a:off x="189050" y="4774675"/>
              <a:ext cx="140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31" name="Google Shape;31;p4"/>
            <p:cNvSpPr/>
            <p:nvPr/>
          </p:nvSpPr>
          <p:spPr>
            <a:xfrm>
              <a:off x="8651975" y="26837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2" name="Google Shape;32;p4"/>
            <p:cNvCxnSpPr>
              <a:stCxn id="31" idx="0"/>
            </p:cNvCxnSpPr>
            <p:nvPr/>
          </p:nvCxnSpPr>
          <p:spPr>
            <a:xfrm rot="10800000">
              <a:off x="8692925" y="189225"/>
              <a:ext cx="0" cy="2494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384800" y="859801"/>
            <a:ext cx="8571101" cy="4095600"/>
            <a:chOff x="384800" y="859801"/>
            <a:chExt cx="8571101" cy="4095600"/>
          </a:xfrm>
        </p:grpSpPr>
        <p:sp>
          <p:nvSpPr>
            <p:cNvPr id="67" name="Google Shape;67;p8"/>
            <p:cNvSpPr/>
            <p:nvPr/>
          </p:nvSpPr>
          <p:spPr>
            <a:xfrm flipH="1">
              <a:off x="7855150" y="859801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8" name="Google Shape;68;p8"/>
            <p:cNvCxnSpPr/>
            <p:nvPr/>
          </p:nvCxnSpPr>
          <p:spPr>
            <a:xfrm rot="5400000">
              <a:off x="5939200" y="2998501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" name="Google Shape;69;p8"/>
            <p:cNvSpPr/>
            <p:nvPr/>
          </p:nvSpPr>
          <p:spPr>
            <a:xfrm rot="-5400000" flipH="1">
              <a:off x="596750" y="4501752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0" name="Google Shape;70;p8"/>
            <p:cNvCxnSpPr/>
            <p:nvPr/>
          </p:nvCxnSpPr>
          <p:spPr>
            <a:xfrm>
              <a:off x="898501" y="4754652"/>
              <a:ext cx="8057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9"/>
          <p:cNvGrpSpPr/>
          <p:nvPr/>
        </p:nvGrpSpPr>
        <p:grpSpPr>
          <a:xfrm>
            <a:off x="188100" y="338850"/>
            <a:ext cx="8771701" cy="4488651"/>
            <a:chOff x="188100" y="338850"/>
            <a:chExt cx="8771701" cy="4488651"/>
          </a:xfrm>
        </p:grpSpPr>
        <p:sp>
          <p:nvSpPr>
            <p:cNvPr id="76" name="Google Shape;76;p9"/>
            <p:cNvSpPr/>
            <p:nvPr/>
          </p:nvSpPr>
          <p:spPr>
            <a:xfrm rot="5400000">
              <a:off x="3980800" y="4533651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7" name="Google Shape;77;p9"/>
            <p:cNvCxnSpPr/>
            <p:nvPr/>
          </p:nvCxnSpPr>
          <p:spPr>
            <a:xfrm rot="10800000">
              <a:off x="188100" y="4786551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9"/>
            <p:cNvSpPr/>
            <p:nvPr/>
          </p:nvSpPr>
          <p:spPr>
            <a:xfrm rot="-5400000">
              <a:off x="600650" y="12690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9" name="Google Shape;79;p9"/>
            <p:cNvCxnSpPr/>
            <p:nvPr/>
          </p:nvCxnSpPr>
          <p:spPr>
            <a:xfrm>
              <a:off x="902401" y="379800"/>
              <a:ext cx="8057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 hasCustomPrompt="1"/>
          </p:nvPr>
        </p:nvSpPr>
        <p:spPr>
          <a:xfrm>
            <a:off x="2112825" y="1349550"/>
            <a:ext cx="5898000" cy="13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 b="0" i="1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6" name="Google Shape;86;p11"/>
          <p:cNvSpPr txBox="1">
            <a:spLocks noGrp="1"/>
          </p:cNvSpPr>
          <p:nvPr>
            <p:ph type="subTitle" idx="1"/>
          </p:nvPr>
        </p:nvSpPr>
        <p:spPr>
          <a:xfrm>
            <a:off x="2112825" y="3036128"/>
            <a:ext cx="5898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837675" y="2921900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2"/>
          </p:nvPr>
        </p:nvSpPr>
        <p:spPr>
          <a:xfrm>
            <a:off x="3384452" y="2921900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3"/>
          </p:nvPr>
        </p:nvSpPr>
        <p:spPr>
          <a:xfrm>
            <a:off x="5931175" y="2921901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4"/>
          </p:nvPr>
        </p:nvSpPr>
        <p:spPr>
          <a:xfrm>
            <a:off x="837675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5"/>
          </p:nvPr>
        </p:nvSpPr>
        <p:spPr>
          <a:xfrm>
            <a:off x="3384452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6"/>
          </p:nvPr>
        </p:nvSpPr>
        <p:spPr>
          <a:xfrm>
            <a:off x="5931175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30" name="Google Shape;130;p15"/>
          <p:cNvGrpSpPr/>
          <p:nvPr/>
        </p:nvGrpSpPr>
        <p:grpSpPr>
          <a:xfrm>
            <a:off x="409729" y="191865"/>
            <a:ext cx="8544000" cy="4614700"/>
            <a:chOff x="409729" y="191865"/>
            <a:chExt cx="8544000" cy="4614700"/>
          </a:xfrm>
        </p:grpSpPr>
        <p:sp>
          <p:nvSpPr>
            <p:cNvPr id="131" name="Google Shape;131;p15"/>
            <p:cNvSpPr/>
            <p:nvPr/>
          </p:nvSpPr>
          <p:spPr>
            <a:xfrm>
              <a:off x="409729" y="175216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32" name="Google Shape;132;p15"/>
            <p:cNvCxnSpPr>
              <a:stCxn id="131" idx="0"/>
            </p:cNvCxnSpPr>
            <p:nvPr/>
          </p:nvCxnSpPr>
          <p:spPr>
            <a:xfrm rot="10800000">
              <a:off x="450679" y="191865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33" name="Google Shape;133;p15"/>
            <p:cNvSpPr/>
            <p:nvPr/>
          </p:nvSpPr>
          <p:spPr>
            <a:xfrm rot="5400000">
              <a:off x="6179179" y="451271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34" name="Google Shape;134;p15"/>
            <p:cNvCxnSpPr>
              <a:stCxn id="133" idx="0"/>
            </p:cNvCxnSpPr>
            <p:nvPr/>
          </p:nvCxnSpPr>
          <p:spPr>
            <a:xfrm>
              <a:off x="6473029" y="4765615"/>
              <a:ext cx="248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subTitle" idx="1"/>
          </p:nvPr>
        </p:nvSpPr>
        <p:spPr>
          <a:xfrm>
            <a:off x="720000" y="1143800"/>
            <a:ext cx="7704000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179" name="Google Shape;179;p19"/>
          <p:cNvGrpSpPr/>
          <p:nvPr/>
        </p:nvGrpSpPr>
        <p:grpSpPr>
          <a:xfrm>
            <a:off x="2611210" y="2251133"/>
            <a:ext cx="6342600" cy="2703044"/>
            <a:chOff x="2611210" y="2251133"/>
            <a:chExt cx="6342600" cy="2703044"/>
          </a:xfrm>
        </p:grpSpPr>
        <p:cxnSp>
          <p:nvCxnSpPr>
            <p:cNvPr id="180" name="Google Shape;180;p19"/>
            <p:cNvCxnSpPr>
              <a:stCxn id="181" idx="0"/>
            </p:cNvCxnSpPr>
            <p:nvPr/>
          </p:nvCxnSpPr>
          <p:spPr>
            <a:xfrm>
              <a:off x="3117010" y="4741875"/>
              <a:ext cx="5836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81" name="Google Shape;181;p19"/>
            <p:cNvSpPr/>
            <p:nvPr/>
          </p:nvSpPr>
          <p:spPr>
            <a:xfrm rot="5400000">
              <a:off x="2823160" y="44889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 rot="10800000">
              <a:off x="8642250" y="2251133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83" name="Google Shape;183;p19"/>
            <p:cNvCxnSpPr/>
            <p:nvPr/>
          </p:nvCxnSpPr>
          <p:spPr>
            <a:xfrm>
              <a:off x="8683200" y="2735077"/>
              <a:ext cx="0" cy="2219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233" name="Google Shape;233;p26"/>
          <p:cNvGrpSpPr/>
          <p:nvPr/>
        </p:nvGrpSpPr>
        <p:grpSpPr>
          <a:xfrm>
            <a:off x="188094" y="315075"/>
            <a:ext cx="4139700" cy="4513360"/>
            <a:chOff x="188094" y="329775"/>
            <a:chExt cx="4139700" cy="4513360"/>
          </a:xfrm>
        </p:grpSpPr>
        <p:sp>
          <p:nvSpPr>
            <p:cNvPr id="234" name="Google Shape;234;p26"/>
            <p:cNvSpPr/>
            <p:nvPr/>
          </p:nvSpPr>
          <p:spPr>
            <a:xfrm rot="5400000">
              <a:off x="4033944" y="454928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35" name="Google Shape;235;p26"/>
            <p:cNvCxnSpPr>
              <a:stCxn id="234" idx="2"/>
            </p:cNvCxnSpPr>
            <p:nvPr/>
          </p:nvCxnSpPr>
          <p:spPr>
            <a:xfrm rot="10800000">
              <a:off x="188094" y="4802185"/>
              <a:ext cx="3633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" name="Google Shape;236;p26"/>
            <p:cNvSpPr/>
            <p:nvPr/>
          </p:nvSpPr>
          <p:spPr>
            <a:xfrm rot="5400000">
              <a:off x="2295444" y="1178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37" name="Google Shape;237;p26"/>
            <p:cNvCxnSpPr>
              <a:stCxn id="236" idx="2"/>
            </p:cNvCxnSpPr>
            <p:nvPr/>
          </p:nvCxnSpPr>
          <p:spPr>
            <a:xfrm rot="10800000">
              <a:off x="188094" y="370725"/>
              <a:ext cx="18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7" r:id="rId5"/>
    <p:sldLayoutId id="2147483658" r:id="rId6"/>
    <p:sldLayoutId id="2147483661" r:id="rId7"/>
    <p:sldLayoutId id="2147483665" r:id="rId8"/>
    <p:sldLayoutId id="2147483672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g"/><Relationship Id="rId4" Type="http://schemas.openxmlformats.org/officeDocument/2006/relationships/hyperlink" Target="https://www.aao.org/eye-health/anatomy/blood-pressure-lis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ctrTitle"/>
          </p:nvPr>
        </p:nvSpPr>
        <p:spPr>
          <a:xfrm>
            <a:off x="649673" y="1245603"/>
            <a:ext cx="8294119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Pediatric Pheochromocytoma:</a:t>
            </a:r>
            <a:br>
              <a:rPr lang="en" sz="4000" b="1" dirty="0"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</a:br>
            <a:r>
              <a:rPr lang="en" sz="3600" b="1" dirty="0">
                <a:solidFill>
                  <a:srgbClr val="0C2D9D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Unusual Postoperative Hemodynamic Course. </a:t>
            </a:r>
            <a:endParaRPr sz="4000" i="1" dirty="0">
              <a:solidFill>
                <a:srgbClr val="0C2D9D"/>
              </a:solidFill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subTitle" idx="1"/>
          </p:nvPr>
        </p:nvSpPr>
        <p:spPr>
          <a:xfrm>
            <a:off x="649673" y="3668300"/>
            <a:ext cx="8120254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Presented </a:t>
            </a:r>
            <a:r>
              <a:rPr lang="en" sz="1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by: Dr. Abeer Hammad </a:t>
            </a:r>
            <a:r>
              <a:rPr lang="en" sz="1600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Alharthi</a:t>
            </a:r>
            <a:endParaRPr lang="en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Pediatric Resident, King Abdullah Specialized Children Hospital, Ministry National Guard </a:t>
            </a:r>
            <a:r>
              <a:rPr lang="en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Health Affairs, </a:t>
            </a:r>
            <a:r>
              <a:rPr lang="en" sz="1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Riyadh, Saudi Arabia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Supervised by; Dr. Amir </a:t>
            </a:r>
            <a:r>
              <a:rPr lang="en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Babiker</a:t>
            </a:r>
            <a:endParaRPr lang="en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l"/>
            <a:r>
              <a:rPr lang="en" sz="1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Pediatric Endocrinology Consultant, King Abdullah Specialized Children Hospital, Ministry National Guard </a:t>
            </a:r>
            <a:r>
              <a:rPr lang="en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Health Affairs</a:t>
            </a:r>
            <a:r>
              <a:rPr lang="en" sz="1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, Saudi Arabia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8B6BE928-D01E-3E71-4402-2DBA4AA10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1750340" y="449634"/>
            <a:ext cx="5857507" cy="11737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EA301989-4D43-1353-CBA8-0AA791AB5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5A64476C-B50E-0A16-CD43-A4C56FD54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1" y="168835"/>
            <a:ext cx="528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" sz="3200" b="1" i="0" u="none" strike="noStrike" dirty="0">
                <a:solidFill>
                  <a:srgbClr val="15349F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Pre-operative Blood Pressure Optimization:</a:t>
            </a:r>
            <a:endParaRPr sz="3600" b="1" dirty="0">
              <a:solidFill>
                <a:srgbClr val="15349F"/>
              </a:solidFill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E84E64C-3837-992F-E88E-E53FF9F16E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t="15087" r="16251" b="14702"/>
          <a:stretch/>
        </p:blipFill>
        <p:spPr>
          <a:xfrm>
            <a:off x="6242858" y="228753"/>
            <a:ext cx="2626821" cy="61969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8F9F767-99B8-6711-860D-DDA42837EFF6}"/>
              </a:ext>
            </a:extLst>
          </p:cNvPr>
          <p:cNvSpPr/>
          <p:nvPr/>
        </p:nvSpPr>
        <p:spPr>
          <a:xfrm>
            <a:off x="4435645" y="1808965"/>
            <a:ext cx="1692442" cy="344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2085DCE-9038-875F-396E-88F50232A0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05060" y="905697"/>
            <a:ext cx="8756060" cy="40173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صورة 5" descr="صورة تحتوي على نص, الخط, خط, تخطي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8CAE1826-4A18-5E27-728E-30FD70A84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92" y="905697"/>
            <a:ext cx="2385752" cy="3807619"/>
          </a:xfrm>
          <a:prstGeom prst="rect">
            <a:avLst/>
          </a:prstGeom>
          <a:effectLst>
            <a:glow rad="101600">
              <a:schemeClr val="bg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49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698ED573-19AC-31B6-0ECA-C2415EC6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C7A75C4F-3715-C271-7B6A-AAE03EC40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86565" y="6743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-US" sz="3200" b="1" dirty="0">
                <a:solidFill>
                  <a:srgbClr val="0E32B1"/>
                </a:solidFill>
              </a:rPr>
              <a:t>MDT Plan :  </a:t>
            </a:r>
            <a:endParaRPr sz="3600" b="1" dirty="0">
              <a:solidFill>
                <a:srgbClr val="0E32B1"/>
              </a:solidFill>
            </a:endParaRPr>
          </a:p>
        </p:txBody>
      </p:sp>
      <p:sp>
        <p:nvSpPr>
          <p:cNvPr id="922" name="Google Shape;922;p52">
            <a:extLst>
              <a:ext uri="{FF2B5EF4-FFF2-40B4-BE49-F238E27FC236}">
                <a16:creationId xmlns:a16="http://schemas.microsoft.com/office/drawing/2014/main" id="{CDCB2F4E-C5DF-FB3B-609C-EFBD288E60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468" y="1415944"/>
            <a:ext cx="8463956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ct val="80000"/>
              <a:buFont typeface="Arial" panose="020B0604020202020204" pitchFamily="34" charset="0"/>
              <a:buChar char="•"/>
            </a:pPr>
            <a:r>
              <a:rPr lang="en" sz="32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 multidisciplinary team discussion was held between endocrinology, nephrology, pediatric surgery, and pediatric intensive care teams.</a:t>
            </a:r>
          </a:p>
          <a:p>
            <a:pPr algn="l">
              <a:buSzPct val="80000"/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Decision was made to proceed with supra-renal mass resection with optimization of perioperative blood pressure and anticipated postoperative hemodynamic instability and hypotension.</a:t>
            </a:r>
            <a:endParaRPr lang="en" sz="3200" b="0" i="0" u="none" strike="noStrike" dirty="0"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639C5DD-1F14-A0B6-D891-E2F7F7D0A5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773782" y="228753"/>
            <a:ext cx="3030642" cy="10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2ED1705A-9A51-40BF-ADD5-072CA6DF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CE8D35B6-4BD0-B09C-71A8-682C80266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4" y="184850"/>
            <a:ext cx="8699270" cy="476953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7016CF8-7FA6-2CCA-3869-6BEB649DB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883" y="2144107"/>
            <a:ext cx="57150" cy="20320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652C2EE-FF83-481D-45B7-6BFA85911A8B}"/>
              </a:ext>
            </a:extLst>
          </p:cNvPr>
          <p:cNvSpPr txBox="1"/>
          <p:nvPr/>
        </p:nvSpPr>
        <p:spPr>
          <a:xfrm>
            <a:off x="6533804" y="2039530"/>
            <a:ext cx="23436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,</a:t>
            </a:r>
            <a:endParaRPr lang="ar-SA" dirty="0"/>
          </a:p>
        </p:txBody>
      </p:sp>
      <p:pic>
        <p:nvPicPr>
          <p:cNvPr id="20" name="صورة 19" descr="صورة تحتوي على أبيض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9FFDEE5-2655-0249-33D7-919473791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6" y="3318524"/>
            <a:ext cx="3663141" cy="151021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EADE016-6A36-DB18-3095-AEE5A4D719ED}"/>
              </a:ext>
            </a:extLst>
          </p:cNvPr>
          <p:cNvSpPr txBox="1"/>
          <p:nvPr/>
        </p:nvSpPr>
        <p:spPr>
          <a:xfrm>
            <a:off x="448888" y="3290901"/>
            <a:ext cx="4008813" cy="15844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25000"/>
                  </a:schemeClr>
                </a:solidFill>
              </a:rPr>
              <a:t>Postoperative hypertension during the Frist 24hr after surgery is most likely due to pain, volume overload, or autonomic instability, all of which are treated symptomatically.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25000"/>
                  </a:schemeClr>
                </a:solidFill>
              </a:rPr>
              <a:t>If hypertension persists, it may be due to incomplete resection, which requires repeating </a:t>
            </a:r>
            <a:r>
              <a:rPr lang="en-US" sz="1100" dirty="0" err="1">
                <a:solidFill>
                  <a:schemeClr val="bg1">
                    <a:lumMod val="25000"/>
                  </a:schemeClr>
                </a:solidFill>
              </a:rPr>
              <a:t>metanephrine</a:t>
            </a:r>
            <a:r>
              <a:rPr lang="en-US" sz="1100" dirty="0">
                <a:solidFill>
                  <a:schemeClr val="bg1">
                    <a:lumMod val="25000"/>
                  </a:schemeClr>
                </a:solidFill>
              </a:rPr>
              <a:t> in plasma and urine.     </a:t>
            </a:r>
            <a:endParaRPr lang="ar-SA" sz="11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19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37CBF1B9-FFBF-7FA2-BD00-C6B1F501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, لقطة شاشة, الخط, موقع إلكتروني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A6ABB48-AF5C-E9DC-AB08-7BB20B65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6" t="4695" r="524"/>
          <a:stretch/>
        </p:blipFill>
        <p:spPr>
          <a:xfrm>
            <a:off x="374074" y="897775"/>
            <a:ext cx="8503920" cy="3524596"/>
          </a:xfrm>
          <a:prstGeom prst="rect">
            <a:avLst/>
          </a:prstGeom>
        </p:spPr>
      </p:pic>
      <p:pic>
        <p:nvPicPr>
          <p:cNvPr id="10" name="صورة 9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99E1359-2B95-8F07-9233-AC44ADFDBC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26" t="15087" r="16251" b="14702"/>
          <a:stretch/>
        </p:blipFill>
        <p:spPr>
          <a:xfrm>
            <a:off x="6766560" y="333712"/>
            <a:ext cx="2111433" cy="4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80D4154E-86AB-1E91-CB24-2BC3D4D9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, لقطة شاشة, الخط, موقع إلكتروني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D0CE1DD-AB99-48E1-388F-862D7932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4616" t="4695" r="524"/>
          <a:stretch/>
        </p:blipFill>
        <p:spPr>
          <a:xfrm>
            <a:off x="340822" y="725162"/>
            <a:ext cx="8816885" cy="380527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EEA94E3-707B-295F-59DA-2A15FB0D1028}"/>
              </a:ext>
            </a:extLst>
          </p:cNvPr>
          <p:cNvSpPr txBox="1"/>
          <p:nvPr/>
        </p:nvSpPr>
        <p:spPr>
          <a:xfrm>
            <a:off x="8553796" y="-507076"/>
            <a:ext cx="184731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pic>
        <p:nvPicPr>
          <p:cNvPr id="3" name="صورة 2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904E160-C3DC-8C00-269F-71BE1EF6EC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26" t="15087" r="16251" b="14702"/>
          <a:stretch/>
        </p:blipFill>
        <p:spPr>
          <a:xfrm>
            <a:off x="6924502" y="250585"/>
            <a:ext cx="2011680" cy="474576"/>
          </a:xfrm>
          <a:prstGeom prst="rect">
            <a:avLst/>
          </a:prstGeom>
        </p:spPr>
      </p:pic>
      <p:pic>
        <p:nvPicPr>
          <p:cNvPr id="5" name="صورة 4" descr="صورة تحتوي على خط, الخط, أبيض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9213CD05-0335-4A63-E828-9A2006B0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321724"/>
            <a:ext cx="7772400" cy="2909454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63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55AC378E-9500-10B9-136F-A4830A04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AAFCCEDB-96CB-5556-916A-A28CDDBE2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02813" y="10757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-US" b="1" dirty="0">
                <a:solidFill>
                  <a:srgbClr val="0E32B1"/>
                </a:solidFill>
              </a:rPr>
              <a:t>Operative Course:  </a:t>
            </a:r>
            <a:endParaRPr b="1" dirty="0">
              <a:solidFill>
                <a:srgbClr val="0E32B1"/>
              </a:solidFill>
            </a:endParaRPr>
          </a:p>
        </p:txBody>
      </p:sp>
      <p:sp>
        <p:nvSpPr>
          <p:cNvPr id="922" name="Google Shape;922;p52">
            <a:extLst>
              <a:ext uri="{FF2B5EF4-FFF2-40B4-BE49-F238E27FC236}">
                <a16:creationId xmlns:a16="http://schemas.microsoft.com/office/drawing/2014/main" id="{42A14D00-129C-E4EF-1355-F3D3EE84A69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8263" y="1648463"/>
            <a:ext cx="8380367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Laparoscopic left adrenalectomy.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Invasive monitoring with arterial and central venous access.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Esmolol used intraoperatively for short-acting beta-blockade .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No major sustained hemodynamic instability or hypotension.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No vasopressor/inotropic support required.</a:t>
            </a: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DB81925-377E-8604-F76C-D9A03DD0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773782" y="228753"/>
            <a:ext cx="3030642" cy="101830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47507B25-80F2-8DB0-4859-3F16AFE107F6}"/>
              </a:ext>
            </a:extLst>
          </p:cNvPr>
          <p:cNvSpPr txBox="1"/>
          <p:nvPr/>
        </p:nvSpPr>
        <p:spPr>
          <a:xfrm>
            <a:off x="339576" y="359871"/>
            <a:ext cx="263726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b="1" dirty="0">
                <a:solidFill>
                  <a:srgbClr val="6B060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Back to our Patient.. </a:t>
            </a:r>
            <a:endParaRPr lang="ar-SA" sz="3200" b="1" dirty="0">
              <a:solidFill>
                <a:srgbClr val="6B0603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0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1AD5D322-2BAF-1411-C49C-2EEA14060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>
            <a:extLst>
              <a:ext uri="{FF2B5EF4-FFF2-40B4-BE49-F238E27FC236}">
                <a16:creationId xmlns:a16="http://schemas.microsoft.com/office/drawing/2014/main" id="{FE2EE615-90F2-C112-625C-A1B86E389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754" y="736805"/>
            <a:ext cx="511104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E32B1"/>
                </a:solidFill>
              </a:rPr>
              <a:t>Histopathology &amp; Final Diagnosis:  </a:t>
            </a:r>
            <a:endParaRPr sz="2400" b="1" dirty="0">
              <a:solidFill>
                <a:srgbClr val="0E32B1"/>
              </a:solidFill>
            </a:endParaRPr>
          </a:p>
        </p:txBody>
      </p:sp>
      <p:sp>
        <p:nvSpPr>
          <p:cNvPr id="328" name="Google Shape;328;p36">
            <a:extLst>
              <a:ext uri="{FF2B5EF4-FFF2-40B4-BE49-F238E27FC236}">
                <a16:creationId xmlns:a16="http://schemas.microsoft.com/office/drawing/2014/main" id="{40BA0D73-652D-44E1-A4A5-FCA47A3706A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3769" y="1439992"/>
            <a:ext cx="7316462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rgbClr val="6B060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Left adrenal pheochromocytoma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Biochemically functioning, intra-adrenal, unifocal.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Tumor size: </a:t>
            </a: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5.5 cm.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Focal capsular invasion</a:t>
            </a: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 and </a:t>
            </a: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tumor necrosis.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Angioinvasion present</a:t>
            </a: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, no lymphatic invasion.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Accessory spleen specimen </a:t>
            </a: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negative for malignancy.</a:t>
            </a:r>
            <a:endParaRPr lang="en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BC38A12-475B-9635-435A-F24B1E2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816573" y="292253"/>
            <a:ext cx="3030642" cy="10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E44222FB-723D-B0F5-E6C5-9ED502FFD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>
            <a:extLst>
              <a:ext uri="{FF2B5EF4-FFF2-40B4-BE49-F238E27FC236}">
                <a16:creationId xmlns:a16="http://schemas.microsoft.com/office/drawing/2014/main" id="{45E25BF6-C1B3-287D-7F53-3D1EFC808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634" y="344280"/>
            <a:ext cx="52740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dirty="0">
                <a:solidFill>
                  <a:srgbClr val="15349F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Postoperative Hemodynamic Course:</a:t>
            </a:r>
            <a:endParaRPr sz="3200" b="1" dirty="0">
              <a:solidFill>
                <a:srgbClr val="15349F"/>
              </a:solidFill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BA1911B2-2B93-E3F6-BEDC-7E7658C44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864700" y="213087"/>
            <a:ext cx="3030642" cy="101830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CBCA2B7-6FAF-E886-67C8-F0241E22B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59" y="1048173"/>
            <a:ext cx="8646684" cy="38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4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6169F157-5C52-A884-3A2A-5B1D736D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F83EAA18-A33A-CCA1-C2C0-E02606E11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8" y="186988"/>
            <a:ext cx="8740833" cy="47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6CCAD1B1-246C-BBFF-EE09-25320C0F4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>
            <a:extLst>
              <a:ext uri="{FF2B5EF4-FFF2-40B4-BE49-F238E27FC236}">
                <a16:creationId xmlns:a16="http://schemas.microsoft.com/office/drawing/2014/main" id="{A8F68DAD-2FA4-0E44-C634-411105614E3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55681" y="-57060"/>
            <a:ext cx="8445999" cy="16008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E32B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Why postoperative functional imaging </a:t>
            </a:r>
            <a:r>
              <a:rPr lang="en" sz="3200" b="1" dirty="0" err="1">
                <a:solidFill>
                  <a:srgbClr val="0E32B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matteres</a:t>
            </a:r>
            <a:r>
              <a:rPr lang="en" sz="3200" b="1" dirty="0">
                <a:solidFill>
                  <a:srgbClr val="0E32B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?  </a:t>
            </a:r>
          </a:p>
        </p:txBody>
      </p:sp>
      <p:sp>
        <p:nvSpPr>
          <p:cNvPr id="249" name="Google Shape;249;p30">
            <a:extLst>
              <a:ext uri="{FF2B5EF4-FFF2-40B4-BE49-F238E27FC236}">
                <a16:creationId xmlns:a16="http://schemas.microsoft.com/office/drawing/2014/main" id="{10931744-B1B0-EA26-BE4B-66FF84B1D8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5681" y="1763747"/>
            <a:ext cx="8032638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Pediatric pheochromocytoma may be associated with </a:t>
            </a: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multifocal or extra-adrenal disease.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In this patient, an </a:t>
            </a:r>
            <a:r>
              <a:rPr lang="en" sz="2400" b="1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unexpectedly persistent hypertensive state despit</a:t>
            </a:r>
            <a:r>
              <a:rPr lang="en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 tumor resection </a:t>
            </a:r>
            <a:r>
              <a:rPr lang="en" sz="2400" b="1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raised concern for residual catecholamine source.</a:t>
            </a:r>
            <a:endParaRPr lang="en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Therefore, </a:t>
            </a: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postoperative functional imaging</a:t>
            </a: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 was important for complete evaluation and follow-up.</a:t>
            </a:r>
          </a:p>
        </p:txBody>
      </p:sp>
      <p:pic>
        <p:nvPicPr>
          <p:cNvPr id="5" name="صورة 4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8242A02B-E05B-5392-1B9D-198219EC5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6759019" y="388624"/>
            <a:ext cx="2111604" cy="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8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/>
          <p:cNvSpPr txBox="1">
            <a:spLocks noGrp="1"/>
          </p:cNvSpPr>
          <p:nvPr>
            <p:ph type="title"/>
          </p:nvPr>
        </p:nvSpPr>
        <p:spPr>
          <a:xfrm>
            <a:off x="-1021546" y="54980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-US" b="1" dirty="0">
                <a:solidFill>
                  <a:srgbClr val="0E32B1"/>
                </a:solidFill>
              </a:rPr>
              <a:t>C</a:t>
            </a:r>
            <a:r>
              <a:rPr lang="en-US" sz="3200" b="1" dirty="0">
                <a:solidFill>
                  <a:srgbClr val="0E32B1"/>
                </a:solidFill>
              </a:rPr>
              <a:t>linical Presentation:  </a:t>
            </a:r>
            <a:endParaRPr sz="3600" b="1" dirty="0">
              <a:solidFill>
                <a:srgbClr val="0E32B1"/>
              </a:solidFill>
            </a:endParaRPr>
          </a:p>
        </p:txBody>
      </p:sp>
      <p:sp>
        <p:nvSpPr>
          <p:cNvPr id="922" name="Google Shape;922;p52"/>
          <p:cNvSpPr txBox="1">
            <a:spLocks noGrp="1"/>
          </p:cNvSpPr>
          <p:nvPr>
            <p:ph type="subTitle" idx="1"/>
          </p:nvPr>
        </p:nvSpPr>
        <p:spPr>
          <a:xfrm>
            <a:off x="340468" y="1415944"/>
            <a:ext cx="8463956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ct val="80000"/>
              <a:buFont typeface="Arial" panose="020B0604020202020204" pitchFamily="34" charset="0"/>
              <a:buChar char="•"/>
            </a:pPr>
            <a:r>
              <a:rPr lang="en" sz="32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 10-year-old boy presented with 14 days history of headache and blurred vision.</a:t>
            </a:r>
            <a:endParaRPr lang="ar-SA" sz="3200" b="0" i="0" u="none" strike="noStrike" dirty="0"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>
              <a:buSzPct val="80000"/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On further history</a:t>
            </a:r>
            <a:r>
              <a:rPr lang="en-US" sz="32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 he had a 2-year history of episodic occipital headache associated with hyperhidrosis and palpitation.</a:t>
            </a:r>
          </a:p>
          <a:p>
            <a:pPr algn="l">
              <a:buSzPct val="80000"/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There is no history suggest</a:t>
            </a:r>
            <a:r>
              <a:rPr lang="en-US" sz="32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ive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of </a:t>
            </a:r>
            <a:r>
              <a:rPr lang="en-US" sz="32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infectious, renal, neurologic, or thyroid-related causes.  </a:t>
            </a:r>
            <a:endParaRPr lang="en" sz="3200" b="0" i="0" u="none" strike="noStrike" dirty="0"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EFB2337-5FFF-EDA8-ED72-899908D9A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773782" y="228753"/>
            <a:ext cx="3030642" cy="10183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999FD9D8-BAF1-888E-2EDC-CA91F31A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>
            <a:extLst>
              <a:ext uri="{FF2B5EF4-FFF2-40B4-BE49-F238E27FC236}">
                <a16:creationId xmlns:a16="http://schemas.microsoft.com/office/drawing/2014/main" id="{C8475750-CCA6-49C4-D78F-50D7C1AD6CD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3033" y="590596"/>
            <a:ext cx="5428210" cy="7095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1534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68Ga-DOTATATE PET/CT </a:t>
            </a:r>
            <a:r>
              <a:rPr lang="en" sz="4000" b="1" i="0" dirty="0">
                <a:solidFill>
                  <a:srgbClr val="1534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Scan: </a:t>
            </a:r>
            <a:endParaRPr lang="en" sz="4000" b="1" dirty="0">
              <a:solidFill>
                <a:srgbClr val="15349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صورة 4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2FC8CEC-CCA0-BECB-F21E-0E8ECBC4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6118167" y="435276"/>
            <a:ext cx="2752456" cy="672546"/>
          </a:xfrm>
          <a:prstGeom prst="rect">
            <a:avLst/>
          </a:prstGeom>
        </p:spPr>
      </p:pic>
      <p:sp>
        <p:nvSpPr>
          <p:cNvPr id="8" name="Google Shape;384;p32">
            <a:extLst>
              <a:ext uri="{FF2B5EF4-FFF2-40B4-BE49-F238E27FC236}">
                <a16:creationId xmlns:a16="http://schemas.microsoft.com/office/drawing/2014/main" id="{62BAE8AC-EBD3-38FC-D073-FBD87849D2E4}"/>
              </a:ext>
            </a:extLst>
          </p:cNvPr>
          <p:cNvSpPr txBox="1">
            <a:spLocks/>
          </p:cNvSpPr>
          <p:nvPr/>
        </p:nvSpPr>
        <p:spPr>
          <a:xfrm>
            <a:off x="593033" y="1625796"/>
            <a:ext cx="4989598" cy="172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000" b="0" i="0" u="none" strike="noStrike" cap="none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storo"/>
              <a:buNone/>
              <a:defRPr sz="5200" b="0" i="0" u="none" strike="noStrike" cap="none">
                <a:solidFill>
                  <a:srgbClr val="191919"/>
                </a:solidFill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No suspicious activity at the surgical bed.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No lymphadenopathy with no significant tracer accumulation. </a:t>
            </a:r>
          </a:p>
          <a:p>
            <a:pPr marL="342900" indent="-342900" algn="l">
              <a:buSzPct val="1000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brain, lungs, solid abdominal organs and osseous structures are unremarkable for tracer avid lesions.</a:t>
            </a:r>
          </a:p>
        </p:txBody>
      </p:sp>
      <p:pic>
        <p:nvPicPr>
          <p:cNvPr id="10" name="صورة 9" descr="صورة تحتوي على نص, لقطة شاشة, فن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74E1354-C8B1-73DA-1C90-7F64181488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" t="-11040" r="-785" b="11040"/>
          <a:stretch/>
        </p:blipFill>
        <p:spPr>
          <a:xfrm>
            <a:off x="5424441" y="989136"/>
            <a:ext cx="3175632" cy="37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4A3133BC-8178-6D9E-58AD-139017D1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لقطة شاشة, الخ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E7DAA1B1-242F-18DF-4790-3E2DD32D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8" r="4317" b="11966"/>
          <a:stretch/>
        </p:blipFill>
        <p:spPr>
          <a:xfrm>
            <a:off x="556952" y="424222"/>
            <a:ext cx="8179724" cy="1796567"/>
          </a:xfrm>
          <a:prstGeom prst="rect">
            <a:avLst/>
          </a:prstGeom>
        </p:spPr>
      </p:pic>
      <p:pic>
        <p:nvPicPr>
          <p:cNvPr id="9" name="صورة 8" descr="صورة تحتوي على نص, إيصال, لقطة شاشة, الخ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B77EBAC-A2D9-A927-D13D-3BBF4450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38" y="2299287"/>
            <a:ext cx="7951124" cy="217060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D5D5EA0-1517-B41A-3402-327114BBE074}"/>
              </a:ext>
            </a:extLst>
          </p:cNvPr>
          <p:cNvSpPr txBox="1"/>
          <p:nvPr/>
        </p:nvSpPr>
        <p:spPr>
          <a:xfrm>
            <a:off x="219668" y="4548394"/>
            <a:ext cx="79511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900" dirty="0">
                <a:latin typeface="-webkit-standard"/>
              </a:rPr>
              <a:t>T</a:t>
            </a:r>
            <a:r>
              <a:rPr lang="en" sz="9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 TH, et al. Diagnostic Performance of 68Ga-DOTATATE PET/CT, 18F-FDG PET/CT and 131I-MIBG Scintigraphy in Mapping Metastatic Pheochromocytoma and Paraganglioma. </a:t>
            </a:r>
            <a:r>
              <a:rPr lang="en" sz="900" b="0" i="1" u="none" strike="noStrike" dirty="0" err="1">
                <a:solidFill>
                  <a:srgbClr val="000000"/>
                </a:solidFill>
                <a:effectLst/>
              </a:rPr>
              <a:t>Nucl</a:t>
            </a:r>
            <a:r>
              <a:rPr lang="en" sz="900" b="0" i="1" u="none" strike="noStrike" dirty="0">
                <a:solidFill>
                  <a:srgbClr val="000000"/>
                </a:solidFill>
                <a:effectLst/>
              </a:rPr>
              <a:t> Med Mol Imaging</a:t>
            </a:r>
            <a:r>
              <a:rPr lang="en" sz="9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2015;49(2):143-151.</a:t>
            </a:r>
            <a:endParaRPr lang="ar-SA" sz="900" dirty="0"/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80A0B619-E503-91C1-EB15-9B5E4948D2F5}"/>
              </a:ext>
            </a:extLst>
          </p:cNvPr>
          <p:cNvCxnSpPr/>
          <p:nvPr/>
        </p:nvCxnSpPr>
        <p:spPr>
          <a:xfrm>
            <a:off x="3491345" y="3882043"/>
            <a:ext cx="299259" cy="0"/>
          </a:xfrm>
          <a:prstGeom prst="straightConnector1">
            <a:avLst/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94F19B4A-F040-1400-001E-E219EBED15B0}"/>
              </a:ext>
            </a:extLst>
          </p:cNvPr>
          <p:cNvCxnSpPr/>
          <p:nvPr/>
        </p:nvCxnSpPr>
        <p:spPr>
          <a:xfrm>
            <a:off x="5311833" y="3882043"/>
            <a:ext cx="315883" cy="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68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4C39447E-8862-993D-39C1-A8A8188B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لقطة شاشة, الخ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9ED79E7-3B15-22C4-5B23-A31B3352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l="3708" r="4317" b="11966"/>
          <a:stretch/>
        </p:blipFill>
        <p:spPr>
          <a:xfrm>
            <a:off x="556952" y="424222"/>
            <a:ext cx="8179724" cy="1796567"/>
          </a:xfrm>
          <a:prstGeom prst="rect">
            <a:avLst/>
          </a:prstGeom>
        </p:spPr>
      </p:pic>
      <p:pic>
        <p:nvPicPr>
          <p:cNvPr id="9" name="صورة 8" descr="صورة تحتوي على نص, إيصال, لقطة شاشة, الخ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64F5A69-4FD8-DB06-6BD9-7BE007CAB6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85800" y="2548670"/>
            <a:ext cx="7951124" cy="1796568"/>
          </a:xfrm>
          <a:prstGeom prst="rect">
            <a:avLst/>
          </a:prstGeom>
        </p:spPr>
      </p:pic>
      <p:pic>
        <p:nvPicPr>
          <p:cNvPr id="5" name="صورة 4" descr="صورة تحتوي على نص, الخط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E7D031C-FA76-9503-BE77-DECB645FD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14" y="1748569"/>
            <a:ext cx="7112000" cy="1600200"/>
          </a:xfrm>
          <a:prstGeom prst="rect">
            <a:avLst/>
          </a:prstGeom>
          <a:effectLst>
            <a:glow rad="228600">
              <a:schemeClr val="bg1">
                <a:lumMod val="25000"/>
                <a:alpha val="40000"/>
              </a:schemeClr>
            </a:glo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176EF0E-DC83-F474-93EF-B3D88F21F046}"/>
              </a:ext>
            </a:extLst>
          </p:cNvPr>
          <p:cNvSpPr txBox="1"/>
          <p:nvPr/>
        </p:nvSpPr>
        <p:spPr>
          <a:xfrm>
            <a:off x="299730" y="4550001"/>
            <a:ext cx="817972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800" dirty="0">
                <a:latin typeface="-webkit-standard"/>
              </a:rPr>
              <a:t>T</a:t>
            </a:r>
            <a:r>
              <a:rPr lang="en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 TH, et al. Diagnostic Performance of 68Ga-DOTATATE PET/CT, 18F-FDG PET/CT and 131I-MIBG Scintigraphy in Mapping Metastatic Pheochromocytoma and Paraganglioma. </a:t>
            </a:r>
            <a:r>
              <a:rPr lang="en" sz="800" b="0" i="1" u="none" strike="noStrike" dirty="0" err="1">
                <a:solidFill>
                  <a:srgbClr val="000000"/>
                </a:solidFill>
                <a:effectLst/>
              </a:rPr>
              <a:t>Nucl</a:t>
            </a:r>
            <a:r>
              <a:rPr lang="en" sz="800" b="0" i="1" u="none" strike="noStrike" dirty="0">
                <a:solidFill>
                  <a:srgbClr val="000000"/>
                </a:solidFill>
                <a:effectLst/>
              </a:rPr>
              <a:t> Med Mol Imaging</a:t>
            </a:r>
            <a:r>
              <a:rPr lang="en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2015;49(2):143-151.</a:t>
            </a:r>
            <a:endParaRPr lang="ar-SA" sz="800" dirty="0"/>
          </a:p>
        </p:txBody>
      </p:sp>
    </p:spTree>
    <p:extLst>
      <p:ext uri="{BB962C8B-B14F-4D97-AF65-F5344CB8AC3E}">
        <p14:creationId xmlns:p14="http://schemas.microsoft.com/office/powerpoint/2010/main" val="2525686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C78754D6-1979-D1F2-F5DD-C33DD6975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>
            <a:extLst>
              <a:ext uri="{FF2B5EF4-FFF2-40B4-BE49-F238E27FC236}">
                <a16:creationId xmlns:a16="http://schemas.microsoft.com/office/drawing/2014/main" id="{4C29D813-3D3E-4854-B54A-CE8684612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56402" y="7378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E32B1"/>
                </a:solidFill>
              </a:rPr>
              <a:t>Take-Home Massages:  </a:t>
            </a:r>
            <a:endParaRPr sz="3200" b="1" dirty="0">
              <a:solidFill>
                <a:srgbClr val="0E32B1"/>
              </a:solidFill>
            </a:endParaRPr>
          </a:p>
        </p:txBody>
      </p:sp>
      <p:sp>
        <p:nvSpPr>
          <p:cNvPr id="328" name="Google Shape;328;p36">
            <a:extLst>
              <a:ext uri="{FF2B5EF4-FFF2-40B4-BE49-F238E27FC236}">
                <a16:creationId xmlns:a16="http://schemas.microsoft.com/office/drawing/2014/main" id="{9921176B-D8CF-8C6C-50CB-657B42AF09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322" y="1565266"/>
            <a:ext cx="8070606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Pheochromocytoma should be suspected in children with severe hypertension and adrenergic </a:t>
            </a:r>
            <a:r>
              <a:rPr lang="en" sz="2400" dirty="0">
                <a:solidFill>
                  <a:schemeClr val="bg1">
                    <a:lumMod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symptoms.</a:t>
            </a:r>
            <a:endParaRPr lang="en" sz="2400" b="1" dirty="0">
              <a:solidFill>
                <a:schemeClr val="bg1">
                  <a:lumMod val="2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Meticulous preoperative alpha-blockade and intraoperative titratable beta-blockade (e.g., Esmolol) are crucial to ensure hemodynamic stability.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Any </a:t>
            </a:r>
            <a:r>
              <a:rPr lang="en" sz="240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deviation from the expected postoperative hemodynamic recovery should trigger an immediate search for residual catecholamine sources using high-sensitivity functional imaging (e.g., 68Ga-DOTATATE PET/CT).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endParaRPr lang="en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C73A4827-4700-4E79-BFDB-817580A3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816573" y="292253"/>
            <a:ext cx="3030642" cy="10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24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 txBox="1">
            <a:spLocks noGrp="1"/>
          </p:cNvSpPr>
          <p:nvPr>
            <p:ph type="title"/>
          </p:nvPr>
        </p:nvSpPr>
        <p:spPr>
          <a:xfrm>
            <a:off x="1914863" y="2105175"/>
            <a:ext cx="5898000" cy="13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FFC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Thank You. </a:t>
            </a:r>
            <a:endParaRPr sz="13800" dirty="0">
              <a:solidFill>
                <a:srgbClr val="FFC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406" name="Google Shape;406;p39"/>
          <p:cNvGrpSpPr/>
          <p:nvPr/>
        </p:nvGrpSpPr>
        <p:grpSpPr>
          <a:xfrm>
            <a:off x="2938602" y="4593886"/>
            <a:ext cx="6024600" cy="81900"/>
            <a:chOff x="2929175" y="4152900"/>
            <a:chExt cx="6024600" cy="81900"/>
          </a:xfrm>
        </p:grpSpPr>
        <p:sp>
          <p:nvSpPr>
            <p:cNvPr id="407" name="Google Shape;407;p39"/>
            <p:cNvSpPr/>
            <p:nvPr/>
          </p:nvSpPr>
          <p:spPr>
            <a:xfrm rot="-5400000">
              <a:off x="3141125" y="39409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08" name="Google Shape;408;p39"/>
            <p:cNvCxnSpPr>
              <a:stCxn id="407" idx="2"/>
            </p:cNvCxnSpPr>
            <p:nvPr/>
          </p:nvCxnSpPr>
          <p:spPr>
            <a:xfrm>
              <a:off x="3434975" y="4193850"/>
              <a:ext cx="5518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9" name="Google Shape;409;p39"/>
          <p:cNvGrpSpPr/>
          <p:nvPr/>
        </p:nvGrpSpPr>
        <p:grpSpPr>
          <a:xfrm>
            <a:off x="1025872" y="226243"/>
            <a:ext cx="81900" cy="3426220"/>
            <a:chOff x="1044725" y="-422195"/>
            <a:chExt cx="81900" cy="3426220"/>
          </a:xfrm>
        </p:grpSpPr>
        <p:sp>
          <p:nvSpPr>
            <p:cNvPr id="410" name="Google Shape;410;p39"/>
            <p:cNvSpPr/>
            <p:nvPr/>
          </p:nvSpPr>
          <p:spPr>
            <a:xfrm rot="10800000">
              <a:off x="1044725" y="24982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11" name="Google Shape;411;p39"/>
            <p:cNvCxnSpPr>
              <a:cxnSpLocks/>
              <a:stCxn id="410" idx="2"/>
            </p:cNvCxnSpPr>
            <p:nvPr/>
          </p:nvCxnSpPr>
          <p:spPr>
            <a:xfrm flipV="1">
              <a:off x="1085675" y="-422195"/>
              <a:ext cx="0" cy="292042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697948B8-E2EB-F836-1298-312D7B24E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5" t="-187" r="14649" b="187"/>
          <a:stretch/>
        </p:blipFill>
        <p:spPr>
          <a:xfrm>
            <a:off x="389191" y="3924645"/>
            <a:ext cx="2193754" cy="85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18AEE6C4-24F9-A93C-B5DE-26FF4BD17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>
            <a:extLst>
              <a:ext uri="{FF2B5EF4-FFF2-40B4-BE49-F238E27FC236}">
                <a16:creationId xmlns:a16="http://schemas.microsoft.com/office/drawing/2014/main" id="{09B4861D-3958-C3E6-5D20-BFA3FCC1A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96103" y="59733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E32B1"/>
                </a:solidFill>
              </a:rPr>
              <a:t>Physical Examination </a:t>
            </a:r>
            <a:endParaRPr b="1" dirty="0">
              <a:solidFill>
                <a:srgbClr val="0E32B1"/>
              </a:solidFill>
            </a:endParaRPr>
          </a:p>
        </p:txBody>
      </p:sp>
      <p:graphicFrame>
        <p:nvGraphicFramePr>
          <p:cNvPr id="256" name="Google Shape;256;p31">
            <a:extLst>
              <a:ext uri="{FF2B5EF4-FFF2-40B4-BE49-F238E27FC236}">
                <a16:creationId xmlns:a16="http://schemas.microsoft.com/office/drawing/2014/main" id="{BB042DAF-5E99-8934-1ABC-167CB1114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164601"/>
              </p:ext>
            </p:extLst>
          </p:nvPr>
        </p:nvGraphicFramePr>
        <p:xfrm>
          <a:off x="479172" y="2144670"/>
          <a:ext cx="3538351" cy="1828800"/>
        </p:xfrm>
        <a:graphic>
          <a:graphicData uri="http://schemas.openxmlformats.org/drawingml/2006/table">
            <a:tbl>
              <a:tblPr>
                <a:noFill/>
                <a:tableStyleId>{9BDEF2CB-4049-49C2-9ED5-3B6E4D462B5C}</a:tableStyleId>
              </a:tblPr>
              <a:tblGrid>
                <a:gridCol w="765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i="0" u="sng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BP:</a:t>
                      </a: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 </a:t>
                      </a:r>
                      <a:endParaRPr sz="2400" b="0" u="sng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145/97 mmHg </a:t>
                      </a:r>
                      <a:r>
                        <a:rPr lang="en" sz="2400" b="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ea typeface="Cambria Math" panose="02040503050406030204" pitchFamily="18" charset="0"/>
                          <a:cs typeface="Angsana New" panose="02020603050405020304" pitchFamily="18" charset="-34"/>
                        </a:rPr>
                        <a:t>&gt;95th percentile </a:t>
                      </a:r>
                      <a:endParaRPr sz="2400" b="0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sng" dirty="0">
                          <a:solidFill>
                            <a:schemeClr val="dk1"/>
                          </a:solidFill>
                          <a:latin typeface="Angsana New" panose="02020603050405020304" pitchFamily="18" charset="-34"/>
                          <a:ea typeface="Akatab"/>
                          <a:cs typeface="Angsana New" panose="02020603050405020304" pitchFamily="18" charset="-34"/>
                          <a:sym typeface="Akatab"/>
                        </a:rPr>
                        <a:t>HR:</a:t>
                      </a:r>
                      <a:endParaRPr sz="2400" b="0" u="sng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107 bpm</a:t>
                      </a:r>
                      <a:endParaRPr sz="2400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u="sng" dirty="0">
                          <a:solidFill>
                            <a:schemeClr val="hlink"/>
                          </a:solidFill>
                          <a:latin typeface="Angsana New" panose="02020603050405020304" pitchFamily="18" charset="-34"/>
                          <a:ea typeface="Akatab"/>
                          <a:cs typeface="Angsana New" panose="02020603050405020304" pitchFamily="18" charset="-34"/>
                          <a:sym typeface="Akatab"/>
                        </a:rPr>
                        <a:t>RR:</a:t>
                      </a:r>
                      <a:endParaRPr sz="2400" b="0" u="sng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24/min</a:t>
                      </a:r>
                      <a:endParaRPr sz="2400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u="sng" dirty="0">
                          <a:solidFill>
                            <a:schemeClr val="hlink"/>
                          </a:solidFill>
                          <a:latin typeface="Angsana New" panose="02020603050405020304" pitchFamily="18" charset="-34"/>
                          <a:ea typeface="Akatab"/>
                          <a:cs typeface="Angsana New" panose="02020603050405020304" pitchFamily="18" charset="-34"/>
                          <a:sym typeface="Akatab"/>
                        </a:rPr>
                        <a:t>Temp:</a:t>
                      </a:r>
                      <a:endParaRPr sz="2400" b="0" u="sng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36.7°C</a:t>
                      </a:r>
                      <a:endParaRPr sz="2400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u="sng" dirty="0">
                          <a:solidFill>
                            <a:schemeClr val="hlink"/>
                          </a:solidFill>
                          <a:latin typeface="Angsana New" panose="02020603050405020304" pitchFamily="18" charset="-34"/>
                          <a:ea typeface="Akatab"/>
                          <a:cs typeface="Angsana New" panose="02020603050405020304" pitchFamily="18" charset="-34"/>
                          <a:sym typeface="Akatab"/>
                        </a:rPr>
                        <a:t>SpO2:</a:t>
                      </a:r>
                      <a:endParaRPr sz="2400" b="0" u="sng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Arial"/>
                          <a:cs typeface="Angsana New" panose="02020603050405020304" pitchFamily="18" charset="-34"/>
                          <a:sym typeface="Arial"/>
                        </a:rPr>
                        <a:t>97% on room air</a:t>
                      </a:r>
                      <a:endParaRPr sz="2400" dirty="0">
                        <a:solidFill>
                          <a:schemeClr val="dk1"/>
                        </a:solidFill>
                        <a:latin typeface="Angsana New" panose="02020603050405020304" pitchFamily="18" charset="-34"/>
                        <a:ea typeface="Akatab"/>
                        <a:cs typeface="Angsana New" panose="02020603050405020304" pitchFamily="18" charset="-34"/>
                        <a:sym typeface="Akatab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F6DD58E0-C77C-1AB0-62CB-41B388528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865" y="1480827"/>
            <a:ext cx="4438683" cy="3074794"/>
          </a:xfrm>
        </p:spPr>
        <p:txBody>
          <a:bodyPr/>
          <a:lstStyle/>
          <a:p>
            <a:pPr marL="152400" indent="0" algn="l">
              <a:buNone/>
            </a:pPr>
            <a:r>
              <a:rPr lang="en" sz="2800" b="1" dirty="0">
                <a:solidFill>
                  <a:srgbClr val="6B060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Key findings :</a:t>
            </a:r>
            <a:endParaRPr lang="en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Alert, interactive, no distress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Normal S1 &amp; S2, </a:t>
            </a:r>
            <a:r>
              <a:rPr lang="en" sz="2400" b="0" i="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</a:rPr>
              <a:t>Regular rate and rhythm, </a:t>
            </a:r>
            <a:r>
              <a:rPr lang="en" sz="2400" b="0" i="0" dirty="0">
                <a:solidFill>
                  <a:srgbClr val="000000"/>
                </a:solidFill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</a:rPr>
              <a:t>n</a:t>
            </a:r>
            <a:r>
              <a:rPr lang="en" sz="2400" u="none" strike="noStrike" dirty="0"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ormal pulses, symmetrical, and equal in all four extremities </a:t>
            </a:r>
            <a:endParaRPr lang="en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 focal neurological deficit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 abdominal mass or bruit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 neurocutaneous stigmata</a:t>
            </a:r>
          </a:p>
          <a:p>
            <a:endParaRPr lang="ar-SA" dirty="0"/>
          </a:p>
        </p:txBody>
      </p:sp>
      <p:pic>
        <p:nvPicPr>
          <p:cNvPr id="3" name="صورة 2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7879573-CACD-7F25-5953-41D1A19B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630907" y="291619"/>
            <a:ext cx="3030642" cy="101830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9D721EE-3EC7-2115-2AF4-4D41E31A3C60}"/>
              </a:ext>
            </a:extLst>
          </p:cNvPr>
          <p:cNvSpPr txBox="1"/>
          <p:nvPr/>
        </p:nvSpPr>
        <p:spPr>
          <a:xfrm>
            <a:off x="479173" y="1439578"/>
            <a:ext cx="148149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rgbClr val="6B060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Vital Signs:  </a:t>
            </a:r>
            <a:endParaRPr lang="ar-SA" sz="2800" b="1" dirty="0">
              <a:solidFill>
                <a:srgbClr val="6B0603"/>
              </a:solidFill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755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8"/>
          <p:cNvSpPr txBox="1">
            <a:spLocks noGrp="1"/>
          </p:cNvSpPr>
          <p:nvPr>
            <p:ph type="title"/>
          </p:nvPr>
        </p:nvSpPr>
        <p:spPr>
          <a:xfrm>
            <a:off x="449209" y="457554"/>
            <a:ext cx="5514446" cy="10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E32B1"/>
                </a:solidFill>
              </a:rPr>
              <a:t>Fundus Exam:</a:t>
            </a:r>
          </a:p>
        </p:txBody>
      </p:sp>
      <p:pic>
        <p:nvPicPr>
          <p:cNvPr id="10" name="صورة 9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CF4638EB-5317-99A4-80F7-BE9137621B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555776" y="306574"/>
            <a:ext cx="3030642" cy="101830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9255BB7-50B4-62B5-48A3-8F267E9E827F}"/>
              </a:ext>
            </a:extLst>
          </p:cNvPr>
          <p:cNvSpPr txBox="1"/>
          <p:nvPr/>
        </p:nvSpPr>
        <p:spPr>
          <a:xfrm>
            <a:off x="614263" y="1780202"/>
            <a:ext cx="31989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80000"/>
              <a:buFont typeface="Arial" panose="020B0604020202020204" pitchFamily="34" charset="0"/>
              <a:buChar char="•"/>
            </a:pPr>
            <a:r>
              <a:rPr lang="en" sz="32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</a:rPr>
              <a:t>Grade 3 papilledema</a:t>
            </a:r>
          </a:p>
          <a:p>
            <a:pPr marL="457200" indent="-457200">
              <a:buSzPct val="80000"/>
              <a:buFont typeface="Arial" panose="020B0604020202020204" pitchFamily="34" charset="0"/>
              <a:buChar char="•"/>
            </a:pPr>
            <a:r>
              <a:rPr lang="en" sz="3200" dirty="0">
                <a:latin typeface="Angsana New" panose="02020603050405020304" pitchFamily="18" charset="-34"/>
                <a:ea typeface="Cambria Math" panose="02040503050406030204" pitchFamily="18" charset="0"/>
                <a:cs typeface="Angsana New" panose="02020603050405020304" pitchFamily="18" charset="-34"/>
              </a:rPr>
              <a:t>No retinopathy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1EED5CD-4E2F-3498-6E47-AFAC422FEA44}"/>
              </a:ext>
            </a:extLst>
          </p:cNvPr>
          <p:cNvSpPr txBox="1"/>
          <p:nvPr/>
        </p:nvSpPr>
        <p:spPr>
          <a:xfrm>
            <a:off x="3440486" y="4469856"/>
            <a:ext cx="5145932" cy="3670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" sz="900" b="0" i="0" u="none" strike="noStrike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Porter D, </a:t>
            </a:r>
            <a:r>
              <a:rPr lang="en" sz="900" b="0" i="0" u="none" strike="noStrike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Vemulakonda</a:t>
            </a:r>
            <a:r>
              <a:rPr lang="en" sz="900" b="0" i="0" u="none" strike="noStrike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GA. </a:t>
            </a:r>
            <a:r>
              <a:rPr lang="en" sz="900" b="0" i="0" u="none" strike="noStrike" dirty="0">
                <a:solidFill>
                  <a:srgbClr val="3E87CB"/>
                </a:solidFill>
                <a:effectLst/>
                <a:latin typeface="Lato" panose="020F0502020204030203" pitchFamily="34" charset="0"/>
                <a:hlinkClick r:id="rId4"/>
              </a:rPr>
              <a:t>Blood Pressure</a:t>
            </a:r>
            <a:r>
              <a:rPr lang="en" sz="900" b="0" i="0" u="none" strike="noStrike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 American Academy of Ophthalmology. </a:t>
            </a:r>
            <a:r>
              <a:rPr lang="en" sz="900" b="0" i="0" u="none" strike="noStrike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EyeSmart</a:t>
            </a:r>
            <a:r>
              <a:rPr lang="en" sz="900" b="0" i="0" u="none" strike="noStrike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/Eye health. Accessed January 31, 2025</a:t>
            </a:r>
            <a:endParaRPr lang="ar-SA" sz="900" dirty="0"/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C926FF35-C911-2573-AC19-F766FFD1DA91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l="23923" r="23923"/>
          <a:stretch>
            <a:fillRect/>
          </a:stretch>
        </p:blipFill>
        <p:spPr>
          <a:xfrm flipH="1">
            <a:off x="4053701" y="1296311"/>
            <a:ext cx="3685448" cy="313098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>
            <a:spLocks noGrp="1"/>
          </p:cNvSpPr>
          <p:nvPr>
            <p:ph type="title"/>
          </p:nvPr>
        </p:nvSpPr>
        <p:spPr>
          <a:xfrm>
            <a:off x="-1309674" y="5908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E32B1"/>
                </a:solidFill>
              </a:rPr>
              <a:t>Key Investigations </a:t>
            </a:r>
            <a:endParaRPr dirty="0">
              <a:solidFill>
                <a:srgbClr val="0E32B1"/>
              </a:solidFill>
            </a:endParaRPr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1"/>
          </p:nvPr>
        </p:nvSpPr>
        <p:spPr>
          <a:xfrm>
            <a:off x="415636" y="2301652"/>
            <a:ext cx="3039753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Normal renal function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Normal Adrenal cortical function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No electrolyte imbalance </a:t>
            </a:r>
          </a:p>
        </p:txBody>
      </p:sp>
      <p:sp>
        <p:nvSpPr>
          <p:cNvPr id="330" name="Google Shape;330;p36"/>
          <p:cNvSpPr txBox="1">
            <a:spLocks noGrp="1"/>
          </p:cNvSpPr>
          <p:nvPr>
            <p:ph type="subTitle" idx="3"/>
          </p:nvPr>
        </p:nvSpPr>
        <p:spPr>
          <a:xfrm>
            <a:off x="6184175" y="2301652"/>
            <a:ext cx="2808995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Random normetanephrine:</a:t>
            </a:r>
          </a:p>
          <a:p>
            <a:pPr marL="171450" lvl="0" indent="-171450" algn="l">
              <a:buFont typeface="Wingdings" pitchFamily="2" charset="2"/>
              <a:buChar char="v"/>
            </a:pPr>
            <a:r>
              <a:rPr lang="ar-SA" sz="1600" b="1" dirty="0">
                <a:solidFill>
                  <a:srgbClr val="C00000"/>
                </a:solidFill>
                <a:latin typeface="Angsana New" panose="02020603050405020304" pitchFamily="18" charset="-34"/>
              </a:rPr>
              <a:t>3071.2</a:t>
            </a:r>
            <a:r>
              <a:rPr lang="en-US" sz="1600" b="1" dirty="0">
                <a:solidFill>
                  <a:srgbClr val="C00000"/>
                </a:solidFill>
                <a:latin typeface="Angsana New" panose="02020603050405020304" pitchFamily="18" charset="-34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ngsana New" panose="02020603050405020304" pitchFamily="18" charset="-34"/>
              </a:rPr>
              <a:t>ug/L</a:t>
            </a:r>
            <a:endParaRPr lang="en-US" sz="20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Random normetanephrine / urine creatinine ratio: </a:t>
            </a:r>
          </a:p>
          <a:p>
            <a:pPr marL="171450" lvl="0" indent="-171450" algn="l">
              <a:buFont typeface="Wingdings" pitchFamily="2" charset="2"/>
              <a:buChar char="v"/>
            </a:pPr>
            <a:r>
              <a:rPr lang="ar-SA" sz="1600" b="1" dirty="0">
                <a:solidFill>
                  <a:srgbClr val="C00000"/>
                </a:solidFill>
                <a:latin typeface="Angsana New" panose="02020603050405020304" pitchFamily="18" charset="-34"/>
              </a:rPr>
              <a:t>6033.2</a:t>
            </a:r>
            <a:r>
              <a:rPr lang="en-US" sz="1600" b="1" dirty="0">
                <a:solidFill>
                  <a:srgbClr val="C00000"/>
                </a:solidFill>
                <a:latin typeface="Angsana New" panose="02020603050405020304" pitchFamily="18" charset="-34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ngsana New" panose="02020603050405020304" pitchFamily="18" charset="-34"/>
              </a:rPr>
              <a:t>ug/g Crea</a:t>
            </a:r>
            <a:endParaRPr lang="en-US" sz="20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29" name="Google Shape;329;p36"/>
          <p:cNvSpPr txBox="1">
            <a:spLocks noGrp="1"/>
          </p:cNvSpPr>
          <p:nvPr>
            <p:ph type="subTitle" idx="2"/>
          </p:nvPr>
        </p:nvSpPr>
        <p:spPr>
          <a:xfrm>
            <a:off x="3117478" y="1931604"/>
            <a:ext cx="2909043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Echocardiography: </a:t>
            </a: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moderate LVH, mild LV dilatation, preserved systolic function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" sz="24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Brain CT: </a:t>
            </a:r>
            <a:r>
              <a:rPr lang="en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Unremarkable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36"/>
          <p:cNvSpPr/>
          <p:nvPr/>
        </p:nvSpPr>
        <p:spPr>
          <a:xfrm>
            <a:off x="671333" y="1712823"/>
            <a:ext cx="2288491" cy="476476"/>
          </a:xfrm>
          <a:prstGeom prst="roundRect">
            <a:avLst>
              <a:gd name="adj" fmla="val 245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B0603"/>
                </a:solidFill>
                <a:latin typeface="Angsana New" panose="02020603050405020304" pitchFamily="18" charset="-34"/>
                <a:ea typeface="Akatab"/>
                <a:cs typeface="Angsana New" panose="02020603050405020304" pitchFamily="18" charset="-34"/>
                <a:sym typeface="Akatab"/>
              </a:rPr>
              <a:t>Basic Work-up:</a:t>
            </a:r>
            <a:endParaRPr sz="2400" b="1" dirty="0">
              <a:solidFill>
                <a:srgbClr val="6B0603"/>
              </a:solidFill>
              <a:latin typeface="Angsana New" panose="02020603050405020304" pitchFamily="18" charset="-34"/>
              <a:ea typeface="Akatab"/>
              <a:cs typeface="Angsana New" panose="02020603050405020304" pitchFamily="18" charset="-34"/>
              <a:sym typeface="Akatab"/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206BB6BD-EB57-2F10-53AB-AA992BE4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816573" y="292253"/>
            <a:ext cx="3030642" cy="1018306"/>
          </a:xfrm>
          <a:prstGeom prst="rect">
            <a:avLst/>
          </a:prstGeom>
        </p:spPr>
      </p:pic>
      <p:sp>
        <p:nvSpPr>
          <p:cNvPr id="3" name="Google Shape;332;p36">
            <a:extLst>
              <a:ext uri="{FF2B5EF4-FFF2-40B4-BE49-F238E27FC236}">
                <a16:creationId xmlns:a16="http://schemas.microsoft.com/office/drawing/2014/main" id="{ACA75D51-75DE-78DF-4E1B-5BE3BD9F91FE}"/>
              </a:ext>
            </a:extLst>
          </p:cNvPr>
          <p:cNvSpPr/>
          <p:nvPr/>
        </p:nvSpPr>
        <p:spPr>
          <a:xfrm>
            <a:off x="3345202" y="1708466"/>
            <a:ext cx="2288491" cy="476476"/>
          </a:xfrm>
          <a:prstGeom prst="roundRect">
            <a:avLst>
              <a:gd name="adj" fmla="val 245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b="1" dirty="0">
                <a:solidFill>
                  <a:srgbClr val="6B0603"/>
                </a:solidFill>
                <a:latin typeface="Angsana New" panose="02020603050405020304" pitchFamily="18" charset="-34"/>
                <a:ea typeface="Akatab"/>
                <a:cs typeface="Angsana New" panose="02020603050405020304" pitchFamily="18" charset="-34"/>
                <a:sym typeface="Akatab"/>
              </a:rPr>
              <a:t>Organ involvement: </a:t>
            </a:r>
            <a:endParaRPr sz="4000" b="1" dirty="0">
              <a:solidFill>
                <a:srgbClr val="6B0603"/>
              </a:solidFill>
              <a:latin typeface="Angsana New" panose="02020603050405020304" pitchFamily="18" charset="-34"/>
              <a:ea typeface="Akatab"/>
              <a:cs typeface="Angsana New" panose="02020603050405020304" pitchFamily="18" charset="-34"/>
              <a:sym typeface="Akatab"/>
            </a:endParaRPr>
          </a:p>
        </p:txBody>
      </p:sp>
      <p:sp>
        <p:nvSpPr>
          <p:cNvPr id="4" name="Google Shape;332;p36">
            <a:extLst>
              <a:ext uri="{FF2B5EF4-FFF2-40B4-BE49-F238E27FC236}">
                <a16:creationId xmlns:a16="http://schemas.microsoft.com/office/drawing/2014/main" id="{4D86DFCE-D2CA-B0A7-43FC-4398E97B23B5}"/>
              </a:ext>
            </a:extLst>
          </p:cNvPr>
          <p:cNvSpPr/>
          <p:nvPr/>
        </p:nvSpPr>
        <p:spPr>
          <a:xfrm>
            <a:off x="6184176" y="1708466"/>
            <a:ext cx="2288491" cy="476476"/>
          </a:xfrm>
          <a:prstGeom prst="roundRect">
            <a:avLst>
              <a:gd name="adj" fmla="val 245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b="1" dirty="0">
                <a:solidFill>
                  <a:srgbClr val="6B060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Biochemical work-up </a:t>
            </a:r>
            <a:endParaRPr sz="2400" b="1" dirty="0">
              <a:solidFill>
                <a:srgbClr val="6B0603"/>
              </a:solidFill>
              <a:latin typeface="Angsana New" panose="02020603050405020304" pitchFamily="18" charset="-34"/>
              <a:ea typeface="Akatab"/>
              <a:cs typeface="Angsana New" panose="02020603050405020304" pitchFamily="18" charset="-34"/>
              <a:sym typeface="Akatab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778639-7491-E039-829A-5B3DD5E268E0}"/>
              </a:ext>
            </a:extLst>
          </p:cNvPr>
          <p:cNvSpPr txBox="1"/>
          <p:nvPr/>
        </p:nvSpPr>
        <p:spPr>
          <a:xfrm>
            <a:off x="415636" y="1354975"/>
            <a:ext cx="184731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>
          <a:extLst>
            <a:ext uri="{FF2B5EF4-FFF2-40B4-BE49-F238E27FC236}">
              <a16:creationId xmlns:a16="http://schemas.microsoft.com/office/drawing/2014/main" id="{97E72D8C-736E-E41A-B7DF-CEA7A0A1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90A78EEF-30CE-231B-4E24-A62B092DC4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r="16251"/>
          <a:stretch/>
        </p:blipFill>
        <p:spPr>
          <a:xfrm>
            <a:off x="5555776" y="306574"/>
            <a:ext cx="3030642" cy="1018306"/>
          </a:xfrm>
          <a:prstGeom prst="rect">
            <a:avLst/>
          </a:prstGeom>
        </p:spPr>
      </p:pic>
      <p:pic>
        <p:nvPicPr>
          <p:cNvPr id="4" name="عنصر نائب للصورة 3" descr="صورة تحتوي على فيلم التصوير بالأشعة السينية, التصوير الطبي, علم الأشعة, التصوير الشعاعي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77242EFC-4192-F365-19D2-3EAD7A0DD4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66" r="18566"/>
          <a:stretch>
            <a:fillRect/>
          </a:stretch>
        </p:blipFill>
        <p:spPr>
          <a:xfrm>
            <a:off x="466142" y="299716"/>
            <a:ext cx="3780891" cy="45440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84;p32">
            <a:extLst>
              <a:ext uri="{FF2B5EF4-FFF2-40B4-BE49-F238E27FC236}">
                <a16:creationId xmlns:a16="http://schemas.microsoft.com/office/drawing/2014/main" id="{0A9B220A-5C57-FD45-591A-BB693839C9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0" y="2285399"/>
            <a:ext cx="42121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" sz="2400" b="1" i="0" u="none" strike="noStrike" dirty="0">
                <a:solidFill>
                  <a:srgbClr val="6B0603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Left adrenal enhancing primarily solid mass with central necrosis.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" sz="2400" b="0" i="0" u="none" strike="noStrike" dirty="0"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The remainder of the study is unremarkable.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8776262-7D47-A8A0-EB50-A6341E7A816C}"/>
              </a:ext>
            </a:extLst>
          </p:cNvPr>
          <p:cNvSpPr txBox="1"/>
          <p:nvPr/>
        </p:nvSpPr>
        <p:spPr>
          <a:xfrm>
            <a:off x="4479533" y="1635952"/>
            <a:ext cx="307007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rgbClr val="15349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Abdomen &amp; Pelvic CT scan:</a:t>
            </a:r>
            <a:endParaRPr lang="ar-SA" sz="2800" b="1" dirty="0">
              <a:solidFill>
                <a:srgbClr val="15349F"/>
              </a:solidFill>
              <a:latin typeface="Angsana New" panose="02020603050405020304" pitchFamily="18" charset="-34"/>
              <a:cs typeface="+mj-cs"/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37DD6262-9A1B-416D-88BD-27F0651108B2}"/>
              </a:ext>
            </a:extLst>
          </p:cNvPr>
          <p:cNvCxnSpPr/>
          <p:nvPr/>
        </p:nvCxnSpPr>
        <p:spPr>
          <a:xfrm flipH="1">
            <a:off x="3009207" y="615142"/>
            <a:ext cx="307571" cy="415636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E110E847-19A6-1BAF-BE66-0FDBA9F6A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896F2AA5-3F56-4447-B2A5-EDF13BF4B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1" y="168835"/>
            <a:ext cx="528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" sz="3200" b="1" i="0" u="none" strike="noStrike" dirty="0">
                <a:solidFill>
                  <a:srgbClr val="15349F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Pre-operative Blood Pressure Optimization:</a:t>
            </a:r>
            <a:endParaRPr sz="3600" b="1" dirty="0">
              <a:solidFill>
                <a:srgbClr val="15349F"/>
              </a:solidFill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FA1DE84D-813F-9B49-7B66-897655C3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t="15087" r="16251" b="14702"/>
          <a:stretch/>
        </p:blipFill>
        <p:spPr>
          <a:xfrm>
            <a:off x="6242858" y="228753"/>
            <a:ext cx="2626821" cy="61969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969C1C4-0D0F-19BA-1C3C-ED2177C49E33}"/>
              </a:ext>
            </a:extLst>
          </p:cNvPr>
          <p:cNvSpPr/>
          <p:nvPr/>
        </p:nvSpPr>
        <p:spPr>
          <a:xfrm>
            <a:off x="4435645" y="1808965"/>
            <a:ext cx="1692442" cy="344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156E362-628E-8F58-301A-FB851D9995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060" y="897384"/>
            <a:ext cx="8756060" cy="40173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160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34648DE2-A7A2-D73F-2AC2-21CCBAA2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9263C98F-7987-8815-37C5-409BEF7325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1" y="168835"/>
            <a:ext cx="528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" sz="3200" b="1" i="0" u="none" strike="noStrike" dirty="0">
                <a:solidFill>
                  <a:srgbClr val="15349F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Pre-operative Blood Pressure Optimization:</a:t>
            </a:r>
            <a:endParaRPr sz="3600" b="1" dirty="0">
              <a:solidFill>
                <a:srgbClr val="15349F"/>
              </a:solidFill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4D7E5AC3-6CF5-3C58-19C2-61BFCEB1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t="15087" r="16251" b="14702"/>
          <a:stretch/>
        </p:blipFill>
        <p:spPr>
          <a:xfrm>
            <a:off x="6242858" y="228753"/>
            <a:ext cx="2626821" cy="61969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C6E6BD5-3A3C-CE78-C579-E6A3C4AACC04}"/>
              </a:ext>
            </a:extLst>
          </p:cNvPr>
          <p:cNvSpPr/>
          <p:nvPr/>
        </p:nvSpPr>
        <p:spPr>
          <a:xfrm>
            <a:off x="4435645" y="1808965"/>
            <a:ext cx="1692442" cy="344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D2A3CCF-27DD-98F0-EDE5-CC306B8F05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05060" y="897384"/>
            <a:ext cx="8756060" cy="40173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صورة 18" descr="صورة تحتوي على نص, الخط, خط يد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8DCA4CA-36FA-1E42-A7D4-AE6A73F45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857633"/>
            <a:ext cx="4241675" cy="3797495"/>
          </a:xfrm>
          <a:prstGeom prst="rect">
            <a:avLst/>
          </a:prstGeom>
          <a:effectLst>
            <a:glow rad="101600">
              <a:schemeClr val="bg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484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3E7742F9-69A8-6CC2-6F17-7B46028D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2">
            <a:extLst>
              <a:ext uri="{FF2B5EF4-FFF2-40B4-BE49-F238E27FC236}">
                <a16:creationId xmlns:a16="http://schemas.microsoft.com/office/drawing/2014/main" id="{194E7A87-C535-1D4F-6065-1209CDD9A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1" y="168835"/>
            <a:ext cx="528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</a:pPr>
            <a:r>
              <a:rPr lang="en" sz="3200" b="1" i="0" u="none" strike="noStrike" dirty="0">
                <a:solidFill>
                  <a:srgbClr val="15349F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Pre-operative Blood Pressure Optimization:</a:t>
            </a:r>
            <a:endParaRPr sz="3600" b="1" dirty="0">
              <a:solidFill>
                <a:srgbClr val="15349F"/>
              </a:solidFill>
            </a:endParaRPr>
          </a:p>
        </p:txBody>
      </p:sp>
      <p:pic>
        <p:nvPicPr>
          <p:cNvPr id="2" name="صورة 1" descr="صورة تحتوي على نص, الخط, شعار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DAEC75F3-CD71-B83F-845C-D31D8AE0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6" t="15087" r="16251" b="14702"/>
          <a:stretch/>
        </p:blipFill>
        <p:spPr>
          <a:xfrm>
            <a:off x="6242858" y="228753"/>
            <a:ext cx="2626821" cy="61969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ABA3211-6638-9915-3CB8-930B0A2913DC}"/>
              </a:ext>
            </a:extLst>
          </p:cNvPr>
          <p:cNvSpPr/>
          <p:nvPr/>
        </p:nvSpPr>
        <p:spPr>
          <a:xfrm>
            <a:off x="4435645" y="1808965"/>
            <a:ext cx="1692442" cy="344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800B324-164C-A508-4502-02459ADC0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05060" y="897384"/>
            <a:ext cx="8756060" cy="40173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صورة 3" descr="صورة تحتوي على نص, الخط, خط, تخطيط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768383B-021C-CBA7-8833-20D01E920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351" y="947261"/>
            <a:ext cx="2365765" cy="3491735"/>
          </a:xfrm>
          <a:prstGeom prst="rect">
            <a:avLst/>
          </a:prstGeom>
          <a:effectLst>
            <a:glow rad="139700">
              <a:schemeClr val="bg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2359987"/>
      </p:ext>
    </p:extLst>
  </p:cSld>
  <p:clrMapOvr>
    <a:masterClrMapping/>
  </p:clrMapOvr>
</p:sld>
</file>

<file path=ppt/theme/theme1.xml><?xml version="1.0" encoding="utf-8"?>
<a:theme xmlns:a="http://schemas.openxmlformats.org/drawingml/2006/main" name="Executive Design Company Profile by Slidesgo">
  <a:themeElements>
    <a:clrScheme name="Simple Light">
      <a:dk1>
        <a:srgbClr val="030920"/>
      </a:dk1>
      <a:lt1>
        <a:srgbClr val="EEEEEE"/>
      </a:lt1>
      <a:dk2>
        <a:srgbClr val="2A3250"/>
      </a:dk2>
      <a:lt2>
        <a:srgbClr val="526D82"/>
      </a:lt2>
      <a:accent1>
        <a:srgbClr val="9DB2BF"/>
      </a:accent1>
      <a:accent2>
        <a:srgbClr val="DDE6E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309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8564</TotalTime>
  <Words>806</Words>
  <Application>Microsoft Macintosh PowerPoint</Application>
  <PresentationFormat>عرض على الشاشة (16:9)</PresentationFormat>
  <Paragraphs>90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5" baseType="lpstr">
      <vt:lpstr>Akatab</vt:lpstr>
      <vt:lpstr>Angsana New</vt:lpstr>
      <vt:lpstr>Raleway</vt:lpstr>
      <vt:lpstr>Cambria Math</vt:lpstr>
      <vt:lpstr>Castoro</vt:lpstr>
      <vt:lpstr>Wingdings</vt:lpstr>
      <vt:lpstr>-webkit-standard</vt:lpstr>
      <vt:lpstr>Arial</vt:lpstr>
      <vt:lpstr>Nunito Light</vt:lpstr>
      <vt:lpstr>Lato</vt:lpstr>
      <vt:lpstr>Executive Design Company Profile by Slidesgo</vt:lpstr>
      <vt:lpstr>Pediatric Pheochromocytoma: Unusual Postoperative Hemodynamic Course. </vt:lpstr>
      <vt:lpstr>Clinical Presentation:  </vt:lpstr>
      <vt:lpstr>Physical Examination </vt:lpstr>
      <vt:lpstr>Fundus Exam:</vt:lpstr>
      <vt:lpstr>Key Investigations </vt:lpstr>
      <vt:lpstr>Left adrenal enhancing primarily solid mass with central necrosis. The remainder of the study is unremarkable. </vt:lpstr>
      <vt:lpstr>Pre-operative Blood Pressure Optimization:</vt:lpstr>
      <vt:lpstr>Pre-operative Blood Pressure Optimization:</vt:lpstr>
      <vt:lpstr>Pre-operative Blood Pressure Optimization:</vt:lpstr>
      <vt:lpstr>Pre-operative Blood Pressure Optimization:</vt:lpstr>
      <vt:lpstr>MDT Plan :  </vt:lpstr>
      <vt:lpstr>عرض تقديمي في PowerPoint</vt:lpstr>
      <vt:lpstr>عرض تقديمي في PowerPoint</vt:lpstr>
      <vt:lpstr>عرض تقديمي في PowerPoint</vt:lpstr>
      <vt:lpstr>Operative Course:  </vt:lpstr>
      <vt:lpstr>Histopathology &amp; Final Diagnosis:  </vt:lpstr>
      <vt:lpstr>Postoperative Hemodynamic Course:</vt:lpstr>
      <vt:lpstr>عرض تقديمي في PowerPoint</vt:lpstr>
      <vt:lpstr>Why postoperative functional imaging matteres ?  </vt:lpstr>
      <vt:lpstr>68Ga-DOTATATE PET/CT Scan: </vt:lpstr>
      <vt:lpstr>عرض تقديمي في PowerPoint</vt:lpstr>
      <vt:lpstr>عرض تقديمي في PowerPoint</vt:lpstr>
      <vt:lpstr>Take-Home Massages:  </vt:lpstr>
      <vt:lpstr>Thank You.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Abeer Alharthi.</cp:lastModifiedBy>
  <cp:revision>7</cp:revision>
  <dcterms:modified xsi:type="dcterms:W3CDTF">2026-04-24T16:04:25Z</dcterms:modified>
</cp:coreProperties>
</file>